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68" r:id="rId5"/>
    <p:sldId id="267" r:id="rId6"/>
    <p:sldId id="270" r:id="rId7"/>
    <p:sldId id="282" r:id="rId8"/>
    <p:sldId id="271" r:id="rId9"/>
    <p:sldId id="275" r:id="rId10"/>
    <p:sldId id="277" r:id="rId11"/>
    <p:sldId id="273" r:id="rId12"/>
    <p:sldId id="276" r:id="rId13"/>
    <p:sldId id="285" r:id="rId14"/>
    <p:sldId id="283" r:id="rId15"/>
    <p:sldId id="284" r:id="rId16"/>
    <p:sldId id="286" r:id="rId17"/>
    <p:sldId id="287" r:id="rId18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04" userDrawn="1">
          <p15:clr>
            <a:srgbClr val="A4A3A4"/>
          </p15:clr>
        </p15:guide>
        <p15:guide id="2" pos="383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04"/>
        <p:guide pos="383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2" Type="http://schemas.openxmlformats.org/officeDocument/2006/relationships/tags" Target="tags/tag66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5C117-C0D3-478F-A650-DDB9633867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5C117-C0D3-478F-A650-DDB9633867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5C117-C0D3-478F-A650-DDB9633867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tags" Target="../tags/tag6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2.jpeg"/><Relationship Id="rId1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7.jpeg"/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9.jpeg"/><Relationship Id="rId1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>
            <a:normAutofit/>
          </a:bodyPr>
          <a:p>
            <a:r>
              <a:rPr altLang="zh-CN" sz="4445"/>
              <a:t>Spectral Analysis of Lithium, Beryllium and Boron Nuclides with DAMPE</a:t>
            </a:r>
            <a:endParaRPr altLang="zh-CN" sz="4445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>
            <a:normAutofit lnSpcReduction="10000"/>
          </a:bodyPr>
          <a:p>
            <a:endParaRPr lang="zh-CN" altLang="en-US"/>
          </a:p>
          <a:p>
            <a:r>
              <a:rPr lang="en-US" altLang="zh-CN"/>
              <a:t>Speaker</a:t>
            </a:r>
            <a:r>
              <a:rPr lang="zh-CN" altLang="en-US"/>
              <a:t>：</a:t>
            </a:r>
            <a:r>
              <a:rPr lang="en-US" altLang="zh-CN"/>
              <a:t>Chen ZhanF</a:t>
            </a:r>
            <a:r>
              <a:rPr lang="en-US" altLang="zh-CN"/>
              <a:t>ang</a:t>
            </a:r>
            <a:endParaRPr lang="en-US" altLang="zh-CN"/>
          </a:p>
          <a:p>
            <a:r>
              <a:rPr lang="en-US" altLang="zh-CN"/>
              <a:t>2024-7-9</a:t>
            </a:r>
            <a:endParaRPr lang="en-US" altLang="zh-CN"/>
          </a:p>
        </p:txBody>
      </p:sp>
    </p:spTree>
    <p:custDataLst>
      <p:tags r:id="rId3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400" y="422345"/>
            <a:ext cx="10969200" cy="705600"/>
          </a:xfrm>
        </p:spPr>
        <p:txBody>
          <a:bodyPr/>
          <a:p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</a:rPr>
              <a:t>Ratio</a:t>
            </a:r>
            <a:endParaRPr lang="en-US" altLang="zh-CN" sz="28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35305" y="5624195"/>
            <a:ext cx="8456930" cy="36830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sz="1800">
                <a:latin typeface="Arial" panose="020B0604020202020204" pitchFamily="34" charset="0"/>
                <a:ea typeface="微软雅黑" panose="020B0503020204020204" charset="-122"/>
              </a:rPr>
              <a:t>Preliminary</a:t>
            </a:r>
            <a:r>
              <a:rPr lang="en-US" sz="1800">
                <a:latin typeface="Arial" panose="020B0604020202020204" pitchFamily="34" charset="0"/>
                <a:ea typeface="微软雅黑" panose="020B0503020204020204" charset="-122"/>
              </a:rPr>
              <a:t> </a:t>
            </a:r>
            <a:r>
              <a:rPr sz="1800">
                <a:latin typeface="Arial" panose="020B0604020202020204" pitchFamily="34" charset="0"/>
                <a:ea typeface="微软雅黑" panose="020B0503020204020204" charset="-122"/>
              </a:rPr>
              <a:t>measurement</a:t>
            </a:r>
            <a:r>
              <a:rPr lang="en-US" sz="1800">
                <a:latin typeface="Arial" panose="020B0604020202020204" pitchFamily="34" charset="0"/>
                <a:ea typeface="微软雅黑" panose="020B0503020204020204" charset="-122"/>
              </a:rPr>
              <a:t> </a:t>
            </a:r>
            <a:r>
              <a:rPr sz="1800">
                <a:latin typeface="Arial" panose="020B0604020202020204" pitchFamily="34" charset="0"/>
                <a:ea typeface="微软雅黑" panose="020B0503020204020204" charset="-122"/>
              </a:rPr>
              <a:t>of Li/C and Be/C from 1</a:t>
            </a:r>
            <a:r>
              <a:rPr lang="en-US" sz="1800">
                <a:latin typeface="Arial" panose="020B0604020202020204" pitchFamily="34" charset="0"/>
                <a:ea typeface="微软雅黑" panose="020B0503020204020204" charset="-122"/>
              </a:rPr>
              <a:t>5.8</a:t>
            </a:r>
            <a:r>
              <a:rPr sz="1800">
                <a:latin typeface="Arial" panose="020B0604020202020204" pitchFamily="34" charset="0"/>
                <a:ea typeface="微软雅黑" panose="020B0503020204020204" charset="-122"/>
              </a:rPr>
              <a:t> GeV/n to </a:t>
            </a:r>
            <a:r>
              <a:rPr lang="en-US" sz="1800">
                <a:latin typeface="Arial" panose="020B0604020202020204" pitchFamily="34" charset="0"/>
                <a:ea typeface="微软雅黑" panose="020B0503020204020204" charset="-122"/>
              </a:rPr>
              <a:t>5.5 </a:t>
            </a:r>
            <a:r>
              <a:rPr sz="1800">
                <a:latin typeface="Arial" panose="020B0604020202020204" pitchFamily="34" charset="0"/>
                <a:ea typeface="微软雅黑" panose="020B0503020204020204" charset="-122"/>
              </a:rPr>
              <a:t>TeV/n</a:t>
            </a:r>
            <a:endParaRPr sz="180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064000" y="3245400"/>
            <a:ext cx="4064000" cy="368300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en-US" altLang="zh-CN" sz="1800">
                <a:latin typeface="Arial" panose="020B0604020202020204" pitchFamily="34" charset="0"/>
                <a:ea typeface="微软雅黑" panose="020B0503020204020204" charset="-122"/>
              </a:rPr>
              <a:t> </a:t>
            </a:r>
            <a:endParaRPr lang="en-US" altLang="zh-CN" sz="180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6" name="图片 5" descr="微信截图_2024070906465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06135" y="1456055"/>
            <a:ext cx="4554220" cy="3404235"/>
          </a:xfrm>
          <a:prstGeom prst="rect">
            <a:avLst/>
          </a:prstGeom>
        </p:spPr>
      </p:pic>
      <p:pic>
        <p:nvPicPr>
          <p:cNvPr id="12" name="图片 11" descr="微信截图_202407090006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040" y="1491615"/>
            <a:ext cx="4400550" cy="3203575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3131185" y="2795270"/>
            <a:ext cx="6682740" cy="52197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en-US" altLang="zh-CN" sz="2800">
                <a:solidFill>
                  <a:srgbClr val="FF0000"/>
                </a:solidFill>
                <a:latin typeface="+mj-ea"/>
                <a:ea typeface="+mj-ea"/>
              </a:rPr>
              <a:t>Li/C                                               B</a:t>
            </a:r>
            <a:r>
              <a:rPr lang="en-US" altLang="zh-CN" sz="2800">
                <a:solidFill>
                  <a:srgbClr val="FF0000"/>
                </a:solidFill>
                <a:latin typeface="+mj-ea"/>
                <a:ea typeface="+mj-ea"/>
              </a:rPr>
              <a:t>e/C</a:t>
            </a:r>
            <a:endParaRPr lang="en-US" altLang="zh-CN" sz="2800">
              <a:solidFill>
                <a:srgbClr val="FF0000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Conclusion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>
              <a:lnSpc>
                <a:spcPct val="150000"/>
              </a:lnSpc>
            </a:pPr>
            <a:r>
              <a:rPr lang="en-US" altLang="zh-CN" b="1"/>
              <a:t>Boron</a:t>
            </a:r>
            <a:endParaRPr lang="zh-CN" altLang="en-US" b="1"/>
          </a:p>
          <a:p>
            <a:pPr lvl="1">
              <a:lnSpc>
                <a:spcPct val="150000"/>
              </a:lnSpc>
            </a:pPr>
            <a:r>
              <a:rPr lang="zh-CN" altLang="en-US"/>
              <a:t>Full sample selection and systematics evaluation</a:t>
            </a:r>
            <a:endParaRPr lang="zh-CN" altLang="en-US"/>
          </a:p>
          <a:p>
            <a:pPr lvl="1">
              <a:lnSpc>
                <a:spcPct val="150000"/>
              </a:lnSpc>
            </a:pPr>
            <a:r>
              <a:rPr lang="zh-CN" altLang="en-US"/>
              <a:t>Preliminaryspectrum in the </a:t>
            </a:r>
            <a:r>
              <a:rPr lang="zh-CN" altLang="en-US"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10 GeV/n to </a:t>
            </a:r>
            <a:r>
              <a:rPr lang="en-US" altLang="zh-CN"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5.5</a:t>
            </a:r>
            <a:r>
              <a:rPr lang="zh-CN" altLang="en-US"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 TeV/n</a:t>
            </a:r>
            <a:r>
              <a:rPr lang="en-US" altLang="zh-CN"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 </a:t>
            </a:r>
            <a:r>
              <a:rPr lang="zh-CN" altLang="en-US"/>
              <a:t>energy</a:t>
            </a:r>
            <a:r>
              <a:rPr lang="en-US" altLang="zh-CN"/>
              <a:t> </a:t>
            </a:r>
            <a:r>
              <a:rPr lang="zh-CN" altLang="en-US"/>
              <a:t>range</a:t>
            </a:r>
            <a:endParaRPr lang="zh-CN" altLang="en-US"/>
          </a:p>
          <a:p>
            <a:pPr lvl="0">
              <a:lnSpc>
                <a:spcPct val="150000"/>
              </a:lnSpc>
            </a:pPr>
            <a:r>
              <a:rPr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Lithium, Beryllium</a:t>
            </a:r>
            <a:endParaRPr lang="zh-CN" altLang="en-US"/>
          </a:p>
          <a:p>
            <a:pPr lvl="1">
              <a:lnSpc>
                <a:spcPct val="150000"/>
              </a:lnSpc>
            </a:pPr>
            <a:r>
              <a:rPr lang="zh-CN" altLang="en-US"/>
              <a:t>Preliminary Li/C and Be/C ratios in the </a:t>
            </a:r>
            <a:r>
              <a:rPr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1</a:t>
            </a:r>
            <a:r>
              <a:rPr lang="en-US"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5.8</a:t>
            </a:r>
            <a:r>
              <a:rPr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 GeV/n to </a:t>
            </a:r>
            <a:r>
              <a:rPr lang="en-US"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5.5 </a:t>
            </a:r>
            <a:r>
              <a:rPr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TeV/n</a:t>
            </a:r>
            <a:r>
              <a:rPr lang="zh-CN" altLang="en-US"/>
              <a:t> energy</a:t>
            </a:r>
            <a:r>
              <a:rPr lang="en-US" altLang="zh-CN"/>
              <a:t> </a:t>
            </a:r>
            <a:r>
              <a:rPr lang="zh-CN" altLang="en-US"/>
              <a:t>range</a:t>
            </a:r>
            <a:endParaRPr lang="zh-CN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algn="ctr"/>
            <a:br>
              <a:rPr lang="en-US" altLang="en-US" dirty="0"/>
            </a:br>
            <a:r>
              <a:rPr kern="0" spc="-2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</a:t>
            </a:r>
            <a:r>
              <a:rPr kern="0" spc="-2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acku</a:t>
            </a:r>
            <a:r>
              <a:rPr kern="0" spc="-20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endParaRPr lang="zh-CN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 </a:t>
            </a:r>
            <a:endParaRPr lang="en-US" altLang="zh-CN"/>
          </a:p>
        </p:txBody>
      </p:sp>
      <p:pic>
        <p:nvPicPr>
          <p:cNvPr id="4" name="内容占位符 3" descr="微信截图_20240709160541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75665" y="1520190"/>
            <a:ext cx="6717030" cy="475932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51840" y="509270"/>
            <a:ext cx="60960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 b="1">
                <a:sym typeface="+mn-ea"/>
              </a:rPr>
              <a:t> Boron Spectrum</a:t>
            </a:r>
            <a:endParaRPr lang="en-US" altLang="zh-CN" sz="2800" b="1">
              <a:sym typeface="+mn-e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E</a:t>
            </a:r>
            <a:r>
              <a:rPr lang="zh-CN" altLang="en-US"/>
              <a:t>fficiency</a:t>
            </a:r>
            <a:endParaRPr lang="zh-CN" altLang="en-US"/>
          </a:p>
        </p:txBody>
      </p:sp>
      <p:pic>
        <p:nvPicPr>
          <p:cNvPr id="4" name="内容占位符 3" descr="微信截图_20240707205644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967740" y="1406525"/>
            <a:ext cx="3925570" cy="4044315"/>
          </a:xfrm>
          <a:prstGeom prst="rect">
            <a:avLst/>
          </a:prstGeom>
        </p:spPr>
      </p:pic>
      <p:pic>
        <p:nvPicPr>
          <p:cNvPr id="5" name="图片 4" descr="微信截图_202407081137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1220" y="1296670"/>
            <a:ext cx="4058920" cy="415417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032070" y="2538150"/>
            <a:ext cx="4064000" cy="521970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</a:rPr>
              <a:t>Psd</a:t>
            </a:r>
            <a:endParaRPr lang="en-US" altLang="zh-CN" sz="2800">
              <a:solidFill>
                <a:srgbClr val="FF0000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211060" y="2538010"/>
            <a:ext cx="4064000" cy="521970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</a:rPr>
              <a:t>STK</a:t>
            </a:r>
            <a:endParaRPr lang="en-US" altLang="zh-CN" sz="2800">
              <a:solidFill>
                <a:srgbClr val="FF0000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9" name="图片 8" descr="微信截图_2024070916140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1135" y="5450840"/>
            <a:ext cx="3089910" cy="880110"/>
          </a:xfrm>
          <a:prstGeom prst="rect">
            <a:avLst/>
          </a:prstGeom>
        </p:spPr>
      </p:pic>
      <p:pic>
        <p:nvPicPr>
          <p:cNvPr id="10" name="图片 9" descr="微信截图_202407091614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5355" y="5374640"/>
            <a:ext cx="4499610" cy="95631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sym typeface="+mn-ea"/>
              </a:rPr>
              <a:t>E</a:t>
            </a:r>
            <a:r>
              <a:rPr lang="zh-CN" altLang="en-US">
                <a:sym typeface="+mn-ea"/>
              </a:rPr>
              <a:t>fficiency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r>
              <a:rPr lang="en-US" altLang="zh-CN"/>
              <a:t> </a:t>
            </a:r>
            <a:endParaRPr lang="en-US" altLang="zh-CN"/>
          </a:p>
        </p:txBody>
      </p:sp>
      <p:pic>
        <p:nvPicPr>
          <p:cNvPr id="6" name="图片 5" descr="微信截图_2024070814074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7860" y="1812290"/>
            <a:ext cx="4065905" cy="39497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712595" y="3245400"/>
            <a:ext cx="4064000" cy="368300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en-US" altLang="zh-CN" sz="1800">
                <a:latin typeface="Arial" panose="020B0604020202020204" pitchFamily="34" charset="0"/>
                <a:ea typeface="微软雅黑" panose="020B0503020204020204" charset="-122"/>
              </a:rPr>
              <a:t>High Triger</a:t>
            </a:r>
            <a:endParaRPr lang="en-US" altLang="zh-CN" sz="180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586220" y="1393825"/>
            <a:ext cx="4064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b="1" kern="0" spc="-80" dirty="0">
                <a:solidFill>
                  <a:srgbClr val="002A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HE Trigger Efficienc</a:t>
            </a:r>
            <a:r>
              <a:rPr b="1" kern="0" spc="-90" dirty="0">
                <a:solidFill>
                  <a:srgbClr val="002A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y:</a:t>
            </a:r>
            <a:endParaRPr lang="en-US" altLang="en-US" dirty="0"/>
          </a:p>
          <a:p>
            <a:endParaRPr lang="zh-CN" altLang="en-US"/>
          </a:p>
        </p:txBody>
      </p:sp>
      <p:pic>
        <p:nvPicPr>
          <p:cNvPr id="7" name="图片 6" descr="微信截图_202407091613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3535" y="2118995"/>
            <a:ext cx="2632710" cy="91059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微信截图_202305061141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2465" y="914400"/>
            <a:ext cx="3752850" cy="3192145"/>
          </a:xfrm>
          <a:prstGeom prst="rect">
            <a:avLst/>
          </a:prstGeom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0000"/>
          </a:bodyPr>
          <a:p>
            <a:fld id="{4A99A888-F0A6-497F-A203-744BF10280CF}" type="slidenum">
              <a:rPr lang="zh-CN" altLang="en-US" sz="1800" smtClean="0"/>
            </a:fld>
            <a:endParaRPr lang="zh-CN" altLang="en-US" sz="1800"/>
          </a:p>
        </p:txBody>
      </p:sp>
      <p:sp>
        <p:nvSpPr>
          <p:cNvPr id="6" name="文本框 5"/>
          <p:cNvSpPr txBox="1"/>
          <p:nvPr/>
        </p:nvSpPr>
        <p:spPr>
          <a:xfrm>
            <a:off x="1221740" y="695960"/>
            <a:ext cx="3048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(</a:t>
            </a:r>
            <a:r>
              <a:rPr lang="zh-CN" altLang="en-US"/>
              <a:t>M</a:t>
            </a:r>
            <a:r>
              <a:rPr lang="en-US" altLang="zh-CN"/>
              <a:t>ehrez et. al. 2015)</a:t>
            </a:r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1762760" y="1231900"/>
            <a:ext cx="3048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Secondary+Primary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cxnSp>
        <p:nvCxnSpPr>
          <p:cNvPr id="8" name="直接箭头连接符 7"/>
          <p:cNvCxnSpPr/>
          <p:nvPr/>
        </p:nvCxnSpPr>
        <p:spPr>
          <a:xfrm flipV="1">
            <a:off x="1566545" y="1430020"/>
            <a:ext cx="165100" cy="66802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/>
          <p:nvPr/>
        </p:nvCxnSpPr>
        <p:spPr>
          <a:xfrm>
            <a:off x="1566545" y="2974975"/>
            <a:ext cx="422910" cy="11239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1960880" y="3154680"/>
            <a:ext cx="3048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Primary</a:t>
            </a:r>
            <a:endParaRPr lang="en-US" altLang="zh-CN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66725" y="237490"/>
            <a:ext cx="582422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</a:rPr>
              <a:t>P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</a:rPr>
              <a:t>rimary/</a:t>
            </a: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</a:rPr>
              <a:t>S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</a:rPr>
              <a:t>econdary cosmic rays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" name="图片 8" descr="微信截图_202407091536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685" y="4142105"/>
            <a:ext cx="3414395" cy="2409190"/>
          </a:xfrm>
          <a:prstGeom prst="rect">
            <a:avLst/>
          </a:prstGeom>
        </p:spPr>
      </p:pic>
      <p:pic>
        <p:nvPicPr>
          <p:cNvPr id="10" name="图片 9" descr="微信截图_2024070915390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1975" y="1064260"/>
            <a:ext cx="3110865" cy="522986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7482840" y="2282825"/>
            <a:ext cx="459803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Lithium, Beryllium and Boron Nuclides </a:t>
            </a:r>
            <a:r>
              <a:rPr lang="en-US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kern="0" spc="-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in cosmic rays are</a:t>
            </a:r>
            <a:r>
              <a:rPr kern="0" spc="1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kern="0" spc="-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m</a:t>
            </a:r>
            <a:r>
              <a:rPr kern="0" spc="-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ainly</a:t>
            </a:r>
            <a:r>
              <a:rPr kern="0" spc="1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kern="0" spc="-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produced</a:t>
            </a:r>
            <a:r>
              <a:rPr kern="0" spc="1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kern="0" spc="-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by </a:t>
            </a:r>
            <a:r>
              <a:rPr b="1" kern="0" spc="-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the fragmentation o</a:t>
            </a:r>
            <a:r>
              <a:rPr b="1" kern="0" spc="-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f heavier nuclei,e.g.C and </a:t>
            </a:r>
            <a:r>
              <a:rPr kern="0" spc="-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O</a:t>
            </a:r>
            <a:endParaRPr kern="0" spc="-4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kern="0" spc="-4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ern="0" spc="-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Precise measurements of the </a:t>
            </a:r>
            <a:r>
              <a:rPr lang="en-US" kern="0" spc="-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Li(Be)</a:t>
            </a:r>
            <a:r>
              <a:rPr kern="0" spc="-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/C</a:t>
            </a:r>
            <a:r>
              <a:rPr lang="en-US" kern="0" spc="-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kern="0" spc="-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flux ratio are crucial to constrain the CR propagation process </a:t>
            </a:r>
            <a:endParaRPr kern="0" spc="-4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endParaRPr kern="0" spc="-4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1157605" y="64096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(AMS Coll., Phys. Rep., 2021)</a:t>
            </a:r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6292215" y="1236345"/>
            <a:ext cx="563562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sz="16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Plastic Scintillator Detector (PSD): </a:t>
            </a:r>
            <a:endParaRPr sz="16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</a:t>
            </a:r>
            <a:r>
              <a:rPr sz="16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Charge measurement </a:t>
            </a:r>
            <a:endParaRPr sz="16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sz="16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lang="en-US" sz="16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</a:t>
            </a:r>
            <a:r>
              <a:rPr sz="16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photon anti-coincidence</a:t>
            </a:r>
            <a:endParaRPr sz="16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327775" y="1972310"/>
            <a:ext cx="540067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sz="16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Silicon Microstrip Tracker (STK): </a:t>
            </a:r>
            <a:endParaRPr sz="16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sz="16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Charge measurement, </a:t>
            </a:r>
            <a:endParaRPr sz="16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sz="16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track measurement</a:t>
            </a:r>
            <a:endParaRPr sz="16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292215" y="2764155"/>
            <a:ext cx="543623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Bismuth Germanate (BGO) Calorimeter: </a:t>
            </a:r>
            <a:endParaRPr lang="zh-CN" altLang="en-US" sz="16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CN" altLang="en-US" sz="16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Energy measurement </a:t>
            </a:r>
            <a:endParaRPr lang="zh-CN" altLang="en-US" sz="16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CN" altLang="en-US" sz="16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lepton/hadron identification.</a:t>
            </a:r>
            <a:endParaRPr lang="zh-CN" altLang="en-US" sz="16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292215" y="3653155"/>
            <a:ext cx="4723765" cy="10007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sz="14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Neutron Detector (NUD): </a:t>
            </a:r>
            <a:endParaRPr sz="14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sz="14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High-energy lepton/hadron identification.</a:t>
            </a:r>
            <a:endParaRPr sz="14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909320" y="4653915"/>
            <a:ext cx="1061148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fontAlgn="auto">
              <a:lnSpc>
                <a:spcPct val="150000"/>
              </a:lnSpc>
            </a:pP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cs typeface="黑体" panose="02010609060101010101" charset="-122"/>
              </a:rPr>
              <a:t>Main scientific objectives: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黑体" panose="02010609060101010101" charset="-122"/>
              </a:rPr>
              <a:t> 1. Electrons and positrons, gamma photons. 2. Nuclei cosmic rays.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黑体" panose="02010609060101010101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cs typeface="黑体" panose="02010609060101010101" charset="-122"/>
              </a:rPr>
              <a:t>Main scientific significance: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黑体" panose="02010609060101010101" charset="-122"/>
              </a:rPr>
              <a:t> 1. Indirect detection of dark matter particles. 2. Origins, acceleration, and propagation of cosmic rays.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黑体" panose="02010609060101010101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cs typeface="黑体" panose="02010609060101010101" charset="-122"/>
              </a:rPr>
              <a:t>Advantages: 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黑体" panose="02010609060101010101" charset="-122"/>
              </a:rPr>
              <a:t>Optimal energy resolution, leading particle identification, excellent angular resolution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黑体" panose="02010609060101010101" charset="-122"/>
            </a:endParaRPr>
          </a:p>
        </p:txBody>
      </p:sp>
      <p:sp>
        <p:nvSpPr>
          <p:cNvPr id="15" name="灯片编号占位符 1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0000"/>
          </a:bodyPr>
          <a:p>
            <a:fld id="{4A99A888-F0A6-497F-A203-744BF10280CF}" type="slidenum">
              <a:rPr lang="zh-CN" altLang="en-US" sz="1800" smtClean="0"/>
            </a:fld>
            <a:endParaRPr lang="zh-CN" altLang="en-US" sz="1800"/>
          </a:p>
        </p:txBody>
      </p:sp>
      <p:sp>
        <p:nvSpPr>
          <p:cNvPr id="3" name="文本框 2"/>
          <p:cNvSpPr txBox="1"/>
          <p:nvPr/>
        </p:nvSpPr>
        <p:spPr>
          <a:xfrm>
            <a:off x="731520" y="205740"/>
            <a:ext cx="369824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2800" b="1"/>
              <a:t>The DAMPE detector</a:t>
            </a:r>
            <a:endParaRPr lang="en-US" altLang="zh-CN" sz="2800" b="1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8395" y="1139190"/>
            <a:ext cx="4798695" cy="35991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461645" y="297180"/>
            <a:ext cx="213931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800" b="1"/>
              <a:t>PreSelction</a:t>
            </a:r>
            <a:endParaRPr lang="en-US" altLang="zh-CN" sz="2800" b="1"/>
          </a:p>
        </p:txBody>
      </p:sp>
      <p:sp>
        <p:nvSpPr>
          <p:cNvPr id="4" name="矩形 3"/>
          <p:cNvSpPr/>
          <p:nvPr/>
        </p:nvSpPr>
        <p:spPr>
          <a:xfrm>
            <a:off x="113665" y="819785"/>
            <a:ext cx="194310" cy="5864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1155680" y="728980"/>
            <a:ext cx="975360" cy="467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4064000" y="3245400"/>
            <a:ext cx="4064000" cy="368300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en-US" altLang="zh-CN" sz="1800">
                <a:latin typeface="Arial" panose="020B0604020202020204" pitchFamily="34" charset="0"/>
                <a:ea typeface="微软雅黑" panose="020B0503020204020204" charset="-122"/>
              </a:rPr>
              <a:t> </a:t>
            </a:r>
            <a:endParaRPr lang="en-US" altLang="zh-CN" sz="180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256405" y="3437890"/>
            <a:ext cx="16857345" cy="36830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en-US" altLang="zh-CN" sz="1800">
                <a:latin typeface="Arial" panose="020B0604020202020204" pitchFamily="34" charset="0"/>
                <a:ea typeface="微软雅黑" panose="020B0503020204020204" charset="-122"/>
              </a:rPr>
              <a:t> </a:t>
            </a:r>
            <a:endParaRPr lang="en-US" altLang="zh-CN" sz="180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54990" y="1083310"/>
            <a:ext cx="4420235" cy="493903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marL="285750" indent="-285750" algn="l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Flight Data</a:t>
            </a:r>
            <a:endParaRPr lang="zh-CN" altLang="en-US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742950" lvl="1" indent="-285750" algn="l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8 years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2016-2023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）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lvl="0" indent="-285750" algn="l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Simulation</a:t>
            </a:r>
            <a:endParaRPr lang="zh-CN" altLang="en-US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742950" lvl="1" indent="-285750" algn="l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Energy</a:t>
            </a: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：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10GeV-500TeV</a:t>
            </a:r>
            <a:endParaRPr lang="en-US" altLang="zh-CN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742950" lvl="1" indent="-285750" algn="l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Sampe</a:t>
            </a: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：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2" indent="0" algn="l" fontAlgn="auto">
              <a:lnSpc>
                <a:spcPct val="150000"/>
              </a:lnSpc>
              <a:buNone/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Li6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: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Li7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=1:1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2" indent="0" algn="l" fontAlgn="auto">
              <a:lnSpc>
                <a:spcPct val="150000"/>
              </a:lnSpc>
              <a:buNone/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Be7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: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Be9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: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Be10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=5:3:2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2" indent="0" algn="l" fontAlgn="auto">
              <a:lnSpc>
                <a:spcPct val="150000"/>
              </a:lnSpc>
              <a:buNone/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B10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: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B11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=3:7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742950" lvl="1" indent="-285750" algn="l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Physical Model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：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2" indent="0" algn="l" fontAlgn="auto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GEANT4v4.10.5（FTFP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_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BERT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and 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EPOS-LHC）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/>
            <a:endParaRPr lang="zh-CN" altLang="en-US" sz="180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723255" y="1264285"/>
            <a:ext cx="5925185" cy="493903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marL="285750" lvl="0" indent="-285750" algn="l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Preselection:</a:t>
            </a:r>
            <a:endParaRPr lang="zh-CN" altLang="en-US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742950" lvl="1" indent="-285750" algn="l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Exclude events from the SAA region</a:t>
            </a:r>
            <a:r>
              <a:rPr lang="en-US" altLang="zh-CN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: 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where the detector operates anomalously.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742950" lvl="1" indent="-285750" algn="l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High-energy trigger: 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Ensure reliable interactions between cosmic ray particles and detector materials.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742950" lvl="1" indent="-285750" algn="l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Energy deposition above 50 GeV: 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Minimize the effects of geomagnetic cutoff.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742950" lvl="1" indent="-285750" algn="l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The </a:t>
            </a:r>
            <a:r>
              <a:rPr lang="en-US" altLang="zh-CN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main </a:t>
            </a: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axis of the </a:t>
            </a:r>
            <a:r>
              <a:rPr lang="en-US" altLang="zh-CN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shower</a:t>
            </a: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should be within the BGO calorimeter as much as possible.</a:t>
            </a:r>
            <a:endParaRPr lang="zh-CN" altLang="en-US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/>
            <a:endParaRPr lang="zh-CN" altLang="en-US" sz="1800">
              <a:latin typeface="Arial" panose="020B0604020202020204" pitchFamily="34" charset="0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kern="0" spc="-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STK charg</a:t>
            </a:r>
            <a:r>
              <a:rPr kern="0" spc="-10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 selection</a:t>
            </a:r>
            <a:endParaRPr lang="zh-CN" altLang="en-US"/>
          </a:p>
        </p:txBody>
      </p:sp>
      <p:pic>
        <p:nvPicPr>
          <p:cNvPr id="4" name="内容占位符 3" descr="微信截图_20240709152058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08330" y="1536065"/>
            <a:ext cx="6182995" cy="3519805"/>
          </a:xfrm>
          <a:prstGeom prst="rect">
            <a:avLst/>
          </a:prstGeom>
        </p:spPr>
      </p:pic>
      <p:pic>
        <p:nvPicPr>
          <p:cNvPr id="5" name="图片 4" descr="微信截图_202407091521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0330" y="1490345"/>
            <a:ext cx="5483860" cy="338074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744220" y="5181600"/>
            <a:ext cx="10025380" cy="1372235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marL="298450" indent="-285750" algn="l" rtl="0" eaLnBrk="0">
              <a:lnSpc>
                <a:spcPts val="3340"/>
              </a:lnSpc>
              <a:spcBef>
                <a:spcPts val="730"/>
              </a:spcBef>
              <a:buFont typeface="Arial" panose="020B0604020202020204" pitchFamily="34" charset="0"/>
              <a:buChar char="•"/>
            </a:pPr>
            <a:r>
              <a:rPr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Reduce the</a:t>
            </a:r>
            <a:r>
              <a:rPr kern="0" spc="1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p,He contamination at</a:t>
            </a:r>
            <a:r>
              <a:rPr kern="0" spc="1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high energies</a:t>
            </a:r>
            <a:endParaRPr lang="en-US" altLang="en-US" dirty="0"/>
          </a:p>
          <a:p>
            <a:pPr marL="298450" indent="-285750" algn="l" rtl="0" eaLnBrk="0">
              <a:lnSpc>
                <a:spcPct val="152000"/>
              </a:lnSpc>
              <a:spcBef>
                <a:spcPts val="45"/>
              </a:spcBef>
              <a:buFont typeface="Arial" panose="020B0604020202020204" pitchFamily="34" charset="0"/>
              <a:buChar char="•"/>
            </a:pPr>
            <a:r>
              <a:rPr lang="en-US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</a:t>
            </a:r>
            <a:r>
              <a:rPr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ake</a:t>
            </a:r>
            <a:r>
              <a:rPr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the</a:t>
            </a:r>
            <a:r>
              <a:rPr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signal</a:t>
            </a:r>
            <a:r>
              <a:rPr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of</a:t>
            </a:r>
            <a:r>
              <a:rPr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the</a:t>
            </a:r>
            <a:r>
              <a:rPr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first</a:t>
            </a:r>
            <a:r>
              <a:rPr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STK</a:t>
            </a:r>
            <a:r>
              <a:rPr kern="0" spc="1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plane</a:t>
            </a:r>
            <a:r>
              <a:rPr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(X,</a:t>
            </a:r>
            <a:r>
              <a:rPr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Y</a:t>
            </a:r>
            <a:r>
              <a:rPr kern="0" spc="1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layers</a:t>
            </a:r>
            <a:r>
              <a:rPr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)</a:t>
            </a:r>
            <a:r>
              <a:rPr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endParaRPr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marL="298450" indent="-285750" algn="l" rtl="0" eaLnBrk="0">
              <a:lnSpc>
                <a:spcPct val="152000"/>
              </a:lnSpc>
              <a:spcBef>
                <a:spcPts val="45"/>
              </a:spcBef>
              <a:buFont typeface="Arial" panose="020B0604020202020204" pitchFamily="34" charset="0"/>
              <a:buChar char="•"/>
            </a:pPr>
            <a:r>
              <a:rPr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Apply</a:t>
            </a:r>
            <a:r>
              <a:rPr kern="0" spc="2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</a:t>
            </a:r>
            <a:r>
              <a:rPr kern="0" spc="2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cut</a:t>
            </a:r>
            <a:r>
              <a:rPr kern="0" spc="2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of</a:t>
            </a:r>
            <a:r>
              <a:rPr kern="0" spc="2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StkAdc</a:t>
            </a:r>
            <a:r>
              <a:rPr lang="en-US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Q</a:t>
            </a:r>
            <a:r>
              <a:rPr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&gt;</a:t>
            </a:r>
            <a:r>
              <a:rPr lang="en-US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4</a:t>
            </a:r>
            <a:r>
              <a:rPr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00</a:t>
            </a:r>
            <a:endParaRPr lang="zh-CN" altLang="en-US" sz="1800">
              <a:latin typeface="Arial" panose="020B0604020202020204" pitchFamily="34" charset="0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 </a:t>
            </a:r>
            <a:endParaRPr lang="en-US" altLang="zh-CN"/>
          </a:p>
        </p:txBody>
      </p:sp>
      <p:sp>
        <p:nvSpPr>
          <p:cNvPr id="6" name="矩形 5"/>
          <p:cNvSpPr/>
          <p:nvPr/>
        </p:nvSpPr>
        <p:spPr>
          <a:xfrm>
            <a:off x="168275" y="242570"/>
            <a:ext cx="2696210" cy="6616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3491230" y="307340"/>
            <a:ext cx="4143375" cy="4375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10236200" y="232410"/>
            <a:ext cx="1611630" cy="6718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506730" y="401955"/>
            <a:ext cx="434911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</a:rPr>
              <a:t>Background estimation</a:t>
            </a:r>
            <a:endParaRPr lang="en-US" altLang="zh-CN" sz="28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1803380" y="814705"/>
            <a:ext cx="75565" cy="56305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10977880" y="805180"/>
            <a:ext cx="690880" cy="243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10785475" y="6106160"/>
            <a:ext cx="352425" cy="2705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4" name="内容占位符 3" descr="微信截图_20240709142531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55345" y="970280"/>
            <a:ext cx="4255135" cy="4471035"/>
          </a:xfrm>
          <a:prstGeom prst="rect">
            <a:avLst/>
          </a:prstGeom>
        </p:spPr>
      </p:pic>
      <p:pic>
        <p:nvPicPr>
          <p:cNvPr id="5" name="图片 4" descr="微信截图_2024070915144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5550" y="1430655"/>
            <a:ext cx="5317490" cy="3819525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904875" y="5312410"/>
            <a:ext cx="8300720" cy="2445385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marL="285750" indent="-285750" algn="l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800">
                <a:latin typeface="Arial" panose="020B0604020202020204" pitchFamily="34" charset="0"/>
                <a:ea typeface="微软雅黑" panose="020B0503020204020204" charset="-122"/>
              </a:rPr>
              <a:t>MC template fit is performed with elements from </a:t>
            </a:r>
            <a:r>
              <a:rPr lang="en-US" altLang="zh-CN" sz="1800">
                <a:latin typeface="Arial" panose="020B0604020202020204" pitchFamily="34" charset="0"/>
                <a:ea typeface="微软雅黑" panose="020B0503020204020204" charset="-122"/>
              </a:rPr>
              <a:t>He</a:t>
            </a:r>
            <a:r>
              <a:rPr lang="zh-CN" altLang="en-US" sz="1800">
                <a:latin typeface="Arial" panose="020B0604020202020204" pitchFamily="34" charset="0"/>
                <a:ea typeface="微软雅黑" panose="020B0503020204020204" charset="-122"/>
              </a:rPr>
              <a:t> to O</a:t>
            </a:r>
            <a:r>
              <a:rPr lang="en-US" altLang="zh-CN" sz="1800">
                <a:latin typeface="Arial" panose="020B0604020202020204" pitchFamily="34" charset="0"/>
                <a:ea typeface="微软雅黑" panose="020B0503020204020204" charset="-122"/>
              </a:rPr>
              <a:t> e</a:t>
            </a:r>
            <a:r>
              <a:rPr lang="zh-CN" altLang="en-US" sz="1800">
                <a:latin typeface="Arial" panose="020B0604020202020204" pitchFamily="34" charset="0"/>
                <a:ea typeface="微软雅黑" panose="020B0503020204020204" charset="-122"/>
              </a:rPr>
              <a:t>stimate </a:t>
            </a:r>
            <a:endParaRPr lang="zh-CN" altLang="en-US" sz="1800">
              <a:latin typeface="Arial" panose="020B0604020202020204" pitchFamily="34" charset="0"/>
              <a:ea typeface="微软雅黑" panose="020B0503020204020204" charset="-122"/>
            </a:endParaRPr>
          </a:p>
          <a:p>
            <a:pPr marL="285750" indent="-285750" algn="l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800">
                <a:latin typeface="Arial" panose="020B0604020202020204" pitchFamily="34" charset="0"/>
                <a:ea typeface="微软雅黑" panose="020B0503020204020204" charset="-122"/>
              </a:rPr>
              <a:t>B</a:t>
            </a:r>
            <a:r>
              <a:rPr lang="zh-CN" altLang="en-US" sz="1800">
                <a:latin typeface="Arial" panose="020B0604020202020204" pitchFamily="34" charset="0"/>
                <a:ea typeface="微软雅黑" panose="020B0503020204020204" charset="-122"/>
              </a:rPr>
              <a:t>ackground fraction in different E</a:t>
            </a:r>
            <a:r>
              <a:rPr lang="en-US" altLang="zh-CN" sz="1800" baseline="-25000">
                <a:latin typeface="Arial" panose="020B0604020202020204" pitchFamily="34" charset="0"/>
                <a:ea typeface="微软雅黑" panose="020B0503020204020204" charset="-122"/>
              </a:rPr>
              <a:t>Bgo</a:t>
            </a:r>
            <a:r>
              <a:rPr lang="zh-CN" altLang="en-US" sz="1800">
                <a:latin typeface="Arial" panose="020B0604020202020204" pitchFamily="34" charset="0"/>
                <a:ea typeface="微软雅黑" panose="020B0503020204020204" charset="-122"/>
              </a:rPr>
              <a:t> bins from </a:t>
            </a:r>
            <a:r>
              <a:rPr lang="en-US" altLang="zh-CN" sz="1800">
                <a:latin typeface="Arial" panose="020B0604020202020204" pitchFamily="34" charset="0"/>
                <a:ea typeface="微软雅黑" panose="020B0503020204020204" charset="-122"/>
              </a:rPr>
              <a:t>5</a:t>
            </a:r>
            <a:r>
              <a:rPr lang="zh-CN" altLang="en-US" sz="1800">
                <a:latin typeface="Arial" panose="020B0604020202020204" pitchFamily="34" charset="0"/>
                <a:ea typeface="微软雅黑" panose="020B0503020204020204" charset="-122"/>
              </a:rPr>
              <a:t>0 GeV to 10 TeV.</a:t>
            </a:r>
            <a:r>
              <a:rPr lang="en-US" altLang="zh-CN" sz="1800">
                <a:latin typeface="Arial" panose="020B0604020202020204" pitchFamily="34" charset="0"/>
                <a:ea typeface="微软雅黑" panose="020B0503020204020204" charset="-122"/>
              </a:rPr>
              <a:t> </a:t>
            </a:r>
            <a:endParaRPr lang="en-US" altLang="zh-CN" sz="1800">
              <a:latin typeface="Arial" panose="020B0604020202020204" pitchFamily="34" charset="0"/>
              <a:ea typeface="微软雅黑" panose="020B0503020204020204" charset="-122"/>
            </a:endParaRPr>
          </a:p>
          <a:p>
            <a:pPr marL="285750" indent="-285750" algn="l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800">
                <a:latin typeface="Arial" panose="020B0604020202020204" pitchFamily="34" charset="0"/>
                <a:ea typeface="微软雅黑" panose="020B0503020204020204" charset="-122"/>
              </a:rPr>
              <a:t>The proportion of Boron contaminated by nearby nuclides is less than 5%</a:t>
            </a:r>
            <a:endParaRPr lang="en-US" altLang="zh-CN" sz="1800">
              <a:latin typeface="Arial" panose="020B0604020202020204" pitchFamily="34" charset="0"/>
              <a:ea typeface="微软雅黑" panose="020B0503020204020204" charset="-122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altLang="zh-CN" sz="1800">
              <a:latin typeface="Arial" panose="020B0604020202020204" pitchFamily="34" charset="0"/>
              <a:ea typeface="微软雅黑" panose="020B0503020204020204" charset="-122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zh-CN" altLang="en-US" sz="1800">
              <a:latin typeface="Arial" panose="020B0604020202020204" pitchFamily="34" charset="0"/>
              <a:ea typeface="微软雅黑" panose="020B0503020204020204" charset="-122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zh-CN" altLang="en-US" sz="1800">
              <a:latin typeface="Arial" panose="020B0604020202020204" pitchFamily="34" charset="0"/>
              <a:ea typeface="微软雅黑" panose="020B0503020204020204" charset="-122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zh-CN" altLang="en-US" sz="1800">
              <a:latin typeface="Arial" panose="020B0604020202020204" pitchFamily="34" charset="0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8907445" y="6314400"/>
            <a:ext cx="2700000" cy="316800"/>
          </a:xfrm>
        </p:spPr>
        <p:txBody>
          <a:bodyPr>
            <a:normAutofit fontScale="80000"/>
          </a:bodyPr>
          <a:p>
            <a:fld id="{4A99A888-F0A6-497F-A203-744BF10280CF}" type="slidenum">
              <a:rPr lang="zh-CN" altLang="en-US" sz="1800" smtClean="0"/>
            </a:fld>
            <a:endParaRPr lang="zh-CN" altLang="en-US" sz="1800"/>
          </a:p>
        </p:txBody>
      </p:sp>
      <p:pic>
        <p:nvPicPr>
          <p:cNvPr id="3" name="图片 2" descr="第20页-39"/>
          <p:cNvPicPr>
            <a:picLocks noChangeAspect="1"/>
          </p:cNvPicPr>
          <p:nvPr/>
        </p:nvPicPr>
        <p:blipFill>
          <a:blip r:embed="rId1"/>
          <a:srcRect t="49009" r="-1445" b="39749"/>
          <a:stretch>
            <a:fillRect/>
          </a:stretch>
        </p:blipFill>
        <p:spPr>
          <a:xfrm>
            <a:off x="492760" y="867410"/>
            <a:ext cx="6686550" cy="568960"/>
          </a:xfrm>
          <a:prstGeom prst="rect">
            <a:avLst/>
          </a:prstGeom>
        </p:spPr>
      </p:pic>
      <p:pic>
        <p:nvPicPr>
          <p:cNvPr id="10" name="图片 9" descr="QianJianTec168403433524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485" y="1290955"/>
            <a:ext cx="6539865" cy="65849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3910" y="1193800"/>
            <a:ext cx="2044065" cy="648335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4913630" y="5549265"/>
            <a:ext cx="2463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346780" y="179140"/>
            <a:ext cx="8128000" cy="521970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itle"/>
              </a:ext>
            </a:extLst>
          </a:bodyPr>
          <a:p>
            <a:pPr algn="l"/>
            <a:r>
              <a:rPr lang="en-US" altLang="zh-CN" sz="2800" b="1" spc="400">
                <a:latin typeface="+mj-ea"/>
                <a:ea typeface="+mj-ea"/>
              </a:rPr>
              <a:t> </a:t>
            </a:r>
            <a:endParaRPr lang="en-US" altLang="zh-CN" sz="2800" b="1" spc="400">
              <a:latin typeface="+mj-ea"/>
              <a:ea typeface="+mj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565345" y="1334190"/>
            <a:ext cx="4064000" cy="368300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en-US" altLang="zh-CN" sz="1800">
                <a:latin typeface="Arial" panose="020B0604020202020204" pitchFamily="34" charset="0"/>
                <a:ea typeface="微软雅黑" panose="020B0503020204020204" charset="-122"/>
              </a:rPr>
              <a:t> </a:t>
            </a:r>
            <a:endParaRPr lang="en-US" altLang="zh-CN" sz="180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293370" y="278130"/>
            <a:ext cx="60960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Charge Selction and Accepatnce </a:t>
            </a:r>
            <a:endParaRPr lang="en-US" altLang="zh-CN" sz="2800" b="1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4" name="图片 3" descr="微信截图_20240709135349"/>
          <p:cNvPicPr>
            <a:picLocks noChangeAspect="1"/>
          </p:cNvPicPr>
          <p:nvPr/>
        </p:nvPicPr>
        <p:blipFill>
          <a:blip r:embed="rId4"/>
          <a:srcRect r="569"/>
          <a:stretch>
            <a:fillRect/>
          </a:stretch>
        </p:blipFill>
        <p:spPr>
          <a:xfrm>
            <a:off x="1116965" y="1943100"/>
            <a:ext cx="4879975" cy="336613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524635" y="5476155"/>
            <a:ext cx="4064000" cy="1225550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marL="298450" indent="-285750" algn="l" rtl="0" eaLnBrk="0">
              <a:lnSpc>
                <a:spcPts val="1815"/>
              </a:lnSpc>
              <a:spcBef>
                <a:spcPts val="1700"/>
              </a:spcBef>
              <a:buFont typeface="Arial" panose="020B0604020202020204" pitchFamily="34" charset="0"/>
              <a:buChar char="•"/>
            </a:pPr>
            <a:r>
              <a:rPr lang="zh-CN" altLang="en-US" sz="1800">
                <a:latin typeface="Arial" panose="020B0604020202020204" pitchFamily="34" charset="0"/>
                <a:ea typeface="微软雅黑" panose="020B0503020204020204" charset="-122"/>
              </a:rPr>
              <a:t>Lithium   </a:t>
            </a:r>
            <a:r>
              <a:rPr lang="en-US" altLang="zh-CN" sz="1800">
                <a:latin typeface="Arial" panose="020B0604020202020204" pitchFamily="34" charset="0"/>
                <a:ea typeface="微软雅黑" panose="020B0503020204020204" charset="-122"/>
              </a:rPr>
              <a:t> </a:t>
            </a:r>
            <a:r>
              <a:rPr lang="zh-CN" altLang="en-US" sz="1800">
                <a:latin typeface="Arial" panose="020B0604020202020204" pitchFamily="34" charset="0"/>
                <a:ea typeface="微软雅黑" panose="020B0503020204020204" charset="-122"/>
              </a:rPr>
              <a:t>selection:</a:t>
            </a:r>
            <a:r>
              <a:rPr lang="en-US" altLang="zh-CN" sz="1800">
                <a:latin typeface="Arial" panose="020B0604020202020204" pitchFamily="34" charset="0"/>
                <a:ea typeface="微软雅黑" panose="020B0503020204020204" charset="-122"/>
              </a:rPr>
              <a:t>2</a:t>
            </a:r>
            <a:r>
              <a:rPr lang="zh-CN" altLang="en-US" sz="1800">
                <a:latin typeface="Arial" panose="020B0604020202020204" pitchFamily="34" charset="0"/>
                <a:ea typeface="微软雅黑" panose="020B0503020204020204" charset="-122"/>
              </a:rPr>
              <a:t>.</a:t>
            </a:r>
            <a:r>
              <a:rPr lang="en-US" altLang="zh-CN" sz="1800">
                <a:latin typeface="Arial" panose="020B0604020202020204" pitchFamily="34" charset="0"/>
                <a:ea typeface="微软雅黑" panose="020B0503020204020204" charset="-122"/>
              </a:rPr>
              <a:t>7</a:t>
            </a:r>
            <a:r>
              <a:rPr lang="zh-CN" altLang="en-US" sz="1800">
                <a:latin typeface="Arial" panose="020B0604020202020204" pitchFamily="34" charset="0"/>
                <a:ea typeface="微软雅黑" panose="020B0503020204020204" charset="-122"/>
              </a:rPr>
              <a:t>&lt;Z&lt;</a:t>
            </a:r>
            <a:r>
              <a:rPr lang="en-US" altLang="zh-CN" sz="1800">
                <a:latin typeface="Arial" panose="020B0604020202020204" pitchFamily="34" charset="0"/>
                <a:ea typeface="微软雅黑" panose="020B0503020204020204" charset="-122"/>
              </a:rPr>
              <a:t>3</a:t>
            </a:r>
            <a:r>
              <a:rPr lang="zh-CN" altLang="en-US" sz="1800">
                <a:latin typeface="Arial" panose="020B0604020202020204" pitchFamily="34" charset="0"/>
                <a:ea typeface="微软雅黑" panose="020B0503020204020204" charset="-122"/>
              </a:rPr>
              <a:t>.</a:t>
            </a:r>
            <a:r>
              <a:rPr lang="en-US" altLang="zh-CN" sz="1800">
                <a:latin typeface="Arial" panose="020B0604020202020204" pitchFamily="34" charset="0"/>
                <a:ea typeface="微软雅黑" panose="020B0503020204020204" charset="-122"/>
              </a:rPr>
              <a:t>3</a:t>
            </a:r>
            <a:endParaRPr lang="zh-CN" altLang="en-US" sz="1800">
              <a:latin typeface="Arial" panose="020B0604020202020204" pitchFamily="34" charset="0"/>
              <a:ea typeface="微软雅黑" panose="020B0503020204020204" charset="-122"/>
            </a:endParaRPr>
          </a:p>
          <a:p>
            <a:pPr marL="298450" indent="-285750" algn="l" rtl="0" eaLnBrk="0">
              <a:lnSpc>
                <a:spcPts val="1815"/>
              </a:lnSpc>
              <a:spcBef>
                <a:spcPts val="1700"/>
              </a:spcBef>
              <a:buFont typeface="Arial" panose="020B0604020202020204" pitchFamily="34" charset="0"/>
              <a:buChar char="•"/>
            </a:pPr>
            <a:r>
              <a:rPr lang="zh-CN" altLang="en-US" sz="1800">
                <a:latin typeface="Arial" panose="020B0604020202020204" pitchFamily="34" charset="0"/>
                <a:ea typeface="微软雅黑" panose="020B0503020204020204" charset="-122"/>
              </a:rPr>
              <a:t>Berylium </a:t>
            </a:r>
            <a:r>
              <a:rPr lang="en-US" altLang="zh-CN" sz="1800">
                <a:latin typeface="Arial" panose="020B0604020202020204" pitchFamily="34" charset="0"/>
                <a:ea typeface="微软雅黑" panose="020B0503020204020204" charset="-122"/>
              </a:rPr>
              <a:t> </a:t>
            </a:r>
            <a:r>
              <a:rPr lang="zh-CN" altLang="en-US" sz="1800">
                <a:latin typeface="Arial" panose="020B0604020202020204" pitchFamily="34" charset="0"/>
                <a:ea typeface="微软雅黑" panose="020B0503020204020204" charset="-122"/>
              </a:rPr>
              <a:t>selection:</a:t>
            </a:r>
            <a:r>
              <a:rPr lang="en-US" altLang="zh-CN" sz="1800">
                <a:latin typeface="Arial" panose="020B0604020202020204" pitchFamily="34" charset="0"/>
                <a:ea typeface="微软雅黑" panose="020B0503020204020204" charset="-122"/>
              </a:rPr>
              <a:t>3.7</a:t>
            </a:r>
            <a:r>
              <a:rPr lang="zh-CN" altLang="en-US" sz="1800">
                <a:latin typeface="Arial" panose="020B0604020202020204" pitchFamily="34" charset="0"/>
                <a:ea typeface="微软雅黑" panose="020B0503020204020204" charset="-122"/>
              </a:rPr>
              <a:t>&lt;Z&lt;</a:t>
            </a:r>
            <a:r>
              <a:rPr lang="en-US" altLang="zh-CN" sz="1800">
                <a:latin typeface="Arial" panose="020B0604020202020204" pitchFamily="34" charset="0"/>
                <a:ea typeface="微软雅黑" panose="020B0503020204020204" charset="-122"/>
              </a:rPr>
              <a:t>4.3</a:t>
            </a:r>
            <a:r>
              <a:rPr lang="zh-CN" altLang="en-US" sz="1800">
                <a:latin typeface="Arial" panose="020B0604020202020204" pitchFamily="34" charset="0"/>
                <a:ea typeface="微软雅黑" panose="020B0503020204020204" charset="-122"/>
              </a:rPr>
              <a:t>  </a:t>
            </a:r>
            <a:endParaRPr lang="zh-CN" altLang="en-US" sz="1800">
              <a:latin typeface="Arial" panose="020B0604020202020204" pitchFamily="34" charset="0"/>
              <a:ea typeface="微软雅黑" panose="020B0503020204020204" charset="-122"/>
            </a:endParaRPr>
          </a:p>
          <a:p>
            <a:pPr marL="298450" indent="-285750" algn="l" rtl="0" eaLnBrk="0">
              <a:lnSpc>
                <a:spcPts val="1815"/>
              </a:lnSpc>
              <a:spcBef>
                <a:spcPts val="1700"/>
              </a:spcBef>
              <a:buFont typeface="Arial" panose="020B0604020202020204" pitchFamily="34" charset="0"/>
              <a:buChar char="•"/>
            </a:pPr>
            <a:r>
              <a:rPr lang="zh-CN" altLang="en-US" sz="1800">
                <a:latin typeface="Arial" panose="020B0604020202020204" pitchFamily="34" charset="0"/>
                <a:ea typeface="微软雅黑" panose="020B0503020204020204" charset="-122"/>
              </a:rPr>
              <a:t>Boron      selection:4.7&lt;Z&lt;5.3</a:t>
            </a:r>
            <a:endParaRPr lang="zh-CN" altLang="en-US" sz="180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7" name="内容占位符 6" descr="微信截图_20240703162245"/>
          <p:cNvPicPr>
            <a:picLocks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6456680" y="1949450"/>
            <a:ext cx="4671060" cy="3501390"/>
          </a:xfrm>
          <a:prstGeom prst="rect">
            <a:avLst/>
          </a:prstGeom>
        </p:spPr>
      </p:pic>
      <p:pic>
        <p:nvPicPr>
          <p:cNvPr id="8" name="图片 7" descr="微信截图_202407091414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33870" y="5366385"/>
            <a:ext cx="2517775" cy="8782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6232"/>
    </mc:Choice>
    <mc:Fallback>
      <p:transition spd="slow" advTm="66232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75685" y="286455"/>
            <a:ext cx="10969200" cy="705600"/>
          </a:xfrm>
        </p:spPr>
        <p:txBody>
          <a:bodyPr/>
          <a:p>
            <a:r>
              <a:rPr lang="zh-CN" altLang="en-US" sz="2400"/>
              <a:t>Unfolding and uncertainty estimation</a:t>
            </a:r>
            <a:endParaRPr lang="zh-CN" altLang="en-US" sz="2400"/>
          </a:p>
        </p:txBody>
      </p:sp>
      <p:sp>
        <p:nvSpPr>
          <p:cNvPr id="5" name="文本框 4"/>
          <p:cNvSpPr txBox="1"/>
          <p:nvPr/>
        </p:nvSpPr>
        <p:spPr>
          <a:xfrm>
            <a:off x="608400" y="1490400"/>
            <a:ext cx="4064000" cy="368300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en-US" altLang="zh-CN" sz="1800">
                <a:latin typeface="Arial" panose="020B0604020202020204" pitchFamily="34" charset="0"/>
                <a:ea typeface="微软雅黑" panose="020B0503020204020204" charset="-122"/>
              </a:rPr>
              <a:t> </a:t>
            </a:r>
            <a:endParaRPr lang="en-US" altLang="zh-CN" sz="180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7" name="内容占位符 6" descr="hMatrix_log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69570" y="956945"/>
            <a:ext cx="5614035" cy="4034790"/>
          </a:xfrm>
          <a:prstGeom prst="rect">
            <a:avLst/>
          </a:prstGeom>
        </p:spPr>
      </p:pic>
      <p:pic>
        <p:nvPicPr>
          <p:cNvPr id="8" name="图片 7" descr="微信截图_202407091445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3985" y="1219835"/>
            <a:ext cx="5443220" cy="392239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56540" y="5102860"/>
            <a:ext cx="658177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/>
              <a:t>Iterative Bayesian procedure is adopted to reconstruct </a:t>
            </a:r>
            <a:endParaRPr lang="zh-CN" altLang="en-US"/>
          </a:p>
          <a:p>
            <a:r>
              <a:rPr lang="en-US" altLang="zh-CN"/>
              <a:t>     </a:t>
            </a:r>
            <a:r>
              <a:rPr lang="zh-CN" altLang="en-US"/>
              <a:t>the primary energy of the events: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  <p:pic>
        <p:nvPicPr>
          <p:cNvPr id="10" name="图片 9" descr="微信截图_202407091510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290" y="5730240"/>
            <a:ext cx="3969385" cy="93154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4064000" y="3245400"/>
            <a:ext cx="4064000" cy="368300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en-US" altLang="zh-CN" sz="1800">
                <a:latin typeface="Arial" panose="020B0604020202020204" pitchFamily="34" charset="0"/>
                <a:ea typeface="微软雅黑" panose="020B0503020204020204" charset="-122"/>
              </a:rPr>
              <a:t> </a:t>
            </a:r>
            <a:endParaRPr lang="en-US" altLang="zh-CN" sz="180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309360" y="5102860"/>
            <a:ext cx="538353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Statistical uncertainty dominant at higher energies</a:t>
            </a:r>
            <a:endParaRPr lang="zh-CN" altLang="en-US"/>
          </a:p>
          <a:p>
            <a:r>
              <a:rPr lang="zh-CN" altLang="en-US"/>
              <a:t>Many systematical contributions evaluated:</a:t>
            </a:r>
            <a:endParaRPr lang="zh-CN" altLang="en-US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CN" altLang="en-US"/>
              <a:t>Background, Unfolding</a:t>
            </a:r>
            <a:endParaRPr lang="zh-CN" altLang="en-US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CN" altLang="en-US"/>
              <a:t>Cuts efficieney validated with flight data</a:t>
            </a:r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2743835" y="1010920"/>
            <a:ext cx="861060" cy="191770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4" name="图片 3" descr="微信截图_2024070913145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87745" y="762000"/>
            <a:ext cx="5126990" cy="378142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 </a:t>
            </a:r>
            <a:endParaRPr lang="en-US" altLang="zh-CN"/>
          </a:p>
        </p:txBody>
      </p:sp>
      <p:sp>
        <p:nvSpPr>
          <p:cNvPr id="5" name="矩形 4"/>
          <p:cNvSpPr/>
          <p:nvPr/>
        </p:nvSpPr>
        <p:spPr>
          <a:xfrm>
            <a:off x="137160" y="6339840"/>
            <a:ext cx="11770360" cy="755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208280" y="195580"/>
            <a:ext cx="990600" cy="64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3434080" y="134620"/>
            <a:ext cx="8412480" cy="706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11633200" y="779780"/>
            <a:ext cx="243840" cy="57302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31520" y="240030"/>
            <a:ext cx="306705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800" b="1"/>
              <a:t> Boron Spectrum</a:t>
            </a:r>
            <a:endParaRPr lang="en-US" altLang="zh-CN" sz="2800" b="1"/>
          </a:p>
        </p:txBody>
      </p:sp>
      <p:sp>
        <p:nvSpPr>
          <p:cNvPr id="13" name="文本框 12"/>
          <p:cNvSpPr txBox="1"/>
          <p:nvPr/>
        </p:nvSpPr>
        <p:spPr>
          <a:xfrm>
            <a:off x="3371920" y="1155755"/>
            <a:ext cx="4064000" cy="368300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en-US" altLang="zh-CN" sz="1800" b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</a:rPr>
              <a:t> </a:t>
            </a:r>
            <a:endParaRPr lang="en-US" altLang="zh-CN" sz="1800" b="1">
              <a:solidFill>
                <a:srgbClr val="FF0000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090160" y="4132580"/>
            <a:ext cx="7843520" cy="36830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altLang="zh-CN" sz="1800">
                <a:latin typeface="Arial" panose="020B0604020202020204" pitchFamily="34" charset="0"/>
                <a:ea typeface="微软雅黑" panose="020B0503020204020204" charset="-122"/>
              </a:rPr>
              <a:t> </a:t>
            </a:r>
            <a:endParaRPr lang="en-US" altLang="zh-CN" sz="180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20" name="内容占位符 19" descr="微信截图_20240709131512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34300" y="1430655"/>
            <a:ext cx="3272790" cy="746760"/>
          </a:xfrm>
          <a:prstGeom prst="rect">
            <a:avLst/>
          </a:prstGeom>
        </p:spPr>
      </p:pic>
      <p:pic>
        <p:nvPicPr>
          <p:cNvPr id="17" name="图片 16" descr="微信截图_202407091228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915" y="725170"/>
            <a:ext cx="5116830" cy="3775710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4064000" y="3245400"/>
            <a:ext cx="4064000" cy="368300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en-US" altLang="zh-CN" sz="1800">
                <a:latin typeface="Arial" panose="020B0604020202020204" pitchFamily="34" charset="0"/>
                <a:ea typeface="微软雅黑" panose="020B0503020204020204" charset="-122"/>
              </a:rPr>
              <a:t> </a:t>
            </a:r>
            <a:endParaRPr lang="en-US" altLang="zh-CN" sz="180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731520" y="4681855"/>
            <a:ext cx="9976485" cy="1476375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zh-CN" altLang="en-US" sz="1800">
                <a:latin typeface="Arial" panose="020B0604020202020204" pitchFamily="34" charset="0"/>
                <a:ea typeface="微软雅黑" panose="020B0503020204020204" charset="-122"/>
              </a:rPr>
              <a:t>DAMPE boron flux measured from 10 GeV/n to </a:t>
            </a:r>
            <a:r>
              <a:rPr lang="en-US" altLang="zh-CN" sz="1800">
                <a:latin typeface="Arial" panose="020B0604020202020204" pitchFamily="34" charset="0"/>
                <a:ea typeface="微软雅黑" panose="020B0503020204020204" charset="-122"/>
              </a:rPr>
              <a:t>5.5</a:t>
            </a:r>
            <a:r>
              <a:rPr lang="zh-CN" altLang="en-US" sz="1800">
                <a:latin typeface="Arial" panose="020B0604020202020204" pitchFamily="34" charset="0"/>
                <a:ea typeface="微软雅黑" panose="020B0503020204020204" charset="-122"/>
              </a:rPr>
              <a:t> TeV/n</a:t>
            </a:r>
            <a:endParaRPr lang="zh-CN" altLang="en-US" sz="1800">
              <a:latin typeface="Arial" panose="020B0604020202020204" pitchFamily="34" charset="0"/>
              <a:ea typeface="微软雅黑" panose="020B0503020204020204" charset="-122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zh-CN" altLang="en-US" sz="1800">
              <a:latin typeface="Arial" panose="020B0604020202020204" pitchFamily="34" charset="0"/>
              <a:ea typeface="微软雅黑" panose="020B0503020204020204" charset="-122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zh-CN" altLang="en-US" sz="1800">
                <a:latin typeface="Arial" panose="020B0604020202020204" pitchFamily="34" charset="0"/>
                <a:ea typeface="微软雅黑" panose="020B0503020204020204" charset="-122"/>
              </a:rPr>
              <a:t>Hardening at </a:t>
            </a:r>
            <a:r>
              <a:rPr lang="en-US" altLang="zh-CN" sz="1800">
                <a:latin typeface="Arial" panose="020B0604020202020204" pitchFamily="34" charset="0"/>
                <a:ea typeface="微软雅黑" panose="020B0503020204020204" charset="-122"/>
              </a:rPr>
              <a:t>243</a:t>
            </a:r>
            <a:r>
              <a:rPr lang="zh-CN" altLang="en-US" sz="1800">
                <a:latin typeface="Arial" panose="020B0604020202020204" pitchFamily="34" charset="0"/>
                <a:ea typeface="微软雅黑" panose="020B0503020204020204" charset="-122"/>
              </a:rPr>
              <a:t> GeV/n with spectral index going from -</a:t>
            </a:r>
            <a:r>
              <a:rPr lang="en-US" altLang="zh-CN" sz="1800">
                <a:latin typeface="Arial" panose="020B0604020202020204" pitchFamily="34" charset="0"/>
                <a:ea typeface="微软雅黑" panose="020B0503020204020204" charset="-122"/>
              </a:rPr>
              <a:t>2.97</a:t>
            </a:r>
            <a:r>
              <a:rPr lang="zh-CN" altLang="en-US" sz="1800">
                <a:latin typeface="Arial" panose="020B0604020202020204" pitchFamily="34" charset="0"/>
                <a:ea typeface="微软雅黑" panose="020B0503020204020204" charset="-122"/>
              </a:rPr>
              <a:t> to -2.</a:t>
            </a:r>
            <a:r>
              <a:rPr lang="en-US" altLang="zh-CN" sz="1800">
                <a:latin typeface="Arial" panose="020B0604020202020204" pitchFamily="34" charset="0"/>
                <a:ea typeface="微软雅黑" panose="020B0503020204020204" charset="-122"/>
              </a:rPr>
              <a:t>67</a:t>
            </a:r>
            <a:endParaRPr lang="en-US" altLang="zh-CN" sz="1800">
              <a:latin typeface="Arial" panose="020B0604020202020204" pitchFamily="34" charset="0"/>
              <a:ea typeface="微软雅黑" panose="020B0503020204020204" charset="-122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altLang="zh-CN" sz="1800">
              <a:latin typeface="Arial" panose="020B0604020202020204" pitchFamily="34" charset="0"/>
              <a:ea typeface="微软雅黑" panose="020B0503020204020204" charset="-122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altLang="zh-CN" sz="180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248150" y="3429550"/>
            <a:ext cx="4064000" cy="368300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en-US" altLang="zh-CN" sz="1800">
                <a:latin typeface="Arial" panose="020B0604020202020204" pitchFamily="34" charset="0"/>
                <a:ea typeface="微软雅黑" panose="020B0503020204020204" charset="-122"/>
              </a:rPr>
              <a:t> </a:t>
            </a:r>
            <a:endParaRPr lang="en-US" altLang="zh-CN" sz="180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4440555" y="3621955"/>
            <a:ext cx="4064000" cy="368300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en-US" altLang="zh-CN" sz="1800">
                <a:latin typeface="Arial" panose="020B0604020202020204" pitchFamily="34" charset="0"/>
                <a:ea typeface="微软雅黑" panose="020B0503020204020204" charset="-122"/>
              </a:rPr>
              <a:t> </a:t>
            </a:r>
            <a:endParaRPr lang="en-US" altLang="zh-CN" sz="1800">
              <a:latin typeface="Arial" panose="020B0604020202020204" pitchFamily="34" charset="0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UNIT_ISCONTENTSTITLE" val="0"/>
  <p:tag name="KSO_WM_UNIT_ISNUMDGMTITLE" val="0"/>
  <p:tag name="KSO_WM_UNIT_PRESET_TEXT" val="空白演示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081_1*a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输入您的封面副标题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6.xml><?xml version="1.0" encoding="utf-8"?>
<p:tagLst xmlns:p="http://schemas.openxmlformats.org/presentationml/2006/main">
  <p:tag name="KSO_WPP_MARK_KEY" val="3d9d189d-2b8a-403b-b7f9-02d4eacab11f"/>
  <p:tag name="COMMONDATA" val="eyJoZGlkIjoiZGMwMmU3ZDI2NWQ4OWJjOWNhY2E2MTE3MmJkY2Q4ZWUifQ==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2954</Words>
  <Application>WPS 演示</Application>
  <PresentationFormat>宽屏</PresentationFormat>
  <Paragraphs>176</Paragraphs>
  <Slides>15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5" baseType="lpstr">
      <vt:lpstr>Arial</vt:lpstr>
      <vt:lpstr>宋体</vt:lpstr>
      <vt:lpstr>Wingdings</vt:lpstr>
      <vt:lpstr>Wingdings</vt:lpstr>
      <vt:lpstr>黑体</vt:lpstr>
      <vt:lpstr>微软雅黑</vt:lpstr>
      <vt:lpstr>Arial Unicode MS</vt:lpstr>
      <vt:lpstr>Calibri</vt:lpstr>
      <vt:lpstr>Arial</vt:lpstr>
      <vt:lpstr>Office 主题​​</vt:lpstr>
      <vt:lpstr>Measurement of the energy spectrum of secondary cosmic ray nucleides</vt:lpstr>
      <vt:lpstr>PowerPoint 演示文稿</vt:lpstr>
      <vt:lpstr>PowerPoint 演示文稿</vt:lpstr>
      <vt:lpstr>PowerPoint 演示文稿</vt:lpstr>
      <vt:lpstr>PowerPoint 演示文稿</vt:lpstr>
      <vt:lpstr> </vt:lpstr>
      <vt:lpstr>PowerPoint 演示文稿</vt:lpstr>
      <vt:lpstr>Contamination</vt:lpstr>
      <vt:lpstr> </vt:lpstr>
      <vt:lpstr>Ratio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似水流年</cp:lastModifiedBy>
  <cp:revision>158</cp:revision>
  <dcterms:created xsi:type="dcterms:W3CDTF">2019-06-19T02:08:00Z</dcterms:created>
  <dcterms:modified xsi:type="dcterms:W3CDTF">2024-07-09T08:28:54Z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2052-12.1.0.16929</vt:lpwstr>
  </property>
  <property fmtid="{D5CDD505-2E9C-101B-9397-08002B2CF9AE}" pid="3" name="ICV">
    <vt:lpwstr>9344D143AB2947BEB99D1C00A4D91C5C_13</vt:lpwstr>
  </property>
</Properties>
</file>