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1.svg" ContentType="image/svg+xml"/>
  <Override PartName="/ppt/media/image33.svg" ContentType="image/svg+xml"/>
  <Override PartName="/ppt/media/image46.svg" ContentType="image/svg+xml"/>
  <Override PartName="/ppt/media/image48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3" r:id="rId10"/>
    <p:sldId id="264" r:id="rId11"/>
    <p:sldId id="266" r:id="rId12"/>
    <p:sldId id="267" r:id="rId13"/>
    <p:sldId id="268" r:id="rId14"/>
    <p:sldId id="269" r:id="rId15"/>
    <p:sldId id="275" r:id="rId16"/>
    <p:sldId id="272" r:id="rId17"/>
    <p:sldId id="273" r:id="rId18"/>
    <p:sldId id="271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 userDrawn="1">
          <p15:clr>
            <a:srgbClr val="A4A3A4"/>
          </p15:clr>
        </p15:guide>
        <p15:guide id="2" pos="39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pple f" initials="" lastIdx="1" clrIdx="0"/>
  <p:cmAuthor id="1" name="幸全" initials="幸全" lastIdx="1" clrIdx="0"/>
  <p:cmAuthor id="2" name="作者" initials="A" lastIdx="0" clrIdx="1"/>
  <p:cmAuthor id="3" name="Fan F Yang" initials="FFY" lastIdx="2" clrIdx="2"/>
  <p:cmAuthor id="4" name="czy" initials="" lastIdx="1" clrIdx="1"/>
  <p:cmAuthor id="5" name="Leo" initials="L" lastIdx="1" clrIdx="4"/>
  <p:cmAuthor id="6" name="song bin" initials="sb" lastIdx="2" clrIdx="3"/>
  <p:cmAuthor id="8" name="linanfu" initials="l" lastIdx="4" clrIdx="7"/>
  <p:cmAuthor id="7" name="1206988966@qq.com" initials="1" lastIdx="1" clrIdx="2"/>
  <p:cmAuthor id="10" name="张东方" initials="6" lastIdx="1" clrIdx="9"/>
  <p:cmAuthor id="11" name="w" initials="w" lastIdx="2" clrIdx="10"/>
  <p:cmAuthor id="9" name="HUAWEI" initials="H" lastIdx="1" clrIdx="8"/>
  <p:cmAuthor id="77" name="Microsoft 帐户" initials="M帐" lastIdx="2" clrIdx="26"/>
  <p:cmAuthor id="76" name="D" initials="w" lastIdx="6" clrIdx="25"/>
  <p:cmAuthor id="13" name="lvzhibing" initials="l" lastIdx="16" clrIdx="12"/>
  <p:cmAuthor id="14" name="Huang James" initials="JH" lastIdx="3" clrIdx="1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20"/>
        <p:guide pos="391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6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6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image" Target="../media/image1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9.svg"/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3.svg"/><Relationship Id="rId3" Type="http://schemas.openxmlformats.org/officeDocument/2006/relationships/image" Target="../media/image32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9.png"/><Relationship Id="rId8" Type="http://schemas.openxmlformats.org/officeDocument/2006/relationships/image" Target="../media/image48.svg"/><Relationship Id="rId7" Type="http://schemas.openxmlformats.org/officeDocument/2006/relationships/image" Target="../media/image47.png"/><Relationship Id="rId6" Type="http://schemas.openxmlformats.org/officeDocument/2006/relationships/image" Target="../media/image46.sv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0" Type="http://schemas.openxmlformats.org/officeDocument/2006/relationships/notesSlide" Target="../notesSlides/notesSlide16.xml"/><Relationship Id="rId2" Type="http://schemas.openxmlformats.org/officeDocument/2006/relationships/image" Target="../media/image42.png"/><Relationship Id="rId19" Type="http://schemas.openxmlformats.org/officeDocument/2006/relationships/slideLayout" Target="../slideLayouts/slideLayout7.xml"/><Relationship Id="rId18" Type="http://schemas.openxmlformats.org/officeDocument/2006/relationships/image" Target="../media/image58.svg"/><Relationship Id="rId17" Type="http://schemas.openxmlformats.org/officeDocument/2006/relationships/image" Target="../media/image57.png"/><Relationship Id="rId16" Type="http://schemas.openxmlformats.org/officeDocument/2006/relationships/image" Target="../media/image56.svg"/><Relationship Id="rId15" Type="http://schemas.openxmlformats.org/officeDocument/2006/relationships/image" Target="../media/image55.png"/><Relationship Id="rId14" Type="http://schemas.openxmlformats.org/officeDocument/2006/relationships/image" Target="../media/image54.svg"/><Relationship Id="rId13" Type="http://schemas.openxmlformats.org/officeDocument/2006/relationships/image" Target="../media/image53.png"/><Relationship Id="rId12" Type="http://schemas.openxmlformats.org/officeDocument/2006/relationships/image" Target="../media/image52.svg"/><Relationship Id="rId11" Type="http://schemas.openxmlformats.org/officeDocument/2006/relationships/image" Target="../media/image51.png"/><Relationship Id="rId10" Type="http://schemas.openxmlformats.org/officeDocument/2006/relationships/image" Target="../media/image50.svg"/><Relationship Id="rId1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80" y="1824990"/>
            <a:ext cx="9799320" cy="1573530"/>
          </a:xfrm>
        </p:spPr>
        <p:txBody>
          <a:bodyPr>
            <a:normAutofit/>
          </a:bodyPr>
          <a:p>
            <a:pPr algn="l"/>
            <a:r>
              <a:rPr altLang="zh-CN" sz="3600">
                <a:sym typeface="+mn-ea"/>
              </a:rPr>
              <a:t>Spectral Analysis of Lithium, Beryllium and Boron Nuclides with DAMPE</a:t>
            </a:r>
            <a:endParaRPr lang="zh-CN" altLang="zh-CN" sz="360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228090" y="3481705"/>
            <a:ext cx="9799320" cy="2827020"/>
          </a:xfrm>
        </p:spPr>
        <p:txBody>
          <a:bodyPr>
            <a:normAutofit/>
          </a:bodyPr>
          <a:p>
            <a:pPr algn="l"/>
            <a:endParaRPr lang="en-GB" b="1">
              <a:latin typeface="Calibri Light" panose="020F0302020204030204"/>
              <a:cs typeface="Calibri" panose="020F0502020204030204"/>
              <a:sym typeface="+mn-ea"/>
            </a:endParaRPr>
          </a:p>
          <a:p>
            <a:pPr algn="l"/>
            <a:r>
              <a:rPr lang="en-GB" b="1">
                <a:latin typeface="Calibri Light" panose="020F0302020204030204"/>
                <a:cs typeface="Calibri" panose="020F0502020204030204"/>
                <a:sym typeface="+mn-ea"/>
              </a:rPr>
              <a:t>Zhan Fang Chen</a:t>
            </a:r>
            <a:r>
              <a:rPr lang="en-US" altLang="en-GB">
                <a:latin typeface="Calibri Light" panose="020F0302020204030204"/>
                <a:cs typeface="Calibri" panose="020F0502020204030204"/>
                <a:sym typeface="+mn-ea"/>
              </a:rPr>
              <a:t>*</a:t>
            </a:r>
            <a:r>
              <a:rPr lang="en-GB">
                <a:latin typeface="Calibri Light" panose="020F0302020204030204"/>
                <a:cs typeface="Calibri" panose="020F0502020204030204"/>
                <a:sym typeface="+mn-ea"/>
              </a:rPr>
              <a:t>, </a:t>
            </a:r>
            <a:r>
              <a:rPr lang="en-GB">
                <a:latin typeface="Calibri Light" panose="020F0302020204030204"/>
                <a:cs typeface="Calibri" panose="020F0502020204030204"/>
                <a:sym typeface="+mn-ea"/>
              </a:rPr>
              <a:t>Andrea Parenti</a:t>
            </a:r>
            <a:r>
              <a:rPr lang="en-GB">
                <a:latin typeface="Calibri Light" panose="020F0302020204030204"/>
                <a:cs typeface="Calibri" panose="020F0502020204030204"/>
                <a:sym typeface="+mn-ea"/>
              </a:rPr>
              <a:t>, En Heng Xu</a:t>
            </a:r>
            <a:r>
              <a:rPr lang="en-US" altLang="en-GB">
                <a:latin typeface="Calibri Light" panose="020F0302020204030204"/>
                <a:cs typeface="Calibri" panose="020F0502020204030204"/>
                <a:sym typeface="+mn-ea"/>
              </a:rPr>
              <a:t>, Chuan Yue</a:t>
            </a:r>
            <a:r>
              <a:rPr lang="en-GB">
                <a:latin typeface="Calibri Light" panose="020F0302020204030204"/>
                <a:cs typeface="Calibri" panose="020F0502020204030204"/>
                <a:sym typeface="+mn-ea"/>
              </a:rPr>
              <a:t> </a:t>
            </a:r>
            <a:endParaRPr lang="en-GB" b="1">
              <a:latin typeface="Calibri Light" panose="020F0302020204030204"/>
              <a:cs typeface="Calibri" panose="020F0502020204030204"/>
            </a:endParaRPr>
          </a:p>
          <a:p>
            <a:pPr algn="l"/>
            <a:r>
              <a:rPr lang="en-GB">
                <a:latin typeface="Calibri Light" panose="020F0302020204030204"/>
                <a:cs typeface="Calibri" panose="020F0502020204030204"/>
                <a:sym typeface="+mn-ea"/>
              </a:rPr>
              <a:t>on behalf of the DAMPE collaboration</a:t>
            </a:r>
            <a:endParaRPr lang="en-GB">
              <a:latin typeface="Calibri Light" panose="020F0302020204030204"/>
              <a:cs typeface="Calibri" panose="020F0502020204030204"/>
              <a:sym typeface="+mn-ea"/>
            </a:endParaRPr>
          </a:p>
          <a:p>
            <a:pPr algn="l"/>
            <a:r>
              <a:rPr lang="en-US" altLang="en-GB">
                <a:latin typeface="Calibri Light" panose="020F0302020204030204"/>
                <a:cs typeface="Calibri" panose="020F0502020204030204"/>
                <a:sym typeface="+mn-ea"/>
              </a:rPr>
              <a:t>*email:chenzf@impcas.ac.cn</a:t>
            </a:r>
            <a:endParaRPr lang="en-GB">
              <a:latin typeface="Calibri Light" panose="020F0302020204030204"/>
              <a:cs typeface="Calibri" panose="020F0502020204030204"/>
              <a:sym typeface="+mn-ea"/>
            </a:endParaRPr>
          </a:p>
          <a:p>
            <a:pPr algn="l"/>
            <a:r>
              <a:rPr lang="en-GB">
                <a:latin typeface="Calibri Light" panose="020F0302020204030204"/>
                <a:cs typeface="Calibri" panose="020F0502020204030204"/>
                <a:sym typeface="+mn-ea"/>
              </a:rPr>
              <a:t> </a:t>
            </a:r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1262196" y="3601736"/>
            <a:ext cx="9765030" cy="38100"/>
          </a:xfrm>
          <a:prstGeom prst="line">
            <a:avLst/>
          </a:prstGeom>
          <a:ln w="762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11503" y="339067"/>
            <a:ext cx="2152684" cy="1282696"/>
          </a:xfrm>
          <a:prstGeom prst="rect">
            <a:avLst/>
          </a:prstGeom>
        </p:spPr>
      </p:pic>
      <p:pic>
        <p:nvPicPr>
          <p:cNvPr id="5" name="图片 4" descr="微信截图_202407101009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570" y="429260"/>
            <a:ext cx="2434590" cy="1028065"/>
          </a:xfrm>
          <a:prstGeom prst="rect">
            <a:avLst/>
          </a:prstGeom>
        </p:spPr>
      </p:pic>
      <p:pic>
        <p:nvPicPr>
          <p:cNvPr id="7" name="图片 6" descr="R-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630" y="161925"/>
            <a:ext cx="1663065" cy="1663065"/>
          </a:xfrm>
          <a:prstGeom prst="rect">
            <a:avLst/>
          </a:prstGeom>
        </p:spPr>
      </p:pic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 dirty="0"/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GB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Flux ratios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6760" y="5443855"/>
            <a:ext cx="9288145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14020" y="5227955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608965" indent="-422910">
              <a:spcBef>
                <a:spcPts val="1335"/>
              </a:spcBef>
              <a:buSzPts val="1400"/>
              <a:buFont typeface="Lora"/>
              <a:buChar char="●"/>
            </a:pPr>
            <a:r>
              <a:rPr lang="en-GB" sz="2000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Preliminary measurement of </a:t>
            </a:r>
            <a:r>
              <a:rPr lang="en-GB" sz="2000" b="1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Li/B</a:t>
            </a:r>
            <a:r>
              <a:rPr lang="en-GB" sz="2000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 and </a:t>
            </a:r>
            <a:r>
              <a:rPr lang="en-GB" sz="2000" b="1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Be/B</a:t>
            </a:r>
            <a:r>
              <a:rPr lang="en-GB" sz="2000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 from </a:t>
            </a:r>
            <a:r>
              <a:rPr lang="en-GB" sz="2000" b="1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14.7 GeV/n </a:t>
            </a:r>
            <a:r>
              <a:rPr lang="en-GB" sz="2000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to </a:t>
            </a:r>
            <a:r>
              <a:rPr lang="en-GB" sz="2000" b="1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3.2 </a:t>
            </a:r>
            <a:r>
              <a:rPr lang="en-GB" sz="2000" b="1" dirty="0" err="1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TeV</a:t>
            </a:r>
            <a:r>
              <a:rPr lang="en-GB" sz="2000" b="1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/n</a:t>
            </a:r>
            <a:r>
              <a:rPr lang="en-GB" sz="2000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 </a:t>
            </a:r>
            <a:endParaRPr lang="en-GB" sz="2000">
              <a:solidFill>
                <a:schemeClr val="dk1"/>
              </a:solidFill>
              <a:latin typeface="Lora"/>
              <a:ea typeface="Lora"/>
              <a:cs typeface="Lora"/>
            </a:endParaRPr>
          </a:p>
          <a:p>
            <a:pPr marL="608965" indent="-422910" algn="just">
              <a:spcBef>
                <a:spcPts val="1335"/>
              </a:spcBef>
              <a:buSzPts val="1400"/>
              <a:buFont typeface="Lora"/>
              <a:buChar char="●"/>
            </a:pPr>
            <a:r>
              <a:rPr lang="en-GB" sz="2000" dirty="0">
                <a:solidFill>
                  <a:schemeClr val="dk1"/>
                </a:solidFill>
                <a:latin typeface="Lora"/>
                <a:cs typeface="Arial" panose="020B0604020202020204"/>
                <a:sym typeface="+mn-ea"/>
              </a:rPr>
              <a:t>Preliminary estimation of systematic uncertainty  </a:t>
            </a:r>
            <a:endParaRPr lang="en-GB" sz="2000" dirty="0">
              <a:solidFill>
                <a:schemeClr val="dk1"/>
              </a:solidFill>
              <a:latin typeface="Lora"/>
              <a:cs typeface="Arial" panose="020B0604020202020204"/>
            </a:endParaRPr>
          </a:p>
          <a:p>
            <a:pPr marL="608965" indent="-422910" algn="just">
              <a:spcBef>
                <a:spcPts val="1335"/>
              </a:spcBef>
              <a:buSzPts val="1400"/>
              <a:buFont typeface="Lora"/>
              <a:buChar char="●"/>
            </a:pPr>
            <a:r>
              <a:rPr lang="en-GB" sz="2000" dirty="0">
                <a:solidFill>
                  <a:schemeClr val="dk1"/>
                </a:solidFill>
                <a:latin typeface="Lora"/>
                <a:cs typeface="Arial" panose="020B0604020202020204"/>
                <a:sym typeface="+mn-ea"/>
              </a:rPr>
              <a:t>Further reduction of the background is in progress 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745" y="43840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Graphic 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9745" y="1149426"/>
            <a:ext cx="5079999" cy="3851758"/>
          </a:xfrm>
          <a:prstGeom prst="rect">
            <a:avLst/>
          </a:prstGeom>
        </p:spPr>
      </p:pic>
      <p:pic>
        <p:nvPicPr>
          <p:cNvPr id="5" name="Graphic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09614" y="1070050"/>
            <a:ext cx="5070550" cy="3851758"/>
          </a:xfrm>
          <a:prstGeom prst="rect">
            <a:avLst/>
          </a:prstGeom>
        </p:spPr>
      </p:pic>
      <p:sp>
        <p:nvSpPr>
          <p:cNvPr id="15" name="Google Shape;229;p25"/>
          <p:cNvSpPr txBox="1"/>
          <p:nvPr/>
        </p:nvSpPr>
        <p:spPr>
          <a:xfrm>
            <a:off x="1565414" y="3524344"/>
            <a:ext cx="2248369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spcAft>
                <a:spcPts val="1000"/>
              </a:spcAft>
            </a:pPr>
            <a:r>
              <a:rPr lang="en-GB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Lora"/>
              </a:rPr>
              <a:t>Li6: Li7 = 1 : 1</a:t>
            </a:r>
            <a:endParaRPr lang="en-GB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Lor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7380" y="3613785"/>
            <a:ext cx="5035550" cy="70675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0" lvl="2" algn="l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Be7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Be9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Be10</a:t>
            </a:r>
            <a:r>
              <a:rPr lang="en-US" altLang="zh-CN" sz="20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=5:3:2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en-US" altLang="en-US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灯片编号占位符 2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GB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Flux ratios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6760" y="5443855"/>
            <a:ext cx="9288145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81050" y="5201285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608965" indent="-422910">
              <a:spcBef>
                <a:spcPts val="1335"/>
              </a:spcBef>
              <a:buSzPts val="1400"/>
              <a:buFont typeface="Lora"/>
              <a:buChar char="●"/>
            </a:pPr>
            <a:r>
              <a:rPr lang="en-GB" sz="2000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Preliminary measurement of </a:t>
            </a:r>
            <a:r>
              <a:rPr lang="en-GB" sz="2000" b="1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Li/C</a:t>
            </a:r>
            <a:r>
              <a:rPr lang="en-GB" sz="2000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 and </a:t>
            </a:r>
            <a:r>
              <a:rPr lang="en-GB" sz="2000" b="1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Be/C</a:t>
            </a:r>
            <a:r>
              <a:rPr lang="en-GB" sz="2000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 from </a:t>
            </a:r>
            <a:r>
              <a:rPr lang="en-GB" sz="2000" b="1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14.7 GeV/n</a:t>
            </a:r>
            <a:r>
              <a:rPr lang="en-GB" sz="2000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 to </a:t>
            </a:r>
            <a:r>
              <a:rPr lang="en-GB" sz="2000" b="1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3.2 </a:t>
            </a:r>
            <a:r>
              <a:rPr lang="en-GB" sz="2000" b="1" dirty="0" err="1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TeV</a:t>
            </a:r>
            <a:r>
              <a:rPr lang="en-GB" sz="2000" b="1" dirty="0">
                <a:solidFill>
                  <a:schemeClr val="dk1"/>
                </a:solidFill>
                <a:latin typeface="Lora"/>
                <a:ea typeface="+mn-lt"/>
                <a:cs typeface="+mn-lt"/>
                <a:sym typeface="+mn-ea"/>
              </a:rPr>
              <a:t>/n </a:t>
            </a:r>
            <a:endParaRPr lang="en-GB" sz="2000" b="1">
              <a:solidFill>
                <a:schemeClr val="dk1"/>
              </a:solidFill>
              <a:latin typeface="Lora"/>
              <a:ea typeface="Lora"/>
              <a:cs typeface="Lora"/>
            </a:endParaRPr>
          </a:p>
          <a:p>
            <a:pPr marL="608965" indent="-422910" algn="just">
              <a:spcBef>
                <a:spcPts val="1335"/>
              </a:spcBef>
              <a:buSzPts val="1400"/>
              <a:buFont typeface="Lora"/>
              <a:buChar char="●"/>
            </a:pPr>
            <a:r>
              <a:rPr lang="en-GB" sz="2000" dirty="0">
                <a:solidFill>
                  <a:schemeClr val="dk1"/>
                </a:solidFill>
                <a:latin typeface="Lora"/>
                <a:cs typeface="Arial" panose="020B0604020202020204"/>
                <a:sym typeface="+mn-ea"/>
              </a:rPr>
              <a:t>Preliminary estimation of systematic uncertainty  </a:t>
            </a:r>
            <a:endParaRPr lang="en-GB" sz="2000" dirty="0">
              <a:solidFill>
                <a:schemeClr val="dk1"/>
              </a:solidFill>
              <a:latin typeface="Lora"/>
              <a:cs typeface="Arial" panose="020B0604020202020204"/>
            </a:endParaRPr>
          </a:p>
          <a:p>
            <a:pPr marL="608965" indent="-422910" algn="just">
              <a:spcBef>
                <a:spcPts val="1335"/>
              </a:spcBef>
              <a:buSzPts val="1400"/>
              <a:buFont typeface="Lora"/>
              <a:buChar char="●"/>
            </a:pPr>
            <a:r>
              <a:rPr lang="en-GB" sz="2000" dirty="0">
                <a:solidFill>
                  <a:schemeClr val="dk1"/>
                </a:solidFill>
                <a:latin typeface="Lora"/>
                <a:cs typeface="Arial" panose="020B0604020202020204"/>
                <a:sym typeface="+mn-ea"/>
              </a:rPr>
              <a:t>Further reduction of the background is in progress </a:t>
            </a:r>
            <a:endParaRPr lang="en-GB" sz="2000" dirty="0">
              <a:solidFill>
                <a:schemeClr val="dk1"/>
              </a:solidFill>
              <a:latin typeface="Lora"/>
              <a:cs typeface="Arial" panose="020B0604020202020204"/>
            </a:endParaRPr>
          </a:p>
          <a:p>
            <a:pPr marL="186055" indent="0" algn="l">
              <a:lnSpc>
                <a:spcPct val="100000"/>
              </a:lnSpc>
              <a:spcBef>
                <a:spcPts val="1335"/>
              </a:spcBef>
              <a:buSzPts val="1400"/>
              <a:buFont typeface="Lora"/>
              <a:buNone/>
            </a:pPr>
            <a:r>
              <a:rPr lang="en-GB" sz="2000" dirty="0">
                <a:solidFill>
                  <a:srgbClr val="000000"/>
                </a:solidFill>
                <a:latin typeface="Lora"/>
                <a:ea typeface="Arial" panose="020B0604020202020204" pitchFamily="34" charset="0"/>
                <a:cs typeface="Arial" panose="020B0604020202020204" pitchFamily="34" charset="0"/>
                <a:sym typeface="+mn-ea"/>
              </a:rPr>
              <a:t> </a:t>
            </a:r>
            <a:endParaRPr lang="en-GB" sz="2000">
              <a:solidFill>
                <a:srgbClr val="000000"/>
              </a:solidFill>
              <a:latin typeface="Lora"/>
              <a:ea typeface="Lora"/>
              <a:cs typeface="Lora"/>
            </a:endParaRPr>
          </a:p>
          <a:p>
            <a:pPr marL="186055" indent="0" algn="just">
              <a:lnSpc>
                <a:spcPct val="100000"/>
              </a:lnSpc>
              <a:spcBef>
                <a:spcPts val="1335"/>
              </a:spcBef>
              <a:buSzPts val="1400"/>
              <a:buFont typeface="Lora"/>
              <a:buNone/>
            </a:pPr>
            <a:r>
              <a:rPr lang="en-GB" sz="2000" dirty="0">
                <a:solidFill>
                  <a:srgbClr val="000000"/>
                </a:solidFill>
                <a:latin typeface="Lora"/>
                <a:ea typeface="+mn-ea"/>
                <a:cs typeface="Arial" panose="020B0604020202020204"/>
                <a:sym typeface="+mn-ea"/>
              </a:rPr>
              <a:t> 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745" y="43840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Google Shape;229;p25"/>
          <p:cNvSpPr txBox="1"/>
          <p:nvPr/>
        </p:nvSpPr>
        <p:spPr>
          <a:xfrm>
            <a:off x="1565414" y="3524344"/>
            <a:ext cx="2248369" cy="4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>
              <a:spcAft>
                <a:spcPts val="1000"/>
              </a:spcAft>
            </a:pPr>
            <a:r>
              <a:rPr lang="en-GB" sz="2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Lora"/>
              </a:rPr>
              <a:t>Li6: Li7 = 1 : 1</a:t>
            </a:r>
            <a:endParaRPr lang="en-GB" sz="2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Lor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7380" y="3613785"/>
            <a:ext cx="503555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endParaRPr lang="en-US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  <p:pic>
        <p:nvPicPr>
          <p:cNvPr id="11" name="Graphic 8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49276" y="1107158"/>
            <a:ext cx="5079997" cy="3816912"/>
          </a:xfrm>
          <a:prstGeom prst="rect">
            <a:avLst/>
          </a:prstGeom>
        </p:spPr>
      </p:pic>
      <p:pic>
        <p:nvPicPr>
          <p:cNvPr id="12" name="Graphic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76924" y="1107532"/>
            <a:ext cx="5070550" cy="380981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Conclusion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6760" y="5443855"/>
            <a:ext cx="9288145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935" y="5626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608965" indent="-422910" algn="l">
              <a:lnSpc>
                <a:spcPct val="100000"/>
              </a:lnSpc>
              <a:spcBef>
                <a:spcPts val="1335"/>
              </a:spcBef>
              <a:buSzPts val="1400"/>
              <a:buFont typeface="Lora"/>
              <a:buChar char="●"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745" y="43840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745" y="5240655"/>
            <a:ext cx="546481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7760" y="5293995"/>
            <a:ext cx="6096000" cy="1179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7380" y="3613785"/>
            <a:ext cx="503555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8800" y="1167765"/>
            <a:ext cx="10907395" cy="470789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608965" indent="-397510">
              <a:lnSpc>
                <a:spcPct val="150000"/>
              </a:lnSpc>
              <a:buSzPts val="1100"/>
              <a:buFont typeface="Lora"/>
              <a:buChar char="●"/>
            </a:pPr>
            <a:r>
              <a:rPr lang="en-GB" sz="2000" b="1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Study of Secondary Cosmic Rays:</a:t>
            </a:r>
            <a:endParaRPr lang="en-GB" sz="2000" b="1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  <a:p>
            <a:pPr marL="1066165" lvl="1" indent="-397510">
              <a:lnSpc>
                <a:spcPct val="150000"/>
              </a:lnSpc>
              <a:buSzPts val="1100"/>
              <a:buFont typeface="Lora"/>
              <a:buChar char="●"/>
            </a:pPr>
            <a:r>
              <a:rPr 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Essential for understanding propagation in the Galaxy and CR spectra origins.</a:t>
            </a:r>
            <a:endParaRPr 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  <a:p>
            <a:pPr marL="608965" indent="-397510">
              <a:lnSpc>
                <a:spcPct val="150000"/>
              </a:lnSpc>
              <a:buSzPts val="1100"/>
              <a:buFont typeface="Lora"/>
              <a:buChar char="●"/>
            </a:pPr>
            <a:r>
              <a:rPr lang="en-GB" sz="2000" b="1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Boron Analysis:</a:t>
            </a:r>
            <a:endParaRPr lang="en-GB" sz="2000" b="1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  <a:p>
            <a:pPr marL="1066165" lvl="1" indent="-397510">
              <a:lnSpc>
                <a:spcPct val="150000"/>
              </a:lnSpc>
              <a:buSzPts val="1100"/>
              <a:buFont typeface="Lora"/>
              <a:buChar char="●"/>
            </a:pPr>
            <a:r>
              <a:rPr 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Full sample selection and systematics evaluation </a:t>
            </a:r>
            <a:endParaRPr 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  <a:p>
            <a:pPr marL="1066165" lvl="1" indent="-397510">
              <a:lnSpc>
                <a:spcPct val="150000"/>
              </a:lnSpc>
              <a:buSzPts val="1100"/>
              <a:buFont typeface="Lora"/>
              <a:buChar char="●"/>
            </a:pPr>
            <a:r>
              <a:rPr 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Preliminary spectrum: 10 GeV/n to </a:t>
            </a:r>
            <a:r>
              <a:rPr lang="en-US" alt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3.2</a:t>
            </a:r>
            <a:r>
              <a:rPr 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 TeV/n.</a:t>
            </a:r>
            <a:endParaRPr 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  <a:p>
            <a:pPr marL="497205" lvl="0" indent="-285750">
              <a:lnSpc>
                <a:spcPct val="150000"/>
              </a:lnSpc>
              <a:buSzPts val="1100"/>
              <a:buFont typeface="Wingdings" panose="05000000000000000000" charset="0"/>
              <a:buChar char="l"/>
            </a:pPr>
            <a:r>
              <a:rPr lang="en-GB" sz="2000" b="1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Lithium and Beryllium:</a:t>
            </a:r>
            <a:endParaRPr 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  <a:p>
            <a:pPr marL="1066165" lvl="1" indent="-397510">
              <a:lnSpc>
                <a:spcPct val="150000"/>
              </a:lnSpc>
              <a:buSzPts val="1100"/>
              <a:buFont typeface="Lora"/>
              <a:buChar char="●"/>
            </a:pPr>
            <a:r>
              <a:rPr 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Full sample selection</a:t>
            </a:r>
            <a:endParaRPr 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  <a:p>
            <a:pPr marL="1066165" lvl="1" indent="-397510">
              <a:lnSpc>
                <a:spcPct val="150000"/>
              </a:lnSpc>
              <a:buSzPts val="1100"/>
              <a:buFont typeface="Lora"/>
              <a:buChar char="●"/>
            </a:pPr>
            <a:r>
              <a:rPr 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Preliminary Li/B and Be/B ratios: 14.7 GeV/n to 3.2 TeV/n.</a:t>
            </a:r>
            <a:endParaRPr 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  <a:p>
            <a:pPr marL="1066165" lvl="1" indent="-397510">
              <a:lnSpc>
                <a:spcPct val="150000"/>
              </a:lnSpc>
              <a:buSzPts val="1100"/>
              <a:buFont typeface="Lora"/>
              <a:buChar char="●"/>
            </a:pPr>
            <a:r>
              <a:rPr 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Preliminary Li/C and Be/C ratios: 14.7 GeV/n to 3.2 TeV/n.</a:t>
            </a:r>
            <a:endParaRPr 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  <a:p>
            <a:pPr marL="1066165" lvl="1" indent="-397510">
              <a:lnSpc>
                <a:spcPct val="150000"/>
              </a:lnSpc>
              <a:buSzPts val="1100"/>
              <a:buFont typeface="Lora"/>
              <a:buChar char="●"/>
            </a:pPr>
            <a:endParaRPr 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B</a:t>
            </a:r>
            <a:r>
              <a:rPr lang="en-US" altLang="zh-CN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ackup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6760" y="5443855"/>
            <a:ext cx="9288145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935" y="5626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608965" indent="-422910" algn="l">
              <a:lnSpc>
                <a:spcPct val="100000"/>
              </a:lnSpc>
              <a:spcBef>
                <a:spcPts val="1335"/>
              </a:spcBef>
              <a:buSzPts val="1400"/>
              <a:buFont typeface="Lora"/>
              <a:buChar char="●"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745" y="43840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745" y="5240655"/>
            <a:ext cx="546481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7760" y="5293995"/>
            <a:ext cx="6096000" cy="1179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7380" y="3613785"/>
            <a:ext cx="503555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8800" y="1167765"/>
            <a:ext cx="10907395" cy="5530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668655" lvl="1" indent="0">
              <a:lnSpc>
                <a:spcPct val="150000"/>
              </a:lnSpc>
              <a:buSzPts val="1100"/>
              <a:buFont typeface="Lora"/>
              <a:buNone/>
            </a:pPr>
            <a:r>
              <a:rPr lang="en-US" alt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 </a:t>
            </a:r>
            <a:endParaRPr lang="en-US" alt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E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fficiency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6760" y="5443855"/>
            <a:ext cx="9288145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935" y="5626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608965" indent="-422910" algn="l">
              <a:lnSpc>
                <a:spcPct val="100000"/>
              </a:lnSpc>
              <a:spcBef>
                <a:spcPts val="1335"/>
              </a:spcBef>
              <a:buSzPts val="1400"/>
              <a:buFont typeface="Lora"/>
              <a:buChar char="●"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745" y="43840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745" y="5240655"/>
            <a:ext cx="546481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7760" y="5293995"/>
            <a:ext cx="6096000" cy="1179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7380" y="3613785"/>
            <a:ext cx="503555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8800" y="1167765"/>
            <a:ext cx="10907395" cy="5530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668655" lvl="1" indent="0">
              <a:lnSpc>
                <a:spcPct val="150000"/>
              </a:lnSpc>
              <a:buSzPts val="1100"/>
              <a:buFont typeface="Lora"/>
              <a:buNone/>
            </a:pPr>
            <a:r>
              <a:rPr lang="en-US" alt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 </a:t>
            </a:r>
            <a:endParaRPr lang="en-US" alt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</p:txBody>
      </p:sp>
      <p:pic>
        <p:nvPicPr>
          <p:cNvPr id="3" name="内容占位符 3" descr="微信截图_20240707205644"/>
          <p:cNvPicPr>
            <a:picLocks noChangeAspect="1"/>
          </p:cNvPicPr>
          <p:nvPr/>
        </p:nvPicPr>
        <p:blipFill>
          <a:blip r:embed="rId1"/>
          <a:srcRect r="-16" b="1382"/>
          <a:stretch>
            <a:fillRect/>
          </a:stretch>
        </p:blipFill>
        <p:spPr>
          <a:xfrm>
            <a:off x="6073775" y="1565275"/>
            <a:ext cx="3696335" cy="37553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63905" y="55257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74105" y="5483860"/>
            <a:ext cx="84347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Boron Charge Selection Uncertainty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:</a:t>
            </a:r>
            <a:endParaRPr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ern="0" dirty="0">
                <a:solidFill>
                  <a:srgbClr val="000000">
                    <a:alpha val="100000"/>
                  </a:srgbClr>
                </a:solidFill>
                <a:sym typeface="+mn-ea"/>
              </a:rPr>
              <a:t>PSD: ~1.0%</a:t>
            </a:r>
            <a:endParaRPr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</p:txBody>
      </p:sp>
      <p:pic>
        <p:nvPicPr>
          <p:cNvPr id="16" name="图片 15" descr="微信截图_202407101316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" y="1538605"/>
            <a:ext cx="5344160" cy="375539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647700" y="1196975"/>
            <a:ext cx="69862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Selecting "pure" </a:t>
            </a:r>
            <a:r>
              <a:rPr lang="en-US" altLang="zh-CN"/>
              <a:t>Boron</a:t>
            </a:r>
            <a:r>
              <a:rPr lang="zh-CN" altLang="en-US"/>
              <a:t> events for efficiency calibration</a:t>
            </a:r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948055" y="4388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He</a:t>
            </a:r>
            <a:endParaRPr lang="en-US" altLang="zh-CN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374140" y="40532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Li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829435" y="368490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Be</a:t>
            </a:r>
            <a:endParaRPr lang="en-US" altLang="zh-CN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259330" y="334827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B</a:t>
            </a:r>
            <a:endParaRPr lang="en-US" altLang="zh-CN" sz="18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664460" y="295266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rPr>
              <a:t>C</a:t>
            </a:r>
            <a:endParaRPr lang="en-US" altLang="zh-CN" sz="180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175635" y="260731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N</a:t>
            </a:r>
            <a:endParaRPr lang="en-US" altLang="zh-CN"/>
          </a:p>
        </p:txBody>
      </p:sp>
      <p:sp>
        <p:nvSpPr>
          <p:cNvPr id="27" name="文本框 26"/>
          <p:cNvSpPr txBox="1"/>
          <p:nvPr/>
        </p:nvSpPr>
        <p:spPr>
          <a:xfrm>
            <a:off x="3614420" y="2272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O</a:t>
            </a:r>
            <a:endParaRPr lang="en-US" altLang="zh-CN"/>
          </a:p>
        </p:txBody>
      </p:sp>
      <p:pic>
        <p:nvPicPr>
          <p:cNvPr id="28" name="图片 27" descr="微信截图_202407091614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60" y="5344160"/>
            <a:ext cx="3089910" cy="880110"/>
          </a:xfrm>
          <a:prstGeom prst="rect">
            <a:avLst/>
          </a:prstGeom>
        </p:spPr>
      </p:pic>
      <p:sp>
        <p:nvSpPr>
          <p:cNvPr id="30" name="文本框 29"/>
          <p:cNvSpPr txBox="1"/>
          <p:nvPr/>
        </p:nvSpPr>
        <p:spPr>
          <a:xfrm>
            <a:off x="6880860" y="278066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PSD </a:t>
            </a:r>
            <a:r>
              <a:rPr b="1" kern="0" spc="-8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Efficienc</a:t>
            </a:r>
            <a:r>
              <a:rPr b="1" kern="0" spc="-90" dirty="0">
                <a:solidFill>
                  <a:srgbClr val="FF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y</a:t>
            </a:r>
            <a:endParaRPr lang="en-US" altLang="zh-CN" b="1" kern="0" spc="-90" dirty="0">
              <a:solidFill>
                <a:srgbClr val="FF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E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fficiency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6760" y="5443855"/>
            <a:ext cx="9288145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935" y="5626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608965" indent="-422910" algn="l">
              <a:lnSpc>
                <a:spcPct val="100000"/>
              </a:lnSpc>
              <a:spcBef>
                <a:spcPts val="1335"/>
              </a:spcBef>
              <a:buSzPts val="1400"/>
              <a:buFont typeface="Lora"/>
              <a:buChar char="●"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745" y="43840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745" y="5240655"/>
            <a:ext cx="546481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96000" y="5293995"/>
            <a:ext cx="6096000" cy="1179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7380" y="3613785"/>
            <a:ext cx="503555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8800" y="1167765"/>
            <a:ext cx="10907395" cy="5530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668655" lvl="1" indent="0">
              <a:lnSpc>
                <a:spcPct val="150000"/>
              </a:lnSpc>
              <a:buSzPts val="1100"/>
              <a:buFont typeface="Lora"/>
              <a:buNone/>
            </a:pPr>
            <a:r>
              <a:rPr lang="en-US" altLang="en-GB" sz="2000" dirty="0">
                <a:latin typeface="微软雅黑" panose="020B0503020204020204" charset="-122"/>
                <a:ea typeface="微软雅黑" panose="020B0503020204020204" charset="-122"/>
                <a:cs typeface="Lora"/>
                <a:sym typeface="Lora"/>
              </a:rPr>
              <a:t> </a:t>
            </a:r>
            <a:endParaRPr lang="en-US" alt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3905" y="552577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pic>
        <p:nvPicPr>
          <p:cNvPr id="9" name="图片 8" descr="微信截图_202407101311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2930" y="1327150"/>
            <a:ext cx="4002405" cy="4116705"/>
          </a:xfrm>
          <a:prstGeom prst="rect">
            <a:avLst/>
          </a:prstGeom>
        </p:spPr>
      </p:pic>
      <p:pic>
        <p:nvPicPr>
          <p:cNvPr id="12" name="图片 11" descr="微信截图_20240708113714"/>
          <p:cNvPicPr>
            <a:picLocks noChangeAspect="1"/>
          </p:cNvPicPr>
          <p:nvPr/>
        </p:nvPicPr>
        <p:blipFill>
          <a:blip r:embed="rId2"/>
          <a:srcRect r="64" b="466"/>
          <a:stretch>
            <a:fillRect/>
          </a:stretch>
        </p:blipFill>
        <p:spPr>
          <a:xfrm>
            <a:off x="558800" y="1123950"/>
            <a:ext cx="3990975" cy="4068445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710690" y="229425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STK </a:t>
            </a:r>
            <a:r>
              <a:rPr b="1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Efficienc</a:t>
            </a:r>
            <a:r>
              <a:rPr b="1" kern="0" spc="-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y</a:t>
            </a:r>
            <a:endParaRPr lang="en-US" altLang="zh-CN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694170" y="2403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b="1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HE Trigger Efficienc</a:t>
            </a:r>
            <a:r>
              <a:rPr b="1" kern="0" spc="-9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y</a:t>
            </a:r>
            <a:endParaRPr lang="en-US" altLang="zh-CN" b="1" kern="0" spc="-9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94690" y="5381625"/>
            <a:ext cx="6096000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Boron Charge Selection Uncertainty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:</a:t>
            </a:r>
            <a:endParaRPr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STK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: ~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.0%</a:t>
            </a:r>
            <a:endParaRPr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HE Trigger: ~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%</a:t>
            </a:r>
            <a:endParaRPr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kern="0" dirty="0">
              <a:solidFill>
                <a:srgbClr val="000000">
                  <a:alpha val="100000"/>
                </a:srgbClr>
              </a:solidFill>
              <a:sym typeface="+mn-ea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 smtClean="0"/>
          </a:p>
        </p:txBody>
      </p:sp>
      <p:pic>
        <p:nvPicPr>
          <p:cNvPr id="23" name="图片 22" descr="微信截图_202407091614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820" y="5055235"/>
            <a:ext cx="4499610" cy="956310"/>
          </a:xfrm>
          <a:prstGeom prst="rect">
            <a:avLst/>
          </a:prstGeom>
        </p:spPr>
      </p:pic>
      <p:pic>
        <p:nvPicPr>
          <p:cNvPr id="24" name="图片 23" descr="微信截图_202407091613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380" y="6068695"/>
            <a:ext cx="1956435" cy="676910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662930" y="5488305"/>
            <a:ext cx="40640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 kern="0" dirty="0">
                <a:solidFill>
                  <a:srgbClr val="FF0000">
                    <a:alpha val="100000"/>
                  </a:srgbClr>
                </a:solidFill>
                <a:sym typeface="+mn-ea"/>
              </a:rPr>
              <a:t>STK</a:t>
            </a:r>
            <a:r>
              <a:rPr b="1" kern="0" dirty="0">
                <a:solidFill>
                  <a:srgbClr val="FF0000">
                    <a:alpha val="100000"/>
                  </a:srgbClr>
                </a:solidFill>
                <a:sym typeface="+mn-ea"/>
              </a:rPr>
              <a:t>:</a:t>
            </a:r>
            <a:endParaRPr b="1" kern="0" dirty="0">
              <a:solidFill>
                <a:srgbClr val="FF0000">
                  <a:alpha val="100000"/>
                </a:srgbClr>
              </a:solidFill>
              <a:sym typeface="+mn-ea"/>
            </a:endParaRPr>
          </a:p>
          <a:p>
            <a:endParaRPr lang="zh-CN" altLang="en-US" b="1" kern="0" dirty="0">
              <a:solidFill>
                <a:srgbClr val="FF0000">
                  <a:alpha val="100000"/>
                </a:srgbClr>
              </a:solidFill>
              <a:sym typeface="+mn-ea"/>
            </a:endParaRPr>
          </a:p>
          <a:p>
            <a:endParaRPr lang="zh-CN" altLang="en-US" b="1" kern="0" dirty="0">
              <a:solidFill>
                <a:srgbClr val="FF0000">
                  <a:alpha val="100000"/>
                </a:srgbClr>
              </a:solidFill>
              <a:sym typeface="+mn-ea"/>
            </a:endParaRPr>
          </a:p>
          <a:p>
            <a:r>
              <a:rPr b="1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HE Trigger</a:t>
            </a:r>
            <a:r>
              <a:rPr lang="zh-CN" b="1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：</a:t>
            </a:r>
            <a:r>
              <a:rPr b="1" kern="0" spc="-8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 </a:t>
            </a:r>
            <a:endParaRPr lang="zh-CN" altLang="en-US">
              <a:latin typeface="Arial" panose="020B0604020202020204" pitchFamily="34" charset="0"/>
              <a:ea typeface="微软雅黑" panose="020B0503020204020204" charset="-122"/>
            </a:endParaRPr>
          </a:p>
          <a:p>
            <a:endParaRPr lang="zh-CN" altLang="en-US" b="1" kern="0" dirty="0">
              <a:solidFill>
                <a:srgbClr val="FF0000">
                  <a:alpha val="100000"/>
                </a:srgbClr>
              </a:solidFill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248150" y="342955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GB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Secondary to primary ratios</a:t>
            </a:r>
            <a:endParaRPr lang="en-US" altLang="zh-CN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6760" y="5443855"/>
            <a:ext cx="9288145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935" y="5626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608965" indent="-422910" algn="l">
              <a:lnSpc>
                <a:spcPct val="100000"/>
              </a:lnSpc>
              <a:spcBef>
                <a:spcPts val="1335"/>
              </a:spcBef>
              <a:buSzPts val="1400"/>
              <a:buFont typeface="Lora"/>
              <a:buChar char="●"/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745" y="43840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745" y="5240655"/>
            <a:ext cx="546481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7760" y="5293995"/>
            <a:ext cx="6096000" cy="1179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977380" y="3613785"/>
            <a:ext cx="5035550" cy="3987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58800" y="1167765"/>
            <a:ext cx="10907395" cy="55308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668655" lvl="1" indent="0">
              <a:lnSpc>
                <a:spcPct val="150000"/>
              </a:lnSpc>
              <a:buSzPts val="1100"/>
              <a:buFont typeface="Lora"/>
              <a:buNone/>
            </a:pPr>
            <a:endParaRPr lang="en-GB" sz="2000" dirty="0">
              <a:latin typeface="微软雅黑" panose="020B0503020204020204" charset="-122"/>
              <a:ea typeface="微软雅黑" panose="020B0503020204020204" charset="-122"/>
              <a:cs typeface="Lora"/>
              <a:sym typeface="Lora"/>
            </a:endParaRPr>
          </a:p>
        </p:txBody>
      </p:sp>
      <p:sp>
        <p:nvSpPr>
          <p:cNvPr id="105" name="Google Shape;105;p18"/>
          <p:cNvSpPr txBox="1">
            <a:spLocks noGrp="1"/>
          </p:cNvSpPr>
          <p:nvPr/>
        </p:nvSpPr>
        <p:spPr>
          <a:xfrm>
            <a:off x="3226435" y="48260"/>
            <a:ext cx="6260465" cy="419100"/>
          </a:xfrm>
          <a:prstGeom prst="rect">
            <a:avLst/>
          </a:prstGeom>
        </p:spPr>
        <p:txBody>
          <a:bodyPr vert="horz" wrap="square" lIns="121900" tIns="121900" rIns="121900" bIns="121900" rtlCol="0" anchor="ctr" anchorCtr="0">
            <a:normAutofit fontScale="25000"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4400" b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 </a:t>
            </a:r>
            <a:endParaRPr lang="en-US"/>
          </a:p>
        </p:txBody>
      </p:sp>
      <p:sp>
        <p:nvSpPr>
          <p:cNvPr id="109" name="Google Shape;109;p18"/>
          <p:cNvSpPr txBox="1"/>
          <p:nvPr/>
        </p:nvSpPr>
        <p:spPr>
          <a:xfrm>
            <a:off x="3375660" y="6560820"/>
            <a:ext cx="5935980" cy="819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buClr>
                <a:schemeClr val="dk1"/>
              </a:buClr>
              <a:buSzPts val="1100"/>
            </a:pPr>
            <a:r>
              <a:rPr lang="en-GB" sz="1465">
                <a:solidFill>
                  <a:schemeClr val="lt1"/>
                </a:solidFill>
                <a:latin typeface="Lora"/>
                <a:ea typeface="Lora"/>
                <a:cs typeface="Lora"/>
                <a:sym typeface="Lora"/>
              </a:rPr>
              <a:t>DAMPE analysis</a:t>
            </a:r>
            <a:endParaRPr sz="1465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>
              <a:buClr>
                <a:schemeClr val="dk1"/>
              </a:buClr>
              <a:buSzPts val="1100"/>
            </a:pPr>
            <a:endParaRPr sz="1465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  <a:p>
            <a:pPr algn="ctr"/>
            <a:endParaRPr sz="1465">
              <a:solidFill>
                <a:schemeClr val="lt1"/>
              </a:solidFill>
              <a:latin typeface="Lora"/>
              <a:ea typeface="Lora"/>
              <a:cs typeface="Lora"/>
              <a:sym typeface="Lora"/>
            </a:endParaRPr>
          </a:p>
        </p:txBody>
      </p:sp>
      <p:pic>
        <p:nvPicPr>
          <p:cNvPr id="3" name="Picture 3" descr="A graph of a function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530" y="1225550"/>
            <a:ext cx="3298825" cy="3923030"/>
          </a:xfrm>
          <a:prstGeom prst="rect">
            <a:avLst/>
          </a:prstGeom>
        </p:spPr>
      </p:pic>
      <p:pic>
        <p:nvPicPr>
          <p:cNvPr id="5" name="Picture 5" descr="A graph of a number of different colored lines&#10;&#10;Description automatically generat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4395" y="1167765"/>
            <a:ext cx="3048000" cy="2255520"/>
          </a:xfrm>
          <a:prstGeom prst="rect">
            <a:avLst/>
          </a:prstGeom>
        </p:spPr>
      </p:pic>
      <p:pic>
        <p:nvPicPr>
          <p:cNvPr id="9" name="Picture 6" descr="A graph of a number of objects&#10;&#10;Description automatically generate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05" y="3372485"/>
            <a:ext cx="3477895" cy="2560320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4723130" y="5932805"/>
            <a:ext cx="3009265" cy="245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sz="1200">
                <a:solidFill>
                  <a:srgbClr val="0097A7"/>
                </a:solidFill>
                <a:latin typeface="微软雅黑" panose="020B0503020204020204" charset="-122"/>
                <a:ea typeface="微软雅黑" panose="020B0503020204020204" charset="-122"/>
              </a:rPr>
              <a:t>DAMPE collab., Sci. Bull. 67 2162 (2022)</a:t>
            </a:r>
            <a:endParaRPr lang="en-US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pic>
        <p:nvPicPr>
          <p:cNvPr id="12" name="Picture 7" descr="A graph of a graph of carbon&#10;&#10;Description automatically generat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4215" y="1449070"/>
            <a:ext cx="3714750" cy="2702560"/>
          </a:xfrm>
          <a:prstGeom prst="rect">
            <a:avLst/>
          </a:prstGeom>
        </p:spPr>
      </p:pic>
      <p:sp>
        <p:nvSpPr>
          <p:cNvPr id="15" name="Google Shape;168;p22"/>
          <p:cNvSpPr txBox="1"/>
          <p:nvPr/>
        </p:nvSpPr>
        <p:spPr>
          <a:xfrm>
            <a:off x="1781175" y="772160"/>
            <a:ext cx="873125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>
                <a:solidFill>
                  <a:srgbClr val="C00000"/>
                </a:solidFill>
                <a:latin typeface="Lora"/>
                <a:sym typeface="Lora"/>
              </a:rPr>
              <a:t>AMS-02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6" name="Google Shape;168;p22"/>
          <p:cNvSpPr txBox="1"/>
          <p:nvPr/>
        </p:nvSpPr>
        <p:spPr>
          <a:xfrm>
            <a:off x="5304790" y="756285"/>
            <a:ext cx="1312545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>
                <a:solidFill>
                  <a:srgbClr val="C00000"/>
                </a:solidFill>
                <a:latin typeface="Lora"/>
                <a:sym typeface="Lora"/>
              </a:rPr>
              <a:t>DAMPE</a:t>
            </a:r>
            <a:endParaRPr lang="en-US"/>
          </a:p>
        </p:txBody>
      </p:sp>
      <p:sp>
        <p:nvSpPr>
          <p:cNvPr id="17" name="Google Shape;168;p22"/>
          <p:cNvSpPr txBox="1"/>
          <p:nvPr/>
        </p:nvSpPr>
        <p:spPr>
          <a:xfrm>
            <a:off x="9857740" y="910590"/>
            <a:ext cx="815975" cy="469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 b="1">
                <a:solidFill>
                  <a:srgbClr val="C00000"/>
                </a:solidFill>
                <a:latin typeface="Lora"/>
                <a:sym typeface="Lora"/>
              </a:rPr>
              <a:t>CALET</a:t>
            </a:r>
            <a:endParaRPr lang="en-US"/>
          </a:p>
        </p:txBody>
      </p:sp>
      <p:sp>
        <p:nvSpPr>
          <p:cNvPr id="20" name="TextBox 8"/>
          <p:cNvSpPr txBox="1"/>
          <p:nvPr/>
        </p:nvSpPr>
        <p:spPr>
          <a:xfrm>
            <a:off x="8416925" y="5208905"/>
            <a:ext cx="4290695" cy="245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sz="1200">
                <a:solidFill>
                  <a:srgbClr val="0097A7"/>
                </a:solidFill>
                <a:latin typeface="微软雅黑" panose="020B0503020204020204" charset="-122"/>
                <a:ea typeface="微软雅黑" panose="020B0503020204020204" charset="-122"/>
              </a:rPr>
              <a:t>CALET collab., Phys. Rev. Lett. 129 251103 (2022)</a:t>
            </a:r>
            <a:endParaRPr lang="en-US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pic>
        <p:nvPicPr>
          <p:cNvPr id="22" name="Graphic 11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54820" y="4817745"/>
            <a:ext cx="1711960" cy="247650"/>
          </a:xfrm>
          <a:prstGeom prst="rect">
            <a:avLst/>
          </a:prstGeom>
        </p:spPr>
      </p:pic>
      <p:pic>
        <p:nvPicPr>
          <p:cNvPr id="23" name="Graphic 12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30715" y="4526280"/>
            <a:ext cx="1536065" cy="180340"/>
          </a:xfrm>
          <a:prstGeom prst="rect">
            <a:avLst/>
          </a:prstGeom>
        </p:spPr>
      </p:pic>
      <p:pic>
        <p:nvPicPr>
          <p:cNvPr id="24" name="Graphic 13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30715" y="4240530"/>
            <a:ext cx="1536065" cy="180340"/>
          </a:xfrm>
          <a:prstGeom prst="rect">
            <a:avLst/>
          </a:prstGeom>
        </p:spPr>
      </p:pic>
      <p:pic>
        <p:nvPicPr>
          <p:cNvPr id="25" name="Graphic 14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92115" y="3392805"/>
            <a:ext cx="2148205" cy="273685"/>
          </a:xfrm>
          <a:prstGeom prst="rect">
            <a:avLst/>
          </a:prstGeom>
        </p:spPr>
      </p:pic>
      <p:pic>
        <p:nvPicPr>
          <p:cNvPr id="26" name="Graphic 15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43195" y="979170"/>
            <a:ext cx="2200275" cy="247650"/>
          </a:xfrm>
          <a:prstGeom prst="rect">
            <a:avLst/>
          </a:prstGeom>
        </p:spPr>
      </p:pic>
      <p:pic>
        <p:nvPicPr>
          <p:cNvPr id="27" name="Graphic 16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8320" y="5215890"/>
            <a:ext cx="3489325" cy="137795"/>
          </a:xfrm>
          <a:prstGeom prst="rect">
            <a:avLst/>
          </a:prstGeom>
        </p:spPr>
      </p:pic>
      <p:pic>
        <p:nvPicPr>
          <p:cNvPr id="28" name="Graphic 17"/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70865" y="5460365"/>
            <a:ext cx="3489325" cy="136525"/>
          </a:xfrm>
          <a:prstGeom prst="rect">
            <a:avLst/>
          </a:prstGeom>
        </p:spPr>
      </p:pic>
      <p:sp>
        <p:nvSpPr>
          <p:cNvPr id="30" name="TextBox 18"/>
          <p:cNvSpPr txBox="1"/>
          <p:nvPr/>
        </p:nvSpPr>
        <p:spPr>
          <a:xfrm>
            <a:off x="420370" y="5650865"/>
            <a:ext cx="3211195" cy="2457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r>
              <a:rPr lang="en-US" sz="1200">
                <a:solidFill>
                  <a:srgbClr val="0097A7"/>
                </a:solidFill>
                <a:latin typeface="微软雅黑" panose="020B0503020204020204" charset="-122"/>
                <a:ea typeface="微软雅黑" panose="020B0503020204020204" charset="-122"/>
              </a:rPr>
              <a:t>M. Aguilar et al, </a:t>
            </a:r>
            <a:r>
              <a:rPr lang="en-US" sz="1200">
                <a:solidFill>
                  <a:srgbClr val="0097A7"/>
                </a:solidFill>
                <a:latin typeface="微软雅黑" panose="020B0503020204020204" charset="-122"/>
                <a:ea typeface="微软雅黑" panose="020B0503020204020204" charset="-122"/>
                <a:cs typeface="+mn-lt"/>
              </a:rPr>
              <a:t>Phys. Rept</a:t>
            </a:r>
            <a:r>
              <a:rPr lang="en-US" sz="1200">
                <a:solidFill>
                  <a:srgbClr val="0097A7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.</a:t>
            </a:r>
            <a:r>
              <a:rPr lang="en-US" sz="1200">
                <a:solidFill>
                  <a:srgbClr val="0097A7"/>
                </a:solidFill>
                <a:latin typeface="微软雅黑" panose="020B0503020204020204" charset="-122"/>
                <a:ea typeface="微软雅黑" panose="020B0503020204020204" charset="-122"/>
              </a:rPr>
              <a:t> 894 1 (2021)</a:t>
            </a:r>
            <a:endParaRPr lang="en-US"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P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rimary/</a:t>
            </a:r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S</a:t>
            </a:r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econdary cosmic rays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微信截图_202305061141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045" y="960755"/>
            <a:ext cx="3752850" cy="3192145"/>
          </a:xfrm>
          <a:prstGeom prst="rect">
            <a:avLst/>
          </a:prstGeom>
        </p:spPr>
      </p:pic>
      <p:pic>
        <p:nvPicPr>
          <p:cNvPr id="5" name="图片 4" descr="微信截图_202407091536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295" y="4323080"/>
            <a:ext cx="3497580" cy="2467610"/>
          </a:xfrm>
          <a:prstGeom prst="rect">
            <a:avLst/>
          </a:prstGeom>
        </p:spPr>
      </p:pic>
      <p:pic>
        <p:nvPicPr>
          <p:cNvPr id="10" name="图片 9" descr="微信截图_202407091539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9895" y="1162050"/>
            <a:ext cx="3254375" cy="54711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412990" y="1401445"/>
            <a:ext cx="4598035" cy="5908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Lithium, Beryllium, and Boron in Cosmic Rays</a:t>
            </a:r>
            <a:endParaRPr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Mainly produced by fragmentation of heavier nuclei (e.g., C and O)</a:t>
            </a:r>
            <a:endParaRPr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Much higher abundances in Cosmic Rays (CRs) compared to the solar system</a:t>
            </a:r>
            <a:endParaRPr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  <a:p>
            <a:pPr marL="742950" lvl="1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Precise Li(Be)/C flux ratio measurements are crucial for understanding CR propagation</a:t>
            </a:r>
            <a:endParaRPr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ern="0" spc="-4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  <a:p>
            <a:pPr fontAlgn="auto">
              <a:lnSpc>
                <a:spcPct val="150000"/>
              </a:lnSpc>
            </a:pPr>
            <a:endParaRPr kern="0" spc="-4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  <a:p>
            <a:pPr fontAlgn="auto">
              <a:lnSpc>
                <a:spcPct val="15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38580" y="1316990"/>
            <a:ext cx="3048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rgbClr val="FF0000"/>
                </a:solidFill>
              </a:rPr>
              <a:t>(</a:t>
            </a:r>
            <a:r>
              <a:rPr lang="zh-CN" altLang="en-US">
                <a:solidFill>
                  <a:srgbClr val="FF0000"/>
                </a:solidFill>
              </a:rPr>
              <a:t>M</a:t>
            </a:r>
            <a:r>
              <a:rPr lang="en-US" altLang="zh-CN">
                <a:solidFill>
                  <a:srgbClr val="FF0000"/>
                </a:solidFill>
              </a:rPr>
              <a:t>ehrez et. al. 2015)</a:t>
            </a:r>
            <a:endParaRPr lang="en-US" altLang="zh-CN">
              <a:solidFill>
                <a:srgbClr val="FF000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02335" y="408550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/>
                <a:sym typeface="+mn-ea"/>
              </a:rPr>
              <a:t>(AMS </a:t>
            </a:r>
            <a:r>
              <a:rPr lang="en-GB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/>
                <a:sym typeface="+mn-ea"/>
              </a:rPr>
              <a:t>collaboration</a:t>
            </a:r>
            <a:r>
              <a:rPr lang="en-US" altLang="en-GB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/>
                <a:sym typeface="+mn-ea"/>
              </a:rPr>
              <a:t> 2021)</a:t>
            </a:r>
            <a:endParaRPr lang="en-US" altLang="en-GB" sz="1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Calibri" panose="020F0502020204030204"/>
              <a:sym typeface="+mn-ea"/>
            </a:endParaRPr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The DAMPE detector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Diagram&#10;&#10;Description automatically generate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8290" y="1288415"/>
            <a:ext cx="5913120" cy="44221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201410" y="1348105"/>
            <a:ext cx="6221095" cy="3593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Plastic Scintillator Detector (PSD): 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Charge measurement 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P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hoton anti-coincidence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Silicon Microstrip Tracker (STK): 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Charge measurement, 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T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rack measurement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Bismuth Germanate (BGO) Calorimeter: </a:t>
            </a:r>
            <a:endParaRPr lang="zh-CN" altLang="en-US" b="1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Energy measurement 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L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epton/hadron identification.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Neutron Detector (NUD): </a:t>
            </a:r>
            <a:endParaRPr b="1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High-energy lepton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H</a:t>
            </a:r>
            <a:r>
              <a:rPr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adron identification.</a:t>
            </a:r>
            <a:endParaRPr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r>
              <a:rPr lang="zh-CN" altLang="en-US" sz="1600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Advantages: 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Optimal energy resolution, leading particle identification, excellent angular resolution</a:t>
            </a: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PreSelction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201410" y="1348105"/>
            <a:ext cx="6221095" cy="3593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06070" y="1167765"/>
            <a:ext cx="6096000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Flight Data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 years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2016-2023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Live Time:1.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92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×10⁸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seconds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5750" lvl="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Simulation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Energy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10GeV-500TeV</a:t>
            </a:r>
            <a:endParaRPr lang="en-US" altLang="zh-CN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Sampe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algn="l" fontAlgn="auto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Li6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Li7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=1:1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algn="l" fontAlgn="auto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Be7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Be9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Be10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=5:3:2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lvl="2" indent="0" algn="l" fontAlgn="auto">
              <a:lnSpc>
                <a:spcPct val="150000"/>
              </a:lnSpc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B10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B11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=3:7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Physical Model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lvl="2" indent="0" algn="l"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GEANT4v4.10.5（FTFP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_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BERT</a:t>
            </a:r>
            <a:r>
              <a:rPr lang="en-US" altLang="zh-CN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and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EPOS-LHC）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055360" y="986790"/>
            <a:ext cx="6096000" cy="4939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lvl="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Preselection: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Exclude events from the SAA region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where the detector operates anomalously.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High-energy trigger: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Ensure reliable interactions between cosmic ray particles and detector materials.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Energy deposition above 50 GeV: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Minimize the effects of geomagnetic cutoff.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The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main 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axis of the 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shower</a:t>
            </a: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should be within the BGO calorimeter as much as possible.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/>
            <a:endParaRPr lang="zh-CN" altLang="en-US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6320" y="5626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sz="24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STK charg</a:t>
            </a:r>
            <a:r>
              <a:rPr sz="2400" b="1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e selection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6201410" y="1348105"/>
            <a:ext cx="6221095" cy="35934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6320" y="5626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pic>
        <p:nvPicPr>
          <p:cNvPr id="4" name="内容占位符 3" descr="微信截图_2024070915205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20" y="955675"/>
            <a:ext cx="5783580" cy="3292475"/>
          </a:xfrm>
          <a:prstGeom prst="rect">
            <a:avLst/>
          </a:prstGeom>
        </p:spPr>
      </p:pic>
      <p:pic>
        <p:nvPicPr>
          <p:cNvPr id="9" name="图片 8" descr="微信截图_202407091521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295" y="1053465"/>
            <a:ext cx="5304155" cy="327025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9745" y="4384040"/>
            <a:ext cx="10680065" cy="1337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150000"/>
              </a:lnSpc>
            </a:pPr>
            <a:r>
              <a:rPr lang="en-GB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Contamination Reduction:</a:t>
            </a:r>
            <a:endParaRPr lang="en-GB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Use the charge deposit in first STK plane to reduce p, He contamination.</a:t>
            </a:r>
            <a:endParaRPr lang="en-GB" altLang="en-US" sz="1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Li/Be/B</a:t>
            </a:r>
            <a:r>
              <a:rPr lang="en-GB" altLang="en-US" sz="1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: STK charge X/Y layer 0 &gt; </a:t>
            </a:r>
            <a:r>
              <a:rPr lang="en-GB" altLang="en-US" sz="1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rPr>
              <a:t>400 ADC.</a:t>
            </a:r>
            <a:endParaRPr lang="en-GB" altLang="en-US" sz="18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内容占位符 3" descr="微信截图_2024070914253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585" y="772160"/>
            <a:ext cx="4255135" cy="447103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Background estimation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454660" y="5019040"/>
            <a:ext cx="11737340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MC Template Fit:</a:t>
            </a:r>
            <a:endParaRPr lang="zh-CN" altLang="en-US" b="1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Performed with elements He to O.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742950" lvl="1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Estimated background fraction in E</a:t>
            </a:r>
            <a:r>
              <a:rPr lang="zh-CN" altLang="en-US" baseline="-250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Bgo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 bins (50 GeV to 10 TeV).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285750" lvl="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Contamination:</a:t>
            </a:r>
            <a:r>
              <a:rPr lang="en-US" altLang="zh-CN" b="1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 </a:t>
            </a: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Boron contamination by nearby nuclides is under 5%</a:t>
            </a:r>
            <a:r>
              <a:rPr lang="zh-CN" altLang="en-US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.</a:t>
            </a: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745" y="43840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pic>
        <p:nvPicPr>
          <p:cNvPr id="5" name="图片 4" descr="微信截图_202407091514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240" y="1139190"/>
            <a:ext cx="5401310" cy="3879850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微信截图_20240709135349"/>
          <p:cNvPicPr>
            <a:picLocks noChangeAspect="1"/>
          </p:cNvPicPr>
          <p:nvPr/>
        </p:nvPicPr>
        <p:blipFill>
          <a:blip r:embed="rId1"/>
          <a:srcRect r="569"/>
          <a:stretch>
            <a:fillRect/>
          </a:stretch>
        </p:blipFill>
        <p:spPr>
          <a:xfrm>
            <a:off x="746760" y="1899920"/>
            <a:ext cx="4606290" cy="317754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US" altLang="zh-CN" sz="2400" b="1">
                <a:latin typeface="微软雅黑" panose="020B0503020204020204" charset="-122"/>
                <a:ea typeface="微软雅黑" panose="020B0503020204020204" charset="-122"/>
                <a:sym typeface="+mn-ea"/>
              </a:rPr>
              <a:t>Charge Selction and Accepatnce 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6760" y="5443855"/>
            <a:ext cx="9288145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935" y="5626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745" y="43840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pic>
        <p:nvPicPr>
          <p:cNvPr id="4" name="图片 3" descr="第20页-39"/>
          <p:cNvPicPr>
            <a:picLocks noChangeAspect="1"/>
          </p:cNvPicPr>
          <p:nvPr/>
        </p:nvPicPr>
        <p:blipFill>
          <a:blip r:embed="rId2"/>
          <a:srcRect t="49009" r="-1445" b="39749"/>
          <a:stretch>
            <a:fillRect/>
          </a:stretch>
        </p:blipFill>
        <p:spPr>
          <a:xfrm>
            <a:off x="0" y="909320"/>
            <a:ext cx="6686550" cy="56896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9" name="图片 8" descr="QianJianTec16840343352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" y="1402080"/>
            <a:ext cx="6539865" cy="658495"/>
          </a:xfrm>
          <a:prstGeom prst="rect">
            <a:avLst/>
          </a:prstGeom>
        </p:spPr>
      </p:pic>
      <p:pic>
        <p:nvPicPr>
          <p:cNvPr id="12" name="内容占位符 6" descr="微信截图_20240703162245"/>
          <p:cNvPicPr>
            <a:picLocks noChangeAspect="1"/>
          </p:cNvPicPr>
          <p:nvPr/>
        </p:nvPicPr>
        <p:blipFill>
          <a:blip r:embed="rId4"/>
          <a:srcRect r="368"/>
          <a:stretch>
            <a:fillRect/>
          </a:stretch>
        </p:blipFill>
        <p:spPr>
          <a:xfrm>
            <a:off x="6288405" y="1949450"/>
            <a:ext cx="4644390" cy="349440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09320" y="5001260"/>
            <a:ext cx="6554470" cy="203009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285750" indent="-285750" algn="l">
              <a:buFont typeface="Arial" panose="020B0604020202020204" pitchFamily="34" charset="0"/>
              <a:buChar char="•"/>
            </a:pPr>
            <a:r>
              <a:rPr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Charge energy-</a:t>
            </a:r>
            <a:r>
              <a:rPr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Independence</a:t>
            </a:r>
            <a:r>
              <a:rPr b="1" kern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      </a:t>
            </a:r>
            <a:endParaRPr b="1" kern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MC charge smearing corr</a:t>
            </a:r>
            <a:r>
              <a:rPr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  <a:sym typeface="+mn-ea"/>
              </a:rPr>
              <a:t>ection</a:t>
            </a:r>
            <a:endParaRPr b="1" kern="0" spc="-6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Arial" panose="020B0604020202020204"/>
              <a:sym typeface="+mn-ea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1">
                <a:latin typeface="微软雅黑" panose="020B0503020204020204" charset="-122"/>
                <a:ea typeface="微软雅黑" panose="020B0503020204020204" charset="-122"/>
                <a:cs typeface="Lora"/>
                <a:sym typeface="+mn-ea"/>
              </a:rPr>
              <a:t>Charge selection :  </a:t>
            </a:r>
            <a:endParaRPr lang="en-GB" b="1">
              <a:latin typeface="微软雅黑" panose="020B0503020204020204" charset="-122"/>
              <a:ea typeface="微软雅黑" panose="020B0503020204020204" charset="-122"/>
              <a:cs typeface="Lora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</a:rPr>
              <a:t>Lithium    selection:2.7&lt;Z&lt;3.3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</a:rPr>
              <a:t>Berylium  selection:3.7&lt;Z&lt;4.3  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altLang="en-US" dirty="0">
                <a:latin typeface="微软雅黑" panose="020B0503020204020204" charset="-122"/>
                <a:ea typeface="微软雅黑" panose="020B0503020204020204" charset="-122"/>
              </a:rPr>
              <a:t>Boron      selection:4.7&lt;Z&lt;5.3</a:t>
            </a:r>
            <a:endParaRPr lang="en-US" altLang="en-US" dirty="0">
              <a:latin typeface="微软雅黑" panose="020B0503020204020204" charset="-122"/>
              <a:ea typeface="微软雅黑" panose="020B0503020204020204" charset="-122"/>
            </a:endParaRPr>
          </a:p>
          <a:p>
            <a:pPr algn="l"/>
            <a:endParaRPr lang="zh-CN" altLang="en-US" sz="1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34630" y="2138595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Accepatnce </a:t>
            </a:r>
            <a:endParaRPr lang="en-US" altLang="zh-CN" sz="18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16" name="图片 15" descr="微信截图_202407091414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620" y="5361305"/>
            <a:ext cx="2517775" cy="878205"/>
          </a:xfrm>
          <a:prstGeom prst="rect">
            <a:avLst/>
          </a:prstGeom>
        </p:spPr>
      </p:pic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Unfolding and uncertainty estimation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6760" y="5443855"/>
            <a:ext cx="9288145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935" y="5626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99745" y="43840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745" y="5240655"/>
            <a:ext cx="5464810" cy="119888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Iterative Bayesian procedure is adopted to reconstruct the primary energy of the events:</a:t>
            </a:r>
            <a:endParaRPr lang="zh-CN" altLang="en-US"/>
          </a:p>
          <a:p>
            <a:pPr algn="l"/>
            <a:endParaRPr lang="zh-CN" altLang="en-US"/>
          </a:p>
          <a:p>
            <a:pPr algn="l"/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内容占位符 6" descr="hMatrix_lo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920" y="902970"/>
            <a:ext cx="5614035" cy="4034790"/>
          </a:xfrm>
          <a:prstGeom prst="rect">
            <a:avLst/>
          </a:prstGeom>
        </p:spPr>
      </p:pic>
      <p:pic>
        <p:nvPicPr>
          <p:cNvPr id="5" name="图片 4" descr="微信截图_202407091445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835" y="1127760"/>
            <a:ext cx="5287010" cy="38100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07760" y="5293995"/>
            <a:ext cx="6096000" cy="1179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Statistical uncertainty dominant at higher energies</a:t>
            </a:r>
            <a:endParaRPr lang="zh-CN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Many systematical contributions evaluated:</a:t>
            </a: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Background, Unfolding</a:t>
            </a:r>
            <a:endParaRPr lang="zh-CN" alt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>
                <a:sym typeface="+mn-ea"/>
              </a:rPr>
              <a:t>Cuts efficieney validated with flight data</a:t>
            </a:r>
            <a:endParaRPr lang="zh-CN" altLang="en-US">
              <a:sym typeface="+mn-ea"/>
            </a:endParaRPr>
          </a:p>
        </p:txBody>
      </p:sp>
      <p:pic>
        <p:nvPicPr>
          <p:cNvPr id="15" name="图片 14" descr="微信截图_20240709151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935" y="5828030"/>
            <a:ext cx="3969385" cy="93154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611755" y="956310"/>
            <a:ext cx="1024890" cy="2120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0"/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101080" y="976630"/>
            <a:ext cx="5653405" cy="4199890"/>
          </a:xfrm>
          <a:prstGeom prst="rect">
            <a:avLst/>
          </a:prstGeom>
        </p:spPr>
      </p:pic>
      <p:pic>
        <p:nvPicPr>
          <p:cNvPr id="5" name="Graphic 4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490" y="941705"/>
            <a:ext cx="5570855" cy="4351655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249058" y="201030"/>
            <a:ext cx="9456283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cs typeface="+mn-ea"/>
              </a:defRPr>
            </a:lvl1pPr>
          </a:lstStyle>
          <a:p>
            <a:pPr algn="l"/>
            <a:r>
              <a:rPr lang="en-GB" sz="2400" b="1" dirty="0">
                <a:latin typeface="微软雅黑" panose="020B0503020204020204" charset="-122"/>
                <a:ea typeface="微软雅黑" panose="020B0503020204020204" charset="-122"/>
                <a:cs typeface="Calibri Light" panose="020F0302020204030204"/>
                <a:sym typeface="+mn-ea"/>
              </a:rPr>
              <a:t>Boron</a:t>
            </a:r>
            <a:r>
              <a:rPr lang="en-US" altLang="en-GB" sz="2400" b="1" dirty="0">
                <a:latin typeface="微软雅黑" panose="020B0503020204020204" charset="-122"/>
                <a:ea typeface="微软雅黑" panose="020B0503020204020204" charset="-122"/>
                <a:cs typeface="Calibri Light" panose="020F0302020204030204"/>
                <a:sym typeface="+mn-ea"/>
              </a:rPr>
              <a:t> </a:t>
            </a:r>
            <a:r>
              <a:rPr lang="en-GB" sz="2400" b="1" dirty="0">
                <a:latin typeface="微软雅黑" panose="020B0503020204020204" charset="-122"/>
                <a:ea typeface="微软雅黑" panose="020B0503020204020204" charset="-122"/>
                <a:cs typeface="Calibri Light" panose="020F0302020204030204"/>
                <a:sym typeface="+mn-ea"/>
              </a:rPr>
              <a:t>flux</a:t>
            </a:r>
            <a:endParaRPr lang="zh-CN" altLang="en-US" sz="24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135071" y="790591"/>
            <a:ext cx="8789189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746760" y="5443855"/>
            <a:ext cx="9288145" cy="25126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 algn="l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9320" y="5499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03935" y="5626100"/>
            <a:ext cx="11040745" cy="7797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500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230" y="4269740"/>
            <a:ext cx="1068006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en-GB" sz="1800" b="1" dirty="0">
                <a:solidFill>
                  <a:srgbClr val="FF0000"/>
                </a:solidFill>
                <a:latin typeface="Times New Roman" panose="02020603050405020304"/>
                <a:ea typeface="微软雅黑" panose="020B0503020204020204" charset="-122"/>
                <a:cs typeface="Arial" panose="020B0604020202020204"/>
              </a:rPr>
              <a:t> </a:t>
            </a:r>
            <a:endParaRPr lang="en-US" altLang="en-GB" sz="1800" b="1" dirty="0">
              <a:solidFill>
                <a:srgbClr val="FF0000"/>
              </a:solidFill>
              <a:latin typeface="Times New Roman" panose="02020603050405020304"/>
              <a:ea typeface="微软雅黑" panose="020B0503020204020204" charset="-122"/>
              <a:cs typeface="Arial" panose="020B0604020202020204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565345" y="133419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9745" y="5240655"/>
            <a:ext cx="546481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207760" y="5293995"/>
            <a:ext cx="6096000" cy="11798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>
              <a:sym typeface="+mn-ea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8791" y="3725259"/>
            <a:ext cx="3830847" cy="870031"/>
            <a:chOff x="6225603" y="4184227"/>
            <a:chExt cx="4223070" cy="959883"/>
          </a:xfrm>
        </p:grpSpPr>
        <p:sp>
          <p:nvSpPr>
            <p:cNvPr id="4" name="Google Shape;229;p25"/>
            <p:cNvSpPr txBox="1"/>
            <p:nvPr/>
          </p:nvSpPr>
          <p:spPr>
            <a:xfrm>
              <a:off x="6437471" y="4184227"/>
              <a:ext cx="2552254" cy="539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GB" sz="20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Lora"/>
                </a:rPr>
                <a:t>B10 : B11 = 3 : 7</a:t>
              </a:r>
              <a:endParaRPr lang="en-GB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/>
                <a:sym typeface="Lora"/>
              </a:endParaRPr>
            </a:p>
          </p:txBody>
        </p:sp>
        <p:sp>
          <p:nvSpPr>
            <p:cNvPr id="9" name="Google Shape;229;p25"/>
            <p:cNvSpPr txBox="1"/>
            <p:nvPr/>
          </p:nvSpPr>
          <p:spPr>
            <a:xfrm>
              <a:off x="6225603" y="4604664"/>
              <a:ext cx="4223070" cy="539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>
              <a:defPPr>
                <a:defRPr lang="en-GB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000"/>
                </a:spcAft>
              </a:pPr>
              <a:r>
                <a:rPr lang="en-GB" sz="2000" b="1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Lora"/>
                </a:rPr>
                <a:t>MC GEANT4 FTFP_BERT </a:t>
              </a:r>
              <a:endParaRPr lang="en-GB" sz="2000" b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/>
                <a:sym typeface="Lora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46760" y="5443855"/>
            <a:ext cx="9564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微软雅黑" panose="020B0503020204020204" charset="-122"/>
                <a:ea typeface="微软雅黑" panose="020B0503020204020204" charset="-122"/>
                <a:sym typeface="+mn-ea"/>
              </a:rPr>
              <a:t>DAMPE measured boron flux from 10 GeV/n to </a:t>
            </a:r>
            <a:r>
              <a:rPr lang="en-US" altLang="en-GB">
                <a:latin typeface="微软雅黑" panose="020B0503020204020204" charset="-122"/>
                <a:ea typeface="微软雅黑" panose="020B0503020204020204" charset="-122"/>
                <a:sym typeface="+mn-ea"/>
              </a:rPr>
              <a:t>3.2</a:t>
            </a:r>
            <a:r>
              <a:rPr lang="en-GB">
                <a:latin typeface="微软雅黑" panose="020B0503020204020204" charset="-122"/>
                <a:ea typeface="微软雅黑" panose="020B0503020204020204" charset="-122"/>
                <a:sym typeface="+mn-ea"/>
              </a:rPr>
              <a:t> TeV/n.</a:t>
            </a:r>
            <a:endParaRPr lang="en-GB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285750" indent="-285750" fontAlgn="auto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>
                <a:latin typeface="微软雅黑" panose="020B0503020204020204" charset="-122"/>
                <a:ea typeface="微软雅黑" panose="020B0503020204020204" charset="-122"/>
                <a:sym typeface="+mn-ea"/>
              </a:rPr>
              <a:t>Spectral index hardening from –3.0 to –2.7 at a few hundred GeV/n.</a:t>
            </a:r>
            <a:endParaRPr lang="en-GB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064000" y="3245400"/>
            <a:ext cx="4064000" cy="36830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80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endParaRPr lang="en-US" altLang="zh-CN" sz="180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0" name="Graphic 8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15230" y="1741738"/>
            <a:ext cx="1908810" cy="321310"/>
          </a:xfrm>
          <a:prstGeom prst="rect">
            <a:avLst/>
          </a:prstGeom>
        </p:spPr>
      </p:pic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9AE70B2-8BF9-45C0-BB95-33D1B9D3A854}" type="slidenum">
              <a:rPr lang="zh-CN" altLang="en-US" sz="1400" smtClean="0"/>
            </a:fld>
            <a:endParaRPr lang="zh-CN" altLang="en-US" sz="140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081_1*a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SHOW_EDIT_AREA_INDICATION" val="1"/>
  <p:tag name="KSO_WM_UNIT_VALUE" val="111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5081_1*b*1"/>
  <p:tag name="KSO_WM_TEMPLATE_CATEGORY" val="custom"/>
  <p:tag name="KSO_WM_TEMPLATE_INDEX" val="20205081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6.xml><?xml version="1.0" encoding="utf-8"?>
<p:tagLst xmlns:p="http://schemas.openxmlformats.org/presentationml/2006/main">
  <p:tag name="commondata" val="eyJoZGlkIjoiZGMwMmU3ZDI2NWQ4OWJjOWNhY2E2MTE3MmJkY2Q4ZWU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3821</Words>
  <Application>WPS 演示</Application>
  <PresentationFormat>宽屏</PresentationFormat>
  <Paragraphs>326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0" baseType="lpstr">
      <vt:lpstr>Arial</vt:lpstr>
      <vt:lpstr>宋体</vt:lpstr>
      <vt:lpstr>Wingdings</vt:lpstr>
      <vt:lpstr>Wingdings</vt:lpstr>
      <vt:lpstr>Calibri Light</vt:lpstr>
      <vt:lpstr>Calibri</vt:lpstr>
      <vt:lpstr>方正兰亭准黑_GBK</vt:lpstr>
      <vt:lpstr>黑体</vt:lpstr>
      <vt:lpstr>微软雅黑</vt:lpstr>
      <vt:lpstr>Arial</vt:lpstr>
      <vt:lpstr>Times New Roman</vt:lpstr>
      <vt:lpstr>Lora</vt:lpstr>
      <vt:lpstr>Arial Unicode MS</vt:lpstr>
      <vt:lpstr>WPS</vt:lpstr>
      <vt:lpstr>Spectral Analysis of Lithium, Beryllium and Boron Nuclides with DAMPE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似水流年</cp:lastModifiedBy>
  <cp:revision>160</cp:revision>
  <dcterms:created xsi:type="dcterms:W3CDTF">2019-06-19T02:08:00Z</dcterms:created>
  <dcterms:modified xsi:type="dcterms:W3CDTF">2024-07-10T06:19:59Z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B932BA1D89EE479599BFF027106696BF_11</vt:lpwstr>
  </property>
</Properties>
</file>