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7" r:id="rId6"/>
    <p:sldId id="273" r:id="rId7"/>
    <p:sldId id="275" r:id="rId8"/>
    <p:sldId id="27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8CA9-ED6F-4C88-937B-1803FD3202AD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44CF-9218-4F55-BCBE-D02D8F875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77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E5C5F-696F-8D86-B9AB-1C8528E8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FCE15F-ACA5-C5F0-4418-399405DB9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F0D60-DDB4-7FDD-DD26-7B72C648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BFD56B-4E0E-6D61-7FE2-3CE919D7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BEE276-A7B2-0D30-4754-75FECF91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D5C55-059F-DC1D-7BA5-7746E5FC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589482-E8A3-B43A-E122-7BC68B72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AD7E5-AB3C-A07A-DFA0-68228CB5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8B8AC1-56C8-2E43-D5CC-FC494F13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479CE1-165B-75AA-A3F7-3F69A5BA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8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189AEB-B93D-6EB9-DE40-A72952CB8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331B46-0981-77CA-DEB1-5FB012D85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765F74-C1E1-508B-CD9B-5C9ED54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FCE138-C17F-54FA-026A-44ABBD54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9EA1EC-A985-2E19-3E20-08186275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0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2EA56-CBE0-9157-0678-676053E6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C812D-09E4-DD1F-CB3A-8C7F5482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EA7CB-53CD-814C-B759-6D319C3F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A558A-646D-5338-D626-EAD00ECA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8554DA-215E-122B-4460-053ECE48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7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6919A-27DD-614A-D28C-100CAF44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A4C78-ECB7-0830-994C-7D289851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BB33E5-2C38-443B-2226-EE241E8D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17E87F-F7C5-121E-D853-49F8DADB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B9E010-0962-8985-15D9-B447A8E4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38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FC0BC-CE71-1087-648B-389F409E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D7E3FC-E0F0-5E15-330F-A64DAB4DB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D442F0-EDF6-AFC7-F71D-FFB743FA4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B4B5F9-270B-56C3-C215-F7B865D7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96B205-EE69-64AA-3167-9A55A28D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9E888F-F343-E9A7-16EA-AF849FB2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9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A2E3E-5CAC-EBE3-B6A5-3D252199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E6809A-516D-AF2B-D6ED-7A9C47E57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981F03-66F3-9EBC-9384-C0DB5417E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9A1B8C-7C98-598D-32B4-60C92E3F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913157-4434-D4F2-28C5-CE299ABC9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67C21B-C85F-5D83-40D8-C7C5A92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5B1B7F-BFD9-A07D-570F-6A3E457D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AB9EF2-F63D-432A-3BB4-766F2AB8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CC6DE-3E4A-090E-5AC4-111807CE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3ABC33-6380-CA17-5CF2-F055FE3A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0CC45F-A056-DDCB-2164-547D9258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55FF5D-B04B-F594-7CDC-D02F8C72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3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F9866-D428-699C-C449-5A3BEE0B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D362A4-9642-F094-1311-4FC0973C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2A7F53-901B-C313-544D-3FD249CC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4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15CC6-5B48-8A7C-BF49-DCA9668A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259FD-C664-3E92-E7FD-08F8DCAD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0424D5-DC25-0736-0B2B-1D4C7FE6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F8D38-C29D-89E1-243E-3FD306E2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B5741-75DA-064B-A77B-7E32DDFD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E0A567-0CA4-713D-905A-108137EC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7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341A7-9CB0-EF9D-978D-A9387723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13A98E-E28A-D203-C8B9-551B12FF5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27C406-3C25-8530-0409-E4B4E4D77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840BE-25BE-5DB2-9091-7AA2A545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1B0D48-7EED-68F4-E0C3-E8F55DD7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670D85-816E-D4CF-CDF2-8C522187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FE6723E-FE5D-717E-1575-4F6C3A8E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64943A-9514-3401-DD0C-EF6818CF5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014F42-4BB6-39ED-082C-83D6E187D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44EB-53E8-4EBC-9DC4-F81C73489737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BA0AE1-2E23-8FB0-D356-35DB45FC7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FA2498-E3DE-5882-ECCD-7545CA1BA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BE5E-E06B-4D26-AA7A-98EFDEF72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BD63A-0203-EC3B-8F62-B79FDA9B1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Geant4 simulation &amp; Threshold Optimize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278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1C61AB93-1315-C7FE-C890-E6D6BF08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7" y="4547541"/>
            <a:ext cx="10058400" cy="18669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2AB1314-2135-C08C-736D-13006ED3AD98}"/>
              </a:ext>
            </a:extLst>
          </p:cNvPr>
          <p:cNvSpPr txBox="1"/>
          <p:nvPr/>
        </p:nvSpPr>
        <p:spPr>
          <a:xfrm>
            <a:off x="2370038" y="3098591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4. Physics List model</a:t>
            </a:r>
            <a:r>
              <a:rPr lang="en-US" altLang="zh-CN" dirty="0"/>
              <a:t>: </a:t>
            </a:r>
            <a:r>
              <a:rPr lang="en-US" altLang="zh-CN" b="1" dirty="0"/>
              <a:t>FTFP_BERT</a:t>
            </a:r>
            <a:endParaRPr lang="zh-CN" altLang="en-US" b="1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B47F00-26AF-F6AE-4AF2-BFB52358C74F}"/>
              </a:ext>
            </a:extLst>
          </p:cNvPr>
          <p:cNvGrpSpPr/>
          <p:nvPr/>
        </p:nvGrpSpPr>
        <p:grpSpPr>
          <a:xfrm>
            <a:off x="1027454" y="428058"/>
            <a:ext cx="5902376" cy="1375407"/>
            <a:chOff x="5557604" y="374694"/>
            <a:chExt cx="5902376" cy="137540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8D384C-F095-0A2B-5703-049A8B806AEA}"/>
                </a:ext>
              </a:extLst>
            </p:cNvPr>
            <p:cNvSpPr/>
            <p:nvPr/>
          </p:nvSpPr>
          <p:spPr>
            <a:xfrm>
              <a:off x="7172794" y="1015584"/>
              <a:ext cx="1304144" cy="652071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Geant4 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F272862-751B-EE78-D12C-E1DE62781A13}"/>
                </a:ext>
              </a:extLst>
            </p:cNvPr>
            <p:cNvSpPr/>
            <p:nvPr/>
          </p:nvSpPr>
          <p:spPr>
            <a:xfrm>
              <a:off x="5557604" y="933138"/>
              <a:ext cx="876925" cy="816963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.mac</a:t>
              </a:r>
              <a:r>
                <a:rPr lang="zh-CN" altLang="en-US" sz="1200" dirty="0"/>
                <a:t>文件能谱输入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BE86CBDF-A993-A558-94D0-D1CBA6605F6D}"/>
                </a:ext>
              </a:extLst>
            </p:cNvPr>
            <p:cNvCxnSpPr>
              <a:stCxn id="10" idx="3"/>
              <a:endCxn id="6" idx="1"/>
            </p:cNvCxnSpPr>
            <p:nvPr/>
          </p:nvCxnSpPr>
          <p:spPr>
            <a:xfrm>
              <a:off x="6434529" y="1341620"/>
              <a:ext cx="7382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FB3D9314-4D2D-3C81-7006-0BF78BFFA768}"/>
                </a:ext>
              </a:extLst>
            </p:cNvPr>
            <p:cNvCxnSpPr>
              <a:cxnSpLocks/>
            </p:cNvCxnSpPr>
            <p:nvPr/>
          </p:nvCxnSpPr>
          <p:spPr>
            <a:xfrm>
              <a:off x="8476938" y="1319134"/>
              <a:ext cx="599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A264A2E-9E89-33F7-E3E6-A950B101AEFD}"/>
                </a:ext>
              </a:extLst>
            </p:cNvPr>
            <p:cNvSpPr/>
            <p:nvPr/>
          </p:nvSpPr>
          <p:spPr>
            <a:xfrm>
              <a:off x="9076544" y="1015584"/>
              <a:ext cx="891915" cy="652071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.root </a:t>
              </a:r>
              <a:r>
                <a:rPr lang="zh-CN" altLang="en-US" dirty="0"/>
                <a:t>文件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6D91233-E15B-8929-747D-0BB53AC8C001}"/>
                </a:ext>
              </a:extLst>
            </p:cNvPr>
            <p:cNvCxnSpPr>
              <a:cxnSpLocks/>
            </p:cNvCxnSpPr>
            <p:nvPr/>
          </p:nvCxnSpPr>
          <p:spPr>
            <a:xfrm>
              <a:off x="9968459" y="1319134"/>
              <a:ext cx="599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7566F70-E9ED-1CC5-860B-26C0A2CB605E}"/>
                </a:ext>
              </a:extLst>
            </p:cNvPr>
            <p:cNvSpPr/>
            <p:nvPr/>
          </p:nvSpPr>
          <p:spPr>
            <a:xfrm>
              <a:off x="10568065" y="993098"/>
              <a:ext cx="891915" cy="652071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Python</a:t>
              </a:r>
              <a:r>
                <a:rPr lang="zh-CN" altLang="en-US" sz="1200" dirty="0"/>
                <a:t>分析，绘图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40C487B-2AD8-668F-D15C-5CE19EFD1ED0}"/>
                </a:ext>
              </a:extLst>
            </p:cNvPr>
            <p:cNvSpPr txBox="1"/>
            <p:nvPr/>
          </p:nvSpPr>
          <p:spPr>
            <a:xfrm>
              <a:off x="6393616" y="374694"/>
              <a:ext cx="4204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1. Simulation &amp; Analyze Construction</a:t>
              </a:r>
              <a:endParaRPr lang="zh-CN" altLang="en-US" b="1" dirty="0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2DB14F5A-9229-526D-4066-9D936CC5F0B6}"/>
              </a:ext>
            </a:extLst>
          </p:cNvPr>
          <p:cNvSpPr txBox="1"/>
          <p:nvPr/>
        </p:nvSpPr>
        <p:spPr>
          <a:xfrm>
            <a:off x="8628836" y="243392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 Detector Construction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A3CB2F-AE6F-8ECF-B0BD-A42CAD1C9567}"/>
              </a:ext>
            </a:extLst>
          </p:cNvPr>
          <p:cNvSpPr txBox="1"/>
          <p:nvPr/>
        </p:nvSpPr>
        <p:spPr>
          <a:xfrm>
            <a:off x="1923207" y="2350034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3. Flux model : data from DAMPE &amp; NASA</a:t>
            </a:r>
            <a:endParaRPr lang="zh-CN" altLang="en-US" b="1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5E0600E-EE54-3DD4-54FD-535879B45EB8}"/>
              </a:ext>
            </a:extLst>
          </p:cNvPr>
          <p:cNvSpPr txBox="1"/>
          <p:nvPr/>
        </p:nvSpPr>
        <p:spPr>
          <a:xfrm>
            <a:off x="580245" y="3578276"/>
            <a:ext cx="6097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Hadronic: </a:t>
            </a:r>
            <a:r>
              <a:rPr lang="en-US" altLang="zh-CN" dirty="0"/>
              <a:t>elastic, inelastic, capture and fission processes.</a:t>
            </a:r>
          </a:p>
          <a:p>
            <a:r>
              <a:rPr lang="en-US" altLang="zh-CN" b="1" dirty="0"/>
              <a:t>EM: </a:t>
            </a:r>
            <a:endParaRPr lang="zh-CN" altLang="en-US" b="1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8E766D5A-564B-FE63-5463-41D4F78D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14" y="3895298"/>
            <a:ext cx="9034853" cy="6247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1041839-45CB-17DA-1461-E19C13F6FCCF}"/>
              </a:ext>
            </a:extLst>
          </p:cNvPr>
          <p:cNvSpPr txBox="1"/>
          <p:nvPr/>
        </p:nvSpPr>
        <p:spPr>
          <a:xfrm>
            <a:off x="10424407" y="2690436"/>
            <a:ext cx="585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5cm</a:t>
            </a:r>
            <a:endParaRPr lang="zh-CN" altLang="en-US" sz="1600" b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3151CD0-0AB9-41D2-7C4E-B529B8274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77002"/>
              </p:ext>
            </p:extLst>
          </p:nvPr>
        </p:nvGraphicFramePr>
        <p:xfrm>
          <a:off x="11164546" y="727162"/>
          <a:ext cx="87692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25">
                  <a:extLst>
                    <a:ext uri="{9D8B030D-6E8A-4147-A177-3AD203B41FA5}">
                      <a16:colId xmlns:a16="http://schemas.microsoft.com/office/drawing/2014/main" val="128039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76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Kinetic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57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4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75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9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px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4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pz 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586352"/>
                  </a:ext>
                </a:extLst>
              </a:tr>
            </a:tbl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5C9ABBFE-7690-D1B1-B677-6FD0FF8F038A}"/>
              </a:ext>
            </a:extLst>
          </p:cNvPr>
          <p:cNvGrpSpPr/>
          <p:nvPr/>
        </p:nvGrpSpPr>
        <p:grpSpPr>
          <a:xfrm>
            <a:off x="7478807" y="570152"/>
            <a:ext cx="3652637" cy="2023672"/>
            <a:chOff x="7478807" y="570152"/>
            <a:chExt cx="3652637" cy="202367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ED083A3-1D45-E5E5-A2B9-7FE8E1FDE6B0}"/>
                </a:ext>
              </a:extLst>
            </p:cNvPr>
            <p:cNvGrpSpPr/>
            <p:nvPr/>
          </p:nvGrpSpPr>
          <p:grpSpPr>
            <a:xfrm>
              <a:off x="8213359" y="570152"/>
              <a:ext cx="2918085" cy="2023672"/>
              <a:chOff x="1731364" y="966866"/>
              <a:chExt cx="2918085" cy="202367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98E90E7-20E9-0838-6926-2690F5EC8DC0}"/>
                  </a:ext>
                </a:extLst>
              </p:cNvPr>
              <p:cNvSpPr/>
              <p:nvPr/>
            </p:nvSpPr>
            <p:spPr>
              <a:xfrm>
                <a:off x="3973644" y="966866"/>
                <a:ext cx="433465" cy="202367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Al</a:t>
                </a:r>
                <a:endParaRPr lang="zh-CN" altLang="en-US" dirty="0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C2B01E6-119F-6875-B189-D827BB176E83}"/>
                  </a:ext>
                </a:extLst>
              </p:cNvPr>
              <p:cNvGrpSpPr/>
              <p:nvPr/>
            </p:nvGrpSpPr>
            <p:grpSpPr>
              <a:xfrm>
                <a:off x="1731364" y="1873770"/>
                <a:ext cx="2918085" cy="209864"/>
                <a:chOff x="1731364" y="1873770"/>
                <a:chExt cx="2918085" cy="209864"/>
              </a:xfrm>
            </p:grpSpPr>
            <p:cxnSp>
              <p:nvCxnSpPr>
                <p:cNvPr id="4" name="直接箭头连接符 3">
                  <a:extLst>
                    <a:ext uri="{FF2B5EF4-FFF2-40B4-BE49-F238E27FC236}">
                      <a16:creationId xmlns:a16="http://schemas.microsoft.com/office/drawing/2014/main" id="{3CE4BB58-1623-9A76-6F40-F9F513D7CD41}"/>
                    </a:ext>
                  </a:extLst>
                </p:cNvPr>
                <p:cNvCxnSpPr>
                  <a:cxnSpLocks/>
                  <a:endCxn id="2" idx="1"/>
                </p:cNvCxnSpPr>
                <p:nvPr/>
              </p:nvCxnSpPr>
              <p:spPr>
                <a:xfrm>
                  <a:off x="1731364" y="1978702"/>
                  <a:ext cx="224228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箭头连接符 6">
                  <a:extLst>
                    <a:ext uri="{FF2B5EF4-FFF2-40B4-BE49-F238E27FC236}">
                      <a16:creationId xmlns:a16="http://schemas.microsoft.com/office/drawing/2014/main" id="{A6D6BD21-EF97-F1F9-6DD0-9C3F27A9F5F8}"/>
                    </a:ext>
                  </a:extLst>
                </p:cNvPr>
                <p:cNvCxnSpPr>
                  <a:cxnSpLocks/>
                  <a:stCxn id="2" idx="3"/>
                </p:cNvCxnSpPr>
                <p:nvPr/>
              </p:nvCxnSpPr>
              <p:spPr>
                <a:xfrm flipV="1">
                  <a:off x="4407109" y="1873770"/>
                  <a:ext cx="242340" cy="104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B53AFE1E-A055-EE81-C1A7-B68A402F9E2D}"/>
                    </a:ext>
                  </a:extLst>
                </p:cNvPr>
                <p:cNvCxnSpPr>
                  <a:cxnSpLocks/>
                  <a:stCxn id="2" idx="3"/>
                </p:cNvCxnSpPr>
                <p:nvPr/>
              </p:nvCxnSpPr>
              <p:spPr>
                <a:xfrm>
                  <a:off x="4407109" y="1978702"/>
                  <a:ext cx="24234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id="{7419FD10-705D-687D-5C37-280DC4A3F81F}"/>
                    </a:ext>
                  </a:extLst>
                </p:cNvPr>
                <p:cNvCxnSpPr>
                  <a:cxnSpLocks/>
                  <a:stCxn id="2" idx="3"/>
                </p:cNvCxnSpPr>
                <p:nvPr/>
              </p:nvCxnSpPr>
              <p:spPr>
                <a:xfrm>
                  <a:off x="4407109" y="1978702"/>
                  <a:ext cx="242340" cy="104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125E0C3-868D-3FC3-D128-DD3877A99C1B}"/>
                </a:ext>
              </a:extLst>
            </p:cNvPr>
            <p:cNvSpPr txBox="1"/>
            <p:nvPr/>
          </p:nvSpPr>
          <p:spPr>
            <a:xfrm>
              <a:off x="7478807" y="1626241"/>
              <a:ext cx="26356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Simulation situation:</a:t>
              </a:r>
            </a:p>
            <a:p>
              <a:r>
                <a:rPr lang="en-US" altLang="zh-CN" dirty="0"/>
                <a:t>Direction: iso</a:t>
              </a:r>
            </a:p>
            <a:p>
              <a:r>
                <a:rPr lang="en-US" altLang="zh-CN" dirty="0"/>
                <a:t>Location: Plane , uniform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30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322A0C-5466-9345-703B-6BFB35F5EFDB}"/>
              </a:ext>
            </a:extLst>
          </p:cNvPr>
          <p:cNvSpPr txBox="1"/>
          <p:nvPr/>
        </p:nvSpPr>
        <p:spPr>
          <a:xfrm>
            <a:off x="584616" y="487180"/>
            <a:ext cx="335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Test result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E36361-009C-C7AA-8F29-FC70683F286D}"/>
              </a:ext>
            </a:extLst>
          </p:cNvPr>
          <p:cNvSpPr txBox="1"/>
          <p:nvPr/>
        </p:nvSpPr>
        <p:spPr>
          <a:xfrm>
            <a:off x="739896" y="115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0A2C86-E3D9-A656-990E-A9C7DB084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" r="1241"/>
          <a:stretch/>
        </p:blipFill>
        <p:spPr>
          <a:xfrm>
            <a:off x="584616" y="2108076"/>
            <a:ext cx="3600000" cy="2342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1DA168-542A-A83D-308B-494C4794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05" y="2070233"/>
            <a:ext cx="3600000" cy="23807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C704F29-A16F-3011-1094-ACFC3475268D}"/>
              </a:ext>
            </a:extLst>
          </p:cNvPr>
          <p:cNvSpPr txBox="1"/>
          <p:nvPr/>
        </p:nvSpPr>
        <p:spPr>
          <a:xfrm>
            <a:off x="693460" y="1060983"/>
            <a:ext cx="625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Incidence particle: proton, helium, carbon, iron</a:t>
            </a:r>
            <a:endParaRPr lang="zh-CN" altLang="en-US" b="1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049A609-2484-E91A-0420-5A54E18C9ED8}"/>
              </a:ext>
            </a:extLst>
          </p:cNvPr>
          <p:cNvGrpSpPr/>
          <p:nvPr/>
        </p:nvGrpSpPr>
        <p:grpSpPr>
          <a:xfrm>
            <a:off x="9335527" y="216536"/>
            <a:ext cx="2635658" cy="1622732"/>
            <a:chOff x="7478807" y="570152"/>
            <a:chExt cx="3814599" cy="245030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1BAD4A7-17E2-8CDF-9B6D-0665DB389FF9}"/>
                </a:ext>
              </a:extLst>
            </p:cNvPr>
            <p:cNvGrpSpPr/>
            <p:nvPr/>
          </p:nvGrpSpPr>
          <p:grpSpPr>
            <a:xfrm>
              <a:off x="8213359" y="570152"/>
              <a:ext cx="2918085" cy="2023672"/>
              <a:chOff x="1731364" y="966866"/>
              <a:chExt cx="2918085" cy="202367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CD4E8E3-DF40-30F6-87B3-E717C8DD5AE7}"/>
                  </a:ext>
                </a:extLst>
              </p:cNvPr>
              <p:cNvSpPr/>
              <p:nvPr/>
            </p:nvSpPr>
            <p:spPr>
              <a:xfrm>
                <a:off x="3973644" y="966866"/>
                <a:ext cx="433465" cy="202367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/>
                  <a:t>Al</a:t>
                </a:r>
                <a:endParaRPr lang="zh-CN" altLang="en-US" sz="1000" dirty="0"/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61A8DCD-157E-63BB-25CA-2F814E8EA79D}"/>
                  </a:ext>
                </a:extLst>
              </p:cNvPr>
              <p:cNvGrpSpPr/>
              <p:nvPr/>
            </p:nvGrpSpPr>
            <p:grpSpPr>
              <a:xfrm>
                <a:off x="1731364" y="1873770"/>
                <a:ext cx="2918085" cy="209864"/>
                <a:chOff x="1731364" y="1873770"/>
                <a:chExt cx="2918085" cy="209864"/>
              </a:xfrm>
            </p:grpSpPr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157ACBFA-0B50-7AE1-78F4-0F05B4E98741}"/>
                    </a:ext>
                  </a:extLst>
                </p:cNvPr>
                <p:cNvCxnSpPr>
                  <a:cxnSpLocks/>
                  <a:endCxn id="17" idx="1"/>
                </p:cNvCxnSpPr>
                <p:nvPr/>
              </p:nvCxnSpPr>
              <p:spPr>
                <a:xfrm>
                  <a:off x="1731364" y="1978702"/>
                  <a:ext cx="224228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BBECCECB-FFEE-CC92-B113-B213F5713FF5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V="1">
                  <a:off x="4407109" y="1873770"/>
                  <a:ext cx="242340" cy="104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DA5A1E6E-F8DF-977C-4C8E-9715EB9BCF2F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>
                  <a:off x="4407109" y="1978702"/>
                  <a:ext cx="24234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2A3B58AF-7045-65FF-FECC-9A55972529BE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>
                  <a:off x="4407109" y="1978702"/>
                  <a:ext cx="242340" cy="104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57D8548-6108-7CB0-37D2-2C6417492611}"/>
                </a:ext>
              </a:extLst>
            </p:cNvPr>
            <p:cNvSpPr txBox="1"/>
            <p:nvPr/>
          </p:nvSpPr>
          <p:spPr>
            <a:xfrm>
              <a:off x="7478807" y="1626241"/>
              <a:ext cx="3814599" cy="139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Simulation situation:</a:t>
              </a:r>
            </a:p>
            <a:p>
              <a:r>
                <a:rPr lang="en-US" altLang="zh-CN" dirty="0"/>
                <a:t>Direction: iso</a:t>
              </a:r>
            </a:p>
            <a:p>
              <a:r>
                <a:rPr lang="en-US" altLang="zh-CN" dirty="0"/>
                <a:t>Location: Plane , uniform</a:t>
              </a:r>
              <a:endParaRPr lang="zh-CN" altLang="en-US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8D7F83C-77BB-032E-6440-535086F28712}"/>
              </a:ext>
            </a:extLst>
          </p:cNvPr>
          <p:cNvSpPr txBox="1"/>
          <p:nvPr/>
        </p:nvSpPr>
        <p:spPr>
          <a:xfrm>
            <a:off x="1298308" y="1671499"/>
            <a:ext cx="241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Energy distribution </a:t>
            </a:r>
            <a:endParaRPr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9890C2-49C3-6FCE-F7C8-91E99C44C9BD}"/>
              </a:ext>
            </a:extLst>
          </p:cNvPr>
          <p:cNvSpPr txBox="1"/>
          <p:nvPr/>
        </p:nvSpPr>
        <p:spPr>
          <a:xfrm>
            <a:off x="4956567" y="1671499"/>
            <a:ext cx="2294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Angular distribution 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58B973A-0DD5-3ABC-C74B-E2F209E97BBC}"/>
              </a:ext>
            </a:extLst>
          </p:cNvPr>
          <p:cNvSpPr txBox="1"/>
          <p:nvPr/>
        </p:nvSpPr>
        <p:spPr>
          <a:xfrm>
            <a:off x="673427" y="4952873"/>
            <a:ext cx="8046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Total number of incidence events: 1599966, </a:t>
            </a:r>
          </a:p>
          <a:p>
            <a:r>
              <a:rPr lang="en-US" altLang="zh-CN" dirty="0"/>
              <a:t>Total number of secondary particles: 6546224</a:t>
            </a:r>
          </a:p>
          <a:p>
            <a:endParaRPr lang="en-US" altLang="zh-CN" dirty="0"/>
          </a:p>
          <a:p>
            <a:r>
              <a:rPr lang="en-US" altLang="zh-CN" dirty="0"/>
              <a:t>There is certainly a rise in particle number after shielding, most of the secondary particles are </a:t>
            </a:r>
            <a:r>
              <a:rPr lang="en-US" altLang="zh-CN" b="1" dirty="0"/>
              <a:t>low energy gamma ray and neutron. </a:t>
            </a:r>
            <a:endParaRPr lang="zh-CN" altLang="en-US" b="1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C14A65D-6A20-BDC6-2B26-3C455FE1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26" y="1978141"/>
            <a:ext cx="2952464" cy="247279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E3F40C3-8C4D-7FBD-6109-E8C968A74668}"/>
              </a:ext>
            </a:extLst>
          </p:cNvPr>
          <p:cNvSpPr txBox="1"/>
          <p:nvPr/>
        </p:nvSpPr>
        <p:spPr>
          <a:xfrm>
            <a:off x="8486121" y="4332571"/>
            <a:ext cx="2961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Proportion of components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2468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70F3BB2-375E-89E5-2749-D1185428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58" y="3732309"/>
            <a:ext cx="3000375" cy="29860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622177-C039-1DEB-2106-790497B6C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7" y="1109431"/>
            <a:ext cx="4041315" cy="2816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714475-8C0E-5B0A-F997-8D8359CF3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32" y="1140972"/>
            <a:ext cx="4041315" cy="27532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0B773E-EAF7-49C5-CD34-2932FB394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17" y="4000730"/>
            <a:ext cx="4041315" cy="27176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0C0DEC8-E168-6AF1-4CF7-1C3EE02E1C9A}"/>
              </a:ext>
            </a:extLst>
          </p:cNvPr>
          <p:cNvSpPr txBox="1"/>
          <p:nvPr/>
        </p:nvSpPr>
        <p:spPr>
          <a:xfrm>
            <a:off x="591912" y="390889"/>
            <a:ext cx="28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 of electron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1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27A506-13D7-CB00-00E7-9502F99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2" y="904678"/>
            <a:ext cx="4491714" cy="29051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ECEBE0-71FF-2D0A-7BA0-BFB915FD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65" y="904678"/>
            <a:ext cx="4544148" cy="30481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70EB308-F5B5-0E0E-FFDF-42660FE93EEC}"/>
              </a:ext>
            </a:extLst>
          </p:cNvPr>
          <p:cNvSpPr txBox="1"/>
          <p:nvPr/>
        </p:nvSpPr>
        <p:spPr>
          <a:xfrm>
            <a:off x="591912" y="390889"/>
            <a:ext cx="282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 of positron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574A65-B856-875C-1FC0-3250E868947B}"/>
              </a:ext>
            </a:extLst>
          </p:cNvPr>
          <p:cNvSpPr txBox="1"/>
          <p:nvPr/>
        </p:nvSpPr>
        <p:spPr>
          <a:xfrm>
            <a:off x="881944" y="1443548"/>
            <a:ext cx="213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 positron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bremsstrahlung &amp; electron ionization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038B4C-DE8B-021F-F22D-28C99246792A}"/>
              </a:ext>
            </a:extLst>
          </p:cNvPr>
          <p:cNvSpPr txBox="1"/>
          <p:nvPr/>
        </p:nvSpPr>
        <p:spPr>
          <a:xfrm>
            <a:off x="6473856" y="1320522"/>
            <a:ext cx="298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positron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electron ionization and annihilation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208C8EF-F253-A86E-417F-47710FDBF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5" y="3887945"/>
            <a:ext cx="4169548" cy="27774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E8A7724-17CB-2D48-699E-98BDDDAB8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60" y="3952857"/>
            <a:ext cx="3222358" cy="28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0DD238E0-B96C-48D9-AD00-D679A7877C1F}"/>
              </a:ext>
            </a:extLst>
          </p:cNvPr>
          <p:cNvGrpSpPr/>
          <p:nvPr/>
        </p:nvGrpSpPr>
        <p:grpSpPr>
          <a:xfrm>
            <a:off x="5277647" y="3875687"/>
            <a:ext cx="5444129" cy="2790317"/>
            <a:chOff x="3295445" y="1653133"/>
            <a:chExt cx="7347384" cy="367630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C73AE3F-7657-3432-045E-3D542E39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6" b="11712"/>
            <a:stretch/>
          </p:blipFill>
          <p:spPr>
            <a:xfrm>
              <a:off x="3295445" y="2101027"/>
              <a:ext cx="3960000" cy="304110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D2E3F5D-F8CA-73C6-40F6-C937A8907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01" r="20872" b="12895"/>
            <a:stretch/>
          </p:blipFill>
          <p:spPr>
            <a:xfrm>
              <a:off x="7042829" y="1786919"/>
              <a:ext cx="3600000" cy="354251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D53FCB3-3F70-6129-B8BA-08DFEC9E7C6D}"/>
                </a:ext>
              </a:extLst>
            </p:cNvPr>
            <p:cNvSpPr txBox="1"/>
            <p:nvPr/>
          </p:nvSpPr>
          <p:spPr>
            <a:xfrm>
              <a:off x="4428593" y="1759307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First reactions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355E5EE-C508-94B1-9F84-B06AF4439644}"/>
                </a:ext>
              </a:extLst>
            </p:cNvPr>
            <p:cNvSpPr txBox="1"/>
            <p:nvPr/>
          </p:nvSpPr>
          <p:spPr>
            <a:xfrm>
              <a:off x="7988268" y="1653133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Follow-up reactions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B795548-4375-7291-5A3D-4BF4C382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8" y="3875687"/>
            <a:ext cx="4309635" cy="29059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4713B8F-6D4E-1DC7-5FF1-BA8158B09977}"/>
              </a:ext>
            </a:extLst>
          </p:cNvPr>
          <p:cNvSpPr txBox="1"/>
          <p:nvPr/>
        </p:nvSpPr>
        <p:spPr>
          <a:xfrm>
            <a:off x="454362" y="273155"/>
            <a:ext cx="482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 Energy Deposit</a:t>
            </a: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D0A8B2-891E-3AAA-C768-EFB708CB7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23" y="1102295"/>
            <a:ext cx="4320000" cy="252339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566E895-0CD6-1B02-07A6-82943C18B08C}"/>
              </a:ext>
            </a:extLst>
          </p:cNvPr>
          <p:cNvSpPr txBox="1"/>
          <p:nvPr/>
        </p:nvSpPr>
        <p:spPr>
          <a:xfrm>
            <a:off x="1081008" y="732963"/>
            <a:ext cx="355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gamma-pair production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555B8D2-6E8C-42B2-D8E1-6734EBAF7335}"/>
              </a:ext>
            </a:extLst>
          </p:cNvPr>
          <p:cNvSpPr txBox="1"/>
          <p:nvPr/>
        </p:nvSpPr>
        <p:spPr>
          <a:xfrm>
            <a:off x="5559275" y="456011"/>
            <a:ext cx="343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gamma-Compton scatter and photon-electron effect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8031CF9-0508-2850-CA24-326DF98DE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822" y="1103991"/>
            <a:ext cx="382645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F2465D0-5C6D-556B-15F3-B016D5C1F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"/>
          <a:stretch/>
        </p:blipFill>
        <p:spPr>
          <a:xfrm>
            <a:off x="678488" y="752592"/>
            <a:ext cx="4627574" cy="31285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AB537B-36D4-38DE-B61E-374F28FAA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"/>
          <a:stretch/>
        </p:blipFill>
        <p:spPr>
          <a:xfrm>
            <a:off x="746876" y="3774684"/>
            <a:ext cx="4559186" cy="30673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DF5550-AD93-9370-987B-24A456921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25"/>
          <a:stretch/>
        </p:blipFill>
        <p:spPr>
          <a:xfrm>
            <a:off x="5306062" y="717561"/>
            <a:ext cx="4357227" cy="2954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1B5FC99-680A-4EF1-E2EA-23DAA42EBBF0}"/>
              </a:ext>
            </a:extLst>
          </p:cNvPr>
          <p:cNvSpPr txBox="1"/>
          <p:nvPr/>
        </p:nvSpPr>
        <p:spPr>
          <a:xfrm>
            <a:off x="678488" y="335047"/>
            <a:ext cx="394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Energy Deposit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DFE2D92-F49F-1A3D-2643-485917E0F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856" y="3774684"/>
            <a:ext cx="3942974" cy="287141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F8979FB-77C0-B9A1-7804-A9C9B7C668DE}"/>
              </a:ext>
            </a:extLst>
          </p:cNvPr>
          <p:cNvSpPr txBox="1"/>
          <p:nvPr/>
        </p:nvSpPr>
        <p:spPr>
          <a:xfrm>
            <a:off x="1382071" y="1158706"/>
            <a:ext cx="209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neutron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nuclei reaction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AD059D-9A20-B412-90AB-CE0ADBB7F28B}"/>
              </a:ext>
            </a:extLst>
          </p:cNvPr>
          <p:cNvSpPr txBox="1"/>
          <p:nvPr/>
        </p:nvSpPr>
        <p:spPr>
          <a:xfrm>
            <a:off x="9555830" y="669347"/>
            <a:ext cx="2300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neutron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multi-scatter, hadron ionization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6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BC15555-699E-D80C-C80E-B747DA58A0BA}"/>
              </a:ext>
            </a:extLst>
          </p:cNvPr>
          <p:cNvSpPr txBox="1"/>
          <p:nvPr/>
        </p:nvSpPr>
        <p:spPr>
          <a:xfrm>
            <a:off x="563648" y="586641"/>
            <a:ext cx="6097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particle influence on PS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E13383D-B7CB-5AB8-9D9E-8E6DFEC63B49}"/>
              </a:ext>
            </a:extLst>
          </p:cNvPr>
          <p:cNvGrpSpPr/>
          <p:nvPr/>
        </p:nvGrpSpPr>
        <p:grpSpPr>
          <a:xfrm>
            <a:off x="7478807" y="570152"/>
            <a:ext cx="3652637" cy="2023672"/>
            <a:chOff x="7478807" y="570152"/>
            <a:chExt cx="3652637" cy="202367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3B357C8-5229-951F-5BA7-F08A9A62B18D}"/>
                </a:ext>
              </a:extLst>
            </p:cNvPr>
            <p:cNvGrpSpPr/>
            <p:nvPr/>
          </p:nvGrpSpPr>
          <p:grpSpPr>
            <a:xfrm>
              <a:off x="8213359" y="570152"/>
              <a:ext cx="2918085" cy="2023672"/>
              <a:chOff x="1731364" y="966866"/>
              <a:chExt cx="2918085" cy="202367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CF32C8D-DF1D-120B-8DD1-81645B6C0781}"/>
                  </a:ext>
                </a:extLst>
              </p:cNvPr>
              <p:cNvSpPr/>
              <p:nvPr/>
            </p:nvSpPr>
            <p:spPr>
              <a:xfrm>
                <a:off x="3973644" y="966866"/>
                <a:ext cx="433465" cy="202367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A1FE5A28-A30A-8DC3-6801-B7C47DC8949D}"/>
                  </a:ext>
                </a:extLst>
              </p:cNvPr>
              <p:cNvGrpSpPr/>
              <p:nvPr/>
            </p:nvGrpSpPr>
            <p:grpSpPr>
              <a:xfrm>
                <a:off x="1731364" y="1873770"/>
                <a:ext cx="2918085" cy="209864"/>
                <a:chOff x="1731364" y="1873770"/>
                <a:chExt cx="2918085" cy="209864"/>
              </a:xfrm>
            </p:grpSpPr>
            <p:cxnSp>
              <p:nvCxnSpPr>
                <p:cNvPr id="11" name="直接箭头连接符 10">
                  <a:extLst>
                    <a:ext uri="{FF2B5EF4-FFF2-40B4-BE49-F238E27FC236}">
                      <a16:creationId xmlns:a16="http://schemas.microsoft.com/office/drawing/2014/main" id="{E72676A0-128E-D2F0-528A-C71CD41654F6}"/>
                    </a:ext>
                  </a:extLst>
                </p:cNvPr>
                <p:cNvCxnSpPr>
                  <a:cxnSpLocks/>
                  <a:endCxn id="9" idx="1"/>
                </p:cNvCxnSpPr>
                <p:nvPr/>
              </p:nvCxnSpPr>
              <p:spPr>
                <a:xfrm>
                  <a:off x="1731364" y="1978702"/>
                  <a:ext cx="224228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11">
                  <a:extLst>
                    <a:ext uri="{FF2B5EF4-FFF2-40B4-BE49-F238E27FC236}">
                      <a16:creationId xmlns:a16="http://schemas.microsoft.com/office/drawing/2014/main" id="{501366D6-1FFE-2F71-2E29-F8E6C79CE81E}"/>
                    </a:ext>
                  </a:extLst>
                </p:cNvPr>
                <p:cNvCxnSpPr>
                  <a:cxnSpLocks/>
                  <a:stCxn id="9" idx="3"/>
                </p:cNvCxnSpPr>
                <p:nvPr/>
              </p:nvCxnSpPr>
              <p:spPr>
                <a:xfrm flipV="1">
                  <a:off x="4407109" y="1873770"/>
                  <a:ext cx="242340" cy="104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>
                  <a:extLst>
                    <a:ext uri="{FF2B5EF4-FFF2-40B4-BE49-F238E27FC236}">
                      <a16:creationId xmlns:a16="http://schemas.microsoft.com/office/drawing/2014/main" id="{3F925357-C01F-8009-467F-F56A9D6FF4B3}"/>
                    </a:ext>
                  </a:extLst>
                </p:cNvPr>
                <p:cNvCxnSpPr>
                  <a:cxnSpLocks/>
                  <a:stCxn id="9" idx="3"/>
                </p:cNvCxnSpPr>
                <p:nvPr/>
              </p:nvCxnSpPr>
              <p:spPr>
                <a:xfrm>
                  <a:off x="4407109" y="1978702"/>
                  <a:ext cx="24234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箭头连接符 13">
                  <a:extLst>
                    <a:ext uri="{FF2B5EF4-FFF2-40B4-BE49-F238E27FC236}">
                      <a16:creationId xmlns:a16="http://schemas.microsoft.com/office/drawing/2014/main" id="{9DDA688C-3A0D-21BE-7B0B-026999E4F95F}"/>
                    </a:ext>
                  </a:extLst>
                </p:cNvPr>
                <p:cNvCxnSpPr>
                  <a:cxnSpLocks/>
                  <a:stCxn id="9" idx="3"/>
                </p:cNvCxnSpPr>
                <p:nvPr/>
              </p:nvCxnSpPr>
              <p:spPr>
                <a:xfrm>
                  <a:off x="4407109" y="1978702"/>
                  <a:ext cx="242340" cy="1049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849EDD9-EA71-25BA-AD39-48543D4025E8}"/>
                </a:ext>
              </a:extLst>
            </p:cNvPr>
            <p:cNvSpPr txBox="1"/>
            <p:nvPr/>
          </p:nvSpPr>
          <p:spPr>
            <a:xfrm>
              <a:off x="7478807" y="1626241"/>
              <a:ext cx="28776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situation:</a:t>
              </a: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Direction: iso</a:t>
              </a: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Location: Plane , uniform</a:t>
              </a: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Energy: from the first step simulation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8F0EFC6-DDE8-4B28-D096-BF0AE67479F9}"/>
              </a:ext>
            </a:extLst>
          </p:cNvPr>
          <p:cNvSpPr txBox="1"/>
          <p:nvPr/>
        </p:nvSpPr>
        <p:spPr>
          <a:xfrm>
            <a:off x="670095" y="1319248"/>
            <a:ext cx="6042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the energy deposit of gamma,neutron,and electron using G4 toolkit.</a:t>
            </a:r>
          </a:p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yields are then be calculated by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Birk’s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according to ref[1].</a:t>
            </a:r>
          </a:p>
          <a:p>
            <a:pPr marL="342900" indent="-342900"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Checked if the secondary particle can pass at least 1 layer of 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more checks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06467FC-0E4C-6FE4-041C-82D697FAA82D}"/>
              </a:ext>
            </a:extLst>
          </p:cNvPr>
          <p:cNvSpPr txBox="1"/>
          <p:nvPr/>
        </p:nvSpPr>
        <p:spPr>
          <a:xfrm>
            <a:off x="563648" y="6310982"/>
            <a:ext cx="7307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[1]https://www.sciencedirect.com/science/article/pii/S0927650598000607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0F4F383F-3C1A-CFD9-50FB-C9EC1280C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9320465"/>
                  </p:ext>
                </p:extLst>
              </p:nvPr>
            </p:nvGraphicFramePr>
            <p:xfrm>
              <a:off x="1049161" y="3279284"/>
              <a:ext cx="5488075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4964">
                      <a:extLst>
                        <a:ext uri="{9D8B030D-6E8A-4147-A177-3AD203B41FA5}">
                          <a16:colId xmlns:a16="http://schemas.microsoft.com/office/drawing/2014/main" val="2052802891"/>
                        </a:ext>
                      </a:extLst>
                    </a:gridCol>
                    <a:gridCol w="1040266">
                      <a:extLst>
                        <a:ext uri="{9D8B030D-6E8A-4147-A177-3AD203B41FA5}">
                          <a16:colId xmlns:a16="http://schemas.microsoft.com/office/drawing/2014/main" val="260504772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1714215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393639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923299021"/>
                        </a:ext>
                      </a:extLst>
                    </a:gridCol>
                  </a:tblGrid>
                  <a:tr h="237298">
                    <a:tc>
                      <a:txBody>
                        <a:bodyPr/>
                        <a:lstStyle/>
                        <a:p>
                          <a:endParaRPr lang="zh-CN" altLang="en-US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positron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8799870"/>
                      </a:ext>
                    </a:extLst>
                  </a:tr>
                  <a:tr h="23729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P(%)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42.0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53.8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20.7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421861"/>
                      </a:ext>
                    </a:extLst>
                  </a:tr>
                  <a:tr h="237298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0.0381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0.00281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0.00474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0.0556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157138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0F4F383F-3C1A-CFD9-50FB-C9EC1280C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9320465"/>
                  </p:ext>
                </p:extLst>
              </p:nvPr>
            </p:nvGraphicFramePr>
            <p:xfrm>
              <a:off x="1049161" y="3279284"/>
              <a:ext cx="5488075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4964">
                      <a:extLst>
                        <a:ext uri="{9D8B030D-6E8A-4147-A177-3AD203B41FA5}">
                          <a16:colId xmlns:a16="http://schemas.microsoft.com/office/drawing/2014/main" val="2052802891"/>
                        </a:ext>
                      </a:extLst>
                    </a:gridCol>
                    <a:gridCol w="1040266">
                      <a:extLst>
                        <a:ext uri="{9D8B030D-6E8A-4147-A177-3AD203B41FA5}">
                          <a16:colId xmlns:a16="http://schemas.microsoft.com/office/drawing/2014/main" val="260504772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1714215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393639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92329902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positron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87998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P(%)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42.0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53.8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20.7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4218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6" t="-157333" r="-375263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0.0381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0.00281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0.00474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0.0556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157138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232061F1-35E5-A2A4-F737-3517DEFA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02" y="3284055"/>
            <a:ext cx="4320000" cy="2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320</Words>
  <Application>Microsoft Office PowerPoint</Application>
  <PresentationFormat>宽屏</PresentationFormat>
  <Paragraphs>86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Geant4 simulation &amp; Threshold Optimize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贝戈 刘</dc:creator>
  <cp:lastModifiedBy>贝戈 刘</cp:lastModifiedBy>
  <cp:revision>36</cp:revision>
  <dcterms:created xsi:type="dcterms:W3CDTF">2024-04-22T06:41:05Z</dcterms:created>
  <dcterms:modified xsi:type="dcterms:W3CDTF">2024-07-02T09:06:19Z</dcterms:modified>
</cp:coreProperties>
</file>