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  <p:sldMasterId id="2147483719" r:id="rId3"/>
  </p:sldMasterIdLst>
  <p:notesMasterIdLst>
    <p:notesMasterId r:id="rId28"/>
  </p:notesMasterIdLst>
  <p:handoutMasterIdLst>
    <p:handoutMasterId r:id="rId29"/>
  </p:handoutMasterIdLst>
  <p:sldIdLst>
    <p:sldId id="4142" r:id="rId4"/>
    <p:sldId id="4165" r:id="rId5"/>
    <p:sldId id="4206" r:id="rId6"/>
    <p:sldId id="4208" r:id="rId7"/>
    <p:sldId id="4185" r:id="rId8"/>
    <p:sldId id="4187" r:id="rId9"/>
    <p:sldId id="4189" r:id="rId10"/>
    <p:sldId id="4192" r:id="rId11"/>
    <p:sldId id="4214" r:id="rId12"/>
    <p:sldId id="4194" r:id="rId13"/>
    <p:sldId id="4196" r:id="rId14"/>
    <p:sldId id="4197" r:id="rId15"/>
    <p:sldId id="4198" r:id="rId16"/>
    <p:sldId id="4199" r:id="rId17"/>
    <p:sldId id="4210" r:id="rId18"/>
    <p:sldId id="4222" r:id="rId19"/>
    <p:sldId id="4216" r:id="rId20"/>
    <p:sldId id="4217" r:id="rId21"/>
    <p:sldId id="4205" r:id="rId22"/>
    <p:sldId id="4220" r:id="rId23"/>
    <p:sldId id="4221" r:id="rId24"/>
    <p:sldId id="4219" r:id="rId25"/>
    <p:sldId id="4179" r:id="rId26"/>
    <p:sldId id="418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Yi" initials="Z" lastIdx="1" clrIdx="0">
    <p:extLst>
      <p:ext uri="{19B8F6BF-5375-455C-9EA6-DF929625EA0E}">
        <p15:presenceInfo xmlns:p15="http://schemas.microsoft.com/office/powerpoint/2012/main" userId="ZhouYi" providerId="None"/>
      </p:ext>
    </p:extLst>
  </p:cmAuthor>
  <p:cmAuthor id="2" name="绍清 魏" initials="绍魏" lastIdx="1" clrIdx="1">
    <p:extLst>
      <p:ext uri="{19B8F6BF-5375-455C-9EA6-DF929625EA0E}">
        <p15:presenceInfo xmlns:p15="http://schemas.microsoft.com/office/powerpoint/2012/main" userId="310415099ac89e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  <a:srgbClr val="00FF00"/>
    <a:srgbClr val="1034A6"/>
    <a:srgbClr val="008000"/>
    <a:srgbClr val="0099FF"/>
    <a:srgbClr val="0F34A6"/>
    <a:srgbClr val="FCD6B6"/>
    <a:srgbClr val="942093"/>
    <a:srgbClr val="E84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3787" autoAdjust="0"/>
  </p:normalViewPr>
  <p:slideViewPr>
    <p:cSldViewPr snapToObjects="1">
      <p:cViewPr varScale="1">
        <p:scale>
          <a:sx n="67" d="100"/>
          <a:sy n="67" d="100"/>
        </p:scale>
        <p:origin x="500" y="52"/>
      </p:cViewPr>
      <p:guideLst/>
    </p:cSldViewPr>
  </p:slideViewPr>
  <p:outlineViewPr>
    <p:cViewPr>
      <p:scale>
        <a:sx n="33" d="100"/>
        <a:sy n="33" d="100"/>
      </p:scale>
      <p:origin x="0" y="-833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32"/>
    </p:cViewPr>
  </p:sorterViewPr>
  <p:notesViewPr>
    <p:cSldViewPr snapToObjects="1">
      <p:cViewPr varScale="1">
        <p:scale>
          <a:sx n="67" d="100"/>
          <a:sy n="67" d="100"/>
        </p:scale>
        <p:origin x="186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0F280-C202-459E-9C88-243362EFD57F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C674-D29B-42E3-B510-33870CA84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456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5565-5D00-41A1-A9D4-D472FA0F1665}" type="datetimeFigureOut">
              <a:rPr lang="zh-CN" altLang="en-US" smtClean="0"/>
              <a:t>2024/7/6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B772-BE26-4EC4-8890-F0A68D4013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038600"/>
            <a:ext cx="8534400" cy="2133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de-D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2A97E19-70F5-2C44-6909-E5768AF1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0006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10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04672"/>
            <a:ext cx="2743200" cy="532149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04672"/>
            <a:ext cx="8026400" cy="5321492"/>
          </a:xfrm>
        </p:spPr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56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2305C-DFFF-9873-9D6E-340F5F2857D8}"/>
              </a:ext>
            </a:extLst>
          </p:cNvPr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5A947-5A81-B018-2660-235B429C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40431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4899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7C81022-EB79-4D44-B349-71CEB7845507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0FB030A-8606-2446-851E-73303FB79D3C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DFAFD920-79C3-49C1-A7B3-B6E0382E58A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9E60C2F-EEDE-F44B-803C-5C743D274D6A}"/>
              </a:ext>
            </a:extLst>
          </p:cNvPr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1A995042-2D73-4E98-9461-C210BD068AD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22F33A-A3D1-EBEB-22D6-97506653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9566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287FDD3-CDFA-EF49-A10D-1322C950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81CDDE9-B88E-234E-A6D4-D842F0AB9A85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9D7FDDD-992B-F946-BDF0-9E13F01559AD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0B5F9426-7A81-445D-91A9-6E9E1149893A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47B504B-FB3C-9B46-81A0-790A36F6F7C0}"/>
              </a:ext>
            </a:extLst>
          </p:cNvPr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3DBB4A54-CEBE-42AD-A072-A39EF13BDFCD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39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5FEE81A-7312-664C-853C-656C8E25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3AC04B3-47FF-B94A-9443-5E2CBAB5FD2F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F6CDD96-2BFD-5F49-94F0-A6C0394071C0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C34E1AA7-BBE3-4066-9647-AD26786FD079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6517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3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C9DDAB7-96A9-334D-9651-A686984A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37518CB-DF15-E047-BB7E-B5711858249A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41B53DE-DE93-684B-ABFE-870875C29D78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477D0B05-BC85-48E6-89ED-2487897A79B2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3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804672"/>
            <a:ext cx="4011084" cy="63042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04672"/>
            <a:ext cx="6815667" cy="5321492"/>
          </a:xfrm>
        </p:spPr>
        <p:txBody>
          <a:bodyPr/>
          <a:lstStyle>
            <a:lvl1pPr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116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68097"/>
            <a:ext cx="7315200" cy="395947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1983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D7AB43-CD3F-9040-9832-D80A060C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071" y="3061252"/>
            <a:ext cx="3260035" cy="7686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3586326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75BC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DF42F1-DA7F-6146-AE55-0ABA4F9C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F06F81-F09C-3542-849E-D03F8E742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B4EB0-D94E-2F49-9268-3DA58B9D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8/25/2023</a:t>
            </a:r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45A58D-B70D-594F-8BF2-6B6297269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B56B54-DD64-8946-A36D-45C888B31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329D-8B8F-B64A-BFB9-3BCDC19C7E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20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5485827-3A9C-3940-AC12-64CE424C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3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altLang="zh-C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0F720-7A08-0D43-A4CF-AEC7139A1146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E4D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A05A0-225C-694D-9D3E-D97BF161FD08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222D797F-6281-4E3F-ACFD-EAA4784CE755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686F3E-4045-B447-BDB8-EF0A8C9C71E0}"/>
              </a:ext>
            </a:extLst>
          </p:cNvPr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3EF8756-0108-8C67-4AE7-B69CB40E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246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lang="en-US" altLang="zh-CN" sz="4000" b="1" kern="1200" dirty="0" smtClean="0">
          <a:solidFill>
            <a:schemeClr val="bg1"/>
          </a:solidFill>
          <a:effectLst/>
          <a:latin typeface="+mj-ea"/>
          <a:ea typeface="+mj-ea"/>
          <a:cs typeface="等线" panose="02010600030101010101" pitchFamily="2" charset="-122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506A69-CDE3-F2AB-F144-579DA7E06D23}"/>
              </a:ext>
            </a:extLst>
          </p:cNvPr>
          <p:cNvSpPr txBox="1"/>
          <p:nvPr/>
        </p:nvSpPr>
        <p:spPr>
          <a:xfrm>
            <a:off x="457200" y="1943635"/>
            <a:ext cx="10287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034A6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超级陶粲装置</a:t>
            </a:r>
            <a:endParaRPr lang="en-US" altLang="zh-CN" sz="4400" b="1" dirty="0">
              <a:solidFill>
                <a:srgbClr val="1034A6"/>
              </a:solidFill>
              <a:latin typeface="STZhongsong" panose="02010600040101010101" pitchFamily="2" charset="-122"/>
              <a:ea typeface="STZhongsong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4400" b="1" dirty="0">
                <a:solidFill>
                  <a:srgbClr val="1034A6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</a:rPr>
              <a:t>对撞区超导磁体研究进展</a:t>
            </a:r>
            <a:endParaRPr lang="en-US" altLang="zh-CN" sz="4400" b="1" dirty="0">
              <a:solidFill>
                <a:srgbClr val="1034A6"/>
              </a:solidFill>
              <a:latin typeface="STZhongsong" panose="02010600040101010101" pitchFamily="2" charset="-122"/>
              <a:ea typeface="STZhongsong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F1A3D5A-BF96-F89A-F153-DC0ABB01EFBA}"/>
              </a:ext>
            </a:extLst>
          </p:cNvPr>
          <p:cNvSpPr txBox="1"/>
          <p:nvPr/>
        </p:nvSpPr>
        <p:spPr>
          <a:xfrm>
            <a:off x="1828800" y="4038600"/>
            <a:ext cx="7543799" cy="12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00" b="1" dirty="0">
                <a:solidFill>
                  <a:srgbClr val="1034A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魏绍清</a:t>
            </a:r>
            <a:endParaRPr lang="en-US" sz="2600" b="1" dirty="0">
              <a:solidFill>
                <a:srgbClr val="1034A6"/>
              </a:solidFill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600" b="1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</a:t>
            </a:r>
            <a:r>
              <a:rPr lang="zh-CN" altLang="en-US" sz="2600" b="1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600" b="1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en-US" sz="2600" b="1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600" b="1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2600" b="1" dirty="0">
                <a:solidFill>
                  <a:srgbClr val="1034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endParaRPr lang="en-CN" sz="2600" b="1" dirty="0">
              <a:solidFill>
                <a:srgbClr val="1034A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01256A-4B43-DD66-0CDC-916F2C863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519" y="5578317"/>
            <a:ext cx="765919" cy="7659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C46ED6F-C563-1881-8306-9B92034E9084}"/>
              </a:ext>
            </a:extLst>
          </p:cNvPr>
          <p:cNvSpPr txBox="1"/>
          <p:nvPr/>
        </p:nvSpPr>
        <p:spPr bwMode="auto">
          <a:xfrm>
            <a:off x="10900519" y="6266547"/>
            <a:ext cx="9866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eaLnBrk="0" latinLnBrk="0" hangingPunct="1">
              <a:spcBef>
                <a:spcPct val="0"/>
              </a:spcBef>
            </a:pPr>
            <a:r>
              <a:rPr kumimoji="1" lang="en-US" altLang="zh-CN" sz="2000" b="1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ASIPP</a:t>
            </a:r>
            <a:endParaRPr kumimoji="1" lang="zh-CN" altLang="en-US" sz="2000" b="1" baseline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0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3AA5F16-E9A8-CA08-290D-3EC4C562B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有效长度计算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224669-84EF-FB33-C255-0C2C7E0DF1A8}"/>
              </a:ext>
            </a:extLst>
          </p:cNvPr>
          <p:cNvSpPr txBox="1"/>
          <p:nvPr/>
        </p:nvSpPr>
        <p:spPr>
          <a:xfrm>
            <a:off x="3012440" y="3471097"/>
            <a:ext cx="6167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399.28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72B1654-05AF-00D8-48DE-B2744F083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678" b="31239"/>
          <a:stretch/>
        </p:blipFill>
        <p:spPr>
          <a:xfrm>
            <a:off x="1412240" y="1905000"/>
            <a:ext cx="8713027" cy="447927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C48B6E3-D76D-347C-9A58-639DABBB8578}"/>
              </a:ext>
            </a:extLst>
          </p:cNvPr>
          <p:cNvSpPr txBox="1"/>
          <p:nvPr/>
        </p:nvSpPr>
        <p:spPr>
          <a:xfrm>
            <a:off x="493986" y="1123728"/>
            <a:ext cx="9335814" cy="84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有效长度</a:t>
            </a:r>
            <a:r>
              <a:rPr lang="en-US" altLang="zh-CN" sz="2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Leff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=400 mm 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线圈长度约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448 mm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，磁体长度约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468 mm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2327D17-9D47-48F0-B2C5-790E7CDF94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6425" y="2751340"/>
            <a:ext cx="5325687" cy="1322347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4813D7AB-9245-FA1B-804B-D16C730F225C}"/>
              </a:ext>
            </a:extLst>
          </p:cNvPr>
          <p:cNvCxnSpPr/>
          <p:nvPr/>
        </p:nvCxnSpPr>
        <p:spPr>
          <a:xfrm>
            <a:off x="4114800" y="3998155"/>
            <a:ext cx="4114800" cy="0"/>
          </a:xfrm>
          <a:prstGeom prst="straightConnector1">
            <a:avLst/>
          </a:prstGeom>
          <a:ln w="19050">
            <a:headEnd type="triangl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1545E40-4CD9-256F-BEC3-19050069BD64}"/>
              </a:ext>
            </a:extLst>
          </p:cNvPr>
          <p:cNvSpPr txBox="1"/>
          <p:nvPr/>
        </p:nvSpPr>
        <p:spPr>
          <a:xfrm>
            <a:off x="5562600" y="4157492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Leff</a:t>
            </a:r>
            <a:r>
              <a:rPr lang="en-US" altLang="zh-CN" dirty="0"/>
              <a:t>=400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1E6E33A-BC7F-AF34-8000-E735C85C81AE}"/>
              </a:ext>
            </a:extLst>
          </p:cNvPr>
          <p:cNvCxnSpPr/>
          <p:nvPr/>
        </p:nvCxnSpPr>
        <p:spPr>
          <a:xfrm>
            <a:off x="3810000" y="3711643"/>
            <a:ext cx="4608000" cy="0"/>
          </a:xfrm>
          <a:prstGeom prst="straightConnector1">
            <a:avLst/>
          </a:prstGeom>
          <a:ln w="19050">
            <a:headEnd type="triangle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5F37ECC-5A8C-8FB2-6249-07E1079234E7}"/>
              </a:ext>
            </a:extLst>
          </p:cNvPr>
          <p:cNvCxnSpPr/>
          <p:nvPr/>
        </p:nvCxnSpPr>
        <p:spPr>
          <a:xfrm>
            <a:off x="3810000" y="2949643"/>
            <a:ext cx="0" cy="1124044"/>
          </a:xfrm>
          <a:prstGeom prst="line">
            <a:avLst/>
          </a:prstGeom>
          <a:ln w="19050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D4AB533-EDFB-EC6B-C50D-E161EA29E7A1}"/>
              </a:ext>
            </a:extLst>
          </p:cNvPr>
          <p:cNvCxnSpPr/>
          <p:nvPr/>
        </p:nvCxnSpPr>
        <p:spPr>
          <a:xfrm>
            <a:off x="8418000" y="2949643"/>
            <a:ext cx="0" cy="1124044"/>
          </a:xfrm>
          <a:prstGeom prst="line">
            <a:avLst/>
          </a:prstGeom>
          <a:ln w="19050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25DCF11-14C0-F52B-1F78-932777ACB1ED}"/>
              </a:ext>
            </a:extLst>
          </p:cNvPr>
          <p:cNvSpPr txBox="1"/>
          <p:nvPr/>
        </p:nvSpPr>
        <p:spPr>
          <a:xfrm>
            <a:off x="4684986" y="3337759"/>
            <a:ext cx="121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Lcoil</a:t>
            </a:r>
            <a:r>
              <a:rPr lang="en-US" altLang="zh-CN" dirty="0"/>
              <a:t>=448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093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4EEDA29-DF0F-2805-8B45-4F077DD54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046" y="3435096"/>
            <a:ext cx="6941585" cy="31129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DBE4243-2ADE-5FD7-FC82-05A2A807F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556" b="33426"/>
          <a:stretch/>
        </p:blipFill>
        <p:spPr>
          <a:xfrm>
            <a:off x="6400800" y="922483"/>
            <a:ext cx="4322222" cy="2648900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09E4E6B4-0613-7746-CE03-BCB51B63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双孔径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DQ0</a:t>
            </a:r>
            <a:r>
              <a:rPr lang="zh-CN" altLang="en-US" dirty="0"/>
              <a:t>磁体设计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3063BD-80C9-080D-C8D9-787037205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07" y="3514790"/>
            <a:ext cx="2908050" cy="295358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85A4A25-D732-577B-D60A-89C6AEF03BC8}"/>
              </a:ext>
            </a:extLst>
          </p:cNvPr>
          <p:cNvSpPr txBox="1"/>
          <p:nvPr/>
        </p:nvSpPr>
        <p:spPr>
          <a:xfrm>
            <a:off x="789432" y="1295400"/>
            <a:ext cx="5687568" cy="1655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构建双孔径模型</a:t>
            </a:r>
            <a:endParaRPr kumimoji="1" lang="en-US" altLang="zh-CN" sz="20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束流角度 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60 </a:t>
            </a:r>
            <a:r>
              <a:rPr kumimoji="1" lang="en-US" altLang="zh-CN" sz="2000" dirty="0" err="1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mrad</a:t>
            </a:r>
            <a:endParaRPr kumimoji="1" lang="en-US" altLang="zh-CN" sz="20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中心点距离 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IP 1100 mm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线圈最大磁场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1.89T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，负载曲线为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64.89% </a:t>
            </a:r>
            <a:endParaRPr lang="zh-CN" altLang="en-US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9396A2C-F443-47E8-90FC-371F76679FB9}"/>
              </a:ext>
            </a:extLst>
          </p:cNvPr>
          <p:cNvSpPr txBox="1"/>
          <p:nvPr/>
        </p:nvSpPr>
        <p:spPr>
          <a:xfrm>
            <a:off x="5867400" y="3752182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aseline="0" dirty="0" err="1">
                <a:solidFill>
                  <a:schemeClr val="tx1"/>
                </a:solidFill>
              </a:rPr>
              <a:t>Bmax</a:t>
            </a:r>
            <a:r>
              <a:rPr lang="en-US" altLang="zh-CN" sz="1800" baseline="0" dirty="0">
                <a:solidFill>
                  <a:schemeClr val="tx1"/>
                </a:solidFill>
              </a:rPr>
              <a:t>=1.89T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70E555F-A546-12E7-CD62-6A8BE3A2D64A}"/>
              </a:ext>
            </a:extLst>
          </p:cNvPr>
          <p:cNvSpPr txBox="1"/>
          <p:nvPr/>
        </p:nvSpPr>
        <p:spPr>
          <a:xfrm>
            <a:off x="7613103" y="2264435"/>
            <a:ext cx="948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aseline="0" dirty="0">
                <a:solidFill>
                  <a:schemeClr val="tx1"/>
                </a:solidFill>
              </a:rPr>
              <a:t>64.89%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900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A308AC4-A401-1C74-55CD-802F5D80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双孔径磁体高阶谐波分量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4A12D9-334E-ED1F-14A9-5CA794B60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984"/>
          <a:stretch/>
        </p:blipFill>
        <p:spPr>
          <a:xfrm>
            <a:off x="6265163" y="1540472"/>
            <a:ext cx="5546399" cy="1641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E73F34C-50A9-729A-1B23-2024EEDCA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314" b="32222"/>
          <a:stretch/>
        </p:blipFill>
        <p:spPr>
          <a:xfrm>
            <a:off x="6400800" y="3352800"/>
            <a:ext cx="4791125" cy="30557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9097BB-5EB2-3F85-BFC5-792D174AC6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199" b="32686"/>
          <a:stretch/>
        </p:blipFill>
        <p:spPr>
          <a:xfrm>
            <a:off x="819912" y="3349752"/>
            <a:ext cx="4351014" cy="297701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1B3FE65-4681-0EBD-9281-89BDC994CAA9}"/>
              </a:ext>
            </a:extLst>
          </p:cNvPr>
          <p:cNvSpPr txBox="1"/>
          <p:nvPr/>
        </p:nvSpPr>
        <p:spPr bwMode="auto">
          <a:xfrm>
            <a:off x="6265163" y="954031"/>
            <a:ext cx="5410200" cy="45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zh-CN" altLang="en-US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双孔径模型 （ </a:t>
            </a:r>
            <a:r>
              <a:rPr kumimoji="1" lang="en-US" altLang="zh-CN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60 </a:t>
            </a:r>
            <a:r>
              <a:rPr kumimoji="1" lang="en-US" altLang="zh-CN" dirty="0" err="1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mrad</a:t>
            </a:r>
            <a:r>
              <a:rPr kumimoji="1" lang="zh-CN" altLang="en-US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，中心点距离 </a:t>
            </a:r>
            <a:r>
              <a:rPr kumimoji="1" lang="en-US" altLang="zh-CN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IP 1100 </a:t>
            </a:r>
            <a:r>
              <a:rPr kumimoji="1" lang="zh-CN" altLang="en-US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）</a:t>
            </a:r>
            <a:endParaRPr kumimoji="1" lang="en-US" altLang="zh-CN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B50975B-EE13-1AD4-3E12-81D2A411738F}"/>
              </a:ext>
            </a:extLst>
          </p:cNvPr>
          <p:cNvSpPr txBox="1"/>
          <p:nvPr/>
        </p:nvSpPr>
        <p:spPr>
          <a:xfrm>
            <a:off x="810768" y="1091447"/>
            <a:ext cx="2008632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zh-CN" altLang="en-US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单孔径模型</a:t>
            </a:r>
            <a:endParaRPr kumimoji="1" lang="en-US" altLang="zh-CN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5CBA6D6-48E1-3CA5-8E2F-F1350115EC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752600"/>
            <a:ext cx="4706982" cy="10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8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72B2D2D-5908-0546-2D59-ED1CA481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双孔径磁体高阶谐波分量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81D08DE-35B6-5898-C9E2-3D1629260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863" b="32166"/>
          <a:stretch/>
        </p:blipFill>
        <p:spPr>
          <a:xfrm>
            <a:off x="7342372" y="3745127"/>
            <a:ext cx="4485683" cy="27714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0FC6429-66A3-AC9C-9307-5788AAC7D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838" b="32651"/>
          <a:stretch/>
        </p:blipFill>
        <p:spPr>
          <a:xfrm>
            <a:off x="3041260" y="3785015"/>
            <a:ext cx="4353699" cy="27516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5601CF-71BD-6026-8CA8-4E88E7C3D7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226" b="31490"/>
          <a:stretch/>
        </p:blipFill>
        <p:spPr>
          <a:xfrm>
            <a:off x="3068692" y="979443"/>
            <a:ext cx="4007514" cy="278118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8EEFD81-DD34-3FB5-C08D-45D657AF92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864" b="33252"/>
          <a:stretch/>
        </p:blipFill>
        <p:spPr>
          <a:xfrm>
            <a:off x="7342372" y="996343"/>
            <a:ext cx="4053054" cy="269661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59F7F22-DBB4-B69C-0355-100E622E3401}"/>
              </a:ext>
            </a:extLst>
          </p:cNvPr>
          <p:cNvSpPr txBox="1"/>
          <p:nvPr/>
        </p:nvSpPr>
        <p:spPr bwMode="auto">
          <a:xfrm>
            <a:off x="468521" y="3962400"/>
            <a:ext cx="1741279" cy="45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zh-CN" altLang="en-US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双孔径模型</a:t>
            </a:r>
            <a:endParaRPr kumimoji="1" lang="en-US" altLang="zh-CN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CA1DD0-0EC0-D530-DB10-66C544889A8F}"/>
              </a:ext>
            </a:extLst>
          </p:cNvPr>
          <p:cNvSpPr txBox="1"/>
          <p:nvPr/>
        </p:nvSpPr>
        <p:spPr>
          <a:xfrm>
            <a:off x="468521" y="1217868"/>
            <a:ext cx="2008632" cy="45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zh-CN" altLang="en-US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单孔径模型</a:t>
            </a:r>
            <a:endParaRPr kumimoji="1" lang="en-US" altLang="zh-CN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A962B4B-4742-7A62-60C8-E68350B37BAC}"/>
              </a:ext>
            </a:extLst>
          </p:cNvPr>
          <p:cNvSpPr txBox="1"/>
          <p:nvPr/>
        </p:nvSpPr>
        <p:spPr>
          <a:xfrm>
            <a:off x="609600" y="1914784"/>
            <a:ext cx="2008632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所有高阶谐波均小于 </a:t>
            </a:r>
            <a:r>
              <a:rPr lang="en-US" altLang="zh-CN" sz="1800" kern="1200" dirty="0">
                <a:latin typeface="Times New Roman"/>
                <a:ea typeface="宋体"/>
                <a:cs typeface="+mn-cs"/>
              </a:rPr>
              <a:t>2 unit </a:t>
            </a:r>
            <a:r>
              <a:rPr lang="en-US" altLang="zh-CN" dirty="0">
                <a:latin typeface="Times New Roman"/>
                <a:ea typeface="宋体"/>
              </a:rPr>
              <a:t>(</a:t>
            </a:r>
            <a:r>
              <a:rPr lang="en-US" altLang="zh-CN" sz="1800" kern="1200" dirty="0">
                <a:latin typeface="Times New Roman"/>
                <a:ea typeface="宋体"/>
                <a:cs typeface="+mn-cs"/>
              </a:rPr>
              <a:t>0.2 ‰ </a:t>
            </a:r>
            <a:r>
              <a:rPr lang="en-US" altLang="zh-CN" dirty="0">
                <a:latin typeface="Times New Roman"/>
                <a:ea typeface="宋体"/>
              </a:rPr>
              <a:t>)</a:t>
            </a:r>
            <a:endParaRPr kumimoji="1" lang="en-US" altLang="zh-CN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95449A-9FA9-1983-27E2-D70F242AB5BF}"/>
              </a:ext>
            </a:extLst>
          </p:cNvPr>
          <p:cNvSpPr txBox="1"/>
          <p:nvPr/>
        </p:nvSpPr>
        <p:spPr>
          <a:xfrm>
            <a:off x="798576" y="4606292"/>
            <a:ext cx="2008632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a3=-208 unit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b4=139 unit</a:t>
            </a:r>
          </a:p>
        </p:txBody>
      </p:sp>
    </p:spTree>
    <p:extLst>
      <p:ext uri="{BB962C8B-B14F-4D97-AF65-F5344CB8AC3E}">
        <p14:creationId xmlns:p14="http://schemas.microsoft.com/office/powerpoint/2010/main" val="540325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2D738F6-E401-8D31-1D5F-F7E4FB89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双孔径磁体高阶谐波分量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0CD7219-B091-E61A-6353-424CFD1EE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14094"/>
              </p:ext>
            </p:extLst>
          </p:nvPr>
        </p:nvGraphicFramePr>
        <p:xfrm>
          <a:off x="914400" y="1828800"/>
          <a:ext cx="10163554" cy="434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7946">
                  <a:extLst>
                    <a:ext uri="{9D8B030D-6E8A-4147-A177-3AD203B41FA5}">
                      <a16:colId xmlns:a16="http://schemas.microsoft.com/office/drawing/2014/main" val="3611946205"/>
                    </a:ext>
                  </a:extLst>
                </a:gridCol>
                <a:gridCol w="1194451">
                  <a:extLst>
                    <a:ext uri="{9D8B030D-6E8A-4147-A177-3AD203B41FA5}">
                      <a16:colId xmlns:a16="http://schemas.microsoft.com/office/drawing/2014/main" val="1670538107"/>
                    </a:ext>
                  </a:extLst>
                </a:gridCol>
                <a:gridCol w="1194451">
                  <a:extLst>
                    <a:ext uri="{9D8B030D-6E8A-4147-A177-3AD203B41FA5}">
                      <a16:colId xmlns:a16="http://schemas.microsoft.com/office/drawing/2014/main" val="2150046585"/>
                    </a:ext>
                  </a:extLst>
                </a:gridCol>
                <a:gridCol w="1194451">
                  <a:extLst>
                    <a:ext uri="{9D8B030D-6E8A-4147-A177-3AD203B41FA5}">
                      <a16:colId xmlns:a16="http://schemas.microsoft.com/office/drawing/2014/main" val="317206893"/>
                    </a:ext>
                  </a:extLst>
                </a:gridCol>
                <a:gridCol w="1194451">
                  <a:extLst>
                    <a:ext uri="{9D8B030D-6E8A-4147-A177-3AD203B41FA5}">
                      <a16:colId xmlns:a16="http://schemas.microsoft.com/office/drawing/2014/main" val="1524520028"/>
                    </a:ext>
                  </a:extLst>
                </a:gridCol>
                <a:gridCol w="1194451">
                  <a:extLst>
                    <a:ext uri="{9D8B030D-6E8A-4147-A177-3AD203B41FA5}">
                      <a16:colId xmlns:a16="http://schemas.microsoft.com/office/drawing/2014/main" val="344426764"/>
                    </a:ext>
                  </a:extLst>
                </a:gridCol>
                <a:gridCol w="1194451">
                  <a:extLst>
                    <a:ext uri="{9D8B030D-6E8A-4147-A177-3AD203B41FA5}">
                      <a16:colId xmlns:a16="http://schemas.microsoft.com/office/drawing/2014/main" val="3554886207"/>
                    </a:ext>
                  </a:extLst>
                </a:gridCol>
                <a:gridCol w="1194451">
                  <a:extLst>
                    <a:ext uri="{9D8B030D-6E8A-4147-A177-3AD203B41FA5}">
                      <a16:colId xmlns:a16="http://schemas.microsoft.com/office/drawing/2014/main" val="1124336446"/>
                    </a:ext>
                  </a:extLst>
                </a:gridCol>
                <a:gridCol w="1194451">
                  <a:extLst>
                    <a:ext uri="{9D8B030D-6E8A-4147-A177-3AD203B41FA5}">
                      <a16:colId xmlns:a16="http://schemas.microsoft.com/office/drawing/2014/main" val="648713848"/>
                    </a:ext>
                  </a:extLst>
                </a:gridCol>
              </a:tblGrid>
              <a:tr h="3884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单孔径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800" b="1" dirty="0"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双孔径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63946"/>
                  </a:ext>
                </a:extLst>
              </a:tr>
              <a:tr h="42374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 err="1">
                          <a:effectLst/>
                        </a:rPr>
                        <a:t>IntA_n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 err="1">
                          <a:effectLst/>
                        </a:rPr>
                        <a:t>IntB_n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Unit(</a:t>
                      </a:r>
                      <a:r>
                        <a:rPr lang="en-US" sz="1800" b="1" u="none" strike="noStrike" dirty="0" err="1">
                          <a:effectLst/>
                        </a:rPr>
                        <a:t>A_n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effectLst/>
                        </a:rPr>
                        <a:t>Unit(</a:t>
                      </a:r>
                      <a:r>
                        <a:rPr lang="en-US" sz="1800" b="1" u="none" strike="noStrike" dirty="0" err="1">
                          <a:effectLst/>
                        </a:rPr>
                        <a:t>B_n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 err="1">
                          <a:effectLst/>
                        </a:rPr>
                        <a:t>IntA_n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 err="1">
                          <a:effectLst/>
                        </a:rPr>
                        <a:t>IntB_n</a:t>
                      </a:r>
                      <a:endParaRPr lang="en-US" altLang="zh-CN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Unit(</a:t>
                      </a:r>
                      <a:r>
                        <a:rPr lang="en-US" sz="1800" b="1" u="none" strike="noStrike" dirty="0" err="1">
                          <a:effectLst/>
                        </a:rPr>
                        <a:t>A_n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dirty="0">
                          <a:effectLst/>
                        </a:rPr>
                        <a:t>Unit(</a:t>
                      </a:r>
                      <a:r>
                        <a:rPr lang="en-US" sz="1800" b="1" u="none" strike="noStrike" dirty="0" err="1">
                          <a:effectLst/>
                        </a:rPr>
                        <a:t>B_n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087876"/>
                  </a:ext>
                </a:extLst>
              </a:tr>
              <a:tr h="35312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-9.80E-03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-4.91E-01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2.77E-01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257387"/>
                  </a:ext>
                </a:extLst>
              </a:tr>
              <a:tr h="35312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-3.41E-04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199.75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-1.71E-02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1.13E-01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184.17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367178"/>
                  </a:ext>
                </a:extLst>
              </a:tr>
              <a:tr h="35312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-1.92E-06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-4.56E-07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-9.59E-05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-2.28E-05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-3.83E+00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-4.05E-02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-208.12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-2.20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504081"/>
                  </a:ext>
                </a:extLst>
              </a:tr>
              <a:tr h="35312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5.74E-09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2.43E-04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2.87E-07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1.22E-02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-1.43E-02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2.56E+00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-0.78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139.07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826375"/>
                  </a:ext>
                </a:extLst>
              </a:tr>
              <a:tr h="35312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8.31E-10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-2.14E-07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4.16E-08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-1.07E-05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2.46E-01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4.85E-03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368560"/>
                  </a:ext>
                </a:extLst>
              </a:tr>
              <a:tr h="35312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-2.85E-11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-8.07E-05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-1.43E-09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-4.04E-03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1.54E-03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-5.73E-02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-3.11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371610"/>
                  </a:ext>
                </a:extLst>
              </a:tr>
              <a:tr h="35312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6.32E-14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2.85E-07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3.16E-12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1.43E-05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-1.18E-02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-4.58E-04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-0.64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624349"/>
                  </a:ext>
                </a:extLst>
              </a:tr>
              <a:tr h="35312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-1.77E-14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9.49E-05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-8.84E-13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4.75E-03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-1.28E-04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6.76E-02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-0.01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176180"/>
                  </a:ext>
                </a:extLst>
              </a:tr>
              <a:tr h="35312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1.92E-14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-4.61E-07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9.60E-13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-2.31E-05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4.60E-04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3.13E-05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1.70E-03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143293"/>
                  </a:ext>
                </a:extLst>
              </a:tr>
              <a:tr h="35312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-4.47E-15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2.61E-03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-2.24E-13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1.30E-01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7.97E-06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-7.77E-03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4.33E-04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-0.42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56792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5A88AF5C-AD7E-C9DE-6893-212A2D0C905D}"/>
              </a:ext>
            </a:extLst>
          </p:cNvPr>
          <p:cNvSpPr txBox="1"/>
          <p:nvPr/>
        </p:nvSpPr>
        <p:spPr>
          <a:xfrm>
            <a:off x="685800" y="1122777"/>
            <a:ext cx="9829800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Times New Roman"/>
                <a:ea typeface="宋体"/>
              </a:rPr>
              <a:t>双孔径模型</a:t>
            </a:r>
            <a:r>
              <a:rPr lang="zh-CN" altLang="en-US" sz="2000" kern="1200" dirty="0">
                <a:latin typeface="Times New Roman"/>
                <a:ea typeface="宋体"/>
                <a:cs typeface="+mn-cs"/>
              </a:rPr>
              <a:t>高阶谐波不满足设计需求</a:t>
            </a:r>
            <a:r>
              <a:rPr lang="en-US" altLang="zh-CN" sz="2000" kern="1200" dirty="0">
                <a:latin typeface="Times New Roman"/>
                <a:ea typeface="宋体"/>
                <a:cs typeface="+mn-cs"/>
              </a:rPr>
              <a:t>(</a:t>
            </a:r>
            <a:r>
              <a:rPr lang="zh-CN" altLang="en-US" sz="2000" kern="1200" dirty="0">
                <a:latin typeface="Times New Roman"/>
                <a:ea typeface="宋体"/>
                <a:cs typeface="+mn-cs"/>
              </a:rPr>
              <a:t>小于</a:t>
            </a:r>
            <a:r>
              <a:rPr lang="en-US" altLang="zh-CN" sz="2000" kern="1200" dirty="0">
                <a:latin typeface="Times New Roman"/>
                <a:ea typeface="宋体"/>
                <a:cs typeface="+mn-cs"/>
              </a:rPr>
              <a:t>2 unit );  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a3=-208 unit,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b4=139 unit</a:t>
            </a:r>
          </a:p>
        </p:txBody>
      </p:sp>
    </p:spTree>
    <p:extLst>
      <p:ext uri="{BB962C8B-B14F-4D97-AF65-F5344CB8AC3E}">
        <p14:creationId xmlns:p14="http://schemas.microsoft.com/office/powerpoint/2010/main" val="1915165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6C89683-9839-95D3-E252-C019F842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FE9816-910E-17B9-FC9E-AFB2364AF80C}"/>
              </a:ext>
            </a:extLst>
          </p:cNvPr>
          <p:cNvSpPr txBox="1"/>
          <p:nvPr/>
        </p:nvSpPr>
        <p:spPr bwMode="auto">
          <a:xfrm>
            <a:off x="2590800" y="5871645"/>
            <a:ext cx="2286000" cy="37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eaLnBrk="0" latinLnBrk="0" hangingPunct="1">
              <a:lnSpc>
                <a:spcPct val="130000"/>
              </a:lnSpc>
              <a:spcBef>
                <a:spcPct val="0"/>
              </a:spcBef>
            </a:pPr>
            <a:r>
              <a:rPr kumimoji="1" lang="zh-CN" altLang="en-US" sz="16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高性能铌钛超导线</a:t>
            </a:r>
            <a:endParaRPr kumimoji="1" lang="en-US" altLang="zh-CN" sz="14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84A5C3D-26FB-2B8F-D334-0C64B643B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76197"/>
              </p:ext>
            </p:extLst>
          </p:nvPr>
        </p:nvGraphicFramePr>
        <p:xfrm>
          <a:off x="1553012" y="3000910"/>
          <a:ext cx="8276788" cy="2834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407">
                  <a:extLst>
                    <a:ext uri="{9D8B030D-6E8A-4147-A177-3AD203B41FA5}">
                      <a16:colId xmlns:a16="http://schemas.microsoft.com/office/drawing/2014/main" val="3811317623"/>
                    </a:ext>
                  </a:extLst>
                </a:gridCol>
                <a:gridCol w="1361440">
                  <a:extLst>
                    <a:ext uri="{9D8B030D-6E8A-4147-A177-3AD203B41FA5}">
                      <a16:colId xmlns:a16="http://schemas.microsoft.com/office/drawing/2014/main" val="12987738"/>
                    </a:ext>
                  </a:extLst>
                </a:gridCol>
                <a:gridCol w="1132613">
                  <a:extLst>
                    <a:ext uri="{9D8B030D-6E8A-4147-A177-3AD203B41FA5}">
                      <a16:colId xmlns:a16="http://schemas.microsoft.com/office/drawing/2014/main" val="2888255710"/>
                    </a:ext>
                  </a:extLst>
                </a:gridCol>
                <a:gridCol w="1481109">
                  <a:extLst>
                    <a:ext uri="{9D8B030D-6E8A-4147-A177-3AD203B41FA5}">
                      <a16:colId xmlns:a16="http://schemas.microsoft.com/office/drawing/2014/main" val="1847881042"/>
                    </a:ext>
                  </a:extLst>
                </a:gridCol>
                <a:gridCol w="1568234">
                  <a:extLst>
                    <a:ext uri="{9D8B030D-6E8A-4147-A177-3AD203B41FA5}">
                      <a16:colId xmlns:a16="http://schemas.microsoft.com/office/drawing/2014/main" val="1056903780"/>
                    </a:ext>
                  </a:extLst>
                </a:gridCol>
                <a:gridCol w="1393985">
                  <a:extLst>
                    <a:ext uri="{9D8B030D-6E8A-4147-A177-3AD203B41FA5}">
                      <a16:colId xmlns:a16="http://schemas.microsoft.com/office/drawing/2014/main" val="903709968"/>
                    </a:ext>
                  </a:extLst>
                </a:gridCol>
              </a:tblGrid>
              <a:tr h="8212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公司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直径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solidFill>
                            <a:schemeClr val="tx1"/>
                          </a:solidFill>
                        </a:rPr>
                        <a:t>Cu:SC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solidFill>
                            <a:schemeClr val="tx1"/>
                          </a:solidFill>
                        </a:rPr>
                        <a:t>Ic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Case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是否满足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Case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是否满足</a:t>
                      </a:r>
                      <a:endParaRPr lang="en-US" altLang="zh-C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575742"/>
                  </a:ext>
                </a:extLst>
              </a:tr>
              <a:tr h="40274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西超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WST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0.55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280A@4T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39366"/>
                  </a:ext>
                </a:extLst>
              </a:tr>
              <a:tr h="402741">
                <a:tc vMerge="1"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503A@4T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58343"/>
                  </a:ext>
                </a:extLst>
              </a:tr>
              <a:tr h="402741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Supercon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0.64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0.95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575@4T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186076"/>
                  </a:ext>
                </a:extLst>
              </a:tr>
              <a:tr h="402741">
                <a:tc vMerge="1"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0.95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637.5@4T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739124"/>
                  </a:ext>
                </a:extLst>
              </a:tr>
              <a:tr h="402741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0.95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977.5@4T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33928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F3954FC-104A-644A-CF27-F7E0C2306641}"/>
              </a:ext>
            </a:extLst>
          </p:cNvPr>
          <p:cNvSpPr txBox="1"/>
          <p:nvPr/>
        </p:nvSpPr>
        <p:spPr>
          <a:xfrm>
            <a:off x="609600" y="1196829"/>
            <a:ext cx="10632211" cy="14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分别针对不同的超导线和两种空间分布结构进行了电磁设计，均得到了满足设计需求的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CCT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型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DQ0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的电磁设计模型；</a:t>
            </a:r>
            <a:endParaRPr kumimoji="1" lang="en-US" altLang="zh-CN" sz="20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目前双孔径模型高阶分量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a3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，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a4 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比较大，下一步进行双孔径模型的高阶分量的优化工作；</a:t>
            </a:r>
            <a:endParaRPr kumimoji="1" lang="en-US" altLang="zh-CN" sz="20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5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DE865D3-04DF-3C4A-4779-9E8C7B2F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4D61D3-9B8F-3EA5-AC2B-C8DCD48D54F9}"/>
              </a:ext>
            </a:extLst>
          </p:cNvPr>
          <p:cNvSpPr txBox="1"/>
          <p:nvPr/>
        </p:nvSpPr>
        <p:spPr bwMode="auto">
          <a:xfrm>
            <a:off x="1828800" y="1484750"/>
            <a:ext cx="8001000" cy="36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eaLnBrk="0" latinLnBrk="0" hangingPunct="1">
              <a:lnSpc>
                <a:spcPct val="150000"/>
              </a:lnSpc>
              <a:spcBef>
                <a:spcPct val="0"/>
              </a:spcBef>
            </a:pPr>
            <a:r>
              <a:rPr kumimoji="1" lang="zh-CN" altLang="en-US" sz="2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一、设计背景</a:t>
            </a:r>
            <a:endParaRPr kumimoji="1" lang="en-US" altLang="zh-CN" sz="28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algn="l" eaLnBrk="0" latinLnBrk="0" hangingPunct="1">
              <a:lnSpc>
                <a:spcPct val="150000"/>
              </a:lnSpc>
              <a:spcBef>
                <a:spcPct val="0"/>
              </a:spcBef>
            </a:pPr>
            <a:r>
              <a:rPr kumimoji="1" lang="zh-CN" altLang="en-US" sz="2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二、</a:t>
            </a:r>
            <a:r>
              <a:rPr kumimoji="1" lang="en-US" altLang="zh-CN" sz="2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CCT</a:t>
            </a:r>
            <a:r>
              <a:rPr kumimoji="1" lang="zh-CN" altLang="en-US" sz="28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型四极磁体设计 </a:t>
            </a:r>
            <a:endParaRPr kumimoji="1" lang="en-US" altLang="zh-CN" sz="28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914400" lvl="1" indent="-457200" ea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zh-CN" alt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单孔径磁体电磁设计</a:t>
            </a:r>
            <a:endParaRPr kumimoji="1" lang="en-US" altLang="zh-CN" sz="24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914400" lvl="1" indent="-457200" ea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zh-CN" alt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双孔径磁体电磁设计</a:t>
            </a:r>
            <a:endParaRPr kumimoji="1" lang="en-US" altLang="zh-CN" sz="24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914400" lvl="1" indent="-457200" ea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zh-CN" alt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双孔径磁体高阶谐波分析</a:t>
            </a:r>
            <a:endParaRPr kumimoji="1" lang="en-US" altLang="zh-CN" sz="24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eaLnBrk="0">
              <a:lnSpc>
                <a:spcPct val="150000"/>
              </a:lnSpc>
              <a:spcBef>
                <a:spcPct val="0"/>
              </a:spcBef>
            </a:pPr>
            <a:r>
              <a:rPr kumimoji="1" lang="zh-CN" altLang="en-US" sz="28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三、其他类型线圈</a:t>
            </a:r>
            <a:endParaRPr kumimoji="1" lang="en-US" altLang="zh-CN" sz="2800" b="1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4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529E73F-0EC6-0410-1586-0D4D7D18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型磁体方案</a:t>
            </a:r>
          </a:p>
        </p:txBody>
      </p:sp>
      <p:graphicFrame>
        <p:nvGraphicFramePr>
          <p:cNvPr id="2" name="内容占位符 3">
            <a:extLst>
              <a:ext uri="{FF2B5EF4-FFF2-40B4-BE49-F238E27FC236}">
                <a16:creationId xmlns:a16="http://schemas.microsoft.com/office/drawing/2014/main" id="{0D1F6E18-DB2D-93AC-BA5B-5A92D4B41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330531"/>
              </p:ext>
            </p:extLst>
          </p:nvPr>
        </p:nvGraphicFramePr>
        <p:xfrm>
          <a:off x="894277" y="1912998"/>
          <a:ext cx="6228900" cy="4692501"/>
        </p:xfrm>
        <a:graphic>
          <a:graphicData uri="http://schemas.openxmlformats.org/drawingml/2006/table">
            <a:tbl>
              <a:tblPr firstRow="1" bandRow="1"/>
              <a:tblGrid>
                <a:gridCol w="2590150">
                  <a:extLst>
                    <a:ext uri="{9D8B030D-6E8A-4147-A177-3AD203B41FA5}">
                      <a16:colId xmlns:a16="http://schemas.microsoft.com/office/drawing/2014/main" val="4230517823"/>
                    </a:ext>
                  </a:extLst>
                </a:gridCol>
                <a:gridCol w="1171375">
                  <a:extLst>
                    <a:ext uri="{9D8B030D-6E8A-4147-A177-3AD203B41FA5}">
                      <a16:colId xmlns:a16="http://schemas.microsoft.com/office/drawing/2014/main" val="276345703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642605768"/>
                    </a:ext>
                  </a:extLst>
                </a:gridCol>
                <a:gridCol w="1171375">
                  <a:extLst>
                    <a:ext uri="{9D8B030D-6E8A-4147-A177-3AD203B41FA5}">
                      <a16:colId xmlns:a16="http://schemas.microsoft.com/office/drawing/2014/main" val="2575540231"/>
                    </a:ext>
                  </a:extLst>
                </a:gridCol>
              </a:tblGrid>
              <a:tr h="351284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134416"/>
                  </a:ext>
                </a:extLst>
              </a:tr>
              <a:tr h="3512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l-GR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Φ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0.64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endParaRPr lang="zh-CN" altLang="en-US" sz="1800" b="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32234"/>
                  </a:ext>
                </a:extLst>
              </a:tr>
              <a:tr h="351284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16×5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8×5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7×5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752944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Beam Angle(</a:t>
                      </a:r>
                      <a:r>
                        <a:rPr lang="el-GR" altLang="zh-CN" sz="1800" dirty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US" altLang="zh-CN" sz="1800" dirty="0" err="1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293970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QD0  Coil1 IR, mm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21.8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21.8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21.8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410515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 QD0 Coil2 OR, mm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26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26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26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786873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 QD0 Magnet OR, mm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26.5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26.5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26.5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722783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I,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266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489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40420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err="1">
                          <a:solidFill>
                            <a:schemeClr val="tx1"/>
                          </a:solidFill>
                        </a:rPr>
                        <a:t>Bmax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, T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1.89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2.34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292188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B, T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167638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G,T/m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06445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Load</a:t>
                      </a:r>
                      <a:r>
                        <a:rPr lang="zh-CN" alt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line(4.2K),</a:t>
                      </a:r>
                      <a:r>
                        <a:rPr lang="zh-CN" alt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33.84%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65.9%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76.55%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012762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20737B2F-DF34-FFA6-8D47-FD2FE27A5482}"/>
              </a:ext>
            </a:extLst>
          </p:cNvPr>
          <p:cNvSpPr txBox="1"/>
          <p:nvPr/>
        </p:nvSpPr>
        <p:spPr bwMode="auto">
          <a:xfrm>
            <a:off x="2481156" y="1428374"/>
            <a:ext cx="3776949" cy="4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eaLnBrk="0" latinLnBrk="0" hangingPunct="1">
              <a:lnSpc>
                <a:spcPct val="130000"/>
              </a:lnSpc>
              <a:spcBef>
                <a:spcPct val="0"/>
              </a:spcBef>
            </a:pPr>
            <a:r>
              <a:rPr kumimoji="1" lang="en-US" altLang="zh-CN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Table. Main parameters</a:t>
            </a:r>
            <a:endParaRPr kumimoji="1" lang="en-US" altLang="zh-CN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F79515A-3442-DD0D-574A-0962015D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680" y="1221261"/>
            <a:ext cx="3025152" cy="24656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A59F132-3556-166C-6760-E9B58725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758" y="3829138"/>
            <a:ext cx="3200400" cy="259948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6D4338F-2A84-35BC-45DA-FB7617DB94D9}"/>
              </a:ext>
            </a:extLst>
          </p:cNvPr>
          <p:cNvSpPr txBox="1"/>
          <p:nvPr/>
        </p:nvSpPr>
        <p:spPr>
          <a:xfrm>
            <a:off x="435529" y="900661"/>
            <a:ext cx="3657600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采用与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CCT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型同样的线材</a:t>
            </a:r>
            <a:endParaRPr kumimoji="1" lang="en-US" altLang="zh-CN" sz="20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5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529E73F-0EC6-0410-1586-0D4D7D18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型磁体方案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2C4F98-D8C3-D804-BF18-DDD6DD6E0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57" y="2295747"/>
            <a:ext cx="3394356" cy="275701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3533E8A-3646-7C30-1914-3166738CF044}"/>
              </a:ext>
            </a:extLst>
          </p:cNvPr>
          <p:cNvSpPr txBox="1"/>
          <p:nvPr/>
        </p:nvSpPr>
        <p:spPr>
          <a:xfrm>
            <a:off x="1734251" y="5140021"/>
            <a:ext cx="2751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Bmax</a:t>
            </a:r>
            <a:r>
              <a:rPr lang="en-US" altLang="zh-CN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2.34</a:t>
            </a:r>
            <a:r>
              <a:rPr lang="en-US" altLang="zh-CN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65.9%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7D54D4-B26A-8896-1B28-BD01FB9AE36B}"/>
              </a:ext>
            </a:extLst>
          </p:cNvPr>
          <p:cNvSpPr txBox="1"/>
          <p:nvPr/>
        </p:nvSpPr>
        <p:spPr>
          <a:xfrm>
            <a:off x="533400" y="1375244"/>
            <a:ext cx="9296400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把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Cos</a:t>
            </a:r>
            <a:r>
              <a:rPr kumimoji="1" lang="el-GR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θ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线圈端部设计成离散型，最大磁场降低约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0.1T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，负载曲线变化不大。</a:t>
            </a:r>
            <a:endParaRPr kumimoji="1" lang="en-US" altLang="zh-CN" sz="20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E17A10DE-2AF9-FA8F-8757-5CA566DB662B}"/>
              </a:ext>
            </a:extLst>
          </p:cNvPr>
          <p:cNvSpPr/>
          <p:nvPr/>
        </p:nvSpPr>
        <p:spPr>
          <a:xfrm>
            <a:off x="4800600" y="3725454"/>
            <a:ext cx="457200" cy="26676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CEC9F9B-3C1C-D256-41B2-E45E9A7CB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86" y="2283863"/>
            <a:ext cx="4027030" cy="29145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B6D508B-4F60-D2F0-479B-F5BA8F6859F3}"/>
              </a:ext>
            </a:extLst>
          </p:cNvPr>
          <p:cNvSpPr txBox="1"/>
          <p:nvPr/>
        </p:nvSpPr>
        <p:spPr>
          <a:xfrm>
            <a:off x="6737914" y="5134910"/>
            <a:ext cx="2939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Bmax</a:t>
            </a:r>
            <a:r>
              <a:rPr lang="en-US" altLang="zh-CN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2.23</a:t>
            </a:r>
            <a:r>
              <a:rPr lang="en-US" altLang="zh-CN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65.03%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8C09B25-870D-28D0-2FE7-93763D9042AD}"/>
              </a:ext>
            </a:extLst>
          </p:cNvPr>
          <p:cNvSpPr txBox="1"/>
          <p:nvPr/>
        </p:nvSpPr>
        <p:spPr>
          <a:xfrm>
            <a:off x="1719570" y="5563245"/>
            <a:ext cx="2045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aseline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位于端部和直线段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B4C00C-8261-C173-5A58-1174E06F55D1}"/>
              </a:ext>
            </a:extLst>
          </p:cNvPr>
          <p:cNvSpPr txBox="1"/>
          <p:nvPr/>
        </p:nvSpPr>
        <p:spPr>
          <a:xfrm>
            <a:off x="6737914" y="5570962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位于直线段</a:t>
            </a:r>
          </a:p>
        </p:txBody>
      </p:sp>
    </p:spTree>
    <p:extLst>
      <p:ext uri="{BB962C8B-B14F-4D97-AF65-F5344CB8AC3E}">
        <p14:creationId xmlns:p14="http://schemas.microsoft.com/office/powerpoint/2010/main" val="183857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6C5F719E-9CB2-D4DD-A604-764C6AD49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"/>
          <a:stretch/>
        </p:blipFill>
        <p:spPr>
          <a:xfrm>
            <a:off x="5937086" y="2936237"/>
            <a:ext cx="5069160" cy="301776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AEBF1AD-0949-C68F-F859-1EEAE9E98B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146" y="1615434"/>
            <a:ext cx="4033837" cy="1247828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9529E73F-0EC6-0410-1586-0D4D7D18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型磁体方案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A9A8FC9-9391-91F6-12BB-B5F3E284682C}"/>
              </a:ext>
            </a:extLst>
          </p:cNvPr>
          <p:cNvSpPr txBox="1"/>
          <p:nvPr/>
        </p:nvSpPr>
        <p:spPr>
          <a:xfrm>
            <a:off x="430635" y="969218"/>
            <a:ext cx="5334000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在参考半径 </a:t>
            </a:r>
            <a:r>
              <a:rPr kumimoji="1" lang="en-US" altLang="zh-CN" sz="2000" i="1" dirty="0" err="1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R</a:t>
            </a:r>
            <a:r>
              <a:rPr kumimoji="1" lang="en-US" altLang="zh-CN" sz="2000" i="1" baseline="-25000" dirty="0" err="1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ref</a:t>
            </a:r>
            <a:r>
              <a:rPr kumimoji="1" lang="en-US" altLang="zh-CN" sz="2000" i="1" baseline="-25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=10 mm 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处的磁场分布</a:t>
            </a:r>
            <a:endParaRPr kumimoji="1" lang="en-US" altLang="zh-CN" sz="20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6AFE6BB-FABC-90E6-D54C-C916A12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35" y="3069600"/>
            <a:ext cx="5136861" cy="29820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5C4ED9E2-D493-6F84-13F6-15C70286EB7F}"/>
              </a:ext>
            </a:extLst>
          </p:cNvPr>
          <p:cNvSpPr txBox="1"/>
          <p:nvPr/>
        </p:nvSpPr>
        <p:spPr>
          <a:xfrm>
            <a:off x="1695276" y="2526850"/>
            <a:ext cx="1371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Cos</a:t>
            </a:r>
            <a:r>
              <a:rPr kumimoji="1" lang="el-GR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θ</a:t>
            </a:r>
            <a:r>
              <a:rPr kumimoji="1"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型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D2147C3-8B30-F86B-AB1E-B37EA27173F4}"/>
              </a:ext>
            </a:extLst>
          </p:cNvPr>
          <p:cNvSpPr txBox="1"/>
          <p:nvPr/>
        </p:nvSpPr>
        <p:spPr>
          <a:xfrm>
            <a:off x="1127620" y="6051620"/>
            <a:ext cx="381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aseline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1800" baseline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磁场范围为</a:t>
            </a:r>
            <a:r>
              <a:rPr lang="zh-CN" altLang="en-US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0.496-0.516T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4EC502F-DCBA-B427-2484-CDD5383C0F87}"/>
              </a:ext>
            </a:extLst>
          </p:cNvPr>
          <p:cNvSpPr txBox="1"/>
          <p:nvPr/>
        </p:nvSpPr>
        <p:spPr>
          <a:xfrm>
            <a:off x="6810462" y="5988379"/>
            <a:ext cx="411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aseline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1800" baseline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磁场范围为</a:t>
            </a:r>
            <a:r>
              <a:rPr lang="zh-CN" altLang="en-US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8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0.50022-0.50032T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6DE9507F-B53E-9350-1CFB-8B62B67110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9504" y="1348586"/>
            <a:ext cx="4361688" cy="1462419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6D0C6920-EE4B-4ED1-4FB6-C0E4280EDB4E}"/>
              </a:ext>
            </a:extLst>
          </p:cNvPr>
          <p:cNvSpPr txBox="1"/>
          <p:nvPr/>
        </p:nvSpPr>
        <p:spPr>
          <a:xfrm>
            <a:off x="7331981" y="2512730"/>
            <a:ext cx="1371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CCT </a:t>
            </a:r>
            <a:r>
              <a:rPr kumimoji="1"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型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4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DE865D3-04DF-3C4A-4779-9E8C7B2F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94D61D3-9B8F-3EA5-AC2B-C8DCD48D54F9}"/>
              </a:ext>
            </a:extLst>
          </p:cNvPr>
          <p:cNvSpPr txBox="1"/>
          <p:nvPr/>
        </p:nvSpPr>
        <p:spPr bwMode="auto">
          <a:xfrm>
            <a:off x="1828800" y="1484750"/>
            <a:ext cx="8001000" cy="36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eaLnBrk="0" latinLnBrk="0" hangingPunct="1">
              <a:lnSpc>
                <a:spcPct val="150000"/>
              </a:lnSpc>
              <a:spcBef>
                <a:spcPct val="0"/>
              </a:spcBef>
            </a:pPr>
            <a:r>
              <a:rPr kumimoji="1" lang="zh-CN" altLang="en-US" sz="28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一、设计背景</a:t>
            </a:r>
            <a:endParaRPr kumimoji="1" lang="en-US" altLang="zh-CN" sz="2800" b="1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algn="l" eaLnBrk="0" latinLnBrk="0" hangingPunct="1">
              <a:lnSpc>
                <a:spcPct val="150000"/>
              </a:lnSpc>
              <a:spcBef>
                <a:spcPct val="0"/>
              </a:spcBef>
            </a:pPr>
            <a:r>
              <a:rPr kumimoji="1" lang="zh-CN" altLang="en-US" sz="28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二、</a:t>
            </a:r>
            <a:r>
              <a:rPr kumimoji="1" lang="en-US" altLang="zh-CN" sz="28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CCT</a:t>
            </a:r>
            <a:r>
              <a:rPr kumimoji="1" lang="zh-CN" altLang="en-US" sz="28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型四极磁体设计 </a:t>
            </a:r>
            <a:endParaRPr kumimoji="1" lang="en-US" altLang="zh-CN" sz="2800" b="1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914400" lvl="1" indent="-457200" ea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zh-CN" altLang="en-US" sz="24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单孔径磁体电磁设计</a:t>
            </a:r>
            <a:endParaRPr kumimoji="1" lang="en-US" altLang="zh-CN" sz="2400" b="1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914400" lvl="1" indent="-457200" ea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zh-CN" altLang="en-US" sz="24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双孔径磁体电磁设计</a:t>
            </a:r>
            <a:endParaRPr kumimoji="1" lang="en-US" altLang="zh-CN" sz="2400" b="1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914400" lvl="1" indent="-457200" eaLnBrk="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zh-CN" altLang="en-US" sz="24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双孔径磁体高阶谐波分析</a:t>
            </a:r>
            <a:endParaRPr kumimoji="1" lang="en-US" altLang="zh-CN" sz="2400" b="1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eaLnBrk="0">
              <a:lnSpc>
                <a:spcPct val="150000"/>
              </a:lnSpc>
              <a:spcBef>
                <a:spcPct val="0"/>
              </a:spcBef>
            </a:pPr>
            <a:r>
              <a:rPr kumimoji="1" lang="zh-CN" altLang="en-US" sz="28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三、其他类型线圈</a:t>
            </a:r>
            <a:endParaRPr kumimoji="1" lang="en-US" altLang="zh-CN" sz="2800" b="1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4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529E73F-0EC6-0410-1586-0D4D7D18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型磁体高阶谐波计算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A9A8FC9-9391-91F6-12BB-B5F3E284682C}"/>
              </a:ext>
            </a:extLst>
          </p:cNvPr>
          <p:cNvSpPr txBox="1"/>
          <p:nvPr/>
        </p:nvSpPr>
        <p:spPr>
          <a:xfrm>
            <a:off x="629872" y="1126448"/>
            <a:ext cx="4856527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Cos</a:t>
            </a:r>
            <a:r>
              <a:rPr kumimoji="1" lang="el-GR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θ</a:t>
            </a:r>
            <a:r>
              <a:rPr kumimoji="1"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型单线圈</a:t>
            </a:r>
            <a:r>
              <a:rPr kumimoji="1" lang="en-US" altLang="zh-CN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磁场分量</a:t>
            </a:r>
            <a:r>
              <a:rPr kumimoji="1" lang="en-US" altLang="zh-CN" sz="20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1" lang="en-US" altLang="zh-CN" sz="2000" i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kumimoji="1" lang="zh-CN" altLang="en-US" sz="2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很大</a:t>
            </a:r>
            <a:endParaRPr kumimoji="1" lang="en-US" altLang="zh-CN" sz="20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C86B42-095A-92EE-FD6F-E6DB38883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40" b="31903"/>
          <a:stretch/>
        </p:blipFill>
        <p:spPr>
          <a:xfrm>
            <a:off x="1066800" y="3407113"/>
            <a:ext cx="3786949" cy="25998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3100AE8-11FE-EE10-41ED-47910598A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391" b="31846"/>
          <a:stretch/>
        </p:blipFill>
        <p:spPr>
          <a:xfrm>
            <a:off x="6324600" y="1013245"/>
            <a:ext cx="4394307" cy="26643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6C8D02-6D59-CFAC-1596-24EB9FB298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353" b="32613"/>
          <a:stretch/>
        </p:blipFill>
        <p:spPr>
          <a:xfrm>
            <a:off x="6458760" y="3886200"/>
            <a:ext cx="4385435" cy="26184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81D10D8-AE5F-8E36-96FD-D14EA7D6EC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912" y="1918642"/>
            <a:ext cx="4033837" cy="12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2D738F6-E401-8D31-1D5F-F7E4FB89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Cos</a:t>
            </a:r>
            <a:r>
              <a:rPr lang="el-GR" altLang="zh-CN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型磁体</a:t>
            </a:r>
            <a:r>
              <a:rPr lang="zh-CN" altLang="en-US" dirty="0"/>
              <a:t>高阶谐波分量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0CD7219-B091-E61A-6353-424CFD1EE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196275"/>
              </p:ext>
            </p:extLst>
          </p:nvPr>
        </p:nvGraphicFramePr>
        <p:xfrm>
          <a:off x="2133600" y="1917417"/>
          <a:ext cx="6876287" cy="4191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199">
                  <a:extLst>
                    <a:ext uri="{9D8B030D-6E8A-4147-A177-3AD203B41FA5}">
                      <a16:colId xmlns:a16="http://schemas.microsoft.com/office/drawing/2014/main" val="3611946205"/>
                    </a:ext>
                  </a:extLst>
                </a:gridCol>
                <a:gridCol w="1525022">
                  <a:extLst>
                    <a:ext uri="{9D8B030D-6E8A-4147-A177-3AD203B41FA5}">
                      <a16:colId xmlns:a16="http://schemas.microsoft.com/office/drawing/2014/main" val="1670538107"/>
                    </a:ext>
                  </a:extLst>
                </a:gridCol>
                <a:gridCol w="1525022">
                  <a:extLst>
                    <a:ext uri="{9D8B030D-6E8A-4147-A177-3AD203B41FA5}">
                      <a16:colId xmlns:a16="http://schemas.microsoft.com/office/drawing/2014/main" val="2150046585"/>
                    </a:ext>
                  </a:extLst>
                </a:gridCol>
                <a:gridCol w="1525022">
                  <a:extLst>
                    <a:ext uri="{9D8B030D-6E8A-4147-A177-3AD203B41FA5}">
                      <a16:colId xmlns:a16="http://schemas.microsoft.com/office/drawing/2014/main" val="317206893"/>
                    </a:ext>
                  </a:extLst>
                </a:gridCol>
                <a:gridCol w="1525022">
                  <a:extLst>
                    <a:ext uri="{9D8B030D-6E8A-4147-A177-3AD203B41FA5}">
                      <a16:colId xmlns:a16="http://schemas.microsoft.com/office/drawing/2014/main" val="1524520028"/>
                    </a:ext>
                  </a:extLst>
                </a:gridCol>
              </a:tblGrid>
              <a:tr h="3748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kumimoji="1" lang="zh-CN" alt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单孔径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63946"/>
                  </a:ext>
                </a:extLst>
              </a:tr>
              <a:tr h="40887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baseline="0" dirty="0" err="1">
                          <a:effectLst/>
                          <a:latin typeface="Times New Roman" panose="02020603050405020304" pitchFamily="18" charset="0"/>
                        </a:rPr>
                        <a:t>IntA_n</a:t>
                      </a:r>
                      <a:endParaRPr lang="en-US" altLang="zh-CN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baseline="0" dirty="0" err="1">
                          <a:effectLst/>
                          <a:latin typeface="Times New Roman" panose="02020603050405020304" pitchFamily="18" charset="0"/>
                        </a:rPr>
                        <a:t>IntB_n</a:t>
                      </a:r>
                      <a:endParaRPr lang="en-US" altLang="zh-CN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Unit(</a:t>
                      </a:r>
                      <a:r>
                        <a:rPr lang="en-US" sz="1800" b="1" u="none" strike="noStrike" baseline="0" dirty="0" err="1">
                          <a:effectLst/>
                          <a:latin typeface="Times New Roman" panose="02020603050405020304" pitchFamily="18" charset="0"/>
                        </a:rPr>
                        <a:t>A_n</a:t>
                      </a:r>
                      <a:r>
                        <a:rPr lang="en-US" sz="1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Unit(</a:t>
                      </a:r>
                      <a:r>
                        <a:rPr lang="en-US" sz="1800" b="1" u="none" strike="noStrike" baseline="0" dirty="0" err="1">
                          <a:effectLst/>
                          <a:latin typeface="Times New Roman" panose="02020603050405020304" pitchFamily="18" charset="0"/>
                        </a:rPr>
                        <a:t>B_n</a:t>
                      </a:r>
                      <a:r>
                        <a:rPr lang="en-US" sz="1800" b="1" u="none" strike="noStrike" baseline="0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087876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-2.92E-17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-1.33E-15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257387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219.64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2.91E-14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1.32E-12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367178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-5.03E-15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-1.48E-14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-2.29E-13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-6.72E-13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504081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3.00E-05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6.94E-15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1.37E-03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3.16E-13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826375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-9.83E-15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2.90E-14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-4.47E-13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1.32E-12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368560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-4.45E+00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2.38E-14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-202.49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1.09E-12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371610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1.45E-14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-3.29E-14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6.58E-13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-1.50E-12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624349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1.67E-05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-9.34E-15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7.61E-04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-4.25E-13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176180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1.93E-15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-3.02E-14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8.79E-14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-1.38E-12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143293"/>
                  </a:ext>
                </a:extLst>
              </a:tr>
              <a:tr h="340732"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5.92E-02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-2.18E-14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altLang="zh-CN" sz="180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18" rtl="0" eaLnBrk="1" fontAlgn="b" latinLnBrk="0" hangingPunct="1"/>
                      <a:r>
                        <a:rPr lang="en-US" sz="1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-9.95E-13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56792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5A88AF5C-AD7E-C9DE-6893-212A2D0C905D}"/>
              </a:ext>
            </a:extLst>
          </p:cNvPr>
          <p:cNvSpPr txBox="1"/>
          <p:nvPr/>
        </p:nvSpPr>
        <p:spPr>
          <a:xfrm>
            <a:off x="685800" y="1122777"/>
            <a:ext cx="9829800" cy="495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单孔径模型</a:t>
            </a:r>
            <a:r>
              <a:rPr lang="zh-CN" altLang="en-US" sz="2000" kern="1200" dirty="0">
                <a:latin typeface="黑体" panose="02010609060101010101" pitchFamily="49" charset="-122"/>
                <a:ea typeface="黑体" panose="02010609060101010101" pitchFamily="49" charset="-122"/>
              </a:rPr>
              <a:t>高阶谐波 </a:t>
            </a:r>
            <a:r>
              <a:rPr kumimoji="1" lang="en-US" altLang="zh-CN" sz="2000" i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a</a:t>
            </a:r>
            <a:r>
              <a:rPr kumimoji="1" lang="en-US" altLang="zh-CN" sz="2000" baseline="-25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6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=-202.49 unit</a:t>
            </a:r>
          </a:p>
        </p:txBody>
      </p:sp>
    </p:spTree>
    <p:extLst>
      <p:ext uri="{BB962C8B-B14F-4D97-AF65-F5344CB8AC3E}">
        <p14:creationId xmlns:p14="http://schemas.microsoft.com/office/powerpoint/2010/main" val="181092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529E73F-0EC6-0410-1586-0D4D7D18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总结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11D5199-8269-84EA-56DC-39C3C5BE0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52798"/>
              </p:ext>
            </p:extLst>
          </p:nvPr>
        </p:nvGraphicFramePr>
        <p:xfrm>
          <a:off x="609600" y="2047875"/>
          <a:ext cx="10373869" cy="41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990">
                  <a:extLst>
                    <a:ext uri="{9D8B030D-6E8A-4147-A177-3AD203B41FA5}">
                      <a16:colId xmlns:a16="http://schemas.microsoft.com/office/drawing/2014/main" val="4205452698"/>
                    </a:ext>
                  </a:extLst>
                </a:gridCol>
                <a:gridCol w="2682923">
                  <a:extLst>
                    <a:ext uri="{9D8B030D-6E8A-4147-A177-3AD203B41FA5}">
                      <a16:colId xmlns:a16="http://schemas.microsoft.com/office/drawing/2014/main" val="2775065446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62498491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522867561"/>
                    </a:ext>
                  </a:extLst>
                </a:gridCol>
                <a:gridCol w="1697356">
                  <a:extLst>
                    <a:ext uri="{9D8B030D-6E8A-4147-A177-3AD203B41FA5}">
                      <a16:colId xmlns:a16="http://schemas.microsoft.com/office/drawing/2014/main" val="2841038092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CCT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Cos</a:t>
                      </a:r>
                      <a:r>
                        <a:rPr lang="el-GR" altLang="zh-CN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θ</a:t>
                      </a: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DCT 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蛇型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7342"/>
                  </a:ext>
                </a:extLst>
              </a:tr>
              <a:tr h="176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优势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单线圈谐波分布优异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线圈上洛伦兹力小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None/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1.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磁场利用率高</a:t>
                      </a:r>
                      <a:endParaRPr lang="en-US" altLang="zh-CN" sz="2000" b="1" kern="1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  <a:p>
                      <a:pPr marL="0" indent="0" algn="l" defTabSz="457200" rtl="0" eaLnBrk="1" latinLnBrk="0" hangingPunct="1">
                        <a:buNone/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2.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骨架设计简单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None/>
                      </a:pPr>
                      <a:r>
                        <a:rPr lang="en-US" altLang="zh-CN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1.</a:t>
                      </a:r>
                      <a:r>
                        <a:rPr lang="zh-CN" altLang="en-US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磁场利用率高</a:t>
                      </a:r>
                      <a:endParaRPr lang="en-US" altLang="zh-CN" sz="20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None/>
                      </a:pPr>
                      <a:r>
                        <a:rPr lang="en-US" altLang="zh-CN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1.</a:t>
                      </a:r>
                      <a:r>
                        <a:rPr lang="zh-CN" altLang="en-US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占用空间最小</a:t>
                      </a:r>
                      <a:endParaRPr lang="en-US" altLang="zh-CN" sz="20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67454"/>
                  </a:ext>
                </a:extLst>
              </a:tr>
              <a:tr h="176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劣势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1.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空间占用需求最多</a:t>
                      </a:r>
                      <a:endParaRPr lang="en-US" altLang="zh-CN" sz="2000" b="1" kern="1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2.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骨架加工难度大</a:t>
                      </a:r>
                      <a:endParaRPr lang="en-US" altLang="zh-CN" sz="2000" b="1" kern="1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  <a:p>
                      <a:pPr marL="457200" indent="-457200" algn="ctr">
                        <a:buAutoNum type="arabicPeriod"/>
                      </a:pPr>
                      <a:endParaRPr lang="zh-CN" altLang="en-US" sz="20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None/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1.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线圈端部弯转半径小</a:t>
                      </a:r>
                      <a:endParaRPr lang="en-US" altLang="zh-CN" sz="2000" b="1" kern="1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  <a:p>
                      <a:pPr marL="0" indent="0" algn="l" defTabSz="457200" rtl="0" eaLnBrk="1" latinLnBrk="0" hangingPunct="1">
                        <a:buNone/>
                      </a:pP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2.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单线圈谐波大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1.</a:t>
                      </a:r>
                      <a:r>
                        <a:rPr lang="zh-CN" altLang="en-US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端部比</a:t>
                      </a:r>
                      <a:r>
                        <a:rPr lang="en-US" altLang="zh-CN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Cos</a:t>
                      </a:r>
                      <a:r>
                        <a:rPr lang="el-GR" altLang="zh-CN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θ</a:t>
                      </a:r>
                      <a:r>
                        <a:rPr lang="en-US" altLang="zh-CN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zh-CN" altLang="en-US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型</a:t>
                      </a:r>
                      <a:r>
                        <a:rPr lang="zh-CN" altLang="en-US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占用空间大</a:t>
                      </a:r>
                      <a:endParaRPr lang="en-US" altLang="zh-CN" sz="20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None/>
                      </a:pPr>
                      <a:r>
                        <a:rPr lang="en-US" altLang="zh-CN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1.</a:t>
                      </a:r>
                      <a:r>
                        <a:rPr lang="zh-CN" altLang="en-US" sz="2000" b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特殊绕线机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7251562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E941796-4C29-613F-D455-26CEDDBCD782}"/>
              </a:ext>
            </a:extLst>
          </p:cNvPr>
          <p:cNvSpPr txBox="1"/>
          <p:nvPr/>
        </p:nvSpPr>
        <p:spPr>
          <a:xfrm>
            <a:off x="609600" y="1158315"/>
            <a:ext cx="9906000" cy="53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en-US" altLang="zh-CN" sz="22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zh-CN" altLang="en-US" sz="22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只针对该对撞区</a:t>
            </a:r>
            <a:r>
              <a:rPr kumimoji="1" lang="en-US" altLang="zh-CN" sz="22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DQ0</a:t>
            </a:r>
            <a:r>
              <a:rPr kumimoji="1" lang="zh-CN" altLang="en-US" sz="22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四极磁体</a:t>
            </a:r>
            <a:r>
              <a:rPr kumimoji="1" lang="en-US" altLang="zh-CN" sz="22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( </a:t>
            </a:r>
            <a:r>
              <a:rPr kumimoji="1" lang="en-US" altLang="zh-CN" sz="2200" i="1" dirty="0" err="1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r</a:t>
            </a:r>
            <a:r>
              <a:rPr kumimoji="1" lang="en-US" altLang="zh-CN" sz="2200" i="1" baseline="-25000" dirty="0" err="1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i</a:t>
            </a:r>
            <a:r>
              <a:rPr kumimoji="1" lang="en-US" altLang="zh-CN" sz="2200" i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= 21.8mm,</a:t>
            </a:r>
            <a:r>
              <a:rPr kumimoji="1" lang="en-US" altLang="zh-CN" sz="2200" i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en-US" altLang="zh-CN" sz="2200" i="1" dirty="0" err="1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r</a:t>
            </a:r>
            <a:r>
              <a:rPr kumimoji="1" lang="en-US" altLang="zh-CN" sz="2200" i="1" baseline="-25000" dirty="0" err="1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o</a:t>
            </a:r>
            <a:r>
              <a:rPr kumimoji="1" lang="en-US" altLang="zh-CN" sz="2200" i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= 27mm, L= 400</a:t>
            </a:r>
            <a:r>
              <a:rPr kumimoji="1" lang="zh-CN" altLang="en-US" sz="22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</a:t>
            </a:r>
            <a:r>
              <a:rPr kumimoji="1" lang="en-US" altLang="zh-CN" sz="22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mm)</a:t>
            </a:r>
          </a:p>
        </p:txBody>
      </p:sp>
    </p:spTree>
    <p:extLst>
      <p:ext uri="{BB962C8B-B14F-4D97-AF65-F5344CB8AC3E}">
        <p14:creationId xmlns:p14="http://schemas.microsoft.com/office/powerpoint/2010/main" val="333557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12A0B62-926C-4682-A1B5-BC90B617B563}"/>
              </a:ext>
            </a:extLst>
          </p:cNvPr>
          <p:cNvSpPr txBox="1"/>
          <p:nvPr/>
        </p:nvSpPr>
        <p:spPr>
          <a:xfrm>
            <a:off x="4267200" y="2614418"/>
            <a:ext cx="3048000" cy="81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备用幻灯片</a:t>
            </a:r>
          </a:p>
        </p:txBody>
      </p:sp>
    </p:spTree>
    <p:extLst>
      <p:ext uri="{BB962C8B-B14F-4D97-AF65-F5344CB8AC3E}">
        <p14:creationId xmlns:p14="http://schemas.microsoft.com/office/powerpoint/2010/main" val="276737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4A5F0CF-F67F-8806-FEED-61B078082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43" y="2819400"/>
            <a:ext cx="7752238" cy="2749021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A57E71FB-B02E-2A13-FE7D-9D0357D2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 Wire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C265ED-545A-7F81-191E-CE2E4BECE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89" b="4445"/>
          <a:stretch/>
        </p:blipFill>
        <p:spPr>
          <a:xfrm>
            <a:off x="7848600" y="1197228"/>
            <a:ext cx="3761055" cy="22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4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7B260F8-B384-CCAE-3ACF-0D3E7AF7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对撞区四极磁体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9DC7F9-CE5B-013B-AE05-4C05E04C1106}"/>
              </a:ext>
            </a:extLst>
          </p:cNvPr>
          <p:cNvSpPr txBox="1"/>
          <p:nvPr/>
        </p:nvSpPr>
        <p:spPr>
          <a:xfrm>
            <a:off x="609600" y="928450"/>
            <a:ext cx="10610088" cy="929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defTabSz="6858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四极磁体是对撞区超导组合磁体的核心部件，国际上对撞区的四极磁体主要采用以下几种结构来实现高梯度聚焦。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39A13F-9633-F9CE-B825-6B5A67B3D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55" y="2088123"/>
            <a:ext cx="2438400" cy="220430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EA45961-AA9A-C5B9-41E5-E95BD789ADC9}"/>
              </a:ext>
            </a:extLst>
          </p:cNvPr>
          <p:cNvSpPr txBox="1"/>
          <p:nvPr/>
        </p:nvSpPr>
        <p:spPr>
          <a:xfrm>
            <a:off x="1699290" y="4341711"/>
            <a:ext cx="1399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MicrosoftYaHei-Bold"/>
              </a:rPr>
              <a:t>cos2</a:t>
            </a:r>
            <a:r>
              <a:rPr lang="el-GR" altLang="zh-CN" b="1" dirty="0">
                <a:solidFill>
                  <a:srgbClr val="0000FF"/>
                </a:solidFill>
                <a:latin typeface="MicrosoftYaHei-Bold"/>
              </a:rPr>
              <a:t>θ </a:t>
            </a:r>
            <a:r>
              <a:rPr lang="en-US" altLang="zh-CN" b="1" dirty="0">
                <a:solidFill>
                  <a:srgbClr val="0000FF"/>
                </a:solidFill>
                <a:latin typeface="MicrosoftYaHei-Bold"/>
              </a:rPr>
              <a:t>coil</a:t>
            </a:r>
            <a:endParaRPr lang="zh-CN" altLang="en-US" b="1" dirty="0">
              <a:solidFill>
                <a:srgbClr val="0000FF"/>
              </a:solidFill>
              <a:latin typeface="MicrosoftYaHei-Bold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B0551C0-82D5-7996-1757-C1EF5C5E84B7}"/>
              </a:ext>
            </a:extLst>
          </p:cNvPr>
          <p:cNvSpPr txBox="1"/>
          <p:nvPr/>
        </p:nvSpPr>
        <p:spPr>
          <a:xfrm>
            <a:off x="1057270" y="4629516"/>
            <a:ext cx="2955706" cy="409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日本</a:t>
            </a:r>
            <a:r>
              <a:rPr lang="en-US" altLang="zh-CN" sz="2000" dirty="0" err="1">
                <a:solidFill>
                  <a:srgbClr val="000000"/>
                </a:solidFill>
                <a:latin typeface="MicrosoftYaHei"/>
              </a:rPr>
              <a:t>SuperKEKB</a:t>
            </a:r>
            <a:r>
              <a:rPr lang="en-US" altLang="zh-CN" sz="2000" dirty="0">
                <a:solidFill>
                  <a:srgbClr val="000000"/>
                </a:solidFill>
                <a:latin typeface="MicrosoftYaHei"/>
              </a:rPr>
              <a:t> IR Magnet</a:t>
            </a:r>
            <a:endParaRPr lang="zh-CN" altLang="en-US" sz="2000" dirty="0">
              <a:solidFill>
                <a:srgbClr val="000000"/>
              </a:solidFill>
              <a:latin typeface="MicrosoftYaHei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A593B84-D770-9F1B-EA83-4A298B30520C}"/>
              </a:ext>
            </a:extLst>
          </p:cNvPr>
          <p:cNvSpPr txBox="1"/>
          <p:nvPr/>
        </p:nvSpPr>
        <p:spPr>
          <a:xfrm>
            <a:off x="1476762" y="5296663"/>
            <a:ext cx="21167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线圈数量多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应变控制复杂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易产生高阶分量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5B5B44C-6117-23BB-22E5-2DB1099D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185" y="2309852"/>
            <a:ext cx="2684918" cy="16039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3FDF28C-0964-ACE4-18C8-A79FA119B197}"/>
              </a:ext>
            </a:extLst>
          </p:cNvPr>
          <p:cNvSpPr txBox="1"/>
          <p:nvPr/>
        </p:nvSpPr>
        <p:spPr>
          <a:xfrm>
            <a:off x="5260830" y="4257821"/>
            <a:ext cx="1399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MicrosoftYaHei-Bold"/>
              </a:rPr>
              <a:t>CCT coil</a:t>
            </a:r>
            <a:endParaRPr lang="zh-CN" altLang="en-US" b="1" dirty="0">
              <a:solidFill>
                <a:srgbClr val="0000FF"/>
              </a:solidFill>
              <a:latin typeface="MicrosoftYaHei-Bold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2139BFE-2A40-9B3D-B88E-A9233774732C}"/>
              </a:ext>
            </a:extLst>
          </p:cNvPr>
          <p:cNvSpPr txBox="1"/>
          <p:nvPr/>
        </p:nvSpPr>
        <p:spPr>
          <a:xfrm>
            <a:off x="4590456" y="4592123"/>
            <a:ext cx="29337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欧洲</a:t>
            </a:r>
            <a:r>
              <a:rPr lang="en-US" altLang="zh-CN" sz="2000" dirty="0">
                <a:solidFill>
                  <a:srgbClr val="000000"/>
                </a:solidFill>
                <a:latin typeface="MicrosoftYaHei"/>
              </a:rPr>
              <a:t>FCC IR Magnet</a:t>
            </a:r>
          </a:p>
          <a:p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俄国</a:t>
            </a:r>
            <a:r>
              <a:rPr lang="en-US" altLang="zh-CN" sz="2000" dirty="0">
                <a:solidFill>
                  <a:srgbClr val="000000"/>
                </a:solidFill>
                <a:latin typeface="MicrosoftYaHei"/>
              </a:rPr>
              <a:t>BINP SCTF IR Magnet</a:t>
            </a:r>
            <a:endParaRPr lang="zh-CN" altLang="en-US" sz="2000" dirty="0">
              <a:solidFill>
                <a:srgbClr val="000000"/>
              </a:solidFill>
              <a:latin typeface="MicrosoftYaHei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333BEC-D1F3-B655-E071-243661370CF4}"/>
              </a:ext>
            </a:extLst>
          </p:cNvPr>
          <p:cNvSpPr txBox="1"/>
          <p:nvPr/>
        </p:nvSpPr>
        <p:spPr>
          <a:xfrm>
            <a:off x="4935750" y="5386516"/>
            <a:ext cx="2362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端部长度大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磁场利用率低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骨架加工难度大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B147AE2-E7AF-27BC-1A47-B54C5F186A8F}"/>
              </a:ext>
            </a:extLst>
          </p:cNvPr>
          <p:cNvSpPr/>
          <p:nvPr/>
        </p:nvSpPr>
        <p:spPr>
          <a:xfrm>
            <a:off x="987692" y="1979755"/>
            <a:ext cx="2955705" cy="4464000"/>
          </a:xfrm>
          <a:prstGeom prst="roundRect">
            <a:avLst>
              <a:gd name="adj" fmla="val 8140"/>
            </a:avLst>
          </a:prstGeom>
          <a:noFill/>
          <a:ln w="19050">
            <a:solidFill>
              <a:srgbClr val="103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E8F16D4D-4E96-F5C7-8AC7-FE5899A5F844}"/>
              </a:ext>
            </a:extLst>
          </p:cNvPr>
          <p:cNvSpPr/>
          <p:nvPr/>
        </p:nvSpPr>
        <p:spPr>
          <a:xfrm>
            <a:off x="4476604" y="1979755"/>
            <a:ext cx="2933721" cy="4464000"/>
          </a:xfrm>
          <a:prstGeom prst="roundRect">
            <a:avLst>
              <a:gd name="adj" fmla="val 6966"/>
            </a:avLst>
          </a:prstGeom>
          <a:noFill/>
          <a:ln w="19050">
            <a:solidFill>
              <a:srgbClr val="103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EFAB5B-191E-E15A-D585-7773A56708B2}"/>
              </a:ext>
            </a:extLst>
          </p:cNvPr>
          <p:cNvSpPr/>
          <p:nvPr/>
        </p:nvSpPr>
        <p:spPr>
          <a:xfrm>
            <a:off x="7903634" y="1979754"/>
            <a:ext cx="2862247" cy="4464000"/>
          </a:xfrm>
          <a:prstGeom prst="roundRect">
            <a:avLst>
              <a:gd name="adj" fmla="val 7130"/>
            </a:avLst>
          </a:prstGeom>
          <a:noFill/>
          <a:ln w="19050">
            <a:solidFill>
              <a:srgbClr val="1034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90DC84B-361B-8248-B34E-4E1761733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855" y="2119427"/>
            <a:ext cx="2636292" cy="198303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53636D1-110C-FDD8-E103-09364136B505}"/>
              </a:ext>
            </a:extLst>
          </p:cNvPr>
          <p:cNvSpPr txBox="1"/>
          <p:nvPr/>
        </p:nvSpPr>
        <p:spPr>
          <a:xfrm>
            <a:off x="8372294" y="4187955"/>
            <a:ext cx="2033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FF"/>
                </a:solidFill>
                <a:latin typeface="MicrosoftYaHei-Bold"/>
              </a:rPr>
              <a:t>Serpentine coil</a:t>
            </a:r>
          </a:p>
          <a:p>
            <a:pPr algn="ctr"/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蛇形线圈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8CB013C-13FC-B45B-6493-D52B56192D94}"/>
              </a:ext>
            </a:extLst>
          </p:cNvPr>
          <p:cNvSpPr txBox="1"/>
          <p:nvPr/>
        </p:nvSpPr>
        <p:spPr>
          <a:xfrm>
            <a:off x="8455133" y="5297858"/>
            <a:ext cx="17316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tabLst>
                <a:tab pos="0" algn="l"/>
              </a:tabLst>
            </a:pP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开发难度高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tabLst>
                <a:tab pos="0" algn="l"/>
              </a:tabLst>
            </a:pP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绕线设备复杂</a:t>
            </a:r>
            <a:endParaRPr lang="en-US" altLang="zh-CN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tabLst>
                <a:tab pos="0" algn="l"/>
              </a:tabLst>
            </a:pPr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端部应力控制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5CD3308-6E9D-2931-047C-91FD4BD09FBE}"/>
              </a:ext>
            </a:extLst>
          </p:cNvPr>
          <p:cNvSpPr txBox="1"/>
          <p:nvPr/>
        </p:nvSpPr>
        <p:spPr>
          <a:xfrm>
            <a:off x="8089969" y="4760609"/>
            <a:ext cx="2636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fr-FR" altLang="zh-CN" sz="2000" dirty="0">
                <a:solidFill>
                  <a:srgbClr val="000000"/>
                </a:solidFill>
                <a:latin typeface="MicrosoftYaHei"/>
              </a:rPr>
              <a:t>BEPC-II IR Magnet</a:t>
            </a:r>
          </a:p>
        </p:txBody>
      </p:sp>
    </p:spTree>
    <p:extLst>
      <p:ext uri="{BB962C8B-B14F-4D97-AF65-F5344CB8AC3E}">
        <p14:creationId xmlns:p14="http://schemas.microsoft.com/office/powerpoint/2010/main" val="176615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BE70080-959E-45ED-444D-4A825BCF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四极磁体参数设计要求</a:t>
            </a:r>
          </a:p>
        </p:txBody>
      </p:sp>
      <p:graphicFrame>
        <p:nvGraphicFramePr>
          <p:cNvPr id="14" name="内容占位符 3">
            <a:extLst>
              <a:ext uri="{FF2B5EF4-FFF2-40B4-BE49-F238E27FC236}">
                <a16:creationId xmlns:a16="http://schemas.microsoft.com/office/drawing/2014/main" id="{E3512281-C1C1-6909-4DE9-E4BB89CD15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591014"/>
              </p:ext>
            </p:extLst>
          </p:nvPr>
        </p:nvGraphicFramePr>
        <p:xfrm>
          <a:off x="6553200" y="2033725"/>
          <a:ext cx="4361858" cy="2346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24693">
                  <a:extLst>
                    <a:ext uri="{9D8B030D-6E8A-4147-A177-3AD203B41FA5}">
                      <a16:colId xmlns:a16="http://schemas.microsoft.com/office/drawing/2014/main" val="4230517823"/>
                    </a:ext>
                  </a:extLst>
                </a:gridCol>
                <a:gridCol w="1837165">
                  <a:extLst>
                    <a:ext uri="{9D8B030D-6E8A-4147-A177-3AD203B41FA5}">
                      <a16:colId xmlns:a16="http://schemas.microsoft.com/office/drawing/2014/main" val="2763457030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Item</a:t>
                      </a:r>
                      <a:endParaRPr lang="zh-CN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Value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1344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1600" b="0" baseline="-25000" dirty="0">
                          <a:solidFill>
                            <a:schemeClr val="tx1"/>
                          </a:solidFill>
                        </a:rPr>
                        <a:t>ref_</a:t>
                      </a:r>
                      <a:r>
                        <a:rPr lang="en-US" altLang="zh-CN" sz="1600" b="0" baseline="0" dirty="0">
                          <a:solidFill>
                            <a:schemeClr val="tx1"/>
                          </a:solidFill>
                        </a:rPr>
                        <a:t>QD0, mm</a:t>
                      </a:r>
                      <a:endParaRPr lang="zh-CN" alt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82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最小内径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, mm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21.8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485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最大内径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, mm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27.03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2727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磁场梯度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,T/m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4105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有效长度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, mm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400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7868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高阶分量</a:t>
                      </a:r>
                      <a:endParaRPr lang="zh-CN" altLang="en-US" sz="16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≤ 0.2 ‰ </a:t>
                      </a:r>
                      <a:endParaRPr lang="zh-CN" altLang="en-US" sz="16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292188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B1677A62-6F66-E0C0-2A95-B0EE67C26EF4}"/>
              </a:ext>
            </a:extLst>
          </p:cNvPr>
          <p:cNvSpPr txBox="1"/>
          <p:nvPr/>
        </p:nvSpPr>
        <p:spPr bwMode="auto">
          <a:xfrm>
            <a:off x="6367536" y="1156128"/>
            <a:ext cx="4967976" cy="77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5750" indent="-285750" eaLnBrk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kumimoji="1" lang="zh-CN" altLang="en-US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根据磁场需求及</a:t>
            </a:r>
            <a:r>
              <a:rPr kumimoji="1" lang="zh-CN" altLang="en-US" sz="18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空间分布尺寸链，得到</a:t>
            </a:r>
            <a:r>
              <a:rPr kumimoji="1" lang="en-US" altLang="zh-CN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QD0</a:t>
            </a:r>
            <a:r>
              <a:rPr kumimoji="1" lang="zh-CN" altLang="en-US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设计需求如下：</a:t>
            </a:r>
            <a:endParaRPr kumimoji="1" lang="en-US" altLang="zh-CN" sz="16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5BC830F-088B-7B64-9768-9BAF9426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42" y="2501200"/>
            <a:ext cx="3525036" cy="1367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20E8F73E-3E21-8142-6422-4AE89643EBF3}"/>
              </a:ext>
            </a:extLst>
          </p:cNvPr>
          <p:cNvSpPr txBox="1"/>
          <p:nvPr/>
        </p:nvSpPr>
        <p:spPr bwMode="auto">
          <a:xfrm>
            <a:off x="424121" y="1156687"/>
            <a:ext cx="5575252" cy="116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indent="-342900" algn="l" eaLnBrk="0" latinLnBrk="0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正负电子束流夹角 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θ 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为 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60mrad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，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DQ0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距离对撞点为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0.9m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 ，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QF1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距离对撞点为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1.8m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，束流管内半径为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15mm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。</a:t>
            </a:r>
            <a:endParaRPr kumimoji="1" lang="en-US" altLang="zh-CN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D6AFADF-3940-8B81-43DD-25F291C77BA6}"/>
              </a:ext>
            </a:extLst>
          </p:cNvPr>
          <p:cNvSpPr txBox="1"/>
          <p:nvPr/>
        </p:nvSpPr>
        <p:spPr bwMode="auto">
          <a:xfrm>
            <a:off x="1977471" y="3875393"/>
            <a:ext cx="2365174" cy="3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eaLnBrk="0" latinLnBrk="0" hangingPunct="1">
              <a:lnSpc>
                <a:spcPct val="130000"/>
              </a:lnSpc>
              <a:spcBef>
                <a:spcPct val="0"/>
              </a:spcBef>
            </a:pPr>
            <a:r>
              <a:rPr kumimoji="1" lang="zh-CN" altLang="en-US" sz="14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对撞区磁体分布示意图</a:t>
            </a:r>
            <a:endParaRPr kumimoji="1" lang="en-US" altLang="zh-CN" sz="12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5DAED907-CCF7-1190-97D1-C176A6735386}"/>
              </a:ext>
            </a:extLst>
          </p:cNvPr>
          <p:cNvGrpSpPr/>
          <p:nvPr/>
        </p:nvGrpSpPr>
        <p:grpSpPr>
          <a:xfrm>
            <a:off x="6694552" y="4380680"/>
            <a:ext cx="5281700" cy="2081728"/>
            <a:chOff x="504642" y="4115677"/>
            <a:chExt cx="4971673" cy="1947044"/>
          </a:xfrm>
        </p:grpSpPr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9106DEA9-D635-4A2B-805D-F0EEB75AD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642" y="4115677"/>
              <a:ext cx="2932890" cy="1947044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3C18B329-546D-BEF1-2A76-DFC67ED0A3BB}"/>
                </a:ext>
              </a:extLst>
            </p:cNvPr>
            <p:cNvSpPr txBox="1"/>
            <p:nvPr/>
          </p:nvSpPr>
          <p:spPr>
            <a:xfrm>
              <a:off x="3335531" y="4376257"/>
              <a:ext cx="2056959" cy="287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0000FF"/>
                  </a:solidFill>
                </a:rPr>
                <a:t>束流管 </a:t>
              </a:r>
              <a:r>
                <a:rPr lang="en-US" altLang="zh-CN" sz="1400" b="1" dirty="0">
                  <a:solidFill>
                    <a:srgbClr val="0000FF"/>
                  </a:solidFill>
                </a:rPr>
                <a:t>2mm</a:t>
              </a:r>
              <a:r>
                <a:rPr lang="zh-CN" altLang="en-US" sz="1400" b="1" dirty="0">
                  <a:solidFill>
                    <a:srgbClr val="0000FF"/>
                  </a:solidFill>
                </a:rPr>
                <a:t>（</a:t>
              </a:r>
              <a:r>
                <a:rPr lang="en-US" altLang="zh-CN" sz="1400" b="1" dirty="0">
                  <a:solidFill>
                    <a:srgbClr val="0000FF"/>
                  </a:solidFill>
                </a:rPr>
                <a:t>15-17</a:t>
              </a:r>
              <a:r>
                <a:rPr lang="zh-CN" altLang="en-US" sz="1400" b="1" dirty="0">
                  <a:solidFill>
                    <a:srgbClr val="0000FF"/>
                  </a:solidFill>
                </a:rPr>
                <a:t>）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B206CC06-45BE-3A82-8014-AB3B3090C31A}"/>
                </a:ext>
              </a:extLst>
            </p:cNvPr>
            <p:cNvSpPr txBox="1"/>
            <p:nvPr/>
          </p:nvSpPr>
          <p:spPr>
            <a:xfrm>
              <a:off x="3419356" y="5105484"/>
              <a:ext cx="2056959" cy="489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C000"/>
                  </a:solidFill>
                </a:rPr>
                <a:t>校正器磁体  </a:t>
              </a:r>
              <a:r>
                <a:rPr lang="en-US" altLang="zh-CN" sz="1400" b="1" dirty="0">
                  <a:solidFill>
                    <a:srgbClr val="FFC000"/>
                  </a:solidFill>
                </a:rPr>
                <a:t>1.8 mm</a:t>
              </a:r>
              <a:r>
                <a:rPr lang="zh-CN" altLang="en-US" sz="1400" b="1" dirty="0">
                  <a:solidFill>
                    <a:srgbClr val="FFC000"/>
                  </a:solidFill>
                </a:rPr>
                <a:t>（</a:t>
              </a:r>
              <a:r>
                <a:rPr lang="en-US" altLang="zh-CN" sz="1400" b="1" dirty="0">
                  <a:solidFill>
                    <a:srgbClr val="FFC000"/>
                  </a:solidFill>
                </a:rPr>
                <a:t>20.5-21.6</a:t>
              </a:r>
              <a:r>
                <a:rPr lang="zh-CN" altLang="en-US" sz="1400" b="1" dirty="0">
                  <a:solidFill>
                    <a:srgbClr val="FFC000"/>
                  </a:solidFill>
                </a:rPr>
                <a:t>）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5546CD66-3C7D-0092-AE4F-BB5422C66A5B}"/>
                </a:ext>
              </a:extLst>
            </p:cNvPr>
            <p:cNvSpPr txBox="1"/>
            <p:nvPr/>
          </p:nvSpPr>
          <p:spPr>
            <a:xfrm>
              <a:off x="3299360" y="5515351"/>
              <a:ext cx="2164857" cy="28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</a:rPr>
                <a:t>四极磁体 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5.2 mm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 （</a:t>
              </a:r>
              <a:r>
                <a:rPr lang="en-US" altLang="zh-CN" sz="1400" b="1" dirty="0">
                  <a:solidFill>
                    <a:srgbClr val="FF0000"/>
                  </a:solidFill>
                </a:rPr>
                <a:t>21.8-27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） </a:t>
              </a:r>
            </a:p>
          </p:txBody>
        </p: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D64C6734-AE79-0675-FFC4-89E4E3962A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1344" y="5283996"/>
              <a:ext cx="349336" cy="3793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EFAD8EA8-F8F2-EDE2-886B-A1080C4EBB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1597" y="5685476"/>
              <a:ext cx="20645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C16D23CE-857A-9235-BEFE-E74BFA997A58}"/>
                </a:ext>
              </a:extLst>
            </p:cNvPr>
            <p:cNvSpPr txBox="1"/>
            <p:nvPr/>
          </p:nvSpPr>
          <p:spPr>
            <a:xfrm>
              <a:off x="3442475" y="4766311"/>
              <a:ext cx="1819764" cy="489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33CC33"/>
                  </a:solidFill>
                </a:rPr>
                <a:t>液氦管道 </a:t>
              </a:r>
              <a:r>
                <a:rPr lang="en-US" altLang="zh-CN" sz="1400" b="1" dirty="0">
                  <a:solidFill>
                    <a:srgbClr val="33CC33"/>
                  </a:solidFill>
                </a:rPr>
                <a:t>1mm</a:t>
              </a:r>
              <a:r>
                <a:rPr lang="zh-CN" altLang="en-US" sz="1400" b="1" dirty="0">
                  <a:solidFill>
                    <a:srgbClr val="33CC33"/>
                  </a:solidFill>
                </a:rPr>
                <a:t>（</a:t>
              </a:r>
              <a:r>
                <a:rPr lang="en-US" altLang="zh-CN" sz="1400" b="1" dirty="0">
                  <a:solidFill>
                    <a:srgbClr val="33CC33"/>
                  </a:solidFill>
                </a:rPr>
                <a:t>19-20</a:t>
              </a:r>
              <a:r>
                <a:rPr lang="zh-CN" altLang="en-US" sz="1400" b="1" dirty="0">
                  <a:solidFill>
                    <a:srgbClr val="33CC33"/>
                  </a:solidFill>
                </a:rPr>
                <a:t>）</a:t>
              </a:r>
            </a:p>
          </p:txBody>
        </p: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309587D0-8A47-A77F-1291-5547CADC8181}"/>
                </a:ext>
              </a:extLst>
            </p:cNvPr>
            <p:cNvCxnSpPr>
              <a:cxnSpLocks/>
              <a:stCxn id="51" idx="1"/>
            </p:cNvCxnSpPr>
            <p:nvPr/>
          </p:nvCxnSpPr>
          <p:spPr>
            <a:xfrm flipH="1">
              <a:off x="2927157" y="4520189"/>
              <a:ext cx="408374" cy="42729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6CB3D2E6-8548-8A9E-5EB9-A3370A4CD10D}"/>
                </a:ext>
              </a:extLst>
            </p:cNvPr>
            <p:cNvCxnSpPr>
              <a:cxnSpLocks/>
              <a:stCxn id="61" idx="1"/>
            </p:cNvCxnSpPr>
            <p:nvPr/>
          </p:nvCxnSpPr>
          <p:spPr>
            <a:xfrm flipH="1">
              <a:off x="3060156" y="5010996"/>
              <a:ext cx="382319" cy="64353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E143204F-D75C-F32C-A51E-ED182A9C30F5}"/>
              </a:ext>
            </a:extLst>
          </p:cNvPr>
          <p:cNvSpPr txBox="1"/>
          <p:nvPr/>
        </p:nvSpPr>
        <p:spPr bwMode="auto">
          <a:xfrm>
            <a:off x="6651404" y="6220625"/>
            <a:ext cx="1763070" cy="3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eaLnBrk="0" latinLnBrk="0" hangingPunct="1">
              <a:lnSpc>
                <a:spcPct val="130000"/>
              </a:lnSpc>
              <a:spcBef>
                <a:spcPct val="0"/>
              </a:spcBef>
            </a:pPr>
            <a:r>
              <a:rPr kumimoji="1" lang="zh-CN" altLang="en-US" sz="14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内部尺寸链示意图</a:t>
            </a:r>
            <a:endParaRPr kumimoji="1" lang="en-US" altLang="zh-CN" sz="12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9ECB84-47AA-6617-2D48-DAFBD9B7C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48" y="4326728"/>
            <a:ext cx="4254730" cy="18411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004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FAB6B3E-73FC-FD00-2E07-56E7C447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CCT</a:t>
            </a:r>
            <a:r>
              <a:rPr lang="zh-CN" altLang="en-US" dirty="0"/>
              <a:t>型四极磁体方案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-WST wire</a:t>
            </a:r>
            <a:r>
              <a:rPr lang="en-US" altLang="zh-CN" dirty="0"/>
              <a:t>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</a:t>
            </a:r>
            <a:r>
              <a:rPr lang="en-US" altLang="zh-CN" dirty="0"/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3F736BD-4BEA-CDBB-9C69-D53944C881CE}"/>
              </a:ext>
            </a:extLst>
          </p:cNvPr>
          <p:cNvGraphicFramePr>
            <a:graphicFrameLocks noGrp="1"/>
          </p:cNvGraphicFramePr>
          <p:nvPr/>
        </p:nvGraphicFramePr>
        <p:xfrm>
          <a:off x="663574" y="2142688"/>
          <a:ext cx="3048000" cy="123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012">
                  <a:extLst>
                    <a:ext uri="{9D8B030D-6E8A-4147-A177-3AD203B41FA5}">
                      <a16:colId xmlns:a16="http://schemas.microsoft.com/office/drawing/2014/main" val="12987738"/>
                    </a:ext>
                  </a:extLst>
                </a:gridCol>
                <a:gridCol w="701231">
                  <a:extLst>
                    <a:ext uri="{9D8B030D-6E8A-4147-A177-3AD203B41FA5}">
                      <a16:colId xmlns:a16="http://schemas.microsoft.com/office/drawing/2014/main" val="2888255710"/>
                    </a:ext>
                  </a:extLst>
                </a:gridCol>
                <a:gridCol w="1141757">
                  <a:extLst>
                    <a:ext uri="{9D8B030D-6E8A-4147-A177-3AD203B41FA5}">
                      <a16:colId xmlns:a16="http://schemas.microsoft.com/office/drawing/2014/main" val="1847881042"/>
                    </a:ext>
                  </a:extLst>
                </a:gridCol>
              </a:tblGrid>
              <a:tr h="440383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线材直径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>
                          <a:solidFill>
                            <a:schemeClr val="tx1"/>
                          </a:solidFill>
                        </a:rPr>
                        <a:t>Cu:SC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Ic@4T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575742"/>
                  </a:ext>
                </a:extLst>
              </a:tr>
              <a:tr h="457019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0.55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280A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39366"/>
                  </a:ext>
                </a:extLst>
              </a:tr>
              <a:tr h="321797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503A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5834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0F0AB6C-9CC3-F835-300D-8D2159364527}"/>
              </a:ext>
            </a:extLst>
          </p:cNvPr>
          <p:cNvSpPr txBox="1"/>
          <p:nvPr/>
        </p:nvSpPr>
        <p:spPr>
          <a:xfrm>
            <a:off x="449335" y="3674718"/>
            <a:ext cx="350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磁体外径：</a:t>
            </a:r>
            <a:r>
              <a:rPr lang="en-US" altLang="zh-CN" dirty="0"/>
              <a:t>24.77+1.22+1=26.99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18C4D5-17D9-3119-D5B3-476B71C5DCBF}"/>
              </a:ext>
            </a:extLst>
          </p:cNvPr>
          <p:cNvSpPr txBox="1"/>
          <p:nvPr/>
        </p:nvSpPr>
        <p:spPr>
          <a:xfrm>
            <a:off x="516961" y="1505761"/>
            <a:ext cx="3259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dirty="0"/>
              <a:t>西部超导高性能</a:t>
            </a:r>
            <a:r>
              <a:rPr lang="en-US" altLang="zh-CN" sz="2000" dirty="0" err="1"/>
              <a:t>NbTi</a:t>
            </a:r>
            <a:endParaRPr lang="en-US" altLang="zh-CN" sz="2000" dirty="0"/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id="{096584A7-0D0C-6823-4107-7C581398EF3F}"/>
              </a:ext>
            </a:extLst>
          </p:cNvPr>
          <p:cNvGraphicFramePr>
            <a:graphicFrameLocks/>
          </p:cNvGraphicFramePr>
          <p:nvPr/>
        </p:nvGraphicFramePr>
        <p:xfrm>
          <a:off x="4081848" y="1516179"/>
          <a:ext cx="7593191" cy="4790910"/>
        </p:xfrm>
        <a:graphic>
          <a:graphicData uri="http://schemas.openxmlformats.org/drawingml/2006/table">
            <a:tbl>
              <a:tblPr firstRow="1" bandRow="1"/>
              <a:tblGrid>
                <a:gridCol w="2727285">
                  <a:extLst>
                    <a:ext uri="{9D8B030D-6E8A-4147-A177-3AD203B41FA5}">
                      <a16:colId xmlns:a16="http://schemas.microsoft.com/office/drawing/2014/main" val="4230517823"/>
                    </a:ext>
                  </a:extLst>
                </a:gridCol>
                <a:gridCol w="1442953">
                  <a:extLst>
                    <a:ext uri="{9D8B030D-6E8A-4147-A177-3AD203B41FA5}">
                      <a16:colId xmlns:a16="http://schemas.microsoft.com/office/drawing/2014/main" val="2763457030"/>
                    </a:ext>
                  </a:extLst>
                </a:gridCol>
                <a:gridCol w="1442953">
                  <a:extLst>
                    <a:ext uri="{9D8B030D-6E8A-4147-A177-3AD203B41FA5}">
                      <a16:colId xmlns:a16="http://schemas.microsoft.com/office/drawing/2014/main" val="257554023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176447036"/>
                    </a:ext>
                  </a:extLst>
                </a:gridCol>
              </a:tblGrid>
              <a:tr h="212437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Item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Value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134416"/>
                  </a:ext>
                </a:extLst>
              </a:tr>
              <a:tr h="2124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Φ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0.55,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 err="1">
                          <a:solidFill>
                            <a:schemeClr val="tx1"/>
                          </a:solidFill>
                        </a:rPr>
                        <a:t>Cu:SC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= 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Φ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0.75,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 err="1">
                          <a:solidFill>
                            <a:schemeClr val="tx1"/>
                          </a:solidFill>
                        </a:rPr>
                        <a:t>Cu:SC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= 1.3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132234"/>
                  </a:ext>
                </a:extLst>
              </a:tr>
              <a:tr h="371765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Wire 2</a:t>
                      </a:r>
                      <a:r>
                        <a:rPr kumimoji="1" lang="en-US" altLang="zh-CN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×1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Wire 2</a:t>
                      </a:r>
                      <a:r>
                        <a:rPr kumimoji="1" lang="en-US" altLang="zh-CN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×2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Wire 2</a:t>
                      </a:r>
                      <a:r>
                        <a:rPr kumimoji="1" lang="en-US" altLang="zh-CN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×2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752944"/>
                  </a:ext>
                </a:extLst>
              </a:tr>
              <a:tr h="3717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Beam Angle(</a:t>
                      </a:r>
                      <a:r>
                        <a:rPr lang="el-GR" altLang="zh-CN" sz="1800" dirty="0"/>
                        <a:t>θ</a:t>
                      </a:r>
                      <a:r>
                        <a:rPr lang="en-US" altLang="zh-CN" sz="1800" dirty="0"/>
                        <a:t>), </a:t>
                      </a:r>
                      <a:r>
                        <a:rPr lang="en-US" altLang="zh-CN" sz="1800" dirty="0" err="1"/>
                        <a:t>mrad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125759"/>
                  </a:ext>
                </a:extLst>
              </a:tr>
              <a:tr h="2124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R</a:t>
                      </a:r>
                      <a:r>
                        <a:rPr lang="en-US" altLang="zh-CN" sz="1800" baseline="-25000" dirty="0"/>
                        <a:t>ref_</a:t>
                      </a:r>
                      <a:r>
                        <a:rPr lang="en-US" altLang="zh-CN" sz="1800" baseline="0" dirty="0"/>
                        <a:t>QD0, mm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439305"/>
                  </a:ext>
                </a:extLst>
              </a:tr>
              <a:tr h="3717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QD0  Coil1 IR, mm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21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21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21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410515"/>
                  </a:ext>
                </a:extLst>
              </a:tr>
              <a:tr h="3717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 QD0 Coil2 OR, mm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24.89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25.99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26.79 &lt;27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786873"/>
                  </a:ext>
                </a:extLst>
              </a:tr>
              <a:tr h="3717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 QD0 Magnet OR, mm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25.89 &lt;27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26.99 &lt;27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722783"/>
                  </a:ext>
                </a:extLst>
              </a:tr>
              <a:tr h="2124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I</a:t>
                      </a:r>
                      <a:r>
                        <a:rPr lang="zh-CN" altLang="en-US" sz="1800" dirty="0"/>
                        <a:t>，</a:t>
                      </a:r>
                      <a:r>
                        <a:rPr lang="en-US" altLang="zh-CN" sz="1800" dirty="0"/>
                        <a:t>A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975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487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605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40420"/>
                  </a:ext>
                </a:extLst>
              </a:tr>
              <a:tr h="2124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err="1"/>
                        <a:t>Bmax</a:t>
                      </a:r>
                      <a:r>
                        <a:rPr lang="en-US" altLang="zh-CN" sz="1800" baseline="0" dirty="0"/>
                        <a:t>, T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1.82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1.62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1.62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292188"/>
                  </a:ext>
                </a:extLst>
              </a:tr>
              <a:tr h="2124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/>
                        <a:t>B, T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0.50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0.50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0.50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167638"/>
                  </a:ext>
                </a:extLst>
              </a:tr>
              <a:tr h="2124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/>
                        <a:t>G,T/m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06445"/>
                  </a:ext>
                </a:extLst>
              </a:tr>
              <a:tr h="3717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/>
                        <a:t>Load</a:t>
                      </a:r>
                      <a:r>
                        <a:rPr lang="zh-CN" altLang="en-US" sz="1800" baseline="0" dirty="0"/>
                        <a:t> </a:t>
                      </a:r>
                      <a:r>
                        <a:rPr lang="en-US" altLang="zh-CN" sz="1800" baseline="0" dirty="0"/>
                        <a:t>line(4.2K),</a:t>
                      </a:r>
                      <a:r>
                        <a:rPr lang="zh-CN" altLang="en-US" sz="1800" baseline="0" dirty="0"/>
                        <a:t> </a:t>
                      </a:r>
                      <a:r>
                        <a:rPr lang="en-US" altLang="zh-CN" sz="1800" baseline="0" dirty="0"/>
                        <a:t>%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&gt;100%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&gt;100%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b="0" dirty="0"/>
                        <a:t>88.46%</a:t>
                      </a:r>
                      <a:endParaRPr lang="zh-CN" altLang="en-US" sz="1800" b="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835156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D91C4601-37A8-7B0A-0DF0-7BD26CBBF4D0}"/>
              </a:ext>
            </a:extLst>
          </p:cNvPr>
          <p:cNvSpPr txBox="1"/>
          <p:nvPr/>
        </p:nvSpPr>
        <p:spPr bwMode="auto">
          <a:xfrm>
            <a:off x="6400800" y="1019295"/>
            <a:ext cx="3096345" cy="4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eaLnBrk="0" latinLnBrk="0" hangingPunct="1">
              <a:lnSpc>
                <a:spcPct val="130000"/>
              </a:lnSpc>
              <a:spcBef>
                <a:spcPct val="0"/>
              </a:spcBef>
            </a:pPr>
            <a:r>
              <a:rPr kumimoji="1" lang="en-US" altLang="zh-CN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Table. Main parameters</a:t>
            </a:r>
            <a:endParaRPr kumimoji="1" lang="en-US" altLang="zh-CN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D923597-D92F-6323-37E6-C772EA3B6D81}"/>
              </a:ext>
            </a:extLst>
          </p:cNvPr>
          <p:cNvGrpSpPr/>
          <p:nvPr/>
        </p:nvGrpSpPr>
        <p:grpSpPr>
          <a:xfrm>
            <a:off x="844717" y="4673496"/>
            <a:ext cx="546349" cy="577072"/>
            <a:chOff x="6261875" y="1974039"/>
            <a:chExt cx="546349" cy="577072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86932A6-7445-0E22-074B-9B1C4AAA60A3}"/>
                </a:ext>
              </a:extLst>
            </p:cNvPr>
            <p:cNvSpPr/>
            <p:nvPr/>
          </p:nvSpPr>
          <p:spPr>
            <a:xfrm>
              <a:off x="6269905" y="2286170"/>
              <a:ext cx="252000" cy="252000"/>
            </a:xfrm>
            <a:prstGeom prst="ellipse">
              <a:avLst/>
            </a:prstGeom>
            <a:solidFill>
              <a:sysClr val="window" lastClr="FFFFFF">
                <a:alpha val="70000"/>
              </a:sysClr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377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Arial Unicode MS" pitchFamily="34" charset="-122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D163D7C-FECE-7EAD-B3D1-37363E3927D1}"/>
                </a:ext>
              </a:extLst>
            </p:cNvPr>
            <p:cNvCxnSpPr>
              <a:cxnSpLocks/>
            </p:cNvCxnSpPr>
            <p:nvPr/>
          </p:nvCxnSpPr>
          <p:spPr>
            <a:xfrm>
              <a:off x="6261875" y="1981520"/>
              <a:ext cx="0" cy="56432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05C5B6E1-8B1A-DC14-7597-054894936E97}"/>
                </a:ext>
              </a:extLst>
            </p:cNvPr>
            <p:cNvCxnSpPr>
              <a:cxnSpLocks/>
            </p:cNvCxnSpPr>
            <p:nvPr/>
          </p:nvCxnSpPr>
          <p:spPr>
            <a:xfrm>
              <a:off x="6796129" y="1974039"/>
              <a:ext cx="2" cy="56432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4F4063E-4209-E253-DE74-4F98533F72B7}"/>
                </a:ext>
              </a:extLst>
            </p:cNvPr>
            <p:cNvCxnSpPr>
              <a:cxnSpLocks/>
            </p:cNvCxnSpPr>
            <p:nvPr/>
          </p:nvCxnSpPr>
          <p:spPr>
            <a:xfrm>
              <a:off x="6268224" y="2551111"/>
              <a:ext cx="5400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B9E38A8-F234-33D3-B591-6F13C8D7A478}"/>
                </a:ext>
              </a:extLst>
            </p:cNvPr>
            <p:cNvSpPr/>
            <p:nvPr/>
          </p:nvSpPr>
          <p:spPr>
            <a:xfrm>
              <a:off x="6530380" y="2291438"/>
              <a:ext cx="252000" cy="252000"/>
            </a:xfrm>
            <a:prstGeom prst="ellipse">
              <a:avLst/>
            </a:prstGeom>
            <a:solidFill>
              <a:sysClr val="window" lastClr="FFFFFF">
                <a:alpha val="70000"/>
              </a:sysClr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377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Arial Unicode MS" pitchFamily="34" charset="-122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BCF388FF-B714-34D6-0C47-191B77CEA59A}"/>
              </a:ext>
            </a:extLst>
          </p:cNvPr>
          <p:cNvSpPr txBox="1"/>
          <p:nvPr/>
        </p:nvSpPr>
        <p:spPr bwMode="auto">
          <a:xfrm>
            <a:off x="558235" y="5416378"/>
            <a:ext cx="1245552" cy="36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/>
            <a:r>
              <a:rPr lang="en-US" altLang="zh-CN" dirty="0">
                <a:solidFill>
                  <a:prstClr val="black"/>
                </a:solidFill>
                <a:latin typeface="Times New Roman"/>
                <a:ea typeface="宋体"/>
              </a:rPr>
              <a:t>Wire 2</a:t>
            </a:r>
            <a:r>
              <a:rPr kumimoji="1"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×1</a:t>
            </a:r>
            <a:endParaRPr lang="zh-CN" altLang="en-US" dirty="0">
              <a:solidFill>
                <a:prstClr val="black"/>
              </a:solidFill>
              <a:latin typeface="Times New Roman"/>
              <a:ea typeface="宋体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60362AC-18FD-3E23-0196-263F2506C927}"/>
              </a:ext>
            </a:extLst>
          </p:cNvPr>
          <p:cNvGrpSpPr/>
          <p:nvPr/>
        </p:nvGrpSpPr>
        <p:grpSpPr>
          <a:xfrm>
            <a:off x="2400288" y="4669341"/>
            <a:ext cx="546349" cy="577072"/>
            <a:chOff x="6261875" y="1974039"/>
            <a:chExt cx="546349" cy="577072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D45EA2D-58F3-DFE7-B170-0048B1C383D0}"/>
                </a:ext>
              </a:extLst>
            </p:cNvPr>
            <p:cNvSpPr/>
            <p:nvPr/>
          </p:nvSpPr>
          <p:spPr>
            <a:xfrm>
              <a:off x="6269905" y="2286170"/>
              <a:ext cx="252000" cy="252000"/>
            </a:xfrm>
            <a:prstGeom prst="ellipse">
              <a:avLst/>
            </a:prstGeom>
            <a:solidFill>
              <a:sysClr val="window" lastClr="FFFFFF">
                <a:alpha val="70000"/>
              </a:sysClr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377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Arial Unicode MS" pitchFamily="34" charset="-122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1ACBACC0-2B62-4659-7BD5-D23C5BF3156E}"/>
                </a:ext>
              </a:extLst>
            </p:cNvPr>
            <p:cNvCxnSpPr>
              <a:cxnSpLocks/>
            </p:cNvCxnSpPr>
            <p:nvPr/>
          </p:nvCxnSpPr>
          <p:spPr>
            <a:xfrm>
              <a:off x="6261875" y="1981520"/>
              <a:ext cx="0" cy="56432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D02A0F42-2F26-6B2A-6282-E568FA9FDDA2}"/>
                </a:ext>
              </a:extLst>
            </p:cNvPr>
            <p:cNvCxnSpPr>
              <a:cxnSpLocks/>
            </p:cNvCxnSpPr>
            <p:nvPr/>
          </p:nvCxnSpPr>
          <p:spPr>
            <a:xfrm>
              <a:off x="6796129" y="1974039"/>
              <a:ext cx="2" cy="56432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29BA58DD-FCA2-3195-1181-C8714B845F52}"/>
                </a:ext>
              </a:extLst>
            </p:cNvPr>
            <p:cNvCxnSpPr>
              <a:cxnSpLocks/>
            </p:cNvCxnSpPr>
            <p:nvPr/>
          </p:nvCxnSpPr>
          <p:spPr>
            <a:xfrm>
              <a:off x="6268224" y="2551111"/>
              <a:ext cx="540000" cy="0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A7CEBD9-F6F7-E7F9-BFC0-EFAB347CA398}"/>
                </a:ext>
              </a:extLst>
            </p:cNvPr>
            <p:cNvSpPr/>
            <p:nvPr/>
          </p:nvSpPr>
          <p:spPr>
            <a:xfrm>
              <a:off x="6530380" y="2291438"/>
              <a:ext cx="252000" cy="252000"/>
            </a:xfrm>
            <a:prstGeom prst="ellipse">
              <a:avLst/>
            </a:prstGeom>
            <a:solidFill>
              <a:sysClr val="window" lastClr="FFFFFF">
                <a:alpha val="70000"/>
              </a:sysClr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377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Arial Unicode MS" pitchFamily="34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7152DB7-3BA7-A069-B783-161987123F35}"/>
                </a:ext>
              </a:extLst>
            </p:cNvPr>
            <p:cNvSpPr/>
            <p:nvPr/>
          </p:nvSpPr>
          <p:spPr>
            <a:xfrm>
              <a:off x="6269905" y="2030588"/>
              <a:ext cx="252000" cy="252000"/>
            </a:xfrm>
            <a:prstGeom prst="ellipse">
              <a:avLst/>
            </a:prstGeom>
            <a:solidFill>
              <a:sysClr val="window" lastClr="FFFFFF">
                <a:alpha val="70000"/>
              </a:sysClr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377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Arial Unicode MS" pitchFamily="34" charset="-122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A15C138-08D8-0B68-808D-856275C87ACB}"/>
                </a:ext>
              </a:extLst>
            </p:cNvPr>
            <p:cNvSpPr/>
            <p:nvPr/>
          </p:nvSpPr>
          <p:spPr>
            <a:xfrm>
              <a:off x="6530380" y="2035856"/>
              <a:ext cx="252000" cy="252000"/>
            </a:xfrm>
            <a:prstGeom prst="ellipse">
              <a:avLst/>
            </a:prstGeom>
            <a:solidFill>
              <a:sysClr val="window" lastClr="FFFFFF">
                <a:alpha val="70000"/>
              </a:sysClr>
            </a:solidFill>
            <a:ln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377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Arial Unicode MS" pitchFamily="34" charset="-122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B0F30382-B329-5E55-70DC-D0D92E0F9893}"/>
              </a:ext>
            </a:extLst>
          </p:cNvPr>
          <p:cNvSpPr txBox="1"/>
          <p:nvPr/>
        </p:nvSpPr>
        <p:spPr bwMode="auto">
          <a:xfrm>
            <a:off x="2150426" y="5416367"/>
            <a:ext cx="13863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/>
            <a:r>
              <a:rPr lang="en-US" altLang="zh-CN" dirty="0">
                <a:solidFill>
                  <a:prstClr val="black"/>
                </a:solidFill>
                <a:latin typeface="Times New Roman"/>
                <a:ea typeface="宋体"/>
              </a:rPr>
              <a:t>Wire 2</a:t>
            </a:r>
            <a:r>
              <a:rPr kumimoji="1"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×2</a:t>
            </a:r>
            <a:endParaRPr lang="zh-CN" altLang="en-US" dirty="0">
              <a:solidFill>
                <a:prstClr val="black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9094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6F4EDAA-B04C-2E8D-63B2-3CC8BA0A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CCT</a:t>
            </a:r>
            <a:r>
              <a:rPr lang="zh-CN" altLang="en-US" dirty="0"/>
              <a:t>型四极磁体方案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Supercon wire</a:t>
            </a:r>
            <a:r>
              <a:rPr lang="en-US" altLang="zh-CN" dirty="0"/>
              <a:t>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D83BB73-4523-5BE8-24EF-005980FB5F24}"/>
              </a:ext>
            </a:extLst>
          </p:cNvPr>
          <p:cNvGraphicFramePr>
            <a:graphicFrameLocks/>
          </p:cNvGraphicFramePr>
          <p:nvPr/>
        </p:nvGraphicFramePr>
        <p:xfrm>
          <a:off x="946851" y="1428453"/>
          <a:ext cx="9897689" cy="5034197"/>
        </p:xfrm>
        <a:graphic>
          <a:graphicData uri="http://schemas.openxmlformats.org/drawingml/2006/table">
            <a:tbl>
              <a:tblPr firstRow="1" bandRow="1"/>
              <a:tblGrid>
                <a:gridCol w="2376000">
                  <a:extLst>
                    <a:ext uri="{9D8B030D-6E8A-4147-A177-3AD203B41FA5}">
                      <a16:colId xmlns:a16="http://schemas.microsoft.com/office/drawing/2014/main" val="4230517823"/>
                    </a:ext>
                  </a:extLst>
                </a:gridCol>
                <a:gridCol w="1074527">
                  <a:extLst>
                    <a:ext uri="{9D8B030D-6E8A-4147-A177-3AD203B41FA5}">
                      <a16:colId xmlns:a16="http://schemas.microsoft.com/office/drawing/2014/main" val="2763457030"/>
                    </a:ext>
                  </a:extLst>
                </a:gridCol>
                <a:gridCol w="1074527">
                  <a:extLst>
                    <a:ext uri="{9D8B030D-6E8A-4147-A177-3AD203B41FA5}">
                      <a16:colId xmlns:a16="http://schemas.microsoft.com/office/drawing/2014/main" val="2642605768"/>
                    </a:ext>
                  </a:extLst>
                </a:gridCol>
                <a:gridCol w="1074527">
                  <a:extLst>
                    <a:ext uri="{9D8B030D-6E8A-4147-A177-3AD203B41FA5}">
                      <a16:colId xmlns:a16="http://schemas.microsoft.com/office/drawing/2014/main" val="2575540231"/>
                    </a:ext>
                  </a:extLst>
                </a:gridCol>
                <a:gridCol w="1074527">
                  <a:extLst>
                    <a:ext uri="{9D8B030D-6E8A-4147-A177-3AD203B41FA5}">
                      <a16:colId xmlns:a16="http://schemas.microsoft.com/office/drawing/2014/main" val="1793471461"/>
                    </a:ext>
                  </a:extLst>
                </a:gridCol>
                <a:gridCol w="1074527">
                  <a:extLst>
                    <a:ext uri="{9D8B030D-6E8A-4147-A177-3AD203B41FA5}">
                      <a16:colId xmlns:a16="http://schemas.microsoft.com/office/drawing/2014/main" val="500848619"/>
                    </a:ext>
                  </a:extLst>
                </a:gridCol>
                <a:gridCol w="1074527">
                  <a:extLst>
                    <a:ext uri="{9D8B030D-6E8A-4147-A177-3AD203B41FA5}">
                      <a16:colId xmlns:a16="http://schemas.microsoft.com/office/drawing/2014/main" val="1511844623"/>
                    </a:ext>
                  </a:extLst>
                </a:gridCol>
                <a:gridCol w="1074527">
                  <a:extLst>
                    <a:ext uri="{9D8B030D-6E8A-4147-A177-3AD203B41FA5}">
                      <a16:colId xmlns:a16="http://schemas.microsoft.com/office/drawing/2014/main" val="2427750537"/>
                    </a:ext>
                  </a:extLst>
                </a:gridCol>
              </a:tblGrid>
              <a:tr h="370757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Item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Value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1344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l-GR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Φ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0.64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l-GR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Φ</a:t>
                      </a:r>
                      <a:r>
                        <a:rPr lang="en-US" altLang="zh-CN" sz="1800" b="0" dirty="0"/>
                        <a:t>0.75</a:t>
                      </a:r>
                      <a:endParaRPr lang="zh-CN" altLang="en-US" sz="1800" b="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Φ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0.9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322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en-US" altLang="zh-CN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×2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3×2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en-US" altLang="zh-CN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×2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3×2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9×1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2×2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7×1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75294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Beam Angle(</a:t>
                      </a:r>
                      <a:r>
                        <a:rPr lang="el-GR" altLang="zh-CN" sz="1800" dirty="0"/>
                        <a:t>θ</a:t>
                      </a:r>
                      <a:r>
                        <a:rPr lang="en-US" altLang="zh-CN" sz="1800" dirty="0"/>
                        <a:t>), </a:t>
                      </a:r>
                      <a:r>
                        <a:rPr lang="en-US" altLang="zh-CN" sz="1800" dirty="0" err="1"/>
                        <a:t>mrad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60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29397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R</a:t>
                      </a:r>
                      <a:r>
                        <a:rPr lang="en-US" altLang="zh-CN" sz="1800" baseline="-25000" dirty="0"/>
                        <a:t>ref_</a:t>
                      </a:r>
                      <a:r>
                        <a:rPr lang="en-US" altLang="zh-CN" sz="1800" baseline="0" dirty="0"/>
                        <a:t>QD0, mm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12575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QD0  Coil1 IR, mm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20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41051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 QD0 Coil2 OR, mm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24.60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24.60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25.04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25.04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23.54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25.64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23.84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78687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 QD0 Magnet OR, mm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25.10&lt;27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25.10&lt;27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25.59&lt;27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25.54&lt;27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(4.04) 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26.14&lt;27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(4.34) 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2278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I,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A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602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512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664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576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887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752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1082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4042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err="1"/>
                        <a:t>Bmax</a:t>
                      </a:r>
                      <a:r>
                        <a:rPr lang="en-US" altLang="zh-CN" sz="1800" baseline="0" dirty="0"/>
                        <a:t>, T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1.59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1.58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1.55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1.54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1.54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1.50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1.50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29218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/>
                        <a:t>B, T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0.50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0.50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0.50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0.50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0.50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0.50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16763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/>
                        <a:t>G,T/m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50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06445"/>
                  </a:ext>
                </a:extLst>
              </a:tr>
              <a:tr h="612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/>
                        <a:t>Load</a:t>
                      </a:r>
                      <a:r>
                        <a:rPr lang="zh-CN" altLang="en-US" sz="1800" baseline="0" dirty="0"/>
                        <a:t> </a:t>
                      </a:r>
                      <a:r>
                        <a:rPr lang="en-US" altLang="zh-CN" sz="1800" baseline="0" dirty="0"/>
                        <a:t>line(4.2K),</a:t>
                      </a:r>
                      <a:r>
                        <a:rPr lang="zh-CN" altLang="en-US" sz="1800" baseline="0" dirty="0"/>
                        <a:t> </a:t>
                      </a:r>
                      <a:r>
                        <a:rPr lang="en-US" altLang="zh-CN" sz="1800" baseline="0" dirty="0"/>
                        <a:t>%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b="0" dirty="0"/>
                        <a:t>80.88%</a:t>
                      </a:r>
                      <a:endParaRPr lang="zh-CN" altLang="en-US" sz="1800" b="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62.67%</a:t>
                      </a:r>
                    </a:p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(68.72%)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b="0" dirty="0"/>
                        <a:t>76.76%</a:t>
                      </a:r>
                      <a:endParaRPr lang="zh-CN" altLang="en-US" sz="1800" b="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66.59%</a:t>
                      </a:r>
                    </a:p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(71.31%)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\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41.84%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78.56%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835156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06D362AC-07D8-F663-AD6C-9FC49FC24461}"/>
              </a:ext>
            </a:extLst>
          </p:cNvPr>
          <p:cNvSpPr txBox="1"/>
          <p:nvPr/>
        </p:nvSpPr>
        <p:spPr bwMode="auto">
          <a:xfrm>
            <a:off x="4347524" y="975957"/>
            <a:ext cx="3096345" cy="4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eaLnBrk="0" latinLnBrk="0" hangingPunct="1">
              <a:lnSpc>
                <a:spcPct val="130000"/>
              </a:lnSpc>
              <a:spcBef>
                <a:spcPct val="0"/>
              </a:spcBef>
            </a:pPr>
            <a:r>
              <a:rPr kumimoji="1" lang="en-US" altLang="zh-CN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Table. Main parameters</a:t>
            </a:r>
            <a:endParaRPr kumimoji="1" lang="en-US" altLang="zh-CN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DF2C95-E1C0-1C4C-641C-4430F43306B0}"/>
              </a:ext>
            </a:extLst>
          </p:cNvPr>
          <p:cNvSpPr txBox="1"/>
          <p:nvPr/>
        </p:nvSpPr>
        <p:spPr>
          <a:xfrm>
            <a:off x="9393875" y="975957"/>
            <a:ext cx="1941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</a:rPr>
              <a:t>Supercon</a:t>
            </a:r>
            <a:r>
              <a:rPr lang="zh-CN" altLang="en-US" sz="1800" b="1" dirty="0">
                <a:solidFill>
                  <a:schemeClr val="tx1"/>
                </a:solidFill>
              </a:rPr>
              <a:t>超导线</a:t>
            </a:r>
          </a:p>
        </p:txBody>
      </p:sp>
    </p:spTree>
    <p:extLst>
      <p:ext uri="{BB962C8B-B14F-4D97-AF65-F5344CB8AC3E}">
        <p14:creationId xmlns:p14="http://schemas.microsoft.com/office/powerpoint/2010/main" val="359860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DA3C7FE-3930-CEF6-3F7A-967006E2A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71" y="3336717"/>
            <a:ext cx="3356293" cy="2361570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2D6034D-154F-4B2E-C34E-00CA90CF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CCT</a:t>
            </a:r>
            <a:r>
              <a:rPr lang="zh-CN" altLang="en-US" dirty="0"/>
              <a:t>型四极磁体方案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Supercon wire</a:t>
            </a:r>
            <a:r>
              <a:rPr lang="en-US" altLang="zh-CN" dirty="0"/>
              <a:t>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68B759F-5D9E-350F-617D-FF5D7B185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829" b="33080"/>
          <a:stretch/>
        </p:blipFill>
        <p:spPr>
          <a:xfrm>
            <a:off x="4008318" y="3191446"/>
            <a:ext cx="3526612" cy="267595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60E4A32-5C09-F354-EA09-163C71AEC31B}"/>
              </a:ext>
            </a:extLst>
          </p:cNvPr>
          <p:cNvSpPr txBox="1"/>
          <p:nvPr/>
        </p:nvSpPr>
        <p:spPr bwMode="auto">
          <a:xfrm>
            <a:off x="486910" y="1152155"/>
            <a:ext cx="10515600" cy="4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indent="-342900" eaLnBrk="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kumimoji="1" lang="zh-CN" altLang="en-US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校正线圈位于</a:t>
            </a:r>
            <a:r>
              <a:rPr kumimoji="1" lang="en-US" altLang="zh-CN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DQ0</a:t>
            </a:r>
            <a:r>
              <a:rPr kumimoji="1" lang="zh-CN" altLang="en-US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外时，得到满足需求的</a:t>
            </a:r>
            <a:r>
              <a:rPr kumimoji="1" lang="en-US" altLang="zh-CN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CCT</a:t>
            </a:r>
            <a:r>
              <a:rPr kumimoji="1" lang="zh-CN" altLang="en-US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型</a:t>
            </a:r>
            <a:r>
              <a:rPr kumimoji="1" lang="en-US" altLang="zh-CN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DQ0</a:t>
            </a:r>
            <a:r>
              <a:rPr kumimoji="1" lang="zh-CN" altLang="en-US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设计方案，设计参数如下：</a:t>
            </a:r>
            <a:endParaRPr kumimoji="1" lang="en-US" altLang="zh-CN" sz="2000" b="1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210C65B-DE89-D1C3-C3D1-274D093E1320}"/>
              </a:ext>
            </a:extLst>
          </p:cNvPr>
          <p:cNvSpPr txBox="1"/>
          <p:nvPr/>
        </p:nvSpPr>
        <p:spPr>
          <a:xfrm>
            <a:off x="1665003" y="5405899"/>
            <a:ext cx="1569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I=520</a:t>
            </a:r>
          </a:p>
          <a:p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Bmax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=1.60T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9711F95-290C-27AF-DF57-4E6B8C8C1ED9}"/>
              </a:ext>
            </a:extLst>
          </p:cNvPr>
          <p:cNvSpPr txBox="1"/>
          <p:nvPr/>
        </p:nvSpPr>
        <p:spPr>
          <a:xfrm>
            <a:off x="5009625" y="4643502"/>
            <a:ext cx="970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63.80</a:t>
            </a:r>
            <a:r>
              <a:rPr lang="en-US" altLang="zh-CN" sz="1600" baseline="0" dirty="0"/>
              <a:t>%</a:t>
            </a:r>
            <a:endParaRPr lang="zh-CN" altLang="en-US" sz="16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E2DF391-4E02-9E48-F555-5E287C0CD90E}"/>
              </a:ext>
            </a:extLst>
          </p:cNvPr>
          <p:cNvSpPr txBox="1"/>
          <p:nvPr/>
        </p:nvSpPr>
        <p:spPr>
          <a:xfrm>
            <a:off x="5889388" y="3890318"/>
            <a:ext cx="970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69.74%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0B8672-6FD3-4FC3-8D9C-E2AAE5954AF1}"/>
              </a:ext>
            </a:extLst>
          </p:cNvPr>
          <p:cNvSpPr txBox="1"/>
          <p:nvPr/>
        </p:nvSpPr>
        <p:spPr>
          <a:xfrm>
            <a:off x="662110" y="1755340"/>
            <a:ext cx="6530069" cy="124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考虑到校正线圈空间，选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Φ0.64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的超导线</a:t>
            </a:r>
            <a:endParaRPr kumimoji="1" lang="en-US" altLang="zh-CN" sz="2000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校正线圈设计空间</a:t>
            </a:r>
            <a:r>
              <a:rPr kumimoji="1" lang="en-US" altLang="zh-CN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1.9 mm,</a:t>
            </a:r>
            <a:r>
              <a:rPr kumimoji="1" lang="zh-CN" altLang="en-US" sz="2000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需进一步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讨论校正线圈是否可放在</a:t>
            </a:r>
            <a:r>
              <a:rPr kumimoji="1" lang="en-US" altLang="zh-CN" sz="2000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QD0</a:t>
            </a:r>
            <a:r>
              <a:rPr kumimoji="1" lang="zh-CN" altLang="en-US" sz="2000" dirty="0">
                <a:solidFill>
                  <a:srgbClr val="FF0000"/>
                </a:solidFill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外面？</a:t>
            </a:r>
            <a:endParaRPr kumimoji="1" lang="en-US" altLang="zh-CN" sz="2000" dirty="0">
              <a:solidFill>
                <a:srgbClr val="FF0000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graphicFrame>
        <p:nvGraphicFramePr>
          <p:cNvPr id="8" name="内容占位符 3">
            <a:extLst>
              <a:ext uri="{FF2B5EF4-FFF2-40B4-BE49-F238E27FC236}">
                <a16:creationId xmlns:a16="http://schemas.microsoft.com/office/drawing/2014/main" id="{0BA04126-3A07-43C9-DE78-D9C05E6CE8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700417"/>
              </p:ext>
            </p:extLst>
          </p:nvPr>
        </p:nvGraphicFramePr>
        <p:xfrm>
          <a:off x="7705986" y="1727875"/>
          <a:ext cx="3913115" cy="4663440"/>
        </p:xfrm>
        <a:graphic>
          <a:graphicData uri="http://schemas.openxmlformats.org/drawingml/2006/table">
            <a:tbl>
              <a:tblPr firstRow="1" bandRow="1"/>
              <a:tblGrid>
                <a:gridCol w="2438401">
                  <a:extLst>
                    <a:ext uri="{9D8B030D-6E8A-4147-A177-3AD203B41FA5}">
                      <a16:colId xmlns:a16="http://schemas.microsoft.com/office/drawing/2014/main" val="4230517823"/>
                    </a:ext>
                  </a:extLst>
                </a:gridCol>
                <a:gridCol w="1474714">
                  <a:extLst>
                    <a:ext uri="{9D8B030D-6E8A-4147-A177-3AD203B41FA5}">
                      <a16:colId xmlns:a16="http://schemas.microsoft.com/office/drawing/2014/main" val="2642605768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Item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Value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Φ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0.64 (3×2)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134416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Beam Angle(</a:t>
                      </a:r>
                      <a:r>
                        <a:rPr lang="el-GR" altLang="zh-CN" sz="1800" dirty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US" altLang="zh-CN" sz="1800" dirty="0" err="1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096896"/>
                  </a:ext>
                </a:extLst>
              </a:tr>
              <a:tr h="3500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QD0  Coil1 IR, mm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410515"/>
                  </a:ext>
                </a:extLst>
              </a:tr>
              <a:tr h="3500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 QD0 Coil2 OR, mm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24.60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786873"/>
                  </a:ext>
                </a:extLst>
              </a:tr>
              <a:tr h="3500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 QD0 Magnet OR, mm</a:t>
                      </a:r>
                      <a:endParaRPr lang="zh-CN" altLang="en-US" sz="18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25.10&lt;27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722783"/>
                  </a:ext>
                </a:extLst>
              </a:tr>
              <a:tr h="350029">
                <a:tc>
                  <a:txBody>
                    <a:bodyPr/>
                    <a:lstStyle/>
                    <a:p>
                      <a:pPr algn="ctr"/>
                      <a:r>
                        <a:rPr lang="el-GR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ω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, mm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5.98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08177"/>
                  </a:ext>
                </a:extLst>
              </a:tr>
              <a:tr h="3500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W×h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, mm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1.35*1.95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107042"/>
                  </a:ext>
                </a:extLst>
              </a:tr>
              <a:tr h="3500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I,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A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520 (N=67)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40420"/>
                  </a:ext>
                </a:extLst>
              </a:tr>
              <a:tr h="3500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err="1"/>
                        <a:t>Bmax</a:t>
                      </a:r>
                      <a:r>
                        <a:rPr lang="en-US" altLang="zh-CN" sz="1800" baseline="0" dirty="0"/>
                        <a:t>, T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1.60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292188"/>
                  </a:ext>
                </a:extLst>
              </a:tr>
              <a:tr h="3500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/>
                        <a:t>B, T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0.50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167638"/>
                  </a:ext>
                </a:extLst>
              </a:tr>
              <a:tr h="35002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/>
                        <a:t>G,T/m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/>
                        <a:t>50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06445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/>
                        <a:t>Load</a:t>
                      </a:r>
                      <a:r>
                        <a:rPr lang="zh-CN" altLang="en-US" sz="1800" baseline="0" dirty="0"/>
                        <a:t> </a:t>
                      </a:r>
                      <a:r>
                        <a:rPr lang="en-US" altLang="zh-CN" sz="1800" baseline="0" dirty="0"/>
                        <a:t>line(4.2K),</a:t>
                      </a:r>
                      <a:r>
                        <a:rPr lang="zh-CN" altLang="en-US" sz="1800" baseline="0" dirty="0"/>
                        <a:t> </a:t>
                      </a:r>
                      <a:r>
                        <a:rPr lang="en-US" altLang="zh-CN" sz="1800" baseline="0" dirty="0"/>
                        <a:t>%</a:t>
                      </a:r>
                      <a:endParaRPr lang="zh-CN" altLang="en-US" sz="1800" baseline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63.8%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83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13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54BB85E-BD35-F964-6476-2578BA8C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CCT</a:t>
            </a:r>
            <a:r>
              <a:rPr lang="zh-CN" altLang="en-US" dirty="0"/>
              <a:t>型四极磁体方案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Supercon wire</a:t>
            </a:r>
            <a:r>
              <a:rPr lang="en-US" altLang="zh-CN" dirty="0"/>
              <a:t>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008C594A-C68B-621B-1452-F90B932403AA}"/>
              </a:ext>
            </a:extLst>
          </p:cNvPr>
          <p:cNvGraphicFramePr>
            <a:graphicFrameLocks/>
          </p:cNvGraphicFramePr>
          <p:nvPr/>
        </p:nvGraphicFramePr>
        <p:xfrm>
          <a:off x="946851" y="1428453"/>
          <a:ext cx="8571650" cy="5091970"/>
        </p:xfrm>
        <a:graphic>
          <a:graphicData uri="http://schemas.openxmlformats.org/drawingml/2006/table">
            <a:tbl>
              <a:tblPr firstRow="1" bandRow="1"/>
              <a:tblGrid>
                <a:gridCol w="2590150">
                  <a:extLst>
                    <a:ext uri="{9D8B030D-6E8A-4147-A177-3AD203B41FA5}">
                      <a16:colId xmlns:a16="http://schemas.microsoft.com/office/drawing/2014/main" val="4230517823"/>
                    </a:ext>
                  </a:extLst>
                </a:gridCol>
                <a:gridCol w="1171375">
                  <a:extLst>
                    <a:ext uri="{9D8B030D-6E8A-4147-A177-3AD203B41FA5}">
                      <a16:colId xmlns:a16="http://schemas.microsoft.com/office/drawing/2014/main" val="276345703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642605768"/>
                    </a:ext>
                  </a:extLst>
                </a:gridCol>
                <a:gridCol w="1171375">
                  <a:extLst>
                    <a:ext uri="{9D8B030D-6E8A-4147-A177-3AD203B41FA5}">
                      <a16:colId xmlns:a16="http://schemas.microsoft.com/office/drawing/2014/main" val="2575540231"/>
                    </a:ext>
                  </a:extLst>
                </a:gridCol>
                <a:gridCol w="1171375">
                  <a:extLst>
                    <a:ext uri="{9D8B030D-6E8A-4147-A177-3AD203B41FA5}">
                      <a16:colId xmlns:a16="http://schemas.microsoft.com/office/drawing/2014/main" val="1511844623"/>
                    </a:ext>
                  </a:extLst>
                </a:gridCol>
                <a:gridCol w="1171375">
                  <a:extLst>
                    <a:ext uri="{9D8B030D-6E8A-4147-A177-3AD203B41FA5}">
                      <a16:colId xmlns:a16="http://schemas.microsoft.com/office/drawing/2014/main" val="2427750537"/>
                    </a:ext>
                  </a:extLst>
                </a:gridCol>
              </a:tblGrid>
              <a:tr h="351284">
                <a:tc rowSpan="3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134416"/>
                  </a:ext>
                </a:extLst>
              </a:tr>
              <a:tr h="3512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l-GR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Φ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0.64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endParaRPr lang="zh-CN" altLang="en-US" sz="1800" b="0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Φ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0.9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32234"/>
                  </a:ext>
                </a:extLst>
              </a:tr>
              <a:tr h="351284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en-US" altLang="zh-CN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×2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4×2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kumimoji="1" lang="en-US" altLang="zh-CN" sz="1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×2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6×1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2×2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752944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Beam Angle(</a:t>
                      </a:r>
                      <a:r>
                        <a:rPr lang="el-GR" altLang="zh-CN" sz="1800" dirty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US" altLang="zh-CN" sz="1800" dirty="0" err="1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293970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1800" baseline="-25000" dirty="0">
                          <a:solidFill>
                            <a:schemeClr val="tx1"/>
                          </a:solidFill>
                        </a:rPr>
                        <a:t>ref_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QD0, mm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125759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QD0  Coil1 IR, mm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23.2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23.2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23.2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23.2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23.2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410515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 QD0 Coil2 OR, mm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27.8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27.8 &gt;27.03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27.8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28.04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28.94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786873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 QD0 Magnet OR, mm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\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\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\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\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\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722783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I,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688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538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1266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862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40420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err="1">
                          <a:solidFill>
                            <a:schemeClr val="tx1"/>
                          </a:solidFill>
                        </a:rPr>
                        <a:t>Bmax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, T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1.85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1.86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1.84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\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1.75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292188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B, T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0.50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0.50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167638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G,T/m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06445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Load</a:t>
                      </a:r>
                      <a:r>
                        <a:rPr lang="zh-CN" alt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line(4.2K),</a:t>
                      </a:r>
                      <a:r>
                        <a:rPr lang="zh-CN" alt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87.09%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68.19%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61.5%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\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64.18%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835156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680FA8C6-3DBE-C28D-23D4-C387387D5679}"/>
              </a:ext>
            </a:extLst>
          </p:cNvPr>
          <p:cNvSpPr txBox="1"/>
          <p:nvPr/>
        </p:nvSpPr>
        <p:spPr bwMode="auto">
          <a:xfrm>
            <a:off x="4008727" y="934375"/>
            <a:ext cx="3776949" cy="45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l" eaLnBrk="0" latinLnBrk="0" hangingPunct="1">
              <a:lnSpc>
                <a:spcPct val="130000"/>
              </a:lnSpc>
              <a:spcBef>
                <a:spcPct val="0"/>
              </a:spcBef>
            </a:pPr>
            <a:r>
              <a:rPr kumimoji="1" lang="en-US" altLang="zh-CN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Table. Main parameters</a:t>
            </a:r>
            <a:endParaRPr kumimoji="1" lang="en-US" altLang="zh-CN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4634D6-372A-7AA5-1A8F-14DB2A0BE298}"/>
              </a:ext>
            </a:extLst>
          </p:cNvPr>
          <p:cNvSpPr txBox="1"/>
          <p:nvPr/>
        </p:nvSpPr>
        <p:spPr>
          <a:xfrm>
            <a:off x="9393875" y="975957"/>
            <a:ext cx="19416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I=</a:t>
            </a:r>
            <a:r>
              <a:rPr lang="zh-CN" altLang="en-US" dirty="0"/>
              <a:t>0.5/0.646*664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895D265-79B5-D79D-830B-8197A4657364}"/>
              </a:ext>
            </a:extLst>
          </p:cNvPr>
          <p:cNvSpPr txBox="1"/>
          <p:nvPr/>
        </p:nvSpPr>
        <p:spPr>
          <a:xfrm>
            <a:off x="9810750" y="3402679"/>
            <a:ext cx="1941637" cy="11435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/>
              <a:t>经讨论</a:t>
            </a: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zh-CN" altLang="en-US" b="1" dirty="0"/>
              <a:t>进一步压缩校正器磁体至</a:t>
            </a:r>
            <a:r>
              <a:rPr lang="en-US" altLang="zh-CN" b="1" dirty="0"/>
              <a:t>1.8mm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2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6E2FEEE7-A730-E4E3-F96B-01538B36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CCT</a:t>
            </a:r>
            <a:r>
              <a:rPr lang="zh-CN" altLang="en-US" dirty="0"/>
              <a:t>型四极磁体方案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Supercon wire</a:t>
            </a:r>
            <a:r>
              <a:rPr lang="en-US" altLang="zh-CN" dirty="0"/>
              <a:t>(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4CA501A-1F8F-9835-E2E3-18F007734813}"/>
              </a:ext>
            </a:extLst>
          </p:cNvPr>
          <p:cNvGraphicFramePr>
            <a:graphicFrameLocks/>
          </p:cNvGraphicFramePr>
          <p:nvPr/>
        </p:nvGraphicFramePr>
        <p:xfrm>
          <a:off x="835152" y="1752600"/>
          <a:ext cx="4246150" cy="4634770"/>
        </p:xfrm>
        <a:graphic>
          <a:graphicData uri="http://schemas.openxmlformats.org/drawingml/2006/table">
            <a:tbl>
              <a:tblPr firstRow="1" bandRow="1"/>
              <a:tblGrid>
                <a:gridCol w="2590150">
                  <a:extLst>
                    <a:ext uri="{9D8B030D-6E8A-4147-A177-3AD203B41FA5}">
                      <a16:colId xmlns:a16="http://schemas.microsoft.com/office/drawing/2014/main" val="4230517823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763457030"/>
                    </a:ext>
                  </a:extLst>
                </a:gridCol>
              </a:tblGrid>
              <a:tr h="35128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Item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l-GR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Φ</a:t>
                      </a:r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0.64, 4×2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134416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Beam Angle(</a:t>
                      </a:r>
                      <a:r>
                        <a:rPr lang="el-GR" altLang="zh-CN" sz="1800" dirty="0">
                          <a:solidFill>
                            <a:schemeClr val="tx1"/>
                          </a:solidFill>
                        </a:rPr>
                        <a:t>θ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US" altLang="zh-CN" sz="1800" dirty="0" err="1">
                          <a:solidFill>
                            <a:schemeClr val="tx1"/>
                          </a:solidFill>
                        </a:rPr>
                        <a:t>mrad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293970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1800" baseline="-25000" dirty="0">
                          <a:solidFill>
                            <a:schemeClr val="tx1"/>
                          </a:solidFill>
                        </a:rPr>
                        <a:t>ref_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QD0, mm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125759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QD0  Coil1 IR, mm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21.8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410515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 QD0 Coil2 OR, mm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26.4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786873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 QD0 Magnet OR, mm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26.9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722783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I,</a:t>
                      </a:r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509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40420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err="1">
                          <a:solidFill>
                            <a:schemeClr val="tx1"/>
                          </a:solidFill>
                        </a:rPr>
                        <a:t>Bmax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, T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1.70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292188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B, T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167638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G,T/m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06445"/>
                  </a:ext>
                </a:extLst>
              </a:tr>
              <a:tr h="3994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6858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Load</a:t>
                      </a:r>
                      <a:r>
                        <a:rPr lang="zh-CN" alt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line(4.2K),</a:t>
                      </a:r>
                      <a:r>
                        <a:rPr lang="zh-CN" alt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80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zh-CN" alt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  <a:cs typeface="+mn-cs"/>
                        </a:rPr>
                        <a:t>63.23%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835156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D51102DB-5866-486B-3928-AE3C0C724A11}"/>
              </a:ext>
            </a:extLst>
          </p:cNvPr>
          <p:cNvSpPr txBox="1"/>
          <p:nvPr/>
        </p:nvSpPr>
        <p:spPr bwMode="auto">
          <a:xfrm>
            <a:off x="609600" y="1172601"/>
            <a:ext cx="10134600" cy="44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5750" indent="-285750" algn="l" eaLnBrk="0" latinLnBrk="0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kumimoji="1" lang="zh-CN" altLang="en-US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进一步压缩校正器磁体空间后，得到满足需求的</a:t>
            </a:r>
            <a:r>
              <a:rPr kumimoji="1" lang="en-US" altLang="zh-CN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CCT</a:t>
            </a:r>
            <a:r>
              <a:rPr kumimoji="1" lang="zh-CN" altLang="en-US" sz="2000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型四极磁体方案，设计参数如下：</a:t>
            </a:r>
            <a:endParaRPr kumimoji="1" lang="en-US" altLang="zh-CN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D96EAAC-E069-33BB-EBFD-D3A71916C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568" y="2901387"/>
            <a:ext cx="5013614" cy="332509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853BCD0-4F49-11FA-BD72-45B5569EB2E8}"/>
              </a:ext>
            </a:extLst>
          </p:cNvPr>
          <p:cNvSpPr txBox="1"/>
          <p:nvPr/>
        </p:nvSpPr>
        <p:spPr>
          <a:xfrm>
            <a:off x="7182612" y="5780578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aseline="0" dirty="0" err="1">
                <a:solidFill>
                  <a:schemeClr val="tx1"/>
                </a:solidFill>
              </a:rPr>
              <a:t>Bmax</a:t>
            </a:r>
            <a:r>
              <a:rPr lang="en-US" altLang="zh-CN" sz="1800" baseline="0" dirty="0">
                <a:solidFill>
                  <a:schemeClr val="tx1"/>
                </a:solidFill>
              </a:rPr>
              <a:t>=1.70T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3C24FC-3FB4-1D0E-898B-952CCFA91E7A}"/>
              </a:ext>
            </a:extLst>
          </p:cNvPr>
          <p:cNvSpPr txBox="1"/>
          <p:nvPr/>
        </p:nvSpPr>
        <p:spPr bwMode="auto">
          <a:xfrm>
            <a:off x="5562600" y="1765239"/>
            <a:ext cx="6019800" cy="77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285750" indent="-285750" algn="l" eaLnBrk="0" latinLnBrk="0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1" lang="zh-CN" altLang="en-US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磁体最大外径</a:t>
            </a:r>
            <a:r>
              <a:rPr kumimoji="1" lang="en-US" altLang="zh-CN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26.9mm, </a:t>
            </a:r>
            <a:r>
              <a:rPr kumimoji="1" lang="zh-CN" altLang="en-US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满足束流角度</a:t>
            </a:r>
            <a:r>
              <a:rPr kumimoji="1" lang="en-US" altLang="zh-CN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60mrad</a:t>
            </a:r>
            <a:r>
              <a:rPr kumimoji="1" lang="zh-CN" altLang="en-US" b="1" dirty="0">
                <a:latin typeface="Times New Roman" pitchFamily="18" charset="0"/>
                <a:ea typeface="黑体" panose="02010609060101010101" pitchFamily="49" charset="-122"/>
                <a:cs typeface="Times New Roman" pitchFamily="18" charset="0"/>
              </a:rPr>
              <a:t>的磁体空间尺寸需求和磁场需求。</a:t>
            </a:r>
            <a:endParaRPr kumimoji="1" lang="en-US" altLang="zh-CN" b="1" dirty="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91491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简约主题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简约主题1" id="{8726733B-1585-4EFA-96D3-CD0EAD92F069}" vid="{A378D2D5-E8DA-42F7-8DEF-892FD3E627BC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72785</TotalTime>
  <Words>1878</Words>
  <Application>Microsoft Office PowerPoint</Application>
  <PresentationFormat>宽屏</PresentationFormat>
  <Paragraphs>655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MicrosoftYaHei</vt:lpstr>
      <vt:lpstr>MicrosoftYaHei-Bold</vt:lpstr>
      <vt:lpstr>STZhongsong</vt:lpstr>
      <vt:lpstr>楷体</vt:lpstr>
      <vt:lpstr>宋体</vt:lpstr>
      <vt:lpstr>Arial</vt:lpstr>
      <vt:lpstr>Calibri</vt:lpstr>
      <vt:lpstr>Times New Roman</vt:lpstr>
      <vt:lpstr>Wingdings</vt:lpstr>
      <vt:lpstr>等线</vt:lpstr>
      <vt:lpstr>等线 Light</vt:lpstr>
      <vt:lpstr>黑体</vt:lpstr>
      <vt:lpstr>微软雅黑</vt:lpstr>
      <vt:lpstr>微软雅黑</vt:lpstr>
      <vt:lpstr>自定义设计方案</vt:lpstr>
      <vt:lpstr>1_自定义设计方案</vt:lpstr>
      <vt:lpstr>简约主题1</vt:lpstr>
      <vt:lpstr>PowerPoint 演示文稿</vt:lpstr>
      <vt:lpstr>目录</vt:lpstr>
      <vt:lpstr>对撞区四极磁体</vt:lpstr>
      <vt:lpstr>四极磁体参数设计要求</vt:lpstr>
      <vt:lpstr>CCT型四极磁体方案-WST wire(Case 1)</vt:lpstr>
      <vt:lpstr>CCT型四极磁体方案- Supercon wire(Case 1)</vt:lpstr>
      <vt:lpstr>CCT型四极磁体方案- Supercon wire(Case 1)</vt:lpstr>
      <vt:lpstr>CCT型四极磁体方案- Supercon wire(Case 2)</vt:lpstr>
      <vt:lpstr>CCT型四极磁体方案- Supercon wire(Case 2)</vt:lpstr>
      <vt:lpstr>有效长度计算</vt:lpstr>
      <vt:lpstr>双孔径DQ0磁体设计</vt:lpstr>
      <vt:lpstr>双孔径磁体高阶谐波分量</vt:lpstr>
      <vt:lpstr>双孔径磁体高阶谐波分量</vt:lpstr>
      <vt:lpstr>双孔径磁体高阶谐波分量</vt:lpstr>
      <vt:lpstr>小结</vt:lpstr>
      <vt:lpstr>目录</vt:lpstr>
      <vt:lpstr>Cosθ 型磁体方案</vt:lpstr>
      <vt:lpstr>Cosθ 型磁体方案</vt:lpstr>
      <vt:lpstr>Cosθ 型磁体方案</vt:lpstr>
      <vt:lpstr>Cosθ 型磁体高阶谐波计算</vt:lpstr>
      <vt:lpstr>Cosθ 型磁体高阶谐波分量</vt:lpstr>
      <vt:lpstr>总结</vt:lpstr>
      <vt:lpstr>PowerPoint 演示文稿</vt:lpstr>
      <vt:lpstr>Supercon Wire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绍清 魏</cp:lastModifiedBy>
  <cp:revision>2920</cp:revision>
  <dcterms:created xsi:type="dcterms:W3CDTF">2020-03-23T10:04:57Z</dcterms:created>
  <dcterms:modified xsi:type="dcterms:W3CDTF">2024-07-06T05:03:41Z</dcterms:modified>
</cp:coreProperties>
</file>