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58" r:id="rId3"/>
    <p:sldId id="262" r:id="rId4"/>
    <p:sldId id="264" r:id="rId5"/>
    <p:sldId id="637" r:id="rId6"/>
    <p:sldId id="63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3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/>
    <p:restoredTop sz="94645"/>
  </p:normalViewPr>
  <p:slideViewPr>
    <p:cSldViewPr snapToGrid="0">
      <p:cViewPr varScale="1">
        <p:scale>
          <a:sx n="138" d="100"/>
          <a:sy n="138" d="100"/>
        </p:scale>
        <p:origin x="1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al.toshiba/ww/news/corporate/2017/05/pr1001.html" TargetMode="External"/><Relationship Id="rId1" Type="http://schemas.openxmlformats.org/officeDocument/2006/relationships/hyperlink" Target="https://mitusmagnets.com/media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al.toshiba/ww/news/corporate/2017/05/pr1001.html" TargetMode="External"/><Relationship Id="rId1" Type="http://schemas.openxmlformats.org/officeDocument/2006/relationships/hyperlink" Target="https://mitusmagnets.com/medi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B2B93-7416-4948-AFFF-E52F2486E4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C71AE5A-54FA-483A-ADAE-24AB2F072EF1}">
      <dgm:prSet phldrT="[文本]"/>
      <dgm:spPr/>
      <dgm:t>
        <a:bodyPr/>
        <a:lstStyle/>
        <a:p>
          <a:r>
            <a:rPr lang="en-US" altLang="zh-CN" dirty="0"/>
            <a:t>AML</a:t>
          </a:r>
          <a:endParaRPr lang="zh-CN" altLang="en-US" dirty="0"/>
        </a:p>
      </dgm:t>
    </dgm:pt>
    <dgm:pt modelId="{7C33475A-5156-45EC-8018-58D8A71FB298}" type="parTrans" cxnId="{05703999-8590-4871-95BA-6DFCB1AF0EB1}">
      <dgm:prSet/>
      <dgm:spPr/>
      <dgm:t>
        <a:bodyPr/>
        <a:lstStyle/>
        <a:p>
          <a:endParaRPr lang="zh-CN" altLang="en-US"/>
        </a:p>
      </dgm:t>
    </dgm:pt>
    <dgm:pt modelId="{10EE2080-56E9-4325-AA54-E5CF3769DBAB}" type="sibTrans" cxnId="{05703999-8590-4871-95BA-6DFCB1AF0EB1}">
      <dgm:prSet/>
      <dgm:spPr/>
      <dgm:t>
        <a:bodyPr/>
        <a:lstStyle/>
        <a:p>
          <a:endParaRPr lang="zh-CN" altLang="en-US"/>
        </a:p>
      </dgm:t>
    </dgm:pt>
    <dgm:pt modelId="{23B112BF-8167-43A1-A372-A11625C73E58}">
      <dgm:prSet phldrT="[文本]" custT="1"/>
      <dgm:spPr/>
      <dgm:t>
        <a:bodyPr/>
        <a:lstStyle/>
        <a:p>
          <a:r>
            <a:rPr lang="zh-CN" altLang="en-US" sz="1900" dirty="0"/>
            <a:t>商业应用</a:t>
          </a:r>
          <a:r>
            <a:rPr lang="en-US" altLang="zh-CN" sz="1000" dirty="0"/>
            <a:t>(</a:t>
          </a:r>
          <a:r>
            <a:rPr lang="en-US" sz="1000" dirty="0">
              <a:hlinkClick xmlns:r="http://schemas.openxmlformats.org/officeDocument/2006/relationships" r:id="rId1"/>
            </a:rPr>
            <a:t>Media – AML (mitusmagnets.com)</a:t>
          </a:r>
          <a:r>
            <a:rPr lang="en-US" altLang="zh-CN" sz="1000" dirty="0"/>
            <a:t>)</a:t>
          </a:r>
          <a:endParaRPr lang="zh-CN" altLang="en-US" sz="1000" dirty="0"/>
        </a:p>
      </dgm:t>
    </dgm:pt>
    <dgm:pt modelId="{C0E0C1F2-E046-4149-9625-67766BFCBD2C}" type="parTrans" cxnId="{824E3B84-ECCE-431A-A4D2-0423CC9AB866}">
      <dgm:prSet/>
      <dgm:spPr/>
      <dgm:t>
        <a:bodyPr/>
        <a:lstStyle/>
        <a:p>
          <a:endParaRPr lang="zh-CN" altLang="en-US"/>
        </a:p>
      </dgm:t>
    </dgm:pt>
    <dgm:pt modelId="{BFA01AEE-EEA3-426C-9B3E-6F15D4655552}" type="sibTrans" cxnId="{824E3B84-ECCE-431A-A4D2-0423CC9AB866}">
      <dgm:prSet/>
      <dgm:spPr/>
      <dgm:t>
        <a:bodyPr/>
        <a:lstStyle/>
        <a:p>
          <a:endParaRPr lang="zh-CN" altLang="en-US"/>
        </a:p>
      </dgm:t>
    </dgm:pt>
    <dgm:pt modelId="{E10FBACE-5D45-4B0C-A6E5-62834E3C621C}">
      <dgm:prSet phldrT="[文本]"/>
      <dgm:spPr/>
      <dgm:t>
        <a:bodyPr/>
        <a:lstStyle/>
        <a:p>
          <a:r>
            <a:rPr lang="zh-CN" altLang="en-US" dirty="0"/>
            <a:t>东芝</a:t>
          </a:r>
        </a:p>
      </dgm:t>
    </dgm:pt>
    <dgm:pt modelId="{74048607-1A50-4DEC-85DA-9D41DFA7DDD8}" type="parTrans" cxnId="{4857C7A9-2A93-4828-880F-EDE1C64546F9}">
      <dgm:prSet/>
      <dgm:spPr/>
      <dgm:t>
        <a:bodyPr/>
        <a:lstStyle/>
        <a:p>
          <a:endParaRPr lang="zh-CN" altLang="en-US"/>
        </a:p>
      </dgm:t>
    </dgm:pt>
    <dgm:pt modelId="{7DA64074-3A89-4037-A278-9570FB7FAC1D}" type="sibTrans" cxnId="{4857C7A9-2A93-4828-880F-EDE1C64546F9}">
      <dgm:prSet/>
      <dgm:spPr/>
      <dgm:t>
        <a:bodyPr/>
        <a:lstStyle/>
        <a:p>
          <a:endParaRPr lang="zh-CN" altLang="en-US"/>
        </a:p>
      </dgm:t>
    </dgm:pt>
    <dgm:pt modelId="{3E22EE8D-0ADB-49AF-B411-9EFCAC9DDDC0}">
      <dgm:prSet phldrT="[文本]" custT="1"/>
      <dgm:spPr/>
      <dgm:t>
        <a:bodyPr/>
        <a:lstStyle/>
        <a:p>
          <a:r>
            <a:rPr lang="zh-CN" altLang="en-US" sz="1700" dirty="0"/>
            <a:t>商业开发</a:t>
          </a:r>
          <a:r>
            <a:rPr lang="en-US" altLang="zh-CN" sz="1000" dirty="0"/>
            <a:t>(</a:t>
          </a:r>
          <a:r>
            <a:rPr lang="en-US" sz="1000" dirty="0">
              <a:hlinkClick xmlns:r="http://schemas.openxmlformats.org/officeDocument/2006/relationships" r:id="rId2"/>
            </a:rPr>
            <a:t>Toshiba and QST Achieve Major Breakthrough in  (</a:t>
          </a:r>
          <a:r>
            <a:rPr lang="en-US" sz="1000" dirty="0" err="1">
              <a:hlinkClick xmlns:r="http://schemas.openxmlformats.org/officeDocument/2006/relationships" r:id="rId2"/>
            </a:rPr>
            <a:t>global.toshiba</a:t>
          </a:r>
          <a:r>
            <a:rPr lang="en-US" sz="1000" dirty="0">
              <a:hlinkClick xmlns:r="http://schemas.openxmlformats.org/officeDocument/2006/relationships" r:id="rId2"/>
            </a:rPr>
            <a:t>)</a:t>
          </a:r>
          <a:r>
            <a:rPr lang="en-US" altLang="zh-CN" sz="1000" dirty="0"/>
            <a:t>)</a:t>
          </a:r>
          <a:endParaRPr lang="zh-CN" altLang="en-US" sz="1000" dirty="0"/>
        </a:p>
      </dgm:t>
    </dgm:pt>
    <dgm:pt modelId="{CFEAAEF0-4E0F-445D-84C8-DDEBA49FF49B}" type="parTrans" cxnId="{5A478354-41D1-4A24-9DB4-BD3EB398DEEA}">
      <dgm:prSet/>
      <dgm:spPr/>
      <dgm:t>
        <a:bodyPr/>
        <a:lstStyle/>
        <a:p>
          <a:endParaRPr lang="zh-CN" altLang="en-US"/>
        </a:p>
      </dgm:t>
    </dgm:pt>
    <dgm:pt modelId="{50DE5813-9D5E-4C1A-9675-117AF791598F}" type="sibTrans" cxnId="{5A478354-41D1-4A24-9DB4-BD3EB398DEEA}">
      <dgm:prSet/>
      <dgm:spPr/>
      <dgm:t>
        <a:bodyPr/>
        <a:lstStyle/>
        <a:p>
          <a:endParaRPr lang="zh-CN" altLang="en-US"/>
        </a:p>
      </dgm:t>
    </dgm:pt>
    <dgm:pt modelId="{9A575AB1-F67C-4907-A65C-CACB4BCD8EE8}">
      <dgm:prSet phldrT="[文本]"/>
      <dgm:spPr/>
      <dgm:t>
        <a:bodyPr/>
        <a:lstStyle/>
        <a:p>
          <a:r>
            <a:rPr lang="zh-CN" altLang="en-US" sz="1700" dirty="0"/>
            <a:t>旋转龙门支架终端磁体</a:t>
          </a:r>
        </a:p>
      </dgm:t>
    </dgm:pt>
    <dgm:pt modelId="{9471FDFE-0194-42DD-80DE-975C7595253F}" type="parTrans" cxnId="{7664B5B4-235B-4A1D-835C-F10EDC2DED97}">
      <dgm:prSet/>
      <dgm:spPr/>
      <dgm:t>
        <a:bodyPr/>
        <a:lstStyle/>
        <a:p>
          <a:endParaRPr lang="zh-CN" altLang="en-US"/>
        </a:p>
      </dgm:t>
    </dgm:pt>
    <dgm:pt modelId="{D55719C0-34CD-4E90-8974-68F668596F28}" type="sibTrans" cxnId="{7664B5B4-235B-4A1D-835C-F10EDC2DED97}">
      <dgm:prSet/>
      <dgm:spPr/>
      <dgm:t>
        <a:bodyPr/>
        <a:lstStyle/>
        <a:p>
          <a:endParaRPr lang="zh-CN" altLang="en-US"/>
        </a:p>
      </dgm:t>
    </dgm:pt>
    <dgm:pt modelId="{37F9B7ED-C1B4-442E-8F9A-D3CE0D118D99}">
      <dgm:prSet phldrT="[文本]"/>
      <dgm:spPr/>
      <dgm:t>
        <a:bodyPr/>
        <a:lstStyle/>
        <a:p>
          <a:r>
            <a:rPr lang="en-US" altLang="zh-CN" dirty="0"/>
            <a:t>MSU</a:t>
          </a:r>
          <a:endParaRPr lang="zh-CN" altLang="en-US" dirty="0"/>
        </a:p>
      </dgm:t>
    </dgm:pt>
    <dgm:pt modelId="{2B9D503D-2842-4743-A7B3-B3369055F305}" type="parTrans" cxnId="{08AF2F14-6E33-4B7B-B8C3-D86648A65969}">
      <dgm:prSet/>
      <dgm:spPr/>
      <dgm:t>
        <a:bodyPr/>
        <a:lstStyle/>
        <a:p>
          <a:endParaRPr lang="zh-CN" altLang="en-US"/>
        </a:p>
      </dgm:t>
    </dgm:pt>
    <dgm:pt modelId="{75B97B9A-09A1-4878-9CC9-DD3C1ABC6847}" type="sibTrans" cxnId="{08AF2F14-6E33-4B7B-B8C3-D86648A65969}">
      <dgm:prSet/>
      <dgm:spPr/>
      <dgm:t>
        <a:bodyPr/>
        <a:lstStyle/>
        <a:p>
          <a:endParaRPr lang="zh-CN" altLang="en-US"/>
        </a:p>
      </dgm:t>
    </dgm:pt>
    <dgm:pt modelId="{5BA0A611-3D8F-4270-9127-2EF7BE5C80EF}">
      <dgm:prSet phldrT="[文本]"/>
      <dgm:spPr/>
      <dgm:t>
        <a:bodyPr/>
        <a:lstStyle/>
        <a:p>
          <a:r>
            <a:rPr lang="zh-CN" altLang="en-US" dirty="0"/>
            <a:t>科学研究</a:t>
          </a:r>
        </a:p>
      </dgm:t>
    </dgm:pt>
    <dgm:pt modelId="{DE1FF3F9-4A66-40EE-9181-D7A9FC0A2CED}" type="parTrans" cxnId="{0C78AC72-0D40-4519-91F6-41C1C54FDAC8}">
      <dgm:prSet/>
      <dgm:spPr/>
      <dgm:t>
        <a:bodyPr/>
        <a:lstStyle/>
        <a:p>
          <a:endParaRPr lang="zh-CN" altLang="en-US"/>
        </a:p>
      </dgm:t>
    </dgm:pt>
    <dgm:pt modelId="{57A916E7-FC09-48D9-A278-08C5601491C7}" type="sibTrans" cxnId="{0C78AC72-0D40-4519-91F6-41C1C54FDAC8}">
      <dgm:prSet/>
      <dgm:spPr/>
      <dgm:t>
        <a:bodyPr/>
        <a:lstStyle/>
        <a:p>
          <a:endParaRPr lang="zh-CN" altLang="en-US"/>
        </a:p>
      </dgm:t>
    </dgm:pt>
    <dgm:pt modelId="{B9FBDAEC-5D65-40A1-BAE8-3C38FCDA625D}">
      <dgm:prSet phldrT="[文本]"/>
      <dgm:spPr/>
      <dgm:t>
        <a:bodyPr/>
        <a:lstStyle/>
        <a:p>
          <a:r>
            <a:rPr lang="zh-CN" altLang="en-US" dirty="0"/>
            <a:t>美国</a:t>
          </a:r>
          <a:r>
            <a:rPr lang="en-US" altLang="zh-CN" dirty="0"/>
            <a:t>FRIB A1900(</a:t>
          </a:r>
          <a:r>
            <a:rPr lang="en-US" altLang="zh-CN" dirty="0" err="1"/>
            <a:t>multiplets</a:t>
          </a:r>
          <a:r>
            <a:rPr lang="en-US" altLang="zh-CN" dirty="0"/>
            <a:t>)</a:t>
          </a:r>
          <a:endParaRPr lang="zh-CN" altLang="en-US" dirty="0"/>
        </a:p>
      </dgm:t>
    </dgm:pt>
    <dgm:pt modelId="{81CE204E-65E9-4AF2-B4A3-10211DA9A55E}" type="parTrans" cxnId="{68C18BCA-21D5-4D88-9434-FD54BDE51B0E}">
      <dgm:prSet/>
      <dgm:spPr/>
      <dgm:t>
        <a:bodyPr/>
        <a:lstStyle/>
        <a:p>
          <a:endParaRPr lang="zh-CN" altLang="en-US"/>
        </a:p>
      </dgm:t>
    </dgm:pt>
    <dgm:pt modelId="{FC32A9C1-8B6B-459A-BD4F-791135B001DF}" type="sibTrans" cxnId="{68C18BCA-21D5-4D88-9434-FD54BDE51B0E}">
      <dgm:prSet/>
      <dgm:spPr/>
      <dgm:t>
        <a:bodyPr/>
        <a:lstStyle/>
        <a:p>
          <a:endParaRPr lang="zh-CN" altLang="en-US"/>
        </a:p>
      </dgm:t>
    </dgm:pt>
    <dgm:pt modelId="{D8C9023F-63E8-43B6-BAE5-60728A67B557}">
      <dgm:prSet phldrT="[文本]"/>
      <dgm:spPr/>
      <dgm:t>
        <a:bodyPr/>
        <a:lstStyle/>
        <a:p>
          <a:r>
            <a:rPr lang="zh-CN" altLang="en-US" sz="1900" dirty="0"/>
            <a:t>法国</a:t>
          </a:r>
          <a:r>
            <a:rPr lang="en-US" altLang="zh-CN" sz="1900" dirty="0" err="1"/>
            <a:t>Ganil</a:t>
          </a:r>
          <a:r>
            <a:rPr lang="en-US" altLang="zh-CN" sz="1900" dirty="0"/>
            <a:t> S3</a:t>
          </a:r>
          <a:r>
            <a:rPr lang="zh-CN" altLang="en-US" sz="1900" dirty="0"/>
            <a:t>中的</a:t>
          </a:r>
          <a:r>
            <a:rPr lang="en-US" altLang="zh-CN" sz="1900" dirty="0"/>
            <a:t>Triplets</a:t>
          </a:r>
          <a:endParaRPr lang="zh-CN" altLang="en-US" sz="1900" dirty="0"/>
        </a:p>
      </dgm:t>
    </dgm:pt>
    <dgm:pt modelId="{97980E71-C58D-4195-94DB-010141268F04}" type="sibTrans" cxnId="{36C8CBF5-9DE5-4AF7-9CA4-E992350C5932}">
      <dgm:prSet/>
      <dgm:spPr/>
      <dgm:t>
        <a:bodyPr/>
        <a:lstStyle/>
        <a:p>
          <a:endParaRPr lang="zh-CN" altLang="en-US"/>
        </a:p>
      </dgm:t>
    </dgm:pt>
    <dgm:pt modelId="{F4F68F31-091B-4DCB-831A-37F175FACCC8}" type="parTrans" cxnId="{36C8CBF5-9DE5-4AF7-9CA4-E992350C5932}">
      <dgm:prSet/>
      <dgm:spPr/>
      <dgm:t>
        <a:bodyPr/>
        <a:lstStyle/>
        <a:p>
          <a:endParaRPr lang="zh-CN" altLang="en-US"/>
        </a:p>
      </dgm:t>
    </dgm:pt>
    <dgm:pt modelId="{B678789E-51A0-43C1-B764-8B474BCC44FD}" type="pres">
      <dgm:prSet presAssocID="{BD9B2B93-7416-4948-AFFF-E52F2486E468}" presName="Name0" presStyleCnt="0">
        <dgm:presLayoutVars>
          <dgm:dir/>
          <dgm:animLvl val="lvl"/>
          <dgm:resizeHandles val="exact"/>
        </dgm:presLayoutVars>
      </dgm:prSet>
      <dgm:spPr/>
    </dgm:pt>
    <dgm:pt modelId="{91BB1947-5531-4AEB-8377-1DB882597842}" type="pres">
      <dgm:prSet presAssocID="{9C71AE5A-54FA-483A-ADAE-24AB2F072EF1}" presName="composite" presStyleCnt="0"/>
      <dgm:spPr/>
    </dgm:pt>
    <dgm:pt modelId="{2C51D58F-BC51-49BE-AECA-9BFA79CA46F1}" type="pres">
      <dgm:prSet presAssocID="{9C71AE5A-54FA-483A-ADAE-24AB2F072E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7E43566-AEC5-4FF5-90FD-2CAE0B7B8716}" type="pres">
      <dgm:prSet presAssocID="{9C71AE5A-54FA-483A-ADAE-24AB2F072EF1}" presName="desTx" presStyleLbl="alignAccFollowNode1" presStyleIdx="0" presStyleCnt="3">
        <dgm:presLayoutVars>
          <dgm:bulletEnabled val="1"/>
        </dgm:presLayoutVars>
      </dgm:prSet>
      <dgm:spPr/>
    </dgm:pt>
    <dgm:pt modelId="{23011917-DD39-4E8F-A18D-C225E2C6465E}" type="pres">
      <dgm:prSet presAssocID="{10EE2080-56E9-4325-AA54-E5CF3769DBAB}" presName="space" presStyleCnt="0"/>
      <dgm:spPr/>
    </dgm:pt>
    <dgm:pt modelId="{8A6B54AD-3B10-4957-8106-DD7E253FACBA}" type="pres">
      <dgm:prSet presAssocID="{E10FBACE-5D45-4B0C-A6E5-62834E3C621C}" presName="composite" presStyleCnt="0"/>
      <dgm:spPr/>
    </dgm:pt>
    <dgm:pt modelId="{AF44C242-9947-4D57-BED3-B2A2BFCCC7E2}" type="pres">
      <dgm:prSet presAssocID="{E10FBACE-5D45-4B0C-A6E5-62834E3C621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A673F8D-C17A-43C2-9868-D7EE3A0E8C24}" type="pres">
      <dgm:prSet presAssocID="{E10FBACE-5D45-4B0C-A6E5-62834E3C621C}" presName="desTx" presStyleLbl="alignAccFollowNode1" presStyleIdx="1" presStyleCnt="3">
        <dgm:presLayoutVars>
          <dgm:bulletEnabled val="1"/>
        </dgm:presLayoutVars>
      </dgm:prSet>
      <dgm:spPr/>
    </dgm:pt>
    <dgm:pt modelId="{8143C2F6-8337-4D05-8B5D-BF620B7A807A}" type="pres">
      <dgm:prSet presAssocID="{7DA64074-3A89-4037-A278-9570FB7FAC1D}" presName="space" presStyleCnt="0"/>
      <dgm:spPr/>
    </dgm:pt>
    <dgm:pt modelId="{753A892B-5DE3-4F20-B39A-FDCCFA6BA8DF}" type="pres">
      <dgm:prSet presAssocID="{37F9B7ED-C1B4-442E-8F9A-D3CE0D118D99}" presName="composite" presStyleCnt="0"/>
      <dgm:spPr/>
    </dgm:pt>
    <dgm:pt modelId="{BBF56854-A9F7-45EC-BED7-B2029E8930DB}" type="pres">
      <dgm:prSet presAssocID="{37F9B7ED-C1B4-442E-8F9A-D3CE0D118D9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16A410-29E6-4B44-9840-ADEC3F346213}" type="pres">
      <dgm:prSet presAssocID="{37F9B7ED-C1B4-442E-8F9A-D3CE0D118D9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973740F-E4E7-4B8C-8222-ABC60EB75F72}" type="presOf" srcId="{E10FBACE-5D45-4B0C-A6E5-62834E3C621C}" destId="{AF44C242-9947-4D57-BED3-B2A2BFCCC7E2}" srcOrd="0" destOrd="0" presId="urn:microsoft.com/office/officeart/2005/8/layout/hList1"/>
    <dgm:cxn modelId="{08AF2F14-6E33-4B7B-B8C3-D86648A65969}" srcId="{BD9B2B93-7416-4948-AFFF-E52F2486E468}" destId="{37F9B7ED-C1B4-442E-8F9A-D3CE0D118D99}" srcOrd="2" destOrd="0" parTransId="{2B9D503D-2842-4743-A7B3-B3369055F305}" sibTransId="{75B97B9A-09A1-4878-9CC9-DD3C1ABC6847}"/>
    <dgm:cxn modelId="{044E9217-A1A5-4724-AC8F-49F457B30196}" type="presOf" srcId="{9C71AE5A-54FA-483A-ADAE-24AB2F072EF1}" destId="{2C51D58F-BC51-49BE-AECA-9BFA79CA46F1}" srcOrd="0" destOrd="0" presId="urn:microsoft.com/office/officeart/2005/8/layout/hList1"/>
    <dgm:cxn modelId="{88A3001D-DA67-4F57-9923-AF999F93CDC3}" type="presOf" srcId="{D8C9023F-63E8-43B6-BAE5-60728A67B557}" destId="{07E43566-AEC5-4FF5-90FD-2CAE0B7B8716}" srcOrd="0" destOrd="1" presId="urn:microsoft.com/office/officeart/2005/8/layout/hList1"/>
    <dgm:cxn modelId="{9AE43A36-2A89-47BE-9937-2CC970D46BD4}" type="presOf" srcId="{B9FBDAEC-5D65-40A1-BAE8-3C38FCDA625D}" destId="{D816A410-29E6-4B44-9840-ADEC3F346213}" srcOrd="0" destOrd="1" presId="urn:microsoft.com/office/officeart/2005/8/layout/hList1"/>
    <dgm:cxn modelId="{DCC94553-719D-4E0E-96F2-E4D8F9BF95DA}" type="presOf" srcId="{37F9B7ED-C1B4-442E-8F9A-D3CE0D118D99}" destId="{BBF56854-A9F7-45EC-BED7-B2029E8930DB}" srcOrd="0" destOrd="0" presId="urn:microsoft.com/office/officeart/2005/8/layout/hList1"/>
    <dgm:cxn modelId="{5A478354-41D1-4A24-9DB4-BD3EB398DEEA}" srcId="{E10FBACE-5D45-4B0C-A6E5-62834E3C621C}" destId="{3E22EE8D-0ADB-49AF-B411-9EFCAC9DDDC0}" srcOrd="0" destOrd="0" parTransId="{CFEAAEF0-4E0F-445D-84C8-DDEBA49FF49B}" sibTransId="{50DE5813-9D5E-4C1A-9675-117AF791598F}"/>
    <dgm:cxn modelId="{521B216D-1FA6-4D3B-8A19-8BA242CAEC66}" type="presOf" srcId="{23B112BF-8167-43A1-A372-A11625C73E58}" destId="{07E43566-AEC5-4FF5-90FD-2CAE0B7B8716}" srcOrd="0" destOrd="0" presId="urn:microsoft.com/office/officeart/2005/8/layout/hList1"/>
    <dgm:cxn modelId="{0C78AC72-0D40-4519-91F6-41C1C54FDAC8}" srcId="{37F9B7ED-C1B4-442E-8F9A-D3CE0D118D99}" destId="{5BA0A611-3D8F-4270-9127-2EF7BE5C80EF}" srcOrd="0" destOrd="0" parTransId="{DE1FF3F9-4A66-40EE-9181-D7A9FC0A2CED}" sibTransId="{57A916E7-FC09-48D9-A278-08C5601491C7}"/>
    <dgm:cxn modelId="{4E4FC372-4D75-4D75-A6C1-970AAAF94ECE}" type="presOf" srcId="{9A575AB1-F67C-4907-A65C-CACB4BCD8EE8}" destId="{BA673F8D-C17A-43C2-9868-D7EE3A0E8C24}" srcOrd="0" destOrd="1" presId="urn:microsoft.com/office/officeart/2005/8/layout/hList1"/>
    <dgm:cxn modelId="{E7FF227E-DCEB-4EAB-98CA-49D8C03902E6}" type="presOf" srcId="{5BA0A611-3D8F-4270-9127-2EF7BE5C80EF}" destId="{D816A410-29E6-4B44-9840-ADEC3F346213}" srcOrd="0" destOrd="0" presId="urn:microsoft.com/office/officeart/2005/8/layout/hList1"/>
    <dgm:cxn modelId="{824E3B84-ECCE-431A-A4D2-0423CC9AB866}" srcId="{9C71AE5A-54FA-483A-ADAE-24AB2F072EF1}" destId="{23B112BF-8167-43A1-A372-A11625C73E58}" srcOrd="0" destOrd="0" parTransId="{C0E0C1F2-E046-4149-9625-67766BFCBD2C}" sibTransId="{BFA01AEE-EEA3-426C-9B3E-6F15D4655552}"/>
    <dgm:cxn modelId="{05703999-8590-4871-95BA-6DFCB1AF0EB1}" srcId="{BD9B2B93-7416-4948-AFFF-E52F2486E468}" destId="{9C71AE5A-54FA-483A-ADAE-24AB2F072EF1}" srcOrd="0" destOrd="0" parTransId="{7C33475A-5156-45EC-8018-58D8A71FB298}" sibTransId="{10EE2080-56E9-4325-AA54-E5CF3769DBAB}"/>
    <dgm:cxn modelId="{75A8859A-34B4-4B34-B706-6299D05F71A3}" type="presOf" srcId="{3E22EE8D-0ADB-49AF-B411-9EFCAC9DDDC0}" destId="{BA673F8D-C17A-43C2-9868-D7EE3A0E8C24}" srcOrd="0" destOrd="0" presId="urn:microsoft.com/office/officeart/2005/8/layout/hList1"/>
    <dgm:cxn modelId="{4857C7A9-2A93-4828-880F-EDE1C64546F9}" srcId="{BD9B2B93-7416-4948-AFFF-E52F2486E468}" destId="{E10FBACE-5D45-4B0C-A6E5-62834E3C621C}" srcOrd="1" destOrd="0" parTransId="{74048607-1A50-4DEC-85DA-9D41DFA7DDD8}" sibTransId="{7DA64074-3A89-4037-A278-9570FB7FAC1D}"/>
    <dgm:cxn modelId="{7664B5B4-235B-4A1D-835C-F10EDC2DED97}" srcId="{E10FBACE-5D45-4B0C-A6E5-62834E3C621C}" destId="{9A575AB1-F67C-4907-A65C-CACB4BCD8EE8}" srcOrd="1" destOrd="0" parTransId="{9471FDFE-0194-42DD-80DE-975C7595253F}" sibTransId="{D55719C0-34CD-4E90-8974-68F668596F28}"/>
    <dgm:cxn modelId="{820C09CA-0727-4371-A59D-FE7E6EA5F90B}" type="presOf" srcId="{BD9B2B93-7416-4948-AFFF-E52F2486E468}" destId="{B678789E-51A0-43C1-B764-8B474BCC44FD}" srcOrd="0" destOrd="0" presId="urn:microsoft.com/office/officeart/2005/8/layout/hList1"/>
    <dgm:cxn modelId="{68C18BCA-21D5-4D88-9434-FD54BDE51B0E}" srcId="{37F9B7ED-C1B4-442E-8F9A-D3CE0D118D99}" destId="{B9FBDAEC-5D65-40A1-BAE8-3C38FCDA625D}" srcOrd="1" destOrd="0" parTransId="{81CE204E-65E9-4AF2-B4A3-10211DA9A55E}" sibTransId="{FC32A9C1-8B6B-459A-BD4F-791135B001DF}"/>
    <dgm:cxn modelId="{36C8CBF5-9DE5-4AF7-9CA4-E992350C5932}" srcId="{9C71AE5A-54FA-483A-ADAE-24AB2F072EF1}" destId="{D8C9023F-63E8-43B6-BAE5-60728A67B557}" srcOrd="1" destOrd="0" parTransId="{F4F68F31-091B-4DCB-831A-37F175FACCC8}" sibTransId="{97980E71-C58D-4195-94DB-010141268F04}"/>
    <dgm:cxn modelId="{60637108-DF20-4897-9262-0309C8211E6B}" type="presParOf" srcId="{B678789E-51A0-43C1-B764-8B474BCC44FD}" destId="{91BB1947-5531-4AEB-8377-1DB882597842}" srcOrd="0" destOrd="0" presId="urn:microsoft.com/office/officeart/2005/8/layout/hList1"/>
    <dgm:cxn modelId="{D25AA779-B286-46F6-8AA8-943A1D95D430}" type="presParOf" srcId="{91BB1947-5531-4AEB-8377-1DB882597842}" destId="{2C51D58F-BC51-49BE-AECA-9BFA79CA46F1}" srcOrd="0" destOrd="0" presId="urn:microsoft.com/office/officeart/2005/8/layout/hList1"/>
    <dgm:cxn modelId="{115B03C0-5727-41AB-8F2F-22C2FE91DF30}" type="presParOf" srcId="{91BB1947-5531-4AEB-8377-1DB882597842}" destId="{07E43566-AEC5-4FF5-90FD-2CAE0B7B8716}" srcOrd="1" destOrd="0" presId="urn:microsoft.com/office/officeart/2005/8/layout/hList1"/>
    <dgm:cxn modelId="{00BA1993-E800-4B7C-A625-8874A0772878}" type="presParOf" srcId="{B678789E-51A0-43C1-B764-8B474BCC44FD}" destId="{23011917-DD39-4E8F-A18D-C225E2C6465E}" srcOrd="1" destOrd="0" presId="urn:microsoft.com/office/officeart/2005/8/layout/hList1"/>
    <dgm:cxn modelId="{C023BE68-82CA-4401-B259-BFE1F5E3174E}" type="presParOf" srcId="{B678789E-51A0-43C1-B764-8B474BCC44FD}" destId="{8A6B54AD-3B10-4957-8106-DD7E253FACBA}" srcOrd="2" destOrd="0" presId="urn:microsoft.com/office/officeart/2005/8/layout/hList1"/>
    <dgm:cxn modelId="{6615797A-B282-4F1B-8E69-49DC1E6DE326}" type="presParOf" srcId="{8A6B54AD-3B10-4957-8106-DD7E253FACBA}" destId="{AF44C242-9947-4D57-BED3-B2A2BFCCC7E2}" srcOrd="0" destOrd="0" presId="urn:microsoft.com/office/officeart/2005/8/layout/hList1"/>
    <dgm:cxn modelId="{CEB1E5D4-96BA-483B-9258-34AB1DC26BC1}" type="presParOf" srcId="{8A6B54AD-3B10-4957-8106-DD7E253FACBA}" destId="{BA673F8D-C17A-43C2-9868-D7EE3A0E8C24}" srcOrd="1" destOrd="0" presId="urn:microsoft.com/office/officeart/2005/8/layout/hList1"/>
    <dgm:cxn modelId="{D8594139-B1F8-49AC-B193-05211911EDE5}" type="presParOf" srcId="{B678789E-51A0-43C1-B764-8B474BCC44FD}" destId="{8143C2F6-8337-4D05-8B5D-BF620B7A807A}" srcOrd="3" destOrd="0" presId="urn:microsoft.com/office/officeart/2005/8/layout/hList1"/>
    <dgm:cxn modelId="{03B17E61-447B-43C4-AFBE-90B6A57A073E}" type="presParOf" srcId="{B678789E-51A0-43C1-B764-8B474BCC44FD}" destId="{753A892B-5DE3-4F20-B39A-FDCCFA6BA8DF}" srcOrd="4" destOrd="0" presId="urn:microsoft.com/office/officeart/2005/8/layout/hList1"/>
    <dgm:cxn modelId="{02E40B26-6F81-462F-92BB-05617E0EDC64}" type="presParOf" srcId="{753A892B-5DE3-4F20-B39A-FDCCFA6BA8DF}" destId="{BBF56854-A9F7-45EC-BED7-B2029E8930DB}" srcOrd="0" destOrd="0" presId="urn:microsoft.com/office/officeart/2005/8/layout/hList1"/>
    <dgm:cxn modelId="{736B380E-8BDD-452A-9D43-4CE27F9DC0C7}" type="presParOf" srcId="{753A892B-5DE3-4F20-B39A-FDCCFA6BA8DF}" destId="{D816A410-29E6-4B44-9840-ADEC3F3462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1D58F-BC51-49BE-AECA-9BFA79CA46F1}">
      <dsp:nvSpPr>
        <dsp:cNvPr id="0" name=""/>
        <dsp:cNvSpPr/>
      </dsp:nvSpPr>
      <dsp:spPr>
        <a:xfrm>
          <a:off x="3605" y="146776"/>
          <a:ext cx="351584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AML</a:t>
          </a:r>
          <a:endParaRPr lang="zh-CN" altLang="en-US" sz="2000" kern="1200" dirty="0"/>
        </a:p>
      </dsp:txBody>
      <dsp:txXfrm>
        <a:off x="3605" y="146776"/>
        <a:ext cx="3515844" cy="576000"/>
      </dsp:txXfrm>
    </dsp:sp>
    <dsp:sp modelId="{07E43566-AEC5-4FF5-90FD-2CAE0B7B8716}">
      <dsp:nvSpPr>
        <dsp:cNvPr id="0" name=""/>
        <dsp:cNvSpPr/>
      </dsp:nvSpPr>
      <dsp:spPr>
        <a:xfrm>
          <a:off x="3605" y="722776"/>
          <a:ext cx="3515844" cy="9624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商业应用</a:t>
          </a:r>
          <a:r>
            <a:rPr lang="en-US" altLang="zh-CN" sz="1000" kern="1200" dirty="0"/>
            <a:t>(</a:t>
          </a:r>
          <a:r>
            <a:rPr lang="en-US" sz="1000" kern="1200" dirty="0">
              <a:hlinkClick xmlns:r="http://schemas.openxmlformats.org/officeDocument/2006/relationships" r:id="rId1"/>
            </a:rPr>
            <a:t>Media – AML (mitusmagnets.com)</a:t>
          </a:r>
          <a:r>
            <a:rPr lang="en-US" altLang="zh-CN" sz="1000" kern="1200" dirty="0"/>
            <a:t>)</a:t>
          </a:r>
          <a:endParaRPr lang="zh-CN" altLang="en-US" sz="1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法国</a:t>
          </a:r>
          <a:r>
            <a:rPr lang="en-US" altLang="zh-CN" sz="1900" kern="1200" dirty="0" err="1"/>
            <a:t>Ganil</a:t>
          </a:r>
          <a:r>
            <a:rPr lang="en-US" altLang="zh-CN" sz="1900" kern="1200" dirty="0"/>
            <a:t> S3</a:t>
          </a:r>
          <a:r>
            <a:rPr lang="zh-CN" altLang="en-US" sz="1900" kern="1200" dirty="0"/>
            <a:t>中的</a:t>
          </a:r>
          <a:r>
            <a:rPr lang="en-US" altLang="zh-CN" sz="1900" kern="1200" dirty="0"/>
            <a:t>Triplets</a:t>
          </a:r>
          <a:endParaRPr lang="zh-CN" altLang="en-US" sz="1900" kern="1200" dirty="0"/>
        </a:p>
      </dsp:txBody>
      <dsp:txXfrm>
        <a:off x="3605" y="722776"/>
        <a:ext cx="3515844" cy="962465"/>
      </dsp:txXfrm>
    </dsp:sp>
    <dsp:sp modelId="{AF44C242-9947-4D57-BED3-B2A2BFCCC7E2}">
      <dsp:nvSpPr>
        <dsp:cNvPr id="0" name=""/>
        <dsp:cNvSpPr/>
      </dsp:nvSpPr>
      <dsp:spPr>
        <a:xfrm>
          <a:off x="4011668" y="146776"/>
          <a:ext cx="351584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东芝</a:t>
          </a:r>
        </a:p>
      </dsp:txBody>
      <dsp:txXfrm>
        <a:off x="4011668" y="146776"/>
        <a:ext cx="3515844" cy="576000"/>
      </dsp:txXfrm>
    </dsp:sp>
    <dsp:sp modelId="{BA673F8D-C17A-43C2-9868-D7EE3A0E8C24}">
      <dsp:nvSpPr>
        <dsp:cNvPr id="0" name=""/>
        <dsp:cNvSpPr/>
      </dsp:nvSpPr>
      <dsp:spPr>
        <a:xfrm>
          <a:off x="4011668" y="722776"/>
          <a:ext cx="3515844" cy="9624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商业开发</a:t>
          </a:r>
          <a:r>
            <a:rPr lang="en-US" altLang="zh-CN" sz="1000" kern="1200" dirty="0"/>
            <a:t>(</a:t>
          </a:r>
          <a:r>
            <a:rPr lang="en-US" sz="1000" kern="1200" dirty="0">
              <a:hlinkClick xmlns:r="http://schemas.openxmlformats.org/officeDocument/2006/relationships" r:id="rId2"/>
            </a:rPr>
            <a:t>Toshiba and QST Achieve Major Breakthrough in  (</a:t>
          </a:r>
          <a:r>
            <a:rPr lang="en-US" sz="1000" kern="1200" dirty="0" err="1">
              <a:hlinkClick xmlns:r="http://schemas.openxmlformats.org/officeDocument/2006/relationships" r:id="rId2"/>
            </a:rPr>
            <a:t>global.toshiba</a:t>
          </a:r>
          <a:r>
            <a:rPr lang="en-US" sz="1000" kern="1200" dirty="0">
              <a:hlinkClick xmlns:r="http://schemas.openxmlformats.org/officeDocument/2006/relationships" r:id="rId2"/>
            </a:rPr>
            <a:t>)</a:t>
          </a:r>
          <a:r>
            <a:rPr lang="en-US" altLang="zh-CN" sz="1000" kern="1200" dirty="0"/>
            <a:t>)</a:t>
          </a:r>
          <a:endParaRPr lang="zh-CN" altLang="en-US" sz="10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旋转龙门支架终端磁体</a:t>
          </a:r>
        </a:p>
      </dsp:txBody>
      <dsp:txXfrm>
        <a:off x="4011668" y="722776"/>
        <a:ext cx="3515844" cy="962465"/>
      </dsp:txXfrm>
    </dsp:sp>
    <dsp:sp modelId="{BBF56854-A9F7-45EC-BED7-B2029E8930DB}">
      <dsp:nvSpPr>
        <dsp:cNvPr id="0" name=""/>
        <dsp:cNvSpPr/>
      </dsp:nvSpPr>
      <dsp:spPr>
        <a:xfrm>
          <a:off x="8019730" y="146776"/>
          <a:ext cx="351584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MSU</a:t>
          </a:r>
          <a:endParaRPr lang="zh-CN" altLang="en-US" sz="2000" kern="1200" dirty="0"/>
        </a:p>
      </dsp:txBody>
      <dsp:txXfrm>
        <a:off x="8019730" y="146776"/>
        <a:ext cx="3515844" cy="576000"/>
      </dsp:txXfrm>
    </dsp:sp>
    <dsp:sp modelId="{D816A410-29E6-4B44-9840-ADEC3F346213}">
      <dsp:nvSpPr>
        <dsp:cNvPr id="0" name=""/>
        <dsp:cNvSpPr/>
      </dsp:nvSpPr>
      <dsp:spPr>
        <a:xfrm>
          <a:off x="8019730" y="722776"/>
          <a:ext cx="3515844" cy="9624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科学研究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美国</a:t>
          </a:r>
          <a:r>
            <a:rPr lang="en-US" altLang="zh-CN" sz="2000" kern="1200" dirty="0"/>
            <a:t>FRIB A1900(</a:t>
          </a:r>
          <a:r>
            <a:rPr lang="en-US" altLang="zh-CN" sz="2000" kern="1200" dirty="0" err="1"/>
            <a:t>multiplets</a:t>
          </a:r>
          <a:r>
            <a:rPr lang="en-US" altLang="zh-CN" sz="2000" kern="1200" dirty="0"/>
            <a:t>)</a:t>
          </a:r>
          <a:endParaRPr lang="zh-CN" altLang="en-US" sz="2000" kern="1200" dirty="0"/>
        </a:p>
      </dsp:txBody>
      <dsp:txXfrm>
        <a:off x="8019730" y="722776"/>
        <a:ext cx="3515844" cy="962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A8FD9-EB36-45A7-A2DF-E856338B3632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67794-AC41-494D-8D65-BFF418B60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45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FBB02-2335-D651-4C36-C04B9826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7538FA-3210-CDB6-3F6D-57AADC161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F86364-1D32-800D-2F22-F422B135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3C855E-813E-E06B-A4ED-49E3CC5E4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2639F6-AACE-7379-6A7B-0126FC49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15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E29CD-3129-0D37-6F11-B8C36B57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875327-FEB2-FB8A-29D8-14C183A8E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2F45F1-A65A-6969-75FC-87040E4B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25AD6-1F5C-C938-8731-2CF82A1E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9E850-2888-434D-F502-D7CCEB09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14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52A4D36-0D3F-D9D9-2EAC-4FB9FBA08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8718F4-ED4E-B065-6F49-E76C5A5EA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839206-E203-4707-6473-116CDE38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1F2E59-7FE9-27DF-F79E-88022671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D5F4FE-8C0D-80D3-4964-044F7D96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52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E6E201-19E7-A79C-BC1F-4334E967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D18EB8-84E2-4195-4398-510650CF8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02D969-2370-0C2B-EF50-02C26223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2CC465-DDCF-8FB7-C046-C72C1473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C51769-BB35-4922-FC7F-46D8C65A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31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91CCA-E26B-4B0B-BECF-767CE8C3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21FCD4-6E19-BED5-B700-27482E5DF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1F5D14-AC04-27B7-25C2-C0C7E1B1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9C9AE0-1175-8B34-6A85-10752C51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DE468-B127-D199-1AD9-171C37B4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81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18683-FDC7-ABC7-7FDB-F556A168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EC77AC-413D-E913-FC41-62B22D12E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550294-621C-B617-6ADC-D9E335D05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71D13F-9BCB-7075-CB56-489EEA4A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8C57FC-29A9-B158-F90F-EB402749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6D9C0D-1D1E-703D-B94A-D1F490D2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35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C1E9A-8368-E53D-B79B-9863A02D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7FB2A1-87DB-A2BF-7CAA-2397B39A7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BBCDE5-1EBA-1FCF-F7B6-BF1C65281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D49B164-D8B5-C770-3F4B-82D20C156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063B9-BFC5-22FE-BAD4-D10DA053B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EC27-3637-C652-E911-78678DF2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5380C7-B1D0-71D1-318B-87C9461C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F97C79-0447-1A91-7019-F198B474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9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1EAD2-F9D0-CFEB-4ABC-351ED11C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FDDC27-8082-44C9-352D-B2D8ED17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365F63-3CBF-2097-EE8E-CF6FCEFC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BD2F27-BF4F-9024-C5D4-F6AB3025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87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5D8E94-C58C-C069-CB0B-4BE49734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D4C2C3-86C4-9A74-0C46-B4BE5B04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5449CD-E332-9813-9A0C-DFE20860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04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887E10-84B5-8B15-267B-13F76C79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E2BDD1-B21B-718A-1012-AF2EF7ECB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E75012-6DE6-EEA0-F55F-024BB9AA8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CFAABA-323B-CDB9-DAF9-B70B81A2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8574F-4D81-17EA-BE52-3B4626A7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C8FFBD-312F-2144-8D46-AB392EC8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B39F1-6966-CAE9-5653-C31AF521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9B0CF73-54CB-CEB5-41AD-9DC87D44A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08648F-7EB4-D3E2-8EC6-F3BE14BA2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B586D8-0D76-5F11-8920-8E2FFA63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8C1184-C4F2-0AA5-52C0-675A56FC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D155B8-6811-4BDC-8C52-03714CD8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477298-A30E-B125-8B70-89AD690A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851993-C958-4C62-4B07-C0CDA129D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25DF0-988F-6861-1A60-8580BC95D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66C30-1FE5-4291-86F7-44F4EFCE46DC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D6A2D4-63AC-2735-DF15-AD437B46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188C82-778A-922A-4A12-9340F7435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44821-AD10-4DCF-8D7D-D22807C76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26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png"/><Relationship Id="rId5" Type="http://schemas.openxmlformats.org/officeDocument/2006/relationships/diagramData" Target="../diagrams/data1.xml"/><Relationship Id="rId10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294B20-DA45-4CB0-9E90-08E11781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DCT</a:t>
            </a:r>
            <a:r>
              <a:rPr lang="zh-CN" altLang="en-US" b="1" dirty="0"/>
              <a:t>线圈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05107A-AB15-4CD6-97E2-CAA2531C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401"/>
            <a:ext cx="5349739" cy="47876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在圆柱面内呈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mθ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/>
              <a:t>分布的电流壳可以产生理想的</a:t>
            </a:r>
            <a:r>
              <a:rPr lang="en-US" altLang="zh-CN" dirty="0"/>
              <a:t>2m</a:t>
            </a:r>
            <a:r>
              <a:rPr lang="zh-CN" altLang="en-US" dirty="0"/>
              <a:t>极磁场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P. L. </a:t>
            </a:r>
            <a:r>
              <a:rPr lang="en-US" altLang="zh-CN" dirty="0" err="1"/>
              <a:t>Walstrom</a:t>
            </a:r>
            <a:r>
              <a:rPr lang="zh-CN" altLang="en-US" dirty="0"/>
              <a:t>发展了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mθ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/>
              <a:t>电流壳理论工程化建模的技术</a:t>
            </a:r>
            <a:endParaRPr lang="en-US" altLang="zh-CN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用离散电流线位置的方式逼近工程电流密度的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mθ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分布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实现电流线的连续化设计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/>
              <a:t>Discrete Cosine Theta</a:t>
            </a:r>
            <a:r>
              <a:rPr lang="zh-CN" altLang="en-US" dirty="0"/>
              <a:t>（</a:t>
            </a:r>
            <a:r>
              <a:rPr lang="en-US" altLang="zh-CN" dirty="0"/>
              <a:t>DCT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DCT</a:t>
            </a:r>
            <a:r>
              <a:rPr lang="zh-CN" altLang="en-US" dirty="0"/>
              <a:t>线圈逐步具备加速器磁体应用的工艺技术条件</a:t>
            </a: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C13BAB82-D082-4776-912E-525905492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3169" y="1544354"/>
            <a:ext cx="2340000" cy="23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BBD272-F664-414E-A8BC-FCD7150AF4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422" y="1544354"/>
            <a:ext cx="2293076" cy="2340000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C8158C65-78BD-434F-BF1A-B213874D4BFF}"/>
              </a:ext>
            </a:extLst>
          </p:cNvPr>
          <p:cNvSpPr/>
          <p:nvPr/>
        </p:nvSpPr>
        <p:spPr>
          <a:xfrm>
            <a:off x="8938658" y="2550148"/>
            <a:ext cx="341290" cy="3284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471F1162-4653-4D44-9D1A-296A61083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46227"/>
              </p:ext>
            </p:extLst>
          </p:nvPr>
        </p:nvGraphicFramePr>
        <p:xfrm>
          <a:off x="6410979" y="4194611"/>
          <a:ext cx="5422190" cy="60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203040" progId="Equation.DSMT4">
                  <p:embed/>
                </p:oleObj>
              </mc:Choice>
              <mc:Fallback>
                <p:oleObj name="Equation" r:id="rId5" imgW="1828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0979" y="4194611"/>
                        <a:ext cx="5422190" cy="602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BFE5C99B-8F0B-4B35-A797-ED93C60F7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490522" y="2974221"/>
            <a:ext cx="1239014" cy="54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1B9F7E2-7944-42FF-996E-407B180C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940" y="4445287"/>
            <a:ext cx="3356687" cy="21512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55260C5-1E47-499A-83D5-6195D15DE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757" y="3357270"/>
            <a:ext cx="1307065" cy="13410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57B70D-DA29-4F86-AB59-A49ED4FD2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34" y="3319529"/>
            <a:ext cx="2309612" cy="164815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1010BA5-C82A-EBEF-0B10-B2E4B332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DCT</a:t>
            </a:r>
            <a:r>
              <a:rPr lang="zh-CN" altLang="en-US" b="1" dirty="0"/>
              <a:t>线圈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37EDDE-51FE-0718-30FA-CC4570253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2ACDB182-5502-453A-BC06-27E2AE454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074338"/>
              </p:ext>
            </p:extLst>
          </p:nvPr>
        </p:nvGraphicFramePr>
        <p:xfrm>
          <a:off x="388961" y="1596981"/>
          <a:ext cx="11539181" cy="183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634FF7A4-5DB3-4462-A516-42C8005F16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t="13495" r="4283"/>
          <a:stretch/>
        </p:blipFill>
        <p:spPr>
          <a:xfrm>
            <a:off x="1297105" y="4458534"/>
            <a:ext cx="2967913" cy="21458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07904F6-D13B-424C-B6E7-58D59F88E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354655" y="4445287"/>
            <a:ext cx="3507475" cy="21590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1BE977-C9F7-48CF-869D-2225CEA4C56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273" t="2380" r="19763" b="10072"/>
          <a:stretch/>
        </p:blipFill>
        <p:spPr>
          <a:xfrm>
            <a:off x="8354655" y="3357270"/>
            <a:ext cx="1307065" cy="13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0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B6FA5-8FC6-D32D-37C1-427AD42B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DCT</a:t>
            </a:r>
            <a:r>
              <a:rPr lang="zh-CN" altLang="en-US" b="1" dirty="0"/>
              <a:t>线圈在加速器中的应用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57DACB-F3DD-B8F3-1637-847798DD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HFRS</a:t>
            </a:r>
            <a:r>
              <a:rPr lang="zh-CN" altLang="en-US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超导多极组合磁体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F3C9801-6C29-41EB-B6FE-C8B902759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4735"/>
              </p:ext>
            </p:extLst>
          </p:nvPr>
        </p:nvGraphicFramePr>
        <p:xfrm>
          <a:off x="797256" y="2954078"/>
          <a:ext cx="3901635" cy="3222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943">
                  <a:extLst>
                    <a:ext uri="{9D8B030D-6E8A-4147-A177-3AD203B41FA5}">
                      <a16:colId xmlns:a16="http://schemas.microsoft.com/office/drawing/2014/main" val="3450083037"/>
                    </a:ext>
                  </a:extLst>
                </a:gridCol>
                <a:gridCol w="700943">
                  <a:extLst>
                    <a:ext uri="{9D8B030D-6E8A-4147-A177-3AD203B41FA5}">
                      <a16:colId xmlns:a16="http://schemas.microsoft.com/office/drawing/2014/main" val="1109096028"/>
                    </a:ext>
                  </a:extLst>
                </a:gridCol>
                <a:gridCol w="700943">
                  <a:extLst>
                    <a:ext uri="{9D8B030D-6E8A-4147-A177-3AD203B41FA5}">
                      <a16:colId xmlns:a16="http://schemas.microsoft.com/office/drawing/2014/main" val="3532552064"/>
                    </a:ext>
                  </a:extLst>
                </a:gridCol>
                <a:gridCol w="1104983">
                  <a:extLst>
                    <a:ext uri="{9D8B030D-6E8A-4147-A177-3AD203B41FA5}">
                      <a16:colId xmlns:a16="http://schemas.microsoft.com/office/drawing/2014/main" val="1600154819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190623489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磁体类型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积分长度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场强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好场区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场质量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2396811"/>
                  </a:ext>
                </a:extLst>
              </a:tr>
              <a:tr h="36942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四极磁体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T/m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altLang="zh-CN" sz="16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3142323"/>
                  </a:ext>
                </a:extLst>
              </a:tr>
              <a:tr h="3840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941617"/>
                  </a:ext>
                </a:extLst>
              </a:tr>
              <a:tr h="36942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六极磁体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T/m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r>
                        <a:rPr kumimoji="0" lang="zh-CN" altLang="zh-CN" sz="16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kumimoji="0" lang="en-US" altLang="zh-CN" sz="16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</a:t>
                      </a:r>
                      <a:r>
                        <a:rPr lang="en-US" altLang="zh-CN" sz="16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units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598877"/>
                  </a:ext>
                </a:extLst>
              </a:tr>
              <a:tr h="36942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5008"/>
                  </a:ext>
                </a:extLst>
              </a:tr>
              <a:tr h="36942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八极磁体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T/m</a:t>
                      </a:r>
                      <a:r>
                        <a:rPr lang="en-US" sz="16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r>
                        <a:rPr kumimoji="0" lang="zh-CN" altLang="zh-CN" sz="16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kumimoji="0" lang="en-US" altLang="zh-CN" sz="16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</a:t>
                      </a:r>
                      <a:r>
                        <a:rPr lang="en-US" altLang="zh-CN" sz="16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units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7318602"/>
                  </a:ext>
                </a:extLst>
              </a:tr>
              <a:tr h="36942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7303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校正磁体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 T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r>
                        <a:rPr kumimoji="0" lang="zh-CN" altLang="zh-CN" sz="16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kumimoji="0" lang="en-US" altLang="zh-CN" sz="16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</a:t>
                      </a:r>
                      <a:r>
                        <a:rPr lang="en-US" altLang="zh-CN" sz="16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zh-C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units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3715775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4E365B96-B39C-421E-AC5B-6AAFE05D797E}"/>
              </a:ext>
            </a:extLst>
          </p:cNvPr>
          <p:cNvSpPr txBox="1"/>
          <p:nvPr/>
        </p:nvSpPr>
        <p:spPr>
          <a:xfrm>
            <a:off x="894040" y="2449809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HFRS</a:t>
            </a:r>
            <a:r>
              <a:rPr lang="zh-CN" altLang="en-US" dirty="0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超导多极组合磁体的物理要求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014E9BC-806C-495E-A043-42F908608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46" y="1690688"/>
            <a:ext cx="2262133" cy="493190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F431501-D21F-47CA-88A8-1C52E92E8E47}"/>
              </a:ext>
            </a:extLst>
          </p:cNvPr>
          <p:cNvSpPr/>
          <p:nvPr/>
        </p:nvSpPr>
        <p:spPr>
          <a:xfrm>
            <a:off x="7084918" y="2449809"/>
            <a:ext cx="1402031" cy="33023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771791B-3431-47EF-8B39-E9CA5D30FE1B}"/>
              </a:ext>
            </a:extLst>
          </p:cNvPr>
          <p:cNvSpPr/>
          <p:nvPr/>
        </p:nvSpPr>
        <p:spPr>
          <a:xfrm>
            <a:off x="5650173" y="2954078"/>
            <a:ext cx="1146412" cy="24777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9D4576E-6436-43E1-A9E8-2B7F2F3130F0}"/>
              </a:ext>
            </a:extLst>
          </p:cNvPr>
          <p:cNvCxnSpPr/>
          <p:nvPr/>
        </p:nvCxnSpPr>
        <p:spPr>
          <a:xfrm flipV="1">
            <a:off x="6796585" y="2449809"/>
            <a:ext cx="288333" cy="5042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94761E6-D313-4334-B4C0-A6309289E8F8}"/>
              </a:ext>
            </a:extLst>
          </p:cNvPr>
          <p:cNvCxnSpPr>
            <a:cxnSpLocks/>
          </p:cNvCxnSpPr>
          <p:nvPr/>
        </p:nvCxnSpPr>
        <p:spPr>
          <a:xfrm>
            <a:off x="6786349" y="5431809"/>
            <a:ext cx="298569" cy="3203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34BABD2-F66E-456E-B882-CCEEC5E0C15E}"/>
              </a:ext>
            </a:extLst>
          </p:cNvPr>
          <p:cNvSpPr txBox="1"/>
          <p:nvPr/>
        </p:nvSpPr>
        <p:spPr>
          <a:xfrm>
            <a:off x="8997233" y="3566107"/>
            <a:ext cx="310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kumimoji="1"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Adobe 宋体 Std L" panose="02020300000000000000" pitchFamily="18" charset="-122"/>
                <a:cs typeface="Times New Roman" panose="02020603050405020304" pitchFamily="18" charset="0"/>
              </a:rPr>
              <a:t>L800</a:t>
            </a:r>
            <a:r>
              <a:rPr kumimoji="1"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Adobe 宋体 Std L" panose="02020300000000000000" pitchFamily="18" charset="-122"/>
                <a:cs typeface="Times New Roman" panose="02020603050405020304" pitchFamily="18" charset="0"/>
              </a:rPr>
              <a:t>型</a:t>
            </a:r>
            <a:r>
              <a:rPr kumimoji="1"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Adobe 宋体 Std L" panose="02020300000000000000" pitchFamily="18" charset="-122"/>
                <a:cs typeface="Times New Roman" panose="02020603050405020304" pitchFamily="18" charset="0"/>
              </a:rPr>
              <a:t>HFRS</a:t>
            </a:r>
            <a:r>
              <a:rPr kumimoji="1"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Adobe 宋体 Std L" panose="02020300000000000000" pitchFamily="18" charset="-122"/>
                <a:cs typeface="Times New Roman" panose="02020603050405020304" pitchFamily="18" charset="0"/>
              </a:rPr>
              <a:t>超导多极</a:t>
            </a:r>
            <a:endParaRPr kumimoji="1"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Adobe 宋体 Std L" panose="02020300000000000000" pitchFamily="18" charset="-122"/>
              <a:cs typeface="Times New Roman" panose="02020603050405020304" pitchFamily="18" charset="0"/>
            </a:endParaRPr>
          </a:p>
          <a:p>
            <a:pPr algn="ctr" defTabSz="914377"/>
            <a:r>
              <a:rPr kumimoji="1"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Adobe 宋体 Std L" panose="02020300000000000000" pitchFamily="18" charset="-122"/>
                <a:cs typeface="Times New Roman" panose="02020603050405020304" pitchFamily="18" charset="0"/>
              </a:rPr>
              <a:t>组合磁体</a:t>
            </a:r>
            <a:r>
              <a:rPr kumimoji="1"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Adobe 宋体 Std L" panose="02020300000000000000" pitchFamily="18" charset="-122"/>
                <a:cs typeface="Times New Roman" panose="02020603050405020304" pitchFamily="18" charset="0"/>
              </a:rPr>
              <a:t>Q</a:t>
            </a:r>
            <a:r>
              <a:rPr lang="zh-CN" altLang="en-US" dirty="0">
                <a:latin typeface="Times New Roman" panose="02020603050405020304" pitchFamily="18" charset="0"/>
                <a:ea typeface="Adobe 宋体 Std L" panose="02020300000000000000" pitchFamily="18" charset="-122"/>
                <a:cs typeface="Times New Roman" panose="02020603050405020304" pitchFamily="18" charset="0"/>
              </a:rPr>
              <a:t>线圈</a:t>
            </a:r>
            <a:r>
              <a:rPr kumimoji="1"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Adobe 宋体 Std L" panose="02020300000000000000" pitchFamily="18" charset="-122"/>
                <a:cs typeface="Times New Roman" panose="02020603050405020304" pitchFamily="18" charset="0"/>
              </a:rPr>
              <a:t>励磁锻炼过程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FF58296-47A1-4BE1-8DCF-DC7E93411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252" y="1127049"/>
            <a:ext cx="3171201" cy="24276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3EAAF94-4B53-4814-9620-4D7D79B22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9240" y="4223809"/>
            <a:ext cx="3302212" cy="222156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0F44603-9427-43AC-9625-B95551431A5A}"/>
              </a:ext>
            </a:extLst>
          </p:cNvPr>
          <p:cNvSpPr txBox="1"/>
          <p:nvPr/>
        </p:nvSpPr>
        <p:spPr>
          <a:xfrm>
            <a:off x="9301193" y="6445372"/>
            <a:ext cx="260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kumimoji="1" lang="zh-CN" altLang="en-US" dirty="0">
                <a:solidFill>
                  <a:prstClr val="black"/>
                </a:solidFill>
                <a:latin typeface="Arial"/>
                <a:ea typeface="宋体"/>
              </a:rPr>
              <a:t>样机谐波磁场测量结果</a:t>
            </a:r>
          </a:p>
        </p:txBody>
      </p:sp>
    </p:spTree>
    <p:extLst>
      <p:ext uri="{BB962C8B-B14F-4D97-AF65-F5344CB8AC3E}">
        <p14:creationId xmlns:p14="http://schemas.microsoft.com/office/powerpoint/2010/main" val="124561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476679-8A2B-4936-5CFB-60E18EE1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DCT</a:t>
            </a:r>
            <a:r>
              <a:rPr lang="zh-CN" altLang="en-US" b="1" dirty="0"/>
              <a:t>线圈在加速器中的应用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901A66-F65C-442B-965F-BB487EDA0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9738">
            <a:off x="4094325" y="2409293"/>
            <a:ext cx="1616824" cy="42010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1F89C4-DE3B-4D22-B9A6-4F2EF9A4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2334">
            <a:off x="6665941" y="2739789"/>
            <a:ext cx="1505755" cy="36819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8EAC67-2980-4531-B70D-2C1C212FE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99" y="1140812"/>
            <a:ext cx="4938188" cy="6050804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CB9B51B1-8777-4E18-8ACD-87640D9875D6}"/>
              </a:ext>
            </a:extLst>
          </p:cNvPr>
          <p:cNvSpPr/>
          <p:nvPr/>
        </p:nvSpPr>
        <p:spPr>
          <a:xfrm>
            <a:off x="8818996" y="4406832"/>
            <a:ext cx="342900" cy="3478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加号 9">
            <a:extLst>
              <a:ext uri="{FF2B5EF4-FFF2-40B4-BE49-F238E27FC236}">
                <a16:creationId xmlns:a16="http://schemas.microsoft.com/office/drawing/2014/main" id="{A318AB28-6773-48AC-9493-15A6F2D615B8}"/>
              </a:ext>
            </a:extLst>
          </p:cNvPr>
          <p:cNvSpPr/>
          <p:nvPr/>
        </p:nvSpPr>
        <p:spPr>
          <a:xfrm>
            <a:off x="5941103" y="4229854"/>
            <a:ext cx="549668" cy="559941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DA9889D-185D-40EA-840F-734CEEB1F9A9}"/>
              </a:ext>
            </a:extLst>
          </p:cNvPr>
          <p:cNvSpPr txBox="1">
            <a:spLocks/>
          </p:cNvSpPr>
          <p:nvPr/>
        </p:nvSpPr>
        <p:spPr>
          <a:xfrm>
            <a:off x="640190" y="1940785"/>
            <a:ext cx="44998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0000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第二代癌症治疗装置磁体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/>
              <a:t>中心磁场：</a:t>
            </a:r>
            <a:r>
              <a:rPr lang="en-US" altLang="zh-CN" sz="1600" dirty="0"/>
              <a:t>3 T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/>
              <a:t>孔径：</a:t>
            </a:r>
            <a:r>
              <a:rPr lang="en-US" altLang="zh-CN" sz="1600" dirty="0"/>
              <a:t>φ120 mm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/>
              <a:t>好场区：</a:t>
            </a:r>
            <a:r>
              <a:rPr lang="en-US" altLang="zh-CN" sz="1600" dirty="0"/>
              <a:t>40 × 40 mm</a:t>
            </a:r>
            <a:r>
              <a:rPr lang="en-US" altLang="zh-CN" sz="1600" baseline="30000" dirty="0"/>
              <a:t>2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/>
              <a:t>偏转角度：</a:t>
            </a:r>
            <a:r>
              <a:rPr lang="en-US" altLang="zh-CN" sz="1600" dirty="0"/>
              <a:t>33°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/>
              <a:t>四极梯度：</a:t>
            </a:r>
            <a:r>
              <a:rPr lang="en-US" altLang="zh-CN" sz="1600" dirty="0"/>
              <a:t>20 T/m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/>
              <a:t>线圈外径：</a:t>
            </a:r>
            <a:r>
              <a:rPr lang="en-US" altLang="zh-CN" sz="1600" dirty="0"/>
              <a:t>φ195 mm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/>
              <a:t>特点：紧凑、磁场线性度好等</a:t>
            </a:r>
            <a:endParaRPr lang="en-US" altLang="zh-CN" sz="1600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210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8E28B88-EAFC-602B-3264-96358488F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375" y="3932684"/>
            <a:ext cx="1150294" cy="282929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690F028-EC94-4E85-ECA0-EC348B62324D}"/>
              </a:ext>
            </a:extLst>
          </p:cNvPr>
          <p:cNvSpPr txBox="1"/>
          <p:nvPr/>
        </p:nvSpPr>
        <p:spPr>
          <a:xfrm>
            <a:off x="9162379" y="2902863"/>
            <a:ext cx="110799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四极线圈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3ABEA1-3CBB-D794-B5FE-573BBBED7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39" y="865532"/>
            <a:ext cx="3854701" cy="26497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B0F11E-F54E-59A8-B82C-9C41FBC88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50" y="4143325"/>
            <a:ext cx="2529211" cy="25292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5BD2C7-6D48-9372-5513-BFE2529FC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43" y="653144"/>
            <a:ext cx="6886268" cy="31052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24B310-3990-DF52-5EE8-4B8182410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29" y="4143325"/>
            <a:ext cx="6141130" cy="23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1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4B4DD83-8F27-848E-E0F6-009CD03D0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52792"/>
              </p:ext>
            </p:extLst>
          </p:nvPr>
        </p:nvGraphicFramePr>
        <p:xfrm>
          <a:off x="253609" y="629025"/>
          <a:ext cx="4406983" cy="3217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100287208"/>
                    </a:ext>
                  </a:extLst>
                </a:gridCol>
                <a:gridCol w="3276683">
                  <a:extLst>
                    <a:ext uri="{9D8B030D-6E8A-4147-A177-3AD203B41FA5}">
                      <a16:colId xmlns:a16="http://schemas.microsoft.com/office/drawing/2014/main" val="157027815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磁体设计参数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67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线圈半径</a:t>
                      </a:r>
                      <a:r>
                        <a:rPr lang="en-US" altLang="zh-CN" sz="1100" u="none" strike="noStrike">
                          <a:effectLst/>
                        </a:rPr>
                        <a:t>(</a:t>
                      </a:r>
                      <a:r>
                        <a:rPr lang="en-US" sz="1100" u="none" strike="noStrike">
                          <a:effectLst/>
                        </a:rPr>
                        <a:t>mm)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第一层（</a:t>
                      </a:r>
                      <a:r>
                        <a:rPr lang="en-US" altLang="zh-CN" sz="1100" u="none" strike="noStrike" dirty="0">
                          <a:effectLst/>
                        </a:rPr>
                        <a:t>17.925,19.975</a:t>
                      </a:r>
                      <a:r>
                        <a:rPr lang="zh-CN" altLang="en-US" sz="1100" u="none" strike="noStrike" dirty="0">
                          <a:effectLst/>
                        </a:rPr>
                        <a:t>）第二层（</a:t>
                      </a:r>
                      <a:r>
                        <a:rPr lang="en-US" altLang="zh-CN" sz="1100" u="none" strike="noStrike" dirty="0">
                          <a:effectLst/>
                        </a:rPr>
                        <a:t>23.925,25.975</a:t>
                      </a:r>
                      <a:r>
                        <a:rPr lang="zh-CN" altLang="en-US" sz="1100" u="none" strike="noStrike" dirty="0">
                          <a:effectLst/>
                        </a:rPr>
                        <a:t>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5902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骨架厚度</a:t>
                      </a:r>
                      <a:r>
                        <a:rPr lang="en-US" altLang="zh-CN" sz="1100" u="none" strike="noStrike">
                          <a:effectLst/>
                        </a:rPr>
                        <a:t>(</a:t>
                      </a:r>
                      <a:r>
                        <a:rPr lang="en-US" sz="1100" u="none" strike="noStrike">
                          <a:effectLst/>
                        </a:rPr>
                        <a:t>mm)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4765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超导缆尺寸</a:t>
                      </a:r>
                      <a:r>
                        <a:rPr lang="en-US" altLang="zh-CN" sz="1100" u="none" strike="noStrike">
                          <a:effectLst/>
                        </a:rPr>
                        <a:t>(</a:t>
                      </a:r>
                      <a:r>
                        <a:rPr lang="en-US" sz="1100" u="none" strike="noStrike">
                          <a:effectLst/>
                        </a:rPr>
                        <a:t>mm)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6+1（WST_630_0.65），2.05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128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线槽尺寸</a:t>
                      </a:r>
                      <a:r>
                        <a:rPr lang="en-US" altLang="zh-CN" sz="1100" u="none" strike="noStrike">
                          <a:effectLst/>
                        </a:rPr>
                        <a:t>(</a:t>
                      </a:r>
                      <a:r>
                        <a:rPr lang="en-US" sz="1100" u="none" strike="noStrike">
                          <a:effectLst/>
                        </a:rPr>
                        <a:t>mm)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2.05 x 4.1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16055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好场区（</a:t>
                      </a:r>
                      <a:r>
                        <a:rPr lang="en-US" sz="1100" u="none" strike="noStrike">
                          <a:effectLst/>
                        </a:rPr>
                        <a:t>mm）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±10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0474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线圈层数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r>
                        <a:rPr lang="zh-CN" altLang="en-US" sz="1100" u="none" strike="noStrike">
                          <a:effectLst/>
                        </a:rPr>
                        <a:t>层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672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最小匝间距</a:t>
                      </a:r>
                      <a:r>
                        <a:rPr lang="en-US" altLang="zh-CN" sz="1100" u="none" strike="noStrike">
                          <a:effectLst/>
                        </a:rPr>
                        <a:t>(</a:t>
                      </a:r>
                      <a:r>
                        <a:rPr lang="en-US" sz="1100" u="none" strike="noStrike">
                          <a:effectLst/>
                        </a:rPr>
                        <a:t>mm)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第一层</a:t>
                      </a:r>
                      <a:r>
                        <a:rPr lang="en-US" altLang="zh-CN" sz="1100" u="none" strike="noStrike">
                          <a:effectLst/>
                        </a:rPr>
                        <a:t>0.4</a:t>
                      </a:r>
                      <a:r>
                        <a:rPr lang="en-US" sz="1100" u="none" strike="noStrike">
                          <a:effectLst/>
                        </a:rPr>
                        <a:t>mm，</a:t>
                      </a:r>
                      <a:r>
                        <a:rPr lang="zh-CN" altLang="en-US" sz="1100" u="none" strike="noStrike">
                          <a:effectLst/>
                        </a:rPr>
                        <a:t>第二层</a:t>
                      </a:r>
                      <a:r>
                        <a:rPr lang="en-US" altLang="zh-CN" sz="1100" u="none" strike="noStrike">
                          <a:effectLst/>
                        </a:rPr>
                        <a:t>0.5</a:t>
                      </a:r>
                      <a:r>
                        <a:rPr lang="en-US" sz="1100" u="none" strike="noStrike">
                          <a:effectLst/>
                        </a:rPr>
                        <a:t>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4687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匝数</a:t>
                      </a:r>
                      <a:r>
                        <a:rPr lang="en-US" altLang="zh-CN" sz="1100" u="none" strike="noStrike">
                          <a:effectLst/>
                        </a:rPr>
                        <a:t>(</a:t>
                      </a:r>
                      <a:r>
                        <a:rPr lang="zh-CN" altLang="en-US" sz="1100" u="none" strike="noStrike">
                          <a:effectLst/>
                        </a:rPr>
                        <a:t>匝</a:t>
                      </a:r>
                      <a:r>
                        <a:rPr lang="en-US" altLang="zh-CN" sz="1100" u="none" strike="noStrike">
                          <a:effectLst/>
                        </a:rPr>
                        <a:t>)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4,5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448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工作电流</a:t>
                      </a:r>
                      <a:r>
                        <a:rPr lang="en-US" altLang="zh-CN" sz="1100" u="none" strike="noStrike">
                          <a:effectLst/>
                        </a:rPr>
                        <a:t>(</a:t>
                      </a:r>
                      <a:r>
                        <a:rPr lang="en-US" sz="1100" u="none" strike="noStrike">
                          <a:effectLst/>
                        </a:rPr>
                        <a:t>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146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4411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磁场梯度</a:t>
                      </a:r>
                      <a:r>
                        <a:rPr lang="en-US" altLang="zh-CN" sz="1100" u="none" strike="noStrike">
                          <a:effectLst/>
                        </a:rPr>
                        <a:t>(</a:t>
                      </a:r>
                      <a:r>
                        <a:rPr lang="en-US" sz="1100" u="none" strike="noStrike">
                          <a:effectLst/>
                        </a:rPr>
                        <a:t>T/m)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50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7076945"/>
                  </a:ext>
                </a:extLst>
              </a:tr>
              <a:tr h="360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有效长度（</a:t>
                      </a:r>
                      <a:r>
                        <a:rPr lang="en-US" sz="1100" u="none" strike="noStrike">
                          <a:effectLst/>
                        </a:rPr>
                        <a:t>mm）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0112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端部长度（</a:t>
                      </a:r>
                      <a:r>
                        <a:rPr lang="en-US" sz="1100" u="none" strike="noStrike">
                          <a:effectLst/>
                        </a:rPr>
                        <a:t>mm）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18,22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4924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机械长度（</a:t>
                      </a:r>
                      <a:r>
                        <a:rPr lang="en-US" sz="1100" u="none" strike="noStrike">
                          <a:effectLst/>
                        </a:rPr>
                        <a:t>mm）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450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957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线圈最高场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7436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Io/Ic(%)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4119470"/>
                  </a:ext>
                </a:extLst>
              </a:tr>
            </a:tbl>
          </a:graphicData>
        </a:graphic>
      </p:graphicFrame>
      <p:pic>
        <p:nvPicPr>
          <p:cNvPr id="5" name="图形 8">
            <a:extLst>
              <a:ext uri="{FF2B5EF4-FFF2-40B4-BE49-F238E27FC236}">
                <a16:creationId xmlns:a16="http://schemas.microsoft.com/office/drawing/2014/main" id="{98A623A2-D057-4153-9DF1-C214FA714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352" b="31801"/>
          <a:stretch/>
        </p:blipFill>
        <p:spPr>
          <a:xfrm>
            <a:off x="253609" y="4066059"/>
            <a:ext cx="5574942" cy="2362626"/>
          </a:xfrm>
          <a:prstGeom prst="rect">
            <a:avLst/>
          </a:prstGeom>
        </p:spPr>
      </p:pic>
      <p:pic>
        <p:nvPicPr>
          <p:cNvPr id="6" name="图形 11">
            <a:extLst>
              <a:ext uri="{FF2B5EF4-FFF2-40B4-BE49-F238E27FC236}">
                <a16:creationId xmlns:a16="http://schemas.microsoft.com/office/drawing/2014/main" id="{789AAA03-EB07-4C78-9BB0-F9D29F1AA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8029" y="629025"/>
            <a:ext cx="3637030" cy="2355000"/>
          </a:xfrm>
          <a:prstGeom prst="rect">
            <a:avLst/>
          </a:prstGeom>
        </p:spPr>
      </p:pic>
      <p:pic>
        <p:nvPicPr>
          <p:cNvPr id="7" name="图形 14">
            <a:extLst>
              <a:ext uri="{FF2B5EF4-FFF2-40B4-BE49-F238E27FC236}">
                <a16:creationId xmlns:a16="http://schemas.microsoft.com/office/drawing/2014/main" id="{89105271-A68D-45E8-A8F7-F4943F71E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1337" y="629025"/>
            <a:ext cx="3277054" cy="2355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D7753A-DCCB-4927-AE9B-476B721A6B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50" y="3635075"/>
            <a:ext cx="4943912" cy="28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4713</TotalTime>
  <Words>425</Words>
  <Application>Microsoft Macintosh PowerPoint</Application>
  <PresentationFormat>宽屏</PresentationFormat>
  <Paragraphs>90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等线</vt:lpstr>
      <vt:lpstr>等线 Light</vt:lpstr>
      <vt:lpstr>华文楷体</vt:lpstr>
      <vt:lpstr>Adobe 黑体 Std R</vt:lpstr>
      <vt:lpstr>Adobe 宋体 Std L</vt:lpstr>
      <vt:lpstr>Arial</vt:lpstr>
      <vt:lpstr>Times New Roman</vt:lpstr>
      <vt:lpstr>Wingdings</vt:lpstr>
      <vt:lpstr>Office 主题​​</vt:lpstr>
      <vt:lpstr>Equation</vt:lpstr>
      <vt:lpstr>DCT线圈</vt:lpstr>
      <vt:lpstr>DCT线圈</vt:lpstr>
      <vt:lpstr>DCT线圈在加速器中的应用</vt:lpstr>
      <vt:lpstr>DCT线圈在加速器中的应用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EM Mei</dc:creator>
  <cp:lastModifiedBy>Microsoft Office User</cp:lastModifiedBy>
  <cp:revision>59</cp:revision>
  <dcterms:created xsi:type="dcterms:W3CDTF">2023-10-17T01:48:30Z</dcterms:created>
  <dcterms:modified xsi:type="dcterms:W3CDTF">2024-07-06T03:48:34Z</dcterms:modified>
</cp:coreProperties>
</file>