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258" r:id="rId2"/>
    <p:sldId id="1084" r:id="rId3"/>
    <p:sldId id="1139" r:id="rId4"/>
    <p:sldId id="1140" r:id="rId5"/>
    <p:sldId id="1142" r:id="rId6"/>
    <p:sldId id="1141" r:id="rId7"/>
    <p:sldId id="1143" r:id="rId8"/>
    <p:sldId id="1121" r:id="rId9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6314" autoAdjust="0"/>
  </p:normalViewPr>
  <p:slideViewPr>
    <p:cSldViewPr>
      <p:cViewPr varScale="1">
        <p:scale>
          <a:sx n="108" d="100"/>
          <a:sy n="108" d="100"/>
        </p:scale>
        <p:origin x="19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2024/6/24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2024/6/24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1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0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交流电阻分析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62000" y="1706653"/>
            <a:ext cx="6858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C00000"/>
                </a:solidFill>
              </a:rPr>
              <a:t>交流电阻分析</a:t>
            </a:r>
            <a:endParaRPr lang="en-US" altLang="zh-CN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C00000"/>
                </a:solidFill>
              </a:rPr>
              <a:t>实心线线圈</a:t>
            </a:r>
            <a:endParaRPr lang="en-US" altLang="zh-CN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/>
              <a:t>Litz</a:t>
            </a:r>
            <a:r>
              <a:rPr lang="zh-CN" altLang="en-US" dirty="0"/>
              <a:t>线圈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9220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4DD37C-2401-490C-ACD5-CE001CFB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9C57C7-69A9-4D83-A7BF-0A61538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新线圈设计方案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FBE48B-1FE2-4BA4-8CEF-BB9CD679FDBD}"/>
              </a:ext>
            </a:extLst>
          </p:cNvPr>
          <p:cNvSpPr txBox="1"/>
          <p:nvPr/>
        </p:nvSpPr>
        <p:spPr>
          <a:xfrm>
            <a:off x="457200" y="1600200"/>
            <a:ext cx="822960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en-US" dirty="0"/>
              <a:t>实验目的</a:t>
            </a:r>
            <a:r>
              <a:rPr lang="zh-CN" altLang="zh-CN" dirty="0"/>
              <a:t>：</a:t>
            </a:r>
            <a:r>
              <a:rPr lang="zh-CN" altLang="en-US" dirty="0"/>
              <a:t>研究模型对真实实心线圈的仿真逼近程度</a:t>
            </a:r>
            <a:endParaRPr lang="en-US" altLang="zh-CN" dirty="0"/>
          </a:p>
          <a:p>
            <a:r>
              <a:rPr lang="zh-CN" altLang="en-US" dirty="0"/>
              <a:t>可能因素：线圈几何尺寸，绕线直径</a:t>
            </a:r>
            <a:endParaRPr lang="zh-CN" altLang="zh-CN" dirty="0"/>
          </a:p>
          <a:p>
            <a:endParaRPr lang="en-US" altLang="zh-CN" dirty="0"/>
          </a:p>
          <a:p>
            <a:r>
              <a:rPr lang="zh-CN" altLang="zh-CN" dirty="0"/>
              <a:t>设计如下线圈</a:t>
            </a:r>
            <a:r>
              <a:rPr lang="zh-CN" altLang="en-US" dirty="0"/>
              <a:t>，每种</a:t>
            </a:r>
            <a:r>
              <a:rPr lang="zh-CN" altLang="zh-CN" dirty="0"/>
              <a:t>各</a:t>
            </a:r>
            <a:r>
              <a:rPr lang="zh-CN" altLang="en-US" dirty="0"/>
              <a:t>三</a:t>
            </a:r>
            <a:r>
              <a:rPr lang="zh-CN" altLang="zh-CN" dirty="0"/>
              <a:t>只，参数依次为，绕线内径，绕线外径，绕线高度（</a:t>
            </a:r>
            <a:r>
              <a:rPr lang="en-US" altLang="zh-CN" dirty="0"/>
              <a:t>mm</a:t>
            </a:r>
            <a:r>
              <a:rPr lang="zh-CN" altLang="zh-CN" dirty="0"/>
              <a:t>）：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40//57//30</a:t>
            </a:r>
            <a:r>
              <a:rPr lang="zh-CN" altLang="zh-CN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0.6</a:t>
            </a:r>
            <a:r>
              <a:rPr lang="zh-CN" altLang="zh-CN" dirty="0">
                <a:solidFill>
                  <a:srgbClr val="FF0000"/>
                </a:solidFill>
              </a:rPr>
              <a:t>实心线，预计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zh-CN" dirty="0">
                <a:solidFill>
                  <a:srgbClr val="FF0000"/>
                </a:solidFill>
              </a:rPr>
              <a:t>层</a:t>
            </a:r>
            <a:r>
              <a:rPr lang="en-US" altLang="zh-CN" dirty="0">
                <a:solidFill>
                  <a:srgbClr val="FF0000"/>
                </a:solidFill>
              </a:rPr>
              <a:t>*50</a:t>
            </a:r>
            <a:r>
              <a:rPr lang="zh-CN" altLang="zh-CN" dirty="0">
                <a:solidFill>
                  <a:srgbClr val="FF0000"/>
                </a:solidFill>
              </a:rPr>
              <a:t>匝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40//57//45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*75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1.27</a:t>
            </a:r>
            <a:r>
              <a:rPr lang="zh-CN" altLang="zh-CN" dirty="0"/>
              <a:t>实心线，预计</a:t>
            </a:r>
            <a:r>
              <a:rPr lang="en-US" altLang="zh-CN" dirty="0"/>
              <a:t>6</a:t>
            </a:r>
            <a:r>
              <a:rPr lang="zh-CN" altLang="zh-CN" dirty="0"/>
              <a:t>层</a:t>
            </a:r>
            <a:r>
              <a:rPr lang="en-US" altLang="zh-CN" dirty="0"/>
              <a:t>*47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en-US" dirty="0"/>
              <a:t>利兹</a:t>
            </a:r>
            <a:r>
              <a:rPr lang="zh-CN" altLang="zh-CN" dirty="0"/>
              <a:t>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7195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E198963-ADAC-46CD-BD5C-1565A5A0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8C5395-CFF4-4F63-82B8-771F0157C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磁芯设计</a:t>
            </a:r>
            <a:r>
              <a:rPr lang="en-US" altLang="zh-CN" dirty="0"/>
              <a:t>——</a:t>
            </a:r>
            <a:r>
              <a:rPr lang="zh-CN" altLang="en-US" dirty="0"/>
              <a:t>材料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CD346C28-11CB-4F52-9577-370D3EC29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7296150" cy="4903582"/>
          </a:xfrm>
          <a:prstGeom prst="rect">
            <a:avLst/>
          </a:prstGeom>
        </p:spPr>
      </p:pic>
      <p:sp>
        <p:nvSpPr>
          <p:cNvPr id="30" name="箭头: 右 29">
            <a:extLst>
              <a:ext uri="{FF2B5EF4-FFF2-40B4-BE49-F238E27FC236}">
                <a16:creationId xmlns:a16="http://schemas.microsoft.com/office/drawing/2014/main" id="{24D9C84F-C3F9-4099-9A06-19A27C8525D3}"/>
              </a:ext>
            </a:extLst>
          </p:cNvPr>
          <p:cNvSpPr/>
          <p:nvPr/>
        </p:nvSpPr>
        <p:spPr>
          <a:xfrm>
            <a:off x="425388" y="1981200"/>
            <a:ext cx="9906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6C6ABF1D-3036-41A7-BB5E-D06699FFA771}"/>
              </a:ext>
            </a:extLst>
          </p:cNvPr>
          <p:cNvSpPr/>
          <p:nvPr/>
        </p:nvSpPr>
        <p:spPr>
          <a:xfrm>
            <a:off x="419285" y="3670991"/>
            <a:ext cx="9906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A15A3B36-FD97-4389-8A85-BD563BC7417B}"/>
              </a:ext>
            </a:extLst>
          </p:cNvPr>
          <p:cNvSpPr/>
          <p:nvPr/>
        </p:nvSpPr>
        <p:spPr>
          <a:xfrm>
            <a:off x="419285" y="4252892"/>
            <a:ext cx="9906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9A56A97D-AF18-4596-992F-10B743334A66}"/>
              </a:ext>
            </a:extLst>
          </p:cNvPr>
          <p:cNvSpPr/>
          <p:nvPr/>
        </p:nvSpPr>
        <p:spPr>
          <a:xfrm>
            <a:off x="1676400" y="1936146"/>
            <a:ext cx="2133600" cy="4572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6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BE88DD2-F04C-41E5-9ECC-5D9F1FD5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764C6F-593E-459D-8B44-808F22F20D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磁芯设计</a:t>
            </a:r>
            <a:r>
              <a:rPr lang="en-US" altLang="zh-CN" dirty="0"/>
              <a:t>——</a:t>
            </a:r>
            <a:r>
              <a:rPr lang="zh-CN" altLang="en-US" dirty="0"/>
              <a:t>尺寸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8DE6FEE-F384-4FED-86AA-E90184F912E0}"/>
                  </a:ext>
                </a:extLst>
              </p:cNvPr>
              <p:cNvSpPr txBox="1"/>
              <p:nvPr/>
            </p:nvSpPr>
            <p:spPr>
              <a:xfrm>
                <a:off x="304800" y="1081572"/>
                <a:ext cx="8534400" cy="3537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 Relative permeability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zh-CN" dirty="0"/>
                  <a:t>: Resultant permeability of the core, much lower due to the demagnetizing field effect. Demagnetizing factor </a:t>
                </a:r>
                <a:r>
                  <a:rPr lang="en-US" altLang="zh-CN" i="1" dirty="0"/>
                  <a:t>N</a:t>
                </a:r>
                <a:r>
                  <a:rPr lang="en-US" altLang="zh-CN" dirty="0"/>
                  <a:t>, depend on geometry of the core</a:t>
                </a:r>
                <a:br>
                  <a:rPr lang="en-US" altLang="zh-CN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8DE6FEE-F384-4FED-86AA-E90184F91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81572"/>
                <a:ext cx="8534400" cy="3537187"/>
              </a:xfrm>
              <a:prstGeom prst="rect">
                <a:avLst/>
              </a:prstGeom>
              <a:blipFill>
                <a:blip r:embed="rId3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746B5E5-FB86-4888-A8E8-81A5E6DD4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303252"/>
            <a:ext cx="3886200" cy="215324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2C6F223-47D9-40E7-9532-3F32699F26F5}"/>
              </a:ext>
            </a:extLst>
          </p:cNvPr>
          <p:cNvSpPr txBox="1"/>
          <p:nvPr/>
        </p:nvSpPr>
        <p:spPr>
          <a:xfrm>
            <a:off x="5886450" y="3791421"/>
            <a:ext cx="3200400" cy="2958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绕线骨架内径：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36mm</a:t>
            </a:r>
            <a:endParaRPr lang="zh-CN" altLang="zh-CN" dirty="0">
              <a:effectLst/>
            </a:endParaRPr>
          </a:p>
          <a:p>
            <a:pPr marL="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线圈最大高度：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60mm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材料相对磁导率：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~1000</a:t>
            </a:r>
            <a:endParaRPr lang="en-US" altLang="zh-CN" sz="1800" kern="12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磁芯直径：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35mm</a:t>
            </a:r>
          </a:p>
          <a:p>
            <a:pPr marL="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磁芯长度：</a:t>
            </a:r>
            <a:r>
              <a:rPr lang="en-US" altLang="zh-CN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200mm</a:t>
            </a:r>
          </a:p>
          <a:p>
            <a:pPr marL="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</a:t>
            </a: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0.04398</a:t>
            </a:r>
            <a:endParaRPr lang="en-US" altLang="zh-CN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FF0000"/>
                </a:solidFill>
                <a:effectLst/>
              </a:rPr>
              <a:t>预估有效磁导率：</a:t>
            </a:r>
            <a:r>
              <a:rPr lang="en-US" altLang="zh-CN" dirty="0">
                <a:solidFill>
                  <a:srgbClr val="FF0000"/>
                </a:solidFill>
                <a:effectLst/>
              </a:rPr>
              <a:t>22.25</a:t>
            </a:r>
            <a:endParaRPr lang="zh-CN" altLang="zh-CN" dirty="0">
              <a:solidFill>
                <a:srgbClr val="FF0000"/>
              </a:solidFill>
              <a:effectLst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BE8CB1-5556-48D9-8F34-464572B0C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09357"/>
            <a:ext cx="3200400" cy="322326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C7ACAF-C7D4-4428-8E3D-8DE15797C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8800" y="418792"/>
            <a:ext cx="4080757" cy="329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62000" y="1706653"/>
            <a:ext cx="6858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C00000"/>
                </a:solidFill>
              </a:rPr>
              <a:t>交流电阻分析</a:t>
            </a:r>
            <a:endParaRPr lang="en-US" altLang="zh-CN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实心线线圈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>
                <a:solidFill>
                  <a:srgbClr val="C00000"/>
                </a:solidFill>
              </a:rPr>
              <a:t>Litz</a:t>
            </a:r>
            <a:r>
              <a:rPr lang="zh-CN" altLang="en-US" dirty="0">
                <a:solidFill>
                  <a:srgbClr val="C00000"/>
                </a:solidFill>
              </a:rPr>
              <a:t>线圈</a:t>
            </a: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5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CB0617A-CDB9-4468-B37A-A09A8656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BE8689-727E-4E7A-9593-F97859FC6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待仿真验证线圈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4070D9-0B65-46F1-BB3E-0939609BE86F}"/>
              </a:ext>
            </a:extLst>
          </p:cNvPr>
          <p:cNvSpPr txBox="1"/>
          <p:nvPr/>
        </p:nvSpPr>
        <p:spPr>
          <a:xfrm>
            <a:off x="238217" y="141553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Ansys </a:t>
            </a:r>
            <a:r>
              <a:rPr lang="zh-CN" altLang="en-US" dirty="0"/>
              <a:t>自带</a:t>
            </a:r>
            <a:r>
              <a:rPr lang="en-US" altLang="zh-CN" dirty="0" err="1"/>
              <a:t>Litz</a:t>
            </a:r>
            <a:r>
              <a:rPr lang="zh-CN" altLang="en-US" dirty="0"/>
              <a:t>线模型，</a:t>
            </a:r>
            <a:r>
              <a:rPr lang="en-US" altLang="zh-CN" dirty="0" err="1"/>
              <a:t>comsol</a:t>
            </a:r>
            <a:r>
              <a:rPr lang="en-US" altLang="zh-CN" dirty="0"/>
              <a:t> </a:t>
            </a:r>
            <a:r>
              <a:rPr lang="zh-CN" altLang="en-US" dirty="0"/>
              <a:t>无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C31F15-5D16-4A7E-9BB6-86F62ED6D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1219200" y="4490720"/>
            <a:ext cx="6705600" cy="2291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4A62C88-5FC1-4F3F-8656-972CC31E9A04}"/>
              </a:ext>
            </a:extLst>
          </p:cNvPr>
          <p:cNvSpPr txBox="1"/>
          <p:nvPr/>
        </p:nvSpPr>
        <p:spPr>
          <a:xfrm>
            <a:off x="838200" y="3089981"/>
            <a:ext cx="3228976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sz="1200" dirty="0"/>
              <a:t>v2</a:t>
            </a:r>
            <a:r>
              <a:rPr lang="zh-CN" altLang="en-US" sz="1200" dirty="0"/>
              <a:t>绕制参数：</a:t>
            </a:r>
            <a:r>
              <a:rPr lang="en-US" altLang="zh-CN" sz="1200" dirty="0"/>
              <a:t>	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绕线直径：</a:t>
            </a:r>
            <a:r>
              <a:rPr lang="en-US" altLang="zh-CN" sz="1200" dirty="0"/>
              <a:t>1.35mm</a:t>
            </a:r>
            <a:r>
              <a:rPr lang="zh-CN" altLang="en-US" sz="1200" dirty="0"/>
              <a:t>（利兹线</a:t>
            </a:r>
            <a:r>
              <a:rPr lang="en-US" altLang="zh-CN" sz="1200" dirty="0"/>
              <a:t>0.1mm*100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r>
              <a:rPr lang="zh-CN" altLang="en-US" sz="1200" dirty="0"/>
              <a:t>    </a:t>
            </a:r>
            <a:r>
              <a:rPr lang="en-US" altLang="zh-CN" sz="1200" dirty="0"/>
              <a:t>• </a:t>
            </a:r>
            <a:r>
              <a:rPr lang="zh-CN" altLang="en-US" sz="1200" dirty="0"/>
              <a:t>绕制桩内径：</a:t>
            </a:r>
            <a:r>
              <a:rPr lang="en-US" altLang="zh-CN" sz="1200" dirty="0"/>
              <a:t>114mm</a:t>
            </a:r>
          </a:p>
          <a:p>
            <a:r>
              <a:rPr lang="zh-CN" altLang="en-US" sz="1200" dirty="0"/>
              <a:t>    </a:t>
            </a:r>
            <a:r>
              <a:rPr lang="en-US" altLang="zh-CN" sz="1200" dirty="0"/>
              <a:t>• </a:t>
            </a:r>
            <a:r>
              <a:rPr lang="zh-CN" altLang="en-US" sz="1200" dirty="0"/>
              <a:t>绕制高度：</a:t>
            </a:r>
            <a:r>
              <a:rPr lang="en-US" altLang="zh-CN" sz="1200" dirty="0"/>
              <a:t>121mm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匝数（单层匝数</a:t>
            </a:r>
            <a:r>
              <a:rPr lang="en-US" altLang="zh-CN" sz="1200" dirty="0"/>
              <a:t>×</a:t>
            </a:r>
            <a:r>
              <a:rPr lang="zh-CN" altLang="en-US" sz="1200" dirty="0"/>
              <a:t>层数）：</a:t>
            </a:r>
            <a:r>
              <a:rPr lang="en-US" altLang="zh-CN" sz="1200" dirty="0"/>
              <a:t>90×8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层与层间距：</a:t>
            </a:r>
            <a:r>
              <a:rPr lang="en-US" altLang="zh-CN" sz="1200" dirty="0"/>
              <a:t>0.5mm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F01720-255D-4771-A55D-E0C16E42BF71}"/>
              </a:ext>
            </a:extLst>
          </p:cNvPr>
          <p:cNvSpPr txBox="1"/>
          <p:nvPr/>
        </p:nvSpPr>
        <p:spPr>
          <a:xfrm>
            <a:off x="5257800" y="3089982"/>
            <a:ext cx="3228976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/>
            </a:lvl1pPr>
          </a:lstStyle>
          <a:p>
            <a:r>
              <a:rPr lang="en-US" altLang="zh-CN" dirty="0"/>
              <a:t>v4</a:t>
            </a:r>
            <a:r>
              <a:rPr lang="zh-CN" altLang="en-US" dirty="0"/>
              <a:t>绕制</a:t>
            </a:r>
            <a:r>
              <a:rPr lang="zh-CN" altLang="en-US"/>
              <a:t>参数：</a:t>
            </a:r>
            <a:r>
              <a:rPr lang="en-US" altLang="zh-CN" dirty="0"/>
              <a:t>	</a:t>
            </a:r>
          </a:p>
          <a:p>
            <a:r>
              <a:rPr lang="zh-CN" altLang="en-US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绕线</a:t>
            </a:r>
            <a:r>
              <a:rPr lang="zh-CN" altLang="en-US"/>
              <a:t>直径：</a:t>
            </a:r>
            <a:r>
              <a:rPr lang="en-US" altLang="zh-CN" dirty="0"/>
              <a:t>1.35mm</a:t>
            </a:r>
            <a:r>
              <a:rPr lang="zh-CN" altLang="en-US" dirty="0"/>
              <a:t>（利</a:t>
            </a:r>
            <a:r>
              <a:rPr lang="zh-CN" altLang="en-US"/>
              <a:t>兹线</a:t>
            </a:r>
            <a:r>
              <a:rPr lang="en-US" altLang="zh-CN" dirty="0"/>
              <a:t>0.1mm*100</a:t>
            </a:r>
            <a:r>
              <a:rPr lang="zh-CN" altLang="en-US" dirty="0"/>
              <a:t>）</a:t>
            </a:r>
          </a:p>
          <a:p>
            <a:r>
              <a:rPr lang="zh-CN" altLang="en-US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</a:t>
            </a:r>
            <a:r>
              <a:rPr lang="zh-CN" altLang="en-US"/>
              <a:t>内径：</a:t>
            </a:r>
            <a:r>
              <a:rPr lang="en-US" altLang="zh-CN" dirty="0"/>
              <a:t>114mm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</a:t>
            </a:r>
            <a:r>
              <a:rPr lang="zh-CN" altLang="en-US"/>
              <a:t>高度：</a:t>
            </a:r>
            <a:r>
              <a:rPr lang="en-US" altLang="zh-CN" dirty="0"/>
              <a:t>242mm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</a:t>
            </a:r>
            <a:r>
              <a:rPr lang="zh-CN" altLang="en-US"/>
              <a:t>匝数</a:t>
            </a:r>
            <a:r>
              <a:rPr lang="en-US" altLang="zh-CN" dirty="0"/>
              <a:t>×</a:t>
            </a:r>
            <a:r>
              <a:rPr lang="zh-CN" altLang="en-US" dirty="0"/>
              <a:t>层数</a:t>
            </a:r>
            <a:r>
              <a:rPr lang="zh-CN" altLang="en-US"/>
              <a:t>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</a:t>
            </a:r>
            <a:r>
              <a:rPr lang="zh-CN" altLang="en-US"/>
              <a:t>间距：</a:t>
            </a:r>
            <a:r>
              <a:rPr lang="en-US" altLang="zh-CN"/>
              <a:t>0.5mm</a:t>
            </a:r>
            <a:endParaRPr lang="en-US" altLang="zh-CN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5C3B9A1-8DDE-40CB-A412-900F7A14CDAB}"/>
              </a:ext>
            </a:extLst>
          </p:cNvPr>
          <p:cNvCxnSpPr/>
          <p:nvPr/>
        </p:nvCxnSpPr>
        <p:spPr>
          <a:xfrm>
            <a:off x="2590800" y="4290310"/>
            <a:ext cx="228600" cy="9674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66564F6-1620-4593-B49F-963BC977EE65}"/>
              </a:ext>
            </a:extLst>
          </p:cNvPr>
          <p:cNvCxnSpPr>
            <a:cxnSpLocks/>
          </p:cNvCxnSpPr>
          <p:nvPr/>
        </p:nvCxnSpPr>
        <p:spPr>
          <a:xfrm>
            <a:off x="6934200" y="4280785"/>
            <a:ext cx="76200" cy="3749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3082D9FC-E7C3-4C00-9F69-387A0F142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28275"/>
            <a:ext cx="4197671" cy="1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6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40B7B1-8843-46D7-8BD7-5BDE620B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329C9-D6BC-4B4F-8A9D-071436924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比较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36E9755-5361-4374-A972-D4204A9D9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515" y="2205362"/>
            <a:ext cx="4320000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275AD7D-C6FC-4DFE-8DE8-C5559A6BB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7" y="2200183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82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430993</TotalTime>
  <Words>387</Words>
  <Application>Microsoft Office PowerPoint</Application>
  <PresentationFormat>全屏显示(4:3)</PresentationFormat>
  <Paragraphs>60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Wingdings</vt:lpstr>
      <vt:lpstr>Office 主题​​</vt:lpstr>
      <vt:lpstr>交流电阻分析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5408</cp:revision>
  <cp:lastPrinted>2023-09-04T07:35:07Z</cp:lastPrinted>
  <dcterms:created xsi:type="dcterms:W3CDTF">1601-01-01T00:00:00Z</dcterms:created>
  <dcterms:modified xsi:type="dcterms:W3CDTF">2024-06-25T08:48:43Z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