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1C7471-2518-697E-D773-1C902BBF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0C2EF28-ED19-19D0-AEC9-EEFA518BC0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E50CF-0305-5DE9-EC12-B10463DB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2857BD-B975-825F-73DF-3449C517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C9805D-FF3F-FA07-A9CC-9C923EB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17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DBCCA-FC3B-5D4D-F4FC-F46CDD67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0D44E60-5700-23ED-4163-6CC47E894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940A17-268E-4198-1BFA-72D35E82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C2378C-4E42-F857-DA14-7218FB9D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61B5D4-612B-09CD-D174-2C221FD08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13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6FCF20-1269-E39F-2EEB-27687C0CE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FC0AB96-DB5A-6A1C-B192-33E3555A4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C1E0A5-7CB6-515D-2BF7-EE3C6002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10005A-DE21-FBCD-06D3-C5227361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3EE100-CE02-6513-2C39-0FC01B1CD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14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C9EBBF-D9F9-239F-AAA2-7FAEC2102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E58529-D5F5-735D-55D8-E8DD5AAD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B013C1-08B9-A6F3-1444-15EC5A0B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DDFAD3-4E9B-FA42-8CC2-AC1AB764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442D02-63B3-E03C-1CB0-A3A67816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63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E5C288-1893-4761-E556-E089C867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4FBA5E-3706-51E7-2A64-5774250A5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D76C06-1C1B-7CD3-5161-69A4D6E8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599DB4-1CAA-FE1C-4AFA-616D379DA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B64281-7DAA-4792-6834-89E3CF44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06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8DD84F-398D-67B7-A773-E7D338FF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928339-539A-64F8-FA5B-9BDE6C428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77764E0-BDBE-C619-BEC1-57888D364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E2DF46-E7A0-E96F-42E0-5735135AC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155C01-0EFE-7EE7-F162-92235F80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480D95-984F-7219-20C3-12188CC4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7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FBF361-073F-A205-7030-A09297206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8426955-E824-6A41-7CFC-0629776E4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9F8B72-C220-4C63-2D19-967949495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582901-A158-6464-91C1-0FD408EA5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D8B0BD9-1EEE-66D4-50DA-8ACBF2F72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0192168-8E1C-6350-1C5F-49731500B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C4527B-928E-2E65-1B8F-7D1907436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409A3B1-247F-6402-CAA4-AFE9D9DE5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580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CD0D07-CCD2-3C4B-311B-A9CEAE7E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F1C81C1-C335-3E61-00B7-41B2DAC0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0C7292-FC2E-F1A6-515D-A5205EF2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378E74-3C73-DD32-7320-A78208C4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35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A3699EC-34F0-3924-C5FC-68B7C0CE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8B9B986-4A29-0B57-388B-B2F5D20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AE57FF-644E-55DB-42B0-CF4FD8449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88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94134-761B-9F31-0094-D52DBFA7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79D6A6-3218-27D7-BF30-A6A787540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F1C332-C37B-6F4E-DE10-690A6D406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73C236-82EC-77F1-0890-E77600354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9A273E0-6330-7EA3-6FAC-6BE3D6B1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DE457F-A2E8-36C1-1339-716B8F9C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54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A068D3-244C-DC8A-5363-903C51EA7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DD38325-095E-7558-5B19-75C9E8F55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219FA9-EC86-1B03-BFDC-6CA69DEE2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E34B94-4018-C000-725B-0AE16E7A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DA942E-3A58-A231-1AC3-3E69D469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751C05-2542-6053-DCC4-857FAC30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04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CB57B3B-0102-04CB-1B99-B376053F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AC61FD-B202-8A5A-8454-4CD4BADE6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2D3BB1-FFCB-7FE1-DBA1-B2BE02291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CA75-C6BE-47C8-973E-0FC038F37FCF}" type="datetimeFigureOut">
              <a:rPr lang="zh-CN" altLang="en-US" smtClean="0"/>
              <a:t>2024/6/9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D4E6A5-37B3-E5A9-B922-9184050F6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73090E-DE74-22EF-35C9-0B305F002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87EB-A811-4F80-8C0C-773470CCB5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3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8D90C-E259-A086-2F5A-DE65127D4E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Secondary Particles of Cosmic ray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36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id="{1C61AB93-1315-C7FE-C890-E6D6BF08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67" y="4547541"/>
            <a:ext cx="10058400" cy="1866900"/>
          </a:xfrm>
          <a:prstGeom prst="rect">
            <a:avLst/>
          </a:prstGeom>
        </p:spPr>
      </p:pic>
      <p:sp>
        <p:nvSpPr>
          <p:cNvPr id="29" name="文本框 28">
            <a:extLst>
              <a:ext uri="{FF2B5EF4-FFF2-40B4-BE49-F238E27FC236}">
                <a16:creationId xmlns:a16="http://schemas.microsoft.com/office/drawing/2014/main" id="{02AB1314-2135-C08C-736D-13006ED3AD98}"/>
              </a:ext>
            </a:extLst>
          </p:cNvPr>
          <p:cNvSpPr txBox="1"/>
          <p:nvPr/>
        </p:nvSpPr>
        <p:spPr>
          <a:xfrm>
            <a:off x="2370038" y="3098591"/>
            <a:ext cx="357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4. Physics List model</a:t>
            </a:r>
            <a:r>
              <a:rPr lang="en-US" altLang="zh-CN" dirty="0"/>
              <a:t>: </a:t>
            </a:r>
            <a:r>
              <a:rPr lang="en-US" altLang="zh-CN" b="1" dirty="0"/>
              <a:t>FTFP_BERT</a:t>
            </a:r>
            <a:endParaRPr lang="zh-CN" altLang="en-US" b="1" dirty="0"/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E5B47F00-26AF-F6AE-4AF2-BFB52358C74F}"/>
              </a:ext>
            </a:extLst>
          </p:cNvPr>
          <p:cNvGrpSpPr/>
          <p:nvPr/>
        </p:nvGrpSpPr>
        <p:grpSpPr>
          <a:xfrm>
            <a:off x="1027454" y="428058"/>
            <a:ext cx="5902376" cy="1375407"/>
            <a:chOff x="5557604" y="374694"/>
            <a:chExt cx="5902376" cy="1375407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568D384C-F095-0A2B-5703-049A8B806AEA}"/>
                </a:ext>
              </a:extLst>
            </p:cNvPr>
            <p:cNvSpPr/>
            <p:nvPr/>
          </p:nvSpPr>
          <p:spPr>
            <a:xfrm>
              <a:off x="7172794" y="1015584"/>
              <a:ext cx="1304144" cy="652071"/>
            </a:xfrm>
            <a:prstGeom prst="rect">
              <a:avLst/>
            </a:prstGeom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Geant4 </a:t>
              </a:r>
              <a:endParaRPr lang="zh-CN" altLang="en-US" dirty="0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F272862-751B-EE78-D12C-E1DE62781A13}"/>
                </a:ext>
              </a:extLst>
            </p:cNvPr>
            <p:cNvSpPr/>
            <p:nvPr/>
          </p:nvSpPr>
          <p:spPr>
            <a:xfrm>
              <a:off x="5557604" y="933138"/>
              <a:ext cx="876925" cy="816963"/>
            </a:xfrm>
            <a:prstGeom prst="rect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.mac</a:t>
              </a:r>
              <a:r>
                <a:rPr lang="zh-CN" altLang="en-US" sz="1200" dirty="0"/>
                <a:t>文件能谱输入</a:t>
              </a: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BE86CBDF-A993-A558-94D0-D1CBA6605F6D}"/>
                </a:ext>
              </a:extLst>
            </p:cNvPr>
            <p:cNvCxnSpPr>
              <a:stCxn id="10" idx="3"/>
              <a:endCxn id="6" idx="1"/>
            </p:cNvCxnSpPr>
            <p:nvPr/>
          </p:nvCxnSpPr>
          <p:spPr>
            <a:xfrm>
              <a:off x="6434529" y="1341620"/>
              <a:ext cx="73826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FB3D9314-4D2D-3C81-7006-0BF78BFFA768}"/>
                </a:ext>
              </a:extLst>
            </p:cNvPr>
            <p:cNvCxnSpPr>
              <a:cxnSpLocks/>
            </p:cNvCxnSpPr>
            <p:nvPr/>
          </p:nvCxnSpPr>
          <p:spPr>
            <a:xfrm>
              <a:off x="8476938" y="1319134"/>
              <a:ext cx="5996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1A264A2E-9E89-33F7-E3E6-A950B101AEFD}"/>
                </a:ext>
              </a:extLst>
            </p:cNvPr>
            <p:cNvSpPr/>
            <p:nvPr/>
          </p:nvSpPr>
          <p:spPr>
            <a:xfrm>
              <a:off x="9076544" y="1015584"/>
              <a:ext cx="891915" cy="652071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.root </a:t>
              </a:r>
              <a:r>
                <a:rPr lang="zh-CN" altLang="en-US" dirty="0"/>
                <a:t>文件</a:t>
              </a:r>
            </a:p>
          </p:txBody>
        </p: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76D91233-E15B-8929-747D-0BB53AC8C001}"/>
                </a:ext>
              </a:extLst>
            </p:cNvPr>
            <p:cNvCxnSpPr>
              <a:cxnSpLocks/>
            </p:cNvCxnSpPr>
            <p:nvPr/>
          </p:nvCxnSpPr>
          <p:spPr>
            <a:xfrm>
              <a:off x="9968459" y="1319134"/>
              <a:ext cx="5996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77566F70-E9ED-1CC5-860B-26C0A2CB605E}"/>
                </a:ext>
              </a:extLst>
            </p:cNvPr>
            <p:cNvSpPr/>
            <p:nvPr/>
          </p:nvSpPr>
          <p:spPr>
            <a:xfrm>
              <a:off x="10568065" y="993098"/>
              <a:ext cx="891915" cy="652071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Python</a:t>
              </a:r>
              <a:r>
                <a:rPr lang="zh-CN" altLang="en-US" sz="1200" dirty="0"/>
                <a:t>分析，绘图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40C487B-2AD8-668F-D15C-5CE19EFD1ED0}"/>
                </a:ext>
              </a:extLst>
            </p:cNvPr>
            <p:cNvSpPr txBox="1"/>
            <p:nvPr/>
          </p:nvSpPr>
          <p:spPr>
            <a:xfrm>
              <a:off x="6393616" y="374694"/>
              <a:ext cx="42047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1. Simulation &amp; Analyze Construction</a:t>
              </a:r>
              <a:endParaRPr lang="zh-CN" altLang="en-US" b="1" dirty="0"/>
            </a:p>
          </p:txBody>
        </p:sp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2DB14F5A-9229-526D-4066-9D936CC5F0B6}"/>
              </a:ext>
            </a:extLst>
          </p:cNvPr>
          <p:cNvSpPr txBox="1"/>
          <p:nvPr/>
        </p:nvSpPr>
        <p:spPr>
          <a:xfrm>
            <a:off x="8628836" y="243392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2. Detector Construction</a:t>
            </a:r>
            <a:endParaRPr lang="zh-CN" altLang="en-US" b="1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1A3CB2F-AE6F-8ECF-B0BD-A42CAD1C9567}"/>
              </a:ext>
            </a:extLst>
          </p:cNvPr>
          <p:cNvSpPr txBox="1"/>
          <p:nvPr/>
        </p:nvSpPr>
        <p:spPr>
          <a:xfrm>
            <a:off x="1923207" y="2350034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3. Flux model : data from DAMPE &amp; NASA</a:t>
            </a:r>
            <a:endParaRPr lang="zh-CN" altLang="en-US" b="1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5E0600E-EE54-3DD4-54FD-535879B45EB8}"/>
              </a:ext>
            </a:extLst>
          </p:cNvPr>
          <p:cNvSpPr txBox="1"/>
          <p:nvPr/>
        </p:nvSpPr>
        <p:spPr>
          <a:xfrm>
            <a:off x="580245" y="3578276"/>
            <a:ext cx="6097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Hadronic: </a:t>
            </a:r>
            <a:r>
              <a:rPr lang="en-US" altLang="zh-CN" dirty="0"/>
              <a:t>elastic, inelastic, capture and fission processes.</a:t>
            </a:r>
          </a:p>
          <a:p>
            <a:r>
              <a:rPr lang="en-US" altLang="zh-CN" b="1" dirty="0"/>
              <a:t>EM: </a:t>
            </a:r>
            <a:endParaRPr lang="zh-CN" altLang="en-US" b="1" dirty="0"/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8E766D5A-564B-FE63-5463-41D4F78D5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14" y="3895298"/>
            <a:ext cx="9034853" cy="62470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1041839-45CB-17DA-1461-E19C13F6FCCF}"/>
              </a:ext>
            </a:extLst>
          </p:cNvPr>
          <p:cNvSpPr txBox="1"/>
          <p:nvPr/>
        </p:nvSpPr>
        <p:spPr>
          <a:xfrm>
            <a:off x="10424407" y="2690436"/>
            <a:ext cx="585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5cm</a:t>
            </a:r>
            <a:endParaRPr lang="zh-CN" altLang="en-US" sz="1600" b="1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3151CD0-0AB9-41D2-7C4E-B529B8274472}"/>
              </a:ext>
            </a:extLst>
          </p:cNvPr>
          <p:cNvGraphicFramePr>
            <a:graphicFrameLocks noGrp="1"/>
          </p:cNvGraphicFramePr>
          <p:nvPr/>
        </p:nvGraphicFramePr>
        <p:xfrm>
          <a:off x="11164546" y="727162"/>
          <a:ext cx="8769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925">
                  <a:extLst>
                    <a:ext uri="{9D8B030D-6E8A-4147-A177-3AD203B41FA5}">
                      <a16:colId xmlns:a16="http://schemas.microsoft.com/office/drawing/2014/main" val="1280394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760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Kinetic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57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74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755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99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px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4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py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48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pz 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586352"/>
                  </a:ext>
                </a:extLst>
              </a:tr>
            </a:tbl>
          </a:graphicData>
        </a:graphic>
      </p:graphicFrame>
      <p:grpSp>
        <p:nvGrpSpPr>
          <p:cNvPr id="13" name="组合 12">
            <a:extLst>
              <a:ext uri="{FF2B5EF4-FFF2-40B4-BE49-F238E27FC236}">
                <a16:creationId xmlns:a16="http://schemas.microsoft.com/office/drawing/2014/main" id="{5C9ABBFE-7690-D1B1-B677-6FD0FF8F038A}"/>
              </a:ext>
            </a:extLst>
          </p:cNvPr>
          <p:cNvGrpSpPr/>
          <p:nvPr/>
        </p:nvGrpSpPr>
        <p:grpSpPr>
          <a:xfrm>
            <a:off x="7478807" y="570152"/>
            <a:ext cx="3652637" cy="2023672"/>
            <a:chOff x="7478807" y="570152"/>
            <a:chExt cx="3652637" cy="2023672"/>
          </a:xfrm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DED083A3-1D45-E5E5-A2B9-7FE8E1FDE6B0}"/>
                </a:ext>
              </a:extLst>
            </p:cNvPr>
            <p:cNvGrpSpPr/>
            <p:nvPr/>
          </p:nvGrpSpPr>
          <p:grpSpPr>
            <a:xfrm>
              <a:off x="8213359" y="570152"/>
              <a:ext cx="2918085" cy="2023672"/>
              <a:chOff x="1731364" y="966866"/>
              <a:chExt cx="2918085" cy="2023672"/>
            </a:xfrm>
          </p:grpSpPr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98E90E7-20E9-0838-6926-2690F5EC8DC0}"/>
                  </a:ext>
                </a:extLst>
              </p:cNvPr>
              <p:cNvSpPr/>
              <p:nvPr/>
            </p:nvSpPr>
            <p:spPr>
              <a:xfrm>
                <a:off x="3973644" y="966866"/>
                <a:ext cx="433465" cy="202367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Al</a:t>
                </a:r>
                <a:endParaRPr lang="zh-CN" altLang="en-US" dirty="0"/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EC2B01E6-119F-6875-B189-D827BB176E83}"/>
                  </a:ext>
                </a:extLst>
              </p:cNvPr>
              <p:cNvGrpSpPr/>
              <p:nvPr/>
            </p:nvGrpSpPr>
            <p:grpSpPr>
              <a:xfrm>
                <a:off x="1731364" y="1873770"/>
                <a:ext cx="2918085" cy="209864"/>
                <a:chOff x="1731364" y="1873770"/>
                <a:chExt cx="2918085" cy="209864"/>
              </a:xfrm>
            </p:grpSpPr>
            <p:cxnSp>
              <p:nvCxnSpPr>
                <p:cNvPr id="4" name="直接箭头连接符 3">
                  <a:extLst>
                    <a:ext uri="{FF2B5EF4-FFF2-40B4-BE49-F238E27FC236}">
                      <a16:creationId xmlns:a16="http://schemas.microsoft.com/office/drawing/2014/main" id="{3CE4BB58-1623-9A76-6F40-F9F513D7CD41}"/>
                    </a:ext>
                  </a:extLst>
                </p:cNvPr>
                <p:cNvCxnSpPr>
                  <a:cxnSpLocks/>
                  <a:endCxn id="2" idx="1"/>
                </p:cNvCxnSpPr>
                <p:nvPr/>
              </p:nvCxnSpPr>
              <p:spPr>
                <a:xfrm>
                  <a:off x="1731364" y="1978702"/>
                  <a:ext cx="224228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接箭头连接符 6">
                  <a:extLst>
                    <a:ext uri="{FF2B5EF4-FFF2-40B4-BE49-F238E27FC236}">
                      <a16:creationId xmlns:a16="http://schemas.microsoft.com/office/drawing/2014/main" id="{A6D6BD21-EF97-F1F9-6DD0-9C3F27A9F5F8}"/>
                    </a:ext>
                  </a:extLst>
                </p:cNvPr>
                <p:cNvCxnSpPr>
                  <a:cxnSpLocks/>
                  <a:stCxn id="2" idx="3"/>
                </p:cNvCxnSpPr>
                <p:nvPr/>
              </p:nvCxnSpPr>
              <p:spPr>
                <a:xfrm flipV="1">
                  <a:off x="4407109" y="1873770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箭头连接符 7">
                  <a:extLst>
                    <a:ext uri="{FF2B5EF4-FFF2-40B4-BE49-F238E27FC236}">
                      <a16:creationId xmlns:a16="http://schemas.microsoft.com/office/drawing/2014/main" id="{B53AFE1E-A055-EE81-C1A7-B68A402F9E2D}"/>
                    </a:ext>
                  </a:extLst>
                </p:cNvPr>
                <p:cNvCxnSpPr>
                  <a:cxnSpLocks/>
                  <a:stCxn id="2" idx="3"/>
                </p:cNvCxnSpPr>
                <p:nvPr/>
              </p:nvCxnSpPr>
              <p:spPr>
                <a:xfrm>
                  <a:off x="4407109" y="1978702"/>
                  <a:ext cx="24234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接箭头连接符 8">
                  <a:extLst>
                    <a:ext uri="{FF2B5EF4-FFF2-40B4-BE49-F238E27FC236}">
                      <a16:creationId xmlns:a16="http://schemas.microsoft.com/office/drawing/2014/main" id="{7419FD10-705D-687D-5C37-280DC4A3F81F}"/>
                    </a:ext>
                  </a:extLst>
                </p:cNvPr>
                <p:cNvCxnSpPr>
                  <a:cxnSpLocks/>
                  <a:stCxn id="2" idx="3"/>
                </p:cNvCxnSpPr>
                <p:nvPr/>
              </p:nvCxnSpPr>
              <p:spPr>
                <a:xfrm>
                  <a:off x="4407109" y="1978702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8125E0C3-868D-3FC3-D128-DD3877A99C1B}"/>
                </a:ext>
              </a:extLst>
            </p:cNvPr>
            <p:cNvSpPr txBox="1"/>
            <p:nvPr/>
          </p:nvSpPr>
          <p:spPr>
            <a:xfrm>
              <a:off x="7478807" y="1626241"/>
              <a:ext cx="26356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Simulation situation:</a:t>
              </a:r>
            </a:p>
            <a:p>
              <a:r>
                <a:rPr lang="en-US" altLang="zh-CN" dirty="0"/>
                <a:t>Direction: iso</a:t>
              </a:r>
            </a:p>
            <a:p>
              <a:r>
                <a:rPr lang="en-US" altLang="zh-CN" dirty="0"/>
                <a:t>Location: Plane , uniform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305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6D2A181-C57A-6E22-171C-7DD91FE90070}"/>
              </a:ext>
            </a:extLst>
          </p:cNvPr>
          <p:cNvSpPr txBox="1"/>
          <p:nvPr/>
        </p:nvSpPr>
        <p:spPr>
          <a:xfrm>
            <a:off x="555587" y="339135"/>
            <a:ext cx="33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of Single Particle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68F29D2-8D5B-9B03-81EB-1D4D7865F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408" y="929753"/>
            <a:ext cx="4386207" cy="2880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5693DFF-739B-08F0-B088-FB231E3E6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76" y="929753"/>
            <a:ext cx="4324068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EA6A50F-A7B1-077E-6750-23CACF79B4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376" y="3882994"/>
            <a:ext cx="4313924" cy="288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45612B0-DCD8-8886-111C-9E6CCCB39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8541" y="3882994"/>
            <a:ext cx="4317940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E98D2FE-F5BA-EC18-4665-58E2969A22C4}"/>
              </a:ext>
            </a:extLst>
          </p:cNvPr>
          <p:cNvSpPr txBox="1"/>
          <p:nvPr/>
        </p:nvSpPr>
        <p:spPr>
          <a:xfrm>
            <a:off x="2518229" y="2859314"/>
            <a:ext cx="860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9489EC6-2592-E43E-73AB-EDED4757573D}"/>
              </a:ext>
            </a:extLst>
          </p:cNvPr>
          <p:cNvSpPr txBox="1"/>
          <p:nvPr/>
        </p:nvSpPr>
        <p:spPr>
          <a:xfrm>
            <a:off x="7750629" y="285931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Helium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70DF70C-C2B6-B544-E428-EB2FD0297D0A}"/>
              </a:ext>
            </a:extLst>
          </p:cNvPr>
          <p:cNvSpPr txBox="1"/>
          <p:nvPr/>
        </p:nvSpPr>
        <p:spPr>
          <a:xfrm>
            <a:off x="2518229" y="557666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B709C7D-1818-6DE2-A687-85B1703D88DE}"/>
              </a:ext>
            </a:extLst>
          </p:cNvPr>
          <p:cNvSpPr txBox="1"/>
          <p:nvPr/>
        </p:nvSpPr>
        <p:spPr>
          <a:xfrm>
            <a:off x="7913012" y="5576666"/>
            <a:ext cx="59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3322A0C-5466-9345-703B-6BFB35F5EFDB}"/>
              </a:ext>
            </a:extLst>
          </p:cNvPr>
          <p:cNvSpPr txBox="1"/>
          <p:nvPr/>
        </p:nvSpPr>
        <p:spPr>
          <a:xfrm>
            <a:off x="584616" y="487180"/>
            <a:ext cx="33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Result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FE36361-009C-C7AA-8F29-FC70683F286D}"/>
              </a:ext>
            </a:extLst>
          </p:cNvPr>
          <p:cNvSpPr txBox="1"/>
          <p:nvPr/>
        </p:nvSpPr>
        <p:spPr>
          <a:xfrm>
            <a:off x="739896" y="1158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C0A2C86-E3D9-A656-990E-A9C7DB0844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7" r="1241"/>
          <a:stretch/>
        </p:blipFill>
        <p:spPr>
          <a:xfrm>
            <a:off x="584616" y="2108076"/>
            <a:ext cx="3600000" cy="234285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21DA168-542A-A83D-308B-494C4794C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405" y="2070233"/>
            <a:ext cx="3600000" cy="23807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0C704F29-A16F-3011-1094-ACFC3475268D}"/>
              </a:ext>
            </a:extLst>
          </p:cNvPr>
          <p:cNvSpPr txBox="1"/>
          <p:nvPr/>
        </p:nvSpPr>
        <p:spPr>
          <a:xfrm>
            <a:off x="693460" y="1060983"/>
            <a:ext cx="625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particle: proton, helium, carbon, iron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9049A609-2484-E91A-0420-5A54E18C9ED8}"/>
              </a:ext>
            </a:extLst>
          </p:cNvPr>
          <p:cNvGrpSpPr/>
          <p:nvPr/>
        </p:nvGrpSpPr>
        <p:grpSpPr>
          <a:xfrm>
            <a:off x="9335527" y="216536"/>
            <a:ext cx="2523752" cy="1530399"/>
            <a:chOff x="7478807" y="570152"/>
            <a:chExt cx="3652637" cy="2310885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51BAD4A7-17E2-8CDF-9B6D-0665DB389FF9}"/>
                </a:ext>
              </a:extLst>
            </p:cNvPr>
            <p:cNvGrpSpPr/>
            <p:nvPr/>
          </p:nvGrpSpPr>
          <p:grpSpPr>
            <a:xfrm>
              <a:off x="8213359" y="570152"/>
              <a:ext cx="2918085" cy="2023672"/>
              <a:chOff x="1731364" y="966866"/>
              <a:chExt cx="2918085" cy="2023672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ECD4E8E3-DF40-30F6-87B3-E717C8DD5AE7}"/>
                  </a:ext>
                </a:extLst>
              </p:cNvPr>
              <p:cNvSpPr/>
              <p:nvPr/>
            </p:nvSpPr>
            <p:spPr>
              <a:xfrm>
                <a:off x="3973644" y="966866"/>
                <a:ext cx="433465" cy="202367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000" dirty="0"/>
                  <a:t>Al</a:t>
                </a:r>
                <a:endParaRPr lang="zh-CN" altLang="en-US" sz="1000" dirty="0"/>
              </a:p>
            </p:txBody>
          </p:sp>
          <p:grpSp>
            <p:nvGrpSpPr>
              <p:cNvPr id="18" name="组合 17">
                <a:extLst>
                  <a:ext uri="{FF2B5EF4-FFF2-40B4-BE49-F238E27FC236}">
                    <a16:creationId xmlns:a16="http://schemas.microsoft.com/office/drawing/2014/main" id="{261A8DCD-157E-63BB-25CA-2F814E8EA79D}"/>
                  </a:ext>
                </a:extLst>
              </p:cNvPr>
              <p:cNvGrpSpPr/>
              <p:nvPr/>
            </p:nvGrpSpPr>
            <p:grpSpPr>
              <a:xfrm>
                <a:off x="1731364" y="1873770"/>
                <a:ext cx="2918085" cy="209864"/>
                <a:chOff x="1731364" y="1873770"/>
                <a:chExt cx="2918085" cy="209864"/>
              </a:xfrm>
            </p:grpSpPr>
            <p:cxnSp>
              <p:nvCxnSpPr>
                <p:cNvPr id="19" name="直接箭头连接符 18">
                  <a:extLst>
                    <a:ext uri="{FF2B5EF4-FFF2-40B4-BE49-F238E27FC236}">
                      <a16:creationId xmlns:a16="http://schemas.microsoft.com/office/drawing/2014/main" id="{157ACBFA-0B50-7AE1-78F4-0F05B4E98741}"/>
                    </a:ext>
                  </a:extLst>
                </p:cNvPr>
                <p:cNvCxnSpPr>
                  <a:cxnSpLocks/>
                  <a:endCxn id="17" idx="1"/>
                </p:cNvCxnSpPr>
                <p:nvPr/>
              </p:nvCxnSpPr>
              <p:spPr>
                <a:xfrm>
                  <a:off x="1731364" y="1978702"/>
                  <a:ext cx="224228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接箭头连接符 19">
                  <a:extLst>
                    <a:ext uri="{FF2B5EF4-FFF2-40B4-BE49-F238E27FC236}">
                      <a16:creationId xmlns:a16="http://schemas.microsoft.com/office/drawing/2014/main" id="{BBECCECB-FFEE-CC92-B113-B213F5713FF5}"/>
                    </a:ext>
                  </a:extLst>
                </p:cNvPr>
                <p:cNvCxnSpPr>
                  <a:cxnSpLocks/>
                  <a:stCxn id="17" idx="3"/>
                </p:cNvCxnSpPr>
                <p:nvPr/>
              </p:nvCxnSpPr>
              <p:spPr>
                <a:xfrm flipV="1">
                  <a:off x="4407109" y="1873770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接箭头连接符 20">
                  <a:extLst>
                    <a:ext uri="{FF2B5EF4-FFF2-40B4-BE49-F238E27FC236}">
                      <a16:creationId xmlns:a16="http://schemas.microsoft.com/office/drawing/2014/main" id="{DA5A1E6E-F8DF-977C-4C8E-9715EB9BCF2F}"/>
                    </a:ext>
                  </a:extLst>
                </p:cNvPr>
                <p:cNvCxnSpPr>
                  <a:cxnSpLocks/>
                  <a:stCxn id="17" idx="3"/>
                </p:cNvCxnSpPr>
                <p:nvPr/>
              </p:nvCxnSpPr>
              <p:spPr>
                <a:xfrm>
                  <a:off x="4407109" y="1978702"/>
                  <a:ext cx="242340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接箭头连接符 21">
                  <a:extLst>
                    <a:ext uri="{FF2B5EF4-FFF2-40B4-BE49-F238E27FC236}">
                      <a16:creationId xmlns:a16="http://schemas.microsoft.com/office/drawing/2014/main" id="{2A3B58AF-7045-65FF-FECC-9A55972529BE}"/>
                    </a:ext>
                  </a:extLst>
                </p:cNvPr>
                <p:cNvCxnSpPr>
                  <a:cxnSpLocks/>
                  <a:stCxn id="17" idx="3"/>
                </p:cNvCxnSpPr>
                <p:nvPr/>
              </p:nvCxnSpPr>
              <p:spPr>
                <a:xfrm>
                  <a:off x="4407109" y="1978702"/>
                  <a:ext cx="242340" cy="10493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57D8548-6108-7CB0-37D2-2C6417492611}"/>
                </a:ext>
              </a:extLst>
            </p:cNvPr>
            <p:cNvSpPr txBox="1"/>
            <p:nvPr/>
          </p:nvSpPr>
          <p:spPr>
            <a:xfrm>
              <a:off x="7478807" y="1626241"/>
              <a:ext cx="3327391" cy="1254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Simulation situation:</a:t>
              </a:r>
            </a:p>
            <a:p>
              <a:r>
                <a: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Direction: iso</a:t>
              </a:r>
            </a:p>
            <a:p>
              <a:r>
                <a: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Location: Plane , uniform</a:t>
              </a:r>
              <a:endPara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F8D7F83C-77BB-032E-6440-535086F28712}"/>
              </a:ext>
            </a:extLst>
          </p:cNvPr>
          <p:cNvSpPr txBox="1"/>
          <p:nvPr/>
        </p:nvSpPr>
        <p:spPr>
          <a:xfrm>
            <a:off x="1298308" y="1671499"/>
            <a:ext cx="241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distribution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89890C2-49C3-6FCE-F7C8-91E99C44C9BD}"/>
              </a:ext>
            </a:extLst>
          </p:cNvPr>
          <p:cNvSpPr txBox="1"/>
          <p:nvPr/>
        </p:nvSpPr>
        <p:spPr>
          <a:xfrm>
            <a:off x="4956567" y="1671499"/>
            <a:ext cx="22942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Angular distribution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58B973A-0DD5-3ABC-C74B-E2F209E97BBC}"/>
              </a:ext>
            </a:extLst>
          </p:cNvPr>
          <p:cNvSpPr txBox="1"/>
          <p:nvPr/>
        </p:nvSpPr>
        <p:spPr>
          <a:xfrm>
            <a:off x="306458" y="4518178"/>
            <a:ext cx="5567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incidence events: 1599966,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secondary particles: 6546224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certainly a rise in particle number after shielding, most of the secondary particles are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 gamma ray and neutron.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图片 27">
            <a:extLst>
              <a:ext uri="{FF2B5EF4-FFF2-40B4-BE49-F238E27FC236}">
                <a16:creationId xmlns:a16="http://schemas.microsoft.com/office/drawing/2014/main" id="{0C14A65D-6A20-BDC6-2B26-3C455FE12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4908" y="1713041"/>
            <a:ext cx="3740650" cy="3132925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1E3F40C3-8C4D-7FBD-6109-E8C968A74668}"/>
              </a:ext>
            </a:extLst>
          </p:cNvPr>
          <p:cNvSpPr txBox="1"/>
          <p:nvPr/>
        </p:nvSpPr>
        <p:spPr>
          <a:xfrm>
            <a:off x="8580758" y="4845966"/>
            <a:ext cx="29613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components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3AB1B85-AB8D-6478-A7D1-52FC662A6DFD}"/>
              </a:ext>
            </a:extLst>
          </p:cNvPr>
          <p:cNvSpPr txBox="1"/>
          <p:nvPr/>
        </p:nvSpPr>
        <p:spPr>
          <a:xfrm>
            <a:off x="5813515" y="5030632"/>
            <a:ext cx="5067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Step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How secondary particle influent PSs (gamma &amp; neutron =&gt;Geant4 )</a:t>
            </a: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Look into the details of the interaction in materials</a:t>
            </a: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Simulate different material</a:t>
            </a:r>
          </a:p>
        </p:txBody>
      </p:sp>
    </p:spTree>
    <p:extLst>
      <p:ext uri="{BB962C8B-B14F-4D97-AF65-F5344CB8AC3E}">
        <p14:creationId xmlns:p14="http://schemas.microsoft.com/office/powerpoint/2010/main" val="362468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14E5532D-2667-A174-1080-E1894D358802}"/>
              </a:ext>
            </a:extLst>
          </p:cNvPr>
          <p:cNvGrpSpPr/>
          <p:nvPr/>
        </p:nvGrpSpPr>
        <p:grpSpPr>
          <a:xfrm>
            <a:off x="6156192" y="1140900"/>
            <a:ext cx="5322644" cy="2075846"/>
            <a:chOff x="1511621" y="1284514"/>
            <a:chExt cx="5322644" cy="2075846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BC96C246-D99B-3CB3-35A4-99F65EC076DD}"/>
                </a:ext>
              </a:extLst>
            </p:cNvPr>
            <p:cNvGrpSpPr/>
            <p:nvPr/>
          </p:nvGrpSpPr>
          <p:grpSpPr>
            <a:xfrm>
              <a:off x="1511621" y="1336688"/>
              <a:ext cx="3652637" cy="2023672"/>
              <a:chOff x="7478807" y="570152"/>
              <a:chExt cx="3652637" cy="2023672"/>
            </a:xfrm>
          </p:grpSpPr>
          <p:grpSp>
            <p:nvGrpSpPr>
              <p:cNvPr id="3" name="组合 2">
                <a:extLst>
                  <a:ext uri="{FF2B5EF4-FFF2-40B4-BE49-F238E27FC236}">
                    <a16:creationId xmlns:a16="http://schemas.microsoft.com/office/drawing/2014/main" id="{A5EA8365-6BDB-0395-E707-13798117D425}"/>
                  </a:ext>
                </a:extLst>
              </p:cNvPr>
              <p:cNvGrpSpPr/>
              <p:nvPr/>
            </p:nvGrpSpPr>
            <p:grpSpPr>
              <a:xfrm>
                <a:off x="8213359" y="570152"/>
                <a:ext cx="2918085" cy="2023672"/>
                <a:chOff x="1731364" y="966866"/>
                <a:chExt cx="2918085" cy="2023672"/>
              </a:xfrm>
            </p:grpSpPr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F581C543-43C2-E95A-9194-0F5C1B801EAD}"/>
                    </a:ext>
                  </a:extLst>
                </p:cNvPr>
                <p:cNvSpPr/>
                <p:nvPr/>
              </p:nvSpPr>
              <p:spPr>
                <a:xfrm>
                  <a:off x="3973644" y="966866"/>
                  <a:ext cx="433465" cy="202367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dirty="0"/>
                    <a:t>Al</a:t>
                  </a:r>
                  <a:endParaRPr lang="zh-CN" altLang="en-US" dirty="0"/>
                </a:p>
              </p:txBody>
            </p:sp>
            <p:grpSp>
              <p:nvGrpSpPr>
                <p:cNvPr id="6" name="组合 5">
                  <a:extLst>
                    <a:ext uri="{FF2B5EF4-FFF2-40B4-BE49-F238E27FC236}">
                      <a16:creationId xmlns:a16="http://schemas.microsoft.com/office/drawing/2014/main" id="{E6FD262F-7762-1DC6-9477-778BA7F44101}"/>
                    </a:ext>
                  </a:extLst>
                </p:cNvPr>
                <p:cNvGrpSpPr/>
                <p:nvPr/>
              </p:nvGrpSpPr>
              <p:grpSpPr>
                <a:xfrm>
                  <a:off x="1731364" y="1873770"/>
                  <a:ext cx="2918085" cy="209864"/>
                  <a:chOff x="1731364" y="1873770"/>
                  <a:chExt cx="2918085" cy="209864"/>
                </a:xfrm>
              </p:grpSpPr>
              <p:cxnSp>
                <p:nvCxnSpPr>
                  <p:cNvPr id="7" name="直接箭头连接符 6">
                    <a:extLst>
                      <a:ext uri="{FF2B5EF4-FFF2-40B4-BE49-F238E27FC236}">
                        <a16:creationId xmlns:a16="http://schemas.microsoft.com/office/drawing/2014/main" id="{EB6775FF-CF8E-A67E-4038-FE80BC7963BA}"/>
                      </a:ext>
                    </a:extLst>
                  </p:cNvPr>
                  <p:cNvCxnSpPr>
                    <a:cxnSpLocks/>
                    <a:endCxn id="5" idx="1"/>
                  </p:cNvCxnSpPr>
                  <p:nvPr/>
                </p:nvCxnSpPr>
                <p:spPr>
                  <a:xfrm>
                    <a:off x="1731364" y="1978702"/>
                    <a:ext cx="2242280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直接箭头连接符 7">
                    <a:extLst>
                      <a:ext uri="{FF2B5EF4-FFF2-40B4-BE49-F238E27FC236}">
                        <a16:creationId xmlns:a16="http://schemas.microsoft.com/office/drawing/2014/main" id="{53BE3403-990A-745F-74BC-2104367FF236}"/>
                      </a:ext>
                    </a:extLst>
                  </p:cNvPr>
                  <p:cNvCxnSpPr>
                    <a:cxnSpLocks/>
                    <a:stCxn id="5" idx="3"/>
                  </p:cNvCxnSpPr>
                  <p:nvPr/>
                </p:nvCxnSpPr>
                <p:spPr>
                  <a:xfrm flipV="1">
                    <a:off x="4407109" y="1873770"/>
                    <a:ext cx="242340" cy="10493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接箭头连接符 8">
                    <a:extLst>
                      <a:ext uri="{FF2B5EF4-FFF2-40B4-BE49-F238E27FC236}">
                        <a16:creationId xmlns:a16="http://schemas.microsoft.com/office/drawing/2014/main" id="{13B466F4-2F31-8857-A1BD-ED4BE575F94B}"/>
                      </a:ext>
                    </a:extLst>
                  </p:cNvPr>
                  <p:cNvCxnSpPr>
                    <a:cxnSpLocks/>
                    <a:stCxn id="5" idx="3"/>
                  </p:cNvCxnSpPr>
                  <p:nvPr/>
                </p:nvCxnSpPr>
                <p:spPr>
                  <a:xfrm>
                    <a:off x="4407109" y="1978702"/>
                    <a:ext cx="242340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直接箭头连接符 9">
                    <a:extLst>
                      <a:ext uri="{FF2B5EF4-FFF2-40B4-BE49-F238E27FC236}">
                        <a16:creationId xmlns:a16="http://schemas.microsoft.com/office/drawing/2014/main" id="{9837F96A-A3C5-65FD-824B-EEB7C41BA366}"/>
                      </a:ext>
                    </a:extLst>
                  </p:cNvPr>
                  <p:cNvCxnSpPr>
                    <a:cxnSpLocks/>
                    <a:stCxn id="5" idx="3"/>
                  </p:cNvCxnSpPr>
                  <p:nvPr/>
                </p:nvCxnSpPr>
                <p:spPr>
                  <a:xfrm>
                    <a:off x="4407109" y="1978702"/>
                    <a:ext cx="242340" cy="104932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2C097AD-C46C-BB8C-AE6D-1A30863DABCD}"/>
                  </a:ext>
                </a:extLst>
              </p:cNvPr>
              <p:cNvSpPr txBox="1"/>
              <p:nvPr/>
            </p:nvSpPr>
            <p:spPr>
              <a:xfrm>
                <a:off x="7478807" y="1626241"/>
                <a:ext cx="263565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Simulation situation:</a:t>
                </a:r>
              </a:p>
              <a:p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Direction: iso</a:t>
                </a:r>
              </a:p>
              <a:p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Location: Plane , uniform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846D789C-CBFE-654E-ACE1-ACE8AE91E724}"/>
                </a:ext>
              </a:extLst>
            </p:cNvPr>
            <p:cNvSpPr/>
            <p:nvPr/>
          </p:nvSpPr>
          <p:spPr>
            <a:xfrm>
              <a:off x="6400800" y="1284514"/>
              <a:ext cx="433465" cy="2075844"/>
            </a:xfrm>
            <a:prstGeom prst="rect">
              <a:avLst/>
            </a:prstGeom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PS</a:t>
              </a:r>
              <a:endParaRPr lang="zh-CN" altLang="en-US" dirty="0"/>
            </a:p>
          </p:txBody>
        </p:sp>
      </p:grpSp>
      <p:pic>
        <p:nvPicPr>
          <p:cNvPr id="13" name="图片 12">
            <a:extLst>
              <a:ext uri="{FF2B5EF4-FFF2-40B4-BE49-F238E27FC236}">
                <a16:creationId xmlns:a16="http://schemas.microsoft.com/office/drawing/2014/main" id="{A66335A7-D634-35A1-EE8F-C5A5A911B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78" y="4138086"/>
            <a:ext cx="6680562" cy="2172167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2C8E879D-BCE6-8B5C-63E9-417AF3844400}"/>
              </a:ext>
            </a:extLst>
          </p:cNvPr>
          <p:cNvSpPr txBox="1"/>
          <p:nvPr/>
        </p:nvSpPr>
        <p:spPr>
          <a:xfrm>
            <a:off x="591778" y="631423"/>
            <a:ext cx="60775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Background simulation</a:t>
            </a:r>
          </a:p>
          <a:p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the PS material into simulation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out the details of the process in 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Step:</a:t>
            </a:r>
          </a:p>
          <a:p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analyze the output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the results  with Al and without 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the result with previous benchmark simulation</a:t>
            </a:r>
          </a:p>
          <a:p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ED19E8-B57A-DF42-6190-222C5857D90E}"/>
              </a:ext>
            </a:extLst>
          </p:cNvPr>
          <p:cNvSpPr txBox="1"/>
          <p:nvPr/>
        </p:nvSpPr>
        <p:spPr>
          <a:xfrm>
            <a:off x="1915886" y="3768754"/>
            <a:ext cx="357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of the process details in PS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8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254</Words>
  <Application>Microsoft Office PowerPoint</Application>
  <PresentationFormat>宽屏</PresentationFormat>
  <Paragraphs>63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Arial</vt:lpstr>
      <vt:lpstr>Times New Roman</vt:lpstr>
      <vt:lpstr>Wingdings</vt:lpstr>
      <vt:lpstr>Office 主题​​</vt:lpstr>
      <vt:lpstr>Secondary Particles of Cosmic ray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Particles of Cosmic ray</dc:title>
  <dc:creator>贝戈 刘</dc:creator>
  <cp:lastModifiedBy>贝戈 刘</cp:lastModifiedBy>
  <cp:revision>5</cp:revision>
  <dcterms:created xsi:type="dcterms:W3CDTF">2024-05-28T08:27:52Z</dcterms:created>
  <dcterms:modified xsi:type="dcterms:W3CDTF">2024-06-11T09:08:30Z</dcterms:modified>
</cp:coreProperties>
</file>