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258" r:id="rId2"/>
    <p:sldId id="1071" r:id="rId3"/>
    <p:sldId id="1084" r:id="rId4"/>
    <p:sldId id="1091" r:id="rId5"/>
    <p:sldId id="1119" r:id="rId6"/>
    <p:sldId id="1126" r:id="rId7"/>
    <p:sldId id="1127" r:id="rId8"/>
    <p:sldId id="1120" r:id="rId9"/>
    <p:sldId id="1128" r:id="rId10"/>
    <p:sldId id="1121" r:id="rId11"/>
    <p:sldId id="1122" r:id="rId12"/>
    <p:sldId id="1129" r:id="rId13"/>
    <p:sldId id="1130" r:id="rId14"/>
    <p:sldId id="1100" r:id="rId15"/>
    <p:sldId id="1131" r:id="rId16"/>
    <p:sldId id="1132" r:id="rId17"/>
    <p:sldId id="1133" r:id="rId18"/>
    <p:sldId id="1134" r:id="rId19"/>
    <p:sldId id="1125" r:id="rId20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1201" autoAdjust="0"/>
  </p:normalViewPr>
  <p:slideViewPr>
    <p:cSldViewPr>
      <p:cViewPr varScale="1">
        <p:scale>
          <a:sx n="103" d="100"/>
          <a:sy n="103" d="100"/>
        </p:scale>
        <p:origin x="21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2024/6/2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2024/5/31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44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交流电阻分析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04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40B7B1-8843-46D7-8BD7-5BDE620B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329C9-D6BC-4B4F-8A9D-071436924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比较</a:t>
            </a:r>
            <a:r>
              <a:rPr lang="en-US" altLang="zh-CN" dirty="0"/>
              <a:t>——V3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601925-AE8F-4518-9BC3-48EF1921B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2CBD5A6-C8D4-4A05-97F3-DB7D964D8286}"/>
              </a:ext>
            </a:extLst>
          </p:cNvPr>
          <p:cNvSpPr txBox="1"/>
          <p:nvPr/>
        </p:nvSpPr>
        <p:spPr>
          <a:xfrm>
            <a:off x="762000" y="598701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测试值与各个结果均有差距</a:t>
            </a:r>
          </a:p>
        </p:txBody>
      </p:sp>
    </p:spTree>
    <p:extLst>
      <p:ext uri="{BB962C8B-B14F-4D97-AF65-F5344CB8AC3E}">
        <p14:creationId xmlns:p14="http://schemas.microsoft.com/office/powerpoint/2010/main" val="400248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40B7B1-8843-46D7-8BD7-5BDE620B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329C9-D6BC-4B4F-8A9D-071436924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比较</a:t>
            </a:r>
            <a:r>
              <a:rPr lang="en-US" altLang="zh-CN" dirty="0"/>
              <a:t>——V3.5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29B838-E569-4ACA-B62F-0EDEC1EC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FF50F4A-010D-49B4-A62D-5ACF966C71B8}"/>
              </a:ext>
            </a:extLst>
          </p:cNvPr>
          <p:cNvSpPr txBox="1"/>
          <p:nvPr/>
        </p:nvSpPr>
        <p:spPr>
          <a:xfrm>
            <a:off x="762000" y="598701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测试值与匝极仿真结果符合很好</a:t>
            </a:r>
          </a:p>
        </p:txBody>
      </p:sp>
    </p:spTree>
    <p:extLst>
      <p:ext uri="{BB962C8B-B14F-4D97-AF65-F5344CB8AC3E}">
        <p14:creationId xmlns:p14="http://schemas.microsoft.com/office/powerpoint/2010/main" val="395663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40B7B1-8843-46D7-8BD7-5BDE620B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329C9-D6BC-4B4F-8A9D-071436924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比较</a:t>
            </a:r>
            <a:r>
              <a:rPr lang="en-US" altLang="zh-CN" dirty="0"/>
              <a:t>——coil1+2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F50F4A-010D-49B4-A62D-5ACF966C71B8}"/>
              </a:ext>
            </a:extLst>
          </p:cNvPr>
          <p:cNvSpPr txBox="1"/>
          <p:nvPr/>
        </p:nvSpPr>
        <p:spPr>
          <a:xfrm>
            <a:off x="381000" y="5657774"/>
            <a:ext cx="6248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相同绕制参数下的</a:t>
            </a:r>
            <a:r>
              <a:rPr lang="en-US" altLang="zh-CN" dirty="0"/>
              <a:t>coil1 </a:t>
            </a:r>
            <a:r>
              <a:rPr lang="zh-CN" altLang="en-US" dirty="0"/>
              <a:t>和 </a:t>
            </a:r>
            <a:r>
              <a:rPr lang="en-US" altLang="zh-CN" dirty="0"/>
              <a:t>coil2 </a:t>
            </a:r>
            <a:r>
              <a:rPr lang="zh-CN" altLang="en-US" dirty="0"/>
              <a:t>交流电阻存在一定偏差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两个线圈的测试结果在</a:t>
            </a:r>
            <a:r>
              <a:rPr lang="en-US" altLang="zh-CN" dirty="0"/>
              <a:t>CAL</a:t>
            </a:r>
            <a:r>
              <a:rPr lang="zh-CN" altLang="en-US" dirty="0"/>
              <a:t>值与</a:t>
            </a:r>
            <a:r>
              <a:rPr lang="en-US" altLang="zh-CN" dirty="0"/>
              <a:t>SIMU</a:t>
            </a:r>
            <a:r>
              <a:rPr lang="zh-CN" altLang="en-US" dirty="0"/>
              <a:t>值之间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C03E259-3B6F-40F0-ADAC-9D70029EF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15999"/>
            <a:ext cx="5334000" cy="4000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1C12D8-1F6F-488A-9C98-7239FC39F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74724"/>
            <a:ext cx="4157909" cy="311843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18CDC36-E7D8-45A2-9665-B3CE42342531}"/>
              </a:ext>
            </a:extLst>
          </p:cNvPr>
          <p:cNvSpPr/>
          <p:nvPr/>
        </p:nvSpPr>
        <p:spPr>
          <a:xfrm>
            <a:off x="3124200" y="3316249"/>
            <a:ext cx="457200" cy="950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D4CBA5E-2660-410C-8EB3-58506CC541F7}"/>
              </a:ext>
            </a:extLst>
          </p:cNvPr>
          <p:cNvCxnSpPr/>
          <p:nvPr/>
        </p:nvCxnSpPr>
        <p:spPr>
          <a:xfrm flipV="1">
            <a:off x="3581400" y="3200400"/>
            <a:ext cx="1905000" cy="762000"/>
          </a:xfrm>
          <a:prstGeom prst="straightConnector1">
            <a:avLst/>
          </a:pr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704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4E259A4-87AC-456A-A261-E41ADC0A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DC3F0D-EB5C-4F8B-8E79-4B1472F5D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96F865-7103-4CF4-B50B-CD3BD5FDB8B0}"/>
              </a:ext>
            </a:extLst>
          </p:cNvPr>
          <p:cNvSpPr txBox="1"/>
          <p:nvPr/>
        </p:nvSpPr>
        <p:spPr>
          <a:xfrm>
            <a:off x="733425" y="1524000"/>
            <a:ext cx="76771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V3.5</a:t>
            </a:r>
            <a:r>
              <a:rPr lang="zh-CN" altLang="en-US" dirty="0"/>
              <a:t>，</a:t>
            </a:r>
            <a:r>
              <a:rPr lang="en-US" altLang="zh-CN" dirty="0"/>
              <a:t>coil1</a:t>
            </a:r>
            <a:r>
              <a:rPr lang="zh-CN" altLang="en-US" dirty="0"/>
              <a:t>，</a:t>
            </a:r>
            <a:r>
              <a:rPr lang="en-US" altLang="zh-CN" dirty="0"/>
              <a:t>coil2 </a:t>
            </a:r>
            <a:r>
              <a:rPr lang="zh-CN" altLang="en-US" dirty="0"/>
              <a:t>线圈表现出的交流电阻结果与计算值和仿真值都很接近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对于</a:t>
            </a:r>
            <a:r>
              <a:rPr lang="en-US" altLang="zh-CN" dirty="0"/>
              <a:t>V3</a:t>
            </a:r>
            <a:r>
              <a:rPr lang="zh-CN" altLang="en-US" dirty="0"/>
              <a:t>线圈，匝数过多，导致偏差很大</a:t>
            </a:r>
          </a:p>
        </p:txBody>
      </p:sp>
    </p:spTree>
    <p:extLst>
      <p:ext uri="{BB962C8B-B14F-4D97-AF65-F5344CB8AC3E}">
        <p14:creationId xmlns:p14="http://schemas.microsoft.com/office/powerpoint/2010/main" val="97544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利兹线线圈交流电阻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1143000"/>
                <a:ext cx="8772525" cy="246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𝑑𝑐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𝑏𝑒𝑟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𝑏𝑒𝑖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1143000"/>
                <a:ext cx="8772525" cy="24688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3733800" y="1447800"/>
            <a:ext cx="2895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1466850" y="3390900"/>
            <a:ext cx="62293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4627602" y="10594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7840740" y="31514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74E2206-1E0A-48DC-A003-31CE972D779B}"/>
              </a:ext>
            </a:extLst>
          </p:cNvPr>
          <p:cNvCxnSpPr>
            <a:cxnSpLocks/>
          </p:cNvCxnSpPr>
          <p:nvPr/>
        </p:nvCxnSpPr>
        <p:spPr>
          <a:xfrm>
            <a:off x="3514725" y="3611881"/>
            <a:ext cx="4000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0A9DAB3-1123-49B3-8CD0-43209A042ECE}"/>
              </a:ext>
            </a:extLst>
          </p:cNvPr>
          <p:cNvCxnSpPr>
            <a:cxnSpLocks/>
          </p:cNvCxnSpPr>
          <p:nvPr/>
        </p:nvCxnSpPr>
        <p:spPr>
          <a:xfrm>
            <a:off x="4038600" y="3611881"/>
            <a:ext cx="83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C0459B8-9746-4268-95B4-52A47E426168}"/>
              </a:ext>
            </a:extLst>
          </p:cNvPr>
          <p:cNvSpPr txBox="1"/>
          <p:nvPr/>
        </p:nvSpPr>
        <p:spPr>
          <a:xfrm>
            <a:off x="4932402" y="344626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匝间邻近效应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2F523D-EC66-410B-9573-D07D64A97629}"/>
              </a:ext>
            </a:extLst>
          </p:cNvPr>
          <p:cNvSpPr txBox="1"/>
          <p:nvPr/>
        </p:nvSpPr>
        <p:spPr>
          <a:xfrm>
            <a:off x="1905000" y="347484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股间邻近效应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3427C03-E8CE-4DA8-B6B6-627245CE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08" y="4388715"/>
            <a:ext cx="2177264" cy="13514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24E13E4-CCAF-4A18-8D03-951726D4A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12" y="3810000"/>
            <a:ext cx="4676190" cy="8857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2E001D2-A851-40BB-B8E0-53F93177D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12" y="4750523"/>
            <a:ext cx="4628571" cy="89523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AB74807-8E63-49C7-8BBC-E3EFB003F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19" y="5579142"/>
            <a:ext cx="1552381" cy="76190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F9551E6-E0AB-43E5-9915-FBFB92603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032" y="5745808"/>
            <a:ext cx="1457143" cy="4285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A5DA8ED-A8D8-4780-AF64-4AC0F0814C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028" y="6379356"/>
            <a:ext cx="3304762" cy="3047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1EFEFCC-825A-4E01-96BE-262697BC9A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352" y="5101103"/>
            <a:ext cx="1038095" cy="4380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B646F39-732E-4F9B-BCE4-4A038B7F07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3825" y="6163183"/>
            <a:ext cx="5229225" cy="5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CD361C-15FB-4BB4-9CFE-83C0ADCD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C91CDC-55F5-4FBA-A237-2307C200D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利兹线圈仿真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B4E35F-81CA-4821-A363-196DE68BA78A}"/>
              </a:ext>
            </a:extLst>
          </p:cNvPr>
          <p:cNvSpPr txBox="1"/>
          <p:nvPr/>
        </p:nvSpPr>
        <p:spPr>
          <a:xfrm>
            <a:off x="733425" y="1447800"/>
            <a:ext cx="767715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利兹线利用等效磁导率以及电阻率等效成实心线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7348400-8E7A-4F56-9A4B-A830FE8C9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3581400"/>
            <a:ext cx="4320000" cy="324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ABADE5-2E9B-4E2A-B5CA-3DF4B734E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602" y="2514895"/>
            <a:ext cx="4320000" cy="324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0120BC5-A04A-4268-8FB0-1BDB4257D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514895"/>
            <a:ext cx="4320000" cy="3240000"/>
          </a:xfrm>
          <a:prstGeom prst="rect">
            <a:avLst/>
          </a:prstGeom>
        </p:spPr>
      </p:pic>
      <p:sp>
        <p:nvSpPr>
          <p:cNvPr id="21" name="AutoShape 2">
            <a:extLst>
              <a:ext uri="{FF2B5EF4-FFF2-40B4-BE49-F238E27FC236}">
                <a16:creationId xmlns:a16="http://schemas.microsoft.com/office/drawing/2014/main" id="{FC805E5E-A169-49A4-A330-4CAD801576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318EEE6-E93B-4E9F-BE66-1DD40EDDB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971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5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8D8F20E-1D79-4E20-B0FC-F59D49F8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F6CDD-58C5-4083-B050-7B3E34AB49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A636BC-9240-4C00-98C0-58683326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82" y="3135012"/>
            <a:ext cx="4320000" cy="324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035737B-621E-44D3-B9E3-234C08F95637}"/>
              </a:ext>
            </a:extLst>
          </p:cNvPr>
          <p:cNvSpPr txBox="1"/>
          <p:nvPr/>
        </p:nvSpPr>
        <p:spPr>
          <a:xfrm>
            <a:off x="381000" y="1295400"/>
            <a:ext cx="6553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测试过程中给出的交流电阻的指数形式，只是经验形式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但是实际测试得到的交流电阻结果与拟合结果相差不是很大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测试频率只能达到略高于谐振频率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A6699FA-D2C8-4853-A0D2-49DD44468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882" y="3135012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40B7B1-8843-46D7-8BD7-5BDE620B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329C9-D6BC-4B4F-8A9D-071436924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比较</a:t>
            </a:r>
            <a:r>
              <a:rPr lang="en-US" altLang="zh-CN" dirty="0"/>
              <a:t>——V2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17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40B7B1-8843-46D7-8BD7-5BDE620B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329C9-D6BC-4B4F-8A9D-071436924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比较</a:t>
            </a:r>
            <a:r>
              <a:rPr lang="en-US" altLang="zh-CN" dirty="0"/>
              <a:t>——V4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8555DB-C9DB-4259-9DBC-236E90FAC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EB8F7A-A79F-4317-BB37-14821519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F65FCD-2638-426C-BF6A-36AFD6705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线圈优化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8F49CFC-6CDF-433B-BA18-4825EEA8FDA5}"/>
                  </a:ext>
                </a:extLst>
              </p:cNvPr>
              <p:cNvSpPr txBox="1"/>
              <p:nvPr/>
            </p:nvSpPr>
            <p:spPr>
              <a:xfrm>
                <a:off x="228600" y="1285580"/>
                <a:ext cx="8674231" cy="2073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zh-CN" altLang="en-US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𝑆𝑁𝑅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baseline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baseline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baseline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zh-CN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0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altLang="zh-CN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4</m:t>
                                      </m:r>
                                      <m:r>
                                        <a:rPr kumimoji="0" lang="zh-CN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𝑛𝑔</m:t>
                                      </m:r>
                                      <m:d>
                                        <m:d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altLang="zh-CN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kumimoji="0" lang="en-US" altLang="zh-CN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𝑘𝑇</m:t>
                              </m:r>
                              <m:r>
                                <a:rPr kumimoji="0" lang="en-US" altLang="zh-CN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8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zh-CN" alt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kumimoji="0" lang="en-US" altLang="zh-CN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lang="zh-CN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𝑛𝑎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8F49CFC-6CDF-433B-BA18-4825EEA8F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85580"/>
                <a:ext cx="8674231" cy="20736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41FA7F06-1AC8-4EA5-B938-D405AE12DB71}"/>
              </a:ext>
            </a:extLst>
          </p:cNvPr>
          <p:cNvSpPr txBox="1"/>
          <p:nvPr/>
        </p:nvSpPr>
        <p:spPr>
          <a:xfrm>
            <a:off x="-6286" y="2850457"/>
            <a:ext cx="4572000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kumimoji="0" b="0" i="1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</a:defRPr>
            </a:lvl1pPr>
          </a:lstStyle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</a:t>
            </a:r>
            <a:r>
              <a:rPr lang="zh-CN" altLang="en-US" dirty="0"/>
              <a:t>：线圈匝数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</a:t>
            </a:r>
            <a:r>
              <a:rPr lang="zh-CN" altLang="en-US" dirty="0"/>
              <a:t>：线圈绕线半径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</a:t>
            </a:r>
            <a:r>
              <a:rPr lang="zh-CN" altLang="en-US" dirty="0"/>
              <a:t>：线圈半径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2808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07852A-E8BB-4ACF-BE63-0E9A248F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0" y="3719003"/>
            <a:ext cx="7735200" cy="94105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C27C66-9A1C-40EC-BD72-313CB5DD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790B19-351E-454A-A10C-D0AC32B20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线圈编号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0D6ADB-881E-49F8-A561-B4440F3E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1219200" y="4563240"/>
            <a:ext cx="6705600" cy="229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1E3E8D-20A5-4552-9F96-00B013CAD631}"/>
              </a:ext>
            </a:extLst>
          </p:cNvPr>
          <p:cNvSpPr txBox="1"/>
          <p:nvPr/>
        </p:nvSpPr>
        <p:spPr>
          <a:xfrm>
            <a:off x="303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v1_1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endParaRPr lang="en-US" altLang="zh-CN" sz="1000" dirty="0"/>
          </a:p>
          <a:p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2.2932E+00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6.7127E-11 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1.4698E-09  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3.0389E+00  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2.2254E+03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12.83kHz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D3A67A-2829-4D9C-A3B3-5B6C0E6F3DCD}"/>
              </a:ext>
            </a:extLst>
          </p:cNvPr>
          <p:cNvSpPr txBox="1"/>
          <p:nvPr/>
        </p:nvSpPr>
        <p:spPr>
          <a:xfrm>
            <a:off x="1995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v2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121mm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90×8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2.80kg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4.0602E-02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2.0116E-10 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5.4575E-12 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2.8237E+00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6.0809E+00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55.69kHz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3DEB1C-D47E-4F56-BAD5-E5ACFA6817F2}"/>
              </a:ext>
            </a:extLst>
          </p:cNvPr>
          <p:cNvSpPr txBox="1"/>
          <p:nvPr/>
        </p:nvSpPr>
        <p:spPr>
          <a:xfrm>
            <a:off x="3687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0.6mm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0.25mm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25.34kg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2.7384E+01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1.8572E-10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9.2607E-06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2.6859E+00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6.9602E+02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7AB516-0CAE-4D17-ADF9-4D8AA9CFA3B7}"/>
              </a:ext>
            </a:extLst>
          </p:cNvPr>
          <p:cNvSpPr txBox="1"/>
          <p:nvPr/>
        </p:nvSpPr>
        <p:spPr>
          <a:xfrm>
            <a:off x="5379000" y="1149220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V3.5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7.26kg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1.0267E-01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3.2081E-10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1.5528E-05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1.7360E+00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8.6007E+00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27.73kHz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322564-B7DB-4297-A4C5-232932681E19}"/>
              </a:ext>
            </a:extLst>
          </p:cNvPr>
          <p:cNvSpPr txBox="1"/>
          <p:nvPr/>
        </p:nvSpPr>
        <p:spPr>
          <a:xfrm>
            <a:off x="7071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绕制高度：</a:t>
            </a:r>
            <a:r>
              <a:rPr lang="en-US" altLang="zh-CN" dirty="0"/>
              <a:t>242mm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5.77kg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pt-BR" altLang="zh-CN" dirty="0"/>
              <a:t>    • L</a:t>
            </a:r>
            <a:r>
              <a:rPr lang="zh-CN" altLang="pt-BR" dirty="0"/>
              <a:t>：</a:t>
            </a:r>
            <a:r>
              <a:rPr lang="pt-BR" altLang="zh-CN" dirty="0"/>
              <a:t>1.0462E-01 H</a:t>
            </a:r>
          </a:p>
          <a:p>
            <a:r>
              <a:rPr lang="pt-BR" altLang="zh-CN" dirty="0"/>
              <a:t>    • C</a:t>
            </a:r>
            <a:r>
              <a:rPr lang="zh-CN" altLang="pt-BR" dirty="0"/>
              <a:t>：</a:t>
            </a:r>
            <a:r>
              <a:rPr lang="pt-BR" altLang="zh-CN" dirty="0"/>
              <a:t>3.2250E-10 F</a:t>
            </a:r>
          </a:p>
          <a:p>
            <a:r>
              <a:rPr lang="pt-BR" altLang="zh-CN" dirty="0"/>
              <a:t>    • a</a:t>
            </a:r>
            <a:r>
              <a:rPr lang="zh-CN" altLang="pt-BR" dirty="0"/>
              <a:t>：</a:t>
            </a:r>
            <a:r>
              <a:rPr lang="pt-BR" altLang="zh-CN" dirty="0"/>
              <a:t>1.0221E-10 </a:t>
            </a:r>
          </a:p>
          <a:p>
            <a:r>
              <a:rPr lang="pt-BR" altLang="zh-CN" dirty="0"/>
              <a:t>    • b</a:t>
            </a:r>
            <a:r>
              <a:rPr lang="zh-CN" altLang="pt-BR" dirty="0"/>
              <a:t>：</a:t>
            </a:r>
            <a:r>
              <a:rPr lang="pt-BR" altLang="zh-CN" dirty="0"/>
              <a:t>2.7204E+00</a:t>
            </a:r>
          </a:p>
          <a:p>
            <a:r>
              <a:rPr lang="pt-BR" altLang="zh-CN" dirty="0"/>
              <a:t>    • Rdc</a:t>
            </a:r>
            <a:r>
              <a:rPr lang="zh-CN" altLang="pt-BR" dirty="0"/>
              <a:t>：</a:t>
            </a:r>
            <a:r>
              <a:rPr lang="pt-BR" altLang="zh-CN" dirty="0"/>
              <a:t>1.3171E+01 Ω </a:t>
            </a:r>
          </a:p>
          <a:p>
            <a:r>
              <a:rPr lang="pt-BR" altLang="zh-CN" dirty="0"/>
              <a:t>    • fres</a:t>
            </a:r>
            <a:r>
              <a:rPr lang="zh-CN" altLang="pt-BR" dirty="0"/>
              <a:t>：</a:t>
            </a:r>
            <a:r>
              <a:rPr lang="pt-BR" altLang="zh-CN" dirty="0"/>
              <a:t>27.40kHz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65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62000" y="1706653"/>
            <a:ext cx="6858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C00000"/>
                </a:solidFill>
              </a:rPr>
              <a:t>交流电阻分析</a:t>
            </a:r>
            <a:endParaRPr lang="en-US" altLang="zh-CN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公式结果</a:t>
            </a:r>
            <a:endParaRPr lang="en-US" altLang="zh-CN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仿真结果</a:t>
            </a:r>
            <a:endParaRPr lang="en-US" altLang="zh-CN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测试结果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0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40FCED9-9A87-4D4B-AB1F-02A6710E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" y="2956389"/>
            <a:ext cx="6934200" cy="376664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公式结果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1143000"/>
                <a:ext cx="8772525" cy="135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1143000"/>
                <a:ext cx="8772525" cy="1359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1595436" y="2286000"/>
            <a:ext cx="2214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4114800" y="2286000"/>
            <a:ext cx="464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2148720" y="23868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5903952" y="23868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0A862C-149A-4254-9C67-F48609C74B48}"/>
              </a:ext>
            </a:extLst>
          </p:cNvPr>
          <p:cNvSpPr txBox="1"/>
          <p:nvPr/>
        </p:nvSpPr>
        <p:spPr>
          <a:xfrm>
            <a:off x="4862122" y="2953420"/>
            <a:ext cx="41148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变量：线径，线间距，层数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不含变量：单层匝数，层间距，</a:t>
            </a:r>
            <a:r>
              <a:rPr lang="zh-CN" altLang="en-US" dirty="0">
                <a:solidFill>
                  <a:srgbClr val="FF0000"/>
                </a:solidFill>
              </a:rPr>
              <a:t>磁芯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7B686A-DF0D-4A1C-B467-EA8367219E45}"/>
              </a:ext>
            </a:extLst>
          </p:cNvPr>
          <p:cNvSpPr txBox="1"/>
          <p:nvPr/>
        </p:nvSpPr>
        <p:spPr>
          <a:xfrm>
            <a:off x="4571998" y="5250178"/>
            <a:ext cx="4495800" cy="879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基本假设：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电流和磁场分别只有 𝜙和 𝑧方向的分量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404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983086-1981-43FD-82A9-A5D63C60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C001C4-18EE-4984-AFE9-EF6B79870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_</a:t>
            </a:r>
            <a:r>
              <a:rPr lang="zh-CN" altLang="en-US" dirty="0"/>
              <a:t>匝极仿真</a:t>
            </a:r>
          </a:p>
        </p:txBody>
      </p:sp>
      <p:pic>
        <p:nvPicPr>
          <p:cNvPr id="4" name="屏幕录制 2024-05-29 174746">
            <a:hlinkClick r:id="" action="ppaction://media"/>
            <a:extLst>
              <a:ext uri="{FF2B5EF4-FFF2-40B4-BE49-F238E27FC236}">
                <a16:creationId xmlns:a16="http://schemas.microsoft.com/office/drawing/2014/main" id="{C841D583-FD4D-493D-8166-9D36FD4EC0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3523" y="1524000"/>
            <a:ext cx="6456953" cy="41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FA6A990-DC60-4C8E-8905-730204AEB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0"/>
          <a:stretch/>
        </p:blipFill>
        <p:spPr>
          <a:xfrm>
            <a:off x="5548396" y="4158144"/>
            <a:ext cx="3124032" cy="261841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186AA5-1127-4557-8E75-86B32301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669669-A219-430D-99B5-91BF0125E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_</a:t>
            </a:r>
            <a:r>
              <a:rPr lang="zh-CN" altLang="en-US" dirty="0"/>
              <a:t>验证公式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6EC767-61E0-4873-8708-008B0CC0C522}"/>
              </a:ext>
            </a:extLst>
          </p:cNvPr>
          <p:cNvSpPr txBox="1"/>
          <p:nvPr/>
        </p:nvSpPr>
        <p:spPr>
          <a:xfrm>
            <a:off x="381000" y="1029222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文章中线圈参数：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线径：</a:t>
            </a:r>
            <a:r>
              <a:rPr lang="en-US" altLang="zh-CN" dirty="0"/>
              <a:t>0.32mm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层数：</a:t>
            </a:r>
            <a:r>
              <a:rPr lang="en-US" altLang="zh-CN" dirty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单层匝数：</a:t>
            </a:r>
            <a:r>
              <a:rPr lang="en-US" altLang="zh-CN" dirty="0"/>
              <a:t>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匝间距：</a:t>
            </a:r>
            <a:r>
              <a:rPr lang="en-US" altLang="zh-CN" dirty="0"/>
              <a:t>0.39mm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层间距：</a:t>
            </a:r>
            <a:r>
              <a:rPr lang="en-US" altLang="zh-CN" dirty="0"/>
              <a:t>unknown</a:t>
            </a:r>
            <a:r>
              <a:rPr lang="zh-CN" altLang="en-US" dirty="0"/>
              <a:t>（</a:t>
            </a:r>
            <a:r>
              <a:rPr lang="en-US" altLang="zh-CN" dirty="0"/>
              <a:t>0.39mm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磁芯参数：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有效磁导率：</a:t>
            </a:r>
            <a:r>
              <a:rPr lang="en-US" altLang="zh-CN" dirty="0"/>
              <a:t>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电导率：采用</a:t>
            </a:r>
            <a:r>
              <a:rPr lang="en-US" altLang="zh-CN" dirty="0"/>
              <a:t>iron-powder</a:t>
            </a:r>
            <a:r>
              <a:rPr lang="zh-CN" altLang="en-US" dirty="0"/>
              <a:t>，</a:t>
            </a:r>
            <a:r>
              <a:rPr lang="en-US" altLang="zh-CN" dirty="0"/>
              <a:t>unknow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采用</a:t>
            </a:r>
            <a:r>
              <a:rPr lang="en-US" altLang="zh-CN" dirty="0"/>
              <a:t>E</a:t>
            </a:r>
            <a:r>
              <a:rPr lang="zh-CN" altLang="en-US" dirty="0"/>
              <a:t>型磁芯，会使得仿真困难</a:t>
            </a:r>
          </a:p>
        </p:txBody>
      </p:sp>
      <p:pic>
        <p:nvPicPr>
          <p:cNvPr id="1026" name="Picture 2" descr="China customized low-loss e-core manufacturer.">
            <a:extLst>
              <a:ext uri="{FF2B5EF4-FFF2-40B4-BE49-F238E27FC236}">
                <a16:creationId xmlns:a16="http://schemas.microsoft.com/office/drawing/2014/main" id="{0BCAF86F-20FA-4F13-ADE9-D34AA2B4A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184603"/>
            <a:ext cx="3552825" cy="26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01CB7F5-336E-4CDA-98C3-67DE6256F646}"/>
              </a:ext>
            </a:extLst>
          </p:cNvPr>
          <p:cNvSpPr txBox="1"/>
          <p:nvPr/>
        </p:nvSpPr>
        <p:spPr>
          <a:xfrm>
            <a:off x="381000" y="39624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仿真中线圈参数：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线径：</a:t>
            </a:r>
            <a:r>
              <a:rPr lang="en-US" altLang="zh-CN" dirty="0"/>
              <a:t>0.32mm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层数：</a:t>
            </a:r>
            <a:r>
              <a:rPr lang="en-US" altLang="zh-CN" dirty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单层匝数：</a:t>
            </a:r>
            <a:r>
              <a:rPr lang="en-US" altLang="zh-CN" dirty="0"/>
              <a:t>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匝间距：</a:t>
            </a:r>
            <a:r>
              <a:rPr lang="en-US" altLang="zh-CN" dirty="0"/>
              <a:t>0.39mm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层间距：</a:t>
            </a:r>
            <a:r>
              <a:rPr lang="en-US" altLang="zh-CN" dirty="0"/>
              <a:t>unknown</a:t>
            </a:r>
            <a:r>
              <a:rPr lang="zh-CN" altLang="en-US" dirty="0"/>
              <a:t>（</a:t>
            </a:r>
            <a:r>
              <a:rPr lang="en-US" altLang="zh-CN" dirty="0"/>
              <a:t>0.39mm</a:t>
            </a:r>
            <a:r>
              <a:rPr lang="zh-CN" altLang="en-US" dirty="0"/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磁芯参数：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有效磁导率：</a:t>
            </a:r>
            <a:r>
              <a:rPr lang="en-US" altLang="zh-CN" dirty="0"/>
              <a:t>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电导率：采用</a:t>
            </a:r>
            <a:r>
              <a:rPr lang="en-US" altLang="zh-CN" dirty="0"/>
              <a:t>iron-powder</a:t>
            </a:r>
            <a:r>
              <a:rPr lang="zh-CN" altLang="en-US" dirty="0"/>
              <a:t>，</a:t>
            </a:r>
            <a:r>
              <a:rPr lang="en-US" altLang="zh-CN" dirty="0"/>
              <a:t>unknow</a:t>
            </a:r>
            <a:r>
              <a:rPr lang="zh-CN" altLang="en-US" dirty="0"/>
              <a:t>（</a:t>
            </a:r>
            <a:r>
              <a:rPr lang="en-US" altLang="zh-CN" dirty="0"/>
              <a:t>1S/m 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采用圆柱形型磁芯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27AC74-EF65-4424-BAE0-109695030EE8}"/>
              </a:ext>
            </a:extLst>
          </p:cNvPr>
          <p:cNvSpPr txBox="1"/>
          <p:nvPr/>
        </p:nvSpPr>
        <p:spPr>
          <a:xfrm>
            <a:off x="9815596" y="2136338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铁粉的电导率（导电率）通常取决于其纯度、颗粒大小、压实密度和其他物理特性。一般来说，铁的导电率在常温下大约为 </a:t>
            </a:r>
            <a:r>
              <a:rPr lang="en-US" altLang="zh-CN" dirty="0"/>
              <a:t>\(10^7 \) </a:t>
            </a:r>
            <a:r>
              <a:rPr lang="zh-CN" altLang="en-US" dirty="0"/>
              <a:t>西门子每米 </a:t>
            </a:r>
            <a:r>
              <a:rPr lang="en-US" altLang="zh-CN" dirty="0"/>
              <a:t>(S/m)</a:t>
            </a:r>
            <a:r>
              <a:rPr lang="zh-CN" altLang="en-US" dirty="0"/>
              <a:t>，即 </a:t>
            </a:r>
            <a:r>
              <a:rPr lang="en-US" altLang="zh-CN" dirty="0"/>
              <a:t>10,000,000 S/m</a:t>
            </a:r>
            <a:r>
              <a:rPr lang="zh-CN" altLang="en-US" dirty="0"/>
              <a:t>。 然而，对于铁粉，由于颗粒间的接触电阻和其他因素，实际的电导率会显著低于纯铁的电导率。根据具体应用和铁粉的物理特性，铁粉的电导率通常会在 </a:t>
            </a:r>
            <a:r>
              <a:rPr lang="en-US" altLang="zh-CN" dirty="0"/>
              <a:t>\(10^3 \) </a:t>
            </a:r>
            <a:r>
              <a:rPr lang="zh-CN" altLang="en-US" dirty="0"/>
              <a:t>至 </a:t>
            </a:r>
            <a:r>
              <a:rPr lang="en-US" altLang="zh-CN" dirty="0"/>
              <a:t>\(10^5 \) S/m </a:t>
            </a:r>
            <a:r>
              <a:rPr lang="zh-CN" altLang="en-US" dirty="0"/>
              <a:t>范围内。</a:t>
            </a:r>
          </a:p>
        </p:txBody>
      </p:sp>
    </p:spTree>
    <p:extLst>
      <p:ext uri="{BB962C8B-B14F-4D97-AF65-F5344CB8AC3E}">
        <p14:creationId xmlns:p14="http://schemas.microsoft.com/office/powerpoint/2010/main" val="173492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186AA5-1127-4557-8E75-86B32301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669669-A219-430D-99B5-91BF0125E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_</a:t>
            </a:r>
            <a:r>
              <a:rPr lang="zh-CN" altLang="en-US" dirty="0"/>
              <a:t>验证公式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6EC767-61E0-4873-8708-008B0CC0C522}"/>
              </a:ext>
            </a:extLst>
          </p:cNvPr>
          <p:cNvSpPr txBox="1"/>
          <p:nvPr/>
        </p:nvSpPr>
        <p:spPr>
          <a:xfrm>
            <a:off x="381000" y="1295400"/>
            <a:ext cx="6553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文章中线圈参数：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B9086C-3E8C-43D4-B69C-C261E53F0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88586"/>
            <a:ext cx="5334000" cy="4000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83EEBE8-CD75-433D-8B89-6FA3A3C53DA6}"/>
              </a:ext>
            </a:extLst>
          </p:cNvPr>
          <p:cNvSpPr txBox="1"/>
          <p:nvPr/>
        </p:nvSpPr>
        <p:spPr>
          <a:xfrm>
            <a:off x="762000" y="5715000"/>
            <a:ext cx="6248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仿真结果和公式结果很接近，符合文献中的结果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但是磁芯的电导率会显著影响最终的交流电阻结果</a:t>
            </a:r>
          </a:p>
        </p:txBody>
      </p:sp>
    </p:spTree>
    <p:extLst>
      <p:ext uri="{BB962C8B-B14F-4D97-AF65-F5344CB8AC3E}">
        <p14:creationId xmlns:p14="http://schemas.microsoft.com/office/powerpoint/2010/main" val="15519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3261D0-B93C-4506-B593-1AA1207D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CD31AA-3BF9-4443-8A55-7D849D550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4708C8-CE23-42EF-9DE7-AAE5F8894646}"/>
              </a:ext>
            </a:extLst>
          </p:cNvPr>
          <p:cNvSpPr txBox="1"/>
          <p:nvPr/>
        </p:nvSpPr>
        <p:spPr>
          <a:xfrm>
            <a:off x="381000" y="1295400"/>
            <a:ext cx="6553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测试过程中给出的交流电阻的指数形式，只是经验形式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但是实际测试得到的交流电阻结果与拟合结果相差不是很大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测试频率只能达到略高于谐振频率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AC2FE03-DDDB-4794-BD1C-9311CDD7F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3292476"/>
            <a:ext cx="4320000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41EC89B-2CB0-4B9C-AAC6-C0AEA25B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826" y="3289788"/>
            <a:ext cx="4320000" cy="324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5A07BD3-C1FD-4AA0-88C2-7BEA1E53668E}"/>
              </a:ext>
            </a:extLst>
          </p:cNvPr>
          <p:cNvSpPr txBox="1"/>
          <p:nvPr/>
        </p:nvSpPr>
        <p:spPr>
          <a:xfrm>
            <a:off x="1945275" y="3059668"/>
            <a:ext cx="952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V3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0E19FE-C3C4-4FB7-B531-8BED47DF8E1E}"/>
              </a:ext>
            </a:extLst>
          </p:cNvPr>
          <p:cNvSpPr txBox="1"/>
          <p:nvPr/>
        </p:nvSpPr>
        <p:spPr>
          <a:xfrm>
            <a:off x="6246225" y="3059668"/>
            <a:ext cx="952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V3.5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222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3261D0-B93C-4506-B593-1AA1207D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CD31AA-3BF9-4443-8A55-7D849D550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待测线圈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4708C8-CE23-42EF-9DE7-AAE5F8894646}"/>
              </a:ext>
            </a:extLst>
          </p:cNvPr>
          <p:cNvSpPr txBox="1"/>
          <p:nvPr/>
        </p:nvSpPr>
        <p:spPr>
          <a:xfrm>
            <a:off x="381000" y="1295400"/>
            <a:ext cx="6553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Coil1+Coil2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绕制参数完全相同的亥姆霍兹线圈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82BC64-2EC2-497C-94EB-114C229E4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23333" r="11651" b="16667"/>
          <a:stretch/>
        </p:blipFill>
        <p:spPr>
          <a:xfrm>
            <a:off x="2477205" y="3733800"/>
            <a:ext cx="4494389" cy="28220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C63CBEB-A713-401E-BEDD-AE9C9ED331A7}"/>
              </a:ext>
            </a:extLst>
          </p:cNvPr>
          <p:cNvSpPr txBox="1"/>
          <p:nvPr/>
        </p:nvSpPr>
        <p:spPr>
          <a:xfrm>
            <a:off x="4724400" y="141341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zh-CN" sz="1800" dirty="0">
                <a:effectLst/>
                <a:ea typeface="Microsoft YaHei" panose="020B0503020204020204" pitchFamily="34" charset="-122"/>
              </a:rPr>
              <a:t>线径：</a:t>
            </a:r>
            <a:r>
              <a:rPr lang="en-US" altLang="zh-CN" sz="1800" dirty="0">
                <a:effectLst/>
                <a:ea typeface="Microsoft YaHei" panose="020B0503020204020204" pitchFamily="34" charset="-122"/>
              </a:rPr>
              <a:t>0.65mm</a:t>
            </a:r>
            <a:r>
              <a:rPr lang="zh-CN" altLang="zh-CN" sz="1800" dirty="0">
                <a:effectLst/>
                <a:ea typeface="Microsoft YaHei" panose="020B0503020204020204" pitchFamily="34" charset="-122"/>
              </a:rPr>
              <a:t>（</a:t>
            </a:r>
            <a:r>
              <a:rPr lang="en-US" altLang="zh-CN" sz="1800" dirty="0">
                <a:effectLst/>
                <a:ea typeface="Microsoft YaHei" panose="020B0503020204020204" pitchFamily="34" charset="-122"/>
              </a:rPr>
              <a:t>0.715mm</a:t>
            </a:r>
            <a:r>
              <a:rPr lang="zh-CN" altLang="zh-CN" sz="1800" dirty="0">
                <a:effectLst/>
                <a:ea typeface="Microsoft YaHei" panose="020B0503020204020204" pitchFamily="34" charset="-122"/>
              </a:rPr>
              <a:t>）</a:t>
            </a:r>
            <a:endParaRPr lang="zh-CN" altLang="zh-CN" sz="1800" dirty="0">
              <a:effectLst/>
              <a:ea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zh-CN" sz="1800" dirty="0">
                <a:effectLst/>
                <a:ea typeface="Microsoft YaHei" panose="020B0503020204020204" pitchFamily="34" charset="-122"/>
              </a:rPr>
              <a:t>匝数（单层匝数×层数）：</a:t>
            </a:r>
            <a:r>
              <a:rPr lang="en-US" altLang="zh-CN" sz="1800" dirty="0">
                <a:effectLst/>
                <a:ea typeface="Calibri" panose="020F0502020204030204" pitchFamily="34" charset="0"/>
              </a:rPr>
              <a:t>56</a:t>
            </a:r>
            <a:r>
              <a:rPr lang="zh-CN" altLang="zh-CN" sz="1800" dirty="0">
                <a:effectLst/>
                <a:ea typeface="Microsoft YaHei" panose="020B0503020204020204" pitchFamily="34" charset="-122"/>
              </a:rPr>
              <a:t>×</a:t>
            </a:r>
            <a:r>
              <a:rPr lang="en-US" altLang="zh-CN" sz="1800" dirty="0">
                <a:effectLst/>
                <a:ea typeface="Calibri" panose="020F0502020204030204" pitchFamily="34" charset="0"/>
              </a:rPr>
              <a:t>18</a:t>
            </a:r>
            <a:endParaRPr lang="zh-CN" altLang="zh-CN" sz="1800" dirty="0">
              <a:effectLst/>
              <a:ea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zh-CN" sz="1800" dirty="0">
                <a:effectLst/>
                <a:ea typeface="Microsoft YaHei" panose="020B0503020204020204" pitchFamily="34" charset="-122"/>
              </a:rPr>
              <a:t>内径：</a:t>
            </a:r>
            <a:r>
              <a:rPr lang="en-US" altLang="zh-CN" sz="1800" dirty="0">
                <a:effectLst/>
                <a:ea typeface="Calibri" panose="020F0502020204030204" pitchFamily="34" charset="0"/>
              </a:rPr>
              <a:t>34</a:t>
            </a:r>
            <a:endParaRPr lang="zh-CN" altLang="zh-CN" sz="1800" dirty="0">
              <a:effectLst/>
              <a:ea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zh-CN" sz="1800" dirty="0">
                <a:effectLst/>
                <a:ea typeface="Microsoft YaHei" panose="020B0503020204020204" pitchFamily="34" charset="-122"/>
              </a:rPr>
              <a:t>外径：</a:t>
            </a:r>
            <a:r>
              <a:rPr lang="en-US" altLang="zh-CN" sz="1800" dirty="0">
                <a:effectLst/>
                <a:ea typeface="Calibri" panose="020F0502020204030204" pitchFamily="34" charset="0"/>
              </a:rPr>
              <a:t>59.8</a:t>
            </a:r>
            <a:endParaRPr lang="zh-CN" altLang="zh-CN" sz="1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3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427402</TotalTime>
  <Words>1132</Words>
  <Application>Microsoft Office PowerPoint</Application>
  <PresentationFormat>全屏显示(4:3)</PresentationFormat>
  <Paragraphs>185</Paragraphs>
  <Slides>19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Wingdings</vt:lpstr>
      <vt:lpstr>Office 主题​​</vt:lpstr>
      <vt:lpstr>交流电阻分析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5316</cp:revision>
  <cp:lastPrinted>2023-09-04T07:35:07Z</cp:lastPrinted>
  <dcterms:created xsi:type="dcterms:W3CDTF">1601-01-01T00:00:00Z</dcterms:created>
  <dcterms:modified xsi:type="dcterms:W3CDTF">2024-06-04T08:48:38Z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