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2.svg" ContentType="image/svg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0" r:id="rId3"/>
    <p:sldId id="281" r:id="rId4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0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4B26C0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02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60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en-US" altLang="zh-CN" dirty="0"/>
              <a:t>test</a:t>
            </a:r>
            <a:endParaRPr lang="en-US" alt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diaohb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330" y="1026795"/>
            <a:ext cx="10972800" cy="522986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8400" y="18676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en-US" altLang="zh-CN" smtClean="0"/>
              <a:t>test</a:t>
            </a:r>
            <a:endParaRPr lang="en-US" altLang="zh-CN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330" y="1172210"/>
            <a:ext cx="10968990" cy="507746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57.xml"/><Relationship Id="rId17" Type="http://schemas.openxmlformats.org/officeDocument/2006/relationships/image" Target="../media/image2.svg"/><Relationship Id="rId16" Type="http://schemas.openxmlformats.org/officeDocument/2006/relationships/image" Target="../media/image1.png"/><Relationship Id="rId15" Type="http://schemas.openxmlformats.org/officeDocument/2006/relationships/tags" Target="../tags/tag56.xml"/><Relationship Id="rId14" Type="http://schemas.openxmlformats.org/officeDocument/2006/relationships/tags" Target="../tags/tag55.xml"/><Relationship Id="rId13" Type="http://schemas.openxmlformats.org/officeDocument/2006/relationships/tags" Target="../tags/tag54.xml"/><Relationship Id="rId12" Type="http://schemas.openxmlformats.org/officeDocument/2006/relationships/tags" Target="../tags/tag53.xml"/><Relationship Id="rId11" Type="http://schemas.openxmlformats.org/officeDocument/2006/relationships/tags" Target="../tags/tag52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627450" y="161360"/>
            <a:ext cx="10969200" cy="705600"/>
          </a:xfrm>
          <a:prstGeom prst="rect">
            <a:avLst/>
          </a:prstGeom>
          <a:effectLst>
            <a:outerShdw dir="5400000" sx="1000" sy="1000" algn="ctr" rotWithShape="0">
              <a:srgbClr val="000000">
                <a:alpha val="100000"/>
              </a:srgbClr>
            </a:outerShdw>
          </a:effectLst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en-US" altLang="zh-CN" dirty="0"/>
              <a:t>test</a:t>
            </a:r>
            <a:endParaRPr lang="en-US" alt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608330" y="1139825"/>
            <a:ext cx="10968990" cy="510984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en-US" altLang="zh-CN" dirty="0"/>
              <a:t>test</a:t>
            </a:r>
            <a:endParaRPr lang="zh-CN" altLang="en-US" dirty="0"/>
          </a:p>
          <a:p>
            <a:pPr lvl="1"/>
            <a:r>
              <a:rPr lang="en-US" altLang="zh-CN" dirty="0"/>
              <a:t>test</a:t>
            </a:r>
            <a:endParaRPr lang="zh-CN" altLang="en-US" dirty="0"/>
          </a:p>
          <a:p>
            <a:pPr lvl="2"/>
            <a:r>
              <a:rPr lang="en-US" altLang="zh-CN" dirty="0"/>
              <a:t>test</a:t>
            </a:r>
            <a:endParaRPr lang="zh-CN" altLang="en-US" dirty="0"/>
          </a:p>
          <a:p>
            <a:pPr lvl="3"/>
            <a:r>
              <a:rPr lang="en-US" altLang="zh-CN" dirty="0"/>
              <a:t>test</a:t>
            </a:r>
            <a:endParaRPr lang="zh-CN" altLang="en-US" dirty="0"/>
          </a:p>
          <a:p>
            <a:pPr lvl="4"/>
            <a:r>
              <a:rPr lang="en-US" altLang="zh-CN" dirty="0"/>
              <a:t>test</a:t>
            </a:r>
            <a:endParaRPr lang="en-US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3"/>
            </p:custDataLst>
          </p:nvPr>
        </p:nvSpPr>
        <p:spPr>
          <a:xfrm>
            <a:off x="251320" y="642362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4"/>
            </p:custDataLst>
          </p:nvPr>
        </p:nvSpPr>
        <p:spPr>
          <a:xfrm>
            <a:off x="4097495" y="6423620"/>
            <a:ext cx="395986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5"/>
            </p:custDataLst>
          </p:nvPr>
        </p:nvSpPr>
        <p:spPr>
          <a:xfrm>
            <a:off x="9203530" y="6423620"/>
            <a:ext cx="2699385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7" name="图片 6" descr="logo"/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380095" y="105410"/>
            <a:ext cx="3201035" cy="612775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640080" y="874395"/>
            <a:ext cx="10934065" cy="9525"/>
          </a:xfrm>
          <a:prstGeom prst="line">
            <a:avLst/>
          </a:prstGeom>
          <a:ln>
            <a:solidFill>
              <a:schemeClr val="accent1"/>
            </a:solidFill>
          </a:ln>
          <a:effectLst>
            <a:outerShdw dir="5400000" sx="1000" sy="1000" algn="ctr" rotWithShape="0">
              <a:schemeClr val="accent1">
                <a:lumMod val="40000"/>
                <a:lumOff val="60000"/>
                <a:alpha val="100000"/>
              </a:schemeClr>
            </a:outerShd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Wingdings" panose="05000000000000000000" charset="0"/>
        <a:buChar char="Ø"/>
        <a:defRPr sz="24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lt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Wingdings" panose="05000000000000000000" charset="0"/>
        <a:buChar char="Ø"/>
        <a:tabLst>
          <a:tab pos="1609725" algn="l"/>
          <a:tab pos="1609725" algn="l"/>
          <a:tab pos="1609725" algn="l"/>
          <a:tab pos="1609725" algn="l"/>
        </a:tabLst>
        <a:defRPr sz="20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lt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Wingdings" panose="05000000000000000000" charset="0"/>
        <a:buChar char="Ø"/>
        <a:defRPr sz="18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lt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Ø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lt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Ø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lt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8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59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sz="3200"/>
              <a:t>CEPCSW AHCAL Barrel Geometry</a:t>
            </a:r>
            <a:endParaRPr lang="en-US" altLang="zh-CN" sz="320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grpSp>
        <p:nvGrpSpPr>
          <p:cNvPr id="24" name="组合 23"/>
          <p:cNvGrpSpPr/>
          <p:nvPr/>
        </p:nvGrpSpPr>
        <p:grpSpPr>
          <a:xfrm>
            <a:off x="4240530" y="1908810"/>
            <a:ext cx="2498725" cy="1701165"/>
            <a:chOff x="12560" y="3414"/>
            <a:chExt cx="3935" cy="2679"/>
          </a:xfrm>
        </p:grpSpPr>
        <p:sp>
          <p:nvSpPr>
            <p:cNvPr id="7" name="矩形 6"/>
            <p:cNvSpPr/>
            <p:nvPr/>
          </p:nvSpPr>
          <p:spPr>
            <a:xfrm>
              <a:off x="12560" y="3414"/>
              <a:ext cx="3935" cy="135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12560" y="5369"/>
              <a:ext cx="3935" cy="426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12560" y="5071"/>
              <a:ext cx="3935" cy="298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12560" y="4773"/>
              <a:ext cx="3935" cy="29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12560" y="5795"/>
              <a:ext cx="3935" cy="29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21055" y="1762760"/>
            <a:ext cx="3159125" cy="3514725"/>
            <a:chOff x="2626" y="3738"/>
            <a:chExt cx="4975" cy="5535"/>
          </a:xfrm>
        </p:grpSpPr>
        <p:sp>
          <p:nvSpPr>
            <p:cNvPr id="14" name="梯形 13"/>
            <p:cNvSpPr/>
            <p:nvPr/>
          </p:nvSpPr>
          <p:spPr>
            <a:xfrm>
              <a:off x="2626" y="3738"/>
              <a:ext cx="4975" cy="5535"/>
            </a:xfrm>
            <a:prstGeom prst="trapezoid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4059" y="3738"/>
              <a:ext cx="2071" cy="91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3853" y="4657"/>
              <a:ext cx="2490" cy="91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3741" y="5576"/>
              <a:ext cx="2730" cy="91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3297" y="7421"/>
              <a:ext cx="3600" cy="91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3032" y="8340"/>
              <a:ext cx="4177" cy="91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cxnSp>
        <p:nvCxnSpPr>
          <p:cNvPr id="25" name="直接箭头连接符 24"/>
          <p:cNvCxnSpPr/>
          <p:nvPr/>
        </p:nvCxnSpPr>
        <p:spPr>
          <a:xfrm>
            <a:off x="3046095" y="2054860"/>
            <a:ext cx="1113155" cy="412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6820535" y="2929890"/>
            <a:ext cx="3728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PCB: 3.2mm PCB</a:t>
            </a:r>
            <a:endParaRPr lang="en-US" altLang="zh-CN" sz="1400"/>
          </a:p>
        </p:txBody>
      </p:sp>
      <p:sp>
        <p:nvSpPr>
          <p:cNvPr id="27" name="文本框 26"/>
          <p:cNvSpPr txBox="1"/>
          <p:nvPr/>
        </p:nvSpPr>
        <p:spPr>
          <a:xfrm>
            <a:off x="6820535" y="3206750"/>
            <a:ext cx="4677410" cy="11131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1400"/>
              <a:t>Scintillator: 40*40*3mm G4_POLYETHYLENE</a:t>
            </a:r>
            <a:endParaRPr lang="en-US" altLang="zh-CN" sz="1400"/>
          </a:p>
          <a:p>
            <a:pPr marL="457200" lvl="1" indent="457200"/>
            <a:r>
              <a:rPr lang="en-US" altLang="zh-CN" sz="1400"/>
              <a:t>0.065mm G4_ESR</a:t>
            </a:r>
            <a:endParaRPr lang="en-US" altLang="zh-CN" sz="1400"/>
          </a:p>
          <a:p>
            <a:pPr marL="0" lvl="0" indent="0">
              <a:buNone/>
            </a:pPr>
            <a:r>
              <a:rPr lang="en-US" altLang="zh-CN" sz="1400">
                <a:solidFill>
                  <a:schemeClr val="tx1"/>
                </a:solidFill>
              </a:rPr>
              <a:t>total distance in xy plane: 40.3mm</a:t>
            </a:r>
            <a:endParaRPr lang="en-US" altLang="zh-CN" sz="140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en-US" altLang="zh-CN" sz="1400">
                <a:solidFill>
                  <a:schemeClr val="tx1"/>
                </a:solidFill>
              </a:rPr>
              <a:t>total thickness: 3.2mm</a:t>
            </a:r>
            <a:endParaRPr lang="en-US" altLang="zh-CN" sz="1400">
              <a:solidFill>
                <a:schemeClr val="tx1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6820535" y="2186940"/>
            <a:ext cx="27298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Absorber: 16.8mm Steel235</a:t>
            </a:r>
            <a:endParaRPr lang="en-US" altLang="zh-CN" sz="1400"/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50155" y="4465955"/>
            <a:ext cx="3735705" cy="1923415"/>
          </a:xfrm>
          <a:prstGeom prst="rect">
            <a:avLst/>
          </a:prstGeom>
        </p:spPr>
      </p:pic>
      <p:cxnSp>
        <p:nvCxnSpPr>
          <p:cNvPr id="30" name="直接箭头连接符 29"/>
          <p:cNvCxnSpPr/>
          <p:nvPr/>
        </p:nvCxnSpPr>
        <p:spPr>
          <a:xfrm flipH="1" flipV="1">
            <a:off x="1021715" y="2441575"/>
            <a:ext cx="463550" cy="3194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339725" y="2134870"/>
            <a:ext cx="102489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Steel235</a:t>
            </a:r>
            <a:endParaRPr lang="en-US" altLang="zh-CN" sz="1400"/>
          </a:p>
        </p:txBody>
      </p:sp>
      <p:sp>
        <p:nvSpPr>
          <p:cNvPr id="5" name="椭圆 4"/>
          <p:cNvSpPr/>
          <p:nvPr/>
        </p:nvSpPr>
        <p:spPr>
          <a:xfrm>
            <a:off x="2286635" y="3604260"/>
            <a:ext cx="75565" cy="75565"/>
          </a:xfrm>
          <a:prstGeom prst="ellipse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2286635" y="3769360"/>
            <a:ext cx="75565" cy="75565"/>
          </a:xfrm>
          <a:prstGeom prst="ellipse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2286635" y="3934460"/>
            <a:ext cx="75565" cy="75565"/>
          </a:xfrm>
          <a:prstGeom prst="ellipse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1" name="直接箭头连接符 20"/>
          <p:cNvCxnSpPr/>
          <p:nvPr/>
        </p:nvCxnSpPr>
        <p:spPr>
          <a:xfrm flipV="1">
            <a:off x="6602095" y="2576830"/>
            <a:ext cx="3037840" cy="3130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 flipV="1">
            <a:off x="6602095" y="2600960"/>
            <a:ext cx="3023235" cy="9124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9614535" y="2439035"/>
            <a:ext cx="2248535" cy="3784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1400"/>
              <a:t>Absorber: 2mm Steel235</a:t>
            </a:r>
            <a:endParaRPr lang="en-US" altLang="zh-CN" sz="1400"/>
          </a:p>
        </p:txBody>
      </p:sp>
      <p:sp>
        <p:nvSpPr>
          <p:cNvPr id="37" name="文本框 36"/>
          <p:cNvSpPr txBox="1"/>
          <p:nvPr/>
        </p:nvSpPr>
        <p:spPr>
          <a:xfrm>
            <a:off x="1623695" y="5453380"/>
            <a:ext cx="1557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highlight>
                  <a:srgbClr val="FFFF00"/>
                </a:highlight>
              </a:rPr>
              <a:t>one sector</a:t>
            </a:r>
            <a:endParaRPr lang="en-US" altLang="zh-CN">
              <a:highlight>
                <a:srgbClr val="FFFF00"/>
              </a:highlight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4669790" y="1423670"/>
            <a:ext cx="19323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highlight>
                  <a:srgbClr val="FFFF00"/>
                </a:highlight>
              </a:rPr>
              <a:t>one chamber</a:t>
            </a:r>
            <a:endParaRPr lang="en-US" altLang="zh-CN">
              <a:highlight>
                <a:srgbClr val="FFFF00"/>
              </a:highlight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339725" y="1022985"/>
            <a:ext cx="14655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highlight>
                  <a:srgbClr val="FFFF00"/>
                </a:highlight>
              </a:rPr>
              <a:t>not to scale</a:t>
            </a:r>
            <a:endParaRPr lang="en-US" altLang="zh-CN">
              <a:highlight>
                <a:srgbClr val="FFFF00"/>
              </a:highlight>
            </a:endParaRPr>
          </a:p>
        </p:txBody>
      </p:sp>
    </p:spTree>
    <p:custDataLst>
      <p:tags r:id="rId2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sz="3200">
                <a:sym typeface="+mn-ea"/>
              </a:rPr>
              <a:t>CEPCSW AHCAL Barrel Geometry</a:t>
            </a:r>
            <a:endParaRPr lang="zh-CN" altLang="en-US" sz="3200"/>
          </a:p>
        </p:txBody>
      </p:sp>
      <p:pic>
        <p:nvPicPr>
          <p:cNvPr id="6" name="内容占位符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183005" y="1607185"/>
            <a:ext cx="3718560" cy="3057525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718820" y="4892040"/>
            <a:ext cx="3869055" cy="9213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/>
              <a:t>only two layers scintillator chamber</a:t>
            </a:r>
            <a:endParaRPr lang="en-US" altLang="zh-CN"/>
          </a:p>
          <a:p>
            <a:pPr algn="ctr"/>
            <a:r>
              <a:rPr lang="en-US" altLang="zh-CN"/>
              <a:t>not to scale</a:t>
            </a:r>
            <a:endParaRPr lang="en-US" altLang="zh-CN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6400" y="1369060"/>
            <a:ext cx="4024630" cy="383095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5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commondata" val="eyJoZGlkIjoiNmEyYTEwMTY1MGNiNmRmMjU5MTU2ODZjOTU0MThmZGMifQ=="/>
  <p:tag name="resource_record_key" val="{&quot;13&quot;:[4364974]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</Words>
  <Application>WPS 演示</Application>
  <PresentationFormat>宽屏</PresentationFormat>
  <Paragraphs>32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CEPCSW AHCAL Geometry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。。</cp:lastModifiedBy>
  <cp:revision>754</cp:revision>
  <dcterms:created xsi:type="dcterms:W3CDTF">2019-06-19T02:08:00Z</dcterms:created>
  <dcterms:modified xsi:type="dcterms:W3CDTF">2024-06-24T07:33:33Z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ICV">
    <vt:lpwstr>BBCFD37F71EB4174A370520B483E8676_11</vt:lpwstr>
  </property>
</Properties>
</file>