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B27F-A3F8-4189-A76B-1F1A3D70CFDF}" type="datetime1">
              <a:rPr lang="zh-CN" altLang="en-US" smtClean="0"/>
              <a:t>2024/6/24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Jiaxuan Wang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1D7C-A630-4508-ADB2-CA7169EE8214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Jiaxuan Wang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7891-987D-4893-8D17-CEAB0D031170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Jiaxuan Wang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62" y="120011"/>
            <a:ext cx="10165330" cy="681178"/>
          </a:xfrm>
        </p:spPr>
        <p:txBody>
          <a:bodyPr>
            <a:normAutofit/>
          </a:bodyPr>
          <a:lstStyle>
            <a:lvl1pPr>
              <a:defRPr sz="2600" b="1">
                <a:latin typeface="Söhne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462" y="786832"/>
            <a:ext cx="10515600" cy="5389990"/>
          </a:xfrm>
        </p:spPr>
        <p:txBody>
          <a:bodyPr/>
          <a:lstStyle>
            <a:lvl1pPr marL="342900" indent="-288000" algn="l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b="0">
                <a:latin typeface="Söhne"/>
                <a:cs typeface="Arial" panose="020B0604020202020204" pitchFamily="34" charset="0"/>
              </a:defRPr>
            </a:lvl1pPr>
            <a:lvl2pPr marL="685800" indent="-270000">
              <a:lnSpc>
                <a:spcPct val="100000"/>
              </a:lnSpc>
              <a:buFont typeface="Wingdings" panose="05000000000000000000" pitchFamily="2" charset="2"/>
              <a:buChar char="Ø"/>
              <a:defRPr sz="1700">
                <a:latin typeface="Söhne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p"/>
              <a:defRPr sz="1500">
                <a:latin typeface="Söhne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309" y="6372864"/>
            <a:ext cx="2743200" cy="365125"/>
          </a:xfrm>
        </p:spPr>
        <p:txBody>
          <a:bodyPr/>
          <a:lstStyle/>
          <a:p>
            <a:fld id="{EB3AFE06-95B1-41F7-8368-8B1BB4331004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4828" y="6372863"/>
            <a:ext cx="4114800" cy="365125"/>
          </a:xfrm>
        </p:spPr>
        <p:txBody>
          <a:bodyPr/>
          <a:lstStyle/>
          <a:p>
            <a:r>
              <a:rPr lang="en-US" altLang="zh-CN"/>
              <a:t>Jiaxuan Wang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258" y="6372864"/>
            <a:ext cx="2743200" cy="365125"/>
          </a:xfrm>
        </p:spPr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7258" y="120011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320462" y="681178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A656-F498-4FD5-83D0-3FFACC3DAF3D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Jiaxuan Wang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FF1-74CD-46C7-854B-020555FD9EBD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Jiaxuan Wang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3DD-6CFD-47F7-87F4-74B7B7205ECF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Jiaxuan Wang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96B-19B2-4088-8C71-8656F99ED9DC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Jiaxuan Wang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CC7-7ACF-4366-9A48-0FE3958F1F7D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Jiaxuan Wang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043-6651-4BE6-BDA0-77D8D4CF4645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Jiaxuan Wang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F482-7B99-408E-8E73-B712D0FF4514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Jiaxuan Wang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en-US" altLang="zh-CN" dirty="0"/>
              <a:t>Title 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6D27-BFBA-46BD-B8AF-F63166B86962}" type="datetime1">
              <a:rPr lang="zh-CN" altLang="en-US" smtClean="0"/>
              <a:t>2024/6/24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Jiaxuan Wang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华光小标宋_CNKI" panose="02000500000000000000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CEPC MIP analysis update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2023/06/24</a:t>
            </a:r>
          </a:p>
          <a:p>
            <a:r>
              <a:rPr lang="en-US" altLang="zh-CN" dirty="0"/>
              <a:t>Speaker : Jiaxuan Wang</a:t>
            </a:r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13BED4-A552-1C1C-CE1E-AD84F731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5951319" cy="5094138"/>
          </a:xfrm>
        </p:spPr>
        <p:txBody>
          <a:bodyPr/>
          <a:lstStyle/>
          <a:p>
            <a:r>
              <a:rPr lang="en-US" altLang="zh-CN" dirty="0"/>
              <a:t>MIP spectrum</a:t>
            </a:r>
            <a:r>
              <a:rPr lang="zh-CN" altLang="en-US" dirty="0"/>
              <a:t> </a:t>
            </a:r>
            <a:r>
              <a:rPr lang="en-US" altLang="zh-CN" dirty="0"/>
              <a:t>issues</a:t>
            </a:r>
          </a:p>
          <a:p>
            <a:pPr lvl="1"/>
            <a:r>
              <a:rPr lang="en-US" altLang="zh-CN" dirty="0"/>
              <a:t>MIP spectrum of 1/3 channels get cut by high threshold</a:t>
            </a:r>
          </a:p>
          <a:p>
            <a:pPr lvl="1"/>
            <a:r>
              <a:rPr lang="en-US" altLang="zh-CN" dirty="0"/>
              <a:t>Determination of fit range of</a:t>
            </a:r>
            <a:r>
              <a:rPr lang="zh-CN" altLang="en-US" dirty="0"/>
              <a:t> </a:t>
            </a:r>
            <a:r>
              <a:rPr lang="en-US" altLang="zh-CN" dirty="0"/>
              <a:t>landau</a:t>
            </a:r>
            <a:r>
              <a:rPr lang="zh-CN" altLang="en-US" dirty="0"/>
              <a:t> </a:t>
            </a:r>
            <a:r>
              <a:rPr lang="en-US" altLang="zh-CN" dirty="0"/>
              <a:t>convoluted</a:t>
            </a:r>
            <a:r>
              <a:rPr lang="zh-CN" altLang="en-US" dirty="0"/>
              <a:t> </a:t>
            </a:r>
            <a:r>
              <a:rPr lang="en-US" altLang="zh-CN" dirty="0"/>
              <a:t>gaussian function will affect the fitting results</a:t>
            </a:r>
          </a:p>
          <a:p>
            <a:pPr lvl="1"/>
            <a:r>
              <a:rPr lang="en-US" altLang="zh-CN" dirty="0"/>
              <a:t>A small independent test</a:t>
            </a:r>
          </a:p>
          <a:p>
            <a:pPr lvl="2"/>
            <a:r>
              <a:rPr lang="en-US" altLang="zh-CN" dirty="0"/>
              <a:t>Landau width: 20, Landau MPV: 100, Gaussian Sigma: 20</a:t>
            </a:r>
          </a:p>
          <a:p>
            <a:pPr lvl="2"/>
            <a:r>
              <a:rPr lang="en-US" altLang="zh-CN" dirty="0"/>
              <a:t>Threshold : 0.8 MIP cut</a:t>
            </a:r>
          </a:p>
          <a:p>
            <a:pPr lvl="2"/>
            <a:r>
              <a:rPr lang="en-US" altLang="zh-CN" dirty="0"/>
              <a:t>Two range settings (74,400) ,(75,400)</a:t>
            </a:r>
          </a:p>
          <a:p>
            <a:pPr lvl="2"/>
            <a:r>
              <a:rPr lang="en-US" altLang="zh-CN" dirty="0"/>
              <a:t>Quite different fitting results</a:t>
            </a:r>
          </a:p>
          <a:p>
            <a:r>
              <a:rPr lang="en-US" altLang="zh-CN" dirty="0"/>
              <a:t>Correction with cosmic ray muon data</a:t>
            </a:r>
          </a:p>
          <a:p>
            <a:pPr lvl="1"/>
            <a:r>
              <a:rPr lang="en-US" altLang="zh-CN" dirty="0"/>
              <a:t>One-to-one correspondence 2d histogram</a:t>
            </a:r>
          </a:p>
          <a:p>
            <a:pPr lvl="1"/>
            <a:r>
              <a:rPr lang="en-US" altLang="zh-CN" dirty="0"/>
              <a:t>Linear fit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45AB-83F2-48F4-B317-18CBF2C9C0C6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3830246-66EA-E105-635D-085F37D80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564" y="759530"/>
            <a:ext cx="4322216" cy="272383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30385B16-447F-A96D-12C0-93F7B5A48950}"/>
              </a:ext>
            </a:extLst>
          </p:cNvPr>
          <p:cNvGrpSpPr/>
          <p:nvPr/>
        </p:nvGrpSpPr>
        <p:grpSpPr>
          <a:xfrm>
            <a:off x="6549610" y="3562915"/>
            <a:ext cx="4708003" cy="2995282"/>
            <a:chOff x="6634828" y="3535000"/>
            <a:chExt cx="4571335" cy="283786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FB02EC2-6944-84C7-3606-CC2EE1B2E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4828" y="3535000"/>
              <a:ext cx="4571335" cy="283786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BBB5679-F053-DEBD-B53B-BF3E7B437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7023" y="3835423"/>
              <a:ext cx="1759376" cy="1001689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E531DCE2-6745-544E-9E74-2B51DDE16EAE}"/>
              </a:ext>
            </a:extLst>
          </p:cNvPr>
          <p:cNvSpPr txBox="1"/>
          <p:nvPr/>
        </p:nvSpPr>
        <p:spPr>
          <a:xfrm>
            <a:off x="9217258" y="2299672"/>
            <a:ext cx="107179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Test beam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8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D3E9DD-3186-6036-73E5-6AF107B8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MIP spectrum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B773B4-8FFC-C2B3-D4D9-5AF3F01F1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4038209" cy="3305483"/>
          </a:xfrm>
        </p:spPr>
        <p:txBody>
          <a:bodyPr/>
          <a:lstStyle/>
          <a:p>
            <a:r>
              <a:rPr lang="en-US" altLang="zh-CN" dirty="0"/>
              <a:t>Comparison with cosmic ray results</a:t>
            </a:r>
          </a:p>
          <a:p>
            <a:pPr lvl="1"/>
            <a:r>
              <a:rPr lang="en-US" altLang="zh-CN" dirty="0"/>
              <a:t>Test environment comparison</a:t>
            </a:r>
          </a:p>
          <a:p>
            <a:pPr lvl="2"/>
            <a:r>
              <a:rPr lang="en-US" altLang="zh-CN" dirty="0"/>
              <a:t>Cosmic ray(CR) data: 15-25°C, 30°</a:t>
            </a:r>
          </a:p>
          <a:p>
            <a:pPr lvl="2"/>
            <a:r>
              <a:rPr lang="en-US" altLang="zh-CN" dirty="0"/>
              <a:t>Test beam(TB) data:  21-24°C, basically parallel with Z axis</a:t>
            </a:r>
          </a:p>
          <a:p>
            <a:pPr lvl="1"/>
            <a:r>
              <a:rPr lang="en-US" altLang="zh-CN" dirty="0"/>
              <a:t>MIP spectrum comparison: more distinct single photoelectron peak in TB data sets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9A585C-CF18-56FE-08C6-8A4484C9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7E31-FFC1-4F97-9B2F-BC37D40C50CB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F7A5A8-70B6-0259-49C7-E0628ED8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45ECAA4-7B6D-21D4-A421-AFCC0487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48" y="3894765"/>
            <a:ext cx="6240868" cy="19789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C57BDA-D74C-1093-72D5-068DB331B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" b="-1"/>
          <a:stretch/>
        </p:blipFill>
        <p:spPr>
          <a:xfrm>
            <a:off x="7428369" y="3602114"/>
            <a:ext cx="4413414" cy="2770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723AF1-A56B-E8D3-3FC2-626DC8338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776" y="801189"/>
            <a:ext cx="4396762" cy="277538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3BE850D-08C5-2280-ADFD-AD8B3B1B78C1}"/>
              </a:ext>
            </a:extLst>
          </p:cNvPr>
          <p:cNvSpPr txBox="1"/>
          <p:nvPr/>
        </p:nvSpPr>
        <p:spPr>
          <a:xfrm>
            <a:off x="9758952" y="2289219"/>
            <a:ext cx="107179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Test beam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EE3B9B-580A-A208-1207-FF5FAED3DB4B}"/>
              </a:ext>
            </a:extLst>
          </p:cNvPr>
          <p:cNvSpPr txBox="1"/>
          <p:nvPr/>
        </p:nvSpPr>
        <p:spPr>
          <a:xfrm>
            <a:off x="9791633" y="5228945"/>
            <a:ext cx="1235853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Cosmic ray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214E45E-4259-BF63-8B8C-76170ACA8F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79"/>
          <a:stretch/>
        </p:blipFill>
        <p:spPr>
          <a:xfrm>
            <a:off x="4334927" y="1028775"/>
            <a:ext cx="3163210" cy="27753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FA62E70-063A-F7DA-92D9-D2D61F74F4D8}"/>
              </a:ext>
            </a:extLst>
          </p:cNvPr>
          <p:cNvSpPr txBox="1"/>
          <p:nvPr/>
        </p:nvSpPr>
        <p:spPr>
          <a:xfrm>
            <a:off x="4678062" y="1459763"/>
            <a:ext cx="107179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Test beam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14C4D9-CDE0-F84F-FAC5-47CA0E7B4D20}"/>
              </a:ext>
            </a:extLst>
          </p:cNvPr>
          <p:cNvSpPr txBox="1"/>
          <p:nvPr/>
        </p:nvSpPr>
        <p:spPr>
          <a:xfrm>
            <a:off x="1179982" y="4029032"/>
            <a:ext cx="1235853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Cosmic ray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5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AEF45-CB09-AA59-DAD0-E5AF82C0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Correction 10um SiPM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20A231-E45A-DCE0-1728-4B297C14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10682318" cy="1696637"/>
          </a:xfrm>
        </p:spPr>
        <p:txBody>
          <a:bodyPr/>
          <a:lstStyle/>
          <a:p>
            <a:r>
              <a:rPr lang="en-US" altLang="zh-CN" dirty="0"/>
              <a:t>MPV one-to-one correspondence between CR and TB results</a:t>
            </a:r>
          </a:p>
          <a:p>
            <a:r>
              <a:rPr lang="en-US" altLang="zh-CN" dirty="0"/>
              <a:t>The MPV of CR is greater than that of TB </a:t>
            </a:r>
          </a:p>
          <a:p>
            <a:r>
              <a:rPr lang="en-US" altLang="zh-CN" dirty="0"/>
              <a:t>Correction with data selection by linear fitting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B5FBC-9175-11A1-5633-27C13E71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E06-95B1-41F7-8368-8B1BB4331004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FAD124-C387-DF82-239C-5461EA51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726A279-F45C-1280-7DBD-ED9889484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8" y="2766979"/>
            <a:ext cx="7756499" cy="31228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CCB5131-BCA5-0905-BD46-8C2F87AC5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278" y="2907977"/>
            <a:ext cx="3845451" cy="29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42350-1090-EF43-707F-8C69A92C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Correction 15um SiPM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1FF685-0BAE-AF31-9CB5-855A738C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3"/>
            <a:ext cx="11034587" cy="1858932"/>
          </a:xfrm>
        </p:spPr>
        <p:txBody>
          <a:bodyPr>
            <a:normAutofit/>
          </a:bodyPr>
          <a:lstStyle/>
          <a:p>
            <a:r>
              <a:rPr lang="en-US" altLang="zh-CN" dirty="0"/>
              <a:t>MPV one-to-one correspondence between CR and TB results</a:t>
            </a:r>
          </a:p>
          <a:p>
            <a:r>
              <a:rPr lang="en-US" altLang="zh-CN" dirty="0"/>
              <a:t>The MPV of CR is greater than that of TB </a:t>
            </a:r>
          </a:p>
          <a:p>
            <a:r>
              <a:rPr lang="en-US" altLang="zh-CN" dirty="0"/>
              <a:t>Correction with data selection by linear fitting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F94BA0-F7BA-CB20-6DF8-3C4BC44F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E06-95B1-41F7-8368-8B1BB4331004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E3CC79-CF98-57C3-6786-6F15066B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06F49AD-A965-7F6C-70DB-664A6237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027" y="2777421"/>
            <a:ext cx="3949581" cy="329374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4481BC7-AD86-DF40-8064-627C42DA2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7" y="2802276"/>
            <a:ext cx="8076210" cy="32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39ABB-F977-5E16-7855-C15D97CF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&amp; plan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ADD745-9C1C-C6E7-DDB9-808457743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About 1/3 channels are in this high threshold situation </a:t>
            </a:r>
          </a:p>
          <a:p>
            <a:r>
              <a:rPr lang="en-US" altLang="zh-CN" dirty="0"/>
              <a:t>The left fitting range take matters in fitting results as the rise egde of spectrum contains the gaussian part information of fitting function</a:t>
            </a:r>
          </a:p>
          <a:p>
            <a:r>
              <a:rPr lang="en-US" altLang="zh-CN" dirty="0"/>
              <a:t>MPV value of beam test is lesser than that of cosmic ray test generally, and in more clearly single photoelectron peak shown in test beam</a:t>
            </a:r>
          </a:p>
          <a:p>
            <a:endParaRPr lang="en-US" altLang="zh-CN" dirty="0"/>
          </a:p>
          <a:p>
            <a:r>
              <a:rPr lang="en-US" altLang="zh-CN" dirty="0"/>
              <a:t>New MIP parameters applied for Digitization</a:t>
            </a:r>
          </a:p>
          <a:p>
            <a:r>
              <a:rPr lang="en-US" altLang="zh-CN" dirty="0"/>
              <a:t>MIP spectrum comparison before and after digitization</a:t>
            </a:r>
          </a:p>
          <a:p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AEAEA3-2D40-212D-89BA-E883202A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E06-95B1-41F7-8368-8B1BB4331004}" type="datetime1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558214-5CDE-4AEF-5955-9CD37FA2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5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pic1_Collider_ Experiment - 副本.pptx" id="{8518ED15-FFEE-427B-9266-9BE43519D31F}" vid="{673CFCC8-39BE-4F14-83EC-EFF4BDBE0BA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meeting_update</Template>
  <TotalTime>300</TotalTime>
  <Words>287</Words>
  <Application>Microsoft Office PowerPoint</Application>
  <PresentationFormat>宽屏</PresentationFormat>
  <Paragraphs>51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Söhne</vt:lpstr>
      <vt:lpstr>等线</vt:lpstr>
      <vt:lpstr>华光小标宋_CNKI</vt:lpstr>
      <vt:lpstr>Arial</vt:lpstr>
      <vt:lpstr>Wingdings</vt:lpstr>
      <vt:lpstr>Office 主题​​</vt:lpstr>
      <vt:lpstr>CEPC MIP analysis update</vt:lpstr>
      <vt:lpstr>Motivation</vt:lpstr>
      <vt:lpstr>MIP spectrum</vt:lpstr>
      <vt:lpstr>Correction 10um SiPM</vt:lpstr>
      <vt:lpstr>Correction 15um SiPM</vt:lpstr>
      <vt:lpstr>Summary &amp;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jiaxuan wang</dc:creator>
  <cp:lastModifiedBy>jiaxuan wang</cp:lastModifiedBy>
  <cp:revision>8</cp:revision>
  <dcterms:created xsi:type="dcterms:W3CDTF">2024-06-24T02:14:45Z</dcterms:created>
  <dcterms:modified xsi:type="dcterms:W3CDTF">2024-06-24T07:37:17Z</dcterms:modified>
</cp:coreProperties>
</file>