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diagrams/data2.xml" ContentType="application/vnd.openxmlformats-officedocument.drawingml.diagramData+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1"/>
  </p:notesMasterIdLst>
  <p:handoutMasterIdLst>
    <p:handoutMasterId r:id="rId32"/>
  </p:handoutMasterIdLst>
  <p:sldIdLst>
    <p:sldId id="256" r:id="rId2"/>
    <p:sldId id="723" r:id="rId3"/>
    <p:sldId id="1202" r:id="rId4"/>
    <p:sldId id="1204" r:id="rId5"/>
    <p:sldId id="726" r:id="rId6"/>
    <p:sldId id="759" r:id="rId7"/>
    <p:sldId id="1207" r:id="rId8"/>
    <p:sldId id="1205" r:id="rId9"/>
    <p:sldId id="714" r:id="rId10"/>
    <p:sldId id="1209" r:id="rId11"/>
    <p:sldId id="798" r:id="rId12"/>
    <p:sldId id="788" r:id="rId13"/>
    <p:sldId id="771" r:id="rId14"/>
    <p:sldId id="777" r:id="rId15"/>
    <p:sldId id="810" r:id="rId16"/>
    <p:sldId id="799" r:id="rId17"/>
    <p:sldId id="768" r:id="rId18"/>
    <p:sldId id="811" r:id="rId19"/>
    <p:sldId id="789" r:id="rId20"/>
    <p:sldId id="792" r:id="rId21"/>
    <p:sldId id="769" r:id="rId22"/>
    <p:sldId id="808" r:id="rId23"/>
    <p:sldId id="813" r:id="rId24"/>
    <p:sldId id="772" r:id="rId25"/>
    <p:sldId id="815" r:id="rId26"/>
    <p:sldId id="782" r:id="rId27"/>
    <p:sldId id="787" r:id="rId28"/>
    <p:sldId id="814" r:id="rId29"/>
    <p:sldId id="816"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hou xiaorong" initials="zx" lastIdx="2" clrIdx="0">
    <p:extLst>
      <p:ext uri="{19B8F6BF-5375-455C-9EA6-DF929625EA0E}">
        <p15:presenceInfo xmlns:p15="http://schemas.microsoft.com/office/powerpoint/2012/main" userId="d563c460d0eff0a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1E56"/>
    <a:srgbClr val="000066"/>
    <a:srgbClr val="CC0066"/>
    <a:srgbClr val="99CC66"/>
    <a:srgbClr val="993300"/>
    <a:srgbClr val="FF9900"/>
    <a:srgbClr val="CCCC00"/>
    <a:srgbClr val="9900FF"/>
    <a:srgbClr val="0000FF"/>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2" autoAdjust="0"/>
    <p:restoredTop sz="81519" autoAdjust="0"/>
  </p:normalViewPr>
  <p:slideViewPr>
    <p:cSldViewPr snapToGrid="0">
      <p:cViewPr varScale="1">
        <p:scale>
          <a:sx n="57" d="100"/>
          <a:sy n="57" d="100"/>
        </p:scale>
        <p:origin x="369" y="39"/>
      </p:cViewPr>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87" d="100"/>
          <a:sy n="87" d="100"/>
        </p:scale>
        <p:origin x="2131"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_rels/data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0.png"/><Relationship Id="rId1" Type="http://schemas.openxmlformats.org/officeDocument/2006/relationships/image" Target="../media/image280.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8DBDBD-1DF4-42D4-A8C0-9BF321A974AC}" type="doc">
      <dgm:prSet loTypeId="urn:microsoft.com/office/officeart/2005/8/layout/process1" loCatId="process" qsTypeId="urn:microsoft.com/office/officeart/2005/8/quickstyle/simple1" qsCatId="simple" csTypeId="urn:microsoft.com/office/officeart/2005/8/colors/colorful1" csCatId="colorful" phldr="1"/>
      <dgm:spPr/>
    </dgm:pt>
    <mc:AlternateContent xmlns:mc="http://schemas.openxmlformats.org/markup-compatibility/2006" xmlns:a14="http://schemas.microsoft.com/office/drawing/2010/main">
      <mc:Choice Requires="a14">
        <dgm:pt modelId="{5D6176BA-4FA3-4553-8BAD-A058713E6513}">
          <dgm:prSet phldrT="[文本]" custT="1"/>
          <dgm:spPr/>
          <dgm:t>
            <a:bodyPr/>
            <a:lstStyle/>
            <a:p>
              <a:r>
                <a:rPr kumimoji="1" lang="en-US" altLang="zh-CN" sz="2000" dirty="0">
                  <a:latin typeface="+mn-ea"/>
                  <a:ea typeface="+mn-ea"/>
                  <a:cs typeface="Ebrima" charset="0"/>
                </a:rPr>
                <a:t>pQCD</a:t>
              </a:r>
              <a:r>
                <a:rPr kumimoji="1" lang="zh-CN" altLang="en-US" sz="2000" dirty="0">
                  <a:latin typeface="+mn-ea"/>
                  <a:ea typeface="+mn-ea"/>
                  <a:cs typeface="Ebrima" charset="0"/>
                </a:rPr>
                <a:t>预言高能区形状因子随能量的演化</a:t>
              </a:r>
              <a:r>
                <a:rPr lang="en-US" altLang="zh-CN" sz="2000" dirty="0">
                  <a:latin typeface="+mn-ea"/>
                  <a:ea typeface="+mn-ea"/>
                </a:rPr>
                <a:t>: </a:t>
              </a:r>
            </a:p>
            <a:p>
              <a:r>
                <a:rPr lang="en-US" altLang="zh-CN" sz="2000" dirty="0">
                  <a:latin typeface="+mn-ea"/>
                  <a:ea typeface="+mn-ea"/>
                </a:rPr>
                <a:t> </a:t>
              </a:r>
              <a14:m>
                <m:oMath xmlns:m="http://schemas.openxmlformats.org/officeDocument/2006/math">
                  <m:sSub>
                    <m:sSubPr>
                      <m:ctrlPr>
                        <a:rPr lang="en-US" altLang="zh-CN" sz="2000" b="1" i="1" smtClean="0">
                          <a:latin typeface="Cambria Math" panose="02040503050406030204" pitchFamily="18" charset="0"/>
                          <a:ea typeface="+mn-ea"/>
                        </a:rPr>
                      </m:ctrlPr>
                    </m:sSubPr>
                    <m:e>
                      <m:r>
                        <a:rPr lang="en-US" altLang="zh-CN" sz="2000" b="1" i="1" smtClean="0">
                          <a:latin typeface="Cambria Math" panose="02040503050406030204" pitchFamily="18" charset="0"/>
                          <a:ea typeface="+mn-ea"/>
                        </a:rPr>
                        <m:t>𝑭</m:t>
                      </m:r>
                    </m:e>
                    <m:sub>
                      <m:r>
                        <a:rPr lang="en-US" altLang="zh-CN" sz="2000" b="1" i="1" smtClean="0">
                          <a:latin typeface="Cambria Math" panose="02040503050406030204" pitchFamily="18" charset="0"/>
                          <a:ea typeface="+mn-ea"/>
                        </a:rPr>
                        <m:t>𝟏</m:t>
                      </m:r>
                    </m:sub>
                  </m:sSub>
                  <m:r>
                    <a:rPr lang="en-US" altLang="zh-CN" sz="2000" b="1" i="1">
                      <a:latin typeface="Cambria Math" panose="02040503050406030204" pitchFamily="18" charset="0"/>
                      <a:ea typeface="+mn-ea"/>
                    </a:rPr>
                    <m:t>∝</m:t>
                  </m:r>
                  <m:sSup>
                    <m:sSupPr>
                      <m:ctrlPr>
                        <a:rPr lang="en-US" altLang="zh-CN" sz="2000" b="1" i="1" smtClean="0">
                          <a:latin typeface="Cambria Math" panose="02040503050406030204" pitchFamily="18" charset="0"/>
                          <a:ea typeface="+mn-ea"/>
                        </a:rPr>
                      </m:ctrlPr>
                    </m:sSupPr>
                    <m:e>
                      <m:r>
                        <a:rPr lang="en-US" altLang="zh-CN" sz="2000" b="1" i="1" smtClean="0">
                          <a:latin typeface="Cambria Math" panose="02040503050406030204" pitchFamily="18" charset="0"/>
                          <a:ea typeface="+mn-ea"/>
                        </a:rPr>
                        <m:t>𝒒</m:t>
                      </m:r>
                    </m:e>
                    <m:sup>
                      <m:r>
                        <a:rPr lang="en-US" altLang="zh-CN" sz="2000" b="1" i="1" smtClean="0">
                          <a:latin typeface="Cambria Math" panose="02040503050406030204" pitchFamily="18" charset="0"/>
                          <a:ea typeface="+mn-ea"/>
                        </a:rPr>
                        <m:t>−</m:t>
                      </m:r>
                      <m:r>
                        <a:rPr lang="en-US" altLang="zh-CN" sz="2000" b="1" i="1" smtClean="0">
                          <a:latin typeface="Cambria Math" panose="02040503050406030204" pitchFamily="18" charset="0"/>
                          <a:ea typeface="+mn-ea"/>
                        </a:rPr>
                        <m:t>𝟒</m:t>
                      </m:r>
                    </m:sup>
                  </m:sSup>
                  <m:r>
                    <a:rPr lang="en-US" altLang="zh-CN" sz="2000" b="1" i="1" smtClean="0">
                      <a:latin typeface="Cambria Math" panose="02040503050406030204" pitchFamily="18" charset="0"/>
                      <a:ea typeface="+mn-ea"/>
                    </a:rPr>
                    <m:t>, </m:t>
                  </m:r>
                  <m:sSub>
                    <m:sSubPr>
                      <m:ctrlPr>
                        <a:rPr lang="en-US" altLang="zh-CN" sz="2000" b="1" i="1">
                          <a:latin typeface="Cambria Math" panose="02040503050406030204" pitchFamily="18" charset="0"/>
                          <a:ea typeface="+mn-ea"/>
                        </a:rPr>
                      </m:ctrlPr>
                    </m:sSubPr>
                    <m:e>
                      <m:r>
                        <a:rPr lang="en-US" altLang="zh-CN" sz="2000" b="1" i="1">
                          <a:latin typeface="Cambria Math" panose="02040503050406030204" pitchFamily="18" charset="0"/>
                          <a:ea typeface="+mn-ea"/>
                        </a:rPr>
                        <m:t>𝑭</m:t>
                      </m:r>
                    </m:e>
                    <m:sub>
                      <m:r>
                        <a:rPr lang="en-US" altLang="zh-CN" sz="2000" b="1" i="1" smtClean="0">
                          <a:latin typeface="Cambria Math" panose="02040503050406030204" pitchFamily="18" charset="0"/>
                          <a:ea typeface="+mn-ea"/>
                        </a:rPr>
                        <m:t>𝟐</m:t>
                      </m:r>
                    </m:sub>
                  </m:sSub>
                  <m:r>
                    <a:rPr lang="en-US" altLang="zh-CN" sz="2000" b="1" i="1">
                      <a:latin typeface="Cambria Math" panose="02040503050406030204" pitchFamily="18" charset="0"/>
                      <a:ea typeface="+mn-ea"/>
                    </a:rPr>
                    <m:t>∝</m:t>
                  </m:r>
                  <m:sSup>
                    <m:sSupPr>
                      <m:ctrlPr>
                        <a:rPr lang="en-US" altLang="zh-CN" sz="2000" b="1" i="1">
                          <a:latin typeface="Cambria Math" panose="02040503050406030204" pitchFamily="18" charset="0"/>
                          <a:ea typeface="+mn-ea"/>
                        </a:rPr>
                      </m:ctrlPr>
                    </m:sSupPr>
                    <m:e>
                      <m:r>
                        <a:rPr lang="en-US" altLang="zh-CN" sz="2000" b="1" i="1">
                          <a:latin typeface="Cambria Math" panose="02040503050406030204" pitchFamily="18" charset="0"/>
                          <a:ea typeface="+mn-ea"/>
                        </a:rPr>
                        <m:t>𝒒</m:t>
                      </m:r>
                    </m:e>
                    <m:sup>
                      <m:r>
                        <a:rPr lang="en-US" altLang="zh-CN" sz="2000" b="1" i="1">
                          <a:latin typeface="Cambria Math" panose="02040503050406030204" pitchFamily="18" charset="0"/>
                          <a:ea typeface="+mn-ea"/>
                        </a:rPr>
                        <m:t>−</m:t>
                      </m:r>
                      <m:r>
                        <a:rPr lang="en-US" altLang="zh-CN" sz="2000" b="1" i="1" smtClean="0">
                          <a:latin typeface="Cambria Math" panose="02040503050406030204" pitchFamily="18" charset="0"/>
                          <a:ea typeface="+mn-ea"/>
                        </a:rPr>
                        <m:t>𝟔</m:t>
                      </m:r>
                    </m:sup>
                  </m:sSup>
                </m:oMath>
              </a14:m>
              <a:endParaRPr lang="zh-CN" altLang="en-US" sz="2000" b="1" dirty="0">
                <a:latin typeface="+mn-ea"/>
                <a:ea typeface="+mn-ea"/>
              </a:endParaRPr>
            </a:p>
          </dgm:t>
        </dgm:pt>
      </mc:Choice>
      <mc:Fallback xmlns="">
        <dgm:pt modelId="{5D6176BA-4FA3-4553-8BAD-A058713E6513}">
          <dgm:prSet phldrT="[文本]" custT="1"/>
          <dgm:spPr/>
          <dgm:t>
            <a:bodyPr/>
            <a:lstStyle/>
            <a:p>
              <a:r>
                <a:rPr kumimoji="1" lang="en-US" altLang="zh-CN" sz="2000" dirty="0">
                  <a:latin typeface="+mn-ea"/>
                  <a:ea typeface="+mn-ea"/>
                  <a:cs typeface="Ebrima" charset="0"/>
                </a:rPr>
                <a:t>pQCD</a:t>
              </a:r>
              <a:r>
                <a:rPr kumimoji="1" lang="zh-CN" altLang="en-US" sz="2000" dirty="0">
                  <a:latin typeface="+mn-ea"/>
                  <a:ea typeface="+mn-ea"/>
                  <a:cs typeface="Ebrima" charset="0"/>
                </a:rPr>
                <a:t>预言高能区形状因子随能量的演化</a:t>
              </a:r>
              <a:r>
                <a:rPr lang="en-US" altLang="zh-CN" sz="2000" dirty="0">
                  <a:latin typeface="+mn-ea"/>
                  <a:ea typeface="+mn-ea"/>
                </a:rPr>
                <a:t>: </a:t>
              </a:r>
            </a:p>
            <a:p>
              <a:r>
                <a:rPr lang="en-US" altLang="zh-CN" sz="2000" dirty="0">
                  <a:latin typeface="+mn-ea"/>
                  <a:ea typeface="+mn-ea"/>
                </a:rPr>
                <a:t> </a:t>
              </a:r>
              <a:r>
                <a:rPr lang="en-US" altLang="zh-CN" sz="2000" b="1" i="0">
                  <a:latin typeface="+mn-ea"/>
                  <a:ea typeface="+mn-ea"/>
                </a:rPr>
                <a:t>𝑭_𝟏∝𝒒^(−𝟒), 𝑭_𝟐∝𝒒^(−𝟔)</a:t>
              </a:r>
              <a:endParaRPr lang="zh-CN" altLang="en-US" sz="2000" b="1" dirty="0">
                <a:latin typeface="+mn-ea"/>
                <a:ea typeface="+mn-ea"/>
              </a:endParaRPr>
            </a:p>
          </dgm:t>
        </dgm:pt>
      </mc:Fallback>
    </mc:AlternateContent>
    <dgm:pt modelId="{FE0101CF-ACE4-4125-85D0-0C0DD282B746}" type="parTrans" cxnId="{2C28ED39-1E0E-4F31-9E0D-B041824292A7}">
      <dgm:prSet/>
      <dgm:spPr/>
      <dgm:t>
        <a:bodyPr/>
        <a:lstStyle/>
        <a:p>
          <a:endParaRPr lang="zh-CN" altLang="en-US">
            <a:solidFill>
              <a:schemeClr val="bg1"/>
            </a:solidFill>
          </a:endParaRPr>
        </a:p>
      </dgm:t>
    </dgm:pt>
    <dgm:pt modelId="{73C030F8-3478-43DC-9654-05DB4C9A1945}" type="sibTrans" cxnId="{2C28ED39-1E0E-4F31-9E0D-B041824292A7}">
      <dgm:prSet/>
      <dgm:spPr/>
      <dgm:t>
        <a:bodyPr/>
        <a:lstStyle/>
        <a:p>
          <a:endParaRPr lang="zh-CN" altLang="en-US">
            <a:solidFill>
              <a:schemeClr val="bg1"/>
            </a:solidFill>
          </a:endParaRPr>
        </a:p>
      </dgm:t>
    </dgm:pt>
    <mc:AlternateContent xmlns:mc="http://schemas.openxmlformats.org/markup-compatibility/2006" xmlns:a14="http://schemas.microsoft.com/office/drawing/2010/main">
      <mc:Choice Requires="a14">
        <dgm:pt modelId="{D4442F25-DB59-41D4-96AD-B75ACC3B1333}">
          <dgm:prSet phldrT="[文本]" custT="1"/>
          <dgm:spPr/>
          <dgm:t>
            <a:bodyPr/>
            <a:lstStyle/>
            <a:p>
              <a:r>
                <a:rPr lang="zh-CN" altLang="en-US" sz="2000" b="1" dirty="0">
                  <a:latin typeface="Times New Roman" panose="02020603050405020304" pitchFamily="18" charset="0"/>
                  <a:ea typeface="+mn-ea"/>
                  <a:cs typeface="Times New Roman" panose="02020603050405020304" pitchFamily="18" charset="0"/>
                </a:rPr>
                <a:t>考虑低能区的非微扰修正</a:t>
              </a:r>
              <a:r>
                <a:rPr lang="en-US" altLang="zh-CN" sz="2000" b="1" dirty="0">
                  <a:latin typeface="Times New Roman" panose="02020603050405020304" pitchFamily="18" charset="0"/>
                  <a:ea typeface="+mn-ea"/>
                  <a:cs typeface="Times New Roman" panose="02020603050405020304" pitchFamily="18" charset="0"/>
                </a:rPr>
                <a:t>: </a:t>
              </a:r>
              <a14:m>
                <m:oMath xmlns:m="http://schemas.openxmlformats.org/officeDocument/2006/math">
                  <m:f>
                    <m:fPr>
                      <m:ctrlPr>
                        <a:rPr lang="en-US" altLang="zh-CN" sz="2000" b="1" i="1" smtClean="0">
                          <a:latin typeface="Cambria Math" panose="02040503050406030204" pitchFamily="18" charset="0"/>
                          <a:ea typeface="+mn-ea"/>
                        </a:rPr>
                      </m:ctrlPr>
                    </m:fPr>
                    <m:num>
                      <m:sSup>
                        <m:sSupPr>
                          <m:ctrlPr>
                            <a:rPr lang="en-US" altLang="zh-CN" sz="2000" b="1" i="1" smtClean="0">
                              <a:latin typeface="Cambria Math" panose="02040503050406030204" pitchFamily="18" charset="0"/>
                              <a:ea typeface="+mn-ea"/>
                            </a:rPr>
                          </m:ctrlPr>
                        </m:sSupPr>
                        <m:e>
                          <m:r>
                            <a:rPr lang="en-US" altLang="zh-CN" sz="2000" b="1" i="1" smtClean="0">
                              <a:latin typeface="Cambria Math" panose="02040503050406030204" pitchFamily="18" charset="0"/>
                              <a:ea typeface="+mn-ea"/>
                            </a:rPr>
                            <m:t>𝒒</m:t>
                          </m:r>
                        </m:e>
                        <m:sup>
                          <m:r>
                            <a:rPr lang="en-US" altLang="zh-CN" sz="2000" b="1" i="1" smtClean="0">
                              <a:latin typeface="Cambria Math" panose="02040503050406030204" pitchFamily="18" charset="0"/>
                              <a:ea typeface="+mn-ea"/>
                            </a:rPr>
                            <m:t>𝟐</m:t>
                          </m:r>
                        </m:sup>
                      </m:sSup>
                      <m:sSub>
                        <m:sSubPr>
                          <m:ctrlPr>
                            <a:rPr lang="en-US" altLang="zh-CN" sz="2000" b="1" i="1" smtClean="0">
                              <a:latin typeface="Cambria Math" panose="02040503050406030204" pitchFamily="18" charset="0"/>
                              <a:ea typeface="+mn-ea"/>
                            </a:rPr>
                          </m:ctrlPr>
                        </m:sSubPr>
                        <m:e>
                          <m:r>
                            <a:rPr lang="en-US" altLang="zh-CN" sz="2000" b="1" i="1" smtClean="0">
                              <a:latin typeface="Cambria Math" panose="02040503050406030204" pitchFamily="18" charset="0"/>
                              <a:ea typeface="+mn-ea"/>
                            </a:rPr>
                            <m:t>𝑭</m:t>
                          </m:r>
                        </m:e>
                        <m:sub>
                          <m:r>
                            <a:rPr lang="en-US" altLang="zh-CN" sz="2000" b="1" i="1" smtClean="0">
                              <a:latin typeface="Cambria Math" panose="02040503050406030204" pitchFamily="18" charset="0"/>
                              <a:ea typeface="+mn-ea"/>
                            </a:rPr>
                            <m:t>𝟐</m:t>
                          </m:r>
                        </m:sub>
                      </m:sSub>
                    </m:num>
                    <m:den>
                      <m:sSub>
                        <m:sSubPr>
                          <m:ctrlPr>
                            <a:rPr lang="en-US" altLang="zh-CN" sz="2000" b="1" i="1" smtClean="0">
                              <a:latin typeface="Cambria Math" panose="02040503050406030204" pitchFamily="18" charset="0"/>
                              <a:ea typeface="+mn-ea"/>
                            </a:rPr>
                          </m:ctrlPr>
                        </m:sSubPr>
                        <m:e>
                          <m:r>
                            <a:rPr lang="en-US" altLang="zh-CN" sz="2000" b="1" i="1" smtClean="0">
                              <a:latin typeface="Cambria Math" panose="02040503050406030204" pitchFamily="18" charset="0"/>
                              <a:ea typeface="+mn-ea"/>
                            </a:rPr>
                            <m:t>𝑭</m:t>
                          </m:r>
                        </m:e>
                        <m:sub>
                          <m:r>
                            <a:rPr lang="en-US" altLang="zh-CN" sz="2000" b="1" i="1" smtClean="0">
                              <a:latin typeface="Cambria Math" panose="02040503050406030204" pitchFamily="18" charset="0"/>
                              <a:ea typeface="+mn-ea"/>
                            </a:rPr>
                            <m:t>𝟏</m:t>
                          </m:r>
                        </m:sub>
                      </m:sSub>
                    </m:den>
                  </m:f>
                  <m:r>
                    <a:rPr lang="en-US" altLang="zh-CN" sz="2000" b="1" i="1">
                      <a:latin typeface="Cambria Math" panose="02040503050406030204" pitchFamily="18" charset="0"/>
                      <a:ea typeface="+mn-ea"/>
                    </a:rPr>
                    <m:t>∝</m:t>
                  </m:r>
                  <m:r>
                    <a:rPr lang="en-US" altLang="zh-CN" sz="2000" b="1" i="0" smtClean="0">
                      <a:latin typeface="Cambria Math" panose="02040503050406030204" pitchFamily="18" charset="0"/>
                      <a:ea typeface="+mn-ea"/>
                    </a:rPr>
                    <m:t>𝐥𝐧</m:t>
                  </m:r>
                  <m:r>
                    <a:rPr lang="en-US" altLang="zh-CN" sz="2000" b="1" i="0" smtClean="0">
                      <a:latin typeface="Cambria Math" panose="02040503050406030204" pitchFamily="18" charset="0"/>
                      <a:ea typeface="+mn-ea"/>
                    </a:rPr>
                    <m:t>(</m:t>
                  </m:r>
                  <m:f>
                    <m:fPr>
                      <m:ctrlPr>
                        <a:rPr lang="en-US" altLang="zh-CN" sz="2000" b="1" i="1" smtClean="0">
                          <a:latin typeface="Cambria Math" panose="02040503050406030204" pitchFamily="18" charset="0"/>
                          <a:ea typeface="+mn-ea"/>
                        </a:rPr>
                      </m:ctrlPr>
                    </m:fPr>
                    <m:num>
                      <m:sSup>
                        <m:sSupPr>
                          <m:ctrlPr>
                            <a:rPr lang="en-US" altLang="zh-CN" sz="2000" b="1" i="1" smtClean="0">
                              <a:latin typeface="Cambria Math" panose="02040503050406030204" pitchFamily="18" charset="0"/>
                              <a:ea typeface="+mn-ea"/>
                            </a:rPr>
                          </m:ctrlPr>
                        </m:sSupPr>
                        <m:e>
                          <m:r>
                            <a:rPr lang="en-US" altLang="zh-CN" sz="2000" b="1" i="1" smtClean="0">
                              <a:latin typeface="Cambria Math" panose="02040503050406030204" pitchFamily="18" charset="0"/>
                              <a:ea typeface="+mn-ea"/>
                            </a:rPr>
                            <m:t>𝒒</m:t>
                          </m:r>
                        </m:e>
                        <m:sup>
                          <m:r>
                            <a:rPr lang="en-US" altLang="zh-CN" sz="2000" b="1" i="1" smtClean="0">
                              <a:latin typeface="Cambria Math" panose="02040503050406030204" pitchFamily="18" charset="0"/>
                              <a:ea typeface="+mn-ea"/>
                            </a:rPr>
                            <m:t>𝟐</m:t>
                          </m:r>
                        </m:sup>
                      </m:sSup>
                    </m:num>
                    <m:den>
                      <m:sSup>
                        <m:sSupPr>
                          <m:ctrlPr>
                            <a:rPr lang="en-US" altLang="zh-CN" sz="2000" b="1" i="1" smtClean="0">
                              <a:latin typeface="Cambria Math" panose="02040503050406030204" pitchFamily="18" charset="0"/>
                              <a:ea typeface="+mn-ea"/>
                            </a:rPr>
                          </m:ctrlPr>
                        </m:sSupPr>
                        <m:e>
                          <m:r>
                            <a:rPr lang="el-GR" altLang="zh-CN" sz="2000" b="1" i="1" smtClean="0">
                              <a:latin typeface="Cambria Math" panose="02040503050406030204" pitchFamily="18" charset="0"/>
                              <a:ea typeface="+mn-ea"/>
                            </a:rPr>
                            <m:t>𝜦</m:t>
                          </m:r>
                        </m:e>
                        <m:sup>
                          <m:r>
                            <a:rPr lang="en-US" altLang="zh-CN" sz="2000" b="1" i="1" smtClean="0">
                              <a:latin typeface="Cambria Math" panose="02040503050406030204" pitchFamily="18" charset="0"/>
                              <a:ea typeface="+mn-ea"/>
                            </a:rPr>
                            <m:t>𝟐</m:t>
                          </m:r>
                        </m:sup>
                      </m:sSup>
                    </m:den>
                  </m:f>
                  <m:r>
                    <a:rPr lang="en-US" altLang="zh-CN" sz="2000" b="1" i="1" smtClean="0">
                      <a:latin typeface="Cambria Math" panose="02040503050406030204" pitchFamily="18" charset="0"/>
                      <a:ea typeface="+mn-ea"/>
                    </a:rPr>
                    <m:t>)</m:t>
                  </m:r>
                </m:oMath>
              </a14:m>
              <a:r>
                <a:rPr lang="en-US" altLang="zh-CN" sz="2000" b="1" dirty="0">
                  <a:latin typeface="Times New Roman" panose="02020603050405020304" pitchFamily="18" charset="0"/>
                  <a:ea typeface="+mn-ea"/>
                  <a:cs typeface="Times New Roman" panose="02020603050405020304" pitchFamily="18" charset="0"/>
                </a:rPr>
                <a:t>, </a:t>
              </a:r>
              <a14:m>
                <m:oMath xmlns:m="http://schemas.openxmlformats.org/officeDocument/2006/math">
                  <m:r>
                    <a:rPr lang="el-GR" altLang="zh-CN" sz="2000" b="1" i="1">
                      <a:latin typeface="Cambria Math" panose="02040503050406030204" pitchFamily="18" charset="0"/>
                      <a:ea typeface="+mn-ea"/>
                    </a:rPr>
                    <m:t>𝜦</m:t>
                  </m:r>
                  <m:r>
                    <a:rPr lang="el-GR" altLang="zh-CN" sz="2000" b="1" i="1" smtClean="0">
                      <a:latin typeface="Cambria Math" panose="02040503050406030204" pitchFamily="18" charset="0"/>
                      <a:ea typeface="+mn-ea"/>
                    </a:rPr>
                    <m:t>≈</m:t>
                  </m:r>
                  <m:r>
                    <a:rPr lang="en-US" altLang="zh-CN" sz="2000" b="1" i="1" smtClean="0">
                      <a:latin typeface="Cambria Math" panose="02040503050406030204" pitchFamily="18" charset="0"/>
                      <a:ea typeface="+mn-ea"/>
                    </a:rPr>
                    <m:t>𝟎</m:t>
                  </m:r>
                  <m:r>
                    <a:rPr lang="en-US" altLang="zh-CN" sz="2000" b="1" i="1" smtClean="0">
                      <a:latin typeface="Cambria Math" panose="02040503050406030204" pitchFamily="18" charset="0"/>
                      <a:ea typeface="+mn-ea"/>
                    </a:rPr>
                    <m:t>.</m:t>
                  </m:r>
                  <m:r>
                    <a:rPr lang="en-US" altLang="zh-CN" sz="2000" b="1" i="1" smtClean="0">
                      <a:latin typeface="Cambria Math" panose="02040503050406030204" pitchFamily="18" charset="0"/>
                      <a:ea typeface="+mn-ea"/>
                    </a:rPr>
                    <m:t>𝟑</m:t>
                  </m:r>
                </m:oMath>
              </a14:m>
              <a:r>
                <a:rPr lang="zh-CN" altLang="en-US" sz="2000" b="1" dirty="0">
                  <a:latin typeface="Times New Roman" panose="02020603050405020304" pitchFamily="18" charset="0"/>
                  <a:ea typeface="+mn-ea"/>
                  <a:cs typeface="Times New Roman" panose="02020603050405020304" pitchFamily="18" charset="0"/>
                </a:rPr>
                <a:t> </a:t>
              </a:r>
              <a:r>
                <a:rPr lang="en-US" altLang="zh-CN" sz="2000" b="1" dirty="0">
                  <a:latin typeface="Times New Roman" panose="02020603050405020304" pitchFamily="18" charset="0"/>
                  <a:ea typeface="+mn-ea"/>
                  <a:cs typeface="Times New Roman" panose="02020603050405020304" pitchFamily="18" charset="0"/>
                </a:rPr>
                <a:t>GeV</a:t>
              </a:r>
              <a:endParaRPr lang="zh-CN" altLang="en-US" sz="2000" b="1" dirty="0">
                <a:latin typeface="Times New Roman" panose="02020603050405020304" pitchFamily="18" charset="0"/>
                <a:ea typeface="+mn-ea"/>
                <a:cs typeface="Times New Roman" panose="02020603050405020304" pitchFamily="18" charset="0"/>
              </a:endParaRPr>
            </a:p>
          </dgm:t>
        </dgm:pt>
      </mc:Choice>
      <mc:Fallback xmlns="">
        <dgm:pt modelId="{D4442F25-DB59-41D4-96AD-B75ACC3B1333}">
          <dgm:prSet phldrT="[文本]" custT="1"/>
          <dgm:spPr/>
          <dgm:t>
            <a:bodyPr/>
            <a:lstStyle/>
            <a:p>
              <a:r>
                <a:rPr lang="zh-CN" altLang="en-US" sz="2000" b="1" dirty="0">
                  <a:latin typeface="Times New Roman" panose="02020603050405020304" pitchFamily="18" charset="0"/>
                  <a:ea typeface="+mn-ea"/>
                  <a:cs typeface="Times New Roman" panose="02020603050405020304" pitchFamily="18" charset="0"/>
                </a:rPr>
                <a:t>考虑低能区的非微扰修正</a:t>
              </a:r>
              <a:r>
                <a:rPr lang="en-US" altLang="zh-CN" sz="2000" b="1" dirty="0">
                  <a:latin typeface="Times New Roman" panose="02020603050405020304" pitchFamily="18" charset="0"/>
                  <a:ea typeface="+mn-ea"/>
                  <a:cs typeface="Times New Roman" panose="02020603050405020304" pitchFamily="18" charset="0"/>
                </a:rPr>
                <a:t>: </a:t>
              </a:r>
              <a:r>
                <a:rPr lang="en-US" altLang="zh-CN" sz="2000" b="1" i="0">
                  <a:latin typeface="+mn-ea"/>
                  <a:ea typeface="+mn-ea"/>
                </a:rPr>
                <a:t>(𝒒^𝟐 𝑭_𝟐)/𝑭_𝟏 ∝𝐥𝐧(𝒒^𝟐/</a:t>
              </a:r>
              <a:r>
                <a:rPr lang="el-GR" altLang="zh-CN" sz="2000" b="1" i="0">
                  <a:latin typeface="+mn-ea"/>
                  <a:ea typeface="+mn-ea"/>
                </a:rPr>
                <a:t>𝜦</a:t>
              </a:r>
              <a:r>
                <a:rPr lang="en-US" altLang="zh-CN" sz="2000" b="1" i="0">
                  <a:latin typeface="+mn-ea"/>
                  <a:ea typeface="+mn-ea"/>
                </a:rPr>
                <a:t>^𝟐 )</a:t>
              </a:r>
              <a:r>
                <a:rPr lang="en-US" altLang="zh-CN" sz="2000" b="1" dirty="0">
                  <a:latin typeface="Times New Roman" panose="02020603050405020304" pitchFamily="18" charset="0"/>
                  <a:ea typeface="+mn-ea"/>
                  <a:cs typeface="Times New Roman" panose="02020603050405020304" pitchFamily="18" charset="0"/>
                </a:rPr>
                <a:t>, </a:t>
              </a:r>
              <a:r>
                <a:rPr lang="el-GR" altLang="zh-CN" sz="2000" b="1" i="0">
                  <a:latin typeface="+mn-ea"/>
                  <a:ea typeface="+mn-ea"/>
                </a:rPr>
                <a:t>𝜦≈</a:t>
              </a:r>
              <a:r>
                <a:rPr lang="en-US" altLang="zh-CN" sz="2000" b="1" i="0">
                  <a:latin typeface="+mn-ea"/>
                  <a:ea typeface="+mn-ea"/>
                </a:rPr>
                <a:t>𝟎.𝟑</a:t>
              </a:r>
              <a:r>
                <a:rPr lang="zh-CN" altLang="en-US" sz="2000" b="1" dirty="0">
                  <a:latin typeface="Times New Roman" panose="02020603050405020304" pitchFamily="18" charset="0"/>
                  <a:ea typeface="+mn-ea"/>
                  <a:cs typeface="Times New Roman" panose="02020603050405020304" pitchFamily="18" charset="0"/>
                </a:rPr>
                <a:t> </a:t>
              </a:r>
              <a:r>
                <a:rPr lang="en-US" altLang="zh-CN" sz="2000" b="1" dirty="0">
                  <a:latin typeface="Times New Roman" panose="02020603050405020304" pitchFamily="18" charset="0"/>
                  <a:ea typeface="+mn-ea"/>
                  <a:cs typeface="Times New Roman" panose="02020603050405020304" pitchFamily="18" charset="0"/>
                </a:rPr>
                <a:t>GeV</a:t>
              </a:r>
              <a:endParaRPr lang="zh-CN" altLang="en-US" sz="2000" b="1" dirty="0">
                <a:latin typeface="Times New Roman" panose="02020603050405020304" pitchFamily="18" charset="0"/>
                <a:ea typeface="+mn-ea"/>
                <a:cs typeface="Times New Roman" panose="02020603050405020304" pitchFamily="18" charset="0"/>
              </a:endParaRPr>
            </a:p>
          </dgm:t>
        </dgm:pt>
      </mc:Fallback>
    </mc:AlternateContent>
    <dgm:pt modelId="{339F0D0B-5D83-408A-993E-EF9B496B1733}" type="parTrans" cxnId="{3B686E22-A74F-413C-85CA-42CFAFC46E28}">
      <dgm:prSet/>
      <dgm:spPr/>
      <dgm:t>
        <a:bodyPr/>
        <a:lstStyle/>
        <a:p>
          <a:endParaRPr lang="zh-CN" altLang="en-US">
            <a:solidFill>
              <a:schemeClr val="bg1"/>
            </a:solidFill>
          </a:endParaRPr>
        </a:p>
      </dgm:t>
    </dgm:pt>
    <dgm:pt modelId="{B582C344-4501-4C18-ACC0-8B1C48F618D7}" type="sibTrans" cxnId="{3B686E22-A74F-413C-85CA-42CFAFC46E28}">
      <dgm:prSet/>
      <dgm:spPr/>
      <dgm:t>
        <a:bodyPr/>
        <a:lstStyle/>
        <a:p>
          <a:endParaRPr lang="zh-CN" altLang="en-US">
            <a:solidFill>
              <a:schemeClr val="bg1"/>
            </a:solidFill>
          </a:endParaRPr>
        </a:p>
      </dgm:t>
    </dgm:pt>
    <mc:AlternateContent xmlns:mc="http://schemas.openxmlformats.org/markup-compatibility/2006" xmlns:a14="http://schemas.microsoft.com/office/drawing/2010/main">
      <mc:Choice Requires="a14">
        <dgm:pt modelId="{45C69484-BF37-4A1F-93C1-0D93E8D04B7F}">
          <dgm:prSet phldrT="[文本]"/>
          <dgm:spPr/>
          <dgm:t>
            <a:bodyPr/>
            <a:lstStyle/>
            <a:p>
              <a:r>
                <a:rPr lang="en-US" altLang="zh-CN" b="1" dirty="0"/>
                <a:t>VMD</a:t>
              </a:r>
              <a:r>
                <a:rPr lang="zh-CN" altLang="en-US" b="1" dirty="0"/>
                <a:t>模型考虑矢量介子的贡献</a:t>
              </a:r>
              <a:r>
                <a:rPr lang="en-US" altLang="zh-CN" b="1" dirty="0"/>
                <a:t> </a:t>
              </a:r>
              <a14:m>
                <m:oMath xmlns:m="http://schemas.openxmlformats.org/officeDocument/2006/math">
                  <m:d>
                    <m:dPr>
                      <m:begChr m:val="|"/>
                      <m:endChr m:val="|"/>
                      <m:ctrlPr>
                        <a:rPr lang="en-US" altLang="zh-CN" b="1" i="1" smtClean="0">
                          <a:latin typeface="Cambria Math" panose="02040503050406030204" pitchFamily="18" charset="0"/>
                        </a:rPr>
                      </m:ctrlPr>
                    </m:dPr>
                    <m:e>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𝑮</m:t>
                          </m:r>
                        </m:e>
                        <m:sub>
                          <m:r>
                            <a:rPr lang="en-US" altLang="zh-CN" b="1" i="0" smtClean="0">
                              <a:latin typeface="Cambria Math" panose="02040503050406030204" pitchFamily="18" charset="0"/>
                            </a:rPr>
                            <m:t>𝐞𝐟𝐟</m:t>
                          </m:r>
                        </m:sub>
                      </m:sSub>
                    </m:e>
                  </m:d>
                  <m:r>
                    <a:rPr lang="en-US" altLang="zh-CN" b="1" i="1" smtClean="0">
                      <a:latin typeface="Cambria Math" panose="02040503050406030204" pitchFamily="18" charset="0"/>
                    </a:rPr>
                    <m:t>=</m:t>
                  </m:r>
                  <m:f>
                    <m:fPr>
                      <m:ctrlPr>
                        <a:rPr lang="en-US" altLang="zh-CN" b="1" i="1" smtClean="0">
                          <a:latin typeface="Cambria Math" panose="02040503050406030204" pitchFamily="18" charset="0"/>
                        </a:rPr>
                      </m:ctrlPr>
                    </m:fPr>
                    <m:num>
                      <m:r>
                        <a:rPr lang="zh-CN" altLang="en-US" b="1" i="1" smtClean="0">
                          <a:latin typeface="Cambria Math" panose="02040503050406030204" pitchFamily="18" charset="0"/>
                        </a:rPr>
                        <m:t>𝓐</m:t>
                      </m:r>
                    </m:num>
                    <m:den>
                      <m:sSup>
                        <m:sSupPr>
                          <m:ctrlPr>
                            <a:rPr lang="en-US" altLang="zh-CN" b="1" i="1" smtClean="0">
                              <a:latin typeface="Cambria Math" panose="02040503050406030204" pitchFamily="18" charset="0"/>
                            </a:rPr>
                          </m:ctrlPr>
                        </m:sSupPr>
                        <m:e>
                          <m:r>
                            <a:rPr lang="en-US" altLang="zh-CN" b="1" i="1" smtClean="0">
                              <a:latin typeface="Cambria Math" panose="02040503050406030204" pitchFamily="18" charset="0"/>
                            </a:rPr>
                            <m:t>𝒒</m:t>
                          </m:r>
                        </m:e>
                        <m:sup>
                          <m:r>
                            <a:rPr lang="en-US" altLang="zh-CN" b="1" i="1" smtClean="0">
                              <a:latin typeface="Cambria Math" panose="02040503050406030204" pitchFamily="18" charset="0"/>
                            </a:rPr>
                            <m:t>𝟒</m:t>
                          </m:r>
                        </m:sup>
                      </m:sSup>
                      <m:r>
                        <a:rPr lang="en-US" altLang="zh-CN" b="1" i="1" smtClean="0">
                          <a:latin typeface="Cambria Math" panose="02040503050406030204" pitchFamily="18" charset="0"/>
                        </a:rPr>
                        <m:t>[</m:t>
                      </m:r>
                      <m:sSup>
                        <m:sSupPr>
                          <m:ctrlPr>
                            <a:rPr lang="en-US" altLang="zh-CN" b="1" i="1" smtClean="0">
                              <a:latin typeface="Cambria Math" panose="02040503050406030204" pitchFamily="18" charset="0"/>
                            </a:rPr>
                          </m:ctrlPr>
                        </m:sSupPr>
                        <m:e>
                          <m:r>
                            <a:rPr lang="en-US" altLang="zh-CN" b="1" i="0" smtClean="0">
                              <a:latin typeface="Cambria Math" panose="02040503050406030204" pitchFamily="18" charset="0"/>
                            </a:rPr>
                            <m:t>𝐥𝐧</m:t>
                          </m:r>
                        </m:e>
                        <m:sup>
                          <m:r>
                            <a:rPr lang="en-US" altLang="zh-CN" b="1" i="1" smtClean="0">
                              <a:latin typeface="Cambria Math" panose="02040503050406030204" pitchFamily="18" charset="0"/>
                            </a:rPr>
                            <m:t>𝟐</m:t>
                          </m:r>
                        </m:sup>
                      </m:sSup>
                      <m:d>
                        <m:dPr>
                          <m:ctrlPr>
                            <a:rPr lang="en-US" altLang="zh-CN" b="1" i="1" smtClean="0">
                              <a:latin typeface="Cambria Math" panose="02040503050406030204" pitchFamily="18" charset="0"/>
                            </a:rPr>
                          </m:ctrlPr>
                        </m:dPr>
                        <m:e>
                          <m:f>
                            <m:fPr>
                              <m:ctrlPr>
                                <a:rPr lang="en-US" altLang="zh-CN" b="1" i="1" smtClean="0">
                                  <a:latin typeface="Cambria Math" panose="02040503050406030204" pitchFamily="18" charset="0"/>
                                </a:rPr>
                              </m:ctrlPr>
                            </m:fPr>
                            <m:num>
                              <m:sSup>
                                <m:sSupPr>
                                  <m:ctrlPr>
                                    <a:rPr lang="en-US" altLang="zh-CN" b="1" i="1" smtClean="0">
                                      <a:latin typeface="Cambria Math" panose="02040503050406030204" pitchFamily="18" charset="0"/>
                                    </a:rPr>
                                  </m:ctrlPr>
                                </m:sSupPr>
                                <m:e>
                                  <m:r>
                                    <a:rPr lang="en-US" altLang="zh-CN" b="1" i="1" smtClean="0">
                                      <a:latin typeface="Cambria Math" panose="02040503050406030204" pitchFamily="18" charset="0"/>
                                    </a:rPr>
                                    <m:t>𝒒</m:t>
                                  </m:r>
                                </m:e>
                                <m:sup>
                                  <m:r>
                                    <a:rPr lang="en-US" altLang="zh-CN" b="1" i="1" smtClean="0">
                                      <a:latin typeface="Cambria Math" panose="02040503050406030204" pitchFamily="18" charset="0"/>
                                    </a:rPr>
                                    <m:t>𝟐</m:t>
                                  </m:r>
                                </m:sup>
                              </m:sSup>
                            </m:num>
                            <m:den>
                              <m:sSup>
                                <m:sSupPr>
                                  <m:ctrlPr>
                                    <a:rPr lang="en-US" altLang="zh-CN" b="1" i="1" smtClean="0">
                                      <a:latin typeface="Cambria Math" panose="02040503050406030204" pitchFamily="18" charset="0"/>
                                    </a:rPr>
                                  </m:ctrlPr>
                                </m:sSupPr>
                                <m:e>
                                  <m:r>
                                    <a:rPr lang="el-GR" altLang="zh-CN" b="1" i="1" smtClean="0">
                                      <a:latin typeface="Cambria Math" panose="02040503050406030204" pitchFamily="18" charset="0"/>
                                      <a:ea typeface="Cambria Math" panose="02040503050406030204" pitchFamily="18" charset="0"/>
                                    </a:rPr>
                                    <m:t>𝜦</m:t>
                                  </m:r>
                                </m:e>
                                <m:sup>
                                  <m:r>
                                    <a:rPr lang="en-US" altLang="zh-CN" b="1" i="1" smtClean="0">
                                      <a:latin typeface="Cambria Math" panose="02040503050406030204" pitchFamily="18" charset="0"/>
                                    </a:rPr>
                                    <m:t>𝟐</m:t>
                                  </m:r>
                                </m:sup>
                              </m:sSup>
                            </m:den>
                          </m:f>
                        </m:e>
                      </m:d>
                      <m:r>
                        <a:rPr lang="en-US" altLang="zh-CN" b="1" i="1" smtClean="0">
                          <a:latin typeface="Cambria Math" panose="02040503050406030204" pitchFamily="18" charset="0"/>
                        </a:rPr>
                        <m:t>+</m:t>
                      </m:r>
                      <m:sSup>
                        <m:sSupPr>
                          <m:ctrlPr>
                            <a:rPr lang="en-US" altLang="zh-CN" b="1" i="1" smtClean="0">
                              <a:latin typeface="Cambria Math" panose="02040503050406030204" pitchFamily="18" charset="0"/>
                            </a:rPr>
                          </m:ctrlPr>
                        </m:sSupPr>
                        <m:e>
                          <m:r>
                            <a:rPr lang="zh-CN" altLang="en-US" b="1" i="1" smtClean="0">
                              <a:latin typeface="Cambria Math" panose="02040503050406030204" pitchFamily="18" charset="0"/>
                            </a:rPr>
                            <m:t>𝝅</m:t>
                          </m:r>
                        </m:e>
                        <m:sup>
                          <m:r>
                            <a:rPr lang="en-US" altLang="zh-CN" b="1" i="1" smtClean="0">
                              <a:latin typeface="Cambria Math" panose="02040503050406030204" pitchFamily="18" charset="0"/>
                            </a:rPr>
                            <m:t>𝟐</m:t>
                          </m:r>
                        </m:sup>
                      </m:sSup>
                      <m:r>
                        <a:rPr lang="en-US" altLang="zh-CN" b="1" i="1" smtClean="0">
                          <a:latin typeface="Cambria Math" panose="02040503050406030204" pitchFamily="18" charset="0"/>
                        </a:rPr>
                        <m:t>]</m:t>
                      </m:r>
                    </m:den>
                  </m:f>
                </m:oMath>
              </a14:m>
              <a:r>
                <a:rPr lang="zh-CN" altLang="en-US" b="1" dirty="0"/>
                <a:t> </a:t>
              </a:r>
              <a:r>
                <a:rPr lang="en-US" altLang="zh-CN" b="1" dirty="0"/>
                <a:t>or </a:t>
              </a:r>
              <a14:m>
                <m:oMath xmlns:m="http://schemas.openxmlformats.org/officeDocument/2006/math">
                  <m:d>
                    <m:dPr>
                      <m:begChr m:val="|"/>
                      <m:endChr m:val="|"/>
                      <m:ctrlPr>
                        <a:rPr lang="en-US" altLang="zh-CN" b="1" i="1" smtClean="0">
                          <a:latin typeface="Cambria Math" panose="02040503050406030204" pitchFamily="18" charset="0"/>
                        </a:rPr>
                      </m:ctrlPr>
                    </m:dPr>
                    <m:e>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𝑮</m:t>
                          </m:r>
                        </m:e>
                        <m:sub>
                          <m:r>
                            <a:rPr lang="en-US" altLang="zh-CN" b="1" i="0" smtClean="0">
                              <a:latin typeface="Cambria Math" panose="02040503050406030204" pitchFamily="18" charset="0"/>
                            </a:rPr>
                            <m:t>𝐞𝐟𝐟</m:t>
                          </m:r>
                        </m:sub>
                      </m:sSub>
                    </m:e>
                  </m:d>
                  <m:r>
                    <a:rPr lang="en-US" altLang="zh-CN" b="1" i="1" smtClean="0">
                      <a:latin typeface="Cambria Math" panose="02040503050406030204" pitchFamily="18" charset="0"/>
                    </a:rPr>
                    <m:t>=</m:t>
                  </m:r>
                  <m:f>
                    <m:fPr>
                      <m:ctrlPr>
                        <a:rPr lang="en-US" altLang="zh-CN" b="1" i="1" smtClean="0">
                          <a:latin typeface="Cambria Math" panose="02040503050406030204" pitchFamily="18" charset="0"/>
                        </a:rPr>
                      </m:ctrlPr>
                    </m:fPr>
                    <m:num>
                      <m:r>
                        <a:rPr lang="zh-CN" altLang="en-US" b="1" i="1" smtClean="0">
                          <a:latin typeface="Cambria Math" panose="02040503050406030204" pitchFamily="18" charset="0"/>
                        </a:rPr>
                        <m:t>𝓐</m:t>
                      </m:r>
                    </m:num>
                    <m:den>
                      <m:d>
                        <m:dPr>
                          <m:ctrlPr>
                            <a:rPr lang="en-US" altLang="zh-CN" b="1" i="1" smtClean="0">
                              <a:latin typeface="Cambria Math" panose="02040503050406030204" pitchFamily="18" charset="0"/>
                            </a:rPr>
                          </m:ctrlPr>
                        </m:dPr>
                        <m:e>
                          <m:r>
                            <a:rPr lang="en-US" altLang="zh-CN" b="1" i="1" smtClean="0">
                              <a:latin typeface="Cambria Math" panose="02040503050406030204" pitchFamily="18" charset="0"/>
                            </a:rPr>
                            <m:t>𝟏</m:t>
                          </m:r>
                          <m:r>
                            <a:rPr lang="en-US" altLang="zh-CN" b="1" i="1" smtClean="0">
                              <a:latin typeface="Cambria Math" panose="02040503050406030204" pitchFamily="18" charset="0"/>
                            </a:rPr>
                            <m:t>+</m:t>
                          </m:r>
                          <m:f>
                            <m:fPr>
                              <m:ctrlPr>
                                <a:rPr lang="en-US" altLang="zh-CN" b="1" i="1" smtClean="0">
                                  <a:latin typeface="Cambria Math" panose="02040503050406030204" pitchFamily="18" charset="0"/>
                                </a:rPr>
                              </m:ctrlPr>
                            </m:fPr>
                            <m:num>
                              <m:sSup>
                                <m:sSupPr>
                                  <m:ctrlPr>
                                    <a:rPr lang="en-US" altLang="zh-CN" b="1" i="1" smtClean="0">
                                      <a:latin typeface="Cambria Math" panose="02040503050406030204" pitchFamily="18" charset="0"/>
                                    </a:rPr>
                                  </m:ctrlPr>
                                </m:sSupPr>
                                <m:e>
                                  <m:r>
                                    <a:rPr lang="en-US" altLang="zh-CN" b="1" i="1" smtClean="0">
                                      <a:latin typeface="Cambria Math" panose="02040503050406030204" pitchFamily="18" charset="0"/>
                                    </a:rPr>
                                    <m:t>𝒒</m:t>
                                  </m:r>
                                </m:e>
                                <m:sup>
                                  <m:r>
                                    <a:rPr lang="en-US" altLang="zh-CN" b="1" i="1" smtClean="0">
                                      <a:latin typeface="Cambria Math" panose="02040503050406030204" pitchFamily="18" charset="0"/>
                                    </a:rPr>
                                    <m:t>𝟐</m:t>
                                  </m:r>
                                </m:sup>
                              </m:sSup>
                            </m:num>
                            <m:den>
                              <m:sSubSup>
                                <m:sSubSupPr>
                                  <m:ctrlPr>
                                    <a:rPr lang="en-US" altLang="zh-CN" b="1" i="1" smtClean="0">
                                      <a:latin typeface="Cambria Math" panose="02040503050406030204" pitchFamily="18" charset="0"/>
                                    </a:rPr>
                                  </m:ctrlPr>
                                </m:sSubSupPr>
                                <m:e>
                                  <m:r>
                                    <a:rPr lang="en-US" altLang="zh-CN" b="1" i="1" smtClean="0">
                                      <a:latin typeface="Cambria Math" panose="02040503050406030204" pitchFamily="18" charset="0"/>
                                    </a:rPr>
                                    <m:t>𝒎</m:t>
                                  </m:r>
                                </m:e>
                                <m:sub>
                                  <m:r>
                                    <a:rPr lang="en-US" altLang="zh-CN" b="1" i="1" smtClean="0">
                                      <a:latin typeface="Cambria Math" panose="02040503050406030204" pitchFamily="18" charset="0"/>
                                    </a:rPr>
                                    <m:t>𝒂</m:t>
                                  </m:r>
                                </m:sub>
                                <m:sup>
                                  <m:r>
                                    <a:rPr lang="en-US" altLang="zh-CN" b="1" i="1" smtClean="0">
                                      <a:latin typeface="Cambria Math" panose="02040503050406030204" pitchFamily="18" charset="0"/>
                                    </a:rPr>
                                    <m:t>𝟐</m:t>
                                  </m:r>
                                </m:sup>
                              </m:sSubSup>
                            </m:den>
                          </m:f>
                        </m:e>
                      </m:d>
                      <m:r>
                        <a:rPr lang="en-US" altLang="zh-CN" b="1" i="1" smtClean="0">
                          <a:latin typeface="Cambria Math" panose="02040503050406030204" pitchFamily="18" charset="0"/>
                        </a:rPr>
                        <m:t>[</m:t>
                      </m:r>
                      <m:r>
                        <a:rPr lang="en-US" altLang="zh-CN" b="1" i="1" smtClean="0">
                          <a:latin typeface="Cambria Math" panose="02040503050406030204" pitchFamily="18" charset="0"/>
                        </a:rPr>
                        <m:t>𝟏</m:t>
                      </m:r>
                      <m:r>
                        <a:rPr lang="en-US" altLang="zh-CN" b="1" i="1" smtClean="0">
                          <a:latin typeface="Cambria Math" panose="02040503050406030204" pitchFamily="18" charset="0"/>
                        </a:rPr>
                        <m:t>−</m:t>
                      </m:r>
                      <m:sSup>
                        <m:sSupPr>
                          <m:ctrlPr>
                            <a:rPr lang="en-US" altLang="zh-CN" b="1" i="1" smtClean="0">
                              <a:latin typeface="Cambria Math" panose="02040503050406030204" pitchFamily="18" charset="0"/>
                            </a:rPr>
                          </m:ctrlPr>
                        </m:sSupPr>
                        <m:e>
                          <m:r>
                            <a:rPr lang="en-US" altLang="zh-CN" b="1" i="1" smtClean="0">
                              <a:latin typeface="Cambria Math" panose="02040503050406030204" pitchFamily="18" charset="0"/>
                            </a:rPr>
                            <m:t>𝒒</m:t>
                          </m:r>
                        </m:e>
                        <m:sup>
                          <m:r>
                            <a:rPr lang="en-US" altLang="zh-CN" b="1" i="1" smtClean="0">
                              <a:latin typeface="Cambria Math" panose="02040503050406030204" pitchFamily="18" charset="0"/>
                            </a:rPr>
                            <m:t>𝟐</m:t>
                          </m:r>
                        </m:sup>
                      </m:sSup>
                      <m:r>
                        <a:rPr lang="en-US" altLang="zh-CN" b="1" i="1" smtClean="0">
                          <a:latin typeface="Cambria Math" panose="02040503050406030204" pitchFamily="18" charset="0"/>
                        </a:rPr>
                        <m:t>/</m:t>
                      </m:r>
                      <m:sSubSup>
                        <m:sSubSupPr>
                          <m:ctrlPr>
                            <a:rPr lang="en-US" altLang="zh-CN" b="1" i="1" smtClean="0">
                              <a:latin typeface="Cambria Math" panose="02040503050406030204" pitchFamily="18" charset="0"/>
                            </a:rPr>
                          </m:ctrlPr>
                        </m:sSubSupPr>
                        <m:e>
                          <m:r>
                            <a:rPr lang="en-US" altLang="zh-CN" b="1" i="1" smtClean="0">
                              <a:latin typeface="Cambria Math" panose="02040503050406030204" pitchFamily="18" charset="0"/>
                            </a:rPr>
                            <m:t>𝒒</m:t>
                          </m:r>
                        </m:e>
                        <m:sub>
                          <m:r>
                            <a:rPr lang="en-US" altLang="zh-CN" b="1" i="1" smtClean="0">
                              <a:latin typeface="Cambria Math" panose="02040503050406030204" pitchFamily="18" charset="0"/>
                            </a:rPr>
                            <m:t>𝟎</m:t>
                          </m:r>
                        </m:sub>
                        <m:sup>
                          <m:r>
                            <a:rPr lang="en-US" altLang="zh-CN" b="1" i="1" smtClean="0">
                              <a:latin typeface="Cambria Math" panose="02040503050406030204" pitchFamily="18" charset="0"/>
                            </a:rPr>
                            <m:t>𝟐</m:t>
                          </m:r>
                        </m:sup>
                      </m:sSubSup>
                      <m:sSup>
                        <m:sSupPr>
                          <m:ctrlPr>
                            <a:rPr lang="en-US" altLang="zh-CN" b="1" i="1" smtClean="0">
                              <a:latin typeface="Cambria Math" panose="02040503050406030204" pitchFamily="18" charset="0"/>
                            </a:rPr>
                          </m:ctrlPr>
                        </m:sSupPr>
                        <m:e>
                          <m:r>
                            <a:rPr lang="en-US" altLang="zh-CN" b="1" i="1" smtClean="0">
                              <a:latin typeface="Cambria Math" panose="02040503050406030204" pitchFamily="18" charset="0"/>
                            </a:rPr>
                            <m:t>]</m:t>
                          </m:r>
                        </m:e>
                        <m:sup>
                          <m:r>
                            <a:rPr lang="en-US" altLang="zh-CN" b="1" i="1" smtClean="0">
                              <a:latin typeface="Cambria Math" panose="02040503050406030204" pitchFamily="18" charset="0"/>
                            </a:rPr>
                            <m:t>𝟐</m:t>
                          </m:r>
                        </m:sup>
                      </m:sSup>
                    </m:den>
                  </m:f>
                </m:oMath>
              </a14:m>
              <a:endParaRPr lang="zh-CN" altLang="en-US" b="1" dirty="0"/>
            </a:p>
          </dgm:t>
        </dgm:pt>
      </mc:Choice>
      <mc:Fallback xmlns="">
        <dgm:pt modelId="{45C69484-BF37-4A1F-93C1-0D93E8D04B7F}">
          <dgm:prSet phldrT="[文本]"/>
          <dgm:spPr/>
          <dgm:t>
            <a:bodyPr/>
            <a:lstStyle/>
            <a:p>
              <a:r>
                <a:rPr lang="en-US" altLang="zh-CN" b="1" dirty="0"/>
                <a:t>VMD</a:t>
              </a:r>
              <a:r>
                <a:rPr lang="zh-CN" altLang="en-US" b="1" dirty="0"/>
                <a:t>模型考虑矢量介子的贡献</a:t>
              </a:r>
              <a:r>
                <a:rPr lang="en-US" altLang="zh-CN" b="1" dirty="0"/>
                <a:t> </a:t>
              </a:r>
              <a:r>
                <a:rPr lang="en-US" altLang="zh-CN" b="1" i="0">
                  <a:latin typeface="Cambria Math" panose="02040503050406030204" pitchFamily="18" charset="0"/>
                </a:rPr>
                <a:t>|𝑮_𝐞𝐟𝐟 |=</a:t>
              </a:r>
              <a:r>
                <a:rPr lang="zh-CN" altLang="en-US" b="1" i="0">
                  <a:latin typeface="Cambria Math" panose="02040503050406030204" pitchFamily="18" charset="0"/>
                </a:rPr>
                <a:t>𝓐</a:t>
              </a:r>
              <a:r>
                <a:rPr lang="en-US" altLang="zh-CN" b="1" i="0">
                  <a:latin typeface="Cambria Math" panose="02040503050406030204" pitchFamily="18" charset="0"/>
                </a:rPr>
                <a:t>/(𝒒^𝟒 [〖𝐥𝐧〗^𝟐 (𝒒^𝟐/</a:t>
              </a:r>
              <a:r>
                <a:rPr lang="el-GR" altLang="zh-CN" b="1" i="0">
                  <a:latin typeface="Cambria Math" panose="02040503050406030204" pitchFamily="18" charset="0"/>
                  <a:ea typeface="Cambria Math" panose="02040503050406030204" pitchFamily="18" charset="0"/>
                </a:rPr>
                <a:t>𝜦</a:t>
              </a:r>
              <a:r>
                <a:rPr lang="en-US" altLang="zh-CN" b="1" i="0">
                  <a:latin typeface="Cambria Math" panose="02040503050406030204" pitchFamily="18" charset="0"/>
                  <a:ea typeface="Cambria Math" panose="02040503050406030204" pitchFamily="18" charset="0"/>
                </a:rPr>
                <a:t>^</a:t>
              </a:r>
              <a:r>
                <a:rPr lang="en-US" altLang="zh-CN" b="1" i="0">
                  <a:latin typeface="Cambria Math" panose="02040503050406030204" pitchFamily="18" charset="0"/>
                </a:rPr>
                <a:t>𝟐 )+</a:t>
              </a:r>
              <a:r>
                <a:rPr lang="zh-CN" altLang="en-US" b="1" i="0">
                  <a:latin typeface="Cambria Math" panose="02040503050406030204" pitchFamily="18" charset="0"/>
                </a:rPr>
                <a:t>𝝅</a:t>
              </a:r>
              <a:r>
                <a:rPr lang="en-US" altLang="zh-CN" b="1" i="0">
                  <a:latin typeface="Cambria Math" panose="02040503050406030204" pitchFamily="18" charset="0"/>
                </a:rPr>
                <a:t>^𝟐])</a:t>
              </a:r>
              <a:r>
                <a:rPr lang="zh-CN" altLang="en-US" b="1" dirty="0"/>
                <a:t> </a:t>
              </a:r>
              <a:r>
                <a:rPr lang="en-US" altLang="zh-CN" b="1" dirty="0"/>
                <a:t>or </a:t>
              </a:r>
              <a:r>
                <a:rPr lang="en-US" altLang="zh-CN" b="1" i="0">
                  <a:latin typeface="Cambria Math" panose="02040503050406030204" pitchFamily="18" charset="0"/>
                </a:rPr>
                <a:t>|𝑮_𝐞𝐟𝐟 |=</a:t>
              </a:r>
              <a:r>
                <a:rPr lang="zh-CN" altLang="en-US" b="1" i="0">
                  <a:latin typeface="Cambria Math" panose="02040503050406030204" pitchFamily="18" charset="0"/>
                </a:rPr>
                <a:t>𝓐</a:t>
              </a:r>
              <a:r>
                <a:rPr lang="en-US" altLang="zh-CN" b="1" i="0">
                  <a:latin typeface="Cambria Math" panose="02040503050406030204" pitchFamily="18" charset="0"/>
                </a:rPr>
                <a:t>/((𝟏+𝒒^𝟐/(𝒎_𝒂^𝟐 ))[𝟏−𝒒^𝟐/𝒒_𝟎^𝟐 ]^𝟐 )</a:t>
              </a:r>
              <a:endParaRPr lang="zh-CN" altLang="en-US" b="1" dirty="0"/>
            </a:p>
          </dgm:t>
        </dgm:pt>
      </mc:Fallback>
    </mc:AlternateContent>
    <dgm:pt modelId="{0A08DA51-726F-49B9-B721-E24E27DFDD7D}" type="parTrans" cxnId="{174945CD-134A-4B0B-9977-CCFE563C8D0A}">
      <dgm:prSet/>
      <dgm:spPr/>
      <dgm:t>
        <a:bodyPr/>
        <a:lstStyle/>
        <a:p>
          <a:endParaRPr lang="zh-CN" altLang="en-US">
            <a:solidFill>
              <a:schemeClr val="bg1"/>
            </a:solidFill>
          </a:endParaRPr>
        </a:p>
      </dgm:t>
    </dgm:pt>
    <dgm:pt modelId="{FB2F8FF7-D4D9-4A90-A178-DBD132119E20}" type="sibTrans" cxnId="{174945CD-134A-4B0B-9977-CCFE563C8D0A}">
      <dgm:prSet/>
      <dgm:spPr/>
      <dgm:t>
        <a:bodyPr/>
        <a:lstStyle/>
        <a:p>
          <a:endParaRPr lang="zh-CN" altLang="en-US">
            <a:solidFill>
              <a:schemeClr val="bg1"/>
            </a:solidFill>
          </a:endParaRPr>
        </a:p>
      </dgm:t>
    </dgm:pt>
    <dgm:pt modelId="{0F967023-633D-4035-9FA1-C468AF697414}" type="pres">
      <dgm:prSet presAssocID="{B58DBDBD-1DF4-42D4-A8C0-9BF321A974AC}" presName="Name0" presStyleCnt="0">
        <dgm:presLayoutVars>
          <dgm:dir/>
          <dgm:resizeHandles val="exact"/>
        </dgm:presLayoutVars>
      </dgm:prSet>
      <dgm:spPr/>
    </dgm:pt>
    <dgm:pt modelId="{46736090-21DA-427A-9F6C-3D7D6E618C77}" type="pres">
      <dgm:prSet presAssocID="{5D6176BA-4FA3-4553-8BAD-A058713E6513}" presName="node" presStyleLbl="node1" presStyleIdx="0" presStyleCnt="3" custScaleX="106691" custScaleY="104555" custLinFactNeighborX="-880" custLinFactNeighborY="2782">
        <dgm:presLayoutVars>
          <dgm:bulletEnabled val="1"/>
        </dgm:presLayoutVars>
      </dgm:prSet>
      <dgm:spPr/>
    </dgm:pt>
    <dgm:pt modelId="{BCDE6D71-BFB5-4C1D-9934-FE32E7968EE9}" type="pres">
      <dgm:prSet presAssocID="{73C030F8-3478-43DC-9654-05DB4C9A1945}" presName="sibTrans" presStyleLbl="sibTrans2D1" presStyleIdx="0" presStyleCnt="2"/>
      <dgm:spPr/>
    </dgm:pt>
    <dgm:pt modelId="{8A29FCE3-D1B3-44C7-98AD-ABF13D7BD88A}" type="pres">
      <dgm:prSet presAssocID="{73C030F8-3478-43DC-9654-05DB4C9A1945}" presName="connectorText" presStyleLbl="sibTrans2D1" presStyleIdx="0" presStyleCnt="2"/>
      <dgm:spPr/>
    </dgm:pt>
    <dgm:pt modelId="{DCE8AE00-E7F5-41CA-A9B5-8755F79EDA29}" type="pres">
      <dgm:prSet presAssocID="{D4442F25-DB59-41D4-96AD-B75ACC3B1333}" presName="node" presStyleLbl="node1" presStyleIdx="1" presStyleCnt="3" custScaleX="133331">
        <dgm:presLayoutVars>
          <dgm:bulletEnabled val="1"/>
        </dgm:presLayoutVars>
      </dgm:prSet>
      <dgm:spPr/>
    </dgm:pt>
    <dgm:pt modelId="{6271F306-D591-4A9B-BF1B-1FC5A128CE79}" type="pres">
      <dgm:prSet presAssocID="{B582C344-4501-4C18-ACC0-8B1C48F618D7}" presName="sibTrans" presStyleLbl="sibTrans2D1" presStyleIdx="1" presStyleCnt="2"/>
      <dgm:spPr/>
    </dgm:pt>
    <dgm:pt modelId="{F524E97C-7D5C-4E67-BD89-7D357F48D297}" type="pres">
      <dgm:prSet presAssocID="{B582C344-4501-4C18-ACC0-8B1C48F618D7}" presName="connectorText" presStyleLbl="sibTrans2D1" presStyleIdx="1" presStyleCnt="2"/>
      <dgm:spPr/>
    </dgm:pt>
    <dgm:pt modelId="{C62C3CD4-4C5D-46B5-BB46-62087501A47D}" type="pres">
      <dgm:prSet presAssocID="{45C69484-BF37-4A1F-93C1-0D93E8D04B7F}" presName="node" presStyleLbl="node1" presStyleIdx="2" presStyleCnt="3" custScaleX="124965" custLinFactNeighborY="-41">
        <dgm:presLayoutVars>
          <dgm:bulletEnabled val="1"/>
        </dgm:presLayoutVars>
      </dgm:prSet>
      <dgm:spPr/>
    </dgm:pt>
  </dgm:ptLst>
  <dgm:cxnLst>
    <dgm:cxn modelId="{E9F17010-0A95-49A5-B0F5-07565EF3E4E7}" type="presOf" srcId="{B582C344-4501-4C18-ACC0-8B1C48F618D7}" destId="{6271F306-D591-4A9B-BF1B-1FC5A128CE79}" srcOrd="0" destOrd="0" presId="urn:microsoft.com/office/officeart/2005/8/layout/process1"/>
    <dgm:cxn modelId="{4BAEC717-EF8B-4C22-8316-A62EBD80DB5F}" type="presOf" srcId="{B58DBDBD-1DF4-42D4-A8C0-9BF321A974AC}" destId="{0F967023-633D-4035-9FA1-C468AF697414}" srcOrd="0" destOrd="0" presId="urn:microsoft.com/office/officeart/2005/8/layout/process1"/>
    <dgm:cxn modelId="{3B686E22-A74F-413C-85CA-42CFAFC46E28}" srcId="{B58DBDBD-1DF4-42D4-A8C0-9BF321A974AC}" destId="{D4442F25-DB59-41D4-96AD-B75ACC3B1333}" srcOrd="1" destOrd="0" parTransId="{339F0D0B-5D83-408A-993E-EF9B496B1733}" sibTransId="{B582C344-4501-4C18-ACC0-8B1C48F618D7}"/>
    <dgm:cxn modelId="{2C28ED39-1E0E-4F31-9E0D-B041824292A7}" srcId="{B58DBDBD-1DF4-42D4-A8C0-9BF321A974AC}" destId="{5D6176BA-4FA3-4553-8BAD-A058713E6513}" srcOrd="0" destOrd="0" parTransId="{FE0101CF-ACE4-4125-85D0-0C0DD282B746}" sibTransId="{73C030F8-3478-43DC-9654-05DB4C9A1945}"/>
    <dgm:cxn modelId="{5A727C58-E121-47A3-8E82-072A82C8B86F}" type="presOf" srcId="{45C69484-BF37-4A1F-93C1-0D93E8D04B7F}" destId="{C62C3CD4-4C5D-46B5-BB46-62087501A47D}" srcOrd="0" destOrd="0" presId="urn:microsoft.com/office/officeart/2005/8/layout/process1"/>
    <dgm:cxn modelId="{DAA17179-8A57-470A-ABB9-780F6C445464}" type="presOf" srcId="{73C030F8-3478-43DC-9654-05DB4C9A1945}" destId="{BCDE6D71-BFB5-4C1D-9934-FE32E7968EE9}" srcOrd="0" destOrd="0" presId="urn:microsoft.com/office/officeart/2005/8/layout/process1"/>
    <dgm:cxn modelId="{BE9C9691-F0B8-48F9-BE8F-828F63A5F664}" type="presOf" srcId="{73C030F8-3478-43DC-9654-05DB4C9A1945}" destId="{8A29FCE3-D1B3-44C7-98AD-ABF13D7BD88A}" srcOrd="1" destOrd="0" presId="urn:microsoft.com/office/officeart/2005/8/layout/process1"/>
    <dgm:cxn modelId="{B03FEA9A-EE99-42EC-A9C6-FA11D1B6D94C}" type="presOf" srcId="{B582C344-4501-4C18-ACC0-8B1C48F618D7}" destId="{F524E97C-7D5C-4E67-BD89-7D357F48D297}" srcOrd="1" destOrd="0" presId="urn:microsoft.com/office/officeart/2005/8/layout/process1"/>
    <dgm:cxn modelId="{C2BABDA4-04C6-4A51-853C-33FB474DAE04}" type="presOf" srcId="{5D6176BA-4FA3-4553-8BAD-A058713E6513}" destId="{46736090-21DA-427A-9F6C-3D7D6E618C77}" srcOrd="0" destOrd="0" presId="urn:microsoft.com/office/officeart/2005/8/layout/process1"/>
    <dgm:cxn modelId="{9EA723CD-46AB-4328-8DCE-4FACB47D755C}" type="presOf" srcId="{D4442F25-DB59-41D4-96AD-B75ACC3B1333}" destId="{DCE8AE00-E7F5-41CA-A9B5-8755F79EDA29}" srcOrd="0" destOrd="0" presId="urn:microsoft.com/office/officeart/2005/8/layout/process1"/>
    <dgm:cxn modelId="{174945CD-134A-4B0B-9977-CCFE563C8D0A}" srcId="{B58DBDBD-1DF4-42D4-A8C0-9BF321A974AC}" destId="{45C69484-BF37-4A1F-93C1-0D93E8D04B7F}" srcOrd="2" destOrd="0" parTransId="{0A08DA51-726F-49B9-B721-E24E27DFDD7D}" sibTransId="{FB2F8FF7-D4D9-4A90-A178-DBD132119E20}"/>
    <dgm:cxn modelId="{729AFE9D-2CD6-4D3B-B59C-E218FB9D8E61}" type="presParOf" srcId="{0F967023-633D-4035-9FA1-C468AF697414}" destId="{46736090-21DA-427A-9F6C-3D7D6E618C77}" srcOrd="0" destOrd="0" presId="urn:microsoft.com/office/officeart/2005/8/layout/process1"/>
    <dgm:cxn modelId="{AF7AE09B-FC3A-4B67-A2CB-16451119F121}" type="presParOf" srcId="{0F967023-633D-4035-9FA1-C468AF697414}" destId="{BCDE6D71-BFB5-4C1D-9934-FE32E7968EE9}" srcOrd="1" destOrd="0" presId="urn:microsoft.com/office/officeart/2005/8/layout/process1"/>
    <dgm:cxn modelId="{A78E0190-CD66-40D8-BFAE-9A1C1AA84FCA}" type="presParOf" srcId="{BCDE6D71-BFB5-4C1D-9934-FE32E7968EE9}" destId="{8A29FCE3-D1B3-44C7-98AD-ABF13D7BD88A}" srcOrd="0" destOrd="0" presId="urn:microsoft.com/office/officeart/2005/8/layout/process1"/>
    <dgm:cxn modelId="{17FE1A21-41C8-4BC1-82D7-EB6BDBCBA83C}" type="presParOf" srcId="{0F967023-633D-4035-9FA1-C468AF697414}" destId="{DCE8AE00-E7F5-41CA-A9B5-8755F79EDA29}" srcOrd="2" destOrd="0" presId="urn:microsoft.com/office/officeart/2005/8/layout/process1"/>
    <dgm:cxn modelId="{0CF099AA-2703-494B-BD35-2B3C6A8256E7}" type="presParOf" srcId="{0F967023-633D-4035-9FA1-C468AF697414}" destId="{6271F306-D591-4A9B-BF1B-1FC5A128CE79}" srcOrd="3" destOrd="0" presId="urn:microsoft.com/office/officeart/2005/8/layout/process1"/>
    <dgm:cxn modelId="{8A082EAB-4C2D-42DE-9659-D86CE879F08B}" type="presParOf" srcId="{6271F306-D591-4A9B-BF1B-1FC5A128CE79}" destId="{F524E97C-7D5C-4E67-BD89-7D357F48D297}" srcOrd="0" destOrd="0" presId="urn:microsoft.com/office/officeart/2005/8/layout/process1"/>
    <dgm:cxn modelId="{B3391826-665A-4C5D-9587-C4A211A8FDB3}" type="presParOf" srcId="{0F967023-633D-4035-9FA1-C468AF697414}" destId="{C62C3CD4-4C5D-46B5-BB46-62087501A47D}"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8DBDBD-1DF4-42D4-A8C0-9BF321A974AC}" type="doc">
      <dgm:prSet loTypeId="urn:microsoft.com/office/officeart/2005/8/layout/process1" loCatId="process" qsTypeId="urn:microsoft.com/office/officeart/2005/8/quickstyle/simple1" qsCatId="simple" csTypeId="urn:microsoft.com/office/officeart/2005/8/colors/colorful1" csCatId="colorful" phldr="1"/>
      <dgm:spPr/>
    </dgm:pt>
    <dgm:pt modelId="{5D6176BA-4FA3-4553-8BAD-A058713E6513}">
      <dgm:prSet phldrT="[文本]" custT="1"/>
      <dgm:spPr>
        <a:blipFill>
          <a:blip xmlns:r="http://schemas.openxmlformats.org/officeDocument/2006/relationships" r:embed="rId1"/>
          <a:stretch>
            <a:fillRect l="-1794" r="-1794"/>
          </a:stretch>
        </a:blipFill>
      </dgm:spPr>
      <dgm:t>
        <a:bodyPr/>
        <a:lstStyle/>
        <a:p>
          <a:r>
            <a:rPr lang="zh-CN" altLang="en-US">
              <a:noFill/>
            </a:rPr>
            <a:t> </a:t>
          </a:r>
        </a:p>
      </dgm:t>
    </dgm:pt>
    <dgm:pt modelId="{FE0101CF-ACE4-4125-85D0-0C0DD282B746}" type="parTrans" cxnId="{2C28ED39-1E0E-4F31-9E0D-B041824292A7}">
      <dgm:prSet/>
      <dgm:spPr/>
      <dgm:t>
        <a:bodyPr/>
        <a:lstStyle/>
        <a:p>
          <a:endParaRPr lang="zh-CN" altLang="en-US">
            <a:solidFill>
              <a:schemeClr val="bg1"/>
            </a:solidFill>
          </a:endParaRPr>
        </a:p>
      </dgm:t>
    </dgm:pt>
    <dgm:pt modelId="{73C030F8-3478-43DC-9654-05DB4C9A1945}" type="sibTrans" cxnId="{2C28ED39-1E0E-4F31-9E0D-B041824292A7}">
      <dgm:prSet/>
      <dgm:spPr/>
      <dgm:t>
        <a:bodyPr/>
        <a:lstStyle/>
        <a:p>
          <a:endParaRPr lang="zh-CN" altLang="en-US">
            <a:solidFill>
              <a:schemeClr val="bg1"/>
            </a:solidFill>
          </a:endParaRPr>
        </a:p>
      </dgm:t>
    </dgm:pt>
    <dgm:pt modelId="{D4442F25-DB59-41D4-96AD-B75ACC3B1333}">
      <dgm:prSet phldrT="[文本]" custT="1"/>
      <dgm:spPr>
        <a:blipFill>
          <a:blip xmlns:r="http://schemas.openxmlformats.org/officeDocument/2006/relationships" r:embed="rId2"/>
          <a:stretch>
            <a:fillRect/>
          </a:stretch>
        </a:blipFill>
      </dgm:spPr>
      <dgm:t>
        <a:bodyPr/>
        <a:lstStyle/>
        <a:p>
          <a:r>
            <a:rPr lang="zh-CN" altLang="en-US">
              <a:noFill/>
            </a:rPr>
            <a:t> </a:t>
          </a:r>
        </a:p>
      </dgm:t>
    </dgm:pt>
    <dgm:pt modelId="{339F0D0B-5D83-408A-993E-EF9B496B1733}" type="parTrans" cxnId="{3B686E22-A74F-413C-85CA-42CFAFC46E28}">
      <dgm:prSet/>
      <dgm:spPr/>
      <dgm:t>
        <a:bodyPr/>
        <a:lstStyle/>
        <a:p>
          <a:endParaRPr lang="zh-CN" altLang="en-US">
            <a:solidFill>
              <a:schemeClr val="bg1"/>
            </a:solidFill>
          </a:endParaRPr>
        </a:p>
      </dgm:t>
    </dgm:pt>
    <dgm:pt modelId="{B582C344-4501-4C18-ACC0-8B1C48F618D7}" type="sibTrans" cxnId="{3B686E22-A74F-413C-85CA-42CFAFC46E28}">
      <dgm:prSet/>
      <dgm:spPr/>
      <dgm:t>
        <a:bodyPr/>
        <a:lstStyle/>
        <a:p>
          <a:endParaRPr lang="zh-CN" altLang="en-US">
            <a:solidFill>
              <a:schemeClr val="bg1"/>
            </a:solidFill>
          </a:endParaRPr>
        </a:p>
      </dgm:t>
    </dgm:pt>
    <dgm:pt modelId="{45C69484-BF37-4A1F-93C1-0D93E8D04B7F}">
      <dgm:prSet phldrT="[文本]"/>
      <dgm:spPr>
        <a:blipFill>
          <a:blip xmlns:r="http://schemas.openxmlformats.org/officeDocument/2006/relationships" r:embed="rId3"/>
          <a:stretch>
            <a:fillRect/>
          </a:stretch>
        </a:blipFill>
      </dgm:spPr>
      <dgm:t>
        <a:bodyPr/>
        <a:lstStyle/>
        <a:p>
          <a:r>
            <a:rPr lang="zh-CN" altLang="en-US">
              <a:noFill/>
            </a:rPr>
            <a:t> </a:t>
          </a:r>
        </a:p>
      </dgm:t>
    </dgm:pt>
    <dgm:pt modelId="{0A08DA51-726F-49B9-B721-E24E27DFDD7D}" type="parTrans" cxnId="{174945CD-134A-4B0B-9977-CCFE563C8D0A}">
      <dgm:prSet/>
      <dgm:spPr/>
      <dgm:t>
        <a:bodyPr/>
        <a:lstStyle/>
        <a:p>
          <a:endParaRPr lang="zh-CN" altLang="en-US">
            <a:solidFill>
              <a:schemeClr val="bg1"/>
            </a:solidFill>
          </a:endParaRPr>
        </a:p>
      </dgm:t>
    </dgm:pt>
    <dgm:pt modelId="{FB2F8FF7-D4D9-4A90-A178-DBD132119E20}" type="sibTrans" cxnId="{174945CD-134A-4B0B-9977-CCFE563C8D0A}">
      <dgm:prSet/>
      <dgm:spPr/>
      <dgm:t>
        <a:bodyPr/>
        <a:lstStyle/>
        <a:p>
          <a:endParaRPr lang="zh-CN" altLang="en-US">
            <a:solidFill>
              <a:schemeClr val="bg1"/>
            </a:solidFill>
          </a:endParaRPr>
        </a:p>
      </dgm:t>
    </dgm:pt>
    <dgm:pt modelId="{0F967023-633D-4035-9FA1-C468AF697414}" type="pres">
      <dgm:prSet presAssocID="{B58DBDBD-1DF4-42D4-A8C0-9BF321A974AC}" presName="Name0" presStyleCnt="0">
        <dgm:presLayoutVars>
          <dgm:dir/>
          <dgm:resizeHandles val="exact"/>
        </dgm:presLayoutVars>
      </dgm:prSet>
      <dgm:spPr/>
    </dgm:pt>
    <dgm:pt modelId="{46736090-21DA-427A-9F6C-3D7D6E618C77}" type="pres">
      <dgm:prSet presAssocID="{5D6176BA-4FA3-4553-8BAD-A058713E6513}" presName="node" presStyleLbl="node1" presStyleIdx="0" presStyleCnt="3" custScaleX="106691" custScaleY="104555" custLinFactNeighborX="-880" custLinFactNeighborY="2782">
        <dgm:presLayoutVars>
          <dgm:bulletEnabled val="1"/>
        </dgm:presLayoutVars>
      </dgm:prSet>
      <dgm:spPr/>
    </dgm:pt>
    <dgm:pt modelId="{BCDE6D71-BFB5-4C1D-9934-FE32E7968EE9}" type="pres">
      <dgm:prSet presAssocID="{73C030F8-3478-43DC-9654-05DB4C9A1945}" presName="sibTrans" presStyleLbl="sibTrans2D1" presStyleIdx="0" presStyleCnt="2"/>
      <dgm:spPr/>
    </dgm:pt>
    <dgm:pt modelId="{8A29FCE3-D1B3-44C7-98AD-ABF13D7BD88A}" type="pres">
      <dgm:prSet presAssocID="{73C030F8-3478-43DC-9654-05DB4C9A1945}" presName="connectorText" presStyleLbl="sibTrans2D1" presStyleIdx="0" presStyleCnt="2"/>
      <dgm:spPr/>
    </dgm:pt>
    <dgm:pt modelId="{DCE8AE00-E7F5-41CA-A9B5-8755F79EDA29}" type="pres">
      <dgm:prSet presAssocID="{D4442F25-DB59-41D4-96AD-B75ACC3B1333}" presName="node" presStyleLbl="node1" presStyleIdx="1" presStyleCnt="3" custScaleX="133331">
        <dgm:presLayoutVars>
          <dgm:bulletEnabled val="1"/>
        </dgm:presLayoutVars>
      </dgm:prSet>
      <dgm:spPr/>
    </dgm:pt>
    <dgm:pt modelId="{6271F306-D591-4A9B-BF1B-1FC5A128CE79}" type="pres">
      <dgm:prSet presAssocID="{B582C344-4501-4C18-ACC0-8B1C48F618D7}" presName="sibTrans" presStyleLbl="sibTrans2D1" presStyleIdx="1" presStyleCnt="2"/>
      <dgm:spPr/>
    </dgm:pt>
    <dgm:pt modelId="{F524E97C-7D5C-4E67-BD89-7D357F48D297}" type="pres">
      <dgm:prSet presAssocID="{B582C344-4501-4C18-ACC0-8B1C48F618D7}" presName="connectorText" presStyleLbl="sibTrans2D1" presStyleIdx="1" presStyleCnt="2"/>
      <dgm:spPr/>
    </dgm:pt>
    <dgm:pt modelId="{C62C3CD4-4C5D-46B5-BB46-62087501A47D}" type="pres">
      <dgm:prSet presAssocID="{45C69484-BF37-4A1F-93C1-0D93E8D04B7F}" presName="node" presStyleLbl="node1" presStyleIdx="2" presStyleCnt="3" custScaleX="124965" custLinFactNeighborY="-41">
        <dgm:presLayoutVars>
          <dgm:bulletEnabled val="1"/>
        </dgm:presLayoutVars>
      </dgm:prSet>
      <dgm:spPr/>
    </dgm:pt>
  </dgm:ptLst>
  <dgm:cxnLst>
    <dgm:cxn modelId="{E9F17010-0A95-49A5-B0F5-07565EF3E4E7}" type="presOf" srcId="{B582C344-4501-4C18-ACC0-8B1C48F618D7}" destId="{6271F306-D591-4A9B-BF1B-1FC5A128CE79}" srcOrd="0" destOrd="0" presId="urn:microsoft.com/office/officeart/2005/8/layout/process1"/>
    <dgm:cxn modelId="{4BAEC717-EF8B-4C22-8316-A62EBD80DB5F}" type="presOf" srcId="{B58DBDBD-1DF4-42D4-A8C0-9BF321A974AC}" destId="{0F967023-633D-4035-9FA1-C468AF697414}" srcOrd="0" destOrd="0" presId="urn:microsoft.com/office/officeart/2005/8/layout/process1"/>
    <dgm:cxn modelId="{3B686E22-A74F-413C-85CA-42CFAFC46E28}" srcId="{B58DBDBD-1DF4-42D4-A8C0-9BF321A974AC}" destId="{D4442F25-DB59-41D4-96AD-B75ACC3B1333}" srcOrd="1" destOrd="0" parTransId="{339F0D0B-5D83-408A-993E-EF9B496B1733}" sibTransId="{B582C344-4501-4C18-ACC0-8B1C48F618D7}"/>
    <dgm:cxn modelId="{2C28ED39-1E0E-4F31-9E0D-B041824292A7}" srcId="{B58DBDBD-1DF4-42D4-A8C0-9BF321A974AC}" destId="{5D6176BA-4FA3-4553-8BAD-A058713E6513}" srcOrd="0" destOrd="0" parTransId="{FE0101CF-ACE4-4125-85D0-0C0DD282B746}" sibTransId="{73C030F8-3478-43DC-9654-05DB4C9A1945}"/>
    <dgm:cxn modelId="{5A727C58-E121-47A3-8E82-072A82C8B86F}" type="presOf" srcId="{45C69484-BF37-4A1F-93C1-0D93E8D04B7F}" destId="{C62C3CD4-4C5D-46B5-BB46-62087501A47D}" srcOrd="0" destOrd="0" presId="urn:microsoft.com/office/officeart/2005/8/layout/process1"/>
    <dgm:cxn modelId="{DAA17179-8A57-470A-ABB9-780F6C445464}" type="presOf" srcId="{73C030F8-3478-43DC-9654-05DB4C9A1945}" destId="{BCDE6D71-BFB5-4C1D-9934-FE32E7968EE9}" srcOrd="0" destOrd="0" presId="urn:microsoft.com/office/officeart/2005/8/layout/process1"/>
    <dgm:cxn modelId="{BE9C9691-F0B8-48F9-BE8F-828F63A5F664}" type="presOf" srcId="{73C030F8-3478-43DC-9654-05DB4C9A1945}" destId="{8A29FCE3-D1B3-44C7-98AD-ABF13D7BD88A}" srcOrd="1" destOrd="0" presId="urn:microsoft.com/office/officeart/2005/8/layout/process1"/>
    <dgm:cxn modelId="{B03FEA9A-EE99-42EC-A9C6-FA11D1B6D94C}" type="presOf" srcId="{B582C344-4501-4C18-ACC0-8B1C48F618D7}" destId="{F524E97C-7D5C-4E67-BD89-7D357F48D297}" srcOrd="1" destOrd="0" presId="urn:microsoft.com/office/officeart/2005/8/layout/process1"/>
    <dgm:cxn modelId="{C2BABDA4-04C6-4A51-853C-33FB474DAE04}" type="presOf" srcId="{5D6176BA-4FA3-4553-8BAD-A058713E6513}" destId="{46736090-21DA-427A-9F6C-3D7D6E618C77}" srcOrd="0" destOrd="0" presId="urn:microsoft.com/office/officeart/2005/8/layout/process1"/>
    <dgm:cxn modelId="{9EA723CD-46AB-4328-8DCE-4FACB47D755C}" type="presOf" srcId="{D4442F25-DB59-41D4-96AD-B75ACC3B1333}" destId="{DCE8AE00-E7F5-41CA-A9B5-8755F79EDA29}" srcOrd="0" destOrd="0" presId="urn:microsoft.com/office/officeart/2005/8/layout/process1"/>
    <dgm:cxn modelId="{174945CD-134A-4B0B-9977-CCFE563C8D0A}" srcId="{B58DBDBD-1DF4-42D4-A8C0-9BF321A974AC}" destId="{45C69484-BF37-4A1F-93C1-0D93E8D04B7F}" srcOrd="2" destOrd="0" parTransId="{0A08DA51-726F-49B9-B721-E24E27DFDD7D}" sibTransId="{FB2F8FF7-D4D9-4A90-A178-DBD132119E20}"/>
    <dgm:cxn modelId="{729AFE9D-2CD6-4D3B-B59C-E218FB9D8E61}" type="presParOf" srcId="{0F967023-633D-4035-9FA1-C468AF697414}" destId="{46736090-21DA-427A-9F6C-3D7D6E618C77}" srcOrd="0" destOrd="0" presId="urn:microsoft.com/office/officeart/2005/8/layout/process1"/>
    <dgm:cxn modelId="{AF7AE09B-FC3A-4B67-A2CB-16451119F121}" type="presParOf" srcId="{0F967023-633D-4035-9FA1-C468AF697414}" destId="{BCDE6D71-BFB5-4C1D-9934-FE32E7968EE9}" srcOrd="1" destOrd="0" presId="urn:microsoft.com/office/officeart/2005/8/layout/process1"/>
    <dgm:cxn modelId="{A78E0190-CD66-40D8-BFAE-9A1C1AA84FCA}" type="presParOf" srcId="{BCDE6D71-BFB5-4C1D-9934-FE32E7968EE9}" destId="{8A29FCE3-D1B3-44C7-98AD-ABF13D7BD88A}" srcOrd="0" destOrd="0" presId="urn:microsoft.com/office/officeart/2005/8/layout/process1"/>
    <dgm:cxn modelId="{17FE1A21-41C8-4BC1-82D7-EB6BDBCBA83C}" type="presParOf" srcId="{0F967023-633D-4035-9FA1-C468AF697414}" destId="{DCE8AE00-E7F5-41CA-A9B5-8755F79EDA29}" srcOrd="2" destOrd="0" presId="urn:microsoft.com/office/officeart/2005/8/layout/process1"/>
    <dgm:cxn modelId="{0CF099AA-2703-494B-BD35-2B3C6A8256E7}" type="presParOf" srcId="{0F967023-633D-4035-9FA1-C468AF697414}" destId="{6271F306-D591-4A9B-BF1B-1FC5A128CE79}" srcOrd="3" destOrd="0" presId="urn:microsoft.com/office/officeart/2005/8/layout/process1"/>
    <dgm:cxn modelId="{8A082EAB-4C2D-42DE-9659-D86CE879F08B}" type="presParOf" srcId="{6271F306-D591-4A9B-BF1B-1FC5A128CE79}" destId="{F524E97C-7D5C-4E67-BD89-7D357F48D297}" srcOrd="0" destOrd="0" presId="urn:microsoft.com/office/officeart/2005/8/layout/process1"/>
    <dgm:cxn modelId="{B3391826-665A-4C5D-9587-C4A211A8FDB3}" type="presParOf" srcId="{0F967023-633D-4035-9FA1-C468AF697414}" destId="{C62C3CD4-4C5D-46B5-BB46-62087501A47D}"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36090-21DA-427A-9F6C-3D7D6E618C77}">
      <dsp:nvSpPr>
        <dsp:cNvPr id="0" name=""/>
        <dsp:cNvSpPr/>
      </dsp:nvSpPr>
      <dsp:spPr>
        <a:xfrm>
          <a:off x="0" y="605304"/>
          <a:ext cx="2709642" cy="166791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en-US" altLang="zh-CN" sz="2000" kern="1200" dirty="0">
              <a:latin typeface="+mn-ea"/>
              <a:ea typeface="+mn-ea"/>
              <a:cs typeface="Ebrima" charset="0"/>
            </a:rPr>
            <a:t>pQCD</a:t>
          </a:r>
          <a:r>
            <a:rPr kumimoji="1" lang="zh-CN" altLang="en-US" sz="2000" kern="1200" dirty="0">
              <a:latin typeface="+mn-ea"/>
              <a:ea typeface="+mn-ea"/>
              <a:cs typeface="Ebrima" charset="0"/>
            </a:rPr>
            <a:t>预言高能区形状因子随能量的演化</a:t>
          </a:r>
          <a:r>
            <a:rPr lang="en-US" altLang="zh-CN" sz="2000" kern="1200" dirty="0">
              <a:latin typeface="+mn-ea"/>
              <a:ea typeface="+mn-ea"/>
            </a:rPr>
            <a:t>: </a:t>
          </a:r>
        </a:p>
        <a:p>
          <a:pPr marL="0" lvl="0" indent="0" algn="ctr" defTabSz="889000">
            <a:lnSpc>
              <a:spcPct val="90000"/>
            </a:lnSpc>
            <a:spcBef>
              <a:spcPct val="0"/>
            </a:spcBef>
            <a:spcAft>
              <a:spcPct val="35000"/>
            </a:spcAft>
            <a:buNone/>
          </a:pPr>
          <a:r>
            <a:rPr lang="en-US" altLang="zh-CN" sz="2000" kern="1200" dirty="0">
              <a:latin typeface="+mn-ea"/>
              <a:ea typeface="+mn-ea"/>
            </a:rPr>
            <a:t> </a:t>
          </a:r>
          <a14:m xmlns:a14="http://schemas.microsoft.com/office/drawing/2010/main">
            <m:oMath xmlns:m="http://schemas.openxmlformats.org/officeDocument/2006/math">
              <m:sSub>
                <m:sSubPr>
                  <m:ctrlPr>
                    <a:rPr lang="en-US" altLang="zh-CN" sz="2000" b="1" i="1" kern="1200" smtClean="0">
                      <a:latin typeface="Cambria Math" panose="02040503050406030204" pitchFamily="18" charset="0"/>
                      <a:ea typeface="+mn-ea"/>
                    </a:rPr>
                  </m:ctrlPr>
                </m:sSubPr>
                <m:e>
                  <m:r>
                    <a:rPr lang="en-US" altLang="zh-CN" sz="2000" b="1" i="1" kern="1200" smtClean="0">
                      <a:latin typeface="Cambria Math" panose="02040503050406030204" pitchFamily="18" charset="0"/>
                      <a:ea typeface="+mn-ea"/>
                    </a:rPr>
                    <m:t>𝑭</m:t>
                  </m:r>
                </m:e>
                <m:sub>
                  <m:r>
                    <a:rPr lang="en-US" altLang="zh-CN" sz="2000" b="1" i="1" kern="1200" smtClean="0">
                      <a:latin typeface="Cambria Math" panose="02040503050406030204" pitchFamily="18" charset="0"/>
                      <a:ea typeface="+mn-ea"/>
                    </a:rPr>
                    <m:t>𝟏</m:t>
                  </m:r>
                </m:sub>
              </m:sSub>
              <m:r>
                <a:rPr lang="en-US" altLang="zh-CN" sz="2000" b="1" i="1" kern="1200">
                  <a:latin typeface="Cambria Math" panose="02040503050406030204" pitchFamily="18" charset="0"/>
                  <a:ea typeface="+mn-ea"/>
                </a:rPr>
                <m:t>∝</m:t>
              </m:r>
              <m:sSup>
                <m:sSupPr>
                  <m:ctrlPr>
                    <a:rPr lang="en-US" altLang="zh-CN" sz="2000" b="1" i="1" kern="1200" smtClean="0">
                      <a:latin typeface="Cambria Math" panose="02040503050406030204" pitchFamily="18" charset="0"/>
                      <a:ea typeface="+mn-ea"/>
                    </a:rPr>
                  </m:ctrlPr>
                </m:sSupPr>
                <m:e>
                  <m:r>
                    <a:rPr lang="en-US" altLang="zh-CN" sz="2000" b="1" i="1" kern="1200" smtClean="0">
                      <a:latin typeface="Cambria Math" panose="02040503050406030204" pitchFamily="18" charset="0"/>
                      <a:ea typeface="+mn-ea"/>
                    </a:rPr>
                    <m:t>𝒒</m:t>
                  </m:r>
                </m:e>
                <m:sup>
                  <m:r>
                    <a:rPr lang="en-US" altLang="zh-CN" sz="2000" b="1" i="1" kern="1200" smtClean="0">
                      <a:latin typeface="Cambria Math" panose="02040503050406030204" pitchFamily="18" charset="0"/>
                      <a:ea typeface="+mn-ea"/>
                    </a:rPr>
                    <m:t>−</m:t>
                  </m:r>
                  <m:r>
                    <a:rPr lang="en-US" altLang="zh-CN" sz="2000" b="1" i="1" kern="1200" smtClean="0">
                      <a:latin typeface="Cambria Math" panose="02040503050406030204" pitchFamily="18" charset="0"/>
                      <a:ea typeface="+mn-ea"/>
                    </a:rPr>
                    <m:t>𝟒</m:t>
                  </m:r>
                </m:sup>
              </m:sSup>
              <m:r>
                <a:rPr lang="en-US" altLang="zh-CN" sz="2000" b="1" i="1" kern="1200" smtClean="0">
                  <a:latin typeface="Cambria Math" panose="02040503050406030204" pitchFamily="18" charset="0"/>
                  <a:ea typeface="+mn-ea"/>
                </a:rPr>
                <m:t>, </m:t>
              </m:r>
              <m:sSub>
                <m:sSubPr>
                  <m:ctrlPr>
                    <a:rPr lang="en-US" altLang="zh-CN" sz="2000" b="1" i="1" kern="1200">
                      <a:latin typeface="Cambria Math" panose="02040503050406030204" pitchFamily="18" charset="0"/>
                      <a:ea typeface="+mn-ea"/>
                    </a:rPr>
                  </m:ctrlPr>
                </m:sSubPr>
                <m:e>
                  <m:r>
                    <a:rPr lang="en-US" altLang="zh-CN" sz="2000" b="1" i="1" kern="1200">
                      <a:latin typeface="Cambria Math" panose="02040503050406030204" pitchFamily="18" charset="0"/>
                      <a:ea typeface="+mn-ea"/>
                    </a:rPr>
                    <m:t>𝑭</m:t>
                  </m:r>
                </m:e>
                <m:sub>
                  <m:r>
                    <a:rPr lang="en-US" altLang="zh-CN" sz="2000" b="1" i="1" kern="1200" smtClean="0">
                      <a:latin typeface="Cambria Math" panose="02040503050406030204" pitchFamily="18" charset="0"/>
                      <a:ea typeface="+mn-ea"/>
                    </a:rPr>
                    <m:t>𝟐</m:t>
                  </m:r>
                </m:sub>
              </m:sSub>
              <m:r>
                <a:rPr lang="en-US" altLang="zh-CN" sz="2000" b="1" i="1" kern="1200">
                  <a:latin typeface="Cambria Math" panose="02040503050406030204" pitchFamily="18" charset="0"/>
                  <a:ea typeface="+mn-ea"/>
                </a:rPr>
                <m:t>∝</m:t>
              </m:r>
              <m:sSup>
                <m:sSupPr>
                  <m:ctrlPr>
                    <a:rPr lang="en-US" altLang="zh-CN" sz="2000" b="1" i="1" kern="1200">
                      <a:latin typeface="Cambria Math" panose="02040503050406030204" pitchFamily="18" charset="0"/>
                      <a:ea typeface="+mn-ea"/>
                    </a:rPr>
                  </m:ctrlPr>
                </m:sSupPr>
                <m:e>
                  <m:r>
                    <a:rPr lang="en-US" altLang="zh-CN" sz="2000" b="1" i="1" kern="1200">
                      <a:latin typeface="Cambria Math" panose="02040503050406030204" pitchFamily="18" charset="0"/>
                      <a:ea typeface="+mn-ea"/>
                    </a:rPr>
                    <m:t>𝒒</m:t>
                  </m:r>
                </m:e>
                <m:sup>
                  <m:r>
                    <a:rPr lang="en-US" altLang="zh-CN" sz="2000" b="1" i="1" kern="1200">
                      <a:latin typeface="Cambria Math" panose="02040503050406030204" pitchFamily="18" charset="0"/>
                      <a:ea typeface="+mn-ea"/>
                    </a:rPr>
                    <m:t>−</m:t>
                  </m:r>
                  <m:r>
                    <a:rPr lang="en-US" altLang="zh-CN" sz="2000" b="1" i="1" kern="1200" smtClean="0">
                      <a:latin typeface="Cambria Math" panose="02040503050406030204" pitchFamily="18" charset="0"/>
                      <a:ea typeface="+mn-ea"/>
                    </a:rPr>
                    <m:t>𝟔</m:t>
                  </m:r>
                </m:sup>
              </m:sSup>
            </m:oMath>
          </a14:m>
          <a:endParaRPr lang="zh-CN" altLang="en-US" sz="2000" b="1" kern="1200" dirty="0">
            <a:latin typeface="+mn-ea"/>
            <a:ea typeface="+mn-ea"/>
          </a:endParaRPr>
        </a:p>
      </dsp:txBody>
      <dsp:txXfrm>
        <a:off x="48852" y="654156"/>
        <a:ext cx="2611938" cy="1570215"/>
      </dsp:txXfrm>
    </dsp:sp>
    <dsp:sp modelId="{BCDE6D71-BFB5-4C1D-9934-FE32E7968EE9}">
      <dsp:nvSpPr>
        <dsp:cNvPr id="0" name=""/>
        <dsp:cNvSpPr/>
      </dsp:nvSpPr>
      <dsp:spPr>
        <a:xfrm rot="21562486">
          <a:off x="2964328" y="1103828"/>
          <a:ext cx="540001" cy="62984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zh-CN" altLang="en-US" sz="1300" kern="1200">
            <a:solidFill>
              <a:schemeClr val="bg1"/>
            </a:solidFill>
          </a:endParaRPr>
        </a:p>
      </dsp:txBody>
      <dsp:txXfrm>
        <a:off x="2964333" y="1230682"/>
        <a:ext cx="378001" cy="377908"/>
      </dsp:txXfrm>
    </dsp:sp>
    <dsp:sp modelId="{DCE8AE00-E7F5-41CA-A9B5-8755F79EDA29}">
      <dsp:nvSpPr>
        <dsp:cNvPr id="0" name=""/>
        <dsp:cNvSpPr/>
      </dsp:nvSpPr>
      <dsp:spPr>
        <a:xfrm>
          <a:off x="3728452" y="597256"/>
          <a:ext cx="3386221" cy="159525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Times New Roman" panose="02020603050405020304" pitchFamily="18" charset="0"/>
              <a:ea typeface="+mn-ea"/>
              <a:cs typeface="Times New Roman" panose="02020603050405020304" pitchFamily="18" charset="0"/>
            </a:rPr>
            <a:t>考虑低能区的非微扰修正</a:t>
          </a:r>
          <a:r>
            <a:rPr lang="en-US" altLang="zh-CN" sz="2000" b="1" kern="1200" dirty="0">
              <a:latin typeface="Times New Roman" panose="02020603050405020304" pitchFamily="18" charset="0"/>
              <a:ea typeface="+mn-ea"/>
              <a:cs typeface="Times New Roman" panose="02020603050405020304" pitchFamily="18" charset="0"/>
            </a:rPr>
            <a:t>: </a:t>
          </a:r>
          <a14:m xmlns:a14="http://schemas.microsoft.com/office/drawing/2010/main">
            <m:oMath xmlns:m="http://schemas.openxmlformats.org/officeDocument/2006/math">
              <m:f>
                <m:fPr>
                  <m:ctrlPr>
                    <a:rPr lang="en-US" altLang="zh-CN" sz="2000" b="1" i="1" kern="1200" smtClean="0">
                      <a:latin typeface="Cambria Math" panose="02040503050406030204" pitchFamily="18" charset="0"/>
                      <a:ea typeface="+mn-ea"/>
                    </a:rPr>
                  </m:ctrlPr>
                </m:fPr>
                <m:num>
                  <m:sSup>
                    <m:sSupPr>
                      <m:ctrlPr>
                        <a:rPr lang="en-US" altLang="zh-CN" sz="2000" b="1" i="1" kern="1200" smtClean="0">
                          <a:latin typeface="Cambria Math" panose="02040503050406030204" pitchFamily="18" charset="0"/>
                          <a:ea typeface="+mn-ea"/>
                        </a:rPr>
                      </m:ctrlPr>
                    </m:sSupPr>
                    <m:e>
                      <m:r>
                        <a:rPr lang="en-US" altLang="zh-CN" sz="2000" b="1" i="1" kern="1200" smtClean="0">
                          <a:latin typeface="Cambria Math" panose="02040503050406030204" pitchFamily="18" charset="0"/>
                          <a:ea typeface="+mn-ea"/>
                        </a:rPr>
                        <m:t>𝒒</m:t>
                      </m:r>
                    </m:e>
                    <m:sup>
                      <m:r>
                        <a:rPr lang="en-US" altLang="zh-CN" sz="2000" b="1" i="1" kern="1200" smtClean="0">
                          <a:latin typeface="Cambria Math" panose="02040503050406030204" pitchFamily="18" charset="0"/>
                          <a:ea typeface="+mn-ea"/>
                        </a:rPr>
                        <m:t>𝟐</m:t>
                      </m:r>
                    </m:sup>
                  </m:sSup>
                  <m:sSub>
                    <m:sSubPr>
                      <m:ctrlPr>
                        <a:rPr lang="en-US" altLang="zh-CN" sz="2000" b="1" i="1" kern="1200" smtClean="0">
                          <a:latin typeface="Cambria Math" panose="02040503050406030204" pitchFamily="18" charset="0"/>
                          <a:ea typeface="+mn-ea"/>
                        </a:rPr>
                      </m:ctrlPr>
                    </m:sSubPr>
                    <m:e>
                      <m:r>
                        <a:rPr lang="en-US" altLang="zh-CN" sz="2000" b="1" i="1" kern="1200" smtClean="0">
                          <a:latin typeface="Cambria Math" panose="02040503050406030204" pitchFamily="18" charset="0"/>
                          <a:ea typeface="+mn-ea"/>
                        </a:rPr>
                        <m:t>𝑭</m:t>
                      </m:r>
                    </m:e>
                    <m:sub>
                      <m:r>
                        <a:rPr lang="en-US" altLang="zh-CN" sz="2000" b="1" i="1" kern="1200" smtClean="0">
                          <a:latin typeface="Cambria Math" panose="02040503050406030204" pitchFamily="18" charset="0"/>
                          <a:ea typeface="+mn-ea"/>
                        </a:rPr>
                        <m:t>𝟐</m:t>
                      </m:r>
                    </m:sub>
                  </m:sSub>
                </m:num>
                <m:den>
                  <m:sSub>
                    <m:sSubPr>
                      <m:ctrlPr>
                        <a:rPr lang="en-US" altLang="zh-CN" sz="2000" b="1" i="1" kern="1200" smtClean="0">
                          <a:latin typeface="Cambria Math" panose="02040503050406030204" pitchFamily="18" charset="0"/>
                          <a:ea typeface="+mn-ea"/>
                        </a:rPr>
                      </m:ctrlPr>
                    </m:sSubPr>
                    <m:e>
                      <m:r>
                        <a:rPr lang="en-US" altLang="zh-CN" sz="2000" b="1" i="1" kern="1200" smtClean="0">
                          <a:latin typeface="Cambria Math" panose="02040503050406030204" pitchFamily="18" charset="0"/>
                          <a:ea typeface="+mn-ea"/>
                        </a:rPr>
                        <m:t>𝑭</m:t>
                      </m:r>
                    </m:e>
                    <m:sub>
                      <m:r>
                        <a:rPr lang="en-US" altLang="zh-CN" sz="2000" b="1" i="1" kern="1200" smtClean="0">
                          <a:latin typeface="Cambria Math" panose="02040503050406030204" pitchFamily="18" charset="0"/>
                          <a:ea typeface="+mn-ea"/>
                        </a:rPr>
                        <m:t>𝟏</m:t>
                      </m:r>
                    </m:sub>
                  </m:sSub>
                </m:den>
              </m:f>
              <m:r>
                <a:rPr lang="en-US" altLang="zh-CN" sz="2000" b="1" i="1" kern="1200">
                  <a:latin typeface="Cambria Math" panose="02040503050406030204" pitchFamily="18" charset="0"/>
                  <a:ea typeface="+mn-ea"/>
                </a:rPr>
                <m:t>∝</m:t>
              </m:r>
              <m:r>
                <a:rPr lang="en-US" altLang="zh-CN" sz="2000" b="1" i="0" kern="1200" smtClean="0">
                  <a:latin typeface="Cambria Math" panose="02040503050406030204" pitchFamily="18" charset="0"/>
                  <a:ea typeface="+mn-ea"/>
                </a:rPr>
                <m:t>𝐥𝐧</m:t>
              </m:r>
              <m:r>
                <a:rPr lang="en-US" altLang="zh-CN" sz="2000" b="1" i="0" kern="1200" smtClean="0">
                  <a:latin typeface="Cambria Math" panose="02040503050406030204" pitchFamily="18" charset="0"/>
                  <a:ea typeface="+mn-ea"/>
                </a:rPr>
                <m:t>(</m:t>
              </m:r>
              <m:f>
                <m:fPr>
                  <m:ctrlPr>
                    <a:rPr lang="en-US" altLang="zh-CN" sz="2000" b="1" i="1" kern="1200" smtClean="0">
                      <a:latin typeface="Cambria Math" panose="02040503050406030204" pitchFamily="18" charset="0"/>
                      <a:ea typeface="+mn-ea"/>
                    </a:rPr>
                  </m:ctrlPr>
                </m:fPr>
                <m:num>
                  <m:sSup>
                    <m:sSupPr>
                      <m:ctrlPr>
                        <a:rPr lang="en-US" altLang="zh-CN" sz="2000" b="1" i="1" kern="1200" smtClean="0">
                          <a:latin typeface="Cambria Math" panose="02040503050406030204" pitchFamily="18" charset="0"/>
                          <a:ea typeface="+mn-ea"/>
                        </a:rPr>
                      </m:ctrlPr>
                    </m:sSupPr>
                    <m:e>
                      <m:r>
                        <a:rPr lang="en-US" altLang="zh-CN" sz="2000" b="1" i="1" kern="1200" smtClean="0">
                          <a:latin typeface="Cambria Math" panose="02040503050406030204" pitchFamily="18" charset="0"/>
                          <a:ea typeface="+mn-ea"/>
                        </a:rPr>
                        <m:t>𝒒</m:t>
                      </m:r>
                    </m:e>
                    <m:sup>
                      <m:r>
                        <a:rPr lang="en-US" altLang="zh-CN" sz="2000" b="1" i="1" kern="1200" smtClean="0">
                          <a:latin typeface="Cambria Math" panose="02040503050406030204" pitchFamily="18" charset="0"/>
                          <a:ea typeface="+mn-ea"/>
                        </a:rPr>
                        <m:t>𝟐</m:t>
                      </m:r>
                    </m:sup>
                  </m:sSup>
                </m:num>
                <m:den>
                  <m:sSup>
                    <m:sSupPr>
                      <m:ctrlPr>
                        <a:rPr lang="en-US" altLang="zh-CN" sz="2000" b="1" i="1" kern="1200" smtClean="0">
                          <a:latin typeface="Cambria Math" panose="02040503050406030204" pitchFamily="18" charset="0"/>
                          <a:ea typeface="+mn-ea"/>
                        </a:rPr>
                      </m:ctrlPr>
                    </m:sSupPr>
                    <m:e>
                      <m:r>
                        <a:rPr lang="el-GR" altLang="zh-CN" sz="2000" b="1" i="1" kern="1200" smtClean="0">
                          <a:latin typeface="Cambria Math" panose="02040503050406030204" pitchFamily="18" charset="0"/>
                          <a:ea typeface="+mn-ea"/>
                        </a:rPr>
                        <m:t>𝜦</m:t>
                      </m:r>
                    </m:e>
                    <m:sup>
                      <m:r>
                        <a:rPr lang="en-US" altLang="zh-CN" sz="2000" b="1" i="1" kern="1200" smtClean="0">
                          <a:latin typeface="Cambria Math" panose="02040503050406030204" pitchFamily="18" charset="0"/>
                          <a:ea typeface="+mn-ea"/>
                        </a:rPr>
                        <m:t>𝟐</m:t>
                      </m:r>
                    </m:sup>
                  </m:sSup>
                </m:den>
              </m:f>
              <m:r>
                <a:rPr lang="en-US" altLang="zh-CN" sz="2000" b="1" i="1" kern="1200" smtClean="0">
                  <a:latin typeface="Cambria Math" panose="02040503050406030204" pitchFamily="18" charset="0"/>
                  <a:ea typeface="+mn-ea"/>
                </a:rPr>
                <m:t>)</m:t>
              </m:r>
            </m:oMath>
          </a14:m>
          <a:r>
            <a:rPr lang="en-US" altLang="zh-CN" sz="2000" b="1" kern="1200" dirty="0">
              <a:latin typeface="Times New Roman" panose="02020603050405020304" pitchFamily="18" charset="0"/>
              <a:ea typeface="+mn-ea"/>
              <a:cs typeface="Times New Roman" panose="02020603050405020304" pitchFamily="18" charset="0"/>
            </a:rPr>
            <a:t>, </a:t>
          </a:r>
          <a14:m xmlns:a14="http://schemas.microsoft.com/office/drawing/2010/main">
            <m:oMath xmlns:m="http://schemas.openxmlformats.org/officeDocument/2006/math">
              <m:r>
                <a:rPr lang="el-GR" altLang="zh-CN" sz="2000" b="1" i="1" kern="1200">
                  <a:latin typeface="Cambria Math" panose="02040503050406030204" pitchFamily="18" charset="0"/>
                  <a:ea typeface="+mn-ea"/>
                </a:rPr>
                <m:t>𝜦</m:t>
              </m:r>
              <m:r>
                <a:rPr lang="el-GR" altLang="zh-CN" sz="2000" b="1" i="1" kern="1200" smtClean="0">
                  <a:latin typeface="Cambria Math" panose="02040503050406030204" pitchFamily="18" charset="0"/>
                  <a:ea typeface="+mn-ea"/>
                </a:rPr>
                <m:t>≈</m:t>
              </m:r>
              <m:r>
                <a:rPr lang="en-US" altLang="zh-CN" sz="2000" b="1" i="1" kern="1200" smtClean="0">
                  <a:latin typeface="Cambria Math" panose="02040503050406030204" pitchFamily="18" charset="0"/>
                  <a:ea typeface="+mn-ea"/>
                </a:rPr>
                <m:t>𝟎</m:t>
              </m:r>
              <m:r>
                <a:rPr lang="en-US" altLang="zh-CN" sz="2000" b="1" i="1" kern="1200" smtClean="0">
                  <a:latin typeface="Cambria Math" panose="02040503050406030204" pitchFamily="18" charset="0"/>
                  <a:ea typeface="+mn-ea"/>
                </a:rPr>
                <m:t>.</m:t>
              </m:r>
              <m:r>
                <a:rPr lang="en-US" altLang="zh-CN" sz="2000" b="1" i="1" kern="1200" smtClean="0">
                  <a:latin typeface="Cambria Math" panose="02040503050406030204" pitchFamily="18" charset="0"/>
                  <a:ea typeface="+mn-ea"/>
                </a:rPr>
                <m:t>𝟑</m:t>
              </m:r>
            </m:oMath>
          </a14:m>
          <a:r>
            <a:rPr lang="zh-CN" altLang="en-US" sz="2000" b="1" kern="1200" dirty="0">
              <a:latin typeface="Times New Roman" panose="02020603050405020304" pitchFamily="18" charset="0"/>
              <a:ea typeface="+mn-ea"/>
              <a:cs typeface="Times New Roman" panose="02020603050405020304" pitchFamily="18" charset="0"/>
            </a:rPr>
            <a:t> </a:t>
          </a:r>
          <a:r>
            <a:rPr lang="en-US" altLang="zh-CN" sz="2000" b="1" kern="1200" dirty="0">
              <a:latin typeface="Times New Roman" panose="02020603050405020304" pitchFamily="18" charset="0"/>
              <a:ea typeface="+mn-ea"/>
              <a:cs typeface="Times New Roman" panose="02020603050405020304" pitchFamily="18" charset="0"/>
            </a:rPr>
            <a:t>GeV</a:t>
          </a:r>
          <a:endParaRPr lang="zh-CN" altLang="en-US" sz="2000" b="1" kern="1200" dirty="0">
            <a:latin typeface="Times New Roman" panose="02020603050405020304" pitchFamily="18" charset="0"/>
            <a:ea typeface="+mn-ea"/>
            <a:cs typeface="Times New Roman" panose="02020603050405020304" pitchFamily="18" charset="0"/>
          </a:endParaRPr>
        </a:p>
      </dsp:txBody>
      <dsp:txXfrm>
        <a:off x="3775175" y="643979"/>
        <a:ext cx="3292775" cy="1501809"/>
      </dsp:txXfrm>
    </dsp:sp>
    <dsp:sp modelId="{6271F306-D591-4A9B-BF1B-1FC5A128CE79}">
      <dsp:nvSpPr>
        <dsp:cNvPr id="0" name=""/>
        <dsp:cNvSpPr/>
      </dsp:nvSpPr>
      <dsp:spPr>
        <a:xfrm rot="21599477">
          <a:off x="7368644" y="1079622"/>
          <a:ext cx="538418" cy="629848"/>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zh-CN" altLang="en-US" sz="1300" kern="1200">
            <a:solidFill>
              <a:schemeClr val="bg1"/>
            </a:solidFill>
          </a:endParaRPr>
        </a:p>
      </dsp:txBody>
      <dsp:txXfrm>
        <a:off x="7368644" y="1205604"/>
        <a:ext cx="376893" cy="377908"/>
      </dsp:txXfrm>
    </dsp:sp>
    <dsp:sp modelId="{C62C3CD4-4C5D-46B5-BB46-62087501A47D}">
      <dsp:nvSpPr>
        <dsp:cNvPr id="0" name=""/>
        <dsp:cNvSpPr/>
      </dsp:nvSpPr>
      <dsp:spPr>
        <a:xfrm>
          <a:off x="8130558" y="596602"/>
          <a:ext cx="3173749" cy="159525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altLang="zh-CN" sz="1600" b="1" kern="1200" dirty="0"/>
            <a:t>VMD</a:t>
          </a:r>
          <a:r>
            <a:rPr lang="zh-CN" altLang="en-US" sz="1600" b="1" kern="1200" dirty="0"/>
            <a:t>模型考虑矢量介子的贡献</a:t>
          </a:r>
          <a:r>
            <a:rPr lang="en-US" altLang="zh-CN" sz="1600" b="1" kern="1200" dirty="0"/>
            <a:t> </a:t>
          </a:r>
          <a14:m xmlns:a14="http://schemas.microsoft.com/office/drawing/2010/main">
            <m:oMath xmlns:m="http://schemas.openxmlformats.org/officeDocument/2006/math">
              <m:d>
                <m:dPr>
                  <m:begChr m:val="|"/>
                  <m:endChr m:val="|"/>
                  <m:ctrlPr>
                    <a:rPr lang="en-US" altLang="zh-CN" sz="1600" b="1" i="1" kern="1200" smtClean="0">
                      <a:latin typeface="Cambria Math" panose="02040503050406030204" pitchFamily="18" charset="0"/>
                    </a:rPr>
                  </m:ctrlPr>
                </m:dPr>
                <m:e>
                  <m:sSub>
                    <m:sSubPr>
                      <m:ctrlPr>
                        <a:rPr lang="en-US" altLang="zh-CN" sz="1600" b="1" i="1" kern="1200" smtClean="0">
                          <a:latin typeface="Cambria Math" panose="02040503050406030204" pitchFamily="18" charset="0"/>
                        </a:rPr>
                      </m:ctrlPr>
                    </m:sSubPr>
                    <m:e>
                      <m:r>
                        <a:rPr lang="en-US" altLang="zh-CN" sz="1600" b="1" i="1" kern="1200" smtClean="0">
                          <a:latin typeface="Cambria Math" panose="02040503050406030204" pitchFamily="18" charset="0"/>
                        </a:rPr>
                        <m:t>𝑮</m:t>
                      </m:r>
                    </m:e>
                    <m:sub>
                      <m:r>
                        <a:rPr lang="en-US" altLang="zh-CN" sz="1600" b="1" i="0" kern="1200" smtClean="0">
                          <a:latin typeface="Cambria Math" panose="02040503050406030204" pitchFamily="18" charset="0"/>
                        </a:rPr>
                        <m:t>𝐞𝐟𝐟</m:t>
                      </m:r>
                    </m:sub>
                  </m:sSub>
                </m:e>
              </m:d>
              <m:r>
                <a:rPr lang="en-US" altLang="zh-CN" sz="1600" b="1" i="1" kern="1200" smtClean="0">
                  <a:latin typeface="Cambria Math" panose="02040503050406030204" pitchFamily="18" charset="0"/>
                </a:rPr>
                <m:t>=</m:t>
              </m:r>
              <m:f>
                <m:fPr>
                  <m:ctrlPr>
                    <a:rPr lang="en-US" altLang="zh-CN" sz="1600" b="1" i="1" kern="1200" smtClean="0">
                      <a:latin typeface="Cambria Math" panose="02040503050406030204" pitchFamily="18" charset="0"/>
                    </a:rPr>
                  </m:ctrlPr>
                </m:fPr>
                <m:num>
                  <m:r>
                    <a:rPr lang="zh-CN" altLang="en-US" sz="1600" b="1" i="1" kern="1200" smtClean="0">
                      <a:latin typeface="Cambria Math" panose="02040503050406030204" pitchFamily="18" charset="0"/>
                    </a:rPr>
                    <m:t>𝓐</m:t>
                  </m:r>
                </m:num>
                <m:den>
                  <m:sSup>
                    <m:sSupPr>
                      <m:ctrlPr>
                        <a:rPr lang="en-US" altLang="zh-CN" sz="1600" b="1" i="1" kern="1200" smtClean="0">
                          <a:latin typeface="Cambria Math" panose="02040503050406030204" pitchFamily="18" charset="0"/>
                        </a:rPr>
                      </m:ctrlPr>
                    </m:sSupPr>
                    <m:e>
                      <m:r>
                        <a:rPr lang="en-US" altLang="zh-CN" sz="1600" b="1" i="1" kern="1200" smtClean="0">
                          <a:latin typeface="Cambria Math" panose="02040503050406030204" pitchFamily="18" charset="0"/>
                        </a:rPr>
                        <m:t>𝒒</m:t>
                      </m:r>
                    </m:e>
                    <m:sup>
                      <m:r>
                        <a:rPr lang="en-US" altLang="zh-CN" sz="1600" b="1" i="1" kern="1200" smtClean="0">
                          <a:latin typeface="Cambria Math" panose="02040503050406030204" pitchFamily="18" charset="0"/>
                        </a:rPr>
                        <m:t>𝟒</m:t>
                      </m:r>
                    </m:sup>
                  </m:sSup>
                  <m:r>
                    <a:rPr lang="en-US" altLang="zh-CN" sz="1600" b="1" i="1" kern="1200" smtClean="0">
                      <a:latin typeface="Cambria Math" panose="02040503050406030204" pitchFamily="18" charset="0"/>
                    </a:rPr>
                    <m:t>[</m:t>
                  </m:r>
                  <m:sSup>
                    <m:sSupPr>
                      <m:ctrlPr>
                        <a:rPr lang="en-US" altLang="zh-CN" sz="1600" b="1" i="1" kern="1200" smtClean="0">
                          <a:latin typeface="Cambria Math" panose="02040503050406030204" pitchFamily="18" charset="0"/>
                        </a:rPr>
                      </m:ctrlPr>
                    </m:sSupPr>
                    <m:e>
                      <m:r>
                        <a:rPr lang="en-US" altLang="zh-CN" sz="1600" b="1" i="0" kern="1200" smtClean="0">
                          <a:latin typeface="Cambria Math" panose="02040503050406030204" pitchFamily="18" charset="0"/>
                        </a:rPr>
                        <m:t>𝐥𝐧</m:t>
                      </m:r>
                    </m:e>
                    <m:sup>
                      <m:r>
                        <a:rPr lang="en-US" altLang="zh-CN" sz="1600" b="1" i="1" kern="1200" smtClean="0">
                          <a:latin typeface="Cambria Math" panose="02040503050406030204" pitchFamily="18" charset="0"/>
                        </a:rPr>
                        <m:t>𝟐</m:t>
                      </m:r>
                    </m:sup>
                  </m:sSup>
                  <m:d>
                    <m:dPr>
                      <m:ctrlPr>
                        <a:rPr lang="en-US" altLang="zh-CN" sz="1600" b="1" i="1" kern="1200" smtClean="0">
                          <a:latin typeface="Cambria Math" panose="02040503050406030204" pitchFamily="18" charset="0"/>
                        </a:rPr>
                      </m:ctrlPr>
                    </m:dPr>
                    <m:e>
                      <m:f>
                        <m:fPr>
                          <m:ctrlPr>
                            <a:rPr lang="en-US" altLang="zh-CN" sz="1600" b="1" i="1" kern="1200" smtClean="0">
                              <a:latin typeface="Cambria Math" panose="02040503050406030204" pitchFamily="18" charset="0"/>
                            </a:rPr>
                          </m:ctrlPr>
                        </m:fPr>
                        <m:num>
                          <m:sSup>
                            <m:sSupPr>
                              <m:ctrlPr>
                                <a:rPr lang="en-US" altLang="zh-CN" sz="1600" b="1" i="1" kern="1200" smtClean="0">
                                  <a:latin typeface="Cambria Math" panose="02040503050406030204" pitchFamily="18" charset="0"/>
                                </a:rPr>
                              </m:ctrlPr>
                            </m:sSupPr>
                            <m:e>
                              <m:r>
                                <a:rPr lang="en-US" altLang="zh-CN" sz="1600" b="1" i="1" kern="1200" smtClean="0">
                                  <a:latin typeface="Cambria Math" panose="02040503050406030204" pitchFamily="18" charset="0"/>
                                </a:rPr>
                                <m:t>𝒒</m:t>
                              </m:r>
                            </m:e>
                            <m:sup>
                              <m:r>
                                <a:rPr lang="en-US" altLang="zh-CN" sz="1600" b="1" i="1" kern="1200" smtClean="0">
                                  <a:latin typeface="Cambria Math" panose="02040503050406030204" pitchFamily="18" charset="0"/>
                                </a:rPr>
                                <m:t>𝟐</m:t>
                              </m:r>
                            </m:sup>
                          </m:sSup>
                        </m:num>
                        <m:den>
                          <m:sSup>
                            <m:sSupPr>
                              <m:ctrlPr>
                                <a:rPr lang="en-US" altLang="zh-CN" sz="1600" b="1" i="1" kern="1200" smtClean="0">
                                  <a:latin typeface="Cambria Math" panose="02040503050406030204" pitchFamily="18" charset="0"/>
                                </a:rPr>
                              </m:ctrlPr>
                            </m:sSupPr>
                            <m:e>
                              <m:r>
                                <a:rPr lang="el-GR" altLang="zh-CN" sz="1600" b="1" i="1" kern="1200" smtClean="0">
                                  <a:latin typeface="Cambria Math" panose="02040503050406030204" pitchFamily="18" charset="0"/>
                                  <a:ea typeface="Cambria Math" panose="02040503050406030204" pitchFamily="18" charset="0"/>
                                </a:rPr>
                                <m:t>𝜦</m:t>
                              </m:r>
                            </m:e>
                            <m:sup>
                              <m:r>
                                <a:rPr lang="en-US" altLang="zh-CN" sz="1600" b="1" i="1" kern="1200" smtClean="0">
                                  <a:latin typeface="Cambria Math" panose="02040503050406030204" pitchFamily="18" charset="0"/>
                                </a:rPr>
                                <m:t>𝟐</m:t>
                              </m:r>
                            </m:sup>
                          </m:sSup>
                        </m:den>
                      </m:f>
                    </m:e>
                  </m:d>
                  <m:r>
                    <a:rPr lang="en-US" altLang="zh-CN" sz="1600" b="1" i="1" kern="1200" smtClean="0">
                      <a:latin typeface="Cambria Math" panose="02040503050406030204" pitchFamily="18" charset="0"/>
                    </a:rPr>
                    <m:t>+</m:t>
                  </m:r>
                  <m:sSup>
                    <m:sSupPr>
                      <m:ctrlPr>
                        <a:rPr lang="en-US" altLang="zh-CN" sz="1600" b="1" i="1" kern="1200" smtClean="0">
                          <a:latin typeface="Cambria Math" panose="02040503050406030204" pitchFamily="18" charset="0"/>
                        </a:rPr>
                      </m:ctrlPr>
                    </m:sSupPr>
                    <m:e>
                      <m:r>
                        <a:rPr lang="zh-CN" altLang="en-US" sz="1600" b="1" i="1" kern="1200" smtClean="0">
                          <a:latin typeface="Cambria Math" panose="02040503050406030204" pitchFamily="18" charset="0"/>
                        </a:rPr>
                        <m:t>𝝅</m:t>
                      </m:r>
                    </m:e>
                    <m:sup>
                      <m:r>
                        <a:rPr lang="en-US" altLang="zh-CN" sz="1600" b="1" i="1" kern="1200" smtClean="0">
                          <a:latin typeface="Cambria Math" panose="02040503050406030204" pitchFamily="18" charset="0"/>
                        </a:rPr>
                        <m:t>𝟐</m:t>
                      </m:r>
                    </m:sup>
                  </m:sSup>
                  <m:r>
                    <a:rPr lang="en-US" altLang="zh-CN" sz="1600" b="1" i="1" kern="1200" smtClean="0">
                      <a:latin typeface="Cambria Math" panose="02040503050406030204" pitchFamily="18" charset="0"/>
                    </a:rPr>
                    <m:t>]</m:t>
                  </m:r>
                </m:den>
              </m:f>
            </m:oMath>
          </a14:m>
          <a:r>
            <a:rPr lang="zh-CN" altLang="en-US" sz="1600" b="1" kern="1200" dirty="0"/>
            <a:t> </a:t>
          </a:r>
          <a:r>
            <a:rPr lang="en-US" altLang="zh-CN" sz="1600" b="1" kern="1200" dirty="0"/>
            <a:t>or </a:t>
          </a:r>
          <a14:m xmlns:a14="http://schemas.microsoft.com/office/drawing/2010/main">
            <m:oMath xmlns:m="http://schemas.openxmlformats.org/officeDocument/2006/math">
              <m:d>
                <m:dPr>
                  <m:begChr m:val="|"/>
                  <m:endChr m:val="|"/>
                  <m:ctrlPr>
                    <a:rPr lang="en-US" altLang="zh-CN" sz="1600" b="1" i="1" kern="1200" smtClean="0">
                      <a:latin typeface="Cambria Math" panose="02040503050406030204" pitchFamily="18" charset="0"/>
                    </a:rPr>
                  </m:ctrlPr>
                </m:dPr>
                <m:e>
                  <m:sSub>
                    <m:sSubPr>
                      <m:ctrlPr>
                        <a:rPr lang="en-US" altLang="zh-CN" sz="1600" b="1" i="1" kern="1200" smtClean="0">
                          <a:latin typeface="Cambria Math" panose="02040503050406030204" pitchFamily="18" charset="0"/>
                        </a:rPr>
                      </m:ctrlPr>
                    </m:sSubPr>
                    <m:e>
                      <m:r>
                        <a:rPr lang="en-US" altLang="zh-CN" sz="1600" b="1" i="1" kern="1200" smtClean="0">
                          <a:latin typeface="Cambria Math" panose="02040503050406030204" pitchFamily="18" charset="0"/>
                        </a:rPr>
                        <m:t>𝑮</m:t>
                      </m:r>
                    </m:e>
                    <m:sub>
                      <m:r>
                        <a:rPr lang="en-US" altLang="zh-CN" sz="1600" b="1" i="0" kern="1200" smtClean="0">
                          <a:latin typeface="Cambria Math" panose="02040503050406030204" pitchFamily="18" charset="0"/>
                        </a:rPr>
                        <m:t>𝐞𝐟𝐟</m:t>
                      </m:r>
                    </m:sub>
                  </m:sSub>
                </m:e>
              </m:d>
              <m:r>
                <a:rPr lang="en-US" altLang="zh-CN" sz="1600" b="1" i="1" kern="1200" smtClean="0">
                  <a:latin typeface="Cambria Math" panose="02040503050406030204" pitchFamily="18" charset="0"/>
                </a:rPr>
                <m:t>=</m:t>
              </m:r>
              <m:f>
                <m:fPr>
                  <m:ctrlPr>
                    <a:rPr lang="en-US" altLang="zh-CN" sz="1600" b="1" i="1" kern="1200" smtClean="0">
                      <a:latin typeface="Cambria Math" panose="02040503050406030204" pitchFamily="18" charset="0"/>
                    </a:rPr>
                  </m:ctrlPr>
                </m:fPr>
                <m:num>
                  <m:r>
                    <a:rPr lang="zh-CN" altLang="en-US" sz="1600" b="1" i="1" kern="1200" smtClean="0">
                      <a:latin typeface="Cambria Math" panose="02040503050406030204" pitchFamily="18" charset="0"/>
                    </a:rPr>
                    <m:t>𝓐</m:t>
                  </m:r>
                </m:num>
                <m:den>
                  <m:d>
                    <m:dPr>
                      <m:ctrlPr>
                        <a:rPr lang="en-US" altLang="zh-CN" sz="1600" b="1" i="1" kern="1200" smtClean="0">
                          <a:latin typeface="Cambria Math" panose="02040503050406030204" pitchFamily="18" charset="0"/>
                        </a:rPr>
                      </m:ctrlPr>
                    </m:dPr>
                    <m:e>
                      <m:r>
                        <a:rPr lang="en-US" altLang="zh-CN" sz="1600" b="1" i="1" kern="1200" smtClean="0">
                          <a:latin typeface="Cambria Math" panose="02040503050406030204" pitchFamily="18" charset="0"/>
                        </a:rPr>
                        <m:t>𝟏</m:t>
                      </m:r>
                      <m:r>
                        <a:rPr lang="en-US" altLang="zh-CN" sz="1600" b="1" i="1" kern="1200" smtClean="0">
                          <a:latin typeface="Cambria Math" panose="02040503050406030204" pitchFamily="18" charset="0"/>
                        </a:rPr>
                        <m:t>+</m:t>
                      </m:r>
                      <m:f>
                        <m:fPr>
                          <m:ctrlPr>
                            <a:rPr lang="en-US" altLang="zh-CN" sz="1600" b="1" i="1" kern="1200" smtClean="0">
                              <a:latin typeface="Cambria Math" panose="02040503050406030204" pitchFamily="18" charset="0"/>
                            </a:rPr>
                          </m:ctrlPr>
                        </m:fPr>
                        <m:num>
                          <m:sSup>
                            <m:sSupPr>
                              <m:ctrlPr>
                                <a:rPr lang="en-US" altLang="zh-CN" sz="1600" b="1" i="1" kern="1200" smtClean="0">
                                  <a:latin typeface="Cambria Math" panose="02040503050406030204" pitchFamily="18" charset="0"/>
                                </a:rPr>
                              </m:ctrlPr>
                            </m:sSupPr>
                            <m:e>
                              <m:r>
                                <a:rPr lang="en-US" altLang="zh-CN" sz="1600" b="1" i="1" kern="1200" smtClean="0">
                                  <a:latin typeface="Cambria Math" panose="02040503050406030204" pitchFamily="18" charset="0"/>
                                </a:rPr>
                                <m:t>𝒒</m:t>
                              </m:r>
                            </m:e>
                            <m:sup>
                              <m:r>
                                <a:rPr lang="en-US" altLang="zh-CN" sz="1600" b="1" i="1" kern="1200" smtClean="0">
                                  <a:latin typeface="Cambria Math" panose="02040503050406030204" pitchFamily="18" charset="0"/>
                                </a:rPr>
                                <m:t>𝟐</m:t>
                              </m:r>
                            </m:sup>
                          </m:sSup>
                        </m:num>
                        <m:den>
                          <m:sSubSup>
                            <m:sSubSupPr>
                              <m:ctrlPr>
                                <a:rPr lang="en-US" altLang="zh-CN" sz="1600" b="1" i="1" kern="1200" smtClean="0">
                                  <a:latin typeface="Cambria Math" panose="02040503050406030204" pitchFamily="18" charset="0"/>
                                </a:rPr>
                              </m:ctrlPr>
                            </m:sSubSupPr>
                            <m:e>
                              <m:r>
                                <a:rPr lang="en-US" altLang="zh-CN" sz="1600" b="1" i="1" kern="1200" smtClean="0">
                                  <a:latin typeface="Cambria Math" panose="02040503050406030204" pitchFamily="18" charset="0"/>
                                </a:rPr>
                                <m:t>𝒎</m:t>
                              </m:r>
                            </m:e>
                            <m:sub>
                              <m:r>
                                <a:rPr lang="en-US" altLang="zh-CN" sz="1600" b="1" i="1" kern="1200" smtClean="0">
                                  <a:latin typeface="Cambria Math" panose="02040503050406030204" pitchFamily="18" charset="0"/>
                                </a:rPr>
                                <m:t>𝒂</m:t>
                              </m:r>
                            </m:sub>
                            <m:sup>
                              <m:r>
                                <a:rPr lang="en-US" altLang="zh-CN" sz="1600" b="1" i="1" kern="1200" smtClean="0">
                                  <a:latin typeface="Cambria Math" panose="02040503050406030204" pitchFamily="18" charset="0"/>
                                </a:rPr>
                                <m:t>𝟐</m:t>
                              </m:r>
                            </m:sup>
                          </m:sSubSup>
                        </m:den>
                      </m:f>
                    </m:e>
                  </m:d>
                  <m:r>
                    <a:rPr lang="en-US" altLang="zh-CN" sz="1600" b="1" i="1" kern="1200" smtClean="0">
                      <a:latin typeface="Cambria Math" panose="02040503050406030204" pitchFamily="18" charset="0"/>
                    </a:rPr>
                    <m:t>[</m:t>
                  </m:r>
                  <m:r>
                    <a:rPr lang="en-US" altLang="zh-CN" sz="1600" b="1" i="1" kern="1200" smtClean="0">
                      <a:latin typeface="Cambria Math" panose="02040503050406030204" pitchFamily="18" charset="0"/>
                    </a:rPr>
                    <m:t>𝟏</m:t>
                  </m:r>
                  <m:r>
                    <a:rPr lang="en-US" altLang="zh-CN" sz="1600" b="1" i="1" kern="1200" smtClean="0">
                      <a:latin typeface="Cambria Math" panose="02040503050406030204" pitchFamily="18" charset="0"/>
                    </a:rPr>
                    <m:t>−</m:t>
                  </m:r>
                  <m:sSup>
                    <m:sSupPr>
                      <m:ctrlPr>
                        <a:rPr lang="en-US" altLang="zh-CN" sz="1600" b="1" i="1" kern="1200" smtClean="0">
                          <a:latin typeface="Cambria Math" panose="02040503050406030204" pitchFamily="18" charset="0"/>
                        </a:rPr>
                      </m:ctrlPr>
                    </m:sSupPr>
                    <m:e>
                      <m:r>
                        <a:rPr lang="en-US" altLang="zh-CN" sz="1600" b="1" i="1" kern="1200" smtClean="0">
                          <a:latin typeface="Cambria Math" panose="02040503050406030204" pitchFamily="18" charset="0"/>
                        </a:rPr>
                        <m:t>𝒒</m:t>
                      </m:r>
                    </m:e>
                    <m:sup>
                      <m:r>
                        <a:rPr lang="en-US" altLang="zh-CN" sz="1600" b="1" i="1" kern="1200" smtClean="0">
                          <a:latin typeface="Cambria Math" panose="02040503050406030204" pitchFamily="18" charset="0"/>
                        </a:rPr>
                        <m:t>𝟐</m:t>
                      </m:r>
                    </m:sup>
                  </m:sSup>
                  <m:r>
                    <a:rPr lang="en-US" altLang="zh-CN" sz="1600" b="1" i="1" kern="1200" smtClean="0">
                      <a:latin typeface="Cambria Math" panose="02040503050406030204" pitchFamily="18" charset="0"/>
                    </a:rPr>
                    <m:t>/</m:t>
                  </m:r>
                  <m:sSubSup>
                    <m:sSubSupPr>
                      <m:ctrlPr>
                        <a:rPr lang="en-US" altLang="zh-CN" sz="1600" b="1" i="1" kern="1200" smtClean="0">
                          <a:latin typeface="Cambria Math" panose="02040503050406030204" pitchFamily="18" charset="0"/>
                        </a:rPr>
                      </m:ctrlPr>
                    </m:sSubSupPr>
                    <m:e>
                      <m:r>
                        <a:rPr lang="en-US" altLang="zh-CN" sz="1600" b="1" i="1" kern="1200" smtClean="0">
                          <a:latin typeface="Cambria Math" panose="02040503050406030204" pitchFamily="18" charset="0"/>
                        </a:rPr>
                        <m:t>𝒒</m:t>
                      </m:r>
                    </m:e>
                    <m:sub>
                      <m:r>
                        <a:rPr lang="en-US" altLang="zh-CN" sz="1600" b="1" i="1" kern="1200" smtClean="0">
                          <a:latin typeface="Cambria Math" panose="02040503050406030204" pitchFamily="18" charset="0"/>
                        </a:rPr>
                        <m:t>𝟎</m:t>
                      </m:r>
                    </m:sub>
                    <m:sup>
                      <m:r>
                        <a:rPr lang="en-US" altLang="zh-CN" sz="1600" b="1" i="1" kern="1200" smtClean="0">
                          <a:latin typeface="Cambria Math" panose="02040503050406030204" pitchFamily="18" charset="0"/>
                        </a:rPr>
                        <m:t>𝟐</m:t>
                      </m:r>
                    </m:sup>
                  </m:sSubSup>
                  <m:sSup>
                    <m:sSupPr>
                      <m:ctrlPr>
                        <a:rPr lang="en-US" altLang="zh-CN" sz="1600" b="1" i="1" kern="1200" smtClean="0">
                          <a:latin typeface="Cambria Math" panose="02040503050406030204" pitchFamily="18" charset="0"/>
                        </a:rPr>
                      </m:ctrlPr>
                    </m:sSupPr>
                    <m:e>
                      <m:r>
                        <a:rPr lang="en-US" altLang="zh-CN" sz="1600" b="1" i="1" kern="1200" smtClean="0">
                          <a:latin typeface="Cambria Math" panose="02040503050406030204" pitchFamily="18" charset="0"/>
                        </a:rPr>
                        <m:t>]</m:t>
                      </m:r>
                    </m:e>
                    <m:sup>
                      <m:r>
                        <a:rPr lang="en-US" altLang="zh-CN" sz="1600" b="1" i="1" kern="1200" smtClean="0">
                          <a:latin typeface="Cambria Math" panose="02040503050406030204" pitchFamily="18" charset="0"/>
                        </a:rPr>
                        <m:t>𝟐</m:t>
                      </m:r>
                    </m:sup>
                  </m:sSup>
                </m:den>
              </m:f>
            </m:oMath>
          </a14:m>
          <a:endParaRPr lang="zh-CN" altLang="en-US" sz="1600" b="1" kern="1200" dirty="0"/>
        </a:p>
      </dsp:txBody>
      <dsp:txXfrm>
        <a:off x="8177281" y="643325"/>
        <a:ext cx="3080303" cy="150180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B8043D88-447C-41AF-9EF2-5BDB65B2098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1C9228AE-B0A3-431F-95E7-1237E831310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6015C9D-2D40-4214-95FC-9C420828B833}" type="datetimeFigureOut">
              <a:rPr lang="zh-CN" altLang="en-US" smtClean="0"/>
              <a:t>2024/7/21</a:t>
            </a:fld>
            <a:endParaRPr lang="zh-CN" altLang="en-US"/>
          </a:p>
        </p:txBody>
      </p:sp>
      <p:sp>
        <p:nvSpPr>
          <p:cNvPr id="4" name="页脚占位符 3">
            <a:extLst>
              <a:ext uri="{FF2B5EF4-FFF2-40B4-BE49-F238E27FC236}">
                <a16:creationId xmlns:a16="http://schemas.microsoft.com/office/drawing/2014/main" id="{7C21EAF6-8C48-4384-824B-4921EFBBC19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8492957-D872-4899-9234-5A7E01A433A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031933F-F810-4456-B4FD-E849EE4CD8A7}" type="slidenum">
              <a:rPr lang="zh-CN" altLang="en-US" smtClean="0"/>
              <a:t>‹#›</a:t>
            </a:fld>
            <a:endParaRPr lang="zh-CN" altLang="en-US"/>
          </a:p>
        </p:txBody>
      </p:sp>
    </p:spTree>
    <p:extLst>
      <p:ext uri="{BB962C8B-B14F-4D97-AF65-F5344CB8AC3E}">
        <p14:creationId xmlns:p14="http://schemas.microsoft.com/office/powerpoint/2010/main" val="254925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D58D4F-73CC-4F06-B937-2173671676BB}" type="datetimeFigureOut">
              <a:rPr lang="zh-CN" altLang="en-US" smtClean="0"/>
              <a:t>2024/7/21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C3A102-C040-45B2-BAA1-C8B41635F483}" type="slidenum">
              <a:rPr lang="zh-CN" altLang="en-US" smtClean="0"/>
              <a:t>‹#›</a:t>
            </a:fld>
            <a:endParaRPr lang="zh-CN" altLang="en-US"/>
          </a:p>
        </p:txBody>
      </p:sp>
    </p:spTree>
    <p:extLst>
      <p:ext uri="{BB962C8B-B14F-4D97-AF65-F5344CB8AC3E}">
        <p14:creationId xmlns:p14="http://schemas.microsoft.com/office/powerpoint/2010/main" val="2472064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C3A102-C040-45B2-BAA1-C8B41635F483}" type="slidenum">
              <a:rPr lang="zh-CN" altLang="en-US" smtClean="0"/>
              <a:t>1</a:t>
            </a:fld>
            <a:endParaRPr lang="zh-CN" altLang="en-US"/>
          </a:p>
        </p:txBody>
      </p:sp>
    </p:spTree>
    <p:extLst>
      <p:ext uri="{BB962C8B-B14F-4D97-AF65-F5344CB8AC3E}">
        <p14:creationId xmlns:p14="http://schemas.microsoft.com/office/powerpoint/2010/main" val="243486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68ED059-877D-4379-9630-5255FCFEB622}" type="slidenum">
              <a:rPr lang="zh-CN" altLang="en-US" smtClean="0"/>
              <a:t>12</a:t>
            </a:fld>
            <a:endParaRPr lang="zh-CN" altLang="en-US"/>
          </a:p>
        </p:txBody>
      </p:sp>
    </p:spTree>
    <p:extLst>
      <p:ext uri="{BB962C8B-B14F-4D97-AF65-F5344CB8AC3E}">
        <p14:creationId xmlns:p14="http://schemas.microsoft.com/office/powerpoint/2010/main" val="2195446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C3A102-C040-45B2-BAA1-C8B41635F483}" type="slidenum">
              <a:rPr lang="zh-CN" altLang="en-US" smtClean="0"/>
              <a:t>13</a:t>
            </a:fld>
            <a:endParaRPr lang="zh-CN" altLang="en-US"/>
          </a:p>
        </p:txBody>
      </p:sp>
    </p:spTree>
    <p:extLst>
      <p:ext uri="{BB962C8B-B14F-4D97-AF65-F5344CB8AC3E}">
        <p14:creationId xmlns:p14="http://schemas.microsoft.com/office/powerpoint/2010/main" val="3930705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C3A102-C040-45B2-BAA1-C8B41635F483}" type="slidenum">
              <a:rPr lang="zh-CN" altLang="en-US" smtClean="0"/>
              <a:t>15</a:t>
            </a:fld>
            <a:endParaRPr lang="zh-CN" altLang="en-US"/>
          </a:p>
        </p:txBody>
      </p:sp>
    </p:spTree>
    <p:extLst>
      <p:ext uri="{BB962C8B-B14F-4D97-AF65-F5344CB8AC3E}">
        <p14:creationId xmlns:p14="http://schemas.microsoft.com/office/powerpoint/2010/main" val="3775064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68ED059-877D-4379-9630-5255FCFEB622}" type="slidenum">
              <a:rPr lang="zh-CN" altLang="en-US" smtClean="0"/>
              <a:t>17</a:t>
            </a:fld>
            <a:endParaRPr lang="zh-CN" altLang="en-US"/>
          </a:p>
        </p:txBody>
      </p:sp>
    </p:spTree>
    <p:extLst>
      <p:ext uri="{BB962C8B-B14F-4D97-AF65-F5344CB8AC3E}">
        <p14:creationId xmlns:p14="http://schemas.microsoft.com/office/powerpoint/2010/main" val="7494473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C3A102-C040-45B2-BAA1-C8B41635F483}" type="slidenum">
              <a:rPr lang="zh-CN" altLang="en-US" smtClean="0"/>
              <a:t>18</a:t>
            </a:fld>
            <a:endParaRPr lang="zh-CN" altLang="en-US"/>
          </a:p>
        </p:txBody>
      </p:sp>
    </p:spTree>
    <p:extLst>
      <p:ext uri="{BB962C8B-B14F-4D97-AF65-F5344CB8AC3E}">
        <p14:creationId xmlns:p14="http://schemas.microsoft.com/office/powerpoint/2010/main" val="2767209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68ED059-877D-4379-9630-5255FCFEB622}" type="slidenum">
              <a:rPr lang="zh-CN" altLang="en-US" smtClean="0"/>
              <a:t>19</a:t>
            </a:fld>
            <a:endParaRPr lang="zh-CN" altLang="en-US"/>
          </a:p>
        </p:txBody>
      </p:sp>
    </p:spTree>
    <p:extLst>
      <p:ext uri="{BB962C8B-B14F-4D97-AF65-F5344CB8AC3E}">
        <p14:creationId xmlns:p14="http://schemas.microsoft.com/office/powerpoint/2010/main" val="35015731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C3A102-C040-45B2-BAA1-C8B41635F483}" type="slidenum">
              <a:rPr lang="zh-CN" altLang="en-US" smtClean="0"/>
              <a:t>20</a:t>
            </a:fld>
            <a:endParaRPr lang="zh-CN" altLang="en-US"/>
          </a:p>
        </p:txBody>
      </p:sp>
    </p:spTree>
    <p:extLst>
      <p:ext uri="{BB962C8B-B14F-4D97-AF65-F5344CB8AC3E}">
        <p14:creationId xmlns:p14="http://schemas.microsoft.com/office/powerpoint/2010/main" val="37256893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C3A102-C040-45B2-BAA1-C8B41635F483}" type="slidenum">
              <a:rPr lang="zh-CN" altLang="en-US" smtClean="0"/>
              <a:t>22</a:t>
            </a:fld>
            <a:endParaRPr lang="zh-CN" altLang="en-US"/>
          </a:p>
        </p:txBody>
      </p:sp>
    </p:spTree>
    <p:extLst>
      <p:ext uri="{BB962C8B-B14F-4D97-AF65-F5344CB8AC3E}">
        <p14:creationId xmlns:p14="http://schemas.microsoft.com/office/powerpoint/2010/main" val="7877548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C3A102-C040-45B2-BAA1-C8B41635F483}" type="slidenum">
              <a:rPr lang="zh-CN" altLang="en-US" smtClean="0"/>
              <a:t>23</a:t>
            </a:fld>
            <a:endParaRPr lang="zh-CN" altLang="en-US"/>
          </a:p>
        </p:txBody>
      </p:sp>
    </p:spTree>
    <p:extLst>
      <p:ext uri="{BB962C8B-B14F-4D97-AF65-F5344CB8AC3E}">
        <p14:creationId xmlns:p14="http://schemas.microsoft.com/office/powerpoint/2010/main" val="30042849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C3A102-C040-45B2-BAA1-C8B41635F483}" type="slidenum">
              <a:rPr lang="zh-CN" altLang="en-US" smtClean="0"/>
              <a:t>25</a:t>
            </a:fld>
            <a:endParaRPr lang="zh-CN" altLang="en-US"/>
          </a:p>
        </p:txBody>
      </p:sp>
    </p:spTree>
    <p:extLst>
      <p:ext uri="{BB962C8B-B14F-4D97-AF65-F5344CB8AC3E}">
        <p14:creationId xmlns:p14="http://schemas.microsoft.com/office/powerpoint/2010/main" val="77994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C3A102-C040-45B2-BAA1-C8B41635F483}" type="slidenum">
              <a:rPr lang="zh-CN" altLang="en-US" smtClean="0"/>
              <a:t>2</a:t>
            </a:fld>
            <a:endParaRPr lang="zh-CN" altLang="en-US"/>
          </a:p>
        </p:txBody>
      </p:sp>
    </p:spTree>
    <p:extLst>
      <p:ext uri="{BB962C8B-B14F-4D97-AF65-F5344CB8AC3E}">
        <p14:creationId xmlns:p14="http://schemas.microsoft.com/office/powerpoint/2010/main" val="4998719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C3A102-C040-45B2-BAA1-C8B41635F483}" type="slidenum">
              <a:rPr lang="zh-CN" altLang="en-US" smtClean="0"/>
              <a:t>27</a:t>
            </a:fld>
            <a:endParaRPr lang="zh-CN" altLang="en-US"/>
          </a:p>
        </p:txBody>
      </p:sp>
    </p:spTree>
    <p:extLst>
      <p:ext uri="{BB962C8B-B14F-4D97-AF65-F5344CB8AC3E}">
        <p14:creationId xmlns:p14="http://schemas.microsoft.com/office/powerpoint/2010/main" val="4712809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C3A102-C040-45B2-BAA1-C8B41635F483}" type="slidenum">
              <a:rPr lang="zh-CN" altLang="en-US" smtClean="0"/>
              <a:t>28</a:t>
            </a:fld>
            <a:endParaRPr lang="zh-CN" altLang="en-US"/>
          </a:p>
        </p:txBody>
      </p:sp>
    </p:spTree>
    <p:extLst>
      <p:ext uri="{BB962C8B-B14F-4D97-AF65-F5344CB8AC3E}">
        <p14:creationId xmlns:p14="http://schemas.microsoft.com/office/powerpoint/2010/main" val="17705861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C3A102-C040-45B2-BAA1-C8B41635F483}" type="slidenum">
              <a:rPr lang="zh-CN" altLang="en-US" smtClean="0"/>
              <a:t>29</a:t>
            </a:fld>
            <a:endParaRPr lang="zh-CN" altLang="en-US"/>
          </a:p>
        </p:txBody>
      </p:sp>
    </p:spTree>
    <p:extLst>
      <p:ext uri="{BB962C8B-B14F-4D97-AF65-F5344CB8AC3E}">
        <p14:creationId xmlns:p14="http://schemas.microsoft.com/office/powerpoint/2010/main" val="1760587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C3A102-C040-45B2-BAA1-C8B41635F483}" type="slidenum">
              <a:rPr lang="zh-CN" altLang="en-US" smtClean="0"/>
              <a:t>3</a:t>
            </a:fld>
            <a:endParaRPr lang="zh-CN" altLang="en-US"/>
          </a:p>
        </p:txBody>
      </p:sp>
    </p:spTree>
    <p:extLst>
      <p:ext uri="{BB962C8B-B14F-4D97-AF65-F5344CB8AC3E}">
        <p14:creationId xmlns:p14="http://schemas.microsoft.com/office/powerpoint/2010/main" val="1624524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C3A102-C040-45B2-BAA1-C8B41635F483}" type="slidenum">
              <a:rPr lang="zh-CN" altLang="en-US" smtClean="0"/>
              <a:t>5</a:t>
            </a:fld>
            <a:endParaRPr lang="zh-CN" altLang="en-US"/>
          </a:p>
        </p:txBody>
      </p:sp>
    </p:spTree>
    <p:extLst>
      <p:ext uri="{BB962C8B-B14F-4D97-AF65-F5344CB8AC3E}">
        <p14:creationId xmlns:p14="http://schemas.microsoft.com/office/powerpoint/2010/main" val="3661431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C3A102-C040-45B2-BAA1-C8B41635F483}" type="slidenum">
              <a:rPr lang="zh-CN" altLang="en-US" smtClean="0"/>
              <a:t>6</a:t>
            </a:fld>
            <a:endParaRPr lang="zh-CN" altLang="en-US"/>
          </a:p>
        </p:txBody>
      </p:sp>
    </p:spTree>
    <p:extLst>
      <p:ext uri="{BB962C8B-B14F-4D97-AF65-F5344CB8AC3E}">
        <p14:creationId xmlns:p14="http://schemas.microsoft.com/office/powerpoint/2010/main" val="929971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C3A102-C040-45B2-BAA1-C8B41635F483}" type="slidenum">
              <a:rPr lang="zh-CN" altLang="en-US" smtClean="0"/>
              <a:t>7</a:t>
            </a:fld>
            <a:endParaRPr lang="zh-CN" altLang="en-US"/>
          </a:p>
        </p:txBody>
      </p:sp>
    </p:spTree>
    <p:extLst>
      <p:ext uri="{BB962C8B-B14F-4D97-AF65-F5344CB8AC3E}">
        <p14:creationId xmlns:p14="http://schemas.microsoft.com/office/powerpoint/2010/main" val="933778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C3A102-C040-45B2-BAA1-C8B41635F483}" type="slidenum">
              <a:rPr lang="zh-CN" altLang="en-US" smtClean="0"/>
              <a:t>8</a:t>
            </a:fld>
            <a:endParaRPr lang="zh-CN" altLang="en-US"/>
          </a:p>
        </p:txBody>
      </p:sp>
    </p:spTree>
    <p:extLst>
      <p:ext uri="{BB962C8B-B14F-4D97-AF65-F5344CB8AC3E}">
        <p14:creationId xmlns:p14="http://schemas.microsoft.com/office/powerpoint/2010/main" val="1323860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C3A102-C040-45B2-BAA1-C8B41635F483}" type="slidenum">
              <a:rPr lang="zh-CN" altLang="en-US" smtClean="0"/>
              <a:t>9</a:t>
            </a:fld>
            <a:endParaRPr lang="zh-CN" altLang="en-US"/>
          </a:p>
        </p:txBody>
      </p:sp>
    </p:spTree>
    <p:extLst>
      <p:ext uri="{BB962C8B-B14F-4D97-AF65-F5344CB8AC3E}">
        <p14:creationId xmlns:p14="http://schemas.microsoft.com/office/powerpoint/2010/main" val="801242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68ED059-877D-4379-9630-5255FCFEB622}" type="slidenum">
              <a:rPr lang="zh-CN" altLang="en-US" smtClean="0"/>
              <a:t>11</a:t>
            </a:fld>
            <a:endParaRPr lang="zh-CN" altLang="en-US"/>
          </a:p>
        </p:txBody>
      </p:sp>
    </p:spTree>
    <p:extLst>
      <p:ext uri="{BB962C8B-B14F-4D97-AF65-F5344CB8AC3E}">
        <p14:creationId xmlns:p14="http://schemas.microsoft.com/office/powerpoint/2010/main" val="4055012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870200"/>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B4EED4A2-73D1-422C-9AFF-D662D46200C9}" type="datetime1">
              <a:rPr lang="zh-CN" altLang="en-US" smtClean="0"/>
              <a:t>2024/7/21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A44AABA-6ED3-43D4-A200-DA0A2F6CBD64}" type="slidenum">
              <a:rPr lang="zh-CN" altLang="en-US" smtClean="0"/>
              <a:t>‹#›</a:t>
            </a:fld>
            <a:endParaRPr lang="zh-CN" altLang="en-US"/>
          </a:p>
        </p:txBody>
      </p:sp>
    </p:spTree>
    <p:extLst>
      <p:ext uri="{BB962C8B-B14F-4D97-AF65-F5344CB8AC3E}">
        <p14:creationId xmlns:p14="http://schemas.microsoft.com/office/powerpoint/2010/main" val="32412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1155E45F-6B47-487D-9940-7936E4518D03}" type="datetime1">
              <a:rPr lang="zh-CN" altLang="en-US" smtClean="0"/>
              <a:t>2024/7/21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A44AABA-6ED3-43D4-A200-DA0A2F6CBD64}" type="slidenum">
              <a:rPr lang="zh-CN" altLang="en-US" smtClean="0"/>
              <a:t>‹#›</a:t>
            </a:fld>
            <a:endParaRPr lang="zh-CN" altLang="en-US"/>
          </a:p>
        </p:txBody>
      </p:sp>
    </p:spTree>
    <p:extLst>
      <p:ext uri="{BB962C8B-B14F-4D97-AF65-F5344CB8AC3E}">
        <p14:creationId xmlns:p14="http://schemas.microsoft.com/office/powerpoint/2010/main" val="2218335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C9F1B23-5AA7-47C5-B157-920F0285E81F}" type="datetime1">
              <a:rPr lang="zh-CN" altLang="en-US" smtClean="0"/>
              <a:t>2024/7/21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A44AABA-6ED3-43D4-A200-DA0A2F6CBD64}" type="slidenum">
              <a:rPr lang="zh-CN" altLang="en-US" smtClean="0"/>
              <a:t>‹#›</a:t>
            </a:fld>
            <a:endParaRPr lang="zh-CN" altLang="en-US"/>
          </a:p>
        </p:txBody>
      </p:sp>
    </p:spTree>
    <p:extLst>
      <p:ext uri="{BB962C8B-B14F-4D97-AF65-F5344CB8AC3E}">
        <p14:creationId xmlns:p14="http://schemas.microsoft.com/office/powerpoint/2010/main" val="303269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18256"/>
            <a:ext cx="10515600" cy="793006"/>
          </a:xfrm>
        </p:spPr>
        <p:txBody>
          <a:bodyPr/>
          <a:lstStyle>
            <a:lvl1pPr algn="ctr">
              <a:defRPr/>
            </a:lvl1pPr>
          </a:lstStyle>
          <a:p>
            <a:r>
              <a:rPr lang="zh-CN" altLang="en-US"/>
              <a:t>单击此处编辑母版标题样式</a:t>
            </a:r>
            <a:endParaRPr lang="en-US" dirty="0"/>
          </a:p>
        </p:txBody>
      </p:sp>
      <p:sp>
        <p:nvSpPr>
          <p:cNvPr id="3" name="Content Placeholder 2"/>
          <p:cNvSpPr>
            <a:spLocks noGrp="1"/>
          </p:cNvSpPr>
          <p:nvPr>
            <p:ph idx="1"/>
          </p:nvPr>
        </p:nvSpPr>
        <p:spPr>
          <a:xfrm>
            <a:off x="838200" y="1303869"/>
            <a:ext cx="10515600" cy="4873094"/>
          </a:xfrm>
        </p:spPr>
        <p:txBody>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10"/>
          </p:nvPr>
        </p:nvSpPr>
        <p:spPr/>
        <p:txBody>
          <a:bodyPr/>
          <a:lstStyle/>
          <a:p>
            <a:fld id="{6D4F022C-15B0-438F-A635-1446FD40B6EB}" type="datetime1">
              <a:rPr lang="zh-CN" altLang="en-US" smtClean="0"/>
              <a:t>2024/7/21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A44AABA-6ED3-43D4-A200-DA0A2F6CBD64}" type="slidenum">
              <a:rPr lang="zh-CN" altLang="en-US" smtClean="0"/>
              <a:t>‹#›</a:t>
            </a:fld>
            <a:endParaRPr lang="zh-CN" altLang="en-US"/>
          </a:p>
        </p:txBody>
      </p:sp>
      <p:cxnSp>
        <p:nvCxnSpPr>
          <p:cNvPr id="7" name="直接连接符 6">
            <a:extLst>
              <a:ext uri="{FF2B5EF4-FFF2-40B4-BE49-F238E27FC236}">
                <a16:creationId xmlns:a16="http://schemas.microsoft.com/office/drawing/2014/main" id="{EA172FF1-12B0-49DE-8C33-E4853660F9CF}"/>
              </a:ext>
            </a:extLst>
          </p:cNvPr>
          <p:cNvCxnSpPr>
            <a:cxnSpLocks/>
          </p:cNvCxnSpPr>
          <p:nvPr userDrawn="1"/>
        </p:nvCxnSpPr>
        <p:spPr>
          <a:xfrm>
            <a:off x="0" y="990648"/>
            <a:ext cx="12192000" cy="0"/>
          </a:xfrm>
          <a:prstGeom prst="line">
            <a:avLst/>
          </a:prstGeom>
          <a:ln w="38100"/>
          <a:effectLst>
            <a:outerShdw blurRad="50800" dist="38100" dir="2700000" algn="tl" rotWithShape="0">
              <a:prstClr val="black">
                <a:alpha val="40000"/>
              </a:prstClr>
            </a:outerShdw>
            <a:softEdge rad="0"/>
          </a:effec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317894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018F9105-0353-4624-9588-8D0A3532C33B}" type="datetime1">
              <a:rPr lang="zh-CN" altLang="en-US" smtClean="0"/>
              <a:t>2024/7/21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A44AABA-6ED3-43D4-A200-DA0A2F6CBD64}" type="slidenum">
              <a:rPr lang="zh-CN" altLang="en-US" smtClean="0"/>
              <a:t>‹#›</a:t>
            </a:fld>
            <a:endParaRPr lang="zh-CN" altLang="en-US"/>
          </a:p>
        </p:txBody>
      </p:sp>
      <p:pic>
        <p:nvPicPr>
          <p:cNvPr id="7" name="图片 6">
            <a:extLst>
              <a:ext uri="{FF2B5EF4-FFF2-40B4-BE49-F238E27FC236}">
                <a16:creationId xmlns:a16="http://schemas.microsoft.com/office/drawing/2014/main" id="{A6504C07-1E97-49D8-AAFD-B51462ED560B}"/>
              </a:ext>
            </a:extLst>
          </p:cNvPr>
          <p:cNvPicPr>
            <a:picLocks noChangeAspect="1"/>
          </p:cNvPicPr>
          <p:nvPr userDrawn="1"/>
        </p:nvPicPr>
        <p:blipFill>
          <a:blip r:embed="rId2"/>
          <a:stretch>
            <a:fillRect/>
          </a:stretch>
        </p:blipFill>
        <p:spPr>
          <a:xfrm>
            <a:off x="0" y="0"/>
            <a:ext cx="12216360" cy="1500187"/>
          </a:xfrm>
          <a:prstGeom prst="rect">
            <a:avLst/>
          </a:prstGeom>
        </p:spPr>
      </p:pic>
    </p:spTree>
    <p:extLst>
      <p:ext uri="{BB962C8B-B14F-4D97-AF65-F5344CB8AC3E}">
        <p14:creationId xmlns:p14="http://schemas.microsoft.com/office/powerpoint/2010/main" val="2007968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100FA2F9-890C-4A9B-B2E8-7901DD915420}" type="datetime1">
              <a:rPr lang="zh-CN" altLang="en-US" smtClean="0"/>
              <a:t>2024/7/21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A44AABA-6ED3-43D4-A200-DA0A2F6CBD64}" type="slidenum">
              <a:rPr lang="zh-CN" altLang="en-US" smtClean="0"/>
              <a:t>‹#›</a:t>
            </a:fld>
            <a:endParaRPr lang="zh-CN" altLang="en-US"/>
          </a:p>
        </p:txBody>
      </p:sp>
    </p:spTree>
    <p:extLst>
      <p:ext uri="{BB962C8B-B14F-4D97-AF65-F5344CB8AC3E}">
        <p14:creationId xmlns:p14="http://schemas.microsoft.com/office/powerpoint/2010/main" val="3364716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D1FC9EFA-E8C5-49C9-A5EE-281442854B15}" type="datetime1">
              <a:rPr lang="zh-CN" altLang="en-US" smtClean="0"/>
              <a:t>2024/7/21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CA44AABA-6ED3-43D4-A200-DA0A2F6CBD64}" type="slidenum">
              <a:rPr lang="zh-CN" altLang="en-US" smtClean="0"/>
              <a:t>‹#›</a:t>
            </a:fld>
            <a:endParaRPr lang="zh-CN" altLang="en-US"/>
          </a:p>
        </p:txBody>
      </p:sp>
    </p:spTree>
    <p:extLst>
      <p:ext uri="{BB962C8B-B14F-4D97-AF65-F5344CB8AC3E}">
        <p14:creationId xmlns:p14="http://schemas.microsoft.com/office/powerpoint/2010/main" val="2782199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43805E3A-3D42-472C-B1C6-E2E0740877A7}" type="datetime1">
              <a:rPr lang="zh-CN" altLang="en-US" smtClean="0"/>
              <a:t>2024/7/21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CA44AABA-6ED3-43D4-A200-DA0A2F6CBD64}" type="slidenum">
              <a:rPr lang="zh-CN" altLang="en-US" smtClean="0"/>
              <a:t>‹#›</a:t>
            </a:fld>
            <a:endParaRPr lang="zh-CN" altLang="en-US"/>
          </a:p>
        </p:txBody>
      </p:sp>
    </p:spTree>
    <p:extLst>
      <p:ext uri="{BB962C8B-B14F-4D97-AF65-F5344CB8AC3E}">
        <p14:creationId xmlns:p14="http://schemas.microsoft.com/office/powerpoint/2010/main" val="3171302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675098-0B34-4122-823D-EB32B2C36D0E}" type="datetime1">
              <a:rPr lang="zh-CN" altLang="en-US" smtClean="0"/>
              <a:t>2024/7/21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CA44AABA-6ED3-43D4-A200-DA0A2F6CBD64}" type="slidenum">
              <a:rPr lang="zh-CN" altLang="en-US" smtClean="0"/>
              <a:t>‹#›</a:t>
            </a:fld>
            <a:endParaRPr lang="zh-CN" altLang="en-US"/>
          </a:p>
        </p:txBody>
      </p:sp>
    </p:spTree>
    <p:extLst>
      <p:ext uri="{BB962C8B-B14F-4D97-AF65-F5344CB8AC3E}">
        <p14:creationId xmlns:p14="http://schemas.microsoft.com/office/powerpoint/2010/main" val="962216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00EA0B6D-DC47-4E38-AD35-1B00385DFC5E}" type="datetime1">
              <a:rPr lang="zh-CN" altLang="en-US" smtClean="0"/>
              <a:t>2024/7/21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A44AABA-6ED3-43D4-A200-DA0A2F6CBD64}" type="slidenum">
              <a:rPr lang="zh-CN" altLang="en-US" smtClean="0"/>
              <a:t>‹#›</a:t>
            </a:fld>
            <a:endParaRPr lang="zh-CN" altLang="en-US"/>
          </a:p>
        </p:txBody>
      </p:sp>
    </p:spTree>
    <p:extLst>
      <p:ext uri="{BB962C8B-B14F-4D97-AF65-F5344CB8AC3E}">
        <p14:creationId xmlns:p14="http://schemas.microsoft.com/office/powerpoint/2010/main" val="927106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85EB515B-DF63-434D-856B-BDEDEDC4AF8B}" type="datetime1">
              <a:rPr lang="zh-CN" altLang="en-US" smtClean="0"/>
              <a:t>2024/7/21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A44AABA-6ED3-43D4-A200-DA0A2F6CBD64}" type="slidenum">
              <a:rPr lang="zh-CN" altLang="en-US" smtClean="0"/>
              <a:t>‹#›</a:t>
            </a:fld>
            <a:endParaRPr lang="zh-CN" altLang="en-US"/>
          </a:p>
        </p:txBody>
      </p:sp>
    </p:spTree>
    <p:extLst>
      <p:ext uri="{BB962C8B-B14F-4D97-AF65-F5344CB8AC3E}">
        <p14:creationId xmlns:p14="http://schemas.microsoft.com/office/powerpoint/2010/main" val="1228121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770142-62D6-487C-BC4F-CE885C68DF53}" type="datetime1">
              <a:rPr lang="zh-CN" altLang="en-US" smtClean="0"/>
              <a:t>2024/7/21</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44AABA-6ED3-43D4-A200-DA0A2F6CBD64}" type="slidenum">
              <a:rPr lang="zh-CN" altLang="en-US" smtClean="0"/>
              <a:t>‹#›</a:t>
            </a:fld>
            <a:endParaRPr lang="zh-CN" altLang="en-US"/>
          </a:p>
        </p:txBody>
      </p:sp>
    </p:spTree>
    <p:extLst>
      <p:ext uri="{BB962C8B-B14F-4D97-AF65-F5344CB8AC3E}">
        <p14:creationId xmlns:p14="http://schemas.microsoft.com/office/powerpoint/2010/main" val="3419388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11.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30.png"/></Relationships>
</file>

<file path=ppt/slides/_rels/slide12.xml.rels><?xml version="1.0" encoding="UTF-8" standalone="yes"?>
<Relationships xmlns="http://schemas.openxmlformats.org/package/2006/relationships"><Relationship Id="rId3" Type="http://schemas.openxmlformats.org/officeDocument/2006/relationships/image" Target="../media/image201.png"/><Relationship Id="rId7"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45.png"/><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image" Target="../media/image78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png"/><Relationship Id="rId4" Type="http://schemas.openxmlformats.org/officeDocument/2006/relationships/image" Target="../media/image81.png"/></Relationships>
</file>

<file path=ppt/slides/_rels/slide14.xml.rels><?xml version="1.0" encoding="UTF-8" standalone="yes"?>
<Relationships xmlns="http://schemas.openxmlformats.org/package/2006/relationships"><Relationship Id="rId3" Type="http://schemas.openxmlformats.org/officeDocument/2006/relationships/image" Target="../media/image840.png"/><Relationship Id="rId7" Type="http://schemas.openxmlformats.org/officeDocument/2006/relationships/image" Target="../media/image48.jpeg"/><Relationship Id="rId2" Type="http://schemas.openxmlformats.org/officeDocument/2006/relationships/image" Target="../media/image830.pn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49.png"/></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41.png"/><Relationship Id="rId5" Type="http://schemas.openxmlformats.org/officeDocument/2006/relationships/image" Target="../media/image45.png"/><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48.jpeg"/></Relationships>
</file>

<file path=ppt/slides/_rels/slide1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40.png"/><Relationship Id="rId4" Type="http://schemas.openxmlformats.org/officeDocument/2006/relationships/image" Target="../media/image64.png"/></Relationships>
</file>

<file path=ppt/slides/_rels/slide1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68.png"/><Relationship Id="rId4" Type="http://schemas.openxmlformats.org/officeDocument/2006/relationships/image" Target="../media/image67.png"/></Relationships>
</file>

<file path=ppt/slides/_rels/slide19.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7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520.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jpg"/><Relationship Id="rId7" Type="http://schemas.openxmlformats.org/officeDocument/2006/relationships/image" Target="../media/image25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6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73.png"/><Relationship Id="rId4" Type="http://schemas.openxmlformats.org/officeDocument/2006/relationships/image" Target="../media/image72.png"/></Relationships>
</file>

<file path=ppt/slides/_rels/slide2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2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2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76.png"/></Relationships>
</file>

<file path=ppt/slides/_rels/slide24.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89.png"/><Relationship Id="rId7" Type="http://schemas.openxmlformats.org/officeDocument/2006/relationships/image" Target="../media/image79.png"/><Relationship Id="rId2" Type="http://schemas.openxmlformats.org/officeDocument/2006/relationships/image" Target="../media/image88.png"/><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91.png"/><Relationship Id="rId4" Type="http://schemas.openxmlformats.org/officeDocument/2006/relationships/image" Target="../media/image77.png"/><Relationship Id="rId9" Type="http://schemas.openxmlformats.org/officeDocument/2006/relationships/image" Target="../media/image48.jpeg"/></Relationships>
</file>

<file path=ppt/slides/_rels/slide2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82.png"/><Relationship Id="rId4" Type="http://schemas.openxmlformats.org/officeDocument/2006/relationships/image" Target="../media/image80.png"/></Relationships>
</file>

<file path=ppt/slides/_rels/slide26.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108.png"/><Relationship Id="rId7" Type="http://schemas.openxmlformats.org/officeDocument/2006/relationships/image" Target="../media/image85.png"/><Relationship Id="rId2" Type="http://schemas.openxmlformats.org/officeDocument/2006/relationships/image" Target="../media/image107.png"/><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109.png"/><Relationship Id="rId9" Type="http://schemas.openxmlformats.org/officeDocument/2006/relationships/image" Target="../media/image87.png"/></Relationships>
</file>

<file path=ppt/slides/_rels/slide27.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48.jpeg"/><Relationship Id="rId4" Type="http://schemas.openxmlformats.org/officeDocument/2006/relationships/image" Target="../media/image570.png"/></Relationships>
</file>

<file path=ppt/slides/_rels/slide2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96.png"/><Relationship Id="rId5" Type="http://schemas.openxmlformats.org/officeDocument/2006/relationships/image" Target="../media/image93.png"/><Relationship Id="rId4" Type="http://schemas.openxmlformats.org/officeDocument/2006/relationships/image" Target="../media/image92.png"/></Relationships>
</file>

<file path=ppt/slides/_rels/slide29.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32.png"/><Relationship Id="rId12"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36.png"/><Relationship Id="rId5" Type="http://schemas.openxmlformats.org/officeDocument/2006/relationships/image" Target="../media/image9.jp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34.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17.png"/><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25.png"/><Relationship Id="rId4" Type="http://schemas.openxmlformats.org/officeDocument/2006/relationships/image" Target="../media/image48.png"/></Relationships>
</file>

<file path=ppt/slides/_rels/slide6.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23.png"/><Relationship Id="rId7" Type="http://schemas.openxmlformats.org/officeDocument/2006/relationships/image" Target="../media/image5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3.png"/><Relationship Id="rId7" Type="http://schemas.openxmlformats.org/officeDocument/2006/relationships/image" Target="../media/image33.jpeg"/><Relationship Id="rId12"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2.jpeg"/><Relationship Id="rId11" Type="http://schemas.openxmlformats.org/officeDocument/2006/relationships/image" Target="../media/image37.png"/><Relationship Id="rId5" Type="http://schemas.openxmlformats.org/officeDocument/2006/relationships/image" Target="../media/image31.jpeg"/><Relationship Id="rId10" Type="http://schemas.openxmlformats.org/officeDocument/2006/relationships/image" Target="../media/image36.gif"/><Relationship Id="rId4" Type="http://schemas.openxmlformats.org/officeDocument/2006/relationships/image" Target="../media/image30.jpeg"/><Relationship Id="rId9"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3EFADEA3-CA68-4B80-9333-8467004A214A}"/>
              </a:ext>
            </a:extLst>
          </p:cNvPr>
          <p:cNvPicPr>
            <a:picLocks noChangeAspect="1"/>
          </p:cNvPicPr>
          <p:nvPr/>
        </p:nvPicPr>
        <p:blipFill>
          <a:blip r:embed="rId3"/>
          <a:stretch>
            <a:fillRect/>
          </a:stretch>
        </p:blipFill>
        <p:spPr>
          <a:xfrm>
            <a:off x="0" y="0"/>
            <a:ext cx="9103231" cy="6858000"/>
          </a:xfrm>
          <a:prstGeom prst="rect">
            <a:avLst/>
          </a:prstGeom>
          <a:noFill/>
          <a:effectLst>
            <a:glow>
              <a:schemeClr val="bg1"/>
            </a:glow>
            <a:outerShdw dist="50800" sx="1000" sy="1000" algn="ctr" rotWithShape="0">
              <a:schemeClr val="bg1"/>
            </a:outerShdw>
          </a:effectLst>
        </p:spPr>
      </p:pic>
      <p:sp>
        <p:nvSpPr>
          <p:cNvPr id="8" name="标题 1">
            <a:extLst>
              <a:ext uri="{FF2B5EF4-FFF2-40B4-BE49-F238E27FC236}">
                <a16:creationId xmlns:a16="http://schemas.microsoft.com/office/drawing/2014/main" id="{3E3F02F2-0AE4-2497-B65C-FAF06C6C04F5}"/>
              </a:ext>
            </a:extLst>
          </p:cNvPr>
          <p:cNvSpPr txBox="1">
            <a:spLocks/>
          </p:cNvSpPr>
          <p:nvPr/>
        </p:nvSpPr>
        <p:spPr>
          <a:xfrm>
            <a:off x="4039737" y="1162946"/>
            <a:ext cx="7891218" cy="21048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ts val="6375"/>
              </a:lnSpc>
              <a:spcBef>
                <a:spcPts val="900"/>
              </a:spcBef>
            </a:pPr>
            <a:r>
              <a:rPr lang="en-US" altLang="zh-CN" sz="5400" b="1" dirty="0">
                <a:solidFill>
                  <a:schemeClr val="accent2">
                    <a:lumMod val="75000"/>
                  </a:schemeClr>
                </a:solidFill>
                <a:latin typeface="Times New Roman" panose="02020603050405020304" pitchFamily="18" charset="0"/>
                <a:ea typeface="+mn-ea"/>
                <a:cs typeface="Times New Roman" panose="02020603050405020304" pitchFamily="18" charset="0"/>
              </a:rPr>
              <a:t>Anomaly effects observed in baryon EMFFs</a:t>
            </a:r>
            <a:endParaRPr lang="zh-CN" altLang="en-US" sz="5400" b="1" dirty="0">
              <a:solidFill>
                <a:schemeClr val="accent2">
                  <a:lumMod val="75000"/>
                </a:schemeClr>
              </a:solidFill>
              <a:latin typeface="Times New Roman" panose="02020603050405020304" pitchFamily="18" charset="0"/>
              <a:ea typeface="+mn-ea"/>
              <a:cs typeface="Times New Roman" panose="02020603050405020304" pitchFamily="18" charset="0"/>
            </a:endParaRPr>
          </a:p>
        </p:txBody>
      </p:sp>
      <p:sp>
        <p:nvSpPr>
          <p:cNvPr id="6" name="Rectangle 12">
            <a:extLst>
              <a:ext uri="{FF2B5EF4-FFF2-40B4-BE49-F238E27FC236}">
                <a16:creationId xmlns:a16="http://schemas.microsoft.com/office/drawing/2014/main" id="{D7439143-DF24-4A6B-9ACF-502F2C0F784C}"/>
              </a:ext>
            </a:extLst>
          </p:cNvPr>
          <p:cNvSpPr>
            <a:spLocks noGrp="1" noChangeArrowheads="1"/>
          </p:cNvSpPr>
          <p:nvPr>
            <p:ph type="subTitle" idx="1"/>
          </p:nvPr>
        </p:nvSpPr>
        <p:spPr>
          <a:xfrm>
            <a:off x="4305355" y="3960648"/>
            <a:ext cx="7442649" cy="1427975"/>
          </a:xfrm>
        </p:spPr>
        <p:txBody>
          <a:bodyPr>
            <a:normAutofit/>
          </a:bodyPr>
          <a:lstStyle/>
          <a:p>
            <a:pPr marL="0" indent="0" algn="ctr">
              <a:buFont typeface="Arial" panose="020B0604020202020204" pitchFamily="34" charset="0"/>
              <a:buNone/>
            </a:pPr>
            <a:r>
              <a:rPr kumimoji="0" lang="zh-CN" altLang="en-US" sz="2800" b="1"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周小蓉</a:t>
            </a:r>
            <a:endParaRPr kumimoji="0" lang="en-US" altLang="zh-CN" sz="2800" b="1" dirty="0">
              <a:solidFill>
                <a:schemeClr val="bg1"/>
              </a:solidFill>
              <a:latin typeface="Times New Roman" panose="02020603050405020304" pitchFamily="18" charset="0"/>
              <a:ea typeface="黑体" panose="02010609060101010101" pitchFamily="49" charset="-122"/>
              <a:cs typeface="Times New Roman" panose="02020603050405020304" pitchFamily="18" charset="0"/>
            </a:endParaRPr>
          </a:p>
          <a:p>
            <a:pPr marL="0" indent="0" algn="ctr">
              <a:buFont typeface="Arial" panose="020B0604020202020204" pitchFamily="34" charset="0"/>
              <a:buNone/>
            </a:pPr>
            <a:r>
              <a:rPr lang="zh-CN" altLang="en-US" sz="2800" b="1"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中国科学技术大学</a:t>
            </a:r>
            <a:endParaRPr lang="en-US" altLang="zh-CN" sz="2800" b="1" dirty="0">
              <a:solidFill>
                <a:schemeClr val="bg1"/>
              </a:solidFill>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6148" name="Picture 4" descr="https://t10.baidu.com/it/u=2733690083,177016160&amp;fm=30&amp;app=106&amp;f=PNG?w=640&amp;h=611&amp;s=3031603259D267E14D7E11C90300C0AA">
            <a:extLst>
              <a:ext uri="{FF2B5EF4-FFF2-40B4-BE49-F238E27FC236}">
                <a16:creationId xmlns:a16="http://schemas.microsoft.com/office/drawing/2014/main" id="{B77A32A2-2562-449C-849E-EC81D6BBEB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72118" y="148671"/>
            <a:ext cx="1410645" cy="13467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2">
            <a:extLst>
              <a:ext uri="{FF2B5EF4-FFF2-40B4-BE49-F238E27FC236}">
                <a16:creationId xmlns:a16="http://schemas.microsoft.com/office/drawing/2014/main" id="{48CB59C1-8B92-1DBE-B29C-ABF7E8D55156}"/>
              </a:ext>
            </a:extLst>
          </p:cNvPr>
          <p:cNvSpPr txBox="1">
            <a:spLocks noChangeArrowheads="1"/>
          </p:cNvSpPr>
          <p:nvPr/>
        </p:nvSpPr>
        <p:spPr>
          <a:xfrm>
            <a:off x="4341652" y="5572618"/>
            <a:ext cx="7656395" cy="113671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sz="2800" b="1"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第八届</a:t>
            </a:r>
            <a:r>
              <a:rPr lang="en-US" altLang="zh-CN" sz="2800" b="1"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BESIII R</a:t>
            </a:r>
            <a:r>
              <a:rPr lang="zh-CN" altLang="en-US" sz="2800" b="1"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值与</a:t>
            </a:r>
            <a:r>
              <a:rPr lang="en-US" altLang="zh-CN" sz="2800" b="1"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QCD</a:t>
            </a:r>
            <a:r>
              <a:rPr lang="zh-CN" altLang="en-US" sz="2800" b="1"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强子结构研讨会</a:t>
            </a:r>
            <a:endParaRPr lang="en-US" altLang="zh-CN" sz="2800" b="1" dirty="0">
              <a:solidFill>
                <a:schemeClr val="bg1"/>
              </a:solidFill>
              <a:latin typeface="Times New Roman" panose="02020603050405020304" pitchFamily="18" charset="0"/>
              <a:ea typeface="黑体" panose="02010609060101010101" pitchFamily="49" charset="-122"/>
              <a:cs typeface="Times New Roman" panose="02020603050405020304" pitchFamily="18" charset="0"/>
            </a:endParaRPr>
          </a:p>
          <a:p>
            <a:r>
              <a:rPr lang="zh-CN" altLang="en-US" sz="2800" b="1"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哈尔滨工程大学，</a:t>
            </a:r>
            <a:r>
              <a:rPr lang="en-US" altLang="zh-CN" sz="2800" b="1"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2024</a:t>
            </a:r>
            <a:r>
              <a:rPr lang="zh-CN" altLang="en-US" sz="2800" b="1"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年</a:t>
            </a:r>
            <a:r>
              <a:rPr lang="en-US" altLang="zh-CN" sz="2800" b="1"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7</a:t>
            </a:r>
            <a:r>
              <a:rPr lang="zh-CN" altLang="en-US" sz="2800" b="1"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月</a:t>
            </a:r>
            <a:r>
              <a:rPr lang="en-US" altLang="zh-CN" sz="2800" b="1"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19-22</a:t>
            </a:r>
            <a:r>
              <a:rPr lang="zh-CN" altLang="en-US" sz="2800" b="1"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日</a:t>
            </a:r>
            <a:endParaRPr lang="en-US" altLang="zh-CN" sz="2800" b="1" dirty="0">
              <a:solidFill>
                <a:schemeClr val="bg1"/>
              </a:solidFill>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907773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C33154-2A37-64CA-062E-6B71BCDDA430}"/>
              </a:ext>
            </a:extLst>
          </p:cNvPr>
          <p:cNvSpPr>
            <a:spLocks noGrp="1"/>
          </p:cNvSpPr>
          <p:nvPr>
            <p:ph type="title"/>
          </p:nvPr>
        </p:nvSpPr>
        <p:spPr>
          <a:xfrm>
            <a:off x="838200" y="160332"/>
            <a:ext cx="10515600" cy="793006"/>
          </a:xfrm>
        </p:spPr>
        <p:txBody>
          <a:bodyPr/>
          <a:lstStyle/>
          <a:p>
            <a:r>
              <a:rPr lang="zh-CN" altLang="en-US" b="1" dirty="0">
                <a:solidFill>
                  <a:srgbClr val="041E56"/>
                </a:solidFill>
                <a:latin typeface="等线" panose="02010600030101010101" pitchFamily="2" charset="-122"/>
                <a:ea typeface="等线" panose="02010600030101010101" pitchFamily="2" charset="-122"/>
              </a:rPr>
              <a:t>类时电磁形状因子：实验测量</a:t>
            </a:r>
            <a:endParaRPr lang="zh-CN" altLang="en-US" dirty="0"/>
          </a:p>
        </p:txBody>
      </p:sp>
      <p:sp>
        <p:nvSpPr>
          <p:cNvPr id="4" name="灯片编号占位符 3">
            <a:extLst>
              <a:ext uri="{FF2B5EF4-FFF2-40B4-BE49-F238E27FC236}">
                <a16:creationId xmlns:a16="http://schemas.microsoft.com/office/drawing/2014/main" id="{16FF0B2A-609C-4D77-9711-99E7A228FC09}"/>
              </a:ext>
            </a:extLst>
          </p:cNvPr>
          <p:cNvSpPr>
            <a:spLocks noGrp="1"/>
          </p:cNvSpPr>
          <p:nvPr>
            <p:ph type="sldNum" sz="quarter" idx="12"/>
          </p:nvPr>
        </p:nvSpPr>
        <p:spPr/>
        <p:txBody>
          <a:bodyPr/>
          <a:lstStyle/>
          <a:p>
            <a:fld id="{CA44AABA-6ED3-43D4-A200-DA0A2F6CBD64}" type="slidenum">
              <a:rPr lang="zh-CN" altLang="en-US" smtClean="0"/>
              <a:t>10</a:t>
            </a:fld>
            <a:endParaRPr lang="zh-CN" altLang="en-US"/>
          </a:p>
        </p:txBody>
      </p:sp>
      <p:pic>
        <p:nvPicPr>
          <p:cNvPr id="16" name="图片 15">
            <a:extLst>
              <a:ext uri="{FF2B5EF4-FFF2-40B4-BE49-F238E27FC236}">
                <a16:creationId xmlns:a16="http://schemas.microsoft.com/office/drawing/2014/main" id="{EEB4C397-2606-4AFC-B067-284D9DF1F1C1}"/>
              </a:ext>
            </a:extLst>
          </p:cNvPr>
          <p:cNvPicPr>
            <a:picLocks noChangeAspect="1"/>
          </p:cNvPicPr>
          <p:nvPr/>
        </p:nvPicPr>
        <p:blipFill>
          <a:blip r:embed="rId2"/>
          <a:stretch>
            <a:fillRect/>
          </a:stretch>
        </p:blipFill>
        <p:spPr>
          <a:xfrm>
            <a:off x="117130" y="1182743"/>
            <a:ext cx="5633063" cy="3565072"/>
          </a:xfrm>
          <a:prstGeom prst="rect">
            <a:avLst/>
          </a:prstGeom>
        </p:spPr>
      </p:pic>
      <p:pic>
        <p:nvPicPr>
          <p:cNvPr id="9" name="图片 8">
            <a:extLst>
              <a:ext uri="{FF2B5EF4-FFF2-40B4-BE49-F238E27FC236}">
                <a16:creationId xmlns:a16="http://schemas.microsoft.com/office/drawing/2014/main" id="{2931B3BD-DEF0-4CF1-A8C9-6E44756A9FBE}"/>
              </a:ext>
            </a:extLst>
          </p:cNvPr>
          <p:cNvPicPr>
            <a:picLocks noChangeAspect="1"/>
          </p:cNvPicPr>
          <p:nvPr/>
        </p:nvPicPr>
        <p:blipFill>
          <a:blip r:embed="rId3"/>
          <a:stretch>
            <a:fillRect/>
          </a:stretch>
        </p:blipFill>
        <p:spPr>
          <a:xfrm>
            <a:off x="5924251" y="1258243"/>
            <a:ext cx="6233265" cy="3330535"/>
          </a:xfrm>
          <a:prstGeom prst="rect">
            <a:avLst/>
          </a:prstGeom>
        </p:spPr>
      </p:pic>
      <p:sp>
        <p:nvSpPr>
          <p:cNvPr id="5" name="文本框 4">
            <a:extLst>
              <a:ext uri="{FF2B5EF4-FFF2-40B4-BE49-F238E27FC236}">
                <a16:creationId xmlns:a16="http://schemas.microsoft.com/office/drawing/2014/main" id="{56C5F5D2-0283-4A97-21A8-2EE9F44EC02A}"/>
              </a:ext>
            </a:extLst>
          </p:cNvPr>
          <p:cNvSpPr txBox="1"/>
          <p:nvPr/>
        </p:nvSpPr>
        <p:spPr>
          <a:xfrm>
            <a:off x="838200" y="4330889"/>
            <a:ext cx="4638040" cy="646331"/>
          </a:xfrm>
          <a:prstGeom prst="rect">
            <a:avLst/>
          </a:prstGeom>
          <a:noFill/>
        </p:spPr>
        <p:txBody>
          <a:bodyPr wrap="square">
            <a:spAutoFit/>
          </a:bodyPr>
          <a:lstStyle/>
          <a:p>
            <a:pPr algn="l"/>
            <a:r>
              <a:rPr lang="en-US" altLang="zh-CN" b="0" i="1" dirty="0" err="1">
                <a:effectLst/>
                <a:latin typeface="-apple-system"/>
              </a:rPr>
              <a:t>Nat.Sci.Rev</a:t>
            </a:r>
            <a:r>
              <a:rPr lang="en-US" altLang="zh-CN" b="0" i="1" dirty="0">
                <a:effectLst/>
                <a:latin typeface="-apple-system"/>
              </a:rPr>
              <a:t>.</a:t>
            </a:r>
            <a:r>
              <a:rPr lang="en-US" altLang="zh-CN" b="0" i="0" dirty="0">
                <a:effectLst/>
                <a:latin typeface="-apple-system"/>
              </a:rPr>
              <a:t> 8 (2021) 11, nwab187</a:t>
            </a:r>
          </a:p>
          <a:p>
            <a:r>
              <a:rPr lang="en-US" altLang="zh-CN" b="0" i="0" dirty="0">
                <a:effectLst/>
                <a:latin typeface="-apple-system"/>
              </a:rPr>
              <a:t> </a:t>
            </a:r>
            <a:endParaRPr lang="zh-CN" altLang="en-US" dirty="0"/>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D5828A58-BBEB-4BE7-AC26-AAA8EB33BFE9}"/>
                  </a:ext>
                </a:extLst>
              </p:cNvPr>
              <p:cNvSpPr txBox="1"/>
              <p:nvPr/>
            </p:nvSpPr>
            <p:spPr>
              <a:xfrm>
                <a:off x="427523" y="4977220"/>
                <a:ext cx="11585511" cy="1555106"/>
              </a:xfrm>
              <a:prstGeom prst="rect">
                <a:avLst/>
              </a:prstGeom>
              <a:noFill/>
            </p:spPr>
            <p:txBody>
              <a:bodyPr wrap="square" rtlCol="0">
                <a:spAutoFit/>
              </a:bodyPr>
              <a:lstStyle/>
              <a:p>
                <a:pPr marL="342900" indent="-342900">
                  <a:spcAft>
                    <a:spcPts val="600"/>
                  </a:spcAft>
                  <a:buFont typeface="Wingdings" panose="05000000000000000000" pitchFamily="2" charset="2"/>
                  <a:buChar char="Ø"/>
                </a:pPr>
                <a:r>
                  <a:rPr lang="en-US" altLang="zh-CN" sz="2000" baseline="0" dirty="0">
                    <a:solidFill>
                      <a:srgbClr val="FF0000"/>
                    </a:solidFill>
                    <a:latin typeface="Times New Roman" panose="02020603050405020304" pitchFamily="18" charset="0"/>
                    <a:cs typeface="Times New Roman" panose="02020603050405020304" pitchFamily="18" charset="0"/>
                  </a:rPr>
                  <a:t>Abnormal threshold effects</a:t>
                </a:r>
                <a:r>
                  <a:rPr lang="en-US" altLang="zh-CN" sz="2000" baseline="0" dirty="0">
                    <a:latin typeface="Times New Roman" panose="02020603050405020304" pitchFamily="18" charset="0"/>
                    <a:cs typeface="Times New Roman" panose="02020603050405020304" pitchFamily="18" charset="0"/>
                  </a:rPr>
                  <a:t> observed in various baryon pair production: </a:t>
                </a:r>
                <a14:m>
                  <m:oMath xmlns:m="http://schemas.openxmlformats.org/officeDocument/2006/math">
                    <m:r>
                      <a:rPr lang="en-US" altLang="zh-CN" sz="2000" b="0" i="1" baseline="0" smtClean="0">
                        <a:solidFill>
                          <a:srgbClr val="0000CC"/>
                        </a:solidFill>
                        <a:latin typeface="Cambria Math" panose="02040503050406030204" pitchFamily="18" charset="0"/>
                      </a:rPr>
                      <m:t>𝑝</m:t>
                    </m:r>
                    <m:acc>
                      <m:accPr>
                        <m:chr m:val="̅"/>
                        <m:ctrlPr>
                          <a:rPr lang="en-US" altLang="zh-CN" sz="2000" i="1" baseline="0" smtClean="0">
                            <a:solidFill>
                              <a:srgbClr val="0000CC"/>
                            </a:solidFill>
                            <a:latin typeface="Cambria Math" panose="02040503050406030204" pitchFamily="18" charset="0"/>
                          </a:rPr>
                        </m:ctrlPr>
                      </m:accPr>
                      <m:e>
                        <m:r>
                          <a:rPr lang="en-US" altLang="zh-CN" sz="2000" b="0" i="1" baseline="0" smtClean="0">
                            <a:solidFill>
                              <a:srgbClr val="0000CC"/>
                            </a:solidFill>
                            <a:latin typeface="Cambria Math" panose="02040503050406030204" pitchFamily="18" charset="0"/>
                          </a:rPr>
                          <m:t>𝑝</m:t>
                        </m:r>
                      </m:e>
                    </m:acc>
                    <m:r>
                      <a:rPr lang="en-US" altLang="zh-CN" sz="2000" b="0" i="0" baseline="0" smtClean="0">
                        <a:solidFill>
                          <a:srgbClr val="0000CC"/>
                        </a:solidFill>
                        <a:latin typeface="Cambria Math" panose="02040503050406030204" pitchFamily="18" charset="0"/>
                      </a:rPr>
                      <m:t>,  </m:t>
                    </m:r>
                    <m:r>
                      <a:rPr lang="el-GR" altLang="zh-CN" sz="2000" b="0" i="1" baseline="0" smtClean="0">
                        <a:solidFill>
                          <a:srgbClr val="0000CC"/>
                        </a:solidFill>
                        <a:latin typeface="Cambria Math" panose="02040503050406030204" pitchFamily="18" charset="0"/>
                        <a:ea typeface="Cambria Math" panose="02040503050406030204" pitchFamily="18" charset="0"/>
                      </a:rPr>
                      <m:t>𝛬</m:t>
                    </m:r>
                    <m:acc>
                      <m:accPr>
                        <m:chr m:val="̅"/>
                        <m:ctrlPr>
                          <a:rPr lang="el-GR" altLang="zh-CN" sz="2000" i="1" baseline="0" smtClean="0">
                            <a:solidFill>
                              <a:srgbClr val="0000CC"/>
                            </a:solidFill>
                            <a:latin typeface="Cambria Math" panose="02040503050406030204" pitchFamily="18" charset="0"/>
                            <a:ea typeface="Cambria Math" panose="02040503050406030204" pitchFamily="18" charset="0"/>
                          </a:rPr>
                        </m:ctrlPr>
                      </m:accPr>
                      <m:e>
                        <m:r>
                          <a:rPr lang="el-GR" altLang="zh-CN" sz="2000" b="0" i="1" baseline="0" smtClean="0">
                            <a:solidFill>
                              <a:srgbClr val="0000CC"/>
                            </a:solidFill>
                            <a:latin typeface="Cambria Math" panose="02040503050406030204" pitchFamily="18" charset="0"/>
                            <a:ea typeface="Cambria Math" panose="02040503050406030204" pitchFamily="18" charset="0"/>
                          </a:rPr>
                          <m:t>𝛬</m:t>
                        </m:r>
                      </m:e>
                    </m:acc>
                    <m:r>
                      <a:rPr lang="en-US" altLang="zh-CN" sz="2000" b="0" i="0" baseline="0" smtClean="0">
                        <a:solidFill>
                          <a:srgbClr val="0000CC"/>
                        </a:solidFill>
                        <a:latin typeface="Cambria Math" panose="02040503050406030204" pitchFamily="18" charset="0"/>
                        <a:ea typeface="Cambria Math" panose="02040503050406030204" pitchFamily="18" charset="0"/>
                      </a:rPr>
                      <m:t>,  </m:t>
                    </m:r>
                    <m:sSubSup>
                      <m:sSubSupPr>
                        <m:ctrlPr>
                          <a:rPr lang="en-US" altLang="zh-CN" sz="2000" i="1" baseline="0" smtClean="0">
                            <a:solidFill>
                              <a:srgbClr val="0000CC"/>
                            </a:solidFill>
                            <a:latin typeface="Cambria Math" panose="02040503050406030204" pitchFamily="18" charset="0"/>
                          </a:rPr>
                        </m:ctrlPr>
                      </m:sSubSupPr>
                      <m:e>
                        <m:r>
                          <a:rPr lang="el-GR" altLang="zh-CN" sz="2000" b="0" i="1" baseline="0" smtClean="0">
                            <a:solidFill>
                              <a:srgbClr val="0000CC"/>
                            </a:solidFill>
                            <a:latin typeface="Cambria Math" panose="02040503050406030204" pitchFamily="18" charset="0"/>
                            <a:ea typeface="Cambria Math" panose="02040503050406030204" pitchFamily="18" charset="0"/>
                          </a:rPr>
                          <m:t>𝛬</m:t>
                        </m:r>
                      </m:e>
                      <m:sub>
                        <m:r>
                          <a:rPr lang="en-US" altLang="zh-CN" sz="2000" b="0" i="1" baseline="0" smtClean="0">
                            <a:solidFill>
                              <a:srgbClr val="0000CC"/>
                            </a:solidFill>
                            <a:latin typeface="Cambria Math" panose="02040503050406030204" pitchFamily="18" charset="0"/>
                          </a:rPr>
                          <m:t>𝑐</m:t>
                        </m:r>
                      </m:sub>
                      <m:sup>
                        <m:r>
                          <a:rPr lang="en-US" altLang="zh-CN" sz="2000" b="0" i="1" baseline="0" smtClean="0">
                            <a:solidFill>
                              <a:srgbClr val="0000CC"/>
                            </a:solidFill>
                            <a:latin typeface="Cambria Math" panose="02040503050406030204" pitchFamily="18" charset="0"/>
                          </a:rPr>
                          <m:t>+</m:t>
                        </m:r>
                      </m:sup>
                    </m:sSubSup>
                    <m:sSubSup>
                      <m:sSubSupPr>
                        <m:ctrlPr>
                          <a:rPr lang="en-US" altLang="zh-CN" sz="2000" i="1" baseline="0" smtClean="0">
                            <a:solidFill>
                              <a:srgbClr val="0000CC"/>
                            </a:solidFill>
                            <a:latin typeface="Cambria Math" panose="02040503050406030204" pitchFamily="18" charset="0"/>
                          </a:rPr>
                        </m:ctrlPr>
                      </m:sSubSupPr>
                      <m:e>
                        <m:acc>
                          <m:accPr>
                            <m:chr m:val="̅"/>
                            <m:ctrlPr>
                              <a:rPr lang="en-US" altLang="zh-CN" sz="2000" i="1" baseline="0" smtClean="0">
                                <a:solidFill>
                                  <a:srgbClr val="0000CC"/>
                                </a:solidFill>
                                <a:latin typeface="Cambria Math" panose="02040503050406030204" pitchFamily="18" charset="0"/>
                              </a:rPr>
                            </m:ctrlPr>
                          </m:accPr>
                          <m:e>
                            <m:r>
                              <a:rPr lang="el-GR" altLang="zh-CN" sz="2000" b="0" i="1" baseline="0" smtClean="0">
                                <a:solidFill>
                                  <a:srgbClr val="0000CC"/>
                                </a:solidFill>
                                <a:latin typeface="Cambria Math" panose="02040503050406030204" pitchFamily="18" charset="0"/>
                                <a:ea typeface="Cambria Math" panose="02040503050406030204" pitchFamily="18" charset="0"/>
                              </a:rPr>
                              <m:t>𝛬</m:t>
                            </m:r>
                          </m:e>
                        </m:acc>
                      </m:e>
                      <m:sub>
                        <m:r>
                          <a:rPr lang="en-US" altLang="zh-CN" sz="2000" b="0" i="1" baseline="0" smtClean="0">
                            <a:solidFill>
                              <a:srgbClr val="0000CC"/>
                            </a:solidFill>
                            <a:latin typeface="Cambria Math" panose="02040503050406030204" pitchFamily="18" charset="0"/>
                          </a:rPr>
                          <m:t>𝑐</m:t>
                        </m:r>
                      </m:sub>
                      <m:sup>
                        <m:r>
                          <a:rPr lang="en-US" altLang="zh-CN" sz="2000" b="0" i="1" baseline="0" smtClean="0">
                            <a:solidFill>
                              <a:srgbClr val="0000CC"/>
                            </a:solidFill>
                            <a:latin typeface="Cambria Math" panose="02040503050406030204" pitchFamily="18" charset="0"/>
                          </a:rPr>
                          <m:t>−</m:t>
                        </m:r>
                      </m:sup>
                    </m:sSubSup>
                  </m:oMath>
                </a14:m>
                <a:r>
                  <a:rPr lang="en-US" altLang="zh-CN" sz="2000" baseline="0" dirty="0">
                    <a:solidFill>
                      <a:srgbClr val="0000CC"/>
                    </a:solidFill>
                    <a:latin typeface="Times New Roman" panose="02020603050405020304" pitchFamily="18" charset="0"/>
                    <a:cs typeface="Times New Roman" panose="02020603050405020304" pitchFamily="18" charset="0"/>
                  </a:rPr>
                  <a:t> … </a:t>
                </a:r>
              </a:p>
              <a:p>
                <a:pPr marL="342900" indent="-342900">
                  <a:spcAft>
                    <a:spcPts val="600"/>
                  </a:spcAft>
                  <a:buFont typeface="Wingdings" panose="05000000000000000000" pitchFamily="2" charset="2"/>
                  <a:buChar char="Ø"/>
                </a:pPr>
                <a:r>
                  <a:rPr lang="en-US" altLang="zh-CN" sz="2000" dirty="0">
                    <a:solidFill>
                      <a:srgbClr val="FF0000"/>
                    </a:solidFill>
                    <a:latin typeface="Times New Roman" panose="02020603050405020304" pitchFamily="18" charset="0"/>
                    <a:cs typeface="Times New Roman" panose="02020603050405020304" pitchFamily="18" charset="0"/>
                  </a:rPr>
                  <a:t>Oscillation structures </a:t>
                </a:r>
                <a:r>
                  <a:rPr lang="en-US" altLang="zh-CN" sz="2000" dirty="0">
                    <a:solidFill>
                      <a:schemeClr val="tx1"/>
                    </a:solidFill>
                    <a:latin typeface="Times New Roman" panose="02020603050405020304" pitchFamily="18" charset="0"/>
                    <a:cs typeface="Times New Roman" panose="02020603050405020304" pitchFamily="18" charset="0"/>
                  </a:rPr>
                  <a:t>observed in </a:t>
                </a:r>
                <a14:m>
                  <m:oMath xmlns:m="http://schemas.openxmlformats.org/officeDocument/2006/math">
                    <m:r>
                      <a:rPr lang="en-US" altLang="zh-CN" sz="2000" b="0" i="1" baseline="0" smtClean="0">
                        <a:solidFill>
                          <a:srgbClr val="0000CC"/>
                        </a:solidFill>
                        <a:latin typeface="Cambria Math" panose="02040503050406030204" pitchFamily="18" charset="0"/>
                      </a:rPr>
                      <m:t>𝑝</m:t>
                    </m:r>
                    <m:acc>
                      <m:accPr>
                        <m:chr m:val="̅"/>
                        <m:ctrlPr>
                          <a:rPr lang="en-US" altLang="zh-CN" sz="2000" i="1" baseline="0" smtClean="0">
                            <a:solidFill>
                              <a:srgbClr val="0000CC"/>
                            </a:solidFill>
                            <a:latin typeface="Cambria Math" panose="02040503050406030204" pitchFamily="18" charset="0"/>
                          </a:rPr>
                        </m:ctrlPr>
                      </m:accPr>
                      <m:e>
                        <m:r>
                          <a:rPr lang="en-US" altLang="zh-CN" sz="2000" b="0" i="1" baseline="0" smtClean="0">
                            <a:solidFill>
                              <a:srgbClr val="0000CC"/>
                            </a:solidFill>
                            <a:latin typeface="Cambria Math" panose="02040503050406030204" pitchFamily="18" charset="0"/>
                          </a:rPr>
                          <m:t>𝑝</m:t>
                        </m:r>
                      </m:e>
                    </m:acc>
                  </m:oMath>
                </a14:m>
                <a:r>
                  <a:rPr lang="en-US" altLang="zh-CN" sz="2000" baseline="0" dirty="0">
                    <a:solidFill>
                      <a:srgbClr val="0000CC"/>
                    </a:solidFill>
                    <a:latin typeface="Times New Roman" panose="02020603050405020304" pitchFamily="18" charset="0"/>
                    <a:cs typeface="Times New Roman" panose="02020603050405020304" pitchFamily="18" charset="0"/>
                  </a:rPr>
                  <a:t>, </a:t>
                </a:r>
                <a:r>
                  <a:rPr lang="en-US" altLang="zh-CN" sz="2000" i="1" baseline="0" dirty="0">
                    <a:solidFill>
                      <a:srgbClr val="0000CC"/>
                    </a:solidFill>
                    <a:latin typeface="Times New Roman" panose="02020603050405020304" pitchFamily="18" charset="0"/>
                    <a:cs typeface="Times New Roman" panose="02020603050405020304" pitchFamily="18" charset="0"/>
                  </a:rPr>
                  <a:t>n</a:t>
                </a:r>
                <a14:m>
                  <m:oMath xmlns:m="http://schemas.openxmlformats.org/officeDocument/2006/math">
                    <m:acc>
                      <m:accPr>
                        <m:chr m:val="̅"/>
                        <m:ctrlPr>
                          <a:rPr lang="en-US" altLang="zh-CN" sz="2000" i="1">
                            <a:solidFill>
                              <a:srgbClr val="0000CC"/>
                            </a:solidFill>
                            <a:latin typeface="Cambria Math" panose="02040503050406030204" pitchFamily="18" charset="0"/>
                          </a:rPr>
                        </m:ctrlPr>
                      </m:accPr>
                      <m:e>
                        <m:r>
                          <a:rPr lang="en-US" altLang="zh-CN" sz="2000" b="0" i="1" smtClean="0">
                            <a:solidFill>
                              <a:srgbClr val="0000CC"/>
                            </a:solidFill>
                            <a:latin typeface="Cambria Math" panose="02040503050406030204" pitchFamily="18" charset="0"/>
                          </a:rPr>
                          <m:t>𝑛</m:t>
                        </m:r>
                      </m:e>
                    </m:acc>
                  </m:oMath>
                </a14:m>
                <a:endParaRPr lang="zh-CN" altLang="en-US" sz="2000" i="1" baseline="0" dirty="0">
                  <a:solidFill>
                    <a:schemeClr val="tx1"/>
                  </a:solidFill>
                  <a:latin typeface="Times New Roman" panose="02020603050405020304" pitchFamily="18" charset="0"/>
                  <a:cs typeface="Times New Roman" panose="02020603050405020304" pitchFamily="18" charset="0"/>
                </a:endParaRPr>
              </a:p>
              <a:p>
                <a:pPr marL="342900" indent="-342900">
                  <a:spcAft>
                    <a:spcPts val="600"/>
                  </a:spcAft>
                  <a:buFont typeface="Wingdings" panose="05000000000000000000" pitchFamily="2" charset="2"/>
                  <a:buChar char="Ø"/>
                </a:pPr>
                <a:r>
                  <a:rPr lang="en-US" altLang="zh-CN" sz="2000" baseline="0" dirty="0">
                    <a:latin typeface="Times New Roman" panose="02020603050405020304" pitchFamily="18" charset="0"/>
                    <a:cs typeface="Times New Roman" panose="02020603050405020304" pitchFamily="18" charset="0"/>
                  </a:rPr>
                  <a:t>|G</a:t>
                </a:r>
                <a:r>
                  <a:rPr lang="en-US" altLang="zh-CN" sz="2000" baseline="-25000" dirty="0">
                    <a:latin typeface="Times New Roman" panose="02020603050405020304" pitchFamily="18" charset="0"/>
                    <a:cs typeface="Times New Roman" panose="02020603050405020304" pitchFamily="18" charset="0"/>
                  </a:rPr>
                  <a:t>E</a:t>
                </a:r>
                <a:r>
                  <a:rPr lang="en-US" altLang="zh-CN" sz="2000" baseline="0" dirty="0">
                    <a:latin typeface="Times New Roman" panose="02020603050405020304" pitchFamily="18" charset="0"/>
                    <a:cs typeface="Times New Roman" panose="02020603050405020304" pitchFamily="18" charset="0"/>
                  </a:rPr>
                  <a:t>/G</a:t>
                </a:r>
                <a:r>
                  <a:rPr lang="en-US" altLang="zh-CN" sz="2000" baseline="-25000" dirty="0">
                    <a:latin typeface="Times New Roman" panose="02020603050405020304" pitchFamily="18" charset="0"/>
                    <a:cs typeface="Times New Roman" panose="02020603050405020304" pitchFamily="18" charset="0"/>
                  </a:rPr>
                  <a:t>M</a:t>
                </a:r>
                <a:r>
                  <a:rPr lang="en-US" altLang="zh-CN" sz="2000" baseline="0" dirty="0">
                    <a:latin typeface="Times New Roman" panose="02020603050405020304" pitchFamily="18" charset="0"/>
                    <a:cs typeface="Times New Roman" panose="02020603050405020304" pitchFamily="18" charset="0"/>
                  </a:rPr>
                  <a:t>| ratio significantly larger than 1 at low beta for </a:t>
                </a:r>
                <a14:m>
                  <m:oMath xmlns:m="http://schemas.openxmlformats.org/officeDocument/2006/math">
                    <m:r>
                      <a:rPr lang="en-US" altLang="zh-CN" sz="2000" b="0" i="1" baseline="0" smtClean="0">
                        <a:solidFill>
                          <a:srgbClr val="0000CC"/>
                        </a:solidFill>
                        <a:latin typeface="Cambria Math" panose="02040503050406030204" pitchFamily="18" charset="0"/>
                      </a:rPr>
                      <m:t>𝑝</m:t>
                    </m:r>
                  </m:oMath>
                </a14:m>
                <a:r>
                  <a:rPr lang="en-US" altLang="zh-CN" sz="2000" baseline="0" dirty="0">
                    <a:latin typeface="Times New Roman" panose="02020603050405020304" pitchFamily="18" charset="0"/>
                    <a:cs typeface="Times New Roman" panose="02020603050405020304" pitchFamily="18" charset="0"/>
                  </a:rPr>
                  <a:t>, </a:t>
                </a:r>
                <a14:m>
                  <m:oMath xmlns:m="http://schemas.openxmlformats.org/officeDocument/2006/math">
                    <m:sSubSup>
                      <m:sSubSupPr>
                        <m:ctrlPr>
                          <a:rPr lang="en-US" altLang="zh-CN" sz="2000" i="1" baseline="0">
                            <a:solidFill>
                              <a:srgbClr val="0000CC"/>
                            </a:solidFill>
                            <a:latin typeface="Cambria Math" panose="02040503050406030204" pitchFamily="18" charset="0"/>
                          </a:rPr>
                        </m:ctrlPr>
                      </m:sSubSupPr>
                      <m:e>
                        <m:r>
                          <a:rPr lang="el-GR" altLang="zh-CN" sz="2000" i="1" baseline="0">
                            <a:solidFill>
                              <a:srgbClr val="0000CC"/>
                            </a:solidFill>
                            <a:latin typeface="Cambria Math" panose="02040503050406030204" pitchFamily="18" charset="0"/>
                            <a:ea typeface="Cambria Math" panose="02040503050406030204" pitchFamily="18" charset="0"/>
                          </a:rPr>
                          <m:t>𝛬</m:t>
                        </m:r>
                      </m:e>
                      <m:sub>
                        <m:r>
                          <a:rPr lang="en-US" altLang="zh-CN" sz="2000" i="1" baseline="0">
                            <a:solidFill>
                              <a:srgbClr val="0000CC"/>
                            </a:solidFill>
                            <a:latin typeface="Cambria Math" panose="02040503050406030204" pitchFamily="18" charset="0"/>
                          </a:rPr>
                          <m:t>𝑐</m:t>
                        </m:r>
                      </m:sub>
                      <m:sup>
                        <m:r>
                          <a:rPr lang="en-US" altLang="zh-CN" sz="2000" i="1" baseline="0">
                            <a:solidFill>
                              <a:srgbClr val="0000CC"/>
                            </a:solidFill>
                            <a:latin typeface="Cambria Math" panose="02040503050406030204" pitchFamily="18" charset="0"/>
                          </a:rPr>
                          <m:t>+</m:t>
                        </m:r>
                      </m:sup>
                    </m:sSubSup>
                  </m:oMath>
                </a14:m>
                <a:r>
                  <a:rPr lang="en-US" altLang="zh-CN" sz="2000" baseline="0"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en-US" altLang="zh-CN" sz="2000" i="1" baseline="0" smtClean="0">
                            <a:solidFill>
                              <a:srgbClr val="0000CC"/>
                            </a:solidFill>
                            <a:latin typeface="Cambria Math" panose="02040503050406030204" pitchFamily="18" charset="0"/>
                          </a:rPr>
                        </m:ctrlPr>
                      </m:sSupPr>
                      <m:e>
                        <m:r>
                          <a:rPr lang="zh-CN" altLang="en-US" sz="2000" b="0" i="1" baseline="0">
                            <a:solidFill>
                              <a:srgbClr val="0000CC"/>
                            </a:solidFill>
                            <a:latin typeface="Cambria Math" panose="02040503050406030204" pitchFamily="18" charset="0"/>
                          </a:rPr>
                          <m:t>𝛴</m:t>
                        </m:r>
                      </m:e>
                      <m:sup>
                        <m:r>
                          <a:rPr lang="en-US" altLang="zh-CN" sz="2000" b="0" i="1" baseline="0">
                            <a:solidFill>
                              <a:srgbClr val="0000CC"/>
                            </a:solidFill>
                            <a:latin typeface="Cambria Math" panose="02040503050406030204" pitchFamily="18" charset="0"/>
                          </a:rPr>
                          <m:t>+</m:t>
                        </m:r>
                      </m:sup>
                    </m:sSup>
                    <m:r>
                      <a:rPr lang="en-US" altLang="zh-CN" sz="2000" b="0" i="0" baseline="0" smtClean="0">
                        <a:solidFill>
                          <a:srgbClr val="0000CC"/>
                        </a:solidFill>
                        <a:latin typeface="Cambria Math" panose="02040503050406030204" pitchFamily="18" charset="0"/>
                      </a:rPr>
                      <m:t>,</m:t>
                    </m:r>
                  </m:oMath>
                </a14:m>
                <a:r>
                  <a:rPr lang="en-US" altLang="zh-CN" sz="2000" baseline="0" dirty="0">
                    <a:latin typeface="Times New Roman" panose="02020603050405020304" pitchFamily="18" charset="0"/>
                    <a:cs typeface="Times New Roman" panose="02020603050405020304" pitchFamily="18" charset="0"/>
                  </a:rPr>
                  <a:t> indicating </a:t>
                </a:r>
                <a:r>
                  <a:rPr lang="en-US" altLang="zh-CN" sz="2000" baseline="0" dirty="0">
                    <a:solidFill>
                      <a:srgbClr val="0000CC"/>
                    </a:solidFill>
                    <a:latin typeface="Times New Roman" panose="02020603050405020304" pitchFamily="18" charset="0"/>
                    <a:cs typeface="Times New Roman" panose="02020603050405020304" pitchFamily="18" charset="0"/>
                  </a:rPr>
                  <a:t>large D-wave near threshold</a:t>
                </a:r>
              </a:p>
              <a:p>
                <a:pPr marL="342900" indent="-342900">
                  <a:spcAft>
                    <a:spcPts val="600"/>
                  </a:spcAft>
                  <a:buFont typeface="Wingdings" panose="05000000000000000000" pitchFamily="2" charset="2"/>
                  <a:buChar char="Ø"/>
                </a:pPr>
                <a:r>
                  <a:rPr lang="en-US" altLang="zh-CN" sz="2000" baseline="0" dirty="0">
                    <a:solidFill>
                      <a:srgbClr val="FF0000"/>
                    </a:solidFill>
                    <a:latin typeface="Times New Roman" panose="02020603050405020304" pitchFamily="18" charset="0"/>
                    <a:cs typeface="Times New Roman" panose="02020603050405020304" pitchFamily="18" charset="0"/>
                  </a:rPr>
                  <a:t>Relative phase angle </a:t>
                </a:r>
                <a:r>
                  <a:rPr lang="en-US" altLang="zh-CN" sz="2000" baseline="0" dirty="0">
                    <a:latin typeface="Times New Roman" panose="02020603050405020304" pitchFamily="18" charset="0"/>
                    <a:cs typeface="Times New Roman" panose="02020603050405020304" pitchFamily="18" charset="0"/>
                  </a:rPr>
                  <a:t>of form factor </a:t>
                </a:r>
                <a14:m>
                  <m:oMath xmlns:m="http://schemas.openxmlformats.org/officeDocument/2006/math">
                    <m:r>
                      <a:rPr lang="en-US" altLang="zh-CN" sz="2000" b="0" i="1" baseline="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zh-CN" altLang="en-US" sz="2000" b="0" i="1" baseline="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𝜙</m:t>
                    </m:r>
                  </m:oMath>
                </a14:m>
                <a:r>
                  <a:rPr lang="en-US" altLang="zh-CN" sz="2000" baseline="0" dirty="0">
                    <a:solidFill>
                      <a:schemeClr val="tx1"/>
                    </a:solidFill>
                    <a:latin typeface="Times New Roman" panose="02020603050405020304" pitchFamily="18" charset="0"/>
                    <a:cs typeface="Times New Roman" panose="02020603050405020304" pitchFamily="18" charset="0"/>
                  </a:rPr>
                  <a:t>(sin</a:t>
                </a:r>
                <a14:m>
                  <m:oMath xmlns:m="http://schemas.openxmlformats.org/officeDocument/2006/math">
                    <m:r>
                      <a:rPr lang="en-US" altLang="zh-CN" sz="2000" b="0" i="1" baseline="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zh-CN" altLang="en-US" sz="2000" b="0" i="1" baseline="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𝜙</m:t>
                    </m:r>
                    <m:r>
                      <a:rPr lang="en-US" altLang="zh-CN" sz="2000" b="0" i="0" baseline="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CN" sz="2000" baseline="0" dirty="0">
                    <a:solidFill>
                      <a:schemeClr val="tx1"/>
                    </a:solidFill>
                    <a:latin typeface="Times New Roman" panose="02020603050405020304" pitchFamily="18" charset="0"/>
                    <a:cs typeface="Times New Roman" panose="02020603050405020304" pitchFamily="18" charset="0"/>
                  </a:rPr>
                  <a:t> measured for </a:t>
                </a:r>
                <a14:m>
                  <m:oMath xmlns:m="http://schemas.openxmlformats.org/officeDocument/2006/math">
                    <m:r>
                      <a:rPr lang="el-GR" altLang="zh-CN" sz="2000" i="1" baseline="0">
                        <a:solidFill>
                          <a:srgbClr val="0000CC"/>
                        </a:solidFill>
                        <a:latin typeface="Cambria Math" panose="02040503050406030204" pitchFamily="18" charset="0"/>
                        <a:ea typeface="Cambria Math" panose="02040503050406030204" pitchFamily="18" charset="0"/>
                      </a:rPr>
                      <m:t>𝛬</m:t>
                    </m:r>
                  </m:oMath>
                </a14:m>
                <a:r>
                  <a:rPr lang="en-US" altLang="zh-CN" sz="2000" baseline="0" dirty="0">
                    <a:latin typeface="Times New Roman" panose="02020603050405020304" pitchFamily="18" charset="0"/>
                    <a:cs typeface="Times New Roman" panose="02020603050405020304" pitchFamily="18" charset="0"/>
                  </a:rPr>
                  <a:t>, </a:t>
                </a:r>
                <a14:m>
                  <m:oMath xmlns:m="http://schemas.openxmlformats.org/officeDocument/2006/math">
                    <m:sSubSup>
                      <m:sSubSupPr>
                        <m:ctrlPr>
                          <a:rPr lang="en-US" altLang="zh-CN" sz="2000" i="1" baseline="0">
                            <a:solidFill>
                              <a:srgbClr val="0000CC"/>
                            </a:solidFill>
                            <a:latin typeface="Cambria Math" panose="02040503050406030204" pitchFamily="18" charset="0"/>
                          </a:rPr>
                        </m:ctrlPr>
                      </m:sSubSupPr>
                      <m:e>
                        <m:r>
                          <a:rPr lang="el-GR" altLang="zh-CN" sz="2000" i="1" baseline="0">
                            <a:solidFill>
                              <a:srgbClr val="0000CC"/>
                            </a:solidFill>
                            <a:latin typeface="Cambria Math" panose="02040503050406030204" pitchFamily="18" charset="0"/>
                            <a:ea typeface="Cambria Math" panose="02040503050406030204" pitchFamily="18" charset="0"/>
                          </a:rPr>
                          <m:t>𝛬</m:t>
                        </m:r>
                      </m:e>
                      <m:sub>
                        <m:r>
                          <a:rPr lang="en-US" altLang="zh-CN" sz="2000" i="1" baseline="0">
                            <a:solidFill>
                              <a:srgbClr val="0000CC"/>
                            </a:solidFill>
                            <a:latin typeface="Cambria Math" panose="02040503050406030204" pitchFamily="18" charset="0"/>
                          </a:rPr>
                          <m:t>𝑐</m:t>
                        </m:r>
                      </m:sub>
                      <m:sup>
                        <m:r>
                          <a:rPr lang="en-US" altLang="zh-CN" sz="2000" i="1" baseline="0">
                            <a:solidFill>
                              <a:srgbClr val="0000CC"/>
                            </a:solidFill>
                            <a:latin typeface="Cambria Math" panose="02040503050406030204" pitchFamily="18" charset="0"/>
                          </a:rPr>
                          <m:t>+</m:t>
                        </m:r>
                      </m:sup>
                    </m:sSubSup>
                  </m:oMath>
                </a14:m>
                <a:endParaRPr lang="en-US" altLang="zh-CN" sz="2000" baseline="0" dirty="0">
                  <a:latin typeface="Times New Roman" panose="02020603050405020304" pitchFamily="18" charset="0"/>
                  <a:cs typeface="Times New Roman" panose="02020603050405020304" pitchFamily="18" charset="0"/>
                </a:endParaRPr>
              </a:p>
            </p:txBody>
          </p:sp>
        </mc:Choice>
        <mc:Fallback xmlns="">
          <p:sp>
            <p:nvSpPr>
              <p:cNvPr id="7" name="文本框 6">
                <a:extLst>
                  <a:ext uri="{FF2B5EF4-FFF2-40B4-BE49-F238E27FC236}">
                    <a16:creationId xmlns:a16="http://schemas.microsoft.com/office/drawing/2014/main" id="{D5828A58-BBEB-4BE7-AC26-AAA8EB33BFE9}"/>
                  </a:ext>
                </a:extLst>
              </p:cNvPr>
              <p:cNvSpPr txBox="1">
                <a:spLocks noRot="1" noChangeAspect="1" noMove="1" noResize="1" noEditPoints="1" noAdjustHandles="1" noChangeArrowheads="1" noChangeShapeType="1" noTextEdit="1"/>
              </p:cNvSpPr>
              <p:nvPr/>
            </p:nvSpPr>
            <p:spPr>
              <a:xfrm>
                <a:off x="427523" y="4977220"/>
                <a:ext cx="11585511" cy="1555106"/>
              </a:xfrm>
              <a:prstGeom prst="rect">
                <a:avLst/>
              </a:prstGeom>
              <a:blipFill>
                <a:blip r:embed="rId4"/>
                <a:stretch>
                  <a:fillRect l="-473" t="-1953" b="-585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494653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a:extLst>
                  <a:ext uri="{FF2B5EF4-FFF2-40B4-BE49-F238E27FC236}">
                    <a16:creationId xmlns:a16="http://schemas.microsoft.com/office/drawing/2014/main" id="{5791BFF2-CC78-489A-A5E5-C6FC0DDAA9C4}"/>
                  </a:ext>
                </a:extLst>
              </p:cNvPr>
              <p:cNvSpPr>
                <a:spLocks noGrp="1"/>
              </p:cNvSpPr>
              <p:nvPr>
                <p:ph type="title"/>
              </p:nvPr>
            </p:nvSpPr>
            <p:spPr>
              <a:xfrm>
                <a:off x="838200" y="148531"/>
                <a:ext cx="10515600" cy="793006"/>
              </a:xfrm>
            </p:spPr>
            <p:txBody>
              <a:bodyPr>
                <a:normAutofit/>
              </a:bodyPr>
              <a:lstStyle/>
              <a:p>
                <a:r>
                  <a:rPr lang="en-US" altLang="zh-CN" b="1" dirty="0">
                    <a:solidFill>
                      <a:srgbClr val="042263"/>
                    </a:solidFill>
                    <a:latin typeface="Times New Roman" panose="02020603050405020304" pitchFamily="18" charset="0"/>
                    <a:cs typeface="Times New Roman" panose="02020603050405020304" pitchFamily="18" charset="0"/>
                  </a:rPr>
                  <a:t>Cross section of </a:t>
                </a:r>
                <a14:m>
                  <m:oMath xmlns:m="http://schemas.openxmlformats.org/officeDocument/2006/math">
                    <m:sSup>
                      <m:sSupPr>
                        <m:ctrlPr>
                          <a:rPr lang="en-US" altLang="zh-CN" b="1" i="1">
                            <a:solidFill>
                              <a:srgbClr val="042263"/>
                            </a:solidFill>
                            <a:latin typeface="Cambria Math" panose="02040503050406030204" pitchFamily="18" charset="0"/>
                            <a:cs typeface="Ebrima" charset="0"/>
                          </a:rPr>
                        </m:ctrlPr>
                      </m:sSupPr>
                      <m:e>
                        <m:r>
                          <a:rPr lang="en-US" altLang="zh-CN" b="1" i="1">
                            <a:solidFill>
                              <a:srgbClr val="042263"/>
                            </a:solidFill>
                            <a:latin typeface="Cambria Math" panose="02040503050406030204" pitchFamily="18" charset="0"/>
                            <a:cs typeface="Ebrima" charset="0"/>
                          </a:rPr>
                          <m:t>𝒆</m:t>
                        </m:r>
                      </m:e>
                      <m:sup>
                        <m:r>
                          <a:rPr lang="en-US" altLang="zh-CN" b="1" i="1">
                            <a:solidFill>
                              <a:srgbClr val="042263"/>
                            </a:solidFill>
                            <a:latin typeface="Cambria Math" panose="02040503050406030204" pitchFamily="18" charset="0"/>
                            <a:cs typeface="Ebrima" charset="0"/>
                          </a:rPr>
                          <m:t>+</m:t>
                        </m:r>
                      </m:sup>
                    </m:sSup>
                    <m:sSup>
                      <m:sSupPr>
                        <m:ctrlPr>
                          <a:rPr lang="en-US" altLang="zh-CN" b="1" i="1">
                            <a:solidFill>
                              <a:srgbClr val="042263"/>
                            </a:solidFill>
                            <a:latin typeface="Cambria Math" panose="02040503050406030204" pitchFamily="18" charset="0"/>
                            <a:cs typeface="Ebrima" charset="0"/>
                          </a:rPr>
                        </m:ctrlPr>
                      </m:sSupPr>
                      <m:e>
                        <m:r>
                          <a:rPr lang="en-US" altLang="zh-CN" b="1" i="1">
                            <a:solidFill>
                              <a:srgbClr val="042263"/>
                            </a:solidFill>
                            <a:latin typeface="Cambria Math" panose="02040503050406030204" pitchFamily="18" charset="0"/>
                            <a:cs typeface="Ebrima" charset="0"/>
                          </a:rPr>
                          <m:t>𝒆</m:t>
                        </m:r>
                      </m:e>
                      <m:sup>
                        <m:r>
                          <a:rPr lang="en-US" altLang="zh-CN" b="1" i="1">
                            <a:solidFill>
                              <a:srgbClr val="042263"/>
                            </a:solidFill>
                            <a:latin typeface="Cambria Math" panose="02040503050406030204" pitchFamily="18" charset="0"/>
                            <a:cs typeface="Ebrima" charset="0"/>
                          </a:rPr>
                          <m:t>−</m:t>
                        </m:r>
                      </m:sup>
                    </m:sSup>
                    <m:r>
                      <a:rPr lang="en-US" altLang="zh-CN" b="1" i="1">
                        <a:solidFill>
                          <a:srgbClr val="042263"/>
                        </a:solidFill>
                        <a:latin typeface="Cambria Math" panose="02040503050406030204" pitchFamily="18" charset="0"/>
                        <a:cs typeface="Ebrima" charset="0"/>
                      </a:rPr>
                      <m:t>→</m:t>
                    </m:r>
                    <m:r>
                      <a:rPr lang="en-US" altLang="zh-CN" b="1" i="1" smtClean="0">
                        <a:solidFill>
                          <a:srgbClr val="042263"/>
                        </a:solidFill>
                        <a:latin typeface="Cambria Math" panose="02040503050406030204" pitchFamily="18" charset="0"/>
                        <a:cs typeface="Ebrima" charset="0"/>
                      </a:rPr>
                      <m:t>𝒑</m:t>
                    </m:r>
                    <m:acc>
                      <m:accPr>
                        <m:chr m:val="̅"/>
                        <m:ctrlPr>
                          <a:rPr lang="en-US" altLang="zh-CN" b="1" i="1" smtClean="0">
                            <a:solidFill>
                              <a:srgbClr val="042263"/>
                            </a:solidFill>
                            <a:latin typeface="Cambria Math" panose="02040503050406030204" pitchFamily="18" charset="0"/>
                            <a:cs typeface="Ebrima" charset="0"/>
                          </a:rPr>
                        </m:ctrlPr>
                      </m:accPr>
                      <m:e>
                        <m:r>
                          <a:rPr lang="en-US" altLang="zh-CN" b="1" i="1" smtClean="0">
                            <a:solidFill>
                              <a:srgbClr val="042263"/>
                            </a:solidFill>
                            <a:latin typeface="Cambria Math" panose="02040503050406030204" pitchFamily="18" charset="0"/>
                            <a:cs typeface="Ebrima" charset="0"/>
                          </a:rPr>
                          <m:t>𝒑</m:t>
                        </m:r>
                      </m:e>
                    </m:acc>
                  </m:oMath>
                </a14:m>
                <a:endParaRPr lang="zh-CN" altLang="en-US" dirty="0">
                  <a:solidFill>
                    <a:srgbClr val="C55A11"/>
                  </a:solidFill>
                </a:endParaRPr>
              </a:p>
            </p:txBody>
          </p:sp>
        </mc:Choice>
        <mc:Fallback xmlns="">
          <p:sp>
            <p:nvSpPr>
              <p:cNvPr id="2" name="标题 1">
                <a:extLst>
                  <a:ext uri="{FF2B5EF4-FFF2-40B4-BE49-F238E27FC236}">
                    <a16:creationId xmlns:a16="http://schemas.microsoft.com/office/drawing/2014/main" id="{5791BFF2-CC78-489A-A5E5-C6FC0DDAA9C4}"/>
                  </a:ext>
                </a:extLst>
              </p:cNvPr>
              <p:cNvSpPr>
                <a:spLocks noGrp="1" noRot="1" noChangeAspect="1" noMove="1" noResize="1" noEditPoints="1" noAdjustHandles="1" noChangeArrowheads="1" noChangeShapeType="1" noTextEdit="1"/>
              </p:cNvSpPr>
              <p:nvPr>
                <p:ph type="title"/>
              </p:nvPr>
            </p:nvSpPr>
            <p:spPr>
              <a:xfrm>
                <a:off x="838200" y="148531"/>
                <a:ext cx="10515600" cy="793006"/>
              </a:xfrm>
              <a:blipFill>
                <a:blip r:embed="rId3"/>
                <a:stretch>
                  <a:fillRect t="-19231" b="-29231"/>
                </a:stretch>
              </a:blipFill>
            </p:spPr>
            <p:txBody>
              <a:bodyPr/>
              <a:lstStyle/>
              <a:p>
                <a:r>
                  <a:rPr lang="zh-CN" altLang="en-US">
                    <a:noFill/>
                  </a:rPr>
                  <a:t> </a:t>
                </a:r>
              </a:p>
            </p:txBody>
          </p:sp>
        </mc:Fallback>
      </mc:AlternateContent>
      <p:sp>
        <p:nvSpPr>
          <p:cNvPr id="10" name="灯片编号占位符 9">
            <a:extLst>
              <a:ext uri="{FF2B5EF4-FFF2-40B4-BE49-F238E27FC236}">
                <a16:creationId xmlns:a16="http://schemas.microsoft.com/office/drawing/2014/main" id="{16C0B1C5-EBBB-4CA6-8415-1F737A949847}"/>
              </a:ext>
            </a:extLst>
          </p:cNvPr>
          <p:cNvSpPr>
            <a:spLocks noGrp="1"/>
          </p:cNvSpPr>
          <p:nvPr>
            <p:ph type="sldNum" sz="quarter" idx="12"/>
          </p:nvPr>
        </p:nvSpPr>
        <p:spPr/>
        <p:txBody>
          <a:bodyPr/>
          <a:lstStyle/>
          <a:p>
            <a:fld id="{1EF37DC5-04A1-4A6B-8622-3AE4D21799FF}" type="slidenum">
              <a:rPr lang="zh-CN" altLang="en-US" sz="1600" smtClean="0"/>
              <a:pPr/>
              <a:t>11</a:t>
            </a:fld>
            <a:endParaRPr lang="zh-CN" altLang="en-US" sz="1600" dirty="0"/>
          </a:p>
        </p:txBody>
      </p:sp>
      <mc:AlternateContent xmlns:mc="http://schemas.openxmlformats.org/markup-compatibility/2006" xmlns:a14="http://schemas.microsoft.com/office/drawing/2010/main">
        <mc:Choice Requires="a14">
          <p:sp>
            <p:nvSpPr>
              <p:cNvPr id="4" name="内容占位符 2">
                <a:extLst>
                  <a:ext uri="{FF2B5EF4-FFF2-40B4-BE49-F238E27FC236}">
                    <a16:creationId xmlns:a16="http://schemas.microsoft.com/office/drawing/2014/main" id="{5B08B4EA-8BB3-79DD-5A84-46895477BED1}"/>
                  </a:ext>
                </a:extLst>
              </p:cNvPr>
              <p:cNvSpPr>
                <a:spLocks noGrp="1"/>
              </p:cNvSpPr>
              <p:nvPr>
                <p:ph idx="1"/>
              </p:nvPr>
            </p:nvSpPr>
            <p:spPr>
              <a:xfrm>
                <a:off x="629490" y="1498600"/>
                <a:ext cx="11180670" cy="1075268"/>
              </a:xfrm>
            </p:spPr>
            <p:txBody>
              <a:bodyPr/>
              <a:lstStyle/>
              <a:p>
                <a:r>
                  <a:rPr lang="en-US" altLang="zh-CN" sz="2400" dirty="0">
                    <a:latin typeface="Times New Roman" panose="02020603050405020304" pitchFamily="18" charset="0"/>
                    <a:cs typeface="Times New Roman" panose="02020603050405020304" pitchFamily="18" charset="0"/>
                  </a:rPr>
                  <a:t>Cross section of </a:t>
                </a:r>
                <a14:m>
                  <m:oMath xmlns:m="http://schemas.openxmlformats.org/officeDocument/2006/math">
                    <m:sSup>
                      <m:sSupPr>
                        <m:ctrlPr>
                          <a:rPr lang="en-US" altLang="zh-CN" sz="2400" i="1" smtClean="0">
                            <a:latin typeface="Cambria Math" panose="02040503050406030204" pitchFamily="18" charset="0"/>
                            <a:cs typeface="Times New Roman" panose="02020603050405020304" pitchFamily="18" charset="0"/>
                          </a:rPr>
                        </m:ctrlPr>
                      </m:sSupPr>
                      <m:e>
                        <m:r>
                          <a:rPr lang="en-US" altLang="zh-CN" sz="2400" b="0" i="1" smtClean="0">
                            <a:latin typeface="Cambria Math" panose="02040503050406030204" pitchFamily="18" charset="0"/>
                            <a:cs typeface="Times New Roman" panose="02020603050405020304" pitchFamily="18" charset="0"/>
                          </a:rPr>
                          <m:t>𝑒</m:t>
                        </m:r>
                      </m:e>
                      <m:sup>
                        <m:r>
                          <a:rPr lang="en-US" altLang="zh-CN" sz="2400" b="0" i="1" smtClean="0">
                            <a:latin typeface="Cambria Math" panose="02040503050406030204" pitchFamily="18" charset="0"/>
                            <a:cs typeface="Times New Roman" panose="02020603050405020304" pitchFamily="18" charset="0"/>
                          </a:rPr>
                          <m:t>+</m:t>
                        </m:r>
                      </m:sup>
                    </m:sSup>
                    <m:sSup>
                      <m:sSupPr>
                        <m:ctrlPr>
                          <a:rPr lang="en-US" altLang="zh-CN" sz="2400" i="1" smtClean="0">
                            <a:latin typeface="Cambria Math" panose="02040503050406030204" pitchFamily="18" charset="0"/>
                            <a:cs typeface="Times New Roman" panose="02020603050405020304" pitchFamily="18" charset="0"/>
                          </a:rPr>
                        </m:ctrlPr>
                      </m:sSupPr>
                      <m:e>
                        <m:r>
                          <a:rPr lang="en-US" altLang="zh-CN" sz="2400" b="0" i="1" smtClean="0">
                            <a:latin typeface="Cambria Math" panose="02040503050406030204" pitchFamily="18" charset="0"/>
                            <a:cs typeface="Times New Roman" panose="02020603050405020304" pitchFamily="18" charset="0"/>
                          </a:rPr>
                          <m:t>𝑒</m:t>
                        </m:r>
                      </m:e>
                      <m:sup>
                        <m:r>
                          <a:rPr lang="en-US" altLang="zh-CN" sz="2400" b="0" i="1" smtClean="0">
                            <a:latin typeface="Cambria Math" panose="02040503050406030204" pitchFamily="18" charset="0"/>
                            <a:cs typeface="Times New Roman" panose="02020603050405020304" pitchFamily="18" charset="0"/>
                          </a:rPr>
                          <m:t>−</m:t>
                        </m:r>
                      </m:sup>
                    </m:sSup>
                    <m:r>
                      <a:rPr lang="en-US" altLang="zh-CN" sz="2400"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zh-CN" sz="2400" b="0" i="1" smtClean="0">
                        <a:latin typeface="Cambria Math" panose="02040503050406030204" pitchFamily="18" charset="0"/>
                        <a:ea typeface="Cambria Math" panose="02040503050406030204" pitchFamily="18" charset="0"/>
                        <a:cs typeface="Times New Roman" panose="02020603050405020304" pitchFamily="18" charset="0"/>
                      </a:rPr>
                      <m:t>𝑝</m:t>
                    </m:r>
                    <m:acc>
                      <m:accPr>
                        <m:chr m:val="̅"/>
                        <m:ctrlPr>
                          <a:rPr lang="en-US" altLang="zh-CN" sz="2400" b="0" i="1" smtClean="0">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400" b="0" i="1" smtClean="0">
                            <a:latin typeface="Cambria Math" panose="02040503050406030204" pitchFamily="18" charset="0"/>
                            <a:ea typeface="Cambria Math" panose="02040503050406030204" pitchFamily="18" charset="0"/>
                            <a:cs typeface="Times New Roman" panose="02020603050405020304" pitchFamily="18" charset="0"/>
                          </a:rPr>
                          <m:t>𝑝</m:t>
                        </m:r>
                      </m:e>
                    </m:acc>
                  </m:oMath>
                </a14:m>
                <a:r>
                  <a:rPr lang="en-US" altLang="zh-CN" sz="2400" dirty="0">
                    <a:latin typeface="Times New Roman" panose="02020603050405020304" pitchFamily="18" charset="0"/>
                    <a:cs typeface="Times New Roman" panose="02020603050405020304" pitchFamily="18" charset="0"/>
                  </a:rPr>
                  <a:t>  near threshold shows very sharp step-like behavior.</a:t>
                </a:r>
              </a:p>
              <a:p>
                <a:r>
                  <a:rPr lang="en-US" altLang="zh-CN" sz="2400" dirty="0">
                    <a:latin typeface="Times New Roman" panose="02020603050405020304" pitchFamily="18" charset="0"/>
                    <a:cs typeface="Times New Roman" panose="02020603050405020304" pitchFamily="18" charset="0"/>
                  </a:rPr>
                  <a:t>The plateau indicates anomaly </a:t>
                </a:r>
                <a:r>
                  <a:rPr lang="en-US" altLang="zh-CN" sz="2400" b="1" dirty="0">
                    <a:solidFill>
                      <a:srgbClr val="FF0000"/>
                    </a:solidFill>
                    <a:latin typeface="Times New Roman" panose="02020603050405020304" pitchFamily="18" charset="0"/>
                    <a:cs typeface="Times New Roman" panose="02020603050405020304" pitchFamily="18" charset="0"/>
                  </a:rPr>
                  <a:t>threshold effect </a:t>
                </a:r>
                <a:r>
                  <a:rPr lang="en-US" altLang="zh-CN" sz="2400" dirty="0">
                    <a:latin typeface="Times New Roman" panose="02020603050405020304" pitchFamily="18" charset="0"/>
                    <a:cs typeface="Times New Roman" panose="02020603050405020304" pitchFamily="18" charset="0"/>
                  </a:rPr>
                  <a:t>in the production cross section.</a:t>
                </a:r>
              </a:p>
              <a:p>
                <a:endParaRPr lang="en-US" altLang="zh-CN" sz="2400" dirty="0">
                  <a:latin typeface="Times New Roman" panose="02020603050405020304" pitchFamily="18" charset="0"/>
                  <a:cs typeface="Times New Roman" panose="02020603050405020304" pitchFamily="18" charset="0"/>
                </a:endParaRPr>
              </a:p>
            </p:txBody>
          </p:sp>
        </mc:Choice>
        <mc:Fallback xmlns="">
          <p:sp>
            <p:nvSpPr>
              <p:cNvPr id="4" name="内容占位符 2">
                <a:extLst>
                  <a:ext uri="{FF2B5EF4-FFF2-40B4-BE49-F238E27FC236}">
                    <a16:creationId xmlns:a16="http://schemas.microsoft.com/office/drawing/2014/main" id="{5B08B4EA-8BB3-79DD-5A84-46895477BED1}"/>
                  </a:ext>
                </a:extLst>
              </p:cNvPr>
              <p:cNvSpPr>
                <a:spLocks noGrp="1" noRot="1" noChangeAspect="1" noMove="1" noResize="1" noEditPoints="1" noAdjustHandles="1" noChangeArrowheads="1" noChangeShapeType="1" noTextEdit="1"/>
              </p:cNvSpPr>
              <p:nvPr>
                <p:ph idx="1"/>
              </p:nvPr>
            </p:nvSpPr>
            <p:spPr>
              <a:xfrm>
                <a:off x="629490" y="1498600"/>
                <a:ext cx="11180670" cy="1075268"/>
              </a:xfrm>
              <a:blipFill>
                <a:blip r:embed="rId4"/>
                <a:stretch>
                  <a:fillRect l="-709" t="-7955"/>
                </a:stretch>
              </a:blipFill>
            </p:spPr>
            <p:txBody>
              <a:bodyPr/>
              <a:lstStyle/>
              <a:p>
                <a:r>
                  <a:rPr lang="zh-CN" altLang="en-US">
                    <a:noFill/>
                  </a:rPr>
                  <a:t> </a:t>
                </a:r>
              </a:p>
            </p:txBody>
          </p:sp>
        </mc:Fallback>
      </mc:AlternateContent>
      <p:sp>
        <p:nvSpPr>
          <p:cNvPr id="6" name="矩形 5">
            <a:extLst>
              <a:ext uri="{FF2B5EF4-FFF2-40B4-BE49-F238E27FC236}">
                <a16:creationId xmlns:a16="http://schemas.microsoft.com/office/drawing/2014/main" id="{A755C152-19EE-18F4-B2CF-6E75CE0073E1}"/>
              </a:ext>
            </a:extLst>
          </p:cNvPr>
          <p:cNvSpPr/>
          <p:nvPr/>
        </p:nvSpPr>
        <p:spPr>
          <a:xfrm>
            <a:off x="10627148" y="449574"/>
            <a:ext cx="1564852" cy="523220"/>
          </a:xfrm>
          <a:prstGeom prst="rect">
            <a:avLst/>
          </a:prstGeom>
        </p:spPr>
        <p:txBody>
          <a:bodyPr wrap="none">
            <a:spAutoFit/>
          </a:bodyPr>
          <a:lstStyle/>
          <a:p>
            <a:r>
              <a:rPr lang="en-US" altLang="zh-CN" sz="2800" b="1" dirty="0">
                <a:solidFill>
                  <a:srgbClr val="065EE3"/>
                </a:solidFill>
                <a:latin typeface="微软雅黑" panose="020B0503020204020204" pitchFamily="34" charset="-122"/>
                <a:ea typeface="微软雅黑" panose="020B0503020204020204" pitchFamily="34" charset="-122"/>
                <a:cs typeface="Arial" panose="020B0604020202020204" pitchFamily="34" charset="0"/>
              </a:rPr>
              <a:t>CMD-3 </a:t>
            </a:r>
            <a:endParaRPr lang="zh-CN" altLang="en-US" sz="2800" b="1" dirty="0">
              <a:solidFill>
                <a:srgbClr val="065EE3"/>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8" name="图片 7">
            <a:extLst>
              <a:ext uri="{FF2B5EF4-FFF2-40B4-BE49-F238E27FC236}">
                <a16:creationId xmlns:a16="http://schemas.microsoft.com/office/drawing/2014/main" id="{43B0EAB6-17AB-7CFD-D44E-E635477A99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840" y="2860323"/>
            <a:ext cx="5022506" cy="3357436"/>
          </a:xfrm>
          <a:prstGeom prst="rect">
            <a:avLst/>
          </a:prstGeom>
        </p:spPr>
      </p:pic>
      <p:pic>
        <p:nvPicPr>
          <p:cNvPr id="13" name="图片 12">
            <a:extLst>
              <a:ext uri="{FF2B5EF4-FFF2-40B4-BE49-F238E27FC236}">
                <a16:creationId xmlns:a16="http://schemas.microsoft.com/office/drawing/2014/main" id="{B0C17E8A-7B0E-A643-1ADF-70508192BEBB}"/>
              </a:ext>
            </a:extLst>
          </p:cNvPr>
          <p:cNvPicPr>
            <a:picLocks noChangeAspect="1"/>
          </p:cNvPicPr>
          <p:nvPr/>
        </p:nvPicPr>
        <p:blipFill>
          <a:blip r:embed="rId6"/>
          <a:stretch>
            <a:fillRect/>
          </a:stretch>
        </p:blipFill>
        <p:spPr>
          <a:xfrm>
            <a:off x="6214077" y="3851712"/>
            <a:ext cx="5016758" cy="749339"/>
          </a:xfrm>
          <a:prstGeom prst="rect">
            <a:avLst/>
          </a:prstGeom>
        </p:spPr>
      </p:pic>
      <p:pic>
        <p:nvPicPr>
          <p:cNvPr id="17" name="图片 16">
            <a:extLst>
              <a:ext uri="{FF2B5EF4-FFF2-40B4-BE49-F238E27FC236}">
                <a16:creationId xmlns:a16="http://schemas.microsoft.com/office/drawing/2014/main" id="{4FDF87AC-C0CE-861B-258B-1BFB3A0DEA43}"/>
              </a:ext>
            </a:extLst>
          </p:cNvPr>
          <p:cNvPicPr>
            <a:picLocks noChangeAspect="1"/>
          </p:cNvPicPr>
          <p:nvPr/>
        </p:nvPicPr>
        <p:blipFill>
          <a:blip r:embed="rId7"/>
          <a:stretch>
            <a:fillRect/>
          </a:stretch>
        </p:blipFill>
        <p:spPr>
          <a:xfrm>
            <a:off x="5564196" y="4748371"/>
            <a:ext cx="6419513" cy="795479"/>
          </a:xfrm>
          <a:prstGeom prst="rect">
            <a:avLst/>
          </a:prstGeom>
        </p:spPr>
      </p:pic>
      <p:sp>
        <p:nvSpPr>
          <p:cNvPr id="19" name="文本框 18">
            <a:extLst>
              <a:ext uri="{FF2B5EF4-FFF2-40B4-BE49-F238E27FC236}">
                <a16:creationId xmlns:a16="http://schemas.microsoft.com/office/drawing/2014/main" id="{C62C2452-6DB4-A056-CB53-A205B76B48B6}"/>
              </a:ext>
            </a:extLst>
          </p:cNvPr>
          <p:cNvSpPr txBox="1"/>
          <p:nvPr/>
        </p:nvSpPr>
        <p:spPr>
          <a:xfrm>
            <a:off x="5564196" y="3179219"/>
            <a:ext cx="6161048" cy="461665"/>
          </a:xfrm>
          <a:prstGeom prst="rect">
            <a:avLst/>
          </a:prstGeom>
          <a:noFill/>
        </p:spPr>
        <p:txBody>
          <a:bodyPr wrap="square">
            <a:spAutoFit/>
          </a:bodyPr>
          <a:lstStyle/>
          <a:p>
            <a:pPr marL="342900" indent="-342900">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The Born cross section is described with</a:t>
            </a:r>
            <a:endParaRPr lang="zh-CN" altLang="en-US" sz="2400" dirty="0">
              <a:latin typeface="Times New Roman" panose="02020603050405020304" pitchFamily="18" charset="0"/>
              <a:cs typeface="Times New Roman" panose="02020603050405020304" pitchFamily="18" charset="0"/>
            </a:endParaRPr>
          </a:p>
        </p:txBody>
      </p:sp>
      <p:sp>
        <p:nvSpPr>
          <p:cNvPr id="3" name="矩形 2">
            <a:extLst>
              <a:ext uri="{FF2B5EF4-FFF2-40B4-BE49-F238E27FC236}">
                <a16:creationId xmlns:a16="http://schemas.microsoft.com/office/drawing/2014/main" id="{422B69B1-D2EB-4F7A-9C5B-4593A937B03B}"/>
              </a:ext>
            </a:extLst>
          </p:cNvPr>
          <p:cNvSpPr/>
          <p:nvPr/>
        </p:nvSpPr>
        <p:spPr>
          <a:xfrm>
            <a:off x="3694545" y="2525098"/>
            <a:ext cx="2401455" cy="369332"/>
          </a:xfrm>
          <a:prstGeom prst="rect">
            <a:avLst/>
          </a:prstGeom>
        </p:spPr>
        <p:txBody>
          <a:bodyPr wrap="square">
            <a:spAutoFit/>
          </a:bodyPr>
          <a:lstStyle/>
          <a:p>
            <a:r>
              <a:rPr lang="en-US" altLang="zh-CN" i="1" dirty="0">
                <a:solidFill>
                  <a:srgbClr val="FF0000"/>
                </a:solidFill>
                <a:latin typeface="Times New Roman" panose="02020603050405020304" pitchFamily="18" charset="0"/>
                <a:cs typeface="Times New Roman" panose="02020603050405020304" pitchFamily="18" charset="0"/>
              </a:rPr>
              <a:t>PLB</a:t>
            </a:r>
            <a:r>
              <a:rPr lang="en-US" altLang="zh-CN" dirty="0">
                <a:solidFill>
                  <a:srgbClr val="FF0000"/>
                </a:solidFill>
                <a:latin typeface="Times New Roman" panose="02020603050405020304" pitchFamily="18" charset="0"/>
                <a:cs typeface="Times New Roman" panose="02020603050405020304" pitchFamily="18" charset="0"/>
              </a:rPr>
              <a:t> 794, 64-68 (2019)</a:t>
            </a:r>
          </a:p>
        </p:txBody>
      </p:sp>
    </p:spTree>
    <p:extLst>
      <p:ext uri="{BB962C8B-B14F-4D97-AF65-F5344CB8AC3E}">
        <p14:creationId xmlns:p14="http://schemas.microsoft.com/office/powerpoint/2010/main" val="3773785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a:extLst>
                  <a:ext uri="{FF2B5EF4-FFF2-40B4-BE49-F238E27FC236}">
                    <a16:creationId xmlns:a16="http://schemas.microsoft.com/office/drawing/2014/main" id="{5791BFF2-CC78-489A-A5E5-C6FC0DDAA9C4}"/>
                  </a:ext>
                </a:extLst>
              </p:cNvPr>
              <p:cNvSpPr>
                <a:spLocks noGrp="1"/>
              </p:cNvSpPr>
              <p:nvPr>
                <p:ph type="title"/>
              </p:nvPr>
            </p:nvSpPr>
            <p:spPr>
              <a:xfrm>
                <a:off x="838200" y="106586"/>
                <a:ext cx="10515600" cy="793006"/>
              </a:xfrm>
            </p:spPr>
            <p:txBody>
              <a:bodyPr>
                <a:normAutofit/>
              </a:bodyPr>
              <a:lstStyle/>
              <a:p>
                <a:r>
                  <a:rPr lang="en-US" altLang="zh-CN" b="1" dirty="0">
                    <a:solidFill>
                      <a:srgbClr val="042263"/>
                    </a:solidFill>
                    <a:latin typeface="Times New Roman" panose="02020603050405020304" pitchFamily="18" charset="0"/>
                    <a:cs typeface="Times New Roman" panose="02020603050405020304" pitchFamily="18" charset="0"/>
                  </a:rPr>
                  <a:t>Cross section of </a:t>
                </a:r>
                <a14:m>
                  <m:oMath xmlns:m="http://schemas.openxmlformats.org/officeDocument/2006/math">
                    <m:sSup>
                      <m:sSupPr>
                        <m:ctrlPr>
                          <a:rPr lang="en-US" altLang="zh-CN" b="1" i="1">
                            <a:solidFill>
                              <a:srgbClr val="042263"/>
                            </a:solidFill>
                            <a:latin typeface="Cambria Math" panose="02040503050406030204" pitchFamily="18" charset="0"/>
                            <a:cs typeface="Ebrima" charset="0"/>
                          </a:rPr>
                        </m:ctrlPr>
                      </m:sSupPr>
                      <m:e>
                        <m:r>
                          <a:rPr lang="en-US" altLang="zh-CN" b="1" i="1">
                            <a:solidFill>
                              <a:srgbClr val="042263"/>
                            </a:solidFill>
                            <a:latin typeface="Cambria Math" panose="02040503050406030204" pitchFamily="18" charset="0"/>
                            <a:cs typeface="Ebrima" charset="0"/>
                          </a:rPr>
                          <m:t>𝒆</m:t>
                        </m:r>
                      </m:e>
                      <m:sup>
                        <m:r>
                          <a:rPr lang="en-US" altLang="zh-CN" b="1" i="1">
                            <a:solidFill>
                              <a:srgbClr val="042263"/>
                            </a:solidFill>
                            <a:latin typeface="Cambria Math" panose="02040503050406030204" pitchFamily="18" charset="0"/>
                            <a:cs typeface="Ebrima" charset="0"/>
                          </a:rPr>
                          <m:t>+</m:t>
                        </m:r>
                      </m:sup>
                    </m:sSup>
                    <m:sSup>
                      <m:sSupPr>
                        <m:ctrlPr>
                          <a:rPr lang="en-US" altLang="zh-CN" b="1" i="1">
                            <a:solidFill>
                              <a:srgbClr val="042263"/>
                            </a:solidFill>
                            <a:latin typeface="Cambria Math" panose="02040503050406030204" pitchFamily="18" charset="0"/>
                            <a:cs typeface="Ebrima" charset="0"/>
                          </a:rPr>
                        </m:ctrlPr>
                      </m:sSupPr>
                      <m:e>
                        <m:r>
                          <a:rPr lang="en-US" altLang="zh-CN" b="1" i="1">
                            <a:solidFill>
                              <a:srgbClr val="042263"/>
                            </a:solidFill>
                            <a:latin typeface="Cambria Math" panose="02040503050406030204" pitchFamily="18" charset="0"/>
                            <a:cs typeface="Ebrima" charset="0"/>
                          </a:rPr>
                          <m:t>𝒆</m:t>
                        </m:r>
                      </m:e>
                      <m:sup>
                        <m:r>
                          <a:rPr lang="en-US" altLang="zh-CN" b="1" i="1">
                            <a:solidFill>
                              <a:srgbClr val="042263"/>
                            </a:solidFill>
                            <a:latin typeface="Cambria Math" panose="02040503050406030204" pitchFamily="18" charset="0"/>
                            <a:cs typeface="Ebrima" charset="0"/>
                          </a:rPr>
                          <m:t>−</m:t>
                        </m:r>
                      </m:sup>
                    </m:sSup>
                    <m:r>
                      <a:rPr lang="en-US" altLang="zh-CN" b="1" i="1">
                        <a:solidFill>
                          <a:srgbClr val="042263"/>
                        </a:solidFill>
                        <a:latin typeface="Cambria Math" panose="02040503050406030204" pitchFamily="18" charset="0"/>
                        <a:cs typeface="Ebrima" charset="0"/>
                      </a:rPr>
                      <m:t>→</m:t>
                    </m:r>
                    <m:r>
                      <a:rPr lang="en-US" altLang="zh-CN" b="1" i="1" smtClean="0">
                        <a:solidFill>
                          <a:srgbClr val="042263"/>
                        </a:solidFill>
                        <a:latin typeface="Cambria Math" panose="02040503050406030204" pitchFamily="18" charset="0"/>
                        <a:cs typeface="Ebrima" charset="0"/>
                      </a:rPr>
                      <m:t>𝒏</m:t>
                    </m:r>
                    <m:acc>
                      <m:accPr>
                        <m:chr m:val="̅"/>
                        <m:ctrlPr>
                          <a:rPr lang="en-US" altLang="zh-CN" b="1" i="1">
                            <a:solidFill>
                              <a:srgbClr val="042263"/>
                            </a:solidFill>
                            <a:latin typeface="Cambria Math" panose="02040503050406030204" pitchFamily="18" charset="0"/>
                            <a:cs typeface="Ebrima" charset="0"/>
                          </a:rPr>
                        </m:ctrlPr>
                      </m:accPr>
                      <m:e>
                        <m:r>
                          <a:rPr lang="en-US" altLang="zh-CN" b="1" i="1" smtClean="0">
                            <a:solidFill>
                              <a:srgbClr val="042263"/>
                            </a:solidFill>
                            <a:latin typeface="Cambria Math" panose="02040503050406030204" pitchFamily="18" charset="0"/>
                            <a:cs typeface="Ebrima" charset="0"/>
                          </a:rPr>
                          <m:t>𝒏</m:t>
                        </m:r>
                      </m:e>
                    </m:acc>
                  </m:oMath>
                </a14:m>
                <a:endParaRPr lang="zh-CN" altLang="en-US" dirty="0">
                  <a:solidFill>
                    <a:srgbClr val="C55A11"/>
                  </a:solidFill>
                </a:endParaRPr>
              </a:p>
            </p:txBody>
          </p:sp>
        </mc:Choice>
        <mc:Fallback xmlns="">
          <p:sp>
            <p:nvSpPr>
              <p:cNvPr id="2" name="标题 1">
                <a:extLst>
                  <a:ext uri="{FF2B5EF4-FFF2-40B4-BE49-F238E27FC236}">
                    <a16:creationId xmlns:a16="http://schemas.microsoft.com/office/drawing/2014/main" id="{5791BFF2-CC78-489A-A5E5-C6FC0DDAA9C4}"/>
                  </a:ext>
                </a:extLst>
              </p:cNvPr>
              <p:cNvSpPr>
                <a:spLocks noGrp="1" noRot="1" noChangeAspect="1" noMove="1" noResize="1" noEditPoints="1" noAdjustHandles="1" noChangeArrowheads="1" noChangeShapeType="1" noTextEdit="1"/>
              </p:cNvSpPr>
              <p:nvPr>
                <p:ph type="title"/>
              </p:nvPr>
            </p:nvSpPr>
            <p:spPr>
              <a:xfrm>
                <a:off x="838200" y="106586"/>
                <a:ext cx="10515600" cy="793006"/>
              </a:xfrm>
              <a:blipFill>
                <a:blip r:embed="rId3"/>
                <a:stretch>
                  <a:fillRect t="-19084" b="-29008"/>
                </a:stretch>
              </a:blipFill>
            </p:spPr>
            <p:txBody>
              <a:bodyPr/>
              <a:lstStyle/>
              <a:p>
                <a:r>
                  <a:rPr lang="zh-CN" altLang="en-US">
                    <a:noFill/>
                  </a:rPr>
                  <a:t> </a:t>
                </a:r>
              </a:p>
            </p:txBody>
          </p:sp>
        </mc:Fallback>
      </mc:AlternateContent>
      <p:pic>
        <p:nvPicPr>
          <p:cNvPr id="4" name="图片 3">
            <a:extLst>
              <a:ext uri="{FF2B5EF4-FFF2-40B4-BE49-F238E27FC236}">
                <a16:creationId xmlns:a16="http://schemas.microsoft.com/office/drawing/2014/main" id="{D70C8BE4-F71E-40CC-9A03-E41C943451FE}"/>
              </a:ext>
            </a:extLst>
          </p:cNvPr>
          <p:cNvPicPr>
            <a:picLocks noChangeAspect="1"/>
          </p:cNvPicPr>
          <p:nvPr/>
        </p:nvPicPr>
        <p:blipFill>
          <a:blip r:embed="rId4"/>
          <a:stretch>
            <a:fillRect/>
          </a:stretch>
        </p:blipFill>
        <p:spPr>
          <a:xfrm>
            <a:off x="10914042" y="34209"/>
            <a:ext cx="879515" cy="937760"/>
          </a:xfrm>
          <a:prstGeom prst="rect">
            <a:avLst/>
          </a:prstGeom>
        </p:spPr>
      </p:pic>
      <p:sp>
        <p:nvSpPr>
          <p:cNvPr id="10" name="灯片编号占位符 9">
            <a:extLst>
              <a:ext uri="{FF2B5EF4-FFF2-40B4-BE49-F238E27FC236}">
                <a16:creationId xmlns:a16="http://schemas.microsoft.com/office/drawing/2014/main" id="{16C0B1C5-EBBB-4CA6-8415-1F737A949847}"/>
              </a:ext>
            </a:extLst>
          </p:cNvPr>
          <p:cNvSpPr>
            <a:spLocks noGrp="1"/>
          </p:cNvSpPr>
          <p:nvPr>
            <p:ph type="sldNum" sz="quarter" idx="12"/>
          </p:nvPr>
        </p:nvSpPr>
        <p:spPr>
          <a:xfrm>
            <a:off x="8610600" y="6329779"/>
            <a:ext cx="2743200" cy="365125"/>
          </a:xfrm>
        </p:spPr>
        <p:txBody>
          <a:bodyPr/>
          <a:lstStyle/>
          <a:p>
            <a:fld id="{1EF37DC5-04A1-4A6B-8622-3AE4D21799FF}" type="slidenum">
              <a:rPr lang="zh-CN" altLang="en-US" sz="1600" smtClean="0"/>
              <a:pPr/>
              <a:t>12</a:t>
            </a:fld>
            <a:endParaRPr lang="zh-CN" altLang="en-US" sz="1600" dirty="0"/>
          </a:p>
        </p:txBody>
      </p:sp>
      <p:pic>
        <p:nvPicPr>
          <p:cNvPr id="11" name="图片 10">
            <a:extLst>
              <a:ext uri="{FF2B5EF4-FFF2-40B4-BE49-F238E27FC236}">
                <a16:creationId xmlns:a16="http://schemas.microsoft.com/office/drawing/2014/main" id="{CDFB5175-00BA-4320-B925-FB82E4CFC335}"/>
              </a:ext>
            </a:extLst>
          </p:cNvPr>
          <p:cNvPicPr>
            <a:picLocks noChangeAspect="1"/>
          </p:cNvPicPr>
          <p:nvPr/>
        </p:nvPicPr>
        <p:blipFill>
          <a:blip r:embed="rId5"/>
          <a:stretch>
            <a:fillRect/>
          </a:stretch>
        </p:blipFill>
        <p:spPr>
          <a:xfrm>
            <a:off x="1231327" y="2917152"/>
            <a:ext cx="4455091" cy="3311019"/>
          </a:xfrm>
          <a:prstGeom prst="rect">
            <a:avLst/>
          </a:prstGeom>
        </p:spPr>
      </p:pic>
      <mc:AlternateContent xmlns:mc="http://schemas.openxmlformats.org/markup-compatibility/2006" xmlns:a14="http://schemas.microsoft.com/office/drawing/2010/main">
        <mc:Choice Requires="a14">
          <p:sp>
            <p:nvSpPr>
              <p:cNvPr id="12" name="矩形 11">
                <a:extLst>
                  <a:ext uri="{FF2B5EF4-FFF2-40B4-BE49-F238E27FC236}">
                    <a16:creationId xmlns:a16="http://schemas.microsoft.com/office/drawing/2014/main" id="{BCB65A9F-073A-40BC-8379-7555EF03CF43}"/>
                  </a:ext>
                </a:extLst>
              </p:cNvPr>
              <p:cNvSpPr/>
              <p:nvPr/>
            </p:nvSpPr>
            <p:spPr>
              <a:xfrm>
                <a:off x="765413" y="1253263"/>
                <a:ext cx="10661173" cy="1508105"/>
              </a:xfrm>
              <a:prstGeom prst="rect">
                <a:avLst/>
              </a:prstGeom>
            </p:spPr>
            <p:txBody>
              <a:bodyPr wrap="square">
                <a:spAutoFit/>
              </a:bodyPr>
              <a:lstStyle/>
              <a:p>
                <a:pPr marL="285750" indent="-285750">
                  <a:spcBef>
                    <a:spcPts val="1200"/>
                  </a:spcBef>
                  <a:buFont typeface="Arial" panose="020B0604020202020204" pitchFamily="34" charset="0"/>
                  <a:buChar char="•"/>
                </a:pPr>
                <a14:m>
                  <m:oMath xmlns:m="http://schemas.openxmlformats.org/officeDocument/2006/math">
                    <m:sSup>
                      <m:sSupPr>
                        <m:ctrlPr>
                          <a:rPr lang="en-US" altLang="zh-CN" sz="2400" i="1">
                            <a:solidFill>
                              <a:srgbClr val="FF0000"/>
                            </a:solidFill>
                            <a:latin typeface="Cambria Math" panose="02040503050406030204" pitchFamily="18" charset="0"/>
                            <a:cs typeface="Arial" panose="020B0604020202020204" pitchFamily="34" charset="0"/>
                          </a:rPr>
                        </m:ctrlPr>
                      </m:sSupPr>
                      <m:e>
                        <m:r>
                          <a:rPr lang="en-US" altLang="zh-CN" sz="2400" i="1">
                            <a:solidFill>
                              <a:srgbClr val="FF0000"/>
                            </a:solidFill>
                            <a:latin typeface="Cambria Math" panose="02040503050406030204" pitchFamily="18" charset="0"/>
                            <a:cs typeface="Arial" panose="020B0604020202020204" pitchFamily="34" charset="0"/>
                          </a:rPr>
                          <m:t>𝑒</m:t>
                        </m:r>
                      </m:e>
                      <m:sup>
                        <m:r>
                          <a:rPr lang="en-US" altLang="zh-CN" sz="2400" i="1">
                            <a:solidFill>
                              <a:srgbClr val="FF0000"/>
                            </a:solidFill>
                            <a:latin typeface="Cambria Math" panose="02040503050406030204" pitchFamily="18" charset="0"/>
                            <a:cs typeface="Arial" panose="020B0604020202020204" pitchFamily="34" charset="0"/>
                          </a:rPr>
                          <m:t>+</m:t>
                        </m:r>
                      </m:sup>
                    </m:sSup>
                    <m:sSup>
                      <m:sSupPr>
                        <m:ctrlPr>
                          <a:rPr lang="en-US" altLang="zh-CN" sz="2400" i="1">
                            <a:solidFill>
                              <a:srgbClr val="FF0000"/>
                            </a:solidFill>
                            <a:latin typeface="Cambria Math" panose="02040503050406030204" pitchFamily="18" charset="0"/>
                            <a:cs typeface="Arial" panose="020B0604020202020204" pitchFamily="34" charset="0"/>
                          </a:rPr>
                        </m:ctrlPr>
                      </m:sSupPr>
                      <m:e>
                        <m:r>
                          <a:rPr lang="en-US" altLang="zh-CN" sz="2400" i="1">
                            <a:solidFill>
                              <a:srgbClr val="FF0000"/>
                            </a:solidFill>
                            <a:latin typeface="Cambria Math" panose="02040503050406030204" pitchFamily="18" charset="0"/>
                            <a:cs typeface="Arial" panose="020B0604020202020204" pitchFamily="34" charset="0"/>
                          </a:rPr>
                          <m:t>𝑒</m:t>
                        </m:r>
                      </m:e>
                      <m:sup>
                        <m:r>
                          <a:rPr lang="en-US" altLang="zh-CN" sz="2400" i="1">
                            <a:solidFill>
                              <a:srgbClr val="FF0000"/>
                            </a:solidFill>
                            <a:latin typeface="Cambria Math" panose="02040503050406030204" pitchFamily="18" charset="0"/>
                            <a:cs typeface="Arial" panose="020B0604020202020204" pitchFamily="34" charset="0"/>
                          </a:rPr>
                          <m:t>−</m:t>
                        </m:r>
                      </m:sup>
                    </m:sSup>
                    <m:r>
                      <a:rPr lang="en-US" altLang="zh-CN"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altLang="zh-CN"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𝑛</m:t>
                    </m:r>
                    <m:acc>
                      <m:accPr>
                        <m:chr m:val="̅"/>
                        <m:ctrlPr>
                          <a:rPr lang="en-US" altLang="zh-CN" sz="2400" i="1">
                            <a:solidFill>
                              <a:srgbClr val="FF0000"/>
                            </a:solidFill>
                            <a:latin typeface="Cambria Math" panose="02040503050406030204" pitchFamily="18" charset="0"/>
                            <a:ea typeface="Cambria Math" panose="02040503050406030204" pitchFamily="18" charset="0"/>
                            <a:cs typeface="Arial" panose="020B0604020202020204" pitchFamily="34" charset="0"/>
                          </a:rPr>
                        </m:ctrlPr>
                      </m:accPr>
                      <m:e>
                        <m:r>
                          <a:rPr lang="en-US" altLang="zh-CN" sz="2400" i="1">
                            <a:solidFill>
                              <a:srgbClr val="FF0000"/>
                            </a:solidFill>
                            <a:latin typeface="Cambria Math" panose="02040503050406030204" pitchFamily="18" charset="0"/>
                            <a:ea typeface="Cambria Math" panose="02040503050406030204" pitchFamily="18" charset="0"/>
                            <a:cs typeface="Arial" panose="020B0604020202020204" pitchFamily="34" charset="0"/>
                          </a:rPr>
                          <m:t>𝑛</m:t>
                        </m:r>
                      </m:e>
                    </m:acc>
                  </m:oMath>
                </a14:m>
                <a:r>
                  <a:rPr lang="en-US" altLang="zh-CN" sz="2400" dirty="0">
                    <a:solidFill>
                      <a:srgbClr val="FF0000"/>
                    </a:solidFill>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from </a:t>
                </a:r>
                <a14:m>
                  <m:oMath xmlns:m="http://schemas.openxmlformats.org/officeDocument/2006/math">
                    <m:rad>
                      <m:radPr>
                        <m:degHide m:val="on"/>
                        <m:ctrlPr>
                          <a:rPr lang="en-US" altLang="zh-CN" sz="2400" i="1">
                            <a:latin typeface="Cambria Math" panose="02040503050406030204" pitchFamily="18" charset="0"/>
                            <a:ea typeface="Ebrima" panose="02000000000000000000" pitchFamily="2" charset="0"/>
                            <a:cs typeface="Times New Roman" panose="02020603050405020304" pitchFamily="18" charset="0"/>
                          </a:rPr>
                        </m:ctrlPr>
                      </m:radPr>
                      <m:deg/>
                      <m:e>
                        <m:r>
                          <a:rPr lang="en-US" altLang="zh-CN" sz="2400" i="1">
                            <a:latin typeface="Cambria Math" panose="02040503050406030204" pitchFamily="18" charset="0"/>
                            <a:ea typeface="Ebrima" panose="02000000000000000000" pitchFamily="2" charset="0"/>
                            <a:cs typeface="Times New Roman" panose="02020603050405020304" pitchFamily="18" charset="0"/>
                          </a:rPr>
                          <m:t>𝑠</m:t>
                        </m:r>
                      </m:e>
                    </m:rad>
                    <m:r>
                      <a:rPr lang="en-US" altLang="zh-CN" sz="2400" i="1">
                        <a:latin typeface="Cambria Math" panose="02040503050406030204" pitchFamily="18" charset="0"/>
                        <a:ea typeface="Ebrima" panose="02000000000000000000" pitchFamily="2" charset="0"/>
                        <a:cs typeface="Times New Roman" panose="02020603050405020304" pitchFamily="18" charset="0"/>
                      </a:rPr>
                      <m:t>= </m:t>
                    </m:r>
                  </m:oMath>
                </a14:m>
                <a:r>
                  <a:rPr lang="en-US" altLang="zh-CN" sz="2400" dirty="0">
                    <a:latin typeface="Times New Roman" panose="02020603050405020304" pitchFamily="18" charset="0"/>
                    <a:cs typeface="Times New Roman" panose="02020603050405020304" pitchFamily="18" charset="0"/>
                  </a:rPr>
                  <a:t>1.884 to 2.007 GeV, ~30 pb</a:t>
                </a:r>
                <a:r>
                  <a:rPr lang="en-US" altLang="zh-CN" sz="2400" baseline="30000" dirty="0">
                    <a:latin typeface="Times New Roman" panose="02020603050405020304" pitchFamily="18" charset="0"/>
                    <a:cs typeface="Times New Roman" panose="02020603050405020304" pitchFamily="18" charset="0"/>
                  </a:rPr>
                  <a:t>-1</a:t>
                </a:r>
                <a:endParaRPr lang="en-US" altLang="zh-CN" sz="2400" dirty="0">
                  <a:latin typeface="Times New Roman" panose="02020603050405020304" pitchFamily="18" charset="0"/>
                  <a:cs typeface="Times New Roman" panose="02020603050405020304" pitchFamily="18" charset="0"/>
                </a:endParaRPr>
              </a:p>
              <a:p>
                <a:pPr marL="285750" indent="-285750">
                  <a:spcBef>
                    <a:spcPts val="1200"/>
                  </a:spcBef>
                  <a:buFont typeface="Arial" panose="020B0604020202020204" pitchFamily="34" charset="0"/>
                  <a:buChar char="•"/>
                </a:pPr>
                <a14:m>
                  <m:oMath xmlns:m="http://schemas.openxmlformats.org/officeDocument/2006/math">
                    <m:r>
                      <a:rPr lang="zh-CN" altLang="en-US" sz="2400" i="1" smtClean="0">
                        <a:latin typeface="Cambria Math" panose="02040503050406030204" pitchFamily="18" charset="0"/>
                        <a:cs typeface="Arial" panose="020B0604020202020204" pitchFamily="34" charset="0"/>
                      </a:rPr>
                      <m:t>𝜎</m:t>
                    </m:r>
                    <m:r>
                      <a:rPr lang="zh-CN" altLang="en-US" sz="2400" i="1" smtClean="0">
                        <a:latin typeface="Cambria Math" panose="02040503050406030204" pitchFamily="18" charset="0"/>
                        <a:cs typeface="Arial" panose="020B0604020202020204" pitchFamily="34" charset="0"/>
                      </a:rPr>
                      <m:t>≈</m:t>
                    </m:r>
                  </m:oMath>
                </a14:m>
                <a:r>
                  <a:rPr lang="en-US" altLang="zh-CN" sz="2400" dirty="0">
                    <a:latin typeface="Times New Roman" panose="02020603050405020304" pitchFamily="18" charset="0"/>
                    <a:cs typeface="Times New Roman" panose="02020603050405020304" pitchFamily="18" charset="0"/>
                  </a:rPr>
                  <a:t> 0.4 </a:t>
                </a:r>
                <a:r>
                  <a:rPr lang="en-US" altLang="zh-CN" sz="2400" dirty="0" err="1">
                    <a:latin typeface="Times New Roman" panose="02020603050405020304" pitchFamily="18" charset="0"/>
                    <a:cs typeface="Times New Roman" panose="02020603050405020304" pitchFamily="18" charset="0"/>
                  </a:rPr>
                  <a:t>nb</a:t>
                </a:r>
                <a:r>
                  <a:rPr lang="en-US" altLang="zh-CN" sz="2400" dirty="0">
                    <a:latin typeface="Times New Roman" panose="02020603050405020304" pitchFamily="18" charset="0"/>
                    <a:cs typeface="Times New Roman" panose="02020603050405020304" pitchFamily="18" charset="0"/>
                  </a:rPr>
                  <a:t> below 2 GeV. Similar plateau as in </a:t>
                </a:r>
                <a14:m>
                  <m:oMath xmlns:m="http://schemas.openxmlformats.org/officeDocument/2006/math">
                    <m:sSup>
                      <m:sSupPr>
                        <m:ctrlPr>
                          <a:rPr lang="en-US" altLang="zh-CN" sz="2400" i="1">
                            <a:latin typeface="Cambria Math" panose="02040503050406030204" pitchFamily="18" charset="0"/>
                            <a:cs typeface="Times New Roman" panose="02020603050405020304" pitchFamily="18" charset="0"/>
                          </a:rPr>
                        </m:ctrlPr>
                      </m:sSupPr>
                      <m:e>
                        <m:r>
                          <a:rPr lang="en-US" altLang="zh-CN" sz="2400" i="1">
                            <a:latin typeface="Cambria Math" panose="02040503050406030204" pitchFamily="18" charset="0"/>
                            <a:cs typeface="Times New Roman" panose="02020603050405020304" pitchFamily="18" charset="0"/>
                          </a:rPr>
                          <m:t>𝑒</m:t>
                        </m:r>
                      </m:e>
                      <m:sup>
                        <m:r>
                          <a:rPr lang="en-US" altLang="zh-CN" sz="2400" i="1">
                            <a:latin typeface="Cambria Math" panose="02040503050406030204" pitchFamily="18" charset="0"/>
                            <a:cs typeface="Times New Roman" panose="02020603050405020304" pitchFamily="18" charset="0"/>
                          </a:rPr>
                          <m:t>+</m:t>
                        </m:r>
                      </m:sup>
                    </m:sSup>
                    <m:sSup>
                      <m:sSupPr>
                        <m:ctrlPr>
                          <a:rPr lang="en-US" altLang="zh-CN" sz="2400" i="1">
                            <a:latin typeface="Cambria Math" panose="02040503050406030204" pitchFamily="18" charset="0"/>
                            <a:cs typeface="Times New Roman" panose="02020603050405020304" pitchFamily="18" charset="0"/>
                          </a:rPr>
                        </m:ctrlPr>
                      </m:sSupPr>
                      <m:e>
                        <m:r>
                          <a:rPr lang="en-US" altLang="zh-CN" sz="2400" i="1">
                            <a:latin typeface="Cambria Math" panose="02040503050406030204" pitchFamily="18" charset="0"/>
                            <a:cs typeface="Times New Roman" panose="02020603050405020304" pitchFamily="18" charset="0"/>
                          </a:rPr>
                          <m:t>𝑒</m:t>
                        </m:r>
                      </m:e>
                      <m:sup>
                        <m:r>
                          <a:rPr lang="en-US" altLang="zh-CN" sz="2400" i="1">
                            <a:latin typeface="Cambria Math" panose="02040503050406030204" pitchFamily="18" charset="0"/>
                            <a:cs typeface="Times New Roman" panose="02020603050405020304" pitchFamily="18" charset="0"/>
                          </a:rPr>
                          <m:t>−</m:t>
                        </m:r>
                      </m:sup>
                    </m:sSup>
                    <m:r>
                      <a:rPr lang="en-US" altLang="zh-CN" sz="2400" i="1">
                        <a:latin typeface="Cambria Math" panose="02040503050406030204" pitchFamily="18" charset="0"/>
                        <a:ea typeface="Cambria Math" panose="02040503050406030204" pitchFamily="18" charset="0"/>
                        <a:cs typeface="Times New Roman" panose="02020603050405020304" pitchFamily="18" charset="0"/>
                      </a:rPr>
                      <m:t>→</m:t>
                    </m:r>
                    <m:r>
                      <a:rPr lang="en-US" altLang="zh-CN" sz="2400" i="1">
                        <a:latin typeface="Cambria Math" panose="02040503050406030204" pitchFamily="18" charset="0"/>
                        <a:ea typeface="Cambria Math" panose="02040503050406030204" pitchFamily="18" charset="0"/>
                        <a:cs typeface="Times New Roman" panose="02020603050405020304" pitchFamily="18" charset="0"/>
                      </a:rPr>
                      <m:t>𝑝</m:t>
                    </m:r>
                    <m:acc>
                      <m:accPr>
                        <m:chr m:val="̅"/>
                        <m:ctrlPr>
                          <a:rPr lang="en-US" altLang="zh-CN" sz="2400" i="1">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400" i="1">
                            <a:latin typeface="Cambria Math" panose="02040503050406030204" pitchFamily="18" charset="0"/>
                            <a:ea typeface="Cambria Math" panose="02040503050406030204" pitchFamily="18" charset="0"/>
                            <a:cs typeface="Times New Roman" panose="02020603050405020304" pitchFamily="18" charset="0"/>
                          </a:rPr>
                          <m:t>𝑝</m:t>
                        </m:r>
                      </m:e>
                    </m:acc>
                  </m:oMath>
                </a14:m>
                <a:r>
                  <a:rPr lang="en-US" altLang="zh-CN" sz="2400" dirty="0">
                    <a:latin typeface="Times New Roman" panose="02020603050405020304" pitchFamily="18" charset="0"/>
                    <a:cs typeface="Times New Roman" panose="02020603050405020304" pitchFamily="18" charset="0"/>
                  </a:rPr>
                  <a:t>. </a:t>
                </a:r>
              </a:p>
              <a:p>
                <a:pPr marL="285750" indent="-285750">
                  <a:spcBef>
                    <a:spcPts val="1200"/>
                  </a:spcBef>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Reduced-|G| </a:t>
                </a:r>
                <a:r>
                  <a:rPr lang="en-US" altLang="zh-CN" sz="2400" dirty="0">
                    <a:solidFill>
                      <a:srgbClr val="FF0000"/>
                    </a:solidFill>
                    <a:latin typeface="Times New Roman" panose="02020603050405020304" pitchFamily="18" charset="0"/>
                    <a:cs typeface="Times New Roman" panose="02020603050405020304" pitchFamily="18" charset="0"/>
                  </a:rPr>
                  <a:t>contracts</a:t>
                </a:r>
                <a:r>
                  <a:rPr lang="en-US" altLang="zh-CN" sz="2400" dirty="0">
                    <a:latin typeface="Times New Roman" panose="02020603050405020304" pitchFamily="18" charset="0"/>
                    <a:cs typeface="Times New Roman" panose="02020603050405020304" pitchFamily="18" charset="0"/>
                  </a:rPr>
                  <a:t> the </a:t>
                </a:r>
                <a:r>
                  <a:rPr lang="en-US" altLang="zh-CN" sz="2400" dirty="0">
                    <a:solidFill>
                      <a:srgbClr val="FF0000"/>
                    </a:solidFill>
                    <a:latin typeface="Times New Roman" panose="02020603050405020304" pitchFamily="18" charset="0"/>
                    <a:cs typeface="Times New Roman" panose="02020603050405020304" pitchFamily="18" charset="0"/>
                  </a:rPr>
                  <a:t>common</a:t>
                </a:r>
                <a:r>
                  <a:rPr lang="en-US" altLang="zh-CN" sz="2400" dirty="0">
                    <a:latin typeface="Times New Roman" panose="02020603050405020304" pitchFamily="18" charset="0"/>
                    <a:cs typeface="Times New Roman" panose="02020603050405020304" pitchFamily="18" charset="0"/>
                  </a:rPr>
                  <a:t> proton /neutron oscillation frequency.</a:t>
                </a:r>
                <a:endParaRPr lang="zh-CN" altLang="en-US" sz="2400" dirty="0">
                  <a:latin typeface="Times New Roman" panose="02020603050405020304" pitchFamily="18" charset="0"/>
                  <a:cs typeface="Times New Roman" panose="02020603050405020304" pitchFamily="18" charset="0"/>
                </a:endParaRPr>
              </a:p>
            </p:txBody>
          </p:sp>
        </mc:Choice>
        <mc:Fallback xmlns="">
          <p:sp>
            <p:nvSpPr>
              <p:cNvPr id="12" name="矩形 11">
                <a:extLst>
                  <a:ext uri="{FF2B5EF4-FFF2-40B4-BE49-F238E27FC236}">
                    <a16:creationId xmlns:a16="http://schemas.microsoft.com/office/drawing/2014/main" id="{BCB65A9F-073A-40BC-8379-7555EF03CF43}"/>
                  </a:ext>
                </a:extLst>
              </p:cNvPr>
              <p:cNvSpPr>
                <a:spLocks noRot="1" noChangeAspect="1" noMove="1" noResize="1" noEditPoints="1" noAdjustHandles="1" noChangeArrowheads="1" noChangeShapeType="1" noTextEdit="1"/>
              </p:cNvSpPr>
              <p:nvPr/>
            </p:nvSpPr>
            <p:spPr>
              <a:xfrm>
                <a:off x="765413" y="1253263"/>
                <a:ext cx="10661173" cy="1508105"/>
              </a:xfrm>
              <a:prstGeom prst="rect">
                <a:avLst/>
              </a:prstGeom>
              <a:blipFill>
                <a:blip r:embed="rId6"/>
                <a:stretch>
                  <a:fillRect l="-801" t="-2834" b="-8907"/>
                </a:stretch>
              </a:blipFill>
            </p:spPr>
            <p:txBody>
              <a:bodyPr/>
              <a:lstStyle/>
              <a:p>
                <a:r>
                  <a:rPr lang="zh-CN" altLang="en-US">
                    <a:noFill/>
                  </a:rPr>
                  <a:t> </a:t>
                </a:r>
              </a:p>
            </p:txBody>
          </p:sp>
        </mc:Fallback>
      </mc:AlternateContent>
      <p:pic>
        <p:nvPicPr>
          <p:cNvPr id="13" name="图片 12">
            <a:extLst>
              <a:ext uri="{FF2B5EF4-FFF2-40B4-BE49-F238E27FC236}">
                <a16:creationId xmlns:a16="http://schemas.microsoft.com/office/drawing/2014/main" id="{4F09DF00-EA63-42EC-801B-6D03AAD1530C}"/>
              </a:ext>
            </a:extLst>
          </p:cNvPr>
          <p:cNvPicPr>
            <a:picLocks noChangeAspect="1"/>
          </p:cNvPicPr>
          <p:nvPr/>
        </p:nvPicPr>
        <p:blipFill>
          <a:blip r:embed="rId7"/>
          <a:stretch>
            <a:fillRect/>
          </a:stretch>
        </p:blipFill>
        <p:spPr>
          <a:xfrm>
            <a:off x="6139616" y="2887569"/>
            <a:ext cx="4257503" cy="3374469"/>
          </a:xfrm>
          <a:prstGeom prst="rect">
            <a:avLst/>
          </a:prstGeom>
        </p:spPr>
      </p:pic>
      <p:sp>
        <p:nvSpPr>
          <p:cNvPr id="15" name="矩形 14">
            <a:extLst>
              <a:ext uri="{FF2B5EF4-FFF2-40B4-BE49-F238E27FC236}">
                <a16:creationId xmlns:a16="http://schemas.microsoft.com/office/drawing/2014/main" id="{4536B1F1-767B-4ABB-9494-E7491C268E95}"/>
              </a:ext>
            </a:extLst>
          </p:cNvPr>
          <p:cNvSpPr/>
          <p:nvPr/>
        </p:nvSpPr>
        <p:spPr>
          <a:xfrm>
            <a:off x="6798862" y="6173787"/>
            <a:ext cx="2939010" cy="338554"/>
          </a:xfrm>
          <a:prstGeom prst="rect">
            <a:avLst/>
          </a:prstGeom>
        </p:spPr>
        <p:txBody>
          <a:bodyPr wrap="none">
            <a:spAutoFit/>
          </a:bodyPr>
          <a:lstStyle/>
          <a:p>
            <a:r>
              <a:rPr lang="en-US" altLang="zh-CN" sz="1600" i="1" dirty="0" err="1">
                <a:solidFill>
                  <a:srgbClr val="FF0000"/>
                </a:solidFill>
                <a:latin typeface="Arial" panose="020B0604020202020204" pitchFamily="34" charset="0"/>
                <a:cs typeface="Arial" panose="020B0604020202020204" pitchFamily="34" charset="0"/>
              </a:rPr>
              <a:t>Eur.Phys.J.C</a:t>
            </a:r>
            <a:r>
              <a:rPr lang="en-US" altLang="zh-CN" sz="1600" i="1" dirty="0">
                <a:solidFill>
                  <a:srgbClr val="FF0000"/>
                </a:solidFill>
                <a:latin typeface="Arial" panose="020B0604020202020204" pitchFamily="34" charset="0"/>
                <a:cs typeface="Arial" panose="020B0604020202020204" pitchFamily="34" charset="0"/>
              </a:rPr>
              <a:t> 82 (2022) 8, 761</a:t>
            </a:r>
            <a:endParaRPr lang="zh-CN" altLang="en-US" sz="1600" i="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4874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a:extLst>
                  <a:ext uri="{FF2B5EF4-FFF2-40B4-BE49-F238E27FC236}">
                    <a16:creationId xmlns:a16="http://schemas.microsoft.com/office/drawing/2014/main" id="{285AA9D4-A53E-4EDE-B7B9-B6239FACE1B7}"/>
                  </a:ext>
                </a:extLst>
              </p:cNvPr>
              <p:cNvSpPr>
                <a:spLocks noGrp="1"/>
              </p:cNvSpPr>
              <p:nvPr>
                <p:ph type="title"/>
              </p:nvPr>
            </p:nvSpPr>
            <p:spPr>
              <a:xfrm>
                <a:off x="913015" y="87649"/>
                <a:ext cx="10515600" cy="793006"/>
              </a:xfrm>
            </p:spPr>
            <p:txBody>
              <a:bodyPr>
                <a:normAutofit/>
              </a:bodyPr>
              <a:lstStyle/>
              <a:p>
                <a:r>
                  <a:rPr lang="en-US" altLang="zh-CN" b="1" dirty="0">
                    <a:solidFill>
                      <a:srgbClr val="042263"/>
                    </a:solidFill>
                    <a:latin typeface="Times New Roman" panose="02020603050405020304" pitchFamily="18" charset="0"/>
                    <a:ea typeface="+mn-ea"/>
                    <a:cs typeface="Times New Roman" panose="02020603050405020304" pitchFamily="18" charset="0"/>
                  </a:rPr>
                  <a:t>Cross section of </a:t>
                </a:r>
                <a14:m>
                  <m:oMath xmlns:m="http://schemas.openxmlformats.org/officeDocument/2006/math">
                    <m:sSup>
                      <m:sSupPr>
                        <m:ctrlPr>
                          <a:rPr lang="en-US" altLang="zh-CN" b="1" i="1">
                            <a:solidFill>
                              <a:srgbClr val="042263"/>
                            </a:solidFill>
                            <a:latin typeface="Cambria Math" panose="02040503050406030204" pitchFamily="18" charset="0"/>
                            <a:ea typeface="+mn-ea"/>
                            <a:cs typeface="Ebrima" charset="0"/>
                          </a:rPr>
                        </m:ctrlPr>
                      </m:sSupPr>
                      <m:e>
                        <m:r>
                          <a:rPr lang="en-US" altLang="zh-CN" b="1" i="1">
                            <a:solidFill>
                              <a:srgbClr val="042263"/>
                            </a:solidFill>
                            <a:latin typeface="Cambria Math" panose="02040503050406030204" pitchFamily="18" charset="0"/>
                            <a:ea typeface="+mn-ea"/>
                            <a:cs typeface="Ebrima" charset="0"/>
                          </a:rPr>
                          <m:t>𝒆</m:t>
                        </m:r>
                      </m:e>
                      <m:sup>
                        <m:r>
                          <a:rPr lang="en-US" altLang="zh-CN" b="1" i="1">
                            <a:solidFill>
                              <a:srgbClr val="042263"/>
                            </a:solidFill>
                            <a:latin typeface="Cambria Math" panose="02040503050406030204" pitchFamily="18" charset="0"/>
                            <a:ea typeface="+mn-ea"/>
                            <a:cs typeface="Ebrima" charset="0"/>
                          </a:rPr>
                          <m:t>+</m:t>
                        </m:r>
                      </m:sup>
                    </m:sSup>
                    <m:sSup>
                      <m:sSupPr>
                        <m:ctrlPr>
                          <a:rPr lang="en-US" altLang="zh-CN" b="1" i="1">
                            <a:solidFill>
                              <a:srgbClr val="042263"/>
                            </a:solidFill>
                            <a:latin typeface="Cambria Math" panose="02040503050406030204" pitchFamily="18" charset="0"/>
                            <a:ea typeface="+mn-ea"/>
                            <a:cs typeface="Ebrima" charset="0"/>
                          </a:rPr>
                        </m:ctrlPr>
                      </m:sSupPr>
                      <m:e>
                        <m:r>
                          <a:rPr lang="en-US" altLang="zh-CN" b="1" i="1">
                            <a:solidFill>
                              <a:srgbClr val="042263"/>
                            </a:solidFill>
                            <a:latin typeface="Cambria Math" panose="02040503050406030204" pitchFamily="18" charset="0"/>
                            <a:ea typeface="+mn-ea"/>
                            <a:cs typeface="Ebrima" charset="0"/>
                          </a:rPr>
                          <m:t>𝒆</m:t>
                        </m:r>
                      </m:e>
                      <m:sup>
                        <m:r>
                          <a:rPr lang="en-US" altLang="zh-CN" b="1" i="1">
                            <a:solidFill>
                              <a:srgbClr val="042263"/>
                            </a:solidFill>
                            <a:latin typeface="Cambria Math" panose="02040503050406030204" pitchFamily="18" charset="0"/>
                            <a:ea typeface="+mn-ea"/>
                            <a:cs typeface="Ebrima" charset="0"/>
                          </a:rPr>
                          <m:t>−</m:t>
                        </m:r>
                      </m:sup>
                    </m:sSup>
                    <m:r>
                      <a:rPr lang="en-US" altLang="zh-CN" b="1" i="1">
                        <a:solidFill>
                          <a:srgbClr val="042263"/>
                        </a:solidFill>
                        <a:latin typeface="Cambria Math" panose="02040503050406030204" pitchFamily="18" charset="0"/>
                        <a:ea typeface="+mn-ea"/>
                        <a:cs typeface="Ebrima" charset="0"/>
                      </a:rPr>
                      <m:t>→</m:t>
                    </m:r>
                    <m:r>
                      <a:rPr lang="el-GR" altLang="zh-CN" b="1" i="1">
                        <a:solidFill>
                          <a:srgbClr val="042263"/>
                        </a:solidFill>
                        <a:latin typeface="Cambria Math" panose="02040503050406030204" pitchFamily="18" charset="0"/>
                        <a:ea typeface="+mn-ea"/>
                        <a:cs typeface="Ebrima" charset="0"/>
                      </a:rPr>
                      <m:t>𝜦</m:t>
                    </m:r>
                    <m:acc>
                      <m:accPr>
                        <m:chr m:val="̅"/>
                        <m:ctrlPr>
                          <a:rPr lang="en-US" altLang="zh-CN" b="1" i="1">
                            <a:solidFill>
                              <a:srgbClr val="042263"/>
                            </a:solidFill>
                            <a:latin typeface="Cambria Math" panose="02040503050406030204" pitchFamily="18" charset="0"/>
                            <a:ea typeface="+mn-ea"/>
                            <a:cs typeface="Ebrima" charset="0"/>
                          </a:rPr>
                        </m:ctrlPr>
                      </m:accPr>
                      <m:e>
                        <m:r>
                          <a:rPr lang="el-GR" altLang="zh-CN" b="1" i="1">
                            <a:solidFill>
                              <a:srgbClr val="042263"/>
                            </a:solidFill>
                            <a:latin typeface="Cambria Math" panose="02040503050406030204" pitchFamily="18" charset="0"/>
                            <a:ea typeface="+mn-ea"/>
                            <a:cs typeface="Ebrima" charset="0"/>
                          </a:rPr>
                          <m:t>𝜦</m:t>
                        </m:r>
                      </m:e>
                    </m:acc>
                  </m:oMath>
                </a14:m>
                <a:r>
                  <a:rPr kumimoji="1" lang="zh-CN" altLang="en-US" b="1" dirty="0">
                    <a:solidFill>
                      <a:srgbClr val="042263"/>
                    </a:solidFill>
                    <a:latin typeface="Times New Roman" panose="02020603050405020304" pitchFamily="18" charset="0"/>
                    <a:ea typeface="+mn-ea"/>
                    <a:cs typeface="Times New Roman" panose="02020603050405020304" pitchFamily="18" charset="0"/>
                  </a:rPr>
                  <a:t> </a:t>
                </a:r>
                <a:endParaRPr lang="zh-CN" altLang="en-US" dirty="0">
                  <a:latin typeface="Times New Roman" panose="02020603050405020304" pitchFamily="18" charset="0"/>
                  <a:ea typeface="+mn-ea"/>
                  <a:cs typeface="Times New Roman" panose="02020603050405020304" pitchFamily="18" charset="0"/>
                </a:endParaRPr>
              </a:p>
            </p:txBody>
          </p:sp>
        </mc:Choice>
        <mc:Fallback xmlns="">
          <p:sp>
            <p:nvSpPr>
              <p:cNvPr id="2" name="标题 1">
                <a:extLst>
                  <a:ext uri="{FF2B5EF4-FFF2-40B4-BE49-F238E27FC236}">
                    <a16:creationId xmlns:a16="http://schemas.microsoft.com/office/drawing/2014/main" id="{285AA9D4-A53E-4EDE-B7B9-B6239FACE1B7}"/>
                  </a:ext>
                </a:extLst>
              </p:cNvPr>
              <p:cNvSpPr>
                <a:spLocks noGrp="1" noRot="1" noChangeAspect="1" noMove="1" noResize="1" noEditPoints="1" noAdjustHandles="1" noChangeArrowheads="1" noChangeShapeType="1" noTextEdit="1"/>
              </p:cNvSpPr>
              <p:nvPr>
                <p:ph type="title"/>
              </p:nvPr>
            </p:nvSpPr>
            <p:spPr>
              <a:xfrm>
                <a:off x="913015" y="87649"/>
                <a:ext cx="10515600" cy="793006"/>
              </a:xfrm>
              <a:blipFill>
                <a:blip r:embed="rId3"/>
                <a:stretch>
                  <a:fillRect t="-16923" b="-31538"/>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A80FC1BD-8326-4B7A-8337-CC669464E287}"/>
              </a:ext>
            </a:extLst>
          </p:cNvPr>
          <p:cNvSpPr>
            <a:spLocks noGrp="1"/>
          </p:cNvSpPr>
          <p:nvPr>
            <p:ph type="sldNum" sz="quarter" idx="12"/>
          </p:nvPr>
        </p:nvSpPr>
        <p:spPr/>
        <p:txBody>
          <a:bodyPr/>
          <a:lstStyle/>
          <a:p>
            <a:fld id="{CA44AABA-6ED3-43D4-A200-DA0A2F6CBD64}" type="slidenum">
              <a:rPr lang="zh-CN" altLang="en-US" smtClean="0"/>
              <a:t>13</a:t>
            </a:fld>
            <a:endParaRPr lang="zh-CN" altLang="en-US"/>
          </a:p>
        </p:txBody>
      </p:sp>
      <mc:AlternateContent xmlns:mc="http://schemas.openxmlformats.org/markup-compatibility/2006" xmlns:a14="http://schemas.microsoft.com/office/drawing/2010/main">
        <mc:Choice Requires="a14">
          <p:sp>
            <p:nvSpPr>
              <p:cNvPr id="5" name="内容占位符 2">
                <a:extLst>
                  <a:ext uri="{FF2B5EF4-FFF2-40B4-BE49-F238E27FC236}">
                    <a16:creationId xmlns:a16="http://schemas.microsoft.com/office/drawing/2014/main" id="{B18B34B7-D597-4A17-9949-90374781DCEB}"/>
                  </a:ext>
                </a:extLst>
              </p:cNvPr>
              <p:cNvSpPr txBox="1">
                <a:spLocks/>
              </p:cNvSpPr>
              <p:nvPr/>
            </p:nvSpPr>
            <p:spPr>
              <a:xfrm>
                <a:off x="546643" y="1264767"/>
                <a:ext cx="11103489" cy="18832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altLang="zh-CN" sz="2400" dirty="0">
                    <a:solidFill>
                      <a:schemeClr val="tx1"/>
                    </a:solidFill>
                    <a:latin typeface="Times New Roman" panose="02020603050405020304" pitchFamily="18" charset="0"/>
                    <a:cs typeface="Times New Roman" panose="02020603050405020304" pitchFamily="18" charset="0"/>
                  </a:rPr>
                  <a:t>Cross section of </a:t>
                </a:r>
                <a14:m>
                  <m:oMath xmlns:m="http://schemas.openxmlformats.org/officeDocument/2006/math">
                    <m:sSup>
                      <m:sSupPr>
                        <m:ctrlPr>
                          <a:rPr lang="en-US" altLang="zh-CN" sz="2400" i="1" smtClean="0">
                            <a:solidFill>
                              <a:schemeClr val="tx1"/>
                            </a:solidFill>
                            <a:latin typeface="Cambria Math" panose="02040503050406030204" pitchFamily="18" charset="0"/>
                            <a:cs typeface="Ebrima" charset="0"/>
                          </a:rPr>
                        </m:ctrlPr>
                      </m:sSupPr>
                      <m:e>
                        <m:r>
                          <a:rPr lang="en-US" altLang="zh-CN" sz="2400" b="0" i="1">
                            <a:solidFill>
                              <a:schemeClr val="tx1"/>
                            </a:solidFill>
                            <a:latin typeface="Cambria Math" panose="02040503050406030204" pitchFamily="18" charset="0"/>
                            <a:cs typeface="Ebrima" charset="0"/>
                          </a:rPr>
                          <m:t>𝑒</m:t>
                        </m:r>
                      </m:e>
                      <m:sup>
                        <m:r>
                          <a:rPr lang="en-US" altLang="zh-CN" sz="2400" b="0" i="1">
                            <a:solidFill>
                              <a:schemeClr val="tx1"/>
                            </a:solidFill>
                            <a:latin typeface="Cambria Math" panose="02040503050406030204" pitchFamily="18" charset="0"/>
                            <a:cs typeface="Ebrima" charset="0"/>
                          </a:rPr>
                          <m:t>+</m:t>
                        </m:r>
                      </m:sup>
                    </m:sSup>
                    <m:sSup>
                      <m:sSupPr>
                        <m:ctrlPr>
                          <a:rPr lang="en-US" altLang="zh-CN" sz="2400" i="1">
                            <a:solidFill>
                              <a:schemeClr val="tx1"/>
                            </a:solidFill>
                            <a:latin typeface="Cambria Math" panose="02040503050406030204" pitchFamily="18" charset="0"/>
                            <a:cs typeface="Ebrima" charset="0"/>
                          </a:rPr>
                        </m:ctrlPr>
                      </m:sSupPr>
                      <m:e>
                        <m:r>
                          <a:rPr lang="en-US" altLang="zh-CN" sz="2400" b="0" i="1">
                            <a:solidFill>
                              <a:schemeClr val="tx1"/>
                            </a:solidFill>
                            <a:latin typeface="Cambria Math" panose="02040503050406030204" pitchFamily="18" charset="0"/>
                            <a:cs typeface="Ebrima" charset="0"/>
                          </a:rPr>
                          <m:t>𝑒</m:t>
                        </m:r>
                      </m:e>
                      <m:sup>
                        <m:r>
                          <a:rPr lang="en-US" altLang="zh-CN" sz="2400" b="0" i="1">
                            <a:solidFill>
                              <a:schemeClr val="tx1"/>
                            </a:solidFill>
                            <a:latin typeface="Cambria Math" panose="02040503050406030204" pitchFamily="18" charset="0"/>
                            <a:cs typeface="Ebrima" charset="0"/>
                          </a:rPr>
                          <m:t>−</m:t>
                        </m:r>
                      </m:sup>
                    </m:sSup>
                    <m:r>
                      <a:rPr lang="en-US" altLang="zh-CN" sz="2400" b="0" i="1">
                        <a:solidFill>
                          <a:schemeClr val="tx1"/>
                        </a:solidFill>
                        <a:latin typeface="Cambria Math" panose="02040503050406030204" pitchFamily="18" charset="0"/>
                        <a:cs typeface="Ebrima" charset="0"/>
                      </a:rPr>
                      <m:t>→</m:t>
                    </m:r>
                    <m:r>
                      <a:rPr lang="el-GR" altLang="zh-CN" sz="2400" b="0" i="1">
                        <a:solidFill>
                          <a:schemeClr val="tx1"/>
                        </a:solidFill>
                        <a:latin typeface="Cambria Math" panose="02040503050406030204" pitchFamily="18" charset="0"/>
                        <a:cs typeface="Ebrima" charset="0"/>
                      </a:rPr>
                      <m:t>𝛬</m:t>
                    </m:r>
                    <m:acc>
                      <m:accPr>
                        <m:chr m:val="̅"/>
                        <m:ctrlPr>
                          <a:rPr lang="en-US" altLang="zh-CN" sz="2400" i="1">
                            <a:solidFill>
                              <a:schemeClr val="tx1"/>
                            </a:solidFill>
                            <a:latin typeface="Cambria Math" panose="02040503050406030204" pitchFamily="18" charset="0"/>
                            <a:cs typeface="Ebrima" charset="0"/>
                          </a:rPr>
                        </m:ctrlPr>
                      </m:accPr>
                      <m:e>
                        <m:r>
                          <a:rPr lang="el-GR" altLang="zh-CN" sz="2400" b="0" i="1">
                            <a:solidFill>
                              <a:schemeClr val="tx1"/>
                            </a:solidFill>
                            <a:latin typeface="Cambria Math" panose="02040503050406030204" pitchFamily="18" charset="0"/>
                            <a:cs typeface="Ebrima" charset="0"/>
                          </a:rPr>
                          <m:t>𝛬</m:t>
                        </m:r>
                      </m:e>
                    </m:acc>
                  </m:oMath>
                </a14:m>
                <a:r>
                  <a:rPr kumimoji="1" lang="zh-CN" altLang="en-US" sz="2400" dirty="0">
                    <a:solidFill>
                      <a:schemeClr val="tx1"/>
                    </a:solidFill>
                    <a:latin typeface="Times New Roman" panose="02020603050405020304" pitchFamily="18" charset="0"/>
                    <a:cs typeface="Times New Roman" panose="02020603050405020304" pitchFamily="18" charset="0"/>
                  </a:rPr>
                  <a:t> </a:t>
                </a:r>
                <a:r>
                  <a:rPr kumimoji="1" lang="en-US" altLang="zh-CN" sz="2400" dirty="0">
                    <a:solidFill>
                      <a:schemeClr val="tx1"/>
                    </a:solidFill>
                    <a:latin typeface="Times New Roman" panose="02020603050405020304" pitchFamily="18" charset="0"/>
                    <a:cs typeface="Times New Roman" panose="02020603050405020304" pitchFamily="18" charset="0"/>
                  </a:rPr>
                  <a:t>is measured with 11.9 fb</a:t>
                </a:r>
                <a:r>
                  <a:rPr kumimoji="1" lang="en-US" altLang="zh-CN" sz="2400" baseline="30000" dirty="0">
                    <a:solidFill>
                      <a:schemeClr val="tx1"/>
                    </a:solidFill>
                    <a:latin typeface="Times New Roman" panose="02020603050405020304" pitchFamily="18" charset="0"/>
                    <a:cs typeface="Times New Roman" panose="02020603050405020304" pitchFamily="18" charset="0"/>
                  </a:rPr>
                  <a:t>-1</a:t>
                </a:r>
                <a:r>
                  <a:rPr kumimoji="1" lang="en-US" altLang="zh-CN" sz="2400" dirty="0">
                    <a:solidFill>
                      <a:schemeClr val="tx1"/>
                    </a:solidFill>
                    <a:latin typeface="Times New Roman" panose="02020603050405020304" pitchFamily="18" charset="0"/>
                    <a:cs typeface="Times New Roman" panose="02020603050405020304" pitchFamily="18" charset="0"/>
                  </a:rPr>
                  <a:t> data collected from </a:t>
                </a:r>
                <a14:m>
                  <m:oMath xmlns:m="http://schemas.openxmlformats.org/officeDocument/2006/math">
                    <m:rad>
                      <m:radPr>
                        <m:degHide m:val="on"/>
                        <m:ctrlPr>
                          <a:rPr lang="en-US" altLang="zh-CN" sz="2400" i="1">
                            <a:latin typeface="Cambria Math" panose="02040503050406030204" pitchFamily="18" charset="0"/>
                            <a:ea typeface="Ebrima" panose="02000000000000000000" pitchFamily="2" charset="0"/>
                            <a:cs typeface="Times New Roman" panose="02020603050405020304" pitchFamily="18" charset="0"/>
                          </a:rPr>
                        </m:ctrlPr>
                      </m:radPr>
                      <m:deg/>
                      <m:e>
                        <m:r>
                          <a:rPr lang="en-US" altLang="zh-CN" sz="2400" i="1">
                            <a:latin typeface="Cambria Math" panose="02040503050406030204" pitchFamily="18" charset="0"/>
                            <a:ea typeface="Ebrima" panose="02000000000000000000" pitchFamily="2" charset="0"/>
                            <a:cs typeface="Times New Roman" panose="02020603050405020304" pitchFamily="18" charset="0"/>
                          </a:rPr>
                          <m:t>𝑠</m:t>
                        </m:r>
                      </m:e>
                    </m:rad>
                    <m:r>
                      <a:rPr lang="en-US" altLang="zh-CN" sz="2400" i="1">
                        <a:latin typeface="Cambria Math" panose="02040503050406030204" pitchFamily="18" charset="0"/>
                        <a:ea typeface="Ebrima" panose="02000000000000000000" pitchFamily="2" charset="0"/>
                        <a:cs typeface="Times New Roman" panose="02020603050405020304" pitchFamily="18" charset="0"/>
                      </a:rPr>
                      <m:t>= </m:t>
                    </m:r>
                  </m:oMath>
                </a14:m>
                <a:r>
                  <a:rPr kumimoji="1" lang="en-US" altLang="zh-CN" sz="2400" dirty="0">
                    <a:solidFill>
                      <a:schemeClr val="tx1"/>
                    </a:solidFill>
                    <a:latin typeface="Times New Roman" panose="02020603050405020304" pitchFamily="18" charset="0"/>
                    <a:cs typeface="Times New Roman" panose="02020603050405020304" pitchFamily="18" charset="0"/>
                  </a:rPr>
                  <a:t>3.773 </a:t>
                </a:r>
                <a:r>
                  <a:rPr kumimoji="1" lang="en-US" altLang="zh-CN" sz="2400" dirty="0">
                    <a:latin typeface="Times New Roman" panose="02020603050405020304" pitchFamily="18" charset="0"/>
                    <a:cs typeface="Times New Roman" panose="02020603050405020304" pitchFamily="18" charset="0"/>
                  </a:rPr>
                  <a:t>to</a:t>
                </a:r>
                <a:r>
                  <a:rPr kumimoji="1" lang="en-US" altLang="zh-CN" sz="2400" dirty="0">
                    <a:solidFill>
                      <a:schemeClr val="tx1"/>
                    </a:solidFill>
                    <a:latin typeface="Times New Roman" panose="02020603050405020304" pitchFamily="18" charset="0"/>
                    <a:cs typeface="Times New Roman" panose="02020603050405020304" pitchFamily="18" charset="0"/>
                  </a:rPr>
                  <a:t> 4.258 GeV by </a:t>
                </a:r>
                <a:r>
                  <a:rPr kumimoji="1" lang="en-US" altLang="zh-CN" sz="2400" dirty="0">
                    <a:solidFill>
                      <a:srgbClr val="FF0000"/>
                    </a:solidFill>
                    <a:latin typeface="Times New Roman" panose="02020603050405020304" pitchFamily="18" charset="0"/>
                    <a:cs typeface="Times New Roman" panose="02020603050405020304" pitchFamily="18" charset="0"/>
                  </a:rPr>
                  <a:t>ISR method.</a:t>
                </a:r>
                <a:endParaRPr lang="en-US" altLang="zh-CN" sz="2400" dirty="0">
                  <a:solidFill>
                    <a:srgbClr val="FF0000"/>
                  </a:solidFill>
                  <a:latin typeface="Times New Roman" panose="02020603050405020304" pitchFamily="18" charset="0"/>
                  <a:cs typeface="Times New Roman" panose="02020603050405020304" pitchFamily="18" charset="0"/>
                </a:endParaRPr>
              </a:p>
              <a:p>
                <a:pPr>
                  <a:lnSpc>
                    <a:spcPct val="100000"/>
                  </a:lnSpc>
                </a:pPr>
                <a:r>
                  <a:rPr lang="en-US" altLang="zh-CN" sz="2400" dirty="0">
                    <a:solidFill>
                      <a:schemeClr val="tx1"/>
                    </a:solidFill>
                    <a:latin typeface="Times New Roman" panose="02020603050405020304" pitchFamily="18" charset="0"/>
                    <a:cs typeface="Times New Roman" panose="02020603050405020304" pitchFamily="18" charset="0"/>
                  </a:rPr>
                  <a:t>The </a:t>
                </a:r>
                <a:r>
                  <a:rPr lang="en-US" altLang="zh-CN" sz="2400" dirty="0">
                    <a:solidFill>
                      <a:srgbClr val="FF0000"/>
                    </a:solidFill>
                    <a:latin typeface="Times New Roman" panose="02020603050405020304" pitchFamily="18" charset="0"/>
                    <a:cs typeface="Times New Roman" panose="02020603050405020304" pitchFamily="18" charset="0"/>
                  </a:rPr>
                  <a:t>non-zero</a:t>
                </a:r>
                <a:r>
                  <a:rPr lang="en-US" altLang="zh-CN" sz="2400" dirty="0">
                    <a:solidFill>
                      <a:schemeClr val="tx1"/>
                    </a:solidFill>
                    <a:latin typeface="Times New Roman" panose="02020603050405020304" pitchFamily="18" charset="0"/>
                    <a:cs typeface="Times New Roman" panose="02020603050405020304" pitchFamily="18" charset="0"/>
                  </a:rPr>
                  <a:t> cross section is consistent with previous measurement. </a:t>
                </a:r>
              </a:p>
            </p:txBody>
          </p:sp>
        </mc:Choice>
        <mc:Fallback xmlns="">
          <p:sp>
            <p:nvSpPr>
              <p:cNvPr id="5" name="内容占位符 2">
                <a:extLst>
                  <a:ext uri="{FF2B5EF4-FFF2-40B4-BE49-F238E27FC236}">
                    <a16:creationId xmlns:a16="http://schemas.microsoft.com/office/drawing/2014/main" id="{B18B34B7-D597-4A17-9949-90374781DCEB}"/>
                  </a:ext>
                </a:extLst>
              </p:cNvPr>
              <p:cNvSpPr txBox="1">
                <a:spLocks noRot="1" noChangeAspect="1" noMove="1" noResize="1" noEditPoints="1" noAdjustHandles="1" noChangeArrowheads="1" noChangeShapeType="1" noTextEdit="1"/>
              </p:cNvSpPr>
              <p:nvPr/>
            </p:nvSpPr>
            <p:spPr>
              <a:xfrm>
                <a:off x="546643" y="1264767"/>
                <a:ext cx="11103489" cy="1883232"/>
              </a:xfrm>
              <a:prstGeom prst="rect">
                <a:avLst/>
              </a:prstGeom>
              <a:blipFill>
                <a:blip r:embed="rId4"/>
                <a:stretch>
                  <a:fillRect l="-769" t="-2265" r="-1483"/>
                </a:stretch>
              </a:blipFill>
            </p:spPr>
            <p:txBody>
              <a:bodyPr/>
              <a:lstStyle/>
              <a:p>
                <a:r>
                  <a:rPr lang="zh-CN" altLang="en-US">
                    <a:noFill/>
                  </a:rPr>
                  <a:t> </a:t>
                </a:r>
              </a:p>
            </p:txBody>
          </p:sp>
        </mc:Fallback>
      </mc:AlternateContent>
      <p:pic>
        <p:nvPicPr>
          <p:cNvPr id="7" name="图片 6">
            <a:extLst>
              <a:ext uri="{FF2B5EF4-FFF2-40B4-BE49-F238E27FC236}">
                <a16:creationId xmlns:a16="http://schemas.microsoft.com/office/drawing/2014/main" id="{E128C551-609D-481F-8653-39422B00CB55}"/>
              </a:ext>
            </a:extLst>
          </p:cNvPr>
          <p:cNvPicPr>
            <a:picLocks noChangeAspect="1"/>
          </p:cNvPicPr>
          <p:nvPr/>
        </p:nvPicPr>
        <p:blipFill>
          <a:blip r:embed="rId5"/>
          <a:stretch>
            <a:fillRect/>
          </a:stretch>
        </p:blipFill>
        <p:spPr>
          <a:xfrm>
            <a:off x="2950636" y="2865164"/>
            <a:ext cx="5238539" cy="3856311"/>
          </a:xfrm>
          <a:prstGeom prst="rect">
            <a:avLst/>
          </a:prstGeom>
        </p:spPr>
      </p:pic>
      <p:pic>
        <p:nvPicPr>
          <p:cNvPr id="11" name="Picture 2" descr="查看源图像">
            <a:extLst>
              <a:ext uri="{FF2B5EF4-FFF2-40B4-BE49-F238E27FC236}">
                <a16:creationId xmlns:a16="http://schemas.microsoft.com/office/drawing/2014/main" id="{A575794A-AC48-4DAA-8737-96EFF64C61F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25577" y="358936"/>
            <a:ext cx="1197304" cy="562733"/>
          </a:xfrm>
          <a:prstGeom prst="rect">
            <a:avLst/>
          </a:prstGeom>
          <a:noFill/>
          <a:extLst>
            <a:ext uri="{909E8E84-426E-40DD-AFC4-6F175D3DCCD1}">
              <a14:hiddenFill xmlns:a14="http://schemas.microsoft.com/office/drawing/2010/main">
                <a:solidFill>
                  <a:srgbClr val="FFFFFF"/>
                </a:solidFill>
              </a14:hiddenFill>
            </a:ext>
          </a:extLst>
        </p:spPr>
      </p:pic>
      <p:sp>
        <p:nvSpPr>
          <p:cNvPr id="32" name="文本框 31">
            <a:extLst>
              <a:ext uri="{FF2B5EF4-FFF2-40B4-BE49-F238E27FC236}">
                <a16:creationId xmlns:a16="http://schemas.microsoft.com/office/drawing/2014/main" id="{901EE1A7-4160-A96E-2816-559E13AD7D8D}"/>
              </a:ext>
            </a:extLst>
          </p:cNvPr>
          <p:cNvSpPr txBox="1"/>
          <p:nvPr/>
        </p:nvSpPr>
        <p:spPr>
          <a:xfrm>
            <a:off x="2800244" y="2429157"/>
            <a:ext cx="2590800" cy="369332"/>
          </a:xfrm>
          <a:prstGeom prst="rect">
            <a:avLst/>
          </a:prstGeom>
          <a:noFill/>
        </p:spPr>
        <p:txBody>
          <a:bodyPr wrap="square">
            <a:spAutoFit/>
          </a:bodyPr>
          <a:lstStyle/>
          <a:p>
            <a:r>
              <a:rPr lang="en-US" altLang="zh-CN" i="1" dirty="0">
                <a:solidFill>
                  <a:srgbClr val="FF0000"/>
                </a:solidFill>
                <a:latin typeface="Times New Roman" panose="02020603050405020304" pitchFamily="18" charset="0"/>
                <a:cs typeface="Times New Roman" panose="02020603050405020304" pitchFamily="18" charset="0"/>
              </a:rPr>
              <a:t>P</a:t>
            </a:r>
            <a:r>
              <a:rPr lang="zh-CN" altLang="en-US" i="1" dirty="0">
                <a:solidFill>
                  <a:srgbClr val="FF0000"/>
                </a:solidFill>
                <a:latin typeface="Times New Roman" panose="02020603050405020304" pitchFamily="18" charset="0"/>
                <a:cs typeface="Times New Roman" panose="02020603050405020304" pitchFamily="18" charset="0"/>
              </a:rPr>
              <a:t>RD</a:t>
            </a:r>
            <a:r>
              <a:rPr lang="en-US" altLang="zh-CN" i="1" dirty="0">
                <a:solidFill>
                  <a:srgbClr val="FF0000"/>
                </a:solidFill>
                <a:latin typeface="Times New Roman" panose="02020603050405020304" pitchFamily="18" charset="0"/>
                <a:cs typeface="Times New Roman" panose="02020603050405020304" pitchFamily="18" charset="0"/>
              </a:rPr>
              <a:t> </a:t>
            </a:r>
            <a:r>
              <a:rPr lang="zh-CN" altLang="en-US" i="1" dirty="0">
                <a:solidFill>
                  <a:srgbClr val="FF0000"/>
                </a:solidFill>
                <a:latin typeface="Times New Roman" panose="02020603050405020304" pitchFamily="18" charset="0"/>
                <a:cs typeface="Times New Roman" panose="02020603050405020304" pitchFamily="18" charset="0"/>
              </a:rPr>
              <a:t>107.072005 </a:t>
            </a:r>
            <a:r>
              <a:rPr lang="en-US" altLang="zh-CN" i="1" dirty="0">
                <a:solidFill>
                  <a:srgbClr val="FF0000"/>
                </a:solidFill>
                <a:latin typeface="Times New Roman" panose="02020603050405020304" pitchFamily="18" charset="0"/>
                <a:cs typeface="Times New Roman" panose="02020603050405020304" pitchFamily="18" charset="0"/>
              </a:rPr>
              <a:t>(2023)</a:t>
            </a:r>
            <a:endParaRPr lang="zh-CN" altLang="en-US"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5171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a:extLst>
                  <a:ext uri="{FF2B5EF4-FFF2-40B4-BE49-F238E27FC236}">
                    <a16:creationId xmlns:a16="http://schemas.microsoft.com/office/drawing/2014/main" id="{BBAA3001-A9AE-47D1-8E44-4E11D7395F49}"/>
                  </a:ext>
                </a:extLst>
              </p:cNvPr>
              <p:cNvSpPr>
                <a:spLocks noGrp="1"/>
              </p:cNvSpPr>
              <p:nvPr>
                <p:ph type="title"/>
              </p:nvPr>
            </p:nvSpPr>
            <p:spPr>
              <a:xfrm>
                <a:off x="838200" y="111393"/>
                <a:ext cx="10515600" cy="793006"/>
              </a:xfrm>
            </p:spPr>
            <p:txBody>
              <a:bodyPr>
                <a:normAutofit/>
              </a:bodyPr>
              <a:lstStyle/>
              <a:p>
                <a:r>
                  <a:rPr lang="en-US" altLang="zh-CN" b="1" dirty="0">
                    <a:solidFill>
                      <a:srgbClr val="042263"/>
                    </a:solidFill>
                    <a:latin typeface="Times New Roman" panose="02020603050405020304" pitchFamily="18" charset="0"/>
                    <a:cs typeface="Times New Roman" panose="02020603050405020304" pitchFamily="18" charset="0"/>
                  </a:rPr>
                  <a:t>Cross section of </a:t>
                </a:r>
                <a14:m>
                  <m:oMath xmlns:m="http://schemas.openxmlformats.org/officeDocument/2006/math">
                    <m:sSup>
                      <m:sSupPr>
                        <m:ctrlPr>
                          <a:rPr lang="zh-CN" altLang="zh-CN" b="1" i="1">
                            <a:solidFill>
                              <a:srgbClr val="042263"/>
                            </a:solidFill>
                            <a:latin typeface="Cambria Math" panose="02040503050406030204" pitchFamily="18" charset="0"/>
                            <a:ea typeface="Ebrima" charset="0"/>
                            <a:cs typeface="Ebrima" charset="0"/>
                          </a:rPr>
                        </m:ctrlPr>
                      </m:sSupPr>
                      <m:e>
                        <m:r>
                          <a:rPr lang="en-US" altLang="zh-CN" b="1" i="1">
                            <a:solidFill>
                              <a:srgbClr val="042263"/>
                            </a:solidFill>
                            <a:latin typeface="Cambria Math" charset="0"/>
                            <a:ea typeface="Ebrima" charset="0"/>
                            <a:cs typeface="Ebrima" charset="0"/>
                          </a:rPr>
                          <m:t>𝒆</m:t>
                        </m:r>
                      </m:e>
                      <m:sup>
                        <m:r>
                          <a:rPr lang="en-US" altLang="zh-CN" b="1" i="1">
                            <a:solidFill>
                              <a:srgbClr val="042263"/>
                            </a:solidFill>
                            <a:latin typeface="Cambria Math" charset="0"/>
                            <a:ea typeface="Ebrima" charset="0"/>
                            <a:cs typeface="Ebrima" charset="0"/>
                          </a:rPr>
                          <m:t>+</m:t>
                        </m:r>
                      </m:sup>
                    </m:sSup>
                    <m:sSup>
                      <m:sSupPr>
                        <m:ctrlPr>
                          <a:rPr lang="zh-CN" altLang="zh-CN" b="1" i="1">
                            <a:solidFill>
                              <a:srgbClr val="042263"/>
                            </a:solidFill>
                            <a:latin typeface="Cambria Math" panose="02040503050406030204" pitchFamily="18" charset="0"/>
                            <a:ea typeface="Ebrima" charset="0"/>
                            <a:cs typeface="Ebrima" charset="0"/>
                          </a:rPr>
                        </m:ctrlPr>
                      </m:sSupPr>
                      <m:e>
                        <m:r>
                          <a:rPr lang="en-US" altLang="zh-CN" b="1" i="1">
                            <a:solidFill>
                              <a:srgbClr val="042263"/>
                            </a:solidFill>
                            <a:latin typeface="Cambria Math" charset="0"/>
                            <a:ea typeface="Ebrima" charset="0"/>
                            <a:cs typeface="Ebrima" charset="0"/>
                          </a:rPr>
                          <m:t>𝒆</m:t>
                        </m:r>
                      </m:e>
                      <m:sup>
                        <m:r>
                          <a:rPr lang="en-US" altLang="zh-CN" b="1" i="1">
                            <a:solidFill>
                              <a:srgbClr val="042263"/>
                            </a:solidFill>
                            <a:latin typeface="Cambria Math" charset="0"/>
                            <a:ea typeface="Ebrima" charset="0"/>
                            <a:cs typeface="Ebrima" charset="0"/>
                          </a:rPr>
                          <m:t>−</m:t>
                        </m:r>
                      </m:sup>
                    </m:sSup>
                    <m:r>
                      <a:rPr lang="en-US" altLang="zh-CN" b="1" i="1">
                        <a:solidFill>
                          <a:srgbClr val="042263"/>
                        </a:solidFill>
                        <a:latin typeface="Cambria Math" charset="0"/>
                        <a:ea typeface="Ebrima" charset="0"/>
                        <a:cs typeface="Ebrima" charset="0"/>
                      </a:rPr>
                      <m:t>→</m:t>
                    </m:r>
                    <m:sSubSup>
                      <m:sSubSupPr>
                        <m:ctrlPr>
                          <a:rPr lang="zh-CN" altLang="zh-CN" b="1" i="1">
                            <a:solidFill>
                              <a:srgbClr val="042263"/>
                            </a:solidFill>
                            <a:latin typeface="Cambria Math" panose="02040503050406030204" pitchFamily="18" charset="0"/>
                            <a:ea typeface="Ebrima" charset="0"/>
                            <a:cs typeface="Ebrima" charset="0"/>
                          </a:rPr>
                        </m:ctrlPr>
                      </m:sSubSupPr>
                      <m:e>
                        <m:r>
                          <a:rPr lang="en-US" altLang="zh-CN" b="1" i="1">
                            <a:solidFill>
                              <a:srgbClr val="042263"/>
                            </a:solidFill>
                            <a:latin typeface="Cambria Math" charset="0"/>
                            <a:ea typeface="Ebrima" charset="0"/>
                            <a:cs typeface="Ebrima" charset="0"/>
                          </a:rPr>
                          <m:t>𝜦</m:t>
                        </m:r>
                      </m:e>
                      <m:sub>
                        <m:r>
                          <a:rPr lang="en-US" altLang="zh-CN" b="1" i="1">
                            <a:solidFill>
                              <a:srgbClr val="042263"/>
                            </a:solidFill>
                            <a:latin typeface="Cambria Math" charset="0"/>
                            <a:ea typeface="Ebrima" charset="0"/>
                            <a:cs typeface="Ebrima" charset="0"/>
                          </a:rPr>
                          <m:t>𝒄</m:t>
                        </m:r>
                      </m:sub>
                      <m:sup>
                        <m:r>
                          <a:rPr lang="en-US" altLang="zh-CN" b="1" i="1">
                            <a:solidFill>
                              <a:srgbClr val="042263"/>
                            </a:solidFill>
                            <a:latin typeface="Cambria Math" charset="0"/>
                            <a:ea typeface="Ebrima" charset="0"/>
                            <a:cs typeface="Ebrima" charset="0"/>
                          </a:rPr>
                          <m:t>+</m:t>
                        </m:r>
                      </m:sup>
                    </m:sSubSup>
                    <m:sSubSup>
                      <m:sSubSupPr>
                        <m:ctrlPr>
                          <a:rPr lang="zh-CN" altLang="zh-CN" b="1" i="1">
                            <a:solidFill>
                              <a:srgbClr val="042263"/>
                            </a:solidFill>
                            <a:latin typeface="Cambria Math" panose="02040503050406030204" pitchFamily="18" charset="0"/>
                            <a:ea typeface="Ebrima" charset="0"/>
                            <a:cs typeface="Ebrima" charset="0"/>
                          </a:rPr>
                        </m:ctrlPr>
                      </m:sSubSupPr>
                      <m:e>
                        <m:acc>
                          <m:accPr>
                            <m:chr m:val="̅"/>
                            <m:ctrlPr>
                              <a:rPr lang="zh-CN" altLang="zh-CN" b="1" i="1">
                                <a:solidFill>
                                  <a:srgbClr val="042263"/>
                                </a:solidFill>
                                <a:latin typeface="Cambria Math" panose="02040503050406030204" pitchFamily="18" charset="0"/>
                                <a:ea typeface="Ebrima" charset="0"/>
                                <a:cs typeface="Ebrima" charset="0"/>
                              </a:rPr>
                            </m:ctrlPr>
                          </m:accPr>
                          <m:e>
                            <m:r>
                              <a:rPr lang="en-US" altLang="zh-CN" b="1" i="1">
                                <a:solidFill>
                                  <a:srgbClr val="042263"/>
                                </a:solidFill>
                                <a:latin typeface="Cambria Math" charset="0"/>
                                <a:ea typeface="Ebrima" charset="0"/>
                                <a:cs typeface="Ebrima" charset="0"/>
                              </a:rPr>
                              <m:t>𝜦</m:t>
                            </m:r>
                          </m:e>
                        </m:acc>
                      </m:e>
                      <m:sub>
                        <m:r>
                          <a:rPr lang="en-US" altLang="zh-CN" b="1" i="1">
                            <a:solidFill>
                              <a:srgbClr val="042263"/>
                            </a:solidFill>
                            <a:latin typeface="Cambria Math" charset="0"/>
                            <a:ea typeface="Ebrima" charset="0"/>
                            <a:cs typeface="Ebrima" charset="0"/>
                          </a:rPr>
                          <m:t>𝒄</m:t>
                        </m:r>
                      </m:sub>
                      <m:sup>
                        <m:r>
                          <a:rPr lang="en-US" altLang="zh-CN" b="1" i="1">
                            <a:solidFill>
                              <a:srgbClr val="042263"/>
                            </a:solidFill>
                            <a:latin typeface="Cambria Math" charset="0"/>
                            <a:ea typeface="Ebrima" charset="0"/>
                            <a:cs typeface="Ebrima" charset="0"/>
                          </a:rPr>
                          <m:t>−</m:t>
                        </m:r>
                      </m:sup>
                    </m:sSubSup>
                  </m:oMath>
                </a14:m>
                <a:endParaRPr lang="zh-CN" altLang="en-US" dirty="0">
                  <a:latin typeface="Times New Roman" panose="02020603050405020304" pitchFamily="18" charset="0"/>
                  <a:cs typeface="Times New Roman" panose="02020603050405020304" pitchFamily="18" charset="0"/>
                </a:endParaRPr>
              </a:p>
            </p:txBody>
          </p:sp>
        </mc:Choice>
        <mc:Fallback xmlns="">
          <p:sp>
            <p:nvSpPr>
              <p:cNvPr id="2" name="标题 1">
                <a:extLst>
                  <a:ext uri="{FF2B5EF4-FFF2-40B4-BE49-F238E27FC236}">
                    <a16:creationId xmlns:a16="http://schemas.microsoft.com/office/drawing/2014/main" id="{BBAA3001-A9AE-47D1-8E44-4E11D7395F49}"/>
                  </a:ext>
                </a:extLst>
              </p:cNvPr>
              <p:cNvSpPr>
                <a:spLocks noGrp="1" noRot="1" noChangeAspect="1" noMove="1" noResize="1" noEditPoints="1" noAdjustHandles="1" noChangeArrowheads="1" noChangeShapeType="1" noTextEdit="1"/>
              </p:cNvSpPr>
              <p:nvPr>
                <p:ph type="title"/>
              </p:nvPr>
            </p:nvSpPr>
            <p:spPr>
              <a:xfrm>
                <a:off x="838200" y="111393"/>
                <a:ext cx="10515600" cy="793006"/>
              </a:xfrm>
              <a:blipFill>
                <a:blip r:embed="rId2"/>
                <a:stretch>
                  <a:fillRect t="-16923" b="-31538"/>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C742C5AD-9808-4135-A172-A7ECA75D3DCB}"/>
              </a:ext>
            </a:extLst>
          </p:cNvPr>
          <p:cNvSpPr>
            <a:spLocks noGrp="1"/>
          </p:cNvSpPr>
          <p:nvPr>
            <p:ph type="sldNum" sz="quarter" idx="12"/>
          </p:nvPr>
        </p:nvSpPr>
        <p:spPr/>
        <p:txBody>
          <a:bodyPr/>
          <a:lstStyle/>
          <a:p>
            <a:fld id="{CA44AABA-6ED3-43D4-A200-DA0A2F6CBD64}" type="slidenum">
              <a:rPr lang="zh-CN" altLang="en-US" smtClean="0"/>
              <a:t>14</a:t>
            </a:fld>
            <a:endParaRPr lang="zh-CN" altLang="en-US"/>
          </a:p>
        </p:txBody>
      </p:sp>
      <mc:AlternateContent xmlns:mc="http://schemas.openxmlformats.org/markup-compatibility/2006" xmlns:a14="http://schemas.microsoft.com/office/drawing/2010/main">
        <mc:Choice Requires="a14">
          <p:sp>
            <p:nvSpPr>
              <p:cNvPr id="5" name="内容占位符 2">
                <a:extLst>
                  <a:ext uri="{FF2B5EF4-FFF2-40B4-BE49-F238E27FC236}">
                    <a16:creationId xmlns:a16="http://schemas.microsoft.com/office/drawing/2014/main" id="{FA7A8F32-9D8F-4AC2-880F-6B205358EACD}"/>
                  </a:ext>
                </a:extLst>
              </p:cNvPr>
              <p:cNvSpPr>
                <a:spLocks noGrp="1"/>
              </p:cNvSpPr>
              <p:nvPr>
                <p:ph idx="1"/>
              </p:nvPr>
            </p:nvSpPr>
            <p:spPr>
              <a:xfrm>
                <a:off x="493479" y="1315618"/>
                <a:ext cx="11444572" cy="4678363"/>
              </a:xfrm>
            </p:spPr>
            <p:txBody>
              <a:bodyPr/>
              <a:lstStyle/>
              <a:p>
                <a:r>
                  <a:rPr lang="en-US" altLang="zh-CN" sz="2400" dirty="0">
                    <a:solidFill>
                      <a:schemeClr val="tx1"/>
                    </a:solidFill>
                    <a:latin typeface="Times New Roman" panose="02020603050405020304" pitchFamily="18" charset="0"/>
                    <a:cs typeface="Times New Roman" panose="02020603050405020304" pitchFamily="18" charset="0"/>
                  </a:rPr>
                  <a:t>The BESIII measurements indicate that there is indeed a step in </a:t>
                </a:r>
                <a14:m>
                  <m:oMath xmlns:m="http://schemas.openxmlformats.org/officeDocument/2006/math">
                    <m:sSup>
                      <m:sSupPr>
                        <m:ctrlPr>
                          <a:rPr lang="zh-CN" altLang="zh-CN" sz="2400" i="1" smtClean="0">
                            <a:solidFill>
                              <a:srgbClr val="FF0000"/>
                            </a:solidFill>
                            <a:latin typeface="Cambria Math" panose="02040503050406030204" pitchFamily="18" charset="0"/>
                            <a:ea typeface="Ebrima" charset="0"/>
                            <a:cs typeface="Ebrima" charset="0"/>
                          </a:rPr>
                        </m:ctrlPr>
                      </m:sSupPr>
                      <m:e>
                        <m:r>
                          <a:rPr lang="en-US" altLang="zh-CN" sz="2400" b="0" i="1">
                            <a:solidFill>
                              <a:srgbClr val="FF0000"/>
                            </a:solidFill>
                            <a:latin typeface="Cambria Math" charset="0"/>
                            <a:ea typeface="Ebrima" charset="0"/>
                            <a:cs typeface="Ebrima" charset="0"/>
                          </a:rPr>
                          <m:t>𝑒</m:t>
                        </m:r>
                      </m:e>
                      <m:sup>
                        <m:r>
                          <a:rPr lang="en-US" altLang="zh-CN" sz="2400" b="0" i="1">
                            <a:solidFill>
                              <a:srgbClr val="FF0000"/>
                            </a:solidFill>
                            <a:latin typeface="Cambria Math" charset="0"/>
                            <a:ea typeface="Ebrima" charset="0"/>
                            <a:cs typeface="Ebrima" charset="0"/>
                          </a:rPr>
                          <m:t>+</m:t>
                        </m:r>
                      </m:sup>
                    </m:sSup>
                    <m:sSup>
                      <m:sSupPr>
                        <m:ctrlPr>
                          <a:rPr lang="zh-CN" altLang="zh-CN" sz="2400" i="1">
                            <a:solidFill>
                              <a:srgbClr val="FF0000"/>
                            </a:solidFill>
                            <a:latin typeface="Cambria Math" panose="02040503050406030204" pitchFamily="18" charset="0"/>
                            <a:ea typeface="Ebrima" charset="0"/>
                            <a:cs typeface="Ebrima" charset="0"/>
                          </a:rPr>
                        </m:ctrlPr>
                      </m:sSupPr>
                      <m:e>
                        <m:r>
                          <a:rPr lang="en-US" altLang="zh-CN" sz="2400" b="0" i="1">
                            <a:solidFill>
                              <a:srgbClr val="FF0000"/>
                            </a:solidFill>
                            <a:latin typeface="Cambria Math" charset="0"/>
                            <a:ea typeface="Ebrima" charset="0"/>
                            <a:cs typeface="Ebrima" charset="0"/>
                          </a:rPr>
                          <m:t>𝑒</m:t>
                        </m:r>
                      </m:e>
                      <m:sup>
                        <m:r>
                          <a:rPr lang="en-US" altLang="zh-CN" sz="2400" b="0" i="1">
                            <a:solidFill>
                              <a:srgbClr val="FF0000"/>
                            </a:solidFill>
                            <a:latin typeface="Cambria Math" charset="0"/>
                            <a:ea typeface="Ebrima" charset="0"/>
                            <a:cs typeface="Ebrima" charset="0"/>
                          </a:rPr>
                          <m:t>−</m:t>
                        </m:r>
                      </m:sup>
                    </m:sSup>
                    <m:r>
                      <a:rPr lang="en-US" altLang="zh-CN" sz="2400" b="0" i="1">
                        <a:solidFill>
                          <a:srgbClr val="FF0000"/>
                        </a:solidFill>
                        <a:latin typeface="Cambria Math" charset="0"/>
                        <a:ea typeface="Ebrima" charset="0"/>
                        <a:cs typeface="Ebrima" charset="0"/>
                      </a:rPr>
                      <m:t>→</m:t>
                    </m:r>
                    <m:sSubSup>
                      <m:sSubSupPr>
                        <m:ctrlPr>
                          <a:rPr lang="zh-CN" altLang="zh-CN" sz="2400" i="1">
                            <a:solidFill>
                              <a:srgbClr val="FF0000"/>
                            </a:solidFill>
                            <a:latin typeface="Cambria Math" panose="02040503050406030204" pitchFamily="18" charset="0"/>
                            <a:ea typeface="Ebrima" charset="0"/>
                            <a:cs typeface="Ebrima" charset="0"/>
                          </a:rPr>
                        </m:ctrlPr>
                      </m:sSubSupPr>
                      <m:e>
                        <m:r>
                          <a:rPr lang="en-US" altLang="zh-CN" sz="2400" b="0" i="1">
                            <a:solidFill>
                              <a:srgbClr val="FF0000"/>
                            </a:solidFill>
                            <a:latin typeface="Cambria Math" charset="0"/>
                            <a:ea typeface="Ebrima" charset="0"/>
                            <a:cs typeface="Ebrima" charset="0"/>
                          </a:rPr>
                          <m:t>𝛬</m:t>
                        </m:r>
                      </m:e>
                      <m:sub>
                        <m:r>
                          <a:rPr lang="en-US" altLang="zh-CN" sz="2400" b="0" i="1">
                            <a:solidFill>
                              <a:srgbClr val="FF0000"/>
                            </a:solidFill>
                            <a:latin typeface="Cambria Math" charset="0"/>
                            <a:ea typeface="Ebrima" charset="0"/>
                            <a:cs typeface="Ebrima" charset="0"/>
                          </a:rPr>
                          <m:t>𝑐</m:t>
                        </m:r>
                      </m:sub>
                      <m:sup>
                        <m:r>
                          <a:rPr lang="en-US" altLang="zh-CN" sz="2400" b="0" i="1">
                            <a:solidFill>
                              <a:srgbClr val="FF0000"/>
                            </a:solidFill>
                            <a:latin typeface="Cambria Math" charset="0"/>
                            <a:ea typeface="Ebrima" charset="0"/>
                            <a:cs typeface="Ebrima" charset="0"/>
                          </a:rPr>
                          <m:t>+</m:t>
                        </m:r>
                      </m:sup>
                    </m:sSubSup>
                    <m:sSubSup>
                      <m:sSubSupPr>
                        <m:ctrlPr>
                          <a:rPr lang="zh-CN" altLang="zh-CN" sz="2400" i="1">
                            <a:solidFill>
                              <a:srgbClr val="FF0000"/>
                            </a:solidFill>
                            <a:latin typeface="Cambria Math" panose="02040503050406030204" pitchFamily="18" charset="0"/>
                            <a:ea typeface="Ebrima" charset="0"/>
                            <a:cs typeface="Ebrima" charset="0"/>
                          </a:rPr>
                        </m:ctrlPr>
                      </m:sSubSupPr>
                      <m:e>
                        <m:acc>
                          <m:accPr>
                            <m:chr m:val="̅"/>
                            <m:ctrlPr>
                              <a:rPr lang="zh-CN" altLang="zh-CN" sz="2400" i="1">
                                <a:solidFill>
                                  <a:srgbClr val="FF0000"/>
                                </a:solidFill>
                                <a:latin typeface="Cambria Math" panose="02040503050406030204" pitchFamily="18" charset="0"/>
                                <a:ea typeface="Ebrima" charset="0"/>
                                <a:cs typeface="Ebrima" charset="0"/>
                              </a:rPr>
                            </m:ctrlPr>
                          </m:accPr>
                          <m:e>
                            <m:r>
                              <a:rPr lang="en-US" altLang="zh-CN" sz="2400" b="0" i="1">
                                <a:solidFill>
                                  <a:srgbClr val="FF0000"/>
                                </a:solidFill>
                                <a:latin typeface="Cambria Math" charset="0"/>
                                <a:ea typeface="Ebrima" charset="0"/>
                                <a:cs typeface="Ebrima" charset="0"/>
                              </a:rPr>
                              <m:t>𝛬</m:t>
                            </m:r>
                          </m:e>
                        </m:acc>
                      </m:e>
                      <m:sub>
                        <m:r>
                          <a:rPr lang="en-US" altLang="zh-CN" sz="2400" b="0" i="1">
                            <a:solidFill>
                              <a:srgbClr val="FF0000"/>
                            </a:solidFill>
                            <a:latin typeface="Cambria Math" charset="0"/>
                            <a:ea typeface="Ebrima" charset="0"/>
                            <a:cs typeface="Ebrima" charset="0"/>
                          </a:rPr>
                          <m:t>𝑐</m:t>
                        </m:r>
                      </m:sub>
                      <m:sup>
                        <m:r>
                          <a:rPr lang="en-US" altLang="zh-CN" sz="2400" b="0" i="1">
                            <a:solidFill>
                              <a:srgbClr val="FF0000"/>
                            </a:solidFill>
                            <a:latin typeface="Cambria Math" charset="0"/>
                            <a:ea typeface="Ebrima" charset="0"/>
                            <a:cs typeface="Ebrima" charset="0"/>
                          </a:rPr>
                          <m:t>−</m:t>
                        </m:r>
                      </m:sup>
                    </m:sSubSup>
                  </m:oMath>
                </a14:m>
                <a:r>
                  <a:rPr lang="en-US" altLang="zh-CN" sz="2400" dirty="0">
                    <a:solidFill>
                      <a:schemeClr val="tx1"/>
                    </a:solidFill>
                    <a:latin typeface="Times New Roman" panose="02020603050405020304" pitchFamily="18" charset="0"/>
                    <a:cs typeface="Times New Roman" panose="02020603050405020304" pitchFamily="18" charset="0"/>
                  </a:rPr>
                  <a:t>, similar to </a:t>
                </a:r>
                <a14:m>
                  <m:oMath xmlns:m="http://schemas.openxmlformats.org/officeDocument/2006/math">
                    <m:sSup>
                      <m:sSupPr>
                        <m:ctrlPr>
                          <a:rPr lang="zh-CN" altLang="zh-CN" sz="2400" b="1" i="1" smtClean="0">
                            <a:solidFill>
                              <a:srgbClr val="FF0000"/>
                            </a:solidFill>
                            <a:latin typeface="Cambria Math" panose="02040503050406030204" pitchFamily="18" charset="0"/>
                            <a:ea typeface="Ebrima" charset="0"/>
                            <a:cs typeface="Ebrima" charset="0"/>
                          </a:rPr>
                        </m:ctrlPr>
                      </m:sSupPr>
                      <m:e>
                        <m:r>
                          <a:rPr lang="en-US" altLang="zh-CN" sz="2400" b="1" i="1">
                            <a:solidFill>
                              <a:srgbClr val="FF0000"/>
                            </a:solidFill>
                            <a:latin typeface="Cambria Math" charset="0"/>
                            <a:ea typeface="Ebrima" charset="0"/>
                            <a:cs typeface="Ebrima" charset="0"/>
                          </a:rPr>
                          <m:t>𝒆</m:t>
                        </m:r>
                      </m:e>
                      <m:sup>
                        <m:r>
                          <a:rPr lang="en-US" altLang="zh-CN" sz="2400" b="1" i="1">
                            <a:solidFill>
                              <a:srgbClr val="FF0000"/>
                            </a:solidFill>
                            <a:latin typeface="Cambria Math" charset="0"/>
                            <a:ea typeface="Ebrima" charset="0"/>
                            <a:cs typeface="Ebrima" charset="0"/>
                          </a:rPr>
                          <m:t>+</m:t>
                        </m:r>
                      </m:sup>
                    </m:sSup>
                    <m:sSup>
                      <m:sSupPr>
                        <m:ctrlPr>
                          <a:rPr lang="zh-CN" altLang="zh-CN" sz="2400" b="1" i="1">
                            <a:solidFill>
                              <a:srgbClr val="FF0000"/>
                            </a:solidFill>
                            <a:latin typeface="Cambria Math" panose="02040503050406030204" pitchFamily="18" charset="0"/>
                            <a:ea typeface="Ebrima" charset="0"/>
                            <a:cs typeface="Ebrima" charset="0"/>
                          </a:rPr>
                        </m:ctrlPr>
                      </m:sSupPr>
                      <m:e>
                        <m:r>
                          <a:rPr lang="en-US" altLang="zh-CN" sz="2400" b="1" i="1">
                            <a:solidFill>
                              <a:srgbClr val="FF0000"/>
                            </a:solidFill>
                            <a:latin typeface="Cambria Math" charset="0"/>
                            <a:ea typeface="Ebrima" charset="0"/>
                            <a:cs typeface="Ebrima" charset="0"/>
                          </a:rPr>
                          <m:t>𝒆</m:t>
                        </m:r>
                      </m:e>
                      <m:sup>
                        <m:r>
                          <a:rPr lang="en-US" altLang="zh-CN" sz="2400" b="1" i="1">
                            <a:solidFill>
                              <a:srgbClr val="FF0000"/>
                            </a:solidFill>
                            <a:latin typeface="Cambria Math" charset="0"/>
                            <a:ea typeface="Ebrima" charset="0"/>
                            <a:cs typeface="Ebrima" charset="0"/>
                          </a:rPr>
                          <m:t>−</m:t>
                        </m:r>
                      </m:sup>
                    </m:sSup>
                    <m:r>
                      <a:rPr lang="en-US" altLang="zh-CN" sz="2400" b="1" i="1">
                        <a:solidFill>
                          <a:srgbClr val="FF0000"/>
                        </a:solidFill>
                        <a:latin typeface="Cambria Math" charset="0"/>
                        <a:ea typeface="Ebrima" charset="0"/>
                        <a:cs typeface="Ebrima" charset="0"/>
                      </a:rPr>
                      <m:t>→</m:t>
                    </m:r>
                    <m:r>
                      <a:rPr lang="en-US" altLang="zh-CN" sz="2400" b="1" i="1" smtClean="0">
                        <a:solidFill>
                          <a:srgbClr val="FF0000"/>
                        </a:solidFill>
                        <a:latin typeface="Cambria Math" panose="02040503050406030204" pitchFamily="18" charset="0"/>
                        <a:ea typeface="Ebrima" charset="0"/>
                        <a:cs typeface="Ebrima" charset="0"/>
                      </a:rPr>
                      <m:t>𝒑</m:t>
                    </m:r>
                    <m:acc>
                      <m:accPr>
                        <m:chr m:val="̅"/>
                        <m:ctrlPr>
                          <a:rPr lang="en-US" altLang="zh-CN" sz="2400" b="1" i="1" smtClean="0">
                            <a:solidFill>
                              <a:srgbClr val="FF0000"/>
                            </a:solidFill>
                            <a:latin typeface="Cambria Math" panose="02040503050406030204" pitchFamily="18" charset="0"/>
                            <a:ea typeface="Ebrima" charset="0"/>
                            <a:cs typeface="Ebrima" charset="0"/>
                          </a:rPr>
                        </m:ctrlPr>
                      </m:accPr>
                      <m:e>
                        <m:r>
                          <a:rPr lang="en-US" altLang="zh-CN" sz="2400" b="1" i="1" smtClean="0">
                            <a:solidFill>
                              <a:srgbClr val="FF0000"/>
                            </a:solidFill>
                            <a:latin typeface="Cambria Math" panose="02040503050406030204" pitchFamily="18" charset="0"/>
                            <a:ea typeface="Ebrima" charset="0"/>
                            <a:cs typeface="Ebrima" charset="0"/>
                          </a:rPr>
                          <m:t>𝒑</m:t>
                        </m:r>
                      </m:e>
                    </m:acc>
                  </m:oMath>
                </a14:m>
                <a:r>
                  <a:rPr lang="en-US" altLang="zh-CN" sz="2400" dirty="0">
                    <a:solidFill>
                      <a:schemeClr val="tx1"/>
                    </a:solidFill>
                    <a:latin typeface="Times New Roman" panose="02020603050405020304" pitchFamily="18" charset="0"/>
                    <a:cs typeface="Times New Roman" panose="02020603050405020304" pitchFamily="18" charset="0"/>
                  </a:rPr>
                  <a:t>, followed by a plateau.</a:t>
                </a:r>
              </a:p>
              <a:p>
                <a:r>
                  <a:rPr lang="en-US" altLang="zh-CN" sz="2400" dirty="0">
                    <a:latin typeface="Times New Roman" panose="02020603050405020304" pitchFamily="18" charset="0"/>
                    <a:cs typeface="Times New Roman" panose="02020603050405020304" pitchFamily="18" charset="0"/>
                  </a:rPr>
                  <a:t>Cross section of first energy point (1.5 MeV above threshold) is </a:t>
                </a:r>
                <a14:m>
                  <m:oMath xmlns:m="http://schemas.openxmlformats.org/officeDocument/2006/math">
                    <m:r>
                      <a:rPr lang="en-US" altLang="zh-CN" sz="2400" b="0" i="1" smtClean="0">
                        <a:latin typeface="Cambria Math" panose="02040503050406030204" pitchFamily="18" charset="0"/>
                        <a:cs typeface="Times New Roman" panose="02020603050405020304" pitchFamily="18" charset="0"/>
                      </a:rPr>
                      <m:t>236</m:t>
                    </m:r>
                    <m:r>
                      <a:rPr lang="en-US" altLang="zh-CN" sz="2400" b="0" i="1" smtClean="0">
                        <a:latin typeface="Cambria Math" panose="02040503050406030204" pitchFamily="18" charset="0"/>
                        <a:ea typeface="Cambria Math" panose="02040503050406030204" pitchFamily="18" charset="0"/>
                        <a:cs typeface="Times New Roman" panose="02020603050405020304" pitchFamily="18" charset="0"/>
                      </a:rPr>
                      <m:t>±11±46</m:t>
                    </m:r>
                  </m:oMath>
                </a14:m>
                <a:r>
                  <a:rPr lang="zh-CN" altLang="en-US" sz="2400" dirty="0">
                    <a:solidFill>
                      <a:schemeClr val="tx1"/>
                    </a:solidFill>
                    <a:latin typeface="Times New Roman" panose="02020603050405020304" pitchFamily="18" charset="0"/>
                    <a:cs typeface="Times New Roman" panose="02020603050405020304" pitchFamily="18" charset="0"/>
                  </a:rPr>
                  <a:t> </a:t>
                </a:r>
                <a:r>
                  <a:rPr lang="en-US" altLang="zh-CN" sz="2400" dirty="0">
                    <a:solidFill>
                      <a:schemeClr val="tx1"/>
                    </a:solidFill>
                    <a:latin typeface="Times New Roman" panose="02020603050405020304" pitchFamily="18" charset="0"/>
                    <a:cs typeface="Times New Roman" panose="02020603050405020304" pitchFamily="18" charset="0"/>
                  </a:rPr>
                  <a:t>pb.</a:t>
                </a:r>
                <a:endParaRPr lang="zh-CN" altLang="en-US" sz="24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5" name="内容占位符 2">
                <a:extLst>
                  <a:ext uri="{FF2B5EF4-FFF2-40B4-BE49-F238E27FC236}">
                    <a16:creationId xmlns:a16="http://schemas.microsoft.com/office/drawing/2014/main" id="{FA7A8F32-9D8F-4AC2-880F-6B205358EACD}"/>
                  </a:ext>
                </a:extLst>
              </p:cNvPr>
              <p:cNvSpPr>
                <a:spLocks noGrp="1" noRot="1" noChangeAspect="1" noMove="1" noResize="1" noEditPoints="1" noAdjustHandles="1" noChangeArrowheads="1" noChangeShapeType="1" noTextEdit="1"/>
              </p:cNvSpPr>
              <p:nvPr>
                <p:ph idx="1"/>
              </p:nvPr>
            </p:nvSpPr>
            <p:spPr>
              <a:xfrm>
                <a:off x="493479" y="1315618"/>
                <a:ext cx="11444572" cy="4678363"/>
              </a:xfrm>
              <a:blipFill>
                <a:blip r:embed="rId3"/>
                <a:stretch>
                  <a:fillRect l="-746" t="-1695" r="-906"/>
                </a:stretch>
              </a:blipFill>
            </p:spPr>
            <p:txBody>
              <a:bodyPr/>
              <a:lstStyle/>
              <a:p>
                <a:r>
                  <a:rPr lang="zh-CN" altLang="en-US">
                    <a:noFill/>
                  </a:rPr>
                  <a:t> </a:t>
                </a:r>
              </a:p>
            </p:txBody>
          </p:sp>
        </mc:Fallback>
      </mc:AlternateContent>
      <p:pic>
        <p:nvPicPr>
          <p:cNvPr id="6" name="图片 5">
            <a:extLst>
              <a:ext uri="{FF2B5EF4-FFF2-40B4-BE49-F238E27FC236}">
                <a16:creationId xmlns:a16="http://schemas.microsoft.com/office/drawing/2014/main" id="{43B5ACCC-7388-4BBC-AE88-4F2F6F3720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0015" y="2921747"/>
            <a:ext cx="4969234" cy="3344699"/>
          </a:xfrm>
          <a:prstGeom prst="rect">
            <a:avLst/>
          </a:prstGeom>
        </p:spPr>
      </p:pic>
      <p:sp>
        <p:nvSpPr>
          <p:cNvPr id="9" name="文本框 8">
            <a:extLst>
              <a:ext uri="{FF2B5EF4-FFF2-40B4-BE49-F238E27FC236}">
                <a16:creationId xmlns:a16="http://schemas.microsoft.com/office/drawing/2014/main" id="{1E49006F-D66D-4904-A7AC-BBD54B3271A9}"/>
              </a:ext>
            </a:extLst>
          </p:cNvPr>
          <p:cNvSpPr txBox="1"/>
          <p:nvPr/>
        </p:nvSpPr>
        <p:spPr>
          <a:xfrm>
            <a:off x="9251032" y="2555503"/>
            <a:ext cx="2687019" cy="369332"/>
          </a:xfrm>
          <a:prstGeom prst="rect">
            <a:avLst/>
          </a:prstGeom>
          <a:noFill/>
        </p:spPr>
        <p:txBody>
          <a:bodyPr wrap="square">
            <a:spAutoFit/>
          </a:bodyPr>
          <a:lstStyle/>
          <a:p>
            <a:r>
              <a:rPr lang="en-US" altLang="zh-CN" b="0" i="1" baseline="0" dirty="0">
                <a:solidFill>
                  <a:srgbClr val="FF0000"/>
                </a:solidFill>
                <a:effectLst/>
                <a:latin typeface="Times New Roman" panose="02020603050405020304" pitchFamily="18" charset="0"/>
                <a:cs typeface="Times New Roman" panose="02020603050405020304" pitchFamily="18" charset="0"/>
              </a:rPr>
              <a:t>PRL 120, 132001 (2018)</a:t>
            </a:r>
            <a:endParaRPr lang="en-US" altLang="zh-CN" i="1" baseline="0" dirty="0">
              <a:solidFill>
                <a:srgbClr val="FF0000"/>
              </a:solidFill>
              <a:latin typeface="Times New Roman" panose="02020603050405020304" pitchFamily="18" charset="0"/>
              <a:cs typeface="Times New Roman" panose="02020603050405020304" pitchFamily="18" charset="0"/>
            </a:endParaRPr>
          </a:p>
        </p:txBody>
      </p:sp>
      <p:pic>
        <p:nvPicPr>
          <p:cNvPr id="12" name="图片 11">
            <a:extLst>
              <a:ext uri="{FF2B5EF4-FFF2-40B4-BE49-F238E27FC236}">
                <a16:creationId xmlns:a16="http://schemas.microsoft.com/office/drawing/2014/main" id="{592685C8-98E8-25AE-C67F-9EABF0414DB0}"/>
              </a:ext>
            </a:extLst>
          </p:cNvPr>
          <p:cNvPicPr>
            <a:picLocks noChangeAspect="1"/>
          </p:cNvPicPr>
          <p:nvPr/>
        </p:nvPicPr>
        <p:blipFill>
          <a:blip r:embed="rId5"/>
          <a:stretch>
            <a:fillRect/>
          </a:stretch>
        </p:blipFill>
        <p:spPr>
          <a:xfrm>
            <a:off x="5399249" y="2923297"/>
            <a:ext cx="6538802" cy="2263844"/>
          </a:xfrm>
          <a:prstGeom prst="rect">
            <a:avLst/>
          </a:prstGeom>
        </p:spPr>
      </p:pic>
      <p:pic>
        <p:nvPicPr>
          <p:cNvPr id="14" name="图片 13">
            <a:extLst>
              <a:ext uri="{FF2B5EF4-FFF2-40B4-BE49-F238E27FC236}">
                <a16:creationId xmlns:a16="http://schemas.microsoft.com/office/drawing/2014/main" id="{F36B3584-A3AB-E566-A3E7-3E053C760189}"/>
              </a:ext>
            </a:extLst>
          </p:cNvPr>
          <p:cNvPicPr>
            <a:picLocks noChangeAspect="1"/>
          </p:cNvPicPr>
          <p:nvPr/>
        </p:nvPicPr>
        <p:blipFill>
          <a:blip r:embed="rId6"/>
          <a:stretch>
            <a:fillRect/>
          </a:stretch>
        </p:blipFill>
        <p:spPr>
          <a:xfrm>
            <a:off x="5653198" y="5187141"/>
            <a:ext cx="6538802" cy="1351771"/>
          </a:xfrm>
          <a:prstGeom prst="rect">
            <a:avLst/>
          </a:prstGeom>
        </p:spPr>
      </p:pic>
      <p:pic>
        <p:nvPicPr>
          <p:cNvPr id="15" name="Picture 2" descr="查看源图像">
            <a:extLst>
              <a:ext uri="{FF2B5EF4-FFF2-40B4-BE49-F238E27FC236}">
                <a16:creationId xmlns:a16="http://schemas.microsoft.com/office/drawing/2014/main" id="{40E458AB-84EA-7128-DA29-4CA7EF9F074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20400" y="311071"/>
            <a:ext cx="1302889" cy="612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8905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E22D8B-0D63-49F9-9D52-CA96DBC396C8}"/>
              </a:ext>
            </a:extLst>
          </p:cNvPr>
          <p:cNvSpPr>
            <a:spLocks noGrp="1"/>
          </p:cNvSpPr>
          <p:nvPr>
            <p:ph type="title"/>
          </p:nvPr>
        </p:nvSpPr>
        <p:spPr>
          <a:xfrm>
            <a:off x="381583" y="214313"/>
            <a:ext cx="11463671" cy="901424"/>
          </a:xfrm>
        </p:spPr>
        <p:txBody>
          <a:bodyPr>
            <a:normAutofit/>
          </a:bodyPr>
          <a:lstStyle/>
          <a:p>
            <a:r>
              <a:rPr lang="en-US" altLang="zh-CN" sz="4400" b="1" dirty="0">
                <a:solidFill>
                  <a:schemeClr val="bg1"/>
                </a:solidFill>
                <a:latin typeface="+mn-ea"/>
                <a:ea typeface="+mn-ea"/>
              </a:rPr>
              <a:t>Question 1: </a:t>
            </a:r>
            <a:r>
              <a:rPr lang="zh-CN" altLang="en-US" sz="4400" b="1" dirty="0">
                <a:solidFill>
                  <a:schemeClr val="bg1"/>
                </a:solidFill>
                <a:latin typeface="+mn-ea"/>
                <a:ea typeface="+mn-ea"/>
              </a:rPr>
              <a:t>阈值反常结构的来源是什么？</a:t>
            </a:r>
          </a:p>
        </p:txBody>
      </p:sp>
      <p:sp>
        <p:nvSpPr>
          <p:cNvPr id="4" name="灯片编号占位符 3">
            <a:extLst>
              <a:ext uri="{FF2B5EF4-FFF2-40B4-BE49-F238E27FC236}">
                <a16:creationId xmlns:a16="http://schemas.microsoft.com/office/drawing/2014/main" id="{8B9AC686-13E0-4839-A483-9FE53B895D44}"/>
              </a:ext>
            </a:extLst>
          </p:cNvPr>
          <p:cNvSpPr>
            <a:spLocks noGrp="1"/>
          </p:cNvSpPr>
          <p:nvPr>
            <p:ph type="sldNum" sz="quarter" idx="12"/>
          </p:nvPr>
        </p:nvSpPr>
        <p:spPr/>
        <p:txBody>
          <a:bodyPr/>
          <a:lstStyle/>
          <a:p>
            <a:fld id="{CA44AABA-6ED3-43D4-A200-DA0A2F6CBD64}" type="slidenum">
              <a:rPr lang="zh-CN" altLang="en-US" smtClean="0"/>
              <a:t>15</a:t>
            </a:fld>
            <a:endParaRPr lang="zh-CN" altLang="en-US"/>
          </a:p>
        </p:txBody>
      </p:sp>
      <p:pic>
        <p:nvPicPr>
          <p:cNvPr id="5" name="图片 4">
            <a:extLst>
              <a:ext uri="{FF2B5EF4-FFF2-40B4-BE49-F238E27FC236}">
                <a16:creationId xmlns:a16="http://schemas.microsoft.com/office/drawing/2014/main" id="{CF78A321-F5F0-46E0-A633-9E892E67B9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63025" y="4331610"/>
            <a:ext cx="3277510" cy="2343149"/>
          </a:xfrm>
          <a:prstGeom prst="rect">
            <a:avLst/>
          </a:prstGeom>
        </p:spPr>
      </p:pic>
      <p:pic>
        <p:nvPicPr>
          <p:cNvPr id="6" name="图片 5">
            <a:extLst>
              <a:ext uri="{FF2B5EF4-FFF2-40B4-BE49-F238E27FC236}">
                <a16:creationId xmlns:a16="http://schemas.microsoft.com/office/drawing/2014/main" id="{CF957FFE-0C2E-4565-A7E7-6F5B6DAAC481}"/>
              </a:ext>
            </a:extLst>
          </p:cNvPr>
          <p:cNvPicPr>
            <a:picLocks noChangeAspect="1"/>
          </p:cNvPicPr>
          <p:nvPr/>
        </p:nvPicPr>
        <p:blipFill>
          <a:blip r:embed="rId4"/>
          <a:stretch>
            <a:fillRect/>
          </a:stretch>
        </p:blipFill>
        <p:spPr>
          <a:xfrm>
            <a:off x="5706095" y="4319819"/>
            <a:ext cx="3277510" cy="2434636"/>
          </a:xfrm>
          <a:prstGeom prst="rect">
            <a:avLst/>
          </a:prstGeom>
        </p:spPr>
      </p:pic>
      <p:pic>
        <p:nvPicPr>
          <p:cNvPr id="7" name="图片 6">
            <a:extLst>
              <a:ext uri="{FF2B5EF4-FFF2-40B4-BE49-F238E27FC236}">
                <a16:creationId xmlns:a16="http://schemas.microsoft.com/office/drawing/2014/main" id="{372A4C2C-F782-4102-B332-3D772FD10428}"/>
              </a:ext>
            </a:extLst>
          </p:cNvPr>
          <p:cNvPicPr>
            <a:picLocks noChangeAspect="1"/>
          </p:cNvPicPr>
          <p:nvPr/>
        </p:nvPicPr>
        <p:blipFill>
          <a:blip r:embed="rId5"/>
          <a:stretch>
            <a:fillRect/>
          </a:stretch>
        </p:blipFill>
        <p:spPr>
          <a:xfrm>
            <a:off x="2686669" y="4335873"/>
            <a:ext cx="3019426" cy="2385602"/>
          </a:xfrm>
          <a:prstGeom prst="rect">
            <a:avLst/>
          </a:prstGeom>
        </p:spPr>
      </p:pic>
      <p:pic>
        <p:nvPicPr>
          <p:cNvPr id="8" name="图片 7">
            <a:extLst>
              <a:ext uri="{FF2B5EF4-FFF2-40B4-BE49-F238E27FC236}">
                <a16:creationId xmlns:a16="http://schemas.microsoft.com/office/drawing/2014/main" id="{DD4D8820-35D4-4426-B596-8AAC3F62E4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331611"/>
            <a:ext cx="2617826" cy="2343149"/>
          </a:xfrm>
          <a:prstGeom prst="rect">
            <a:avLst/>
          </a:prstGeom>
        </p:spPr>
      </p:pic>
      <p:pic>
        <p:nvPicPr>
          <p:cNvPr id="9" name="图片 8">
            <a:extLst>
              <a:ext uri="{FF2B5EF4-FFF2-40B4-BE49-F238E27FC236}">
                <a16:creationId xmlns:a16="http://schemas.microsoft.com/office/drawing/2014/main" id="{D75F6500-310D-46CC-803F-B8DF6302A63D}"/>
              </a:ext>
            </a:extLst>
          </p:cNvPr>
          <p:cNvPicPr>
            <a:picLocks noChangeAspect="1"/>
          </p:cNvPicPr>
          <p:nvPr/>
        </p:nvPicPr>
        <p:blipFill>
          <a:blip r:embed="rId7"/>
          <a:stretch>
            <a:fillRect/>
          </a:stretch>
        </p:blipFill>
        <p:spPr>
          <a:xfrm>
            <a:off x="5222285" y="1520063"/>
            <a:ext cx="3740740" cy="2460870"/>
          </a:xfrm>
          <a:prstGeom prst="rect">
            <a:avLst/>
          </a:prstGeom>
        </p:spPr>
      </p:pic>
      <p:sp>
        <p:nvSpPr>
          <p:cNvPr id="10" name="文本框 9">
            <a:extLst>
              <a:ext uri="{FF2B5EF4-FFF2-40B4-BE49-F238E27FC236}">
                <a16:creationId xmlns:a16="http://schemas.microsoft.com/office/drawing/2014/main" id="{D166427D-85A1-424D-B2EA-DDC42D14561E}"/>
              </a:ext>
            </a:extLst>
          </p:cNvPr>
          <p:cNvSpPr txBox="1"/>
          <p:nvPr/>
        </p:nvSpPr>
        <p:spPr>
          <a:xfrm>
            <a:off x="1799006" y="1834683"/>
            <a:ext cx="3300904" cy="461665"/>
          </a:xfrm>
          <a:prstGeom prst="rect">
            <a:avLst/>
          </a:prstGeom>
          <a:solidFill>
            <a:srgbClr val="FFFF00"/>
          </a:solidFill>
        </p:spPr>
        <p:txBody>
          <a:bodyPr wrap="none" rtlCol="0">
            <a:spAutoFit/>
          </a:bodyPr>
          <a:lstStyle/>
          <a:p>
            <a:pPr algn="l"/>
            <a:r>
              <a:rPr lang="en-US" altLang="zh-CN" sz="2400" b="1" dirty="0">
                <a:latin typeface="+mn-ea"/>
                <a:cs typeface="Times New Roman" panose="02020603050405020304" pitchFamily="18" charset="0"/>
              </a:rPr>
              <a:t>This is what we expect</a:t>
            </a:r>
            <a:endParaRPr lang="zh-CN" altLang="en-US" sz="2400" b="1" dirty="0">
              <a:latin typeface="+mn-ea"/>
              <a:cs typeface="Times New Roman" panose="02020603050405020304" pitchFamily="18" charset="0"/>
            </a:endParaRPr>
          </a:p>
        </p:txBody>
      </p:sp>
      <p:sp>
        <p:nvSpPr>
          <p:cNvPr id="11" name="文本框 10">
            <a:extLst>
              <a:ext uri="{FF2B5EF4-FFF2-40B4-BE49-F238E27FC236}">
                <a16:creationId xmlns:a16="http://schemas.microsoft.com/office/drawing/2014/main" id="{3FEC7CCF-E408-475A-B6EB-9F020291EC07}"/>
              </a:ext>
            </a:extLst>
          </p:cNvPr>
          <p:cNvSpPr txBox="1"/>
          <p:nvPr/>
        </p:nvSpPr>
        <p:spPr>
          <a:xfrm>
            <a:off x="312428" y="3631087"/>
            <a:ext cx="3331361" cy="461665"/>
          </a:xfrm>
          <a:prstGeom prst="rect">
            <a:avLst/>
          </a:prstGeom>
          <a:solidFill>
            <a:srgbClr val="FFFF00"/>
          </a:solidFill>
        </p:spPr>
        <p:txBody>
          <a:bodyPr wrap="none" rtlCol="0">
            <a:spAutoFit/>
          </a:bodyPr>
          <a:lstStyle/>
          <a:p>
            <a:pPr algn="l"/>
            <a:r>
              <a:rPr lang="en-US" altLang="zh-CN" sz="2400" b="1" dirty="0">
                <a:latin typeface="+mn-ea"/>
                <a:cs typeface="Times New Roman" panose="02020603050405020304" pitchFamily="18" charset="0"/>
              </a:rPr>
              <a:t>These are what we got</a:t>
            </a:r>
            <a:endParaRPr lang="zh-CN" altLang="en-US" sz="2400" b="1" dirty="0">
              <a:latin typeface="+mn-ea"/>
              <a:cs typeface="Times New Roman" panose="02020603050405020304" pitchFamily="18" charset="0"/>
            </a:endParaRPr>
          </a:p>
        </p:txBody>
      </p:sp>
    </p:spTree>
    <p:extLst>
      <p:ext uri="{BB962C8B-B14F-4D97-AF65-F5344CB8AC3E}">
        <p14:creationId xmlns:p14="http://schemas.microsoft.com/office/powerpoint/2010/main" val="4116454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6EE304-B308-CB04-84FB-EA34205860AD}"/>
              </a:ext>
            </a:extLst>
          </p:cNvPr>
          <p:cNvSpPr>
            <a:spLocks noGrp="1"/>
          </p:cNvSpPr>
          <p:nvPr>
            <p:ph type="title"/>
          </p:nvPr>
        </p:nvSpPr>
        <p:spPr>
          <a:xfrm>
            <a:off x="838200" y="172382"/>
            <a:ext cx="10515600" cy="793006"/>
          </a:xfrm>
        </p:spPr>
        <p:txBody>
          <a:bodyPr/>
          <a:lstStyle/>
          <a:p>
            <a:r>
              <a:rPr lang="en-US" altLang="zh-CN" b="1" dirty="0">
                <a:solidFill>
                  <a:srgbClr val="003366"/>
                </a:solidFill>
                <a:latin typeface="Times New Roman" panose="02020603050405020304" pitchFamily="18" charset="0"/>
                <a:ea typeface="楷体" panose="02010609060101010101" pitchFamily="49" charset="-122"/>
                <a:cs typeface="Times New Roman" panose="02020603050405020304" pitchFamily="18" charset="0"/>
              </a:rPr>
              <a:t>Proton EMFFs: effective FF </a:t>
            </a:r>
            <a:endParaRPr lang="zh-CN" altLang="en-US" dirty="0"/>
          </a:p>
        </p:txBody>
      </p:sp>
      <p:sp>
        <p:nvSpPr>
          <p:cNvPr id="3" name="内容占位符 2">
            <a:extLst>
              <a:ext uri="{FF2B5EF4-FFF2-40B4-BE49-F238E27FC236}">
                <a16:creationId xmlns:a16="http://schemas.microsoft.com/office/drawing/2014/main" id="{44024E9A-2AB7-A114-23FB-023354E62536}"/>
              </a:ext>
            </a:extLst>
          </p:cNvPr>
          <p:cNvSpPr>
            <a:spLocks noGrp="1"/>
          </p:cNvSpPr>
          <p:nvPr>
            <p:ph idx="1"/>
          </p:nvPr>
        </p:nvSpPr>
        <p:spPr>
          <a:xfrm>
            <a:off x="669072" y="1344562"/>
            <a:ext cx="11191233" cy="4873094"/>
          </a:xfrm>
        </p:spPr>
        <p:txBody>
          <a:bodyPr/>
          <a:lstStyle/>
          <a:p>
            <a:r>
              <a:rPr lang="en-US" altLang="zh-CN" sz="2400" dirty="0">
                <a:latin typeface="Times New Roman" panose="02020603050405020304" pitchFamily="18" charset="0"/>
                <a:cs typeface="Times New Roman" panose="02020603050405020304" pitchFamily="18" charset="0"/>
              </a:rPr>
              <a:t>ISR method with detected photon and undetected at BESIII.</a:t>
            </a:r>
            <a:endParaRPr lang="zh-CN" altLang="en-US" sz="2400" dirty="0">
              <a:latin typeface="Times New Roman" panose="02020603050405020304" pitchFamily="18" charset="0"/>
              <a:cs typeface="Times New Roman" panose="02020603050405020304" pitchFamily="18" charset="0"/>
            </a:endParaRPr>
          </a:p>
          <a:p>
            <a:r>
              <a:rPr lang="en-US" altLang="zh-CN" sz="2400" b="1" i="0" dirty="0">
                <a:solidFill>
                  <a:srgbClr val="FF0000"/>
                </a:solidFill>
                <a:effectLst/>
                <a:latin typeface="Times New Roman" panose="02020603050405020304" pitchFamily="18" charset="0"/>
                <a:cs typeface="Times New Roman" panose="02020603050405020304" pitchFamily="18" charset="0"/>
              </a:rPr>
              <a:t>Damped</a:t>
            </a:r>
            <a:r>
              <a:rPr lang="en-US" altLang="zh-CN" sz="2400" b="1" dirty="0">
                <a:solidFill>
                  <a:srgbClr val="FF0000"/>
                </a:solidFill>
                <a:latin typeface="Times New Roman" panose="02020603050405020304" pitchFamily="18" charset="0"/>
                <a:cs typeface="Times New Roman" panose="02020603050405020304" pitchFamily="18" charset="0"/>
              </a:rPr>
              <a:t> oscillation </a:t>
            </a:r>
            <a:r>
              <a:rPr lang="en-US" altLang="zh-CN" sz="2400" dirty="0">
                <a:latin typeface="Times New Roman" panose="02020603050405020304" pitchFamily="18" charset="0"/>
                <a:cs typeface="Times New Roman" panose="02020603050405020304" pitchFamily="18" charset="0"/>
              </a:rPr>
              <a:t>distribution after subtracting the modified dipole.</a:t>
            </a:r>
            <a:endParaRPr lang="zh-CN" altLang="en-US" sz="2400" dirty="0">
              <a:latin typeface="Times New Roman" panose="02020603050405020304" pitchFamily="18" charset="0"/>
              <a:cs typeface="Times New Roman" panose="02020603050405020304" pitchFamily="18" charset="0"/>
            </a:endParaRPr>
          </a:p>
        </p:txBody>
      </p:sp>
      <p:sp>
        <p:nvSpPr>
          <p:cNvPr id="4" name="灯片编号占位符 3">
            <a:extLst>
              <a:ext uri="{FF2B5EF4-FFF2-40B4-BE49-F238E27FC236}">
                <a16:creationId xmlns:a16="http://schemas.microsoft.com/office/drawing/2014/main" id="{94055338-13EA-043C-0F78-5485BEDCC6D0}"/>
              </a:ext>
            </a:extLst>
          </p:cNvPr>
          <p:cNvSpPr>
            <a:spLocks noGrp="1"/>
          </p:cNvSpPr>
          <p:nvPr>
            <p:ph type="sldNum" sz="quarter" idx="12"/>
          </p:nvPr>
        </p:nvSpPr>
        <p:spPr/>
        <p:txBody>
          <a:bodyPr/>
          <a:lstStyle/>
          <a:p>
            <a:fld id="{CA44AABA-6ED3-43D4-A200-DA0A2F6CBD64}" type="slidenum">
              <a:rPr lang="zh-CN" altLang="en-US" smtClean="0"/>
              <a:t>16</a:t>
            </a:fld>
            <a:endParaRPr lang="zh-CN" altLang="en-US"/>
          </a:p>
        </p:txBody>
      </p:sp>
      <p:pic>
        <p:nvPicPr>
          <p:cNvPr id="6" name="图片 5">
            <a:extLst>
              <a:ext uri="{FF2B5EF4-FFF2-40B4-BE49-F238E27FC236}">
                <a16:creationId xmlns:a16="http://schemas.microsoft.com/office/drawing/2014/main" id="{D04808A8-CA87-81C9-068C-EAA0B72704B9}"/>
              </a:ext>
            </a:extLst>
          </p:cNvPr>
          <p:cNvPicPr>
            <a:picLocks noChangeAspect="1"/>
          </p:cNvPicPr>
          <p:nvPr/>
        </p:nvPicPr>
        <p:blipFill>
          <a:blip r:embed="rId2"/>
          <a:stretch>
            <a:fillRect/>
          </a:stretch>
        </p:blipFill>
        <p:spPr>
          <a:xfrm>
            <a:off x="1240774" y="2481133"/>
            <a:ext cx="4955087" cy="3193501"/>
          </a:xfrm>
          <a:prstGeom prst="rect">
            <a:avLst/>
          </a:prstGeom>
        </p:spPr>
      </p:pic>
      <p:pic>
        <p:nvPicPr>
          <p:cNvPr id="8" name="图片 7">
            <a:extLst>
              <a:ext uri="{FF2B5EF4-FFF2-40B4-BE49-F238E27FC236}">
                <a16:creationId xmlns:a16="http://schemas.microsoft.com/office/drawing/2014/main" id="{991EAFF4-BDFF-4048-AA75-64660BAC39D7}"/>
              </a:ext>
            </a:extLst>
          </p:cNvPr>
          <p:cNvPicPr>
            <a:picLocks noChangeAspect="1"/>
          </p:cNvPicPr>
          <p:nvPr/>
        </p:nvPicPr>
        <p:blipFill>
          <a:blip r:embed="rId3"/>
          <a:stretch>
            <a:fillRect/>
          </a:stretch>
        </p:blipFill>
        <p:spPr>
          <a:xfrm>
            <a:off x="6776030" y="2552518"/>
            <a:ext cx="4424466" cy="3198751"/>
          </a:xfrm>
          <a:prstGeom prst="rect">
            <a:avLst/>
          </a:prstGeom>
        </p:spPr>
      </p:pic>
      <p:sp>
        <p:nvSpPr>
          <p:cNvPr id="12" name="文本框 11">
            <a:extLst>
              <a:ext uri="{FF2B5EF4-FFF2-40B4-BE49-F238E27FC236}">
                <a16:creationId xmlns:a16="http://schemas.microsoft.com/office/drawing/2014/main" id="{DC30487D-0F22-DFAB-63A2-0DD383F4CA17}"/>
              </a:ext>
            </a:extLst>
          </p:cNvPr>
          <p:cNvSpPr txBox="1"/>
          <p:nvPr/>
        </p:nvSpPr>
        <p:spPr>
          <a:xfrm>
            <a:off x="9243062" y="2267817"/>
            <a:ext cx="2617243" cy="369332"/>
          </a:xfrm>
          <a:prstGeom prst="rect">
            <a:avLst/>
          </a:prstGeom>
          <a:noFill/>
        </p:spPr>
        <p:txBody>
          <a:bodyPr wrap="square">
            <a:spAutoFit/>
          </a:bodyPr>
          <a:lstStyle/>
          <a:p>
            <a:r>
              <a:rPr lang="en-US" altLang="zh-CN" b="0" i="1" dirty="0">
                <a:solidFill>
                  <a:srgbClr val="FF0000"/>
                </a:solidFill>
                <a:effectLst/>
                <a:latin typeface="Times New Roman" panose="02020603050405020304" pitchFamily="18" charset="0"/>
                <a:cs typeface="Times New Roman" panose="02020603050405020304" pitchFamily="18" charset="0"/>
              </a:rPr>
              <a:t>PLB 817, 136328 (2021)</a:t>
            </a:r>
            <a:endParaRPr lang="zh-CN" altLang="en-US" dirty="0">
              <a:solidFill>
                <a:srgbClr val="FF0000"/>
              </a:solidFill>
              <a:latin typeface="Times New Roman" panose="02020603050405020304" pitchFamily="18" charset="0"/>
              <a:cs typeface="Times New Roman" panose="02020603050405020304" pitchFamily="18" charset="0"/>
            </a:endParaRPr>
          </a:p>
        </p:txBody>
      </p:sp>
      <p:pic>
        <p:nvPicPr>
          <p:cNvPr id="15" name="Picture 2" descr="查看源图像">
            <a:extLst>
              <a:ext uri="{FF2B5EF4-FFF2-40B4-BE49-F238E27FC236}">
                <a16:creationId xmlns:a16="http://schemas.microsoft.com/office/drawing/2014/main" id="{7635C5A0-07E6-BC93-4497-5F1E8C1779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9080" y="332065"/>
            <a:ext cx="1302889" cy="612358"/>
          </a:xfrm>
          <a:prstGeom prst="rect">
            <a:avLst/>
          </a:prstGeom>
          <a:noFill/>
          <a:extLst>
            <a:ext uri="{909E8E84-426E-40DD-AFC4-6F175D3DCCD1}">
              <a14:hiddenFill xmlns:a14="http://schemas.microsoft.com/office/drawing/2010/main">
                <a:solidFill>
                  <a:srgbClr val="FFFFFF"/>
                </a:solidFill>
              </a14:hiddenFill>
            </a:ext>
          </a:extLst>
        </p:spPr>
      </p:pic>
      <p:sp>
        <p:nvSpPr>
          <p:cNvPr id="20" name="文本框 19">
            <a:extLst>
              <a:ext uri="{FF2B5EF4-FFF2-40B4-BE49-F238E27FC236}">
                <a16:creationId xmlns:a16="http://schemas.microsoft.com/office/drawing/2014/main" id="{D2DA00E7-741F-1BE4-7444-28A39C530A0F}"/>
              </a:ext>
            </a:extLst>
          </p:cNvPr>
          <p:cNvSpPr txBox="1"/>
          <p:nvPr/>
        </p:nvSpPr>
        <p:spPr>
          <a:xfrm>
            <a:off x="263233" y="5948006"/>
            <a:ext cx="1515158" cy="400110"/>
          </a:xfrm>
          <a:prstGeom prst="rect">
            <a:avLst/>
          </a:prstGeom>
          <a:noFill/>
        </p:spPr>
        <p:txBody>
          <a:bodyPr wrap="none" rtlCol="0">
            <a:spAutoFit/>
          </a:bodyPr>
          <a:lstStyle/>
          <a:p>
            <a:pPr algn="l"/>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Blue dashed:</a:t>
            </a:r>
            <a:endParaRPr lang="zh-CN" altLang="en-US" sz="2000" dirty="0">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25" name="图片 24">
            <a:extLst>
              <a:ext uri="{FF2B5EF4-FFF2-40B4-BE49-F238E27FC236}">
                <a16:creationId xmlns:a16="http://schemas.microsoft.com/office/drawing/2014/main" id="{378F0EF4-73F3-848E-BF34-320684D08EC7}"/>
              </a:ext>
            </a:extLst>
          </p:cNvPr>
          <p:cNvPicPr>
            <a:picLocks noChangeAspect="1"/>
          </p:cNvPicPr>
          <p:nvPr/>
        </p:nvPicPr>
        <p:blipFill>
          <a:blip r:embed="rId5"/>
          <a:stretch>
            <a:fillRect/>
          </a:stretch>
        </p:blipFill>
        <p:spPr>
          <a:xfrm>
            <a:off x="1786858" y="5874704"/>
            <a:ext cx="4801451" cy="584524"/>
          </a:xfrm>
          <a:prstGeom prst="rect">
            <a:avLst/>
          </a:prstGeom>
        </p:spPr>
      </p:pic>
      <p:pic>
        <p:nvPicPr>
          <p:cNvPr id="27" name="图片 26">
            <a:extLst>
              <a:ext uri="{FF2B5EF4-FFF2-40B4-BE49-F238E27FC236}">
                <a16:creationId xmlns:a16="http://schemas.microsoft.com/office/drawing/2014/main" id="{C684C064-44F0-4D42-EEE8-D8A18C8912CC}"/>
              </a:ext>
            </a:extLst>
          </p:cNvPr>
          <p:cNvPicPr>
            <a:picLocks noChangeAspect="1"/>
          </p:cNvPicPr>
          <p:nvPr/>
        </p:nvPicPr>
        <p:blipFill>
          <a:blip r:embed="rId6"/>
          <a:stretch>
            <a:fillRect/>
          </a:stretch>
        </p:blipFill>
        <p:spPr>
          <a:xfrm>
            <a:off x="8365484" y="5951339"/>
            <a:ext cx="3826516" cy="431254"/>
          </a:xfrm>
          <a:prstGeom prst="rect">
            <a:avLst/>
          </a:prstGeom>
        </p:spPr>
      </p:pic>
      <p:sp>
        <p:nvSpPr>
          <p:cNvPr id="28" name="文本框 27">
            <a:extLst>
              <a:ext uri="{FF2B5EF4-FFF2-40B4-BE49-F238E27FC236}">
                <a16:creationId xmlns:a16="http://schemas.microsoft.com/office/drawing/2014/main" id="{8D519791-3CD8-9BF9-E17D-7808CED56133}"/>
              </a:ext>
            </a:extLst>
          </p:cNvPr>
          <p:cNvSpPr txBox="1"/>
          <p:nvPr/>
        </p:nvSpPr>
        <p:spPr>
          <a:xfrm>
            <a:off x="6776030" y="5957512"/>
            <a:ext cx="1628972" cy="400110"/>
          </a:xfrm>
          <a:prstGeom prst="rect">
            <a:avLst/>
          </a:prstGeom>
          <a:noFill/>
        </p:spPr>
        <p:txBody>
          <a:bodyPr wrap="none" rtlCol="0">
            <a:spAutoFit/>
          </a:bodyPr>
          <a:lstStyle/>
          <a:p>
            <a:pPr algn="l"/>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Black dashed:</a:t>
            </a:r>
            <a:endParaRPr lang="zh-CN" altLang="en-US" sz="2000"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941319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91BFF2-CC78-489A-A5E5-C6FC0DDAA9C4}"/>
              </a:ext>
            </a:extLst>
          </p:cNvPr>
          <p:cNvSpPr>
            <a:spLocks noGrp="1"/>
          </p:cNvSpPr>
          <p:nvPr>
            <p:ph type="title"/>
          </p:nvPr>
        </p:nvSpPr>
        <p:spPr>
          <a:xfrm>
            <a:off x="838200" y="173698"/>
            <a:ext cx="10515600" cy="793006"/>
          </a:xfrm>
        </p:spPr>
        <p:txBody>
          <a:bodyPr>
            <a:normAutofit/>
          </a:bodyPr>
          <a:lstStyle/>
          <a:p>
            <a:r>
              <a:rPr lang="en-US" altLang="zh-CN" b="1" dirty="0">
                <a:solidFill>
                  <a:srgbClr val="003366"/>
                </a:solidFill>
                <a:latin typeface="Times New Roman" panose="02020603050405020304" pitchFamily="18" charset="0"/>
                <a:ea typeface="楷体" panose="02010609060101010101" pitchFamily="49" charset="-122"/>
                <a:cs typeface="Times New Roman" panose="02020603050405020304" pitchFamily="18" charset="0"/>
              </a:rPr>
              <a:t>Neutron EMFFs: effective FF </a:t>
            </a:r>
            <a:endParaRPr lang="zh-CN" altLang="en-US" dirty="0">
              <a:solidFill>
                <a:srgbClr val="C55A11"/>
              </a:solidFill>
            </a:endParaRPr>
          </a:p>
        </p:txBody>
      </p:sp>
      <p:pic>
        <p:nvPicPr>
          <p:cNvPr id="5" name="Picture 2" descr="查看源图像">
            <a:extLst>
              <a:ext uri="{FF2B5EF4-FFF2-40B4-BE49-F238E27FC236}">
                <a16:creationId xmlns:a16="http://schemas.microsoft.com/office/drawing/2014/main" id="{C306C71C-E19F-4EEB-9E2D-65275E8A67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02355" y="287234"/>
            <a:ext cx="1302889" cy="612358"/>
          </a:xfrm>
          <a:prstGeom prst="rect">
            <a:avLst/>
          </a:prstGeom>
          <a:noFill/>
          <a:extLst>
            <a:ext uri="{909E8E84-426E-40DD-AFC4-6F175D3DCCD1}">
              <a14:hiddenFill xmlns:a14="http://schemas.microsoft.com/office/drawing/2010/main">
                <a:solidFill>
                  <a:srgbClr val="FFFFFF"/>
                </a:solidFill>
              </a14:hiddenFill>
            </a:ext>
          </a:extLst>
        </p:spPr>
      </p:pic>
      <p:pic>
        <p:nvPicPr>
          <p:cNvPr id="6" name="内容占位符 10">
            <a:extLst>
              <a:ext uri="{FF2B5EF4-FFF2-40B4-BE49-F238E27FC236}">
                <a16:creationId xmlns:a16="http://schemas.microsoft.com/office/drawing/2014/main" id="{BCD1DC5A-37D7-41E5-9F85-903F372084F3}"/>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1886749" y="3525446"/>
            <a:ext cx="8154717" cy="3013466"/>
          </a:xfrm>
          <a:prstGeom prst="rect">
            <a:avLst/>
          </a:prstGeom>
        </p:spPr>
      </p:pic>
      <mc:AlternateContent xmlns:mc="http://schemas.openxmlformats.org/markup-compatibility/2006" xmlns:a14="http://schemas.microsoft.com/office/drawing/2010/main">
        <mc:Choice Requires="a14">
          <p:sp>
            <p:nvSpPr>
              <p:cNvPr id="7" name="矩形 6">
                <a:extLst>
                  <a:ext uri="{FF2B5EF4-FFF2-40B4-BE49-F238E27FC236}">
                    <a16:creationId xmlns:a16="http://schemas.microsoft.com/office/drawing/2014/main" id="{9287116D-A121-4903-8D45-FDE5EBAA77DE}"/>
                  </a:ext>
                </a:extLst>
              </p:cNvPr>
              <p:cNvSpPr/>
              <p:nvPr/>
            </p:nvSpPr>
            <p:spPr>
              <a:xfrm>
                <a:off x="527261" y="1278677"/>
                <a:ext cx="11137477" cy="2246769"/>
              </a:xfrm>
              <a:prstGeom prst="rect">
                <a:avLst/>
              </a:prstGeom>
            </p:spPr>
            <p:txBody>
              <a:bodyPr wrap="square">
                <a:spAutoFit/>
              </a:bodyPr>
              <a:lstStyle/>
              <a:p>
                <a:pPr marL="285750" indent="-285750">
                  <a:spcBef>
                    <a:spcPts val="1200"/>
                  </a:spcBef>
                  <a:buFont typeface="Arial" panose="020B0604020202020204" pitchFamily="34" charset="0"/>
                  <a:buChar char="•"/>
                </a:pPr>
                <a14:m>
                  <m:oMath xmlns:m="http://schemas.openxmlformats.org/officeDocument/2006/math">
                    <m:sSup>
                      <m:sSupPr>
                        <m:ctrlPr>
                          <a:rPr lang="en-US" altLang="zh-CN" sz="2400" i="1" smtClean="0">
                            <a:solidFill>
                              <a:srgbClr val="FF0000"/>
                            </a:solidFill>
                            <a:latin typeface="Cambria Math" panose="02040503050406030204" pitchFamily="18" charset="0"/>
                            <a:cs typeface="Arial" panose="020B0604020202020204" pitchFamily="34" charset="0"/>
                          </a:rPr>
                        </m:ctrlPr>
                      </m:sSupPr>
                      <m:e>
                        <m:r>
                          <a:rPr lang="en-US" altLang="zh-CN" sz="2400" b="0" i="1" smtClean="0">
                            <a:solidFill>
                              <a:srgbClr val="FF0000"/>
                            </a:solidFill>
                            <a:latin typeface="Cambria Math" panose="02040503050406030204" pitchFamily="18" charset="0"/>
                            <a:cs typeface="Arial" panose="020B0604020202020204" pitchFamily="34" charset="0"/>
                          </a:rPr>
                          <m:t>𝑒</m:t>
                        </m:r>
                      </m:e>
                      <m:sup>
                        <m:r>
                          <a:rPr lang="en-US" altLang="zh-CN" sz="2400" b="0" i="1" smtClean="0">
                            <a:solidFill>
                              <a:srgbClr val="FF0000"/>
                            </a:solidFill>
                            <a:latin typeface="Cambria Math" panose="02040503050406030204" pitchFamily="18" charset="0"/>
                            <a:cs typeface="Arial" panose="020B0604020202020204" pitchFamily="34" charset="0"/>
                          </a:rPr>
                          <m:t>+</m:t>
                        </m:r>
                      </m:sup>
                    </m:sSup>
                    <m:sSup>
                      <m:sSupPr>
                        <m:ctrlPr>
                          <a:rPr lang="en-US" altLang="zh-CN" sz="2400" i="1" smtClean="0">
                            <a:solidFill>
                              <a:srgbClr val="FF0000"/>
                            </a:solidFill>
                            <a:latin typeface="Cambria Math" panose="02040503050406030204" pitchFamily="18" charset="0"/>
                            <a:cs typeface="Arial" panose="020B0604020202020204" pitchFamily="34" charset="0"/>
                          </a:rPr>
                        </m:ctrlPr>
                      </m:sSupPr>
                      <m:e>
                        <m:r>
                          <a:rPr lang="en-US" altLang="zh-CN" sz="2400" b="0" i="1" smtClean="0">
                            <a:solidFill>
                              <a:srgbClr val="FF0000"/>
                            </a:solidFill>
                            <a:latin typeface="Cambria Math" panose="02040503050406030204" pitchFamily="18" charset="0"/>
                            <a:cs typeface="Arial" panose="020B0604020202020204" pitchFamily="34" charset="0"/>
                          </a:rPr>
                          <m:t>𝑒</m:t>
                        </m:r>
                      </m:e>
                      <m:sup>
                        <m:r>
                          <a:rPr lang="en-US" altLang="zh-CN" sz="2400" b="0" i="1" smtClean="0">
                            <a:solidFill>
                              <a:srgbClr val="FF0000"/>
                            </a:solidFill>
                            <a:latin typeface="Cambria Math" panose="02040503050406030204" pitchFamily="18" charset="0"/>
                            <a:cs typeface="Arial" panose="020B0604020202020204" pitchFamily="34" charset="0"/>
                          </a:rPr>
                          <m:t>−</m:t>
                        </m:r>
                      </m:sup>
                    </m:sSup>
                    <m:r>
                      <a:rPr lang="en-US" altLang="zh-CN" sz="240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US" altLang="zh-CN" sz="24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𝑛</m:t>
                    </m:r>
                    <m:acc>
                      <m:accPr>
                        <m:chr m:val="̅"/>
                        <m:ctrlPr>
                          <a:rPr lang="en-US" altLang="zh-CN" sz="24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ctrlPr>
                      </m:accPr>
                      <m:e>
                        <m:r>
                          <a:rPr lang="en-US" altLang="zh-CN" sz="24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𝑛</m:t>
                        </m:r>
                      </m:e>
                    </m:acc>
                  </m:oMath>
                </a14:m>
                <a:r>
                  <a:rPr lang="en-US" altLang="zh-CN" sz="2400" dirty="0">
                    <a:solidFill>
                      <a:srgbClr val="FF0000"/>
                    </a:solidFill>
                    <a:latin typeface="Times New Roman" panose="02020603050405020304" pitchFamily="18" charset="0"/>
                    <a:cs typeface="Times New Roman" panose="02020603050405020304" pitchFamily="18" charset="0"/>
                  </a:rPr>
                  <a:t> </a:t>
                </a:r>
                <a:r>
                  <a:rPr lang="en-US" altLang="zh-CN" sz="2400" dirty="0">
                    <a:solidFill>
                      <a:schemeClr val="tx1"/>
                    </a:solidFill>
                    <a:latin typeface="Times New Roman" panose="02020603050405020304" pitchFamily="18" charset="0"/>
                    <a:cs typeface="Times New Roman" panose="02020603050405020304" pitchFamily="18" charset="0"/>
                  </a:rPr>
                  <a:t>from </a:t>
                </a:r>
                <a14:m>
                  <m:oMath xmlns:m="http://schemas.openxmlformats.org/officeDocument/2006/math">
                    <m:rad>
                      <m:radPr>
                        <m:degHide m:val="on"/>
                        <m:ctrlPr>
                          <a:rPr lang="en-US" altLang="zh-CN" sz="2400" i="1">
                            <a:latin typeface="Cambria Math" panose="02040503050406030204" pitchFamily="18" charset="0"/>
                            <a:ea typeface="Ebrima" panose="02000000000000000000" pitchFamily="2" charset="0"/>
                            <a:cs typeface="Times New Roman" panose="02020603050405020304" pitchFamily="18" charset="0"/>
                          </a:rPr>
                        </m:ctrlPr>
                      </m:radPr>
                      <m:deg/>
                      <m:e>
                        <m:r>
                          <a:rPr lang="en-US" altLang="zh-CN" sz="2400" i="1">
                            <a:latin typeface="Cambria Math" panose="02040503050406030204" pitchFamily="18" charset="0"/>
                            <a:ea typeface="Ebrima" panose="02000000000000000000" pitchFamily="2" charset="0"/>
                            <a:cs typeface="Times New Roman" panose="02020603050405020304" pitchFamily="18" charset="0"/>
                          </a:rPr>
                          <m:t>𝑠</m:t>
                        </m:r>
                      </m:e>
                    </m:rad>
                    <m:r>
                      <a:rPr lang="en-US" altLang="zh-CN" sz="2400" i="1">
                        <a:latin typeface="Cambria Math" panose="02040503050406030204" pitchFamily="18" charset="0"/>
                        <a:ea typeface="Ebrima" panose="02000000000000000000" pitchFamily="2" charset="0"/>
                        <a:cs typeface="Times New Roman" panose="02020603050405020304" pitchFamily="18" charset="0"/>
                      </a:rPr>
                      <m:t>= </m:t>
                    </m:r>
                  </m:oMath>
                </a14:m>
                <a:r>
                  <a:rPr lang="en-US" altLang="zh-CN" sz="2400" dirty="0">
                    <a:solidFill>
                      <a:schemeClr val="tx1"/>
                    </a:solidFill>
                    <a:latin typeface="Times New Roman" panose="02020603050405020304" pitchFamily="18" charset="0"/>
                    <a:cs typeface="Times New Roman" panose="02020603050405020304" pitchFamily="18" charset="0"/>
                  </a:rPr>
                  <a:t>2.0-3.08 GeV, 647.9 pb</a:t>
                </a:r>
                <a:r>
                  <a:rPr lang="en-US" altLang="zh-CN" sz="2400" baseline="30000" dirty="0">
                    <a:solidFill>
                      <a:schemeClr val="tx1"/>
                    </a:solidFill>
                    <a:latin typeface="Times New Roman" panose="02020603050405020304" pitchFamily="18" charset="0"/>
                    <a:cs typeface="Times New Roman" panose="02020603050405020304" pitchFamily="18" charset="0"/>
                  </a:rPr>
                  <a:t>-1</a:t>
                </a:r>
                <a:r>
                  <a:rPr lang="en-US" altLang="zh-CN" sz="2400" dirty="0">
                    <a:solidFill>
                      <a:schemeClr val="tx1"/>
                    </a:solidFill>
                    <a:latin typeface="Times New Roman" panose="02020603050405020304" pitchFamily="18" charset="0"/>
                    <a:cs typeface="Times New Roman" panose="02020603050405020304" pitchFamily="18" charset="0"/>
                  </a:rPr>
                  <a:t>.</a:t>
                </a:r>
              </a:p>
              <a:p>
                <a:pPr marL="285750" indent="-285750">
                  <a:spcBef>
                    <a:spcPts val="1200"/>
                  </a:spcBef>
                  <a:buFont typeface="Arial" panose="020B0604020202020204" pitchFamily="34" charset="0"/>
                  <a:buChar char="•"/>
                </a:pPr>
                <a14:m>
                  <m:oMath xmlns:m="http://schemas.openxmlformats.org/officeDocument/2006/math">
                    <m:r>
                      <a:rPr lang="zh-CN" altLang="en-US" sz="2400" i="1" smtClean="0">
                        <a:solidFill>
                          <a:srgbClr val="FF0000"/>
                        </a:solidFill>
                        <a:latin typeface="Cambria Math" panose="02040503050406030204" pitchFamily="18" charset="0"/>
                        <a:cs typeface="Arial" panose="020B0604020202020204" pitchFamily="34" charset="0"/>
                      </a:rPr>
                      <m:t>𝛾</m:t>
                    </m:r>
                    <m:r>
                      <a:rPr lang="en-US" altLang="zh-CN" sz="2400" i="1">
                        <a:solidFill>
                          <a:srgbClr val="FF0000"/>
                        </a:solidFill>
                        <a:latin typeface="Cambria Math" panose="02040503050406030204" pitchFamily="18" charset="0"/>
                        <a:cs typeface="Arial" panose="020B0604020202020204" pitchFamily="34" charset="0"/>
                      </a:rPr>
                      <m:t>−</m:t>
                    </m:r>
                    <m:r>
                      <a:rPr lang="en-US" altLang="zh-CN" sz="2400" i="1">
                        <a:solidFill>
                          <a:srgbClr val="FF0000"/>
                        </a:solidFill>
                        <a:latin typeface="Cambria Math" panose="02040503050406030204" pitchFamily="18" charset="0"/>
                        <a:cs typeface="Arial" panose="020B0604020202020204" pitchFamily="34" charset="0"/>
                      </a:rPr>
                      <m:t>𝑝</m:t>
                    </m:r>
                    <m:r>
                      <a:rPr lang="en-US" altLang="zh-CN" sz="2400" i="1">
                        <a:solidFill>
                          <a:srgbClr val="FF0000"/>
                        </a:solidFill>
                        <a:latin typeface="Cambria Math" panose="02040503050406030204" pitchFamily="18" charset="0"/>
                        <a:cs typeface="Arial" panose="020B0604020202020204" pitchFamily="34" charset="0"/>
                      </a:rPr>
                      <m:t> </m:t>
                    </m:r>
                  </m:oMath>
                </a14:m>
                <a:r>
                  <a:rPr lang="en-US" altLang="zh-CN" sz="2400" dirty="0">
                    <a:latin typeface="Times New Roman" panose="02020603050405020304" pitchFamily="18" charset="0"/>
                    <a:cs typeface="Times New Roman" panose="02020603050405020304" pitchFamily="18" charset="0"/>
                  </a:rPr>
                  <a:t>coupling </a:t>
                </a:r>
                <a:r>
                  <a:rPr lang="en-US" altLang="zh-CN" sz="2400" dirty="0">
                    <a:solidFill>
                      <a:srgbClr val="FF0000"/>
                    </a:solidFill>
                    <a:latin typeface="Times New Roman" panose="02020603050405020304" pitchFamily="18" charset="0"/>
                    <a:cs typeface="Times New Roman" panose="02020603050405020304" pitchFamily="18" charset="0"/>
                  </a:rPr>
                  <a:t>larger than </a:t>
                </a:r>
                <a14:m>
                  <m:oMath xmlns:m="http://schemas.openxmlformats.org/officeDocument/2006/math">
                    <m:r>
                      <a:rPr lang="zh-CN" altLang="en-US" sz="2400" i="1">
                        <a:solidFill>
                          <a:srgbClr val="FF0000"/>
                        </a:solidFill>
                        <a:latin typeface="Cambria Math" panose="02040503050406030204" pitchFamily="18" charset="0"/>
                        <a:cs typeface="Arial" panose="020B0604020202020204" pitchFamily="34" charset="0"/>
                      </a:rPr>
                      <m:t>𝛾</m:t>
                    </m:r>
                    <m:r>
                      <a:rPr lang="en-US" altLang="zh-CN" sz="2400" i="1">
                        <a:solidFill>
                          <a:srgbClr val="FF0000"/>
                        </a:solidFill>
                        <a:latin typeface="Cambria Math" panose="02040503050406030204" pitchFamily="18" charset="0"/>
                        <a:cs typeface="Arial" panose="020B0604020202020204" pitchFamily="34" charset="0"/>
                      </a:rPr>
                      <m:t>−</m:t>
                    </m:r>
                    <m:r>
                      <a:rPr lang="en-US" altLang="zh-CN" sz="2400" b="0" i="1" smtClean="0">
                        <a:solidFill>
                          <a:srgbClr val="FF0000"/>
                        </a:solidFill>
                        <a:latin typeface="Cambria Math" panose="02040503050406030204" pitchFamily="18" charset="0"/>
                        <a:cs typeface="Arial" panose="020B0604020202020204" pitchFamily="34" charset="0"/>
                      </a:rPr>
                      <m:t>𝑛</m:t>
                    </m:r>
                    <m:r>
                      <a:rPr lang="en-US" altLang="zh-CN" sz="2400" i="1">
                        <a:solidFill>
                          <a:srgbClr val="FF0000"/>
                        </a:solidFill>
                        <a:latin typeface="Cambria Math" panose="02040503050406030204" pitchFamily="18" charset="0"/>
                        <a:cs typeface="Arial" panose="020B0604020202020204" pitchFamily="34" charset="0"/>
                      </a:rPr>
                      <m:t> </m:t>
                    </m:r>
                  </m:oMath>
                </a14:m>
                <a:r>
                  <a:rPr lang="en-US" altLang="zh-CN" sz="2400" dirty="0">
                    <a:latin typeface="Times New Roman" panose="02020603050405020304" pitchFamily="18" charset="0"/>
                    <a:cs typeface="Times New Roman" panose="02020603050405020304" pitchFamily="18" charset="0"/>
                  </a:rPr>
                  <a:t>coupling =&gt; </a:t>
                </a:r>
                <a:r>
                  <a:rPr lang="en-US" altLang="zh-CN" sz="2400" dirty="0">
                    <a:solidFill>
                      <a:srgbClr val="FF0000"/>
                    </a:solidFill>
                    <a:latin typeface="Times New Roman" panose="02020603050405020304" pitchFamily="18" charset="0"/>
                    <a:cs typeface="Times New Roman" panose="02020603050405020304" pitchFamily="18" charset="0"/>
                  </a:rPr>
                  <a:t>consistent</a:t>
                </a:r>
                <a:r>
                  <a:rPr lang="en-US" altLang="zh-CN" sz="2400" dirty="0">
                    <a:latin typeface="Times New Roman" panose="02020603050405020304" pitchFamily="18" charset="0"/>
                    <a:cs typeface="Times New Roman" panose="02020603050405020304" pitchFamily="18" charset="0"/>
                  </a:rPr>
                  <a:t> with theoretical limits from VMD, </a:t>
                </a:r>
                <a:r>
                  <a:rPr lang="en-US" altLang="zh-CN" sz="2400" dirty="0" err="1">
                    <a:latin typeface="Times New Roman" panose="02020603050405020304" pitchFamily="18" charset="0"/>
                    <a:cs typeface="Times New Roman" panose="02020603050405020304" pitchFamily="18" charset="0"/>
                  </a:rPr>
                  <a:t>Skyrme</a:t>
                </a:r>
                <a:r>
                  <a:rPr lang="en-US" altLang="zh-CN" sz="2400" dirty="0">
                    <a:latin typeface="Times New Roman" panose="02020603050405020304" pitchFamily="18" charset="0"/>
                    <a:cs typeface="Times New Roman" panose="02020603050405020304" pitchFamily="18" charset="0"/>
                  </a:rPr>
                  <a:t> etc.</a:t>
                </a:r>
              </a:p>
              <a:p>
                <a:pPr marL="285750" indent="-285750">
                  <a:spcBef>
                    <a:spcPts val="1200"/>
                  </a:spcBef>
                  <a:buFont typeface="Arial" panose="020B0604020202020204" pitchFamily="34" charset="0"/>
                  <a:buChar char="•"/>
                </a:pPr>
                <a:r>
                  <a:rPr lang="en-US" altLang="zh-CN" sz="2400" baseline="0" dirty="0">
                    <a:solidFill>
                      <a:srgbClr val="FF0000"/>
                    </a:solidFill>
                    <a:latin typeface="Times New Roman" panose="02020603050405020304" pitchFamily="18" charset="0"/>
                    <a:cs typeface="Times New Roman" panose="02020603050405020304" pitchFamily="18" charset="0"/>
                  </a:rPr>
                  <a:t>Oscillation</a:t>
                </a:r>
                <a:r>
                  <a:rPr lang="en-US" altLang="zh-CN" sz="2400" baseline="0" dirty="0">
                    <a:latin typeface="Times New Roman" panose="02020603050405020304" pitchFamily="18" charset="0"/>
                    <a:cs typeface="Times New Roman" panose="02020603050405020304" pitchFamily="18" charset="0"/>
                  </a:rPr>
                  <a:t> of reduced-|G| observed in neutron with a phase </a:t>
                </a:r>
                <a:r>
                  <a:rPr lang="en-US" altLang="zh-CN" sz="2400" baseline="0" dirty="0">
                    <a:solidFill>
                      <a:srgbClr val="FF0000"/>
                    </a:solidFill>
                    <a:latin typeface="Times New Roman" panose="02020603050405020304" pitchFamily="18" charset="0"/>
                    <a:cs typeface="Times New Roman" panose="02020603050405020304" pitchFamily="18" charset="0"/>
                  </a:rPr>
                  <a:t>orthogonal</a:t>
                </a:r>
                <a:r>
                  <a:rPr lang="en-US" altLang="zh-CN" sz="2400" baseline="0" dirty="0">
                    <a:latin typeface="Times New Roman" panose="02020603050405020304" pitchFamily="18" charset="0"/>
                    <a:cs typeface="Times New Roman" panose="02020603050405020304" pitchFamily="18" charset="0"/>
                  </a:rPr>
                  <a:t> to that of proton.</a:t>
                </a:r>
                <a:endParaRPr lang="en-US" altLang="zh-CN" sz="2400" b="1" baseline="0" dirty="0">
                  <a:solidFill>
                    <a:srgbClr val="2B0FD1"/>
                  </a:solidFill>
                  <a:latin typeface="Times New Roman" panose="02020603050405020304" pitchFamily="18" charset="0"/>
                  <a:cs typeface="Times New Roman" panose="02020603050405020304" pitchFamily="18" charset="0"/>
                </a:endParaRPr>
              </a:p>
            </p:txBody>
          </p:sp>
        </mc:Choice>
        <mc:Fallback xmlns="">
          <p:sp>
            <p:nvSpPr>
              <p:cNvPr id="7" name="矩形 6">
                <a:extLst>
                  <a:ext uri="{FF2B5EF4-FFF2-40B4-BE49-F238E27FC236}">
                    <a16:creationId xmlns:a16="http://schemas.microsoft.com/office/drawing/2014/main" id="{9287116D-A121-4903-8D45-FDE5EBAA77DE}"/>
                  </a:ext>
                </a:extLst>
              </p:cNvPr>
              <p:cNvSpPr>
                <a:spLocks noRot="1" noChangeAspect="1" noMove="1" noResize="1" noEditPoints="1" noAdjustHandles="1" noChangeArrowheads="1" noChangeShapeType="1" noTextEdit="1"/>
              </p:cNvSpPr>
              <p:nvPr/>
            </p:nvSpPr>
            <p:spPr>
              <a:xfrm>
                <a:off x="527261" y="1278677"/>
                <a:ext cx="11137477" cy="2246769"/>
              </a:xfrm>
              <a:prstGeom prst="rect">
                <a:avLst/>
              </a:prstGeom>
              <a:blipFill>
                <a:blip r:embed="rId5"/>
                <a:stretch>
                  <a:fillRect l="-711" t="-1902" b="-5707"/>
                </a:stretch>
              </a:blipFill>
            </p:spPr>
            <p:txBody>
              <a:bodyPr/>
              <a:lstStyle/>
              <a:p>
                <a:r>
                  <a:rPr lang="zh-CN" altLang="en-US">
                    <a:noFill/>
                  </a:rPr>
                  <a:t> </a:t>
                </a:r>
              </a:p>
            </p:txBody>
          </p:sp>
        </mc:Fallback>
      </mc:AlternateContent>
      <p:sp>
        <p:nvSpPr>
          <p:cNvPr id="8" name="矩形 7">
            <a:extLst>
              <a:ext uri="{FF2B5EF4-FFF2-40B4-BE49-F238E27FC236}">
                <a16:creationId xmlns:a16="http://schemas.microsoft.com/office/drawing/2014/main" id="{800A90ED-7043-4607-B278-D50EBFE56A44}"/>
              </a:ext>
            </a:extLst>
          </p:cNvPr>
          <p:cNvSpPr/>
          <p:nvPr/>
        </p:nvSpPr>
        <p:spPr>
          <a:xfrm>
            <a:off x="4851810" y="6460917"/>
            <a:ext cx="3207929" cy="338554"/>
          </a:xfrm>
          <a:prstGeom prst="rect">
            <a:avLst/>
          </a:prstGeom>
        </p:spPr>
        <p:txBody>
          <a:bodyPr wrap="none">
            <a:spAutoFit/>
          </a:bodyPr>
          <a:lstStyle/>
          <a:p>
            <a:r>
              <a:rPr lang="fr-FR" altLang="zh-CN" sz="1600" b="0" i="1" dirty="0">
                <a:solidFill>
                  <a:srgbClr val="FF0000"/>
                </a:solidFill>
                <a:effectLst/>
                <a:latin typeface="Arial" panose="020B0604020202020204" pitchFamily="34" charset="0"/>
                <a:cs typeface="Arial" panose="020B0604020202020204" pitchFamily="34" charset="0"/>
              </a:rPr>
              <a:t>Nat. Phys. 17, 1200–1204 (2021)</a:t>
            </a:r>
            <a:endParaRPr lang="zh-CN" altLang="en-US" sz="1600" i="1" dirty="0">
              <a:solidFill>
                <a:srgbClr val="FF0000"/>
              </a:solidFill>
              <a:latin typeface="Arial" panose="020B0604020202020204" pitchFamily="34" charset="0"/>
              <a:cs typeface="Arial" panose="020B0604020202020204" pitchFamily="34" charset="0"/>
            </a:endParaRPr>
          </a:p>
        </p:txBody>
      </p:sp>
      <p:sp>
        <p:nvSpPr>
          <p:cNvPr id="10" name="灯片编号占位符 9">
            <a:extLst>
              <a:ext uri="{FF2B5EF4-FFF2-40B4-BE49-F238E27FC236}">
                <a16:creationId xmlns:a16="http://schemas.microsoft.com/office/drawing/2014/main" id="{16C0B1C5-EBBB-4CA6-8415-1F737A949847}"/>
              </a:ext>
            </a:extLst>
          </p:cNvPr>
          <p:cNvSpPr>
            <a:spLocks noGrp="1"/>
          </p:cNvSpPr>
          <p:nvPr>
            <p:ph type="sldNum" sz="quarter" idx="12"/>
          </p:nvPr>
        </p:nvSpPr>
        <p:spPr/>
        <p:txBody>
          <a:bodyPr/>
          <a:lstStyle/>
          <a:p>
            <a:fld id="{1EF37DC5-04A1-4A6B-8622-3AE4D21799FF}" type="slidenum">
              <a:rPr lang="zh-CN" altLang="en-US" sz="1600" smtClean="0"/>
              <a:pPr/>
              <a:t>17</a:t>
            </a:fld>
            <a:endParaRPr lang="zh-CN" altLang="en-US" sz="1600" dirty="0"/>
          </a:p>
        </p:txBody>
      </p:sp>
    </p:spTree>
    <p:extLst>
      <p:ext uri="{BB962C8B-B14F-4D97-AF65-F5344CB8AC3E}">
        <p14:creationId xmlns:p14="http://schemas.microsoft.com/office/powerpoint/2010/main" val="28630630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E22D8B-0D63-49F9-9D52-CA96DBC396C8}"/>
              </a:ext>
            </a:extLst>
          </p:cNvPr>
          <p:cNvSpPr>
            <a:spLocks noGrp="1"/>
          </p:cNvSpPr>
          <p:nvPr>
            <p:ph type="title"/>
          </p:nvPr>
        </p:nvSpPr>
        <p:spPr>
          <a:xfrm>
            <a:off x="271885" y="138812"/>
            <a:ext cx="11648229" cy="1032222"/>
          </a:xfrm>
        </p:spPr>
        <p:txBody>
          <a:bodyPr>
            <a:normAutofit/>
          </a:bodyPr>
          <a:lstStyle/>
          <a:p>
            <a:r>
              <a:rPr lang="en-US" altLang="zh-CN" sz="4400" b="1" dirty="0">
                <a:solidFill>
                  <a:schemeClr val="bg1"/>
                </a:solidFill>
                <a:latin typeface="+mn-ea"/>
                <a:ea typeface="+mn-ea"/>
              </a:rPr>
              <a:t>Question 2: </a:t>
            </a:r>
            <a:r>
              <a:rPr lang="zh-CN" altLang="en-US" sz="4400" b="1" dirty="0">
                <a:solidFill>
                  <a:schemeClr val="bg1"/>
                </a:solidFill>
                <a:latin typeface="+mn-ea"/>
                <a:ea typeface="+mn-ea"/>
              </a:rPr>
              <a:t>有效形状因子振荡的机制是什么？</a:t>
            </a:r>
          </a:p>
        </p:txBody>
      </p:sp>
      <p:pic>
        <p:nvPicPr>
          <p:cNvPr id="3" name="图片 2">
            <a:extLst>
              <a:ext uri="{FF2B5EF4-FFF2-40B4-BE49-F238E27FC236}">
                <a16:creationId xmlns:a16="http://schemas.microsoft.com/office/drawing/2014/main" id="{875DF1BB-8344-45E5-B4CD-E7E74F7D1692}"/>
              </a:ext>
            </a:extLst>
          </p:cNvPr>
          <p:cNvPicPr>
            <a:picLocks noChangeAspect="1"/>
          </p:cNvPicPr>
          <p:nvPr/>
        </p:nvPicPr>
        <p:blipFill>
          <a:blip r:embed="rId3"/>
          <a:stretch>
            <a:fillRect/>
          </a:stretch>
        </p:blipFill>
        <p:spPr>
          <a:xfrm>
            <a:off x="723900" y="2257424"/>
            <a:ext cx="4676775" cy="3496655"/>
          </a:xfrm>
          <a:prstGeom prst="rect">
            <a:avLst/>
          </a:prstGeom>
        </p:spPr>
      </p:pic>
      <p:pic>
        <p:nvPicPr>
          <p:cNvPr id="12" name="图片 11">
            <a:extLst>
              <a:ext uri="{FF2B5EF4-FFF2-40B4-BE49-F238E27FC236}">
                <a16:creationId xmlns:a16="http://schemas.microsoft.com/office/drawing/2014/main" id="{E8CDEB82-3491-4901-AC6B-10D6309806DD}"/>
              </a:ext>
            </a:extLst>
          </p:cNvPr>
          <p:cNvPicPr>
            <a:picLocks noChangeAspect="1"/>
          </p:cNvPicPr>
          <p:nvPr/>
        </p:nvPicPr>
        <p:blipFill>
          <a:blip r:embed="rId4"/>
          <a:stretch>
            <a:fillRect/>
          </a:stretch>
        </p:blipFill>
        <p:spPr>
          <a:xfrm>
            <a:off x="6567801" y="4287066"/>
            <a:ext cx="4338323" cy="2571670"/>
          </a:xfrm>
          <a:prstGeom prst="rect">
            <a:avLst/>
          </a:prstGeom>
        </p:spPr>
      </p:pic>
      <p:pic>
        <p:nvPicPr>
          <p:cNvPr id="13" name="图片 12">
            <a:extLst>
              <a:ext uri="{FF2B5EF4-FFF2-40B4-BE49-F238E27FC236}">
                <a16:creationId xmlns:a16="http://schemas.microsoft.com/office/drawing/2014/main" id="{E5681BF4-B60A-4776-BA4E-270687D6D405}"/>
              </a:ext>
            </a:extLst>
          </p:cNvPr>
          <p:cNvPicPr>
            <a:picLocks noChangeAspect="1"/>
          </p:cNvPicPr>
          <p:nvPr/>
        </p:nvPicPr>
        <p:blipFill>
          <a:blip r:embed="rId5"/>
          <a:stretch>
            <a:fillRect/>
          </a:stretch>
        </p:blipFill>
        <p:spPr>
          <a:xfrm>
            <a:off x="6644002" y="1574460"/>
            <a:ext cx="4100198" cy="2607015"/>
          </a:xfrm>
          <a:prstGeom prst="rect">
            <a:avLst/>
          </a:prstGeom>
        </p:spPr>
      </p:pic>
    </p:spTree>
    <p:extLst>
      <p:ext uri="{BB962C8B-B14F-4D97-AF65-F5344CB8AC3E}">
        <p14:creationId xmlns:p14="http://schemas.microsoft.com/office/powerpoint/2010/main" val="2683116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91BFF2-CC78-489A-A5E5-C6FC0DDAA9C4}"/>
              </a:ext>
            </a:extLst>
          </p:cNvPr>
          <p:cNvSpPr>
            <a:spLocks noGrp="1"/>
          </p:cNvSpPr>
          <p:nvPr>
            <p:ph type="title"/>
          </p:nvPr>
        </p:nvSpPr>
        <p:spPr>
          <a:xfrm>
            <a:off x="838200" y="173698"/>
            <a:ext cx="10515600" cy="793006"/>
          </a:xfrm>
        </p:spPr>
        <p:txBody>
          <a:bodyPr>
            <a:normAutofit/>
          </a:bodyPr>
          <a:lstStyle/>
          <a:p>
            <a:r>
              <a:rPr lang="en-US" altLang="zh-CN" b="1" dirty="0">
                <a:solidFill>
                  <a:srgbClr val="003366"/>
                </a:solidFill>
                <a:latin typeface="Times New Roman" panose="02020603050405020304" pitchFamily="18" charset="0"/>
                <a:ea typeface="楷体" panose="02010609060101010101" pitchFamily="49" charset="-122"/>
                <a:cs typeface="Times New Roman" panose="02020603050405020304" pitchFamily="18" charset="0"/>
              </a:rPr>
              <a:t>Proton EMFFs: |G</a:t>
            </a:r>
            <a:r>
              <a:rPr lang="en-US" altLang="zh-CN" b="1" baseline="-25000" dirty="0">
                <a:solidFill>
                  <a:srgbClr val="003366"/>
                </a:solidFill>
                <a:latin typeface="Times New Roman" panose="02020603050405020304" pitchFamily="18" charset="0"/>
                <a:ea typeface="楷体" panose="02010609060101010101" pitchFamily="49" charset="-122"/>
                <a:cs typeface="Times New Roman" panose="02020603050405020304" pitchFamily="18" charset="0"/>
              </a:rPr>
              <a:t>E</a:t>
            </a:r>
            <a:r>
              <a:rPr lang="en-US" altLang="zh-CN" b="1" dirty="0">
                <a:solidFill>
                  <a:srgbClr val="003366"/>
                </a:solidFill>
                <a:latin typeface="Times New Roman" panose="02020603050405020304" pitchFamily="18" charset="0"/>
                <a:ea typeface="楷体" panose="02010609060101010101" pitchFamily="49" charset="-122"/>
                <a:cs typeface="Times New Roman" panose="02020603050405020304" pitchFamily="18" charset="0"/>
              </a:rPr>
              <a:t>/G</a:t>
            </a:r>
            <a:r>
              <a:rPr lang="en-US" altLang="zh-CN" b="1" baseline="-25000" dirty="0">
                <a:solidFill>
                  <a:srgbClr val="003366"/>
                </a:solidFill>
                <a:latin typeface="Times New Roman" panose="02020603050405020304" pitchFamily="18" charset="0"/>
                <a:ea typeface="楷体" panose="02010609060101010101" pitchFamily="49" charset="-122"/>
                <a:cs typeface="Times New Roman" panose="02020603050405020304" pitchFamily="18" charset="0"/>
              </a:rPr>
              <a:t>M</a:t>
            </a:r>
            <a:r>
              <a:rPr lang="en-US" altLang="zh-CN" b="1" dirty="0">
                <a:solidFill>
                  <a:srgbClr val="003366"/>
                </a:solidFill>
                <a:latin typeface="Times New Roman" panose="02020603050405020304" pitchFamily="18" charset="0"/>
                <a:ea typeface="楷体" panose="02010609060101010101" pitchFamily="49" charset="-122"/>
                <a:cs typeface="Times New Roman" panose="02020603050405020304" pitchFamily="18" charset="0"/>
              </a:rPr>
              <a:t>| </a:t>
            </a:r>
            <a:endParaRPr lang="zh-CN" altLang="en-US" dirty="0">
              <a:solidFill>
                <a:srgbClr val="C55A11"/>
              </a:solidFill>
            </a:endParaRPr>
          </a:p>
        </p:txBody>
      </p:sp>
      <p:pic>
        <p:nvPicPr>
          <p:cNvPr id="5" name="Picture 2" descr="查看源图像">
            <a:extLst>
              <a:ext uri="{FF2B5EF4-FFF2-40B4-BE49-F238E27FC236}">
                <a16:creationId xmlns:a16="http://schemas.microsoft.com/office/drawing/2014/main" id="{C306C71C-E19F-4EEB-9E2D-65275E8A67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87021" y="287234"/>
            <a:ext cx="1302889" cy="612358"/>
          </a:xfrm>
          <a:prstGeom prst="rect">
            <a:avLst/>
          </a:prstGeom>
          <a:noFill/>
          <a:extLst>
            <a:ext uri="{909E8E84-426E-40DD-AFC4-6F175D3DCCD1}">
              <a14:hiddenFill xmlns:a14="http://schemas.microsoft.com/office/drawing/2010/main">
                <a:solidFill>
                  <a:srgbClr val="FFFFFF"/>
                </a:solidFill>
              </a14:hiddenFill>
            </a:ext>
          </a:extLst>
        </p:spPr>
      </p:pic>
      <p:sp>
        <p:nvSpPr>
          <p:cNvPr id="10" name="灯片编号占位符 9">
            <a:extLst>
              <a:ext uri="{FF2B5EF4-FFF2-40B4-BE49-F238E27FC236}">
                <a16:creationId xmlns:a16="http://schemas.microsoft.com/office/drawing/2014/main" id="{16C0B1C5-EBBB-4CA6-8415-1F737A949847}"/>
              </a:ext>
            </a:extLst>
          </p:cNvPr>
          <p:cNvSpPr>
            <a:spLocks noGrp="1"/>
          </p:cNvSpPr>
          <p:nvPr>
            <p:ph type="sldNum" sz="quarter" idx="12"/>
          </p:nvPr>
        </p:nvSpPr>
        <p:spPr/>
        <p:txBody>
          <a:bodyPr/>
          <a:lstStyle/>
          <a:p>
            <a:fld id="{1EF37DC5-04A1-4A6B-8622-3AE4D21799FF}" type="slidenum">
              <a:rPr lang="zh-CN" altLang="en-US" sz="1600" smtClean="0"/>
              <a:pPr/>
              <a:t>19</a:t>
            </a:fld>
            <a:endParaRPr lang="zh-CN" altLang="en-US" sz="1600" dirty="0"/>
          </a:p>
        </p:txBody>
      </p:sp>
      <mc:AlternateContent xmlns:mc="http://schemas.openxmlformats.org/markup-compatibility/2006" xmlns:a14="http://schemas.microsoft.com/office/drawing/2010/main">
        <mc:Choice Requires="a14">
          <p:sp>
            <p:nvSpPr>
              <p:cNvPr id="4" name="内容占位符 2">
                <a:extLst>
                  <a:ext uri="{FF2B5EF4-FFF2-40B4-BE49-F238E27FC236}">
                    <a16:creationId xmlns:a16="http://schemas.microsoft.com/office/drawing/2014/main" id="{5B08B4EA-8BB3-79DD-5A84-46895477BED1}"/>
                  </a:ext>
                </a:extLst>
              </p:cNvPr>
              <p:cNvSpPr>
                <a:spLocks noGrp="1"/>
              </p:cNvSpPr>
              <p:nvPr>
                <p:ph idx="1"/>
              </p:nvPr>
            </p:nvSpPr>
            <p:spPr>
              <a:xfrm>
                <a:off x="766638" y="1539918"/>
                <a:ext cx="10937682" cy="2090564"/>
              </a:xfrm>
            </p:spPr>
            <p:txBody>
              <a:bodyPr/>
              <a:lstStyle/>
              <a:p>
                <a:pPr>
                  <a:lnSpc>
                    <a:spcPct val="100000"/>
                  </a:lnSpc>
                  <a:spcBef>
                    <a:spcPts val="1200"/>
                  </a:spcBef>
                </a:pPr>
                <a:r>
                  <a:rPr lang="en-US" altLang="zh-CN" sz="2400" dirty="0">
                    <a:latin typeface="Times New Roman" panose="02020603050405020304" pitchFamily="18" charset="0"/>
                    <a:cs typeface="Times New Roman" panose="02020603050405020304" pitchFamily="18" charset="0"/>
                  </a:rPr>
                  <a:t>Scan technique from </a:t>
                </a:r>
                <a14:m>
                  <m:oMath xmlns:m="http://schemas.openxmlformats.org/officeDocument/2006/math">
                    <m:rad>
                      <m:radPr>
                        <m:degHide m:val="on"/>
                        <m:ctrlPr>
                          <a:rPr lang="en-US" altLang="zh-CN" sz="2400" i="1" smtClean="0">
                            <a:latin typeface="Cambria Math" panose="02040503050406030204" pitchFamily="18" charset="0"/>
                            <a:ea typeface="Ebrima" panose="02000000000000000000" pitchFamily="2" charset="0"/>
                            <a:cs typeface="Times New Roman" panose="02020603050405020304" pitchFamily="18" charset="0"/>
                          </a:rPr>
                        </m:ctrlPr>
                      </m:radPr>
                      <m:deg/>
                      <m:e>
                        <m:r>
                          <a:rPr lang="en-US" altLang="zh-CN" sz="2400" b="0" i="1" smtClean="0">
                            <a:latin typeface="Cambria Math" panose="02040503050406030204" pitchFamily="18" charset="0"/>
                            <a:ea typeface="Ebrima" panose="02000000000000000000" pitchFamily="2" charset="0"/>
                            <a:cs typeface="Times New Roman" panose="02020603050405020304" pitchFamily="18" charset="0"/>
                          </a:rPr>
                          <m:t>𝑠</m:t>
                        </m:r>
                      </m:e>
                    </m:rad>
                    <m:r>
                      <a:rPr lang="en-US" altLang="zh-CN" sz="2400" b="0" i="1" smtClean="0">
                        <a:latin typeface="Cambria Math" panose="02040503050406030204" pitchFamily="18" charset="0"/>
                        <a:ea typeface="Ebrima" panose="02000000000000000000" pitchFamily="2" charset="0"/>
                        <a:cs typeface="Times New Roman" panose="02020603050405020304" pitchFamily="18" charset="0"/>
                      </a:rPr>
                      <m:t>= </m:t>
                    </m:r>
                  </m:oMath>
                </a14:m>
                <a:r>
                  <a:rPr lang="en-US" altLang="zh-CN" sz="2400" dirty="0">
                    <a:latin typeface="Times New Roman" panose="02020603050405020304" pitchFamily="18" charset="0"/>
                    <a:cs typeface="Times New Roman" panose="02020603050405020304" pitchFamily="18" charset="0"/>
                  </a:rPr>
                  <a:t>2.0 to 3.08 GeV, using 688.5 pb</a:t>
                </a:r>
                <a:r>
                  <a:rPr lang="en-US" altLang="zh-CN" sz="2400" baseline="30000" dirty="0">
                    <a:latin typeface="Times New Roman" panose="02020603050405020304" pitchFamily="18" charset="0"/>
                    <a:cs typeface="Times New Roman" panose="02020603050405020304" pitchFamily="18" charset="0"/>
                  </a:rPr>
                  <a:t>-1 </a:t>
                </a:r>
                <a:r>
                  <a:rPr lang="en-US" altLang="zh-CN" sz="2400" dirty="0">
                    <a:latin typeface="Times New Roman" panose="02020603050405020304" pitchFamily="18" charset="0"/>
                    <a:cs typeface="Times New Roman" panose="02020603050405020304" pitchFamily="18" charset="0"/>
                  </a:rPr>
                  <a:t>integrated luminosity.</a:t>
                </a:r>
              </a:p>
              <a:p>
                <a:pPr>
                  <a:lnSpc>
                    <a:spcPct val="100000"/>
                  </a:lnSpc>
                  <a:spcBef>
                    <a:spcPts val="1200"/>
                  </a:spcBef>
                </a:pPr>
                <a:r>
                  <a:rPr lang="en-US" altLang="zh-CN" sz="2400" dirty="0">
                    <a:latin typeface="Times New Roman" panose="02020603050405020304" pitchFamily="18" charset="0"/>
                    <a:cs typeface="Times New Roman" panose="02020603050405020304" pitchFamily="18" charset="0"/>
                  </a:rPr>
                  <a:t>|G</a:t>
                </a:r>
                <a:r>
                  <a:rPr lang="en-US" altLang="zh-CN" sz="2400" baseline="-25000" dirty="0">
                    <a:latin typeface="Times New Roman" panose="02020603050405020304" pitchFamily="18" charset="0"/>
                    <a:cs typeface="Times New Roman" panose="02020603050405020304" pitchFamily="18" charset="0"/>
                  </a:rPr>
                  <a:t>E</a:t>
                </a:r>
                <a:r>
                  <a:rPr lang="en-US" altLang="zh-CN" sz="2400" dirty="0">
                    <a:latin typeface="Times New Roman" panose="02020603050405020304" pitchFamily="18" charset="0"/>
                    <a:cs typeface="Times New Roman" panose="02020603050405020304" pitchFamily="18" charset="0"/>
                  </a:rPr>
                  <a:t>/G</a:t>
                </a:r>
                <a:r>
                  <a:rPr lang="en-US" altLang="zh-CN" sz="2400" baseline="-25000" dirty="0">
                    <a:latin typeface="Times New Roman" panose="02020603050405020304" pitchFamily="18" charset="0"/>
                    <a:cs typeface="Times New Roman" panose="02020603050405020304" pitchFamily="18" charset="0"/>
                  </a:rPr>
                  <a:t>M</a:t>
                </a:r>
                <a:r>
                  <a:rPr lang="en-US" altLang="zh-CN" sz="2400" dirty="0">
                    <a:latin typeface="Times New Roman" panose="02020603050405020304" pitchFamily="18" charset="0"/>
                    <a:cs typeface="Times New Roman" panose="02020603050405020304" pitchFamily="18" charset="0"/>
                  </a:rPr>
                  <a:t>|, |G</a:t>
                </a:r>
                <a:r>
                  <a:rPr lang="en-US" altLang="zh-CN" sz="2400" baseline="-25000" dirty="0">
                    <a:latin typeface="Times New Roman" panose="02020603050405020304" pitchFamily="18" charset="0"/>
                    <a:cs typeface="Times New Roman" panose="02020603050405020304" pitchFamily="18" charset="0"/>
                  </a:rPr>
                  <a:t>M</a:t>
                </a:r>
                <a:r>
                  <a:rPr lang="en-US" altLang="zh-CN" sz="2400" dirty="0">
                    <a:latin typeface="Times New Roman" panose="02020603050405020304" pitchFamily="18" charset="0"/>
                    <a:cs typeface="Times New Roman" panose="02020603050405020304" pitchFamily="18" charset="0"/>
                  </a:rPr>
                  <a:t>| are determined with </a:t>
                </a:r>
                <a:r>
                  <a:rPr lang="en-US" altLang="zh-CN" sz="2400" b="1" dirty="0">
                    <a:solidFill>
                      <a:srgbClr val="FF0000"/>
                    </a:solidFill>
                    <a:latin typeface="Times New Roman" panose="02020603050405020304" pitchFamily="18" charset="0"/>
                    <a:cs typeface="Times New Roman" panose="02020603050405020304" pitchFamily="18" charset="0"/>
                  </a:rPr>
                  <a:t>high accuracy</a:t>
                </a:r>
                <a:r>
                  <a:rPr lang="en-US" altLang="zh-CN" sz="2400" dirty="0">
                    <a:latin typeface="Times New Roman" panose="02020603050405020304" pitchFamily="18" charset="0"/>
                    <a:cs typeface="Times New Roman" panose="02020603050405020304" pitchFamily="18" charset="0"/>
                  </a:rPr>
                  <a:t>, |G</a:t>
                </a:r>
                <a:r>
                  <a:rPr lang="en-US" altLang="zh-CN" sz="2400" baseline="-25000" dirty="0">
                    <a:latin typeface="Times New Roman" panose="02020603050405020304" pitchFamily="18" charset="0"/>
                    <a:cs typeface="Times New Roman" panose="02020603050405020304" pitchFamily="18" charset="0"/>
                  </a:rPr>
                  <a:t>E</a:t>
                </a:r>
                <a:r>
                  <a:rPr lang="en-US" altLang="zh-CN" sz="2400" dirty="0">
                    <a:latin typeface="Times New Roman" panose="02020603050405020304" pitchFamily="18" charset="0"/>
                    <a:cs typeface="Times New Roman" panose="02020603050405020304" pitchFamily="18" charset="0"/>
                  </a:rPr>
                  <a:t>| is measured for the first time.</a:t>
                </a:r>
                <a:endParaRPr lang="zh-CN" altLang="en-US" sz="2400" dirty="0">
                  <a:latin typeface="Times New Roman" panose="02020603050405020304" pitchFamily="18" charset="0"/>
                  <a:cs typeface="Times New Roman" panose="02020603050405020304" pitchFamily="18" charset="0"/>
                </a:endParaRPr>
              </a:p>
              <a:p>
                <a:pPr>
                  <a:lnSpc>
                    <a:spcPct val="100000"/>
                  </a:lnSpc>
                  <a:spcBef>
                    <a:spcPts val="1200"/>
                  </a:spcBef>
                </a:pPr>
                <a:endParaRPr lang="zh-CN" altLang="en-US" dirty="0">
                  <a:latin typeface="Times New Roman" panose="02020603050405020304" pitchFamily="18" charset="0"/>
                  <a:cs typeface="Times New Roman" panose="02020603050405020304" pitchFamily="18" charset="0"/>
                </a:endParaRPr>
              </a:p>
            </p:txBody>
          </p:sp>
        </mc:Choice>
        <mc:Fallback xmlns="">
          <p:sp>
            <p:nvSpPr>
              <p:cNvPr id="4" name="内容占位符 2">
                <a:extLst>
                  <a:ext uri="{FF2B5EF4-FFF2-40B4-BE49-F238E27FC236}">
                    <a16:creationId xmlns:a16="http://schemas.microsoft.com/office/drawing/2014/main" id="{5B08B4EA-8BB3-79DD-5A84-46895477BED1}"/>
                  </a:ext>
                </a:extLst>
              </p:cNvPr>
              <p:cNvSpPr>
                <a:spLocks noGrp="1" noRot="1" noChangeAspect="1" noMove="1" noResize="1" noEditPoints="1" noAdjustHandles="1" noChangeArrowheads="1" noChangeShapeType="1" noTextEdit="1"/>
              </p:cNvSpPr>
              <p:nvPr>
                <p:ph idx="1"/>
              </p:nvPr>
            </p:nvSpPr>
            <p:spPr>
              <a:xfrm>
                <a:off x="766638" y="1539918"/>
                <a:ext cx="10937682" cy="2090564"/>
              </a:xfrm>
              <a:blipFill>
                <a:blip r:embed="rId4"/>
                <a:stretch>
                  <a:fillRect l="-780" t="-2041"/>
                </a:stretch>
              </a:blipFill>
            </p:spPr>
            <p:txBody>
              <a:bodyPr/>
              <a:lstStyle/>
              <a:p>
                <a:r>
                  <a:rPr lang="zh-CN" altLang="en-US">
                    <a:noFill/>
                  </a:rPr>
                  <a:t> </a:t>
                </a:r>
              </a:p>
            </p:txBody>
          </p:sp>
        </mc:Fallback>
      </mc:AlternateContent>
      <p:sp>
        <p:nvSpPr>
          <p:cNvPr id="11" name="文本框 10">
            <a:extLst>
              <a:ext uri="{FF2B5EF4-FFF2-40B4-BE49-F238E27FC236}">
                <a16:creationId xmlns:a16="http://schemas.microsoft.com/office/drawing/2014/main" id="{9DB932FD-58E9-2A21-2750-FD18B852A8E0}"/>
              </a:ext>
            </a:extLst>
          </p:cNvPr>
          <p:cNvSpPr txBox="1"/>
          <p:nvPr/>
        </p:nvSpPr>
        <p:spPr>
          <a:xfrm>
            <a:off x="8850544" y="2585200"/>
            <a:ext cx="2743200" cy="369332"/>
          </a:xfrm>
          <a:prstGeom prst="rect">
            <a:avLst/>
          </a:prstGeom>
          <a:noFill/>
        </p:spPr>
        <p:txBody>
          <a:bodyPr wrap="square">
            <a:spAutoFit/>
          </a:bodyPr>
          <a:lstStyle/>
          <a:p>
            <a:r>
              <a:rPr lang="en-US" altLang="zh-CN" sz="1800" b="0" i="1" baseline="0" dirty="0">
                <a:solidFill>
                  <a:srgbClr val="FF0000"/>
                </a:solidFill>
                <a:effectLst/>
                <a:latin typeface="Times New Roman" panose="02020603050405020304" pitchFamily="18" charset="0"/>
                <a:cs typeface="Times New Roman" panose="02020603050405020304" pitchFamily="18" charset="0"/>
              </a:rPr>
              <a:t>PRL</a:t>
            </a:r>
            <a:r>
              <a:rPr lang="en-US" altLang="zh-CN" sz="1800" i="1" baseline="0" dirty="0">
                <a:solidFill>
                  <a:srgbClr val="FF0000"/>
                </a:solidFill>
                <a:latin typeface="Times New Roman" panose="02020603050405020304" pitchFamily="18" charset="0"/>
                <a:cs typeface="Times New Roman" panose="02020603050405020304" pitchFamily="18" charset="0"/>
              </a:rPr>
              <a:t> 124</a:t>
            </a:r>
            <a:r>
              <a:rPr lang="en-US" altLang="zh-CN" sz="1800" b="0" i="1" baseline="0" dirty="0">
                <a:solidFill>
                  <a:srgbClr val="FF0000"/>
                </a:solidFill>
                <a:effectLst/>
                <a:latin typeface="Times New Roman" panose="02020603050405020304" pitchFamily="18" charset="0"/>
                <a:cs typeface="Times New Roman" panose="02020603050405020304" pitchFamily="18" charset="0"/>
              </a:rPr>
              <a:t>, 042001 (2020) </a:t>
            </a:r>
            <a:r>
              <a:rPr lang="en-US" altLang="zh-CN" sz="1800" i="1" baseline="0" dirty="0">
                <a:solidFill>
                  <a:srgbClr val="FF0000"/>
                </a:solidFill>
                <a:latin typeface="Times New Roman" panose="02020603050405020304" pitchFamily="18" charset="0"/>
                <a:cs typeface="Times New Roman" panose="02020603050405020304" pitchFamily="18" charset="0"/>
              </a:rPr>
              <a:t> </a:t>
            </a:r>
          </a:p>
        </p:txBody>
      </p:sp>
      <p:pic>
        <p:nvPicPr>
          <p:cNvPr id="7" name="图片 6">
            <a:extLst>
              <a:ext uri="{FF2B5EF4-FFF2-40B4-BE49-F238E27FC236}">
                <a16:creationId xmlns:a16="http://schemas.microsoft.com/office/drawing/2014/main" id="{9DB850E5-0547-368F-52F3-234D1E838102}"/>
              </a:ext>
            </a:extLst>
          </p:cNvPr>
          <p:cNvPicPr>
            <a:picLocks noChangeAspect="1"/>
          </p:cNvPicPr>
          <p:nvPr/>
        </p:nvPicPr>
        <p:blipFill>
          <a:blip r:embed="rId5"/>
          <a:stretch>
            <a:fillRect/>
          </a:stretch>
        </p:blipFill>
        <p:spPr>
          <a:xfrm>
            <a:off x="572494" y="3086778"/>
            <a:ext cx="7676936" cy="2668916"/>
          </a:xfrm>
          <a:prstGeom prst="rect">
            <a:avLst/>
          </a:prstGeom>
        </p:spPr>
      </p:pic>
      <p:pic>
        <p:nvPicPr>
          <p:cNvPr id="9" name="图片 8">
            <a:extLst>
              <a:ext uri="{FF2B5EF4-FFF2-40B4-BE49-F238E27FC236}">
                <a16:creationId xmlns:a16="http://schemas.microsoft.com/office/drawing/2014/main" id="{E4BA1DAB-00AB-895C-0F74-BAE7AC06EE0A}"/>
              </a:ext>
            </a:extLst>
          </p:cNvPr>
          <p:cNvPicPr>
            <a:picLocks noChangeAspect="1"/>
          </p:cNvPicPr>
          <p:nvPr/>
        </p:nvPicPr>
        <p:blipFill>
          <a:blip r:embed="rId6"/>
          <a:stretch>
            <a:fillRect/>
          </a:stretch>
        </p:blipFill>
        <p:spPr>
          <a:xfrm>
            <a:off x="572494" y="3168501"/>
            <a:ext cx="3728615" cy="2505471"/>
          </a:xfrm>
          <a:prstGeom prst="rect">
            <a:avLst/>
          </a:prstGeom>
        </p:spPr>
      </p:pic>
      <p:pic>
        <p:nvPicPr>
          <p:cNvPr id="13" name="图片 12">
            <a:extLst>
              <a:ext uri="{FF2B5EF4-FFF2-40B4-BE49-F238E27FC236}">
                <a16:creationId xmlns:a16="http://schemas.microsoft.com/office/drawing/2014/main" id="{227401F7-103E-9B77-32D0-CEF5090CC487}"/>
              </a:ext>
            </a:extLst>
          </p:cNvPr>
          <p:cNvPicPr>
            <a:picLocks noChangeAspect="1"/>
          </p:cNvPicPr>
          <p:nvPr/>
        </p:nvPicPr>
        <p:blipFill>
          <a:blip r:embed="rId7"/>
          <a:stretch>
            <a:fillRect/>
          </a:stretch>
        </p:blipFill>
        <p:spPr>
          <a:xfrm>
            <a:off x="8112568" y="3168501"/>
            <a:ext cx="3728615" cy="2505471"/>
          </a:xfrm>
          <a:prstGeom prst="rect">
            <a:avLst/>
          </a:prstGeom>
        </p:spPr>
      </p:pic>
    </p:spTree>
    <p:extLst>
      <p:ext uri="{BB962C8B-B14F-4D97-AF65-F5344CB8AC3E}">
        <p14:creationId xmlns:p14="http://schemas.microsoft.com/office/powerpoint/2010/main" val="2535140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2383E0-36F4-76D8-26A7-42EE8F486EEB}"/>
              </a:ext>
            </a:extLst>
          </p:cNvPr>
          <p:cNvSpPr>
            <a:spLocks noGrp="1"/>
          </p:cNvSpPr>
          <p:nvPr>
            <p:ph type="title"/>
          </p:nvPr>
        </p:nvSpPr>
        <p:spPr>
          <a:xfrm>
            <a:off x="838200" y="160869"/>
            <a:ext cx="10515600" cy="793006"/>
          </a:xfrm>
        </p:spPr>
        <p:txBody>
          <a:bodyPr/>
          <a:lstStyle/>
          <a:p>
            <a:r>
              <a:rPr lang="zh-CN" altLang="en-US" b="1" dirty="0">
                <a:solidFill>
                  <a:srgbClr val="042263"/>
                </a:solidFill>
                <a:latin typeface="等线" panose="02010600030101010101" pitchFamily="2" charset="-122"/>
                <a:ea typeface="等线" panose="02010600030101010101" pitchFamily="2" charset="-122"/>
              </a:rPr>
              <a:t>核子形状因子</a:t>
            </a:r>
            <a:endParaRPr lang="zh-CN" altLang="en-US" dirty="0"/>
          </a:p>
        </p:txBody>
      </p:sp>
      <p:sp>
        <p:nvSpPr>
          <p:cNvPr id="4" name="灯片编号占位符 3">
            <a:extLst>
              <a:ext uri="{FF2B5EF4-FFF2-40B4-BE49-F238E27FC236}">
                <a16:creationId xmlns:a16="http://schemas.microsoft.com/office/drawing/2014/main" id="{BE154E78-004D-2D2E-FA3B-18EBEC14CC25}"/>
              </a:ext>
            </a:extLst>
          </p:cNvPr>
          <p:cNvSpPr>
            <a:spLocks noGrp="1"/>
          </p:cNvSpPr>
          <p:nvPr>
            <p:ph type="sldNum" sz="quarter" idx="12"/>
          </p:nvPr>
        </p:nvSpPr>
        <p:spPr/>
        <p:txBody>
          <a:bodyPr/>
          <a:lstStyle/>
          <a:p>
            <a:fld id="{CA44AABA-6ED3-43D4-A200-DA0A2F6CBD64}" type="slidenum">
              <a:rPr lang="zh-CN" altLang="en-US" smtClean="0"/>
              <a:t>2</a:t>
            </a:fld>
            <a:endParaRPr lang="zh-CN" altLang="en-US"/>
          </a:p>
        </p:txBody>
      </p:sp>
      <p:pic>
        <p:nvPicPr>
          <p:cNvPr id="8" name="内容占位符 7">
            <a:extLst>
              <a:ext uri="{FF2B5EF4-FFF2-40B4-BE49-F238E27FC236}">
                <a16:creationId xmlns:a16="http://schemas.microsoft.com/office/drawing/2014/main" id="{4EA2E627-F834-4D95-8A46-F4DC8149440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2545" y="1232400"/>
            <a:ext cx="916409" cy="1374613"/>
          </a:xfrm>
        </p:spPr>
      </p:pic>
      <p:pic>
        <p:nvPicPr>
          <p:cNvPr id="6" name="图片 5">
            <a:extLst>
              <a:ext uri="{FF2B5EF4-FFF2-40B4-BE49-F238E27FC236}">
                <a16:creationId xmlns:a16="http://schemas.microsoft.com/office/drawing/2014/main" id="{E65096E9-24A8-442F-929A-2EDB2A73DD00}"/>
              </a:ext>
            </a:extLst>
          </p:cNvPr>
          <p:cNvPicPr>
            <a:picLocks noChangeAspect="1"/>
          </p:cNvPicPr>
          <p:nvPr/>
        </p:nvPicPr>
        <p:blipFill>
          <a:blip r:embed="rId4"/>
          <a:stretch>
            <a:fillRect/>
          </a:stretch>
        </p:blipFill>
        <p:spPr>
          <a:xfrm>
            <a:off x="881771" y="2611577"/>
            <a:ext cx="3793572" cy="3907675"/>
          </a:xfrm>
          <a:prstGeom prst="rect">
            <a:avLst/>
          </a:prstGeom>
        </p:spPr>
      </p:pic>
      <p:pic>
        <p:nvPicPr>
          <p:cNvPr id="9" name="Picture 2">
            <a:extLst>
              <a:ext uri="{FF2B5EF4-FFF2-40B4-BE49-F238E27FC236}">
                <a16:creationId xmlns:a16="http://schemas.microsoft.com/office/drawing/2014/main" id="{91FE521C-8DBB-4181-90CF-7576DF3323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4702" y="1742630"/>
            <a:ext cx="763142" cy="763142"/>
          </a:xfrm>
          <a:prstGeom prst="rect">
            <a:avLst/>
          </a:prstGeom>
          <a:noFill/>
          <a:extLst>
            <a:ext uri="{909E8E84-426E-40DD-AFC4-6F175D3DCCD1}">
              <a14:hiddenFill xmlns:a14="http://schemas.microsoft.com/office/drawing/2010/main">
                <a:solidFill>
                  <a:srgbClr val="FFFFFF"/>
                </a:solidFill>
              </a14:hiddenFill>
            </a:ext>
          </a:extLst>
        </p:spPr>
      </p:pic>
      <p:sp>
        <p:nvSpPr>
          <p:cNvPr id="10" name="文本框 9">
            <a:extLst>
              <a:ext uri="{FF2B5EF4-FFF2-40B4-BE49-F238E27FC236}">
                <a16:creationId xmlns:a16="http://schemas.microsoft.com/office/drawing/2014/main" id="{81388857-C830-43B9-AC34-A1EF75E84BC5}"/>
              </a:ext>
            </a:extLst>
          </p:cNvPr>
          <p:cNvSpPr txBox="1"/>
          <p:nvPr/>
        </p:nvSpPr>
        <p:spPr>
          <a:xfrm>
            <a:off x="3653593" y="1833988"/>
            <a:ext cx="842761" cy="400110"/>
          </a:xfrm>
          <a:prstGeom prst="rect">
            <a:avLst/>
          </a:prstGeom>
          <a:noFill/>
        </p:spPr>
        <p:txBody>
          <a:bodyPr wrap="square">
            <a:spAutoFit/>
          </a:bodyPr>
          <a:lstStyle/>
          <a:p>
            <a:pPr fontAlgn="base"/>
            <a:r>
              <a:rPr lang="en-US" altLang="zh-CN" sz="2000" b="1" i="0" dirty="0">
                <a:solidFill>
                  <a:srgbClr val="CA9A45"/>
                </a:solidFill>
                <a:effectLst/>
                <a:latin typeface="var(--primary-font)"/>
              </a:rPr>
              <a:t>1961</a:t>
            </a:r>
          </a:p>
        </p:txBody>
      </p:sp>
      <p:sp>
        <p:nvSpPr>
          <p:cNvPr id="12" name="文本框 11">
            <a:extLst>
              <a:ext uri="{FF2B5EF4-FFF2-40B4-BE49-F238E27FC236}">
                <a16:creationId xmlns:a16="http://schemas.microsoft.com/office/drawing/2014/main" id="{AD8B8EBA-339D-4A6F-8F5A-E0BF175E5A86}"/>
              </a:ext>
            </a:extLst>
          </p:cNvPr>
          <p:cNvSpPr txBox="1"/>
          <p:nvPr/>
        </p:nvSpPr>
        <p:spPr>
          <a:xfrm>
            <a:off x="2722395" y="1321419"/>
            <a:ext cx="2057401" cy="369332"/>
          </a:xfrm>
          <a:prstGeom prst="rect">
            <a:avLst/>
          </a:prstGeom>
          <a:noFill/>
        </p:spPr>
        <p:txBody>
          <a:bodyPr wrap="square">
            <a:spAutoFit/>
          </a:bodyPr>
          <a:lstStyle/>
          <a:p>
            <a:pPr algn="l" fontAlgn="base"/>
            <a:r>
              <a:rPr lang="en-US" altLang="zh-CN" b="1" i="0" dirty="0">
                <a:solidFill>
                  <a:srgbClr val="CEA152"/>
                </a:solidFill>
                <a:effectLst/>
                <a:latin typeface="Alfred Sans Regular"/>
              </a:rPr>
              <a:t>R. Hofstadter</a:t>
            </a:r>
          </a:p>
        </p:txBody>
      </p:sp>
      <mc:AlternateContent xmlns:mc="http://schemas.openxmlformats.org/markup-compatibility/2006" xmlns:a14="http://schemas.microsoft.com/office/drawing/2010/main">
        <mc:Choice Requires="a14">
          <p:sp>
            <p:nvSpPr>
              <p:cNvPr id="15" name="内容占位符 2">
                <a:extLst>
                  <a:ext uri="{FF2B5EF4-FFF2-40B4-BE49-F238E27FC236}">
                    <a16:creationId xmlns:a16="http://schemas.microsoft.com/office/drawing/2014/main" id="{E52117C0-173A-494E-9F97-479FA0AF63CA}"/>
                  </a:ext>
                </a:extLst>
              </p:cNvPr>
              <p:cNvSpPr txBox="1">
                <a:spLocks/>
              </p:cNvSpPr>
              <p:nvPr/>
            </p:nvSpPr>
            <p:spPr>
              <a:xfrm>
                <a:off x="4779796" y="4178057"/>
                <a:ext cx="7073389" cy="25391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200"/>
                  </a:spcBef>
                </a:pPr>
                <a:r>
                  <a:rPr lang="zh-CN" altLang="en-US" sz="2400" b="1" dirty="0">
                    <a:solidFill>
                      <a:srgbClr val="FF0000"/>
                    </a:solidFill>
                    <a:latin typeface="黑体" panose="02010609060101010101" pitchFamily="49" charset="-122"/>
                    <a:ea typeface="黑体" panose="02010609060101010101" pitchFamily="49" charset="-122"/>
                    <a:cs typeface="Times New Roman" panose="02020603050405020304" pitchFamily="18" charset="0"/>
                    <a:sym typeface="Wingdings" panose="05000000000000000000" pitchFamily="2" charset="2"/>
                  </a:rPr>
                  <a:t>形状因子</a:t>
                </a:r>
                <a14:m>
                  <m:oMath xmlns:m="http://schemas.openxmlformats.org/officeDocument/2006/math">
                    <m:r>
                      <a:rPr lang="en-US" altLang="zh-CN" sz="2400" b="1" i="0" smtClean="0">
                        <a:solidFill>
                          <a:srgbClr val="FF0000"/>
                        </a:solidFill>
                        <a:latin typeface="Cambria Math" panose="02040503050406030204" pitchFamily="18" charset="0"/>
                        <a:ea typeface="楷体" panose="02010609060101010101" pitchFamily="49" charset="-122"/>
                        <a:cs typeface="Times New Roman" panose="02020603050405020304" pitchFamily="18" charset="0"/>
                        <a:sym typeface="Wingdings" panose="05000000000000000000" pitchFamily="2" charset="2"/>
                      </a:rPr>
                      <m:t>𝐅</m:t>
                    </m:r>
                    <m:r>
                      <a:rPr lang="en-US" altLang="zh-CN" sz="2400" b="1" i="0" smtClean="0">
                        <a:solidFill>
                          <a:srgbClr val="FF0000"/>
                        </a:solidFill>
                        <a:latin typeface="Cambria Math" panose="02040503050406030204" pitchFamily="18" charset="0"/>
                        <a:ea typeface="楷体" panose="02010609060101010101" pitchFamily="49" charset="-122"/>
                        <a:cs typeface="Times New Roman" panose="02020603050405020304" pitchFamily="18" charset="0"/>
                        <a:sym typeface="Wingdings" panose="05000000000000000000" pitchFamily="2" charset="2"/>
                      </a:rPr>
                      <m:t>(</m:t>
                    </m:r>
                    <m:sSup>
                      <m:sSupPr>
                        <m:ctrlPr>
                          <a:rPr lang="en-US" altLang="zh-CN" sz="2400" b="1" i="1" smtClean="0">
                            <a:solidFill>
                              <a:srgbClr val="FF0000"/>
                            </a:solidFill>
                            <a:latin typeface="Cambria Math" panose="02040503050406030204" pitchFamily="18" charset="0"/>
                            <a:ea typeface="楷体" panose="02010609060101010101" pitchFamily="49" charset="-122"/>
                            <a:cs typeface="Times New Roman" panose="02020603050405020304" pitchFamily="18" charset="0"/>
                            <a:sym typeface="Wingdings" panose="05000000000000000000" pitchFamily="2" charset="2"/>
                          </a:rPr>
                        </m:ctrlPr>
                      </m:sSupPr>
                      <m:e>
                        <m:r>
                          <a:rPr lang="en-US" altLang="zh-CN" sz="2400" b="1" i="1" smtClean="0">
                            <a:solidFill>
                              <a:srgbClr val="FF0000"/>
                            </a:solidFill>
                            <a:latin typeface="Cambria Math" panose="02040503050406030204" pitchFamily="18" charset="0"/>
                            <a:ea typeface="楷体" panose="02010609060101010101" pitchFamily="49" charset="-122"/>
                            <a:cs typeface="Times New Roman" panose="02020603050405020304" pitchFamily="18" charset="0"/>
                            <a:sym typeface="Wingdings" panose="05000000000000000000" pitchFamily="2" charset="2"/>
                          </a:rPr>
                          <m:t>𝑸</m:t>
                        </m:r>
                      </m:e>
                      <m:sup>
                        <m:r>
                          <a:rPr lang="en-US" altLang="zh-CN" sz="2400" b="1" i="1" smtClean="0">
                            <a:solidFill>
                              <a:srgbClr val="FF0000"/>
                            </a:solidFill>
                            <a:latin typeface="Cambria Math" panose="02040503050406030204" pitchFamily="18" charset="0"/>
                            <a:ea typeface="楷体" panose="02010609060101010101" pitchFamily="49" charset="-122"/>
                            <a:cs typeface="Times New Roman" panose="02020603050405020304" pitchFamily="18" charset="0"/>
                            <a:sym typeface="Wingdings" panose="05000000000000000000" pitchFamily="2" charset="2"/>
                          </a:rPr>
                          <m:t>𝟐</m:t>
                        </m:r>
                      </m:sup>
                    </m:sSup>
                    <m:r>
                      <a:rPr lang="en-US" altLang="zh-CN" sz="2400" b="1" i="1" smtClean="0">
                        <a:solidFill>
                          <a:srgbClr val="FF0000"/>
                        </a:solidFill>
                        <a:latin typeface="Cambria Math" panose="02040503050406030204" pitchFamily="18" charset="0"/>
                        <a:ea typeface="楷体" panose="02010609060101010101" pitchFamily="49" charset="-122"/>
                        <a:cs typeface="Times New Roman" panose="02020603050405020304" pitchFamily="18" charset="0"/>
                        <a:sym typeface="Wingdings" panose="05000000000000000000" pitchFamily="2" charset="2"/>
                      </a:rPr>
                      <m:t>)</m:t>
                    </m:r>
                  </m:oMath>
                </a14:m>
                <a:r>
                  <a:rPr lang="zh-CN" altLang="en-US" sz="2400" b="1" dirty="0">
                    <a:latin typeface="黑体" panose="02010609060101010101" pitchFamily="49" charset="-122"/>
                    <a:ea typeface="黑体" panose="02010609060101010101" pitchFamily="49" charset="-122"/>
                    <a:cs typeface="Times New Roman" panose="02020603050405020304" pitchFamily="18" charset="0"/>
                    <a:sym typeface="Wingdings" panose="05000000000000000000" pitchFamily="2" charset="2"/>
                  </a:rPr>
                  <a:t>被提出，代表与点状粒子的偏离程度</a:t>
                </a:r>
                <a:endParaRPr lang="en-US" altLang="zh-CN" sz="2400" b="1" dirty="0">
                  <a:latin typeface="黑体" panose="02010609060101010101" pitchFamily="49" charset="-122"/>
                  <a:ea typeface="黑体" panose="02010609060101010101" pitchFamily="49" charset="-122"/>
                  <a:cs typeface="Times New Roman" panose="02020603050405020304" pitchFamily="18" charset="0"/>
                  <a:sym typeface="Wingdings" panose="05000000000000000000" pitchFamily="2" charset="2"/>
                </a:endParaRPr>
              </a:p>
              <a:p>
                <a:pPr>
                  <a:lnSpc>
                    <a:spcPct val="100000"/>
                  </a:lnSpc>
                  <a:spcBef>
                    <a:spcPts val="1200"/>
                  </a:spcBef>
                </a:pPr>
                <a:r>
                  <a:rPr lang="zh-CN" altLang="en-US" sz="2400" b="1" dirty="0">
                    <a:latin typeface="黑体" panose="02010609060101010101" pitchFamily="49" charset="-122"/>
                    <a:ea typeface="黑体" panose="02010609060101010101" pitchFamily="49" charset="-122"/>
                    <a:cs typeface="Times New Roman" panose="02020603050405020304" pitchFamily="18" charset="0"/>
                    <a:sym typeface="Wingdings" panose="05000000000000000000" pitchFamily="2" charset="2"/>
                  </a:rPr>
                  <a:t>历史上首次测量质子半径</a:t>
                </a:r>
                <a:endParaRPr lang="en-US" altLang="zh-CN" sz="2400" b="1" dirty="0">
                  <a:latin typeface="黑体" panose="02010609060101010101" pitchFamily="49" charset="-122"/>
                  <a:ea typeface="黑体" panose="02010609060101010101" pitchFamily="49" charset="-122"/>
                  <a:cs typeface="Times New Roman" panose="02020603050405020304" pitchFamily="18" charset="0"/>
                  <a:sym typeface="Wingdings" panose="05000000000000000000" pitchFamily="2" charset="2"/>
                </a:endParaRPr>
              </a:p>
              <a:p>
                <a:pPr marL="0" indent="0">
                  <a:lnSpc>
                    <a:spcPct val="100000"/>
                  </a:lnSpc>
                  <a:spcBef>
                    <a:spcPts val="1200"/>
                  </a:spcBef>
                  <a:buNone/>
                </a:pPr>
                <a:r>
                  <a:rPr lang="en-US" altLang="zh-CN" sz="2000" b="1" dirty="0">
                    <a:latin typeface="黑体" panose="02010609060101010101" pitchFamily="49" charset="-122"/>
                    <a:ea typeface="黑体" panose="02010609060101010101" pitchFamily="49" charset="-122"/>
                    <a:cs typeface="Times New Roman" panose="02020603050405020304" pitchFamily="18" charset="0"/>
                    <a:sym typeface="Wingdings" panose="05000000000000000000" pitchFamily="2" charset="2"/>
                  </a:rPr>
                  <a:t>     </a:t>
                </a:r>
                <a14:m>
                  <m:oMath xmlns:m="http://schemas.openxmlformats.org/officeDocument/2006/math">
                    <m:rad>
                      <m:radPr>
                        <m:degHide m:val="on"/>
                        <m:ctrlPr>
                          <a:rPr lang="en-US" altLang="zh-CN" sz="2000" b="1" i="1" smtClean="0">
                            <a:latin typeface="Cambria Math" panose="02040503050406030204" pitchFamily="18" charset="0"/>
                            <a:ea typeface="楷体" panose="02010609060101010101" pitchFamily="49" charset="-122"/>
                            <a:cs typeface="Times New Roman" panose="02020603050405020304" pitchFamily="18" charset="0"/>
                            <a:sym typeface="Wingdings" panose="05000000000000000000" pitchFamily="2" charset="2"/>
                          </a:rPr>
                        </m:ctrlPr>
                      </m:radPr>
                      <m:deg/>
                      <m:e>
                        <m:d>
                          <m:dPr>
                            <m:begChr m:val="⟨"/>
                            <m:endChr m:val="⟩"/>
                            <m:ctrlPr>
                              <a:rPr lang="en-US" altLang="zh-CN" sz="2000" b="1" i="1">
                                <a:latin typeface="Cambria Math" panose="02040503050406030204" pitchFamily="18" charset="0"/>
                                <a:ea typeface="楷体" panose="02010609060101010101" pitchFamily="49" charset="-122"/>
                                <a:cs typeface="Times New Roman" panose="02020603050405020304" pitchFamily="18" charset="0"/>
                                <a:sym typeface="Wingdings" panose="05000000000000000000" pitchFamily="2" charset="2"/>
                              </a:rPr>
                            </m:ctrlPr>
                          </m:dPr>
                          <m:e>
                            <m:sSup>
                              <m:sSupPr>
                                <m:ctrlPr>
                                  <a:rPr lang="en-US" altLang="zh-CN" sz="2000" b="1" i="1">
                                    <a:latin typeface="Cambria Math" panose="02040503050406030204" pitchFamily="18" charset="0"/>
                                    <a:ea typeface="楷体" panose="02010609060101010101" pitchFamily="49" charset="-122"/>
                                    <a:cs typeface="Times New Roman" panose="02020603050405020304" pitchFamily="18" charset="0"/>
                                    <a:sym typeface="Wingdings" panose="05000000000000000000" pitchFamily="2" charset="2"/>
                                  </a:rPr>
                                </m:ctrlPr>
                              </m:sSupPr>
                              <m:e>
                                <m:r>
                                  <a:rPr lang="en-US" altLang="zh-CN" sz="2000" b="1" i="1" smtClean="0">
                                    <a:latin typeface="Cambria Math" panose="02040503050406030204" pitchFamily="18" charset="0"/>
                                    <a:ea typeface="楷体" panose="02010609060101010101" pitchFamily="49" charset="-122"/>
                                    <a:cs typeface="Times New Roman" panose="02020603050405020304" pitchFamily="18" charset="0"/>
                                    <a:sym typeface="Wingdings" panose="05000000000000000000" pitchFamily="2" charset="2"/>
                                  </a:rPr>
                                  <m:t>𝒓</m:t>
                                </m:r>
                              </m:e>
                              <m:sup>
                                <m:r>
                                  <a:rPr lang="en-US" altLang="zh-CN" sz="2000" b="1" i="1" smtClean="0">
                                    <a:latin typeface="Cambria Math" panose="02040503050406030204" pitchFamily="18" charset="0"/>
                                    <a:ea typeface="楷体" panose="02010609060101010101" pitchFamily="49" charset="-122"/>
                                    <a:cs typeface="Times New Roman" panose="02020603050405020304" pitchFamily="18" charset="0"/>
                                    <a:sym typeface="Wingdings" panose="05000000000000000000" pitchFamily="2" charset="2"/>
                                  </a:rPr>
                                  <m:t>𝟐</m:t>
                                </m:r>
                              </m:sup>
                            </m:sSup>
                          </m:e>
                        </m:d>
                      </m:e>
                    </m:rad>
                    <m:r>
                      <a:rPr lang="en-US" altLang="zh-CN" sz="2000" b="1" i="1" smtClean="0">
                        <a:latin typeface="Cambria Math" panose="02040503050406030204" pitchFamily="18" charset="0"/>
                        <a:ea typeface="楷体" panose="02010609060101010101" pitchFamily="49" charset="-122"/>
                        <a:cs typeface="Times New Roman" panose="02020603050405020304" pitchFamily="18" charset="0"/>
                        <a:sym typeface="Wingdings" panose="05000000000000000000" pitchFamily="2" charset="2"/>
                      </a:rPr>
                      <m:t>=(</m:t>
                    </m:r>
                    <m:r>
                      <a:rPr lang="en-US" altLang="zh-CN" sz="2000" b="1" i="1" smtClean="0">
                        <a:latin typeface="Cambria Math" panose="02040503050406030204" pitchFamily="18" charset="0"/>
                        <a:ea typeface="楷体" panose="02010609060101010101" pitchFamily="49" charset="-122"/>
                        <a:cs typeface="Times New Roman" panose="02020603050405020304" pitchFamily="18" charset="0"/>
                        <a:sym typeface="Wingdings" panose="05000000000000000000" pitchFamily="2" charset="2"/>
                      </a:rPr>
                      <m:t>𝟕</m:t>
                    </m:r>
                    <m:r>
                      <a:rPr lang="en-US" altLang="zh-CN" sz="2000" b="1" i="1" smtClean="0">
                        <a:latin typeface="Cambria Math" panose="02040503050406030204" pitchFamily="18" charset="0"/>
                        <a:ea typeface="楷体" panose="02010609060101010101" pitchFamily="49" charset="-122"/>
                        <a:cs typeface="Times New Roman" panose="02020603050405020304" pitchFamily="18" charset="0"/>
                        <a:sym typeface="Wingdings" panose="05000000000000000000" pitchFamily="2" charset="2"/>
                      </a:rPr>
                      <m:t>.</m:t>
                    </m:r>
                    <m:r>
                      <a:rPr lang="en-US" altLang="zh-CN" sz="2000" b="1" i="1" smtClean="0">
                        <a:latin typeface="Cambria Math" panose="02040503050406030204" pitchFamily="18" charset="0"/>
                        <a:ea typeface="楷体" panose="02010609060101010101" pitchFamily="49" charset="-122"/>
                        <a:cs typeface="Times New Roman" panose="02020603050405020304" pitchFamily="18" charset="0"/>
                        <a:sym typeface="Wingdings" panose="05000000000000000000" pitchFamily="2" charset="2"/>
                      </a:rPr>
                      <m:t>𝟒</m:t>
                    </m:r>
                    <m:r>
                      <a:rPr lang="en-US" altLang="zh-CN" sz="2000" b="1" i="1" smtClean="0">
                        <a:latin typeface="Cambria Math" panose="02040503050406030204" pitchFamily="18" charset="0"/>
                        <a:ea typeface="Cambria Math" panose="02040503050406030204" pitchFamily="18" charset="0"/>
                        <a:cs typeface="Times New Roman" panose="02020603050405020304" pitchFamily="18" charset="0"/>
                        <a:sym typeface="Wingdings" panose="05000000000000000000" pitchFamily="2" charset="2"/>
                      </a:rPr>
                      <m:t>±</m:t>
                    </m:r>
                    <m:r>
                      <a:rPr lang="en-US" altLang="zh-CN" sz="2000" b="1" i="1" smtClean="0">
                        <a:latin typeface="Cambria Math" panose="02040503050406030204" pitchFamily="18" charset="0"/>
                        <a:ea typeface="Cambria Math" panose="02040503050406030204" pitchFamily="18" charset="0"/>
                        <a:cs typeface="Times New Roman" panose="02020603050405020304" pitchFamily="18" charset="0"/>
                        <a:sym typeface="Wingdings" panose="05000000000000000000" pitchFamily="2" charset="2"/>
                      </a:rPr>
                      <m:t>𝟐</m:t>
                    </m:r>
                    <m:r>
                      <a:rPr lang="en-US" altLang="zh-CN" sz="2000" b="1" i="1" smtClean="0">
                        <a:latin typeface="Cambria Math" panose="02040503050406030204" pitchFamily="18" charset="0"/>
                        <a:ea typeface="Cambria Math" panose="02040503050406030204" pitchFamily="18" charset="0"/>
                        <a:cs typeface="Times New Roman" panose="02020603050405020304" pitchFamily="18" charset="0"/>
                        <a:sym typeface="Wingdings" panose="05000000000000000000" pitchFamily="2" charset="2"/>
                      </a:rPr>
                      <m:t>.</m:t>
                    </m:r>
                    <m:r>
                      <a:rPr lang="en-US" altLang="zh-CN" sz="2000" b="1" i="1" smtClean="0">
                        <a:latin typeface="Cambria Math" panose="02040503050406030204" pitchFamily="18" charset="0"/>
                        <a:ea typeface="Cambria Math" panose="02040503050406030204" pitchFamily="18" charset="0"/>
                        <a:cs typeface="Times New Roman" panose="02020603050405020304" pitchFamily="18" charset="0"/>
                        <a:sym typeface="Wingdings" panose="05000000000000000000" pitchFamily="2" charset="2"/>
                      </a:rPr>
                      <m:t>𝟒</m:t>
                    </m:r>
                    <m:r>
                      <a:rPr lang="en-US" altLang="zh-CN" sz="2000" b="1" i="1" smtClean="0">
                        <a:latin typeface="Cambria Math" panose="02040503050406030204" pitchFamily="18" charset="0"/>
                        <a:ea typeface="Cambria Math" panose="02040503050406030204" pitchFamily="18" charset="0"/>
                        <a:cs typeface="Times New Roman" panose="02020603050405020304" pitchFamily="18" charset="0"/>
                        <a:sym typeface="Wingdings" panose="05000000000000000000" pitchFamily="2" charset="2"/>
                      </a:rPr>
                      <m:t>)×</m:t>
                    </m:r>
                    <m:sSup>
                      <m:sSupPr>
                        <m:ctrlPr>
                          <a:rPr lang="en-US" altLang="zh-CN" sz="2000" b="1" i="1" smtClean="0">
                            <a:latin typeface="Cambria Math" panose="02040503050406030204" pitchFamily="18" charset="0"/>
                            <a:ea typeface="Cambria Math" panose="02040503050406030204" pitchFamily="18" charset="0"/>
                            <a:cs typeface="Times New Roman" panose="02020603050405020304" pitchFamily="18" charset="0"/>
                            <a:sym typeface="Wingdings" panose="05000000000000000000" pitchFamily="2" charset="2"/>
                          </a:rPr>
                        </m:ctrlPr>
                      </m:sSupPr>
                      <m:e>
                        <m:r>
                          <a:rPr lang="en-US" altLang="zh-CN" sz="2000" b="1" i="1" smtClean="0">
                            <a:latin typeface="Cambria Math" panose="02040503050406030204" pitchFamily="18" charset="0"/>
                            <a:ea typeface="Cambria Math" panose="02040503050406030204" pitchFamily="18" charset="0"/>
                            <a:cs typeface="Times New Roman" panose="02020603050405020304" pitchFamily="18" charset="0"/>
                            <a:sym typeface="Wingdings" panose="05000000000000000000" pitchFamily="2" charset="2"/>
                          </a:rPr>
                          <m:t>𝟏𝟎</m:t>
                        </m:r>
                      </m:e>
                      <m:sup>
                        <m:r>
                          <a:rPr lang="en-US" altLang="zh-CN" sz="2000" b="1" i="1" smtClean="0">
                            <a:latin typeface="Cambria Math" panose="02040503050406030204" pitchFamily="18" charset="0"/>
                            <a:ea typeface="Cambria Math" panose="02040503050406030204" pitchFamily="18" charset="0"/>
                            <a:cs typeface="Times New Roman" panose="02020603050405020304" pitchFamily="18" charset="0"/>
                            <a:sym typeface="Wingdings" panose="05000000000000000000" pitchFamily="2" charset="2"/>
                          </a:rPr>
                          <m:t>−</m:t>
                        </m:r>
                        <m:r>
                          <a:rPr lang="en-US" altLang="zh-CN" sz="2000" b="1" i="1" smtClean="0">
                            <a:latin typeface="Cambria Math" panose="02040503050406030204" pitchFamily="18" charset="0"/>
                            <a:ea typeface="Cambria Math" panose="02040503050406030204" pitchFamily="18" charset="0"/>
                            <a:cs typeface="Times New Roman" panose="02020603050405020304" pitchFamily="18" charset="0"/>
                            <a:sym typeface="Wingdings" panose="05000000000000000000" pitchFamily="2" charset="2"/>
                          </a:rPr>
                          <m:t>𝟏𝟒</m:t>
                        </m:r>
                      </m:sup>
                    </m:sSup>
                  </m:oMath>
                </a14:m>
                <a:r>
                  <a:rPr lang="en-US" altLang="zh-CN" sz="2000" b="1" dirty="0">
                    <a:latin typeface="黑体" panose="02010609060101010101" pitchFamily="49" charset="-122"/>
                    <a:ea typeface="黑体" panose="02010609060101010101" pitchFamily="49" charset="-122"/>
                    <a:cs typeface="Times New Roman" panose="02020603050405020304" pitchFamily="18" charset="0"/>
                    <a:sym typeface="Wingdings" panose="05000000000000000000" pitchFamily="2" charset="2"/>
                  </a:rPr>
                  <a:t> cm</a:t>
                </a:r>
                <a:endParaRPr lang="en-US" altLang="zh-CN" sz="2400" b="1" dirty="0">
                  <a:latin typeface="黑体" panose="02010609060101010101" pitchFamily="49" charset="-122"/>
                  <a:ea typeface="黑体" panose="02010609060101010101" pitchFamily="49" charset="-122"/>
                  <a:cs typeface="Times New Roman" panose="02020603050405020304" pitchFamily="18" charset="0"/>
                  <a:sym typeface="Wingdings" panose="05000000000000000000" pitchFamily="2" charset="2"/>
                </a:endParaRPr>
              </a:p>
            </p:txBody>
          </p:sp>
        </mc:Choice>
        <mc:Fallback xmlns="">
          <p:sp>
            <p:nvSpPr>
              <p:cNvPr id="15" name="内容占位符 2">
                <a:extLst>
                  <a:ext uri="{FF2B5EF4-FFF2-40B4-BE49-F238E27FC236}">
                    <a16:creationId xmlns:a16="http://schemas.microsoft.com/office/drawing/2014/main" id="{E52117C0-173A-494E-9F97-479FA0AF63CA}"/>
                  </a:ext>
                </a:extLst>
              </p:cNvPr>
              <p:cNvSpPr txBox="1">
                <a:spLocks noRot="1" noChangeAspect="1" noMove="1" noResize="1" noEditPoints="1" noAdjustHandles="1" noChangeArrowheads="1" noChangeShapeType="1" noTextEdit="1"/>
              </p:cNvSpPr>
              <p:nvPr/>
            </p:nvSpPr>
            <p:spPr>
              <a:xfrm>
                <a:off x="4779796" y="4178057"/>
                <a:ext cx="7073389" cy="2539115"/>
              </a:xfrm>
              <a:prstGeom prst="rect">
                <a:avLst/>
              </a:prstGeom>
              <a:blipFill>
                <a:blip r:embed="rId6"/>
                <a:stretch>
                  <a:fillRect l="-1121" t="-2398" r="-86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A1A0D927-5636-4834-B3CA-F4D01E7CA4CA}"/>
                  </a:ext>
                </a:extLst>
              </p:cNvPr>
              <p:cNvSpPr txBox="1"/>
              <p:nvPr/>
            </p:nvSpPr>
            <p:spPr>
              <a:xfrm>
                <a:off x="4955351" y="2480123"/>
                <a:ext cx="3755213" cy="87966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altLang="zh-CN" sz="2400" b="1" i="1" smtClean="0">
                              <a:latin typeface="Cambria Math" panose="02040503050406030204" pitchFamily="18" charset="0"/>
                            </a:rPr>
                          </m:ctrlPr>
                        </m:fPr>
                        <m:num>
                          <m:r>
                            <a:rPr lang="en-US" altLang="zh-CN" sz="2400" b="1" i="1" smtClean="0">
                              <a:latin typeface="Cambria Math" panose="02040503050406030204" pitchFamily="18" charset="0"/>
                            </a:rPr>
                            <m:t>𝒅</m:t>
                          </m:r>
                          <m:r>
                            <a:rPr lang="zh-CN" altLang="en-US" sz="2400" b="1" i="1" smtClean="0">
                              <a:latin typeface="Cambria Math" panose="02040503050406030204" pitchFamily="18" charset="0"/>
                            </a:rPr>
                            <m:t>𝝈</m:t>
                          </m:r>
                        </m:num>
                        <m:den>
                          <m:r>
                            <a:rPr lang="en-US" altLang="zh-CN" sz="2400" b="1" i="1" smtClean="0">
                              <a:latin typeface="Cambria Math" panose="02040503050406030204" pitchFamily="18" charset="0"/>
                            </a:rPr>
                            <m:t>𝒅</m:t>
                          </m:r>
                          <m:sSub>
                            <m:sSubPr>
                              <m:ctrlPr>
                                <a:rPr lang="en-US" altLang="zh-CN" sz="2400" b="1" i="1" smtClean="0">
                                  <a:latin typeface="Cambria Math" panose="02040503050406030204" pitchFamily="18" charset="0"/>
                                </a:rPr>
                              </m:ctrlPr>
                            </m:sSubPr>
                            <m:e>
                              <m:r>
                                <a:rPr lang="el-GR" altLang="zh-CN" sz="2400" b="1" i="1" smtClean="0">
                                  <a:latin typeface="Cambria Math" panose="02040503050406030204" pitchFamily="18" charset="0"/>
                                  <a:ea typeface="Cambria Math" panose="02040503050406030204" pitchFamily="18" charset="0"/>
                                </a:rPr>
                                <m:t>𝜴</m:t>
                              </m:r>
                            </m:e>
                            <m:sub>
                              <m:r>
                                <a:rPr lang="en-US" altLang="zh-CN" sz="2400" b="1" i="1" smtClean="0">
                                  <a:latin typeface="Cambria Math" panose="02040503050406030204" pitchFamily="18" charset="0"/>
                                </a:rPr>
                                <m:t>𝒆</m:t>
                              </m:r>
                            </m:sub>
                          </m:sSub>
                        </m:den>
                      </m:f>
                      <m:r>
                        <a:rPr lang="en-US" altLang="zh-CN" sz="2400" b="1" i="1" smtClean="0">
                          <a:latin typeface="Cambria Math" panose="02040503050406030204" pitchFamily="18" charset="0"/>
                        </a:rPr>
                        <m:t>=</m:t>
                      </m:r>
                      <m:sSub>
                        <m:sSubPr>
                          <m:ctrlPr>
                            <a:rPr lang="en-US" altLang="zh-CN" sz="2400" b="1" i="1" smtClean="0">
                              <a:latin typeface="Cambria Math" panose="02040503050406030204" pitchFamily="18" charset="0"/>
                            </a:rPr>
                          </m:ctrlPr>
                        </m:sSubPr>
                        <m:e>
                          <m:d>
                            <m:dPr>
                              <m:ctrlPr>
                                <a:rPr lang="en-US" altLang="zh-CN" sz="2400" b="1" i="1" smtClean="0">
                                  <a:latin typeface="Cambria Math" panose="02040503050406030204" pitchFamily="18" charset="0"/>
                                </a:rPr>
                              </m:ctrlPr>
                            </m:dPr>
                            <m:e>
                              <m:f>
                                <m:fPr>
                                  <m:ctrlPr>
                                    <a:rPr lang="en-US" altLang="zh-CN" sz="2400" b="1" i="1" smtClean="0">
                                      <a:latin typeface="Cambria Math" panose="02040503050406030204" pitchFamily="18" charset="0"/>
                                    </a:rPr>
                                  </m:ctrlPr>
                                </m:fPr>
                                <m:num>
                                  <m:r>
                                    <a:rPr lang="en-US" altLang="zh-CN" sz="2400" b="1" i="1" smtClean="0">
                                      <a:latin typeface="Cambria Math" panose="02040503050406030204" pitchFamily="18" charset="0"/>
                                    </a:rPr>
                                    <m:t>𝒅</m:t>
                                  </m:r>
                                  <m:r>
                                    <a:rPr lang="zh-CN" altLang="en-US" sz="2400" b="1" i="1" smtClean="0">
                                      <a:latin typeface="Cambria Math" panose="02040503050406030204" pitchFamily="18" charset="0"/>
                                    </a:rPr>
                                    <m:t>𝝈</m:t>
                                  </m:r>
                                </m:num>
                                <m:den>
                                  <m:r>
                                    <a:rPr lang="en-US" altLang="zh-CN" sz="2400" b="1" i="1" smtClean="0">
                                      <a:latin typeface="Cambria Math" panose="02040503050406030204" pitchFamily="18" charset="0"/>
                                    </a:rPr>
                                    <m:t>𝒅</m:t>
                                  </m:r>
                                  <m:r>
                                    <a:rPr lang="el-GR" altLang="zh-CN" sz="2400" b="1" i="1" smtClean="0">
                                      <a:latin typeface="Cambria Math" panose="02040503050406030204" pitchFamily="18" charset="0"/>
                                      <a:ea typeface="Cambria Math" panose="02040503050406030204" pitchFamily="18" charset="0"/>
                                    </a:rPr>
                                    <m:t>𝜴</m:t>
                                  </m:r>
                                </m:den>
                              </m:f>
                            </m:e>
                          </m:d>
                        </m:e>
                        <m:sub>
                          <m:r>
                            <a:rPr lang="en-US" altLang="zh-CN" sz="2400" b="1" i="0" smtClean="0">
                              <a:latin typeface="Cambria Math" panose="02040503050406030204" pitchFamily="18" charset="0"/>
                            </a:rPr>
                            <m:t>𝐌𝐨𝐭𝐭</m:t>
                          </m:r>
                        </m:sub>
                      </m:sSub>
                      <m:r>
                        <a:rPr lang="en-US" altLang="zh-CN" sz="2400" b="1" i="1" smtClean="0">
                          <a:latin typeface="Cambria Math" panose="02040503050406030204" pitchFamily="18" charset="0"/>
                        </a:rPr>
                        <m:t>𝑭</m:t>
                      </m:r>
                      <m:r>
                        <a:rPr lang="en-US" altLang="zh-CN" sz="2400" b="1" i="1" smtClean="0">
                          <a:latin typeface="Cambria Math" panose="02040503050406030204" pitchFamily="18" charset="0"/>
                        </a:rPr>
                        <m:t>(</m:t>
                      </m:r>
                      <m:sSup>
                        <m:sSupPr>
                          <m:ctrlPr>
                            <a:rPr lang="en-US" altLang="zh-CN" sz="2400" b="1" i="1" smtClean="0">
                              <a:latin typeface="Cambria Math" panose="02040503050406030204" pitchFamily="18" charset="0"/>
                            </a:rPr>
                          </m:ctrlPr>
                        </m:sSupPr>
                        <m:e>
                          <m:r>
                            <a:rPr lang="en-US" altLang="zh-CN" sz="2400" b="1" i="1">
                              <a:latin typeface="Cambria Math" panose="02040503050406030204" pitchFamily="18" charset="0"/>
                            </a:rPr>
                            <m:t>𝑸</m:t>
                          </m:r>
                        </m:e>
                        <m:sup>
                          <m:r>
                            <a:rPr lang="en-US" altLang="zh-CN" sz="2400" b="1" i="1" smtClean="0">
                              <a:latin typeface="Cambria Math" panose="02040503050406030204" pitchFamily="18" charset="0"/>
                            </a:rPr>
                            <m:t>𝟐</m:t>
                          </m:r>
                        </m:sup>
                      </m:sSup>
                      <m:r>
                        <a:rPr lang="en-US" altLang="zh-CN" sz="2400" b="1" i="1" smtClean="0">
                          <a:latin typeface="Cambria Math" panose="02040503050406030204" pitchFamily="18" charset="0"/>
                        </a:rPr>
                        <m:t>)</m:t>
                      </m:r>
                    </m:oMath>
                  </m:oMathPara>
                </a14:m>
                <a:endParaRPr lang="zh-CN" altLang="en-US" sz="2400" b="1" i="1" dirty="0"/>
              </a:p>
            </p:txBody>
          </p:sp>
        </mc:Choice>
        <mc:Fallback xmlns="">
          <p:sp>
            <p:nvSpPr>
              <p:cNvPr id="21" name="文本框 20">
                <a:extLst>
                  <a:ext uri="{FF2B5EF4-FFF2-40B4-BE49-F238E27FC236}">
                    <a16:creationId xmlns:a16="http://schemas.microsoft.com/office/drawing/2014/main" id="{A1A0D927-5636-4834-B3CA-F4D01E7CA4CA}"/>
                  </a:ext>
                </a:extLst>
              </p:cNvPr>
              <p:cNvSpPr txBox="1">
                <a:spLocks noRot="1" noChangeAspect="1" noMove="1" noResize="1" noEditPoints="1" noAdjustHandles="1" noChangeArrowheads="1" noChangeShapeType="1" noTextEdit="1"/>
              </p:cNvSpPr>
              <p:nvPr/>
            </p:nvSpPr>
            <p:spPr>
              <a:xfrm>
                <a:off x="4955351" y="2480123"/>
                <a:ext cx="3755213" cy="879664"/>
              </a:xfrm>
              <a:prstGeom prst="rect">
                <a:avLst/>
              </a:prstGeom>
              <a:blipFill>
                <a:blip r:embed="rId7"/>
                <a:stretch>
                  <a:fillRect/>
                </a:stretch>
              </a:blipFill>
            </p:spPr>
            <p:txBody>
              <a:bodyPr/>
              <a:lstStyle/>
              <a:p>
                <a:r>
                  <a:rPr lang="zh-CN" altLang="en-US">
                    <a:noFill/>
                  </a:rPr>
                  <a:t> </a:t>
                </a:r>
              </a:p>
            </p:txBody>
          </p:sp>
        </mc:Fallback>
      </mc:AlternateContent>
      <p:sp>
        <p:nvSpPr>
          <p:cNvPr id="11" name="文本框 10">
            <a:extLst>
              <a:ext uri="{FF2B5EF4-FFF2-40B4-BE49-F238E27FC236}">
                <a16:creationId xmlns:a16="http://schemas.microsoft.com/office/drawing/2014/main" id="{966076FA-1B64-05F9-695F-0D6A7DE4C240}"/>
              </a:ext>
            </a:extLst>
          </p:cNvPr>
          <p:cNvSpPr txBox="1"/>
          <p:nvPr/>
        </p:nvSpPr>
        <p:spPr>
          <a:xfrm>
            <a:off x="4742166" y="1280965"/>
            <a:ext cx="6394699" cy="461665"/>
          </a:xfrm>
          <a:prstGeom prst="rect">
            <a:avLst/>
          </a:prstGeom>
          <a:noFill/>
        </p:spPr>
        <p:txBody>
          <a:bodyPr wrap="none" rtlCol="0">
            <a:spAutoFit/>
          </a:bodyPr>
          <a:lstStyle/>
          <a:p>
            <a:pPr marL="457200" indent="-457200">
              <a:buFont typeface="Arial" panose="020B0604020202020204" pitchFamily="34" charset="0"/>
              <a:buChar char="•"/>
            </a:pPr>
            <a:r>
              <a:rPr lang="zh-CN" altLang="en-US" sz="2400" b="1" dirty="0">
                <a:latin typeface="+mn-ea"/>
              </a:rPr>
              <a:t>非点状散射截面 </a:t>
            </a:r>
            <a:r>
              <a:rPr lang="en-US" altLang="zh-CN" sz="2400" b="1" dirty="0">
                <a:latin typeface="+mn-ea"/>
              </a:rPr>
              <a:t>= </a:t>
            </a:r>
            <a:r>
              <a:rPr lang="zh-CN" altLang="en-US" sz="2400" b="1" dirty="0">
                <a:latin typeface="+mn-ea"/>
              </a:rPr>
              <a:t>点状散射截面*形状因子</a:t>
            </a:r>
          </a:p>
        </p:txBody>
      </p:sp>
      <p:pic>
        <p:nvPicPr>
          <p:cNvPr id="19" name="Picture 2" descr="Fresh extraction of the proton charge radius from electron scattering ...">
            <a:extLst>
              <a:ext uri="{FF2B5EF4-FFF2-40B4-BE49-F238E27FC236}">
                <a16:creationId xmlns:a16="http://schemas.microsoft.com/office/drawing/2014/main" id="{10468C73-E819-2AFA-4090-F72E731CC73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90572" y="1833988"/>
            <a:ext cx="2910353" cy="2171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58594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2750DD-C537-CAF5-530B-D842C737ADDC}"/>
              </a:ext>
            </a:extLst>
          </p:cNvPr>
          <p:cNvSpPr>
            <a:spLocks noGrp="1"/>
          </p:cNvSpPr>
          <p:nvPr>
            <p:ph type="title"/>
          </p:nvPr>
        </p:nvSpPr>
        <p:spPr>
          <a:xfrm>
            <a:off x="838200" y="164253"/>
            <a:ext cx="10515600" cy="793006"/>
          </a:xfrm>
        </p:spPr>
        <p:txBody>
          <a:bodyPr/>
          <a:lstStyle/>
          <a:p>
            <a:r>
              <a:rPr lang="en-US" altLang="zh-CN" b="1" dirty="0">
                <a:solidFill>
                  <a:srgbClr val="003366"/>
                </a:solidFill>
                <a:latin typeface="Times New Roman" panose="02020603050405020304" pitchFamily="18" charset="0"/>
                <a:cs typeface="Times New Roman" panose="02020603050405020304" pitchFamily="18" charset="0"/>
              </a:rPr>
              <a:t>A</a:t>
            </a:r>
            <a:r>
              <a:rPr lang="en-US" altLang="zh-CN" sz="4400" b="1" dirty="0">
                <a:solidFill>
                  <a:srgbClr val="003366"/>
                </a:solidFill>
                <a:latin typeface="Times New Roman" panose="02020603050405020304" pitchFamily="18" charset="0"/>
                <a:cs typeface="Times New Roman" panose="02020603050405020304" pitchFamily="18" charset="0"/>
              </a:rPr>
              <a:t>nalyticity of proton EMFFs</a:t>
            </a:r>
            <a:endParaRPr lang="zh-CN" altLang="en-US" b="1" dirty="0">
              <a:solidFill>
                <a:srgbClr val="003366"/>
              </a:solidFill>
            </a:endParaRPr>
          </a:p>
        </p:txBody>
      </p:sp>
      <p:sp>
        <p:nvSpPr>
          <p:cNvPr id="4" name="灯片编号占位符 3">
            <a:extLst>
              <a:ext uri="{FF2B5EF4-FFF2-40B4-BE49-F238E27FC236}">
                <a16:creationId xmlns:a16="http://schemas.microsoft.com/office/drawing/2014/main" id="{E4F4AF64-34B2-1006-B622-B8C056FB7B98}"/>
              </a:ext>
            </a:extLst>
          </p:cNvPr>
          <p:cNvSpPr>
            <a:spLocks noGrp="1"/>
          </p:cNvSpPr>
          <p:nvPr>
            <p:ph type="sldNum" sz="quarter" idx="12"/>
          </p:nvPr>
        </p:nvSpPr>
        <p:spPr/>
        <p:txBody>
          <a:bodyPr/>
          <a:lstStyle/>
          <a:p>
            <a:fld id="{CA44AABA-6ED3-43D4-A200-DA0A2F6CBD64}" type="slidenum">
              <a:rPr lang="zh-CN" altLang="en-US" smtClean="0"/>
              <a:t>20</a:t>
            </a:fld>
            <a:endParaRPr lang="zh-CN" altLang="en-US" dirty="0"/>
          </a:p>
        </p:txBody>
      </p:sp>
      <mc:AlternateContent xmlns:mc="http://schemas.openxmlformats.org/markup-compatibility/2006" xmlns:a14="http://schemas.microsoft.com/office/drawing/2010/main">
        <mc:Choice Requires="a14">
          <p:sp>
            <p:nvSpPr>
              <p:cNvPr id="6" name="内容占位符 2">
                <a:extLst>
                  <a:ext uri="{FF2B5EF4-FFF2-40B4-BE49-F238E27FC236}">
                    <a16:creationId xmlns:a16="http://schemas.microsoft.com/office/drawing/2014/main" id="{124DDB95-EEB0-FF16-2C25-BCEAF5713228}"/>
                  </a:ext>
                </a:extLst>
              </p:cNvPr>
              <p:cNvSpPr>
                <a:spLocks noGrp="1"/>
              </p:cNvSpPr>
              <p:nvPr>
                <p:ph idx="1"/>
              </p:nvPr>
            </p:nvSpPr>
            <p:spPr>
              <a:xfrm>
                <a:off x="5160835" y="1914691"/>
                <a:ext cx="6899529" cy="3341121"/>
              </a:xfrm>
            </p:spPr>
            <p:txBody>
              <a:bodyPr>
                <a:normAutofit/>
              </a:bodyPr>
              <a:lstStyle/>
              <a:p>
                <a:pPr>
                  <a:buFont typeface="Wingdings" panose="05000000000000000000" pitchFamily="2" charset="2"/>
                  <a:buChar char="Ø"/>
                </a:pPr>
                <a:r>
                  <a:rPr lang="en-US" altLang="zh-CN" sz="2400" dirty="0">
                    <a:solidFill>
                      <a:schemeClr val="tx1"/>
                    </a:solidFill>
                    <a:latin typeface="Times New Roman" panose="02020603050405020304" pitchFamily="18" charset="0"/>
                    <a:cs typeface="Times New Roman" panose="02020603050405020304" pitchFamily="18" charset="0"/>
                  </a:rPr>
                  <a:t>SL data shows a monotone decrease</a:t>
                </a:r>
                <a:r>
                  <a:rPr lang="zh-CN" altLang="en-US" sz="2400" dirty="0">
                    <a:solidFill>
                      <a:schemeClr val="tx1"/>
                    </a:solidFill>
                    <a:latin typeface="Times New Roman" panose="02020603050405020304" pitchFamily="18" charset="0"/>
                    <a:cs typeface="Times New Roman" panose="02020603050405020304" pitchFamily="18" charset="0"/>
                  </a:rPr>
                  <a:t> </a:t>
                </a:r>
                <a:r>
                  <a:rPr lang="en-US" altLang="zh-CN" sz="2400" dirty="0">
                    <a:solidFill>
                      <a:schemeClr val="tx1"/>
                    </a:solidFill>
                    <a:latin typeface="Times New Roman" panose="02020603050405020304" pitchFamily="18" charset="0"/>
                    <a:cs typeface="Times New Roman" panose="02020603050405020304" pitchFamily="18" charset="0"/>
                  </a:rPr>
                  <a:t>from</a:t>
                </a:r>
                <a:r>
                  <a:rPr lang="zh-CN" altLang="en-US" sz="24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CN" sz="2400" i="1" smtClean="0">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1/</m:t>
                        </m:r>
                        <m:r>
                          <a:rPr lang="zh-CN" altLang="en-US" sz="2400" i="1" smtClean="0">
                            <a:solidFill>
                              <a:schemeClr val="tx1"/>
                            </a:solidFill>
                            <a:latin typeface="Cambria Math" panose="02040503050406030204" pitchFamily="18" charset="0"/>
                          </a:rPr>
                          <m:t>𝜇</m:t>
                        </m:r>
                      </m:e>
                      <m:sub>
                        <m:r>
                          <a:rPr lang="en-US" altLang="zh-CN" sz="2400" b="0" i="1" smtClean="0">
                            <a:solidFill>
                              <a:schemeClr val="tx1"/>
                            </a:solidFill>
                            <a:latin typeface="Cambria Math" panose="02040503050406030204" pitchFamily="18" charset="0"/>
                          </a:rPr>
                          <m:t>𝑝</m:t>
                        </m:r>
                      </m:sub>
                    </m:sSub>
                  </m:oMath>
                </a14:m>
                <a:r>
                  <a:rPr lang="en-US" altLang="zh-CN" sz="2400" dirty="0">
                    <a:solidFill>
                      <a:schemeClr val="tx1"/>
                    </a:solidFill>
                    <a:latin typeface="Times New Roman" panose="02020603050405020304" pitchFamily="18" charset="0"/>
                    <a:cs typeface="Times New Roman" panose="02020603050405020304" pitchFamily="18" charset="0"/>
                  </a:rPr>
                  <a:t> at </a:t>
                </a:r>
                <a14:m>
                  <m:oMath xmlns:m="http://schemas.openxmlformats.org/officeDocument/2006/math">
                    <m:sSup>
                      <m:sSupPr>
                        <m:ctrlPr>
                          <a:rPr lang="en-US" altLang="zh-CN" sz="2400" i="1">
                            <a:solidFill>
                              <a:schemeClr val="tx1"/>
                            </a:solidFill>
                            <a:latin typeface="Cambria Math" panose="02040503050406030204" pitchFamily="18" charset="0"/>
                          </a:rPr>
                        </m:ctrlPr>
                      </m:sSupPr>
                      <m:e>
                        <m:r>
                          <a:rPr lang="en-US" altLang="zh-CN" sz="2400" i="1">
                            <a:solidFill>
                              <a:schemeClr val="tx1"/>
                            </a:solidFill>
                            <a:latin typeface="Cambria Math" panose="02040503050406030204" pitchFamily="18" charset="0"/>
                          </a:rPr>
                          <m:t>𝑞</m:t>
                        </m:r>
                      </m:e>
                      <m:sup>
                        <m:r>
                          <a:rPr lang="en-US" altLang="zh-CN" sz="2400" i="1">
                            <a:solidFill>
                              <a:schemeClr val="tx1"/>
                            </a:solidFill>
                            <a:latin typeface="Cambria Math" panose="02040503050406030204" pitchFamily="18" charset="0"/>
                          </a:rPr>
                          <m:t>2</m:t>
                        </m:r>
                      </m:sup>
                    </m:sSup>
                    <m:r>
                      <a:rPr lang="en-US" altLang="zh-CN" sz="2400" b="0" i="1" smtClean="0">
                        <a:solidFill>
                          <a:schemeClr val="tx1"/>
                        </a:solidFill>
                        <a:latin typeface="Cambria Math" panose="02040503050406030204" pitchFamily="18" charset="0"/>
                      </a:rPr>
                      <m:t>=0</m:t>
                    </m:r>
                  </m:oMath>
                </a14:m>
                <a:r>
                  <a:rPr lang="en-US" altLang="zh-CN" sz="2400" dirty="0">
                    <a:solidFill>
                      <a:schemeClr val="tx1"/>
                    </a:solidFill>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en-US" altLang="zh-CN" sz="2400" dirty="0">
                    <a:solidFill>
                      <a:schemeClr val="tx1"/>
                    </a:solidFill>
                    <a:latin typeface="Times New Roman" panose="02020603050405020304" pitchFamily="18" charset="0"/>
                    <a:cs typeface="Times New Roman" panose="02020603050405020304" pitchFamily="18" charset="0"/>
                  </a:rPr>
                  <a:t>TL data decreases </a:t>
                </a:r>
                <a:r>
                  <a:rPr lang="en-US" altLang="zh-CN" sz="2400" dirty="0">
                    <a:latin typeface="Times New Roman" panose="02020603050405020304" pitchFamily="18" charset="0"/>
                    <a:cs typeface="Times New Roman" panose="02020603050405020304" pitchFamily="18" charset="0"/>
                  </a:rPr>
                  <a:t>from 1 at threshold </a:t>
                </a:r>
                <a14:m>
                  <m:oMath xmlns:m="http://schemas.openxmlformats.org/officeDocument/2006/math">
                    <m:sSup>
                      <m:sSupPr>
                        <m:ctrlPr>
                          <a:rPr lang="en-US" altLang="zh-CN" sz="2400" i="1" smtClean="0">
                            <a:latin typeface="Cambria Math" panose="02040503050406030204" pitchFamily="18" charset="0"/>
                          </a:rPr>
                        </m:ctrlPr>
                      </m:sSupPr>
                      <m:e>
                        <m:r>
                          <a:rPr lang="en-US" altLang="zh-CN" sz="2400" b="0" i="1" smtClean="0">
                            <a:latin typeface="Cambria Math" panose="02040503050406030204" pitchFamily="18" charset="0"/>
                          </a:rPr>
                          <m:t>𝑞</m:t>
                        </m:r>
                      </m:e>
                      <m:sup>
                        <m:r>
                          <a:rPr lang="en-US" altLang="zh-CN" sz="2400" b="0" i="1" smtClean="0">
                            <a:latin typeface="Cambria Math" panose="02040503050406030204" pitchFamily="18" charset="0"/>
                          </a:rPr>
                          <m:t>2</m:t>
                        </m:r>
                      </m:sup>
                    </m:sSup>
                    <m:r>
                      <a:rPr lang="en-US" altLang="zh-CN" sz="2400" b="0" i="1" smtClean="0">
                        <a:latin typeface="Cambria Math" panose="02040503050406030204" pitchFamily="18" charset="0"/>
                      </a:rPr>
                      <m:t>=</m:t>
                    </m:r>
                    <m:sSubSup>
                      <m:sSubSupPr>
                        <m:ctrlPr>
                          <a:rPr lang="en-US" altLang="zh-CN" sz="2400" b="0" i="1" smtClean="0">
                            <a:latin typeface="Cambria Math" panose="02040503050406030204" pitchFamily="18" charset="0"/>
                          </a:rPr>
                        </m:ctrlPr>
                      </m:sSubSupPr>
                      <m:e>
                        <m:r>
                          <a:rPr lang="en-US" altLang="zh-CN" sz="2400" b="0" i="1" smtClean="0">
                            <a:latin typeface="Cambria Math" panose="02040503050406030204" pitchFamily="18" charset="0"/>
                          </a:rPr>
                          <m:t>4</m:t>
                        </m:r>
                        <m:r>
                          <a:rPr lang="en-US" altLang="zh-CN" sz="2400" b="0" i="1" smtClean="0">
                            <a:latin typeface="Cambria Math" panose="02040503050406030204" pitchFamily="18" charset="0"/>
                          </a:rPr>
                          <m:t>𝑚</m:t>
                        </m:r>
                      </m:e>
                      <m:sub>
                        <m:r>
                          <a:rPr lang="en-US" altLang="zh-CN" sz="2400" b="0" i="1" smtClean="0">
                            <a:latin typeface="Cambria Math" panose="02040503050406030204" pitchFamily="18" charset="0"/>
                          </a:rPr>
                          <m:t>𝑝</m:t>
                        </m:r>
                      </m:sub>
                      <m:sup>
                        <m:r>
                          <a:rPr lang="en-US" altLang="zh-CN" sz="2400" b="0" i="1" smtClean="0">
                            <a:latin typeface="Cambria Math" panose="02040503050406030204" pitchFamily="18" charset="0"/>
                          </a:rPr>
                          <m:t>2</m:t>
                        </m:r>
                      </m:sup>
                    </m:sSubSup>
                  </m:oMath>
                </a14:m>
                <a:r>
                  <a:rPr lang="en-US" altLang="zh-CN" sz="2400" dirty="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en-US" altLang="zh-CN" sz="2400" dirty="0">
                    <a:solidFill>
                      <a:srgbClr val="FF0000"/>
                    </a:solidFill>
                    <a:latin typeface="Times New Roman" panose="02020603050405020304" pitchFamily="18" charset="0"/>
                    <a:cs typeface="Times New Roman" panose="02020603050405020304" pitchFamily="18" charset="0"/>
                  </a:rPr>
                  <a:t>Damped oscillation feature </a:t>
                </a:r>
                <a:r>
                  <a:rPr lang="en-US" altLang="zh-CN" sz="2400" dirty="0">
                    <a:latin typeface="Times New Roman" panose="02020603050405020304" pitchFamily="18" charset="0"/>
                    <a:cs typeface="Times New Roman" panose="02020603050405020304" pitchFamily="18" charset="0"/>
                  </a:rPr>
                  <a:t>of |G</a:t>
                </a:r>
                <a:r>
                  <a:rPr lang="en-US" altLang="zh-CN" sz="2400" baseline="-25000" dirty="0">
                    <a:latin typeface="Times New Roman" panose="02020603050405020304" pitchFamily="18" charset="0"/>
                    <a:cs typeface="Times New Roman" panose="02020603050405020304" pitchFamily="18" charset="0"/>
                  </a:rPr>
                  <a:t>E</a:t>
                </a:r>
                <a:r>
                  <a:rPr lang="en-US" altLang="zh-CN" sz="2400" dirty="0">
                    <a:latin typeface="Times New Roman" panose="02020603050405020304" pitchFamily="18" charset="0"/>
                    <a:cs typeface="Times New Roman" panose="02020603050405020304" pitchFamily="18" charset="0"/>
                  </a:rPr>
                  <a:t>/G</a:t>
                </a:r>
                <a:r>
                  <a:rPr lang="en-US" altLang="zh-CN" sz="2400" baseline="-25000" dirty="0">
                    <a:latin typeface="Times New Roman" panose="02020603050405020304" pitchFamily="18" charset="0"/>
                    <a:cs typeface="Times New Roman" panose="02020603050405020304" pitchFamily="18" charset="0"/>
                  </a:rPr>
                  <a:t>M</a:t>
                </a:r>
                <a:r>
                  <a:rPr lang="en-US" altLang="zh-CN" sz="2400" dirty="0">
                    <a:latin typeface="Times New Roman" panose="02020603050405020304" pitchFamily="18" charset="0"/>
                    <a:cs typeface="Times New Roman" panose="02020603050405020304" pitchFamily="18" charset="0"/>
                  </a:rPr>
                  <a:t>| in Time-like</a:t>
                </a:r>
              </a:p>
              <a:p>
                <a:pPr>
                  <a:buFont typeface="Wingdings" panose="05000000000000000000" pitchFamily="2" charset="2"/>
                  <a:buChar char="Ø"/>
                </a:pPr>
                <a:endParaRPr lang="en-US" altLang="zh-CN"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US" altLang="zh-CN"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altLang="zh-CN" sz="2400" dirty="0">
                    <a:latin typeface="Times New Roman" panose="02020603050405020304" pitchFamily="18" charset="0"/>
                    <a:cs typeface="Times New Roman" panose="02020603050405020304" pitchFamily="18" charset="0"/>
                  </a:rPr>
                  <a:t>Perturbative domain has not been reached.</a:t>
                </a:r>
              </a:p>
            </p:txBody>
          </p:sp>
        </mc:Choice>
        <mc:Fallback xmlns="">
          <p:sp>
            <p:nvSpPr>
              <p:cNvPr id="6" name="内容占位符 2">
                <a:extLst>
                  <a:ext uri="{FF2B5EF4-FFF2-40B4-BE49-F238E27FC236}">
                    <a16:creationId xmlns:a16="http://schemas.microsoft.com/office/drawing/2014/main" id="{124DDB95-EEB0-FF16-2C25-BCEAF5713228}"/>
                  </a:ext>
                </a:extLst>
              </p:cNvPr>
              <p:cNvSpPr>
                <a:spLocks noGrp="1" noRot="1" noChangeAspect="1" noMove="1" noResize="1" noEditPoints="1" noAdjustHandles="1" noChangeArrowheads="1" noChangeShapeType="1" noTextEdit="1"/>
              </p:cNvSpPr>
              <p:nvPr>
                <p:ph idx="1"/>
              </p:nvPr>
            </p:nvSpPr>
            <p:spPr>
              <a:xfrm>
                <a:off x="5160835" y="1914691"/>
                <a:ext cx="6899529" cy="3341121"/>
              </a:xfrm>
              <a:blipFill>
                <a:blip r:embed="rId3"/>
                <a:stretch>
                  <a:fillRect l="-1238" t="-2372"/>
                </a:stretch>
              </a:blipFill>
            </p:spPr>
            <p:txBody>
              <a:bodyPr/>
              <a:lstStyle/>
              <a:p>
                <a:r>
                  <a:rPr lang="zh-CN" altLang="en-US">
                    <a:noFill/>
                  </a:rPr>
                  <a:t> </a:t>
                </a:r>
              </a:p>
            </p:txBody>
          </p:sp>
        </mc:Fallback>
      </mc:AlternateContent>
      <p:sp>
        <p:nvSpPr>
          <p:cNvPr id="8" name="文本框 7">
            <a:extLst>
              <a:ext uri="{FF2B5EF4-FFF2-40B4-BE49-F238E27FC236}">
                <a16:creationId xmlns:a16="http://schemas.microsoft.com/office/drawing/2014/main" id="{55D71976-C239-C882-DE20-7DC618C03C6A}"/>
              </a:ext>
            </a:extLst>
          </p:cNvPr>
          <p:cNvSpPr txBox="1"/>
          <p:nvPr/>
        </p:nvSpPr>
        <p:spPr>
          <a:xfrm>
            <a:off x="534702" y="5545367"/>
            <a:ext cx="5172635" cy="369332"/>
          </a:xfrm>
          <a:prstGeom prst="rect">
            <a:avLst/>
          </a:prstGeom>
          <a:noFill/>
        </p:spPr>
        <p:txBody>
          <a:bodyPr wrap="square">
            <a:spAutoFit/>
          </a:bodyPr>
          <a:lstStyle/>
          <a:p>
            <a:r>
              <a:rPr lang="en-US" altLang="zh-CN" i="1" dirty="0">
                <a:solidFill>
                  <a:srgbClr val="FF0000"/>
                </a:solidFill>
                <a:effectLst/>
                <a:latin typeface="Times New Roman" panose="02020603050405020304" pitchFamily="18" charset="0"/>
                <a:cs typeface="Times New Roman" panose="02020603050405020304" pitchFamily="18" charset="0"/>
              </a:rPr>
              <a:t>E. </a:t>
            </a:r>
            <a:r>
              <a:rPr lang="en-US" altLang="zh-CN" i="1" dirty="0" err="1">
                <a:solidFill>
                  <a:srgbClr val="FF0000"/>
                </a:solidFill>
                <a:effectLst/>
                <a:latin typeface="Times New Roman" panose="02020603050405020304" pitchFamily="18" charset="0"/>
                <a:cs typeface="Times New Roman" panose="02020603050405020304" pitchFamily="18" charset="0"/>
              </a:rPr>
              <a:t>Tomasi</a:t>
            </a:r>
            <a:r>
              <a:rPr lang="en-US" altLang="zh-CN" i="1" dirty="0">
                <a:solidFill>
                  <a:srgbClr val="FF0000"/>
                </a:solidFill>
                <a:effectLst/>
                <a:latin typeface="Times New Roman" panose="02020603050405020304" pitchFamily="18" charset="0"/>
                <a:cs typeface="Times New Roman" panose="02020603050405020304" pitchFamily="18" charset="0"/>
              </a:rPr>
              <a:t>-Gustafsson et al., PRC 103, 035203 (2021)</a:t>
            </a:r>
            <a:r>
              <a:rPr lang="en-US" altLang="zh-CN" i="1" dirty="0">
                <a:solidFill>
                  <a:srgbClr val="FF0000"/>
                </a:solidFill>
                <a:latin typeface="Times New Roman" panose="02020603050405020304" pitchFamily="18" charset="0"/>
                <a:cs typeface="Times New Roman" panose="02020603050405020304" pitchFamily="18" charset="0"/>
              </a:rPr>
              <a:t> </a:t>
            </a:r>
            <a:endParaRPr lang="zh-CN" altLang="en-US" i="1" dirty="0">
              <a:solidFill>
                <a:srgbClr val="FF0000"/>
              </a:solidFill>
              <a:latin typeface="Times New Roman" panose="02020603050405020304" pitchFamily="18" charset="0"/>
              <a:cs typeface="Times New Roman" panose="02020603050405020304" pitchFamily="18" charset="0"/>
            </a:endParaRPr>
          </a:p>
        </p:txBody>
      </p:sp>
      <p:pic>
        <p:nvPicPr>
          <p:cNvPr id="10" name="图片 9">
            <a:extLst>
              <a:ext uri="{FF2B5EF4-FFF2-40B4-BE49-F238E27FC236}">
                <a16:creationId xmlns:a16="http://schemas.microsoft.com/office/drawing/2014/main" id="{BF867AF5-0FD2-3283-8CE9-7DB35D4973A4}"/>
              </a:ext>
            </a:extLst>
          </p:cNvPr>
          <p:cNvPicPr>
            <a:picLocks noChangeAspect="1"/>
          </p:cNvPicPr>
          <p:nvPr/>
        </p:nvPicPr>
        <p:blipFill>
          <a:blip r:embed="rId4"/>
          <a:stretch>
            <a:fillRect/>
          </a:stretch>
        </p:blipFill>
        <p:spPr>
          <a:xfrm>
            <a:off x="5362407" y="3745839"/>
            <a:ext cx="6496384" cy="749339"/>
          </a:xfrm>
          <a:prstGeom prst="rect">
            <a:avLst/>
          </a:prstGeom>
        </p:spPr>
      </p:pic>
      <p:pic>
        <p:nvPicPr>
          <p:cNvPr id="12" name="图片 11">
            <a:extLst>
              <a:ext uri="{FF2B5EF4-FFF2-40B4-BE49-F238E27FC236}">
                <a16:creationId xmlns:a16="http://schemas.microsoft.com/office/drawing/2014/main" id="{3FE4C877-2CA1-D1FD-7A41-77A479576585}"/>
              </a:ext>
            </a:extLst>
          </p:cNvPr>
          <p:cNvPicPr>
            <a:picLocks noChangeAspect="1"/>
          </p:cNvPicPr>
          <p:nvPr/>
        </p:nvPicPr>
        <p:blipFill>
          <a:blip r:embed="rId5"/>
          <a:stretch>
            <a:fillRect/>
          </a:stretch>
        </p:blipFill>
        <p:spPr>
          <a:xfrm>
            <a:off x="299393" y="1214745"/>
            <a:ext cx="4515082" cy="4292821"/>
          </a:xfrm>
          <a:prstGeom prst="rect">
            <a:avLst/>
          </a:prstGeom>
        </p:spPr>
      </p:pic>
    </p:spTree>
    <p:extLst>
      <p:ext uri="{BB962C8B-B14F-4D97-AF65-F5344CB8AC3E}">
        <p14:creationId xmlns:p14="http://schemas.microsoft.com/office/powerpoint/2010/main" val="37099450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E7649C-5757-4D6F-BD93-E226FCB8EA70}"/>
              </a:ext>
            </a:extLst>
          </p:cNvPr>
          <p:cNvSpPr>
            <a:spLocks noGrp="1"/>
          </p:cNvSpPr>
          <p:nvPr>
            <p:ph type="title"/>
          </p:nvPr>
        </p:nvSpPr>
        <p:spPr>
          <a:xfrm>
            <a:off x="838200" y="177105"/>
            <a:ext cx="10515600" cy="793006"/>
          </a:xfrm>
        </p:spPr>
        <p:txBody>
          <a:bodyPr/>
          <a:lstStyle/>
          <a:p>
            <a:r>
              <a:rPr lang="en-US" altLang="zh-CN" b="1" dirty="0">
                <a:solidFill>
                  <a:srgbClr val="003366"/>
                </a:solidFill>
                <a:latin typeface="Times New Roman" panose="02020603050405020304" pitchFamily="18" charset="0"/>
                <a:ea typeface="楷体" panose="02010609060101010101" pitchFamily="49" charset="-122"/>
                <a:cs typeface="Times New Roman" panose="02020603050405020304" pitchFamily="18" charset="0"/>
              </a:rPr>
              <a:t>Neutron EMFFs: |G</a:t>
            </a:r>
            <a:r>
              <a:rPr lang="en-US" altLang="zh-CN" b="1" baseline="-25000" dirty="0">
                <a:solidFill>
                  <a:srgbClr val="003366"/>
                </a:solidFill>
                <a:latin typeface="Times New Roman" panose="02020603050405020304" pitchFamily="18" charset="0"/>
                <a:ea typeface="楷体" panose="02010609060101010101" pitchFamily="49" charset="-122"/>
                <a:cs typeface="Times New Roman" panose="02020603050405020304" pitchFamily="18" charset="0"/>
              </a:rPr>
              <a:t>E</a:t>
            </a:r>
            <a:r>
              <a:rPr lang="en-US" altLang="zh-CN" b="1" dirty="0">
                <a:solidFill>
                  <a:srgbClr val="003366"/>
                </a:solidFill>
                <a:latin typeface="Times New Roman" panose="02020603050405020304" pitchFamily="18" charset="0"/>
                <a:ea typeface="楷体" panose="02010609060101010101" pitchFamily="49" charset="-122"/>
                <a:cs typeface="Times New Roman" panose="02020603050405020304" pitchFamily="18" charset="0"/>
              </a:rPr>
              <a:t>/G</a:t>
            </a:r>
            <a:r>
              <a:rPr lang="en-US" altLang="zh-CN" b="1" baseline="-25000" dirty="0">
                <a:solidFill>
                  <a:srgbClr val="003366"/>
                </a:solidFill>
                <a:latin typeface="Times New Roman" panose="02020603050405020304" pitchFamily="18" charset="0"/>
                <a:ea typeface="楷体" panose="02010609060101010101" pitchFamily="49" charset="-122"/>
                <a:cs typeface="Times New Roman" panose="02020603050405020304" pitchFamily="18" charset="0"/>
              </a:rPr>
              <a:t>M</a:t>
            </a:r>
            <a:r>
              <a:rPr lang="en-US" altLang="zh-CN" b="1" dirty="0">
                <a:solidFill>
                  <a:srgbClr val="003366"/>
                </a:solidFill>
                <a:latin typeface="Times New Roman" panose="02020603050405020304" pitchFamily="18" charset="0"/>
                <a:ea typeface="楷体" panose="02010609060101010101" pitchFamily="49" charset="-122"/>
                <a:cs typeface="Times New Roman" panose="02020603050405020304" pitchFamily="18" charset="0"/>
              </a:rPr>
              <a:t>| </a:t>
            </a:r>
            <a:endParaRPr lang="zh-CN" altLang="en-US" dirty="0"/>
          </a:p>
        </p:txBody>
      </p:sp>
      <p:sp>
        <p:nvSpPr>
          <p:cNvPr id="4" name="灯片编号占位符 3">
            <a:extLst>
              <a:ext uri="{FF2B5EF4-FFF2-40B4-BE49-F238E27FC236}">
                <a16:creationId xmlns:a16="http://schemas.microsoft.com/office/drawing/2014/main" id="{D2D7F555-66A9-4A6C-A802-22A96A1DD40D}"/>
              </a:ext>
            </a:extLst>
          </p:cNvPr>
          <p:cNvSpPr>
            <a:spLocks noGrp="1"/>
          </p:cNvSpPr>
          <p:nvPr>
            <p:ph type="sldNum" sz="quarter" idx="12"/>
          </p:nvPr>
        </p:nvSpPr>
        <p:spPr/>
        <p:txBody>
          <a:bodyPr/>
          <a:lstStyle/>
          <a:p>
            <a:fld id="{CA44AABA-6ED3-43D4-A200-DA0A2F6CBD64}" type="slidenum">
              <a:rPr lang="zh-CN" altLang="en-US" smtClean="0"/>
              <a:t>21</a:t>
            </a:fld>
            <a:endParaRPr lang="zh-CN" altLang="en-US"/>
          </a:p>
        </p:txBody>
      </p:sp>
      <p:sp>
        <p:nvSpPr>
          <p:cNvPr id="5" name="矩形 4">
            <a:extLst>
              <a:ext uri="{FF2B5EF4-FFF2-40B4-BE49-F238E27FC236}">
                <a16:creationId xmlns:a16="http://schemas.microsoft.com/office/drawing/2014/main" id="{FE1898AB-D5FA-4CBE-B7DA-968BEA37919D}"/>
              </a:ext>
            </a:extLst>
          </p:cNvPr>
          <p:cNvSpPr/>
          <p:nvPr/>
        </p:nvSpPr>
        <p:spPr>
          <a:xfrm>
            <a:off x="562613" y="1425382"/>
            <a:ext cx="10690411" cy="1646605"/>
          </a:xfrm>
          <a:prstGeom prst="rect">
            <a:avLst/>
          </a:prstGeom>
        </p:spPr>
        <p:txBody>
          <a:bodyPr wrap="square">
            <a:spAutoFit/>
          </a:bodyPr>
          <a:lstStyle/>
          <a:p>
            <a:pPr marL="285750" indent="-285750" algn="just">
              <a:spcBef>
                <a:spcPts val="600"/>
              </a:spcBef>
              <a:buFont typeface="Wingdings" panose="05000000000000000000" pitchFamily="2" charset="2"/>
              <a:buChar char="Ø"/>
            </a:pPr>
            <a:r>
              <a:rPr lang="en-US" altLang="zh-CN" sz="2400" dirty="0">
                <a:latin typeface="Times New Roman" panose="02020603050405020304" pitchFamily="18" charset="0"/>
                <a:cs typeface="Times New Roman" panose="02020603050405020304" pitchFamily="18" charset="0"/>
              </a:rPr>
              <a:t>Compared with the FENICE results, the values for |G</a:t>
            </a:r>
            <a:r>
              <a:rPr lang="en-US" altLang="zh-CN" sz="2400" baseline="-25000" dirty="0">
                <a:latin typeface="Times New Roman" panose="02020603050405020304" pitchFamily="18" charset="0"/>
                <a:cs typeface="Times New Roman" panose="02020603050405020304" pitchFamily="18" charset="0"/>
              </a:rPr>
              <a:t>M</a:t>
            </a:r>
            <a:r>
              <a:rPr lang="en-US" altLang="zh-CN" sz="2400" dirty="0">
                <a:latin typeface="Times New Roman" panose="02020603050405020304" pitchFamily="18" charset="0"/>
                <a:cs typeface="Times New Roman" panose="02020603050405020304" pitchFamily="18" charset="0"/>
              </a:rPr>
              <a:t>| from this work are </a:t>
            </a:r>
            <a:r>
              <a:rPr lang="en-US" altLang="zh-CN" sz="2400" dirty="0">
                <a:solidFill>
                  <a:srgbClr val="FF0000"/>
                </a:solidFill>
                <a:latin typeface="Times New Roman" panose="02020603050405020304" pitchFamily="18" charset="0"/>
                <a:cs typeface="Times New Roman" panose="02020603050405020304" pitchFamily="18" charset="0"/>
              </a:rPr>
              <a:t>smaller by a factor of 2-3.</a:t>
            </a:r>
          </a:p>
          <a:p>
            <a:pPr marL="285750" indent="-285750" algn="just">
              <a:spcBef>
                <a:spcPts val="600"/>
              </a:spcBef>
              <a:buFont typeface="Wingdings" panose="05000000000000000000" pitchFamily="2" charset="2"/>
              <a:buChar char="Ø"/>
            </a:pPr>
            <a:r>
              <a:rPr lang="en-US" altLang="zh-CN" sz="2400" baseline="0" dirty="0">
                <a:solidFill>
                  <a:srgbClr val="444444"/>
                </a:solidFill>
                <a:latin typeface="Times New Roman" panose="02020603050405020304" pitchFamily="18" charset="0"/>
                <a:cs typeface="Times New Roman" panose="02020603050405020304" pitchFamily="18" charset="0"/>
              </a:rPr>
              <a:t>Results is compared with </a:t>
            </a:r>
            <a:r>
              <a:rPr lang="en-US" altLang="zh-CN" sz="2400" baseline="0" dirty="0">
                <a:solidFill>
                  <a:srgbClr val="FF0000"/>
                </a:solidFill>
                <a:latin typeface="Times New Roman" panose="02020603050405020304" pitchFamily="18" charset="0"/>
                <a:cs typeface="Times New Roman" panose="02020603050405020304" pitchFamily="18" charset="0"/>
              </a:rPr>
              <a:t>various models</a:t>
            </a:r>
            <a:r>
              <a:rPr lang="en-US" altLang="zh-CN" sz="2400" baseline="0" dirty="0">
                <a:solidFill>
                  <a:srgbClr val="444444"/>
                </a:solidFill>
                <a:latin typeface="Times New Roman" panose="02020603050405020304" pitchFamily="18" charset="0"/>
                <a:cs typeface="Times New Roman" panose="02020603050405020304" pitchFamily="18" charset="0"/>
              </a:rPr>
              <a:t>: </a:t>
            </a:r>
            <a:r>
              <a:rPr lang="en-US" altLang="zh-CN" sz="2400" baseline="0" dirty="0" err="1">
                <a:solidFill>
                  <a:srgbClr val="444444"/>
                </a:solidFill>
                <a:latin typeface="Times New Roman" panose="02020603050405020304" pitchFamily="18" charset="0"/>
                <a:cs typeface="Times New Roman" panose="02020603050405020304" pitchFamily="18" charset="0"/>
              </a:rPr>
              <a:t>pQCD</a:t>
            </a:r>
            <a:r>
              <a:rPr lang="en-US" altLang="zh-CN" sz="2400" dirty="0">
                <a:solidFill>
                  <a:srgbClr val="444444"/>
                </a:solidFill>
                <a:latin typeface="Times New Roman" panose="02020603050405020304" pitchFamily="18" charset="0"/>
                <a:cs typeface="Times New Roman" panose="02020603050405020304" pitchFamily="18" charset="0"/>
              </a:rPr>
              <a:t>, modified dipole, VMD and dispersion relations (DR), and DR model gives good consistency.</a:t>
            </a:r>
            <a:endParaRPr lang="en-US" altLang="zh-CN" sz="2400" baseline="0" dirty="0">
              <a:solidFill>
                <a:srgbClr val="2B0FD1"/>
              </a:solidFill>
              <a:latin typeface="Times New Roman" panose="02020603050405020304" pitchFamily="18" charset="0"/>
              <a:cs typeface="Times New Roman" panose="02020603050405020304" pitchFamily="18" charset="0"/>
            </a:endParaRPr>
          </a:p>
        </p:txBody>
      </p:sp>
      <p:pic>
        <p:nvPicPr>
          <p:cNvPr id="3" name="Picture 2" descr="查看源图像">
            <a:extLst>
              <a:ext uri="{FF2B5EF4-FFF2-40B4-BE49-F238E27FC236}">
                <a16:creationId xmlns:a16="http://schemas.microsoft.com/office/drawing/2014/main" id="{67E8E7AF-53B5-AD86-7F0F-E1766560E2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1435" y="330548"/>
            <a:ext cx="1302889" cy="612358"/>
          </a:xfrm>
          <a:prstGeom prst="rect">
            <a:avLst/>
          </a:prstGeom>
          <a:noFill/>
          <a:extLst>
            <a:ext uri="{909E8E84-426E-40DD-AFC4-6F175D3DCCD1}">
              <a14:hiddenFill xmlns:a14="http://schemas.microsoft.com/office/drawing/2010/main">
                <a:solidFill>
                  <a:srgbClr val="FFFFFF"/>
                </a:solidFill>
              </a14:hiddenFill>
            </a:ext>
          </a:extLst>
        </p:spPr>
      </p:pic>
      <p:pic>
        <p:nvPicPr>
          <p:cNvPr id="8" name="图片 7">
            <a:extLst>
              <a:ext uri="{FF2B5EF4-FFF2-40B4-BE49-F238E27FC236}">
                <a16:creationId xmlns:a16="http://schemas.microsoft.com/office/drawing/2014/main" id="{8C247094-CDB6-40BC-A7C1-F937AE38B595}"/>
              </a:ext>
            </a:extLst>
          </p:cNvPr>
          <p:cNvPicPr>
            <a:picLocks noChangeAspect="1"/>
          </p:cNvPicPr>
          <p:nvPr/>
        </p:nvPicPr>
        <p:blipFill>
          <a:blip r:embed="rId3"/>
          <a:stretch>
            <a:fillRect/>
          </a:stretch>
        </p:blipFill>
        <p:spPr>
          <a:xfrm>
            <a:off x="1422537" y="3554713"/>
            <a:ext cx="4087718" cy="2928748"/>
          </a:xfrm>
          <a:prstGeom prst="rect">
            <a:avLst/>
          </a:prstGeom>
        </p:spPr>
      </p:pic>
      <p:pic>
        <p:nvPicPr>
          <p:cNvPr id="10" name="图片 9">
            <a:extLst>
              <a:ext uri="{FF2B5EF4-FFF2-40B4-BE49-F238E27FC236}">
                <a16:creationId xmlns:a16="http://schemas.microsoft.com/office/drawing/2014/main" id="{B43602C5-D186-5B3C-2628-815CB5AFD3E8}"/>
              </a:ext>
            </a:extLst>
          </p:cNvPr>
          <p:cNvPicPr>
            <a:picLocks noChangeAspect="1"/>
          </p:cNvPicPr>
          <p:nvPr/>
        </p:nvPicPr>
        <p:blipFill>
          <a:blip r:embed="rId4"/>
          <a:stretch>
            <a:fillRect/>
          </a:stretch>
        </p:blipFill>
        <p:spPr>
          <a:xfrm>
            <a:off x="5907819" y="3602760"/>
            <a:ext cx="4190338" cy="2880701"/>
          </a:xfrm>
          <a:prstGeom prst="rect">
            <a:avLst/>
          </a:prstGeom>
        </p:spPr>
      </p:pic>
      <p:sp>
        <p:nvSpPr>
          <p:cNvPr id="12" name="文本框 11">
            <a:extLst>
              <a:ext uri="{FF2B5EF4-FFF2-40B4-BE49-F238E27FC236}">
                <a16:creationId xmlns:a16="http://schemas.microsoft.com/office/drawing/2014/main" id="{4AC6A7AC-C805-5978-0654-5A2E271AEBE1}"/>
              </a:ext>
            </a:extLst>
          </p:cNvPr>
          <p:cNvSpPr txBox="1"/>
          <p:nvPr/>
        </p:nvSpPr>
        <p:spPr>
          <a:xfrm>
            <a:off x="7526845" y="3255240"/>
            <a:ext cx="2743200" cy="369332"/>
          </a:xfrm>
          <a:prstGeom prst="rect">
            <a:avLst/>
          </a:prstGeom>
          <a:noFill/>
        </p:spPr>
        <p:txBody>
          <a:bodyPr wrap="square">
            <a:spAutoFit/>
          </a:bodyPr>
          <a:lstStyle/>
          <a:p>
            <a:r>
              <a:rPr lang="en-US" altLang="zh-CN" i="1" dirty="0">
                <a:solidFill>
                  <a:srgbClr val="FF0000"/>
                </a:solidFill>
                <a:latin typeface="Times New Roman" panose="02020603050405020304" pitchFamily="18" charset="0"/>
                <a:cs typeface="Times New Roman" panose="02020603050405020304" pitchFamily="18" charset="0"/>
              </a:rPr>
              <a:t>PRL 130, 151905 (2023)</a:t>
            </a:r>
            <a:endParaRPr lang="zh-CN" altLang="en-US"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8762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a:extLst>
                  <a:ext uri="{FF2B5EF4-FFF2-40B4-BE49-F238E27FC236}">
                    <a16:creationId xmlns:a16="http://schemas.microsoft.com/office/drawing/2014/main" id="{B75280EC-57BB-42F5-B5C4-4162BA9ED1E7}"/>
                  </a:ext>
                </a:extLst>
              </p:cNvPr>
              <p:cNvSpPr>
                <a:spLocks noGrp="1"/>
              </p:cNvSpPr>
              <p:nvPr>
                <p:ph type="title"/>
              </p:nvPr>
            </p:nvSpPr>
            <p:spPr>
              <a:xfrm>
                <a:off x="838200" y="169258"/>
                <a:ext cx="10515600" cy="793006"/>
              </a:xfrm>
            </p:spPr>
            <p:txBody>
              <a:bodyPr/>
              <a:lstStyle/>
              <a:p>
                <a:r>
                  <a:rPr lang="en-US" altLang="zh-CN" b="1" dirty="0">
                    <a:solidFill>
                      <a:srgbClr val="042263"/>
                    </a:solidFill>
                    <a:latin typeface="Times New Roman" panose="02020603050405020304" pitchFamily="18" charset="0"/>
                    <a:cs typeface="Times New Roman" panose="02020603050405020304" pitchFamily="18" charset="0"/>
                  </a:rPr>
                  <a:t>Cross section of </a:t>
                </a:r>
                <a14:m>
                  <m:oMath xmlns:m="http://schemas.openxmlformats.org/officeDocument/2006/math">
                    <m:sSup>
                      <m:sSupPr>
                        <m:ctrlPr>
                          <a:rPr lang="zh-CN" altLang="zh-CN" b="1" i="1">
                            <a:solidFill>
                              <a:srgbClr val="042263"/>
                            </a:solidFill>
                            <a:latin typeface="Cambria Math" panose="02040503050406030204" pitchFamily="18" charset="0"/>
                            <a:ea typeface="Ebrima" charset="0"/>
                            <a:cs typeface="Ebrima" charset="0"/>
                          </a:rPr>
                        </m:ctrlPr>
                      </m:sSupPr>
                      <m:e>
                        <m:r>
                          <a:rPr lang="en-US" altLang="zh-CN" b="1" i="1">
                            <a:solidFill>
                              <a:srgbClr val="042263"/>
                            </a:solidFill>
                            <a:latin typeface="Cambria Math" charset="0"/>
                            <a:ea typeface="Ebrima" charset="0"/>
                            <a:cs typeface="Ebrima" charset="0"/>
                          </a:rPr>
                          <m:t>𝒆</m:t>
                        </m:r>
                      </m:e>
                      <m:sup>
                        <m:r>
                          <a:rPr lang="en-US" altLang="zh-CN" b="1" i="1">
                            <a:solidFill>
                              <a:srgbClr val="042263"/>
                            </a:solidFill>
                            <a:latin typeface="Cambria Math" charset="0"/>
                            <a:ea typeface="Ebrima" charset="0"/>
                            <a:cs typeface="Ebrima" charset="0"/>
                          </a:rPr>
                          <m:t>+</m:t>
                        </m:r>
                      </m:sup>
                    </m:sSup>
                    <m:sSup>
                      <m:sSupPr>
                        <m:ctrlPr>
                          <a:rPr lang="zh-CN" altLang="zh-CN" b="1" i="1">
                            <a:solidFill>
                              <a:srgbClr val="042263"/>
                            </a:solidFill>
                            <a:latin typeface="Cambria Math" panose="02040503050406030204" pitchFamily="18" charset="0"/>
                            <a:ea typeface="Ebrima" charset="0"/>
                            <a:cs typeface="Ebrima" charset="0"/>
                          </a:rPr>
                        </m:ctrlPr>
                      </m:sSupPr>
                      <m:e>
                        <m:r>
                          <a:rPr lang="en-US" altLang="zh-CN" b="1" i="1">
                            <a:solidFill>
                              <a:srgbClr val="042263"/>
                            </a:solidFill>
                            <a:latin typeface="Cambria Math" charset="0"/>
                            <a:ea typeface="Ebrima" charset="0"/>
                            <a:cs typeface="Ebrima" charset="0"/>
                          </a:rPr>
                          <m:t>𝒆</m:t>
                        </m:r>
                      </m:e>
                      <m:sup>
                        <m:r>
                          <a:rPr lang="en-US" altLang="zh-CN" b="1" i="1">
                            <a:solidFill>
                              <a:srgbClr val="042263"/>
                            </a:solidFill>
                            <a:latin typeface="Cambria Math" charset="0"/>
                            <a:ea typeface="Ebrima" charset="0"/>
                            <a:cs typeface="Ebrima" charset="0"/>
                          </a:rPr>
                          <m:t>−</m:t>
                        </m:r>
                      </m:sup>
                    </m:sSup>
                    <m:r>
                      <a:rPr lang="en-US" altLang="zh-CN" b="1" i="1">
                        <a:solidFill>
                          <a:srgbClr val="042263"/>
                        </a:solidFill>
                        <a:latin typeface="Cambria Math" charset="0"/>
                        <a:ea typeface="Ebrima" charset="0"/>
                        <a:cs typeface="Ebrima" charset="0"/>
                      </a:rPr>
                      <m:t>→</m:t>
                    </m:r>
                    <m:sSubSup>
                      <m:sSubSupPr>
                        <m:ctrlPr>
                          <a:rPr lang="zh-CN" altLang="zh-CN" b="1" i="1">
                            <a:solidFill>
                              <a:srgbClr val="042263"/>
                            </a:solidFill>
                            <a:latin typeface="Cambria Math" panose="02040503050406030204" pitchFamily="18" charset="0"/>
                            <a:ea typeface="Ebrima" charset="0"/>
                            <a:cs typeface="Ebrima" charset="0"/>
                          </a:rPr>
                        </m:ctrlPr>
                      </m:sSubSupPr>
                      <m:e>
                        <m:r>
                          <a:rPr lang="en-US" altLang="zh-CN" b="1" i="1">
                            <a:solidFill>
                              <a:srgbClr val="042263"/>
                            </a:solidFill>
                            <a:latin typeface="Cambria Math" charset="0"/>
                            <a:ea typeface="Ebrima" charset="0"/>
                            <a:cs typeface="Ebrima" charset="0"/>
                          </a:rPr>
                          <m:t>𝜦</m:t>
                        </m:r>
                      </m:e>
                      <m:sub>
                        <m:r>
                          <a:rPr lang="en-US" altLang="zh-CN" b="1" i="1">
                            <a:solidFill>
                              <a:srgbClr val="042263"/>
                            </a:solidFill>
                            <a:latin typeface="Cambria Math" charset="0"/>
                            <a:ea typeface="Ebrima" charset="0"/>
                            <a:cs typeface="Ebrima" charset="0"/>
                          </a:rPr>
                          <m:t>𝒄</m:t>
                        </m:r>
                      </m:sub>
                      <m:sup>
                        <m:r>
                          <a:rPr lang="en-US" altLang="zh-CN" b="1" i="1">
                            <a:solidFill>
                              <a:srgbClr val="042263"/>
                            </a:solidFill>
                            <a:latin typeface="Cambria Math" charset="0"/>
                            <a:ea typeface="Ebrima" charset="0"/>
                            <a:cs typeface="Ebrima" charset="0"/>
                          </a:rPr>
                          <m:t>+</m:t>
                        </m:r>
                      </m:sup>
                    </m:sSubSup>
                    <m:sSubSup>
                      <m:sSubSupPr>
                        <m:ctrlPr>
                          <a:rPr lang="zh-CN" altLang="zh-CN" b="1" i="1">
                            <a:solidFill>
                              <a:srgbClr val="042263"/>
                            </a:solidFill>
                            <a:latin typeface="Cambria Math" panose="02040503050406030204" pitchFamily="18" charset="0"/>
                            <a:ea typeface="Ebrima" charset="0"/>
                            <a:cs typeface="Ebrima" charset="0"/>
                          </a:rPr>
                        </m:ctrlPr>
                      </m:sSubSupPr>
                      <m:e>
                        <m:acc>
                          <m:accPr>
                            <m:chr m:val="̅"/>
                            <m:ctrlPr>
                              <a:rPr lang="zh-CN" altLang="zh-CN" b="1" i="1">
                                <a:solidFill>
                                  <a:srgbClr val="042263"/>
                                </a:solidFill>
                                <a:latin typeface="Cambria Math" panose="02040503050406030204" pitchFamily="18" charset="0"/>
                                <a:ea typeface="Ebrima" charset="0"/>
                                <a:cs typeface="Ebrima" charset="0"/>
                              </a:rPr>
                            </m:ctrlPr>
                          </m:accPr>
                          <m:e>
                            <m:r>
                              <a:rPr lang="en-US" altLang="zh-CN" b="1" i="1">
                                <a:solidFill>
                                  <a:srgbClr val="042263"/>
                                </a:solidFill>
                                <a:latin typeface="Cambria Math" charset="0"/>
                                <a:ea typeface="Ebrima" charset="0"/>
                                <a:cs typeface="Ebrima" charset="0"/>
                              </a:rPr>
                              <m:t>𝜦</m:t>
                            </m:r>
                          </m:e>
                        </m:acc>
                      </m:e>
                      <m:sub>
                        <m:r>
                          <a:rPr lang="en-US" altLang="zh-CN" b="1" i="1">
                            <a:solidFill>
                              <a:srgbClr val="042263"/>
                            </a:solidFill>
                            <a:latin typeface="Cambria Math" charset="0"/>
                            <a:ea typeface="Ebrima" charset="0"/>
                            <a:cs typeface="Ebrima" charset="0"/>
                          </a:rPr>
                          <m:t>𝒄</m:t>
                        </m:r>
                      </m:sub>
                      <m:sup>
                        <m:r>
                          <a:rPr lang="en-US" altLang="zh-CN" b="1" i="1">
                            <a:solidFill>
                              <a:srgbClr val="042263"/>
                            </a:solidFill>
                            <a:latin typeface="Cambria Math" charset="0"/>
                            <a:ea typeface="Ebrima" charset="0"/>
                            <a:cs typeface="Ebrima" charset="0"/>
                          </a:rPr>
                          <m:t>−</m:t>
                        </m:r>
                      </m:sup>
                    </m:sSubSup>
                  </m:oMath>
                </a14:m>
                <a:endParaRPr lang="zh-CN" altLang="en-US" dirty="0"/>
              </a:p>
            </p:txBody>
          </p:sp>
        </mc:Choice>
        <mc:Fallback xmlns="">
          <p:sp>
            <p:nvSpPr>
              <p:cNvPr id="2" name="标题 1">
                <a:extLst>
                  <a:ext uri="{FF2B5EF4-FFF2-40B4-BE49-F238E27FC236}">
                    <a16:creationId xmlns:a16="http://schemas.microsoft.com/office/drawing/2014/main" id="{B75280EC-57BB-42F5-B5C4-4162BA9ED1E7}"/>
                  </a:ext>
                </a:extLst>
              </p:cNvPr>
              <p:cNvSpPr>
                <a:spLocks noGrp="1" noRot="1" noChangeAspect="1" noMove="1" noResize="1" noEditPoints="1" noAdjustHandles="1" noChangeArrowheads="1" noChangeShapeType="1" noTextEdit="1"/>
              </p:cNvSpPr>
              <p:nvPr>
                <p:ph type="title"/>
              </p:nvPr>
            </p:nvSpPr>
            <p:spPr>
              <a:xfrm>
                <a:off x="838200" y="169258"/>
                <a:ext cx="10515600" cy="793006"/>
              </a:xfrm>
              <a:blipFill>
                <a:blip r:embed="rId3"/>
                <a:stretch>
                  <a:fillRect t="-19231" b="-30000"/>
                </a:stretch>
              </a:blipFill>
            </p:spPr>
            <p:txBody>
              <a:bodyPr/>
              <a:lstStyle/>
              <a:p>
                <a:r>
                  <a:rPr lang="zh-CN" altLang="en-US">
                    <a:noFill/>
                  </a:rPr>
                  <a:t> </a:t>
                </a:r>
              </a:p>
            </p:txBody>
          </p:sp>
        </mc:Fallback>
      </mc:AlternateContent>
      <p:sp>
        <p:nvSpPr>
          <p:cNvPr id="3" name="内容占位符 2">
            <a:extLst>
              <a:ext uri="{FF2B5EF4-FFF2-40B4-BE49-F238E27FC236}">
                <a16:creationId xmlns:a16="http://schemas.microsoft.com/office/drawing/2014/main" id="{34DE3CAD-3026-4E21-A814-3326A6BBDC5F}"/>
              </a:ext>
            </a:extLst>
          </p:cNvPr>
          <p:cNvSpPr>
            <a:spLocks noGrp="1"/>
          </p:cNvSpPr>
          <p:nvPr>
            <p:ph idx="1"/>
          </p:nvPr>
        </p:nvSpPr>
        <p:spPr>
          <a:xfrm>
            <a:off x="354807" y="1483256"/>
            <a:ext cx="11353800" cy="4873094"/>
          </a:xfrm>
        </p:spPr>
        <p:txBody>
          <a:bodyPr>
            <a:normAutofit/>
          </a:bodyPr>
          <a:lstStyle/>
          <a:p>
            <a:r>
              <a:rPr lang="en-US" altLang="zh-CN" sz="2400" dirty="0">
                <a:solidFill>
                  <a:schemeClr val="tx1"/>
                </a:solidFill>
                <a:latin typeface="Abadi" panose="020B0604020104020204" pitchFamily="34" charset="0"/>
              </a:rPr>
              <a:t>No oscillatory behavior in effective form factors a</a:t>
            </a:r>
            <a:r>
              <a:rPr lang="en-US" altLang="zh-CN" sz="2400" dirty="0">
                <a:latin typeface="Abadi" panose="020B0604020104020204" pitchFamily="34" charset="0"/>
              </a:rPr>
              <a:t>s in proton/neutron, but damped oscillation on |GE/GM| observed, as in proton, with 3.5 times greater frequency. </a:t>
            </a:r>
            <a:endParaRPr lang="zh-CN" altLang="en-US" sz="2400" dirty="0">
              <a:solidFill>
                <a:schemeClr val="tx1"/>
              </a:solidFill>
              <a:latin typeface="Abadi" panose="020B0604020104020204" pitchFamily="34" charset="0"/>
            </a:endParaRPr>
          </a:p>
        </p:txBody>
      </p:sp>
      <p:sp>
        <p:nvSpPr>
          <p:cNvPr id="4" name="灯片编号占位符 3">
            <a:extLst>
              <a:ext uri="{FF2B5EF4-FFF2-40B4-BE49-F238E27FC236}">
                <a16:creationId xmlns:a16="http://schemas.microsoft.com/office/drawing/2014/main" id="{C697A9F3-E323-47DC-A85E-91F0320BB3E5}"/>
              </a:ext>
            </a:extLst>
          </p:cNvPr>
          <p:cNvSpPr>
            <a:spLocks noGrp="1"/>
          </p:cNvSpPr>
          <p:nvPr>
            <p:ph type="sldNum" sz="quarter" idx="12"/>
          </p:nvPr>
        </p:nvSpPr>
        <p:spPr/>
        <p:txBody>
          <a:bodyPr/>
          <a:lstStyle/>
          <a:p>
            <a:fld id="{CA44AABA-6ED3-43D4-A200-DA0A2F6CBD64}" type="slidenum">
              <a:rPr lang="zh-CN" altLang="en-US" smtClean="0"/>
              <a:t>22</a:t>
            </a:fld>
            <a:endParaRPr lang="zh-CN" altLang="en-US"/>
          </a:p>
        </p:txBody>
      </p:sp>
      <p:pic>
        <p:nvPicPr>
          <p:cNvPr id="6" name="图片 5">
            <a:extLst>
              <a:ext uri="{FF2B5EF4-FFF2-40B4-BE49-F238E27FC236}">
                <a16:creationId xmlns:a16="http://schemas.microsoft.com/office/drawing/2014/main" id="{86446D61-81B6-4EEC-82C0-D60C04190248}"/>
              </a:ext>
            </a:extLst>
          </p:cNvPr>
          <p:cNvPicPr>
            <a:picLocks noChangeAspect="1"/>
          </p:cNvPicPr>
          <p:nvPr/>
        </p:nvPicPr>
        <p:blipFill>
          <a:blip r:embed="rId4"/>
          <a:stretch>
            <a:fillRect/>
          </a:stretch>
        </p:blipFill>
        <p:spPr>
          <a:xfrm>
            <a:off x="2273332" y="2776797"/>
            <a:ext cx="6618061" cy="3663967"/>
          </a:xfrm>
          <a:prstGeom prst="rect">
            <a:avLst/>
          </a:prstGeom>
        </p:spPr>
      </p:pic>
      <p:sp>
        <p:nvSpPr>
          <p:cNvPr id="8" name="矩形 7">
            <a:extLst>
              <a:ext uri="{FF2B5EF4-FFF2-40B4-BE49-F238E27FC236}">
                <a16:creationId xmlns:a16="http://schemas.microsoft.com/office/drawing/2014/main" id="{7977B086-A515-48C6-A94E-8102FDEB109A}"/>
              </a:ext>
            </a:extLst>
          </p:cNvPr>
          <p:cNvSpPr/>
          <p:nvPr/>
        </p:nvSpPr>
        <p:spPr>
          <a:xfrm>
            <a:off x="7763240" y="1029510"/>
            <a:ext cx="3453446" cy="369332"/>
          </a:xfrm>
          <a:prstGeom prst="rect">
            <a:avLst/>
          </a:prstGeom>
        </p:spPr>
        <p:txBody>
          <a:bodyPr wrap="none">
            <a:spAutoFit/>
          </a:bodyPr>
          <a:lstStyle/>
          <a:p>
            <a:r>
              <a:rPr lang="en-US" altLang="zh-CN" dirty="0"/>
              <a:t>Phys. Rev. Lett. 131, 191901 (2023)</a:t>
            </a:r>
            <a:endParaRPr lang="zh-CN" altLang="en-US" dirty="0"/>
          </a:p>
        </p:txBody>
      </p:sp>
    </p:spTree>
    <p:extLst>
      <p:ext uri="{BB962C8B-B14F-4D97-AF65-F5344CB8AC3E}">
        <p14:creationId xmlns:p14="http://schemas.microsoft.com/office/powerpoint/2010/main" val="23875663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E22D8B-0D63-49F9-9D52-CA96DBC396C8}"/>
              </a:ext>
            </a:extLst>
          </p:cNvPr>
          <p:cNvSpPr>
            <a:spLocks noGrp="1"/>
          </p:cNvSpPr>
          <p:nvPr>
            <p:ph type="title"/>
          </p:nvPr>
        </p:nvSpPr>
        <p:spPr>
          <a:xfrm>
            <a:off x="343192" y="231049"/>
            <a:ext cx="11505616" cy="943369"/>
          </a:xfrm>
        </p:spPr>
        <p:txBody>
          <a:bodyPr>
            <a:noAutofit/>
          </a:bodyPr>
          <a:lstStyle/>
          <a:p>
            <a:r>
              <a:rPr lang="en-US" altLang="zh-CN" sz="4000" b="1" dirty="0">
                <a:solidFill>
                  <a:schemeClr val="bg1"/>
                </a:solidFill>
                <a:latin typeface="+mn-ea"/>
                <a:ea typeface="+mn-ea"/>
              </a:rPr>
              <a:t>Question 3: </a:t>
            </a:r>
            <a:r>
              <a:rPr lang="zh-CN" altLang="en-US" sz="4000" b="1" dirty="0">
                <a:solidFill>
                  <a:schemeClr val="bg1"/>
                </a:solidFill>
                <a:latin typeface="+mn-ea"/>
                <a:ea typeface="+mn-ea"/>
              </a:rPr>
              <a:t>电磁形状因子比值振荡的机制是什么？</a:t>
            </a:r>
          </a:p>
        </p:txBody>
      </p:sp>
      <p:pic>
        <p:nvPicPr>
          <p:cNvPr id="6" name="图片 5">
            <a:extLst>
              <a:ext uri="{FF2B5EF4-FFF2-40B4-BE49-F238E27FC236}">
                <a16:creationId xmlns:a16="http://schemas.microsoft.com/office/drawing/2014/main" id="{A70959E6-CAA1-4DBE-A4EA-601B1D831E9D}"/>
              </a:ext>
            </a:extLst>
          </p:cNvPr>
          <p:cNvPicPr>
            <a:picLocks noChangeAspect="1"/>
          </p:cNvPicPr>
          <p:nvPr/>
        </p:nvPicPr>
        <p:blipFill>
          <a:blip r:embed="rId3"/>
          <a:stretch>
            <a:fillRect/>
          </a:stretch>
        </p:blipFill>
        <p:spPr>
          <a:xfrm>
            <a:off x="823268" y="1862445"/>
            <a:ext cx="4515082" cy="4292821"/>
          </a:xfrm>
          <a:prstGeom prst="rect">
            <a:avLst/>
          </a:prstGeom>
        </p:spPr>
      </p:pic>
      <p:pic>
        <p:nvPicPr>
          <p:cNvPr id="7" name="图片 6">
            <a:extLst>
              <a:ext uri="{FF2B5EF4-FFF2-40B4-BE49-F238E27FC236}">
                <a16:creationId xmlns:a16="http://schemas.microsoft.com/office/drawing/2014/main" id="{5564B8E2-E06C-45BF-8F14-303C10BFF76C}"/>
              </a:ext>
            </a:extLst>
          </p:cNvPr>
          <p:cNvPicPr>
            <a:picLocks noChangeAspect="1"/>
          </p:cNvPicPr>
          <p:nvPr/>
        </p:nvPicPr>
        <p:blipFill>
          <a:blip r:embed="rId4"/>
          <a:stretch>
            <a:fillRect/>
          </a:stretch>
        </p:blipFill>
        <p:spPr>
          <a:xfrm>
            <a:off x="5966408" y="2015878"/>
            <a:ext cx="5158791" cy="3975347"/>
          </a:xfrm>
          <a:prstGeom prst="rect">
            <a:avLst/>
          </a:prstGeom>
        </p:spPr>
      </p:pic>
    </p:spTree>
    <p:extLst>
      <p:ext uri="{BB962C8B-B14F-4D97-AF65-F5344CB8AC3E}">
        <p14:creationId xmlns:p14="http://schemas.microsoft.com/office/powerpoint/2010/main" val="22102027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a:extLst>
                  <a:ext uri="{FF2B5EF4-FFF2-40B4-BE49-F238E27FC236}">
                    <a16:creationId xmlns:a16="http://schemas.microsoft.com/office/drawing/2014/main" id="{BBD2565D-589F-47CF-8A66-947A1CE1C51E}"/>
                  </a:ext>
                </a:extLst>
              </p:cNvPr>
              <p:cNvSpPr>
                <a:spLocks noGrp="1"/>
              </p:cNvSpPr>
              <p:nvPr>
                <p:ph type="title"/>
              </p:nvPr>
            </p:nvSpPr>
            <p:spPr>
              <a:xfrm>
                <a:off x="838200" y="102926"/>
                <a:ext cx="10515600" cy="793006"/>
              </a:xfrm>
            </p:spPr>
            <p:txBody>
              <a:bodyPr>
                <a:normAutofit/>
              </a:bodyPr>
              <a:lstStyle/>
              <a:p>
                <a:r>
                  <a:rPr lang="en-US" altLang="zh-CN" b="1" dirty="0">
                    <a:solidFill>
                      <a:srgbClr val="042263"/>
                    </a:solidFill>
                    <a:latin typeface="Times New Roman" panose="02020603050405020304" pitchFamily="18" charset="0"/>
                    <a:ea typeface="等线" panose="02010600030101010101" pitchFamily="2" charset="-122"/>
                    <a:cs typeface="Times New Roman" panose="02020603050405020304" pitchFamily="18" charset="0"/>
                  </a:rPr>
                  <a:t>Cross section of </a:t>
                </a:r>
                <a14:m>
                  <m:oMath xmlns:m="http://schemas.openxmlformats.org/officeDocument/2006/math">
                    <m:sSup>
                      <m:sSupPr>
                        <m:ctrlPr>
                          <a:rPr lang="en-US" altLang="zh-CN" b="1" i="1">
                            <a:solidFill>
                              <a:srgbClr val="042263"/>
                            </a:solidFill>
                            <a:latin typeface="Cambria Math" panose="02040503050406030204" pitchFamily="18" charset="0"/>
                            <a:ea typeface="Ebrima" charset="0"/>
                            <a:cs typeface="Ebrima" charset="0"/>
                          </a:rPr>
                        </m:ctrlPr>
                      </m:sSupPr>
                      <m:e>
                        <m:r>
                          <a:rPr lang="en-US" altLang="zh-CN" b="1" i="1">
                            <a:solidFill>
                              <a:srgbClr val="042263"/>
                            </a:solidFill>
                            <a:latin typeface="Cambria Math" panose="02040503050406030204" pitchFamily="18" charset="0"/>
                            <a:ea typeface="Ebrima" charset="0"/>
                            <a:cs typeface="Ebrima" charset="0"/>
                          </a:rPr>
                          <m:t>𝒆</m:t>
                        </m:r>
                      </m:e>
                      <m:sup>
                        <m:r>
                          <a:rPr lang="en-US" altLang="zh-CN" b="1" i="1">
                            <a:solidFill>
                              <a:srgbClr val="042263"/>
                            </a:solidFill>
                            <a:latin typeface="Cambria Math" panose="02040503050406030204" pitchFamily="18" charset="0"/>
                            <a:ea typeface="Ebrima" charset="0"/>
                            <a:cs typeface="Ebrima" charset="0"/>
                          </a:rPr>
                          <m:t>+</m:t>
                        </m:r>
                      </m:sup>
                    </m:sSup>
                    <m:sSup>
                      <m:sSupPr>
                        <m:ctrlPr>
                          <a:rPr lang="en-US" altLang="zh-CN" b="1" i="1">
                            <a:solidFill>
                              <a:srgbClr val="042263"/>
                            </a:solidFill>
                            <a:latin typeface="Cambria Math" panose="02040503050406030204" pitchFamily="18" charset="0"/>
                            <a:ea typeface="Ebrima" charset="0"/>
                            <a:cs typeface="Ebrima" charset="0"/>
                          </a:rPr>
                        </m:ctrlPr>
                      </m:sSupPr>
                      <m:e>
                        <m:r>
                          <a:rPr lang="en-US" altLang="zh-CN" b="1" i="1">
                            <a:solidFill>
                              <a:srgbClr val="042263"/>
                            </a:solidFill>
                            <a:latin typeface="Cambria Math" panose="02040503050406030204" pitchFamily="18" charset="0"/>
                            <a:ea typeface="Ebrima" charset="0"/>
                            <a:cs typeface="Ebrima" charset="0"/>
                          </a:rPr>
                          <m:t>𝒆</m:t>
                        </m:r>
                      </m:e>
                      <m:sup>
                        <m:r>
                          <a:rPr lang="en-US" altLang="zh-CN" b="1" i="1">
                            <a:solidFill>
                              <a:srgbClr val="042263"/>
                            </a:solidFill>
                            <a:latin typeface="Cambria Math" panose="02040503050406030204" pitchFamily="18" charset="0"/>
                            <a:ea typeface="Ebrima" charset="0"/>
                            <a:cs typeface="Ebrima" charset="0"/>
                          </a:rPr>
                          <m:t>−</m:t>
                        </m:r>
                      </m:sup>
                    </m:sSup>
                    <m:r>
                      <a:rPr lang="en-US" altLang="zh-CN" b="1" i="1">
                        <a:solidFill>
                          <a:srgbClr val="042263"/>
                        </a:solidFill>
                        <a:latin typeface="Cambria Math" panose="02040503050406030204" pitchFamily="18" charset="0"/>
                        <a:ea typeface="Ebrima" charset="0"/>
                        <a:cs typeface="Ebrima" charset="0"/>
                      </a:rPr>
                      <m:t>→</m:t>
                    </m:r>
                    <m:r>
                      <a:rPr lang="el-GR" altLang="zh-CN" b="1" i="1">
                        <a:solidFill>
                          <a:srgbClr val="042263"/>
                        </a:solidFill>
                        <a:latin typeface="Cambria Math" panose="02040503050406030204" pitchFamily="18" charset="0"/>
                        <a:cs typeface="Ebrima" charset="0"/>
                      </a:rPr>
                      <m:t>𝜮</m:t>
                    </m:r>
                    <m:acc>
                      <m:accPr>
                        <m:chr m:val="̅"/>
                        <m:ctrlPr>
                          <a:rPr lang="en-US" altLang="zh-CN" b="1" i="1">
                            <a:solidFill>
                              <a:srgbClr val="042263"/>
                            </a:solidFill>
                            <a:latin typeface="Cambria Math" panose="02040503050406030204" pitchFamily="18" charset="0"/>
                            <a:ea typeface="Ebrima" charset="0"/>
                            <a:cs typeface="Ebrima" charset="0"/>
                          </a:rPr>
                        </m:ctrlPr>
                      </m:accPr>
                      <m:e>
                        <m:r>
                          <a:rPr lang="el-GR" altLang="zh-CN" b="1" i="1">
                            <a:solidFill>
                              <a:srgbClr val="042263"/>
                            </a:solidFill>
                            <a:latin typeface="Cambria Math" panose="02040503050406030204" pitchFamily="18" charset="0"/>
                            <a:cs typeface="Ebrima" charset="0"/>
                          </a:rPr>
                          <m:t>𝜮</m:t>
                        </m:r>
                      </m:e>
                    </m:acc>
                  </m:oMath>
                </a14:m>
                <a:endParaRPr lang="zh-CN" altLang="en-US" dirty="0">
                  <a:latin typeface="Times New Roman" panose="02020603050405020304" pitchFamily="18" charset="0"/>
                  <a:cs typeface="Times New Roman" panose="02020603050405020304" pitchFamily="18" charset="0"/>
                </a:endParaRPr>
              </a:p>
            </p:txBody>
          </p:sp>
        </mc:Choice>
        <mc:Fallback xmlns="">
          <p:sp>
            <p:nvSpPr>
              <p:cNvPr id="2" name="标题 1">
                <a:extLst>
                  <a:ext uri="{FF2B5EF4-FFF2-40B4-BE49-F238E27FC236}">
                    <a16:creationId xmlns:a16="http://schemas.microsoft.com/office/drawing/2014/main" id="{BBD2565D-589F-47CF-8A66-947A1CE1C51E}"/>
                  </a:ext>
                </a:extLst>
              </p:cNvPr>
              <p:cNvSpPr>
                <a:spLocks noGrp="1" noRot="1" noChangeAspect="1" noMove="1" noResize="1" noEditPoints="1" noAdjustHandles="1" noChangeArrowheads="1" noChangeShapeType="1" noTextEdit="1"/>
              </p:cNvSpPr>
              <p:nvPr>
                <p:ph type="title"/>
              </p:nvPr>
            </p:nvSpPr>
            <p:spPr>
              <a:xfrm>
                <a:off x="838200" y="102926"/>
                <a:ext cx="10515600" cy="793006"/>
              </a:xfrm>
              <a:blipFill>
                <a:blip r:embed="rId2"/>
                <a:stretch>
                  <a:fillRect t="-17692" b="-31538"/>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9BE852D7-A12F-4F46-AA15-D8E55F402D3D}"/>
              </a:ext>
            </a:extLst>
          </p:cNvPr>
          <p:cNvSpPr>
            <a:spLocks noGrp="1"/>
          </p:cNvSpPr>
          <p:nvPr>
            <p:ph type="sldNum" sz="quarter" idx="12"/>
          </p:nvPr>
        </p:nvSpPr>
        <p:spPr/>
        <p:txBody>
          <a:bodyPr/>
          <a:lstStyle/>
          <a:p>
            <a:fld id="{CA44AABA-6ED3-43D4-A200-DA0A2F6CBD64}" type="slidenum">
              <a:rPr lang="zh-CN" altLang="en-US" smtClean="0"/>
              <a:t>24</a:t>
            </a:fld>
            <a:endParaRPr lang="zh-CN" altLang="en-US"/>
          </a:p>
        </p:txBody>
      </p:sp>
      <mc:AlternateContent xmlns:mc="http://schemas.openxmlformats.org/markup-compatibility/2006" xmlns:a14="http://schemas.microsoft.com/office/drawing/2010/main">
        <mc:Choice Requires="a14">
          <p:sp>
            <p:nvSpPr>
              <p:cNvPr id="5" name="内容占位符 2">
                <a:extLst>
                  <a:ext uri="{FF2B5EF4-FFF2-40B4-BE49-F238E27FC236}">
                    <a16:creationId xmlns:a16="http://schemas.microsoft.com/office/drawing/2014/main" id="{FF06F966-3FBD-4AD9-A66F-8254D8480531}"/>
                  </a:ext>
                </a:extLst>
              </p:cNvPr>
              <p:cNvSpPr>
                <a:spLocks noGrp="1"/>
              </p:cNvSpPr>
              <p:nvPr>
                <p:ph idx="1"/>
              </p:nvPr>
            </p:nvSpPr>
            <p:spPr>
              <a:xfrm>
                <a:off x="392028" y="1271598"/>
                <a:ext cx="11577278" cy="4874636"/>
              </a:xfrm>
            </p:spPr>
            <p:txBody>
              <a:bodyPr/>
              <a:lstStyle/>
              <a:p>
                <a:pPr>
                  <a:spcBef>
                    <a:spcPts val="600"/>
                  </a:spcBef>
                </a:pPr>
                <a:r>
                  <a:rPr lang="en-US" altLang="zh-CN" sz="2200" dirty="0">
                    <a:latin typeface="Times New Roman" panose="02020603050405020304" pitchFamily="18" charset="0"/>
                    <a:cs typeface="Times New Roman" panose="02020603050405020304" pitchFamily="18" charset="0"/>
                  </a:rPr>
                  <a:t>Born cross sections </a:t>
                </a:r>
                <a:r>
                  <a:rPr lang="en-US" altLang="zh-CN" sz="2200" dirty="0">
                    <a:solidFill>
                      <a:schemeClr val="tx1"/>
                    </a:solidFill>
                    <a:latin typeface="Times New Roman" panose="02020603050405020304" pitchFamily="18" charset="0"/>
                    <a:cs typeface="Times New Roman" panose="02020603050405020304" pitchFamily="18" charset="0"/>
                  </a:rPr>
                  <a:t>of </a:t>
                </a:r>
                <a14:m>
                  <m:oMath xmlns:m="http://schemas.openxmlformats.org/officeDocument/2006/math">
                    <m:sSup>
                      <m:sSupPr>
                        <m:ctrlPr>
                          <a:rPr lang="en-US" altLang="zh-CN" sz="2200" i="1" smtClean="0">
                            <a:solidFill>
                              <a:schemeClr val="tx1"/>
                            </a:solidFill>
                            <a:latin typeface="Cambria Math" panose="02040503050406030204" pitchFamily="18" charset="0"/>
                            <a:ea typeface="Ebrima" charset="0"/>
                            <a:cs typeface="Ebrima" charset="0"/>
                          </a:rPr>
                        </m:ctrlPr>
                      </m:sSupPr>
                      <m:e>
                        <m:r>
                          <a:rPr lang="en-US" altLang="zh-CN" sz="2200" b="0" i="1">
                            <a:solidFill>
                              <a:schemeClr val="tx1"/>
                            </a:solidFill>
                            <a:latin typeface="Cambria Math" panose="02040503050406030204" pitchFamily="18" charset="0"/>
                            <a:ea typeface="Ebrima" charset="0"/>
                            <a:cs typeface="Ebrima" charset="0"/>
                          </a:rPr>
                          <m:t>𝑒</m:t>
                        </m:r>
                      </m:e>
                      <m:sup>
                        <m:r>
                          <a:rPr lang="en-US" altLang="zh-CN" sz="2200" b="0" i="1">
                            <a:solidFill>
                              <a:schemeClr val="tx1"/>
                            </a:solidFill>
                            <a:latin typeface="Cambria Math" panose="02040503050406030204" pitchFamily="18" charset="0"/>
                            <a:ea typeface="Ebrima" charset="0"/>
                            <a:cs typeface="Ebrima" charset="0"/>
                          </a:rPr>
                          <m:t>+</m:t>
                        </m:r>
                      </m:sup>
                    </m:sSup>
                    <m:sSup>
                      <m:sSupPr>
                        <m:ctrlPr>
                          <a:rPr lang="en-US" altLang="zh-CN" sz="2200" i="1">
                            <a:solidFill>
                              <a:schemeClr val="tx1"/>
                            </a:solidFill>
                            <a:latin typeface="Cambria Math" panose="02040503050406030204" pitchFamily="18" charset="0"/>
                            <a:ea typeface="Ebrima" charset="0"/>
                            <a:cs typeface="Ebrima" charset="0"/>
                          </a:rPr>
                        </m:ctrlPr>
                      </m:sSupPr>
                      <m:e>
                        <m:r>
                          <a:rPr lang="en-US" altLang="zh-CN" sz="2200" b="0" i="1">
                            <a:solidFill>
                              <a:schemeClr val="tx1"/>
                            </a:solidFill>
                            <a:latin typeface="Cambria Math" panose="02040503050406030204" pitchFamily="18" charset="0"/>
                            <a:ea typeface="Ebrima" charset="0"/>
                            <a:cs typeface="Ebrima" charset="0"/>
                          </a:rPr>
                          <m:t>𝑒</m:t>
                        </m:r>
                      </m:e>
                      <m:sup>
                        <m:r>
                          <a:rPr lang="en-US" altLang="zh-CN" sz="2200" b="0" i="1">
                            <a:solidFill>
                              <a:schemeClr val="tx1"/>
                            </a:solidFill>
                            <a:latin typeface="Cambria Math" panose="02040503050406030204" pitchFamily="18" charset="0"/>
                            <a:ea typeface="Ebrima" charset="0"/>
                            <a:cs typeface="Ebrima" charset="0"/>
                          </a:rPr>
                          <m:t>−</m:t>
                        </m:r>
                      </m:sup>
                    </m:sSup>
                    <m:r>
                      <a:rPr lang="en-US" altLang="zh-CN" sz="2200" b="0" i="1">
                        <a:solidFill>
                          <a:schemeClr val="tx1"/>
                        </a:solidFill>
                        <a:latin typeface="Cambria Math" panose="02040503050406030204" pitchFamily="18" charset="0"/>
                        <a:ea typeface="Ebrima" charset="0"/>
                        <a:cs typeface="Ebrima" charset="0"/>
                      </a:rPr>
                      <m:t>→</m:t>
                    </m:r>
                    <m:sSup>
                      <m:sSupPr>
                        <m:ctrlPr>
                          <a:rPr lang="en-US" altLang="zh-CN" sz="2200" b="0" i="1" smtClean="0">
                            <a:solidFill>
                              <a:srgbClr val="FF0000"/>
                            </a:solidFill>
                            <a:latin typeface="Cambria Math" panose="02040503050406030204" pitchFamily="18" charset="0"/>
                            <a:ea typeface="Ebrima" charset="0"/>
                            <a:cs typeface="Ebrima" charset="0"/>
                          </a:rPr>
                        </m:ctrlPr>
                      </m:sSupPr>
                      <m:e>
                        <m:r>
                          <m:rPr>
                            <m:sty m:val="p"/>
                          </m:rPr>
                          <a:rPr lang="el-GR" altLang="zh-CN" sz="2200" b="0" i="1" smtClean="0">
                            <a:solidFill>
                              <a:srgbClr val="FF0000"/>
                            </a:solidFill>
                            <a:latin typeface="Cambria Math" panose="02040503050406030204" pitchFamily="18" charset="0"/>
                            <a:ea typeface="Cambria Math" panose="02040503050406030204" pitchFamily="18" charset="0"/>
                            <a:cs typeface="Ebrima" charset="0"/>
                          </a:rPr>
                          <m:t>Σ</m:t>
                        </m:r>
                      </m:e>
                      <m:sup>
                        <m:r>
                          <a:rPr lang="en-US" altLang="zh-CN" sz="2200" b="0" i="1" smtClean="0">
                            <a:solidFill>
                              <a:srgbClr val="FF0000"/>
                            </a:solidFill>
                            <a:latin typeface="Cambria Math" panose="02040503050406030204" pitchFamily="18" charset="0"/>
                            <a:ea typeface="Ebrima" charset="0"/>
                            <a:cs typeface="Ebrima" charset="0"/>
                          </a:rPr>
                          <m:t>+</m:t>
                        </m:r>
                      </m:sup>
                    </m:sSup>
                    <m:sSup>
                      <m:sSupPr>
                        <m:ctrlPr>
                          <a:rPr lang="en-US" altLang="zh-CN" sz="2200" b="0" i="1" smtClean="0">
                            <a:solidFill>
                              <a:srgbClr val="FF0000"/>
                            </a:solidFill>
                            <a:latin typeface="Cambria Math" panose="02040503050406030204" pitchFamily="18" charset="0"/>
                            <a:ea typeface="Ebrima" charset="0"/>
                            <a:cs typeface="Ebrima" charset="0"/>
                          </a:rPr>
                        </m:ctrlPr>
                      </m:sSupPr>
                      <m:e>
                        <m:acc>
                          <m:accPr>
                            <m:chr m:val="̅"/>
                            <m:ctrlPr>
                              <a:rPr lang="en-US" altLang="zh-CN" sz="2200" b="0" i="1" smtClean="0">
                                <a:solidFill>
                                  <a:srgbClr val="FF0000"/>
                                </a:solidFill>
                                <a:latin typeface="Cambria Math" panose="02040503050406030204" pitchFamily="18" charset="0"/>
                                <a:ea typeface="Ebrima" charset="0"/>
                                <a:cs typeface="Ebrima" charset="0"/>
                              </a:rPr>
                            </m:ctrlPr>
                          </m:accPr>
                          <m:e>
                            <m:r>
                              <m:rPr>
                                <m:sty m:val="p"/>
                              </m:rPr>
                              <a:rPr lang="el-GR" altLang="zh-CN" sz="2200" b="0" i="1" smtClean="0">
                                <a:solidFill>
                                  <a:srgbClr val="FF0000"/>
                                </a:solidFill>
                                <a:latin typeface="Cambria Math" panose="02040503050406030204" pitchFamily="18" charset="0"/>
                                <a:ea typeface="Cambria Math" panose="02040503050406030204" pitchFamily="18" charset="0"/>
                                <a:cs typeface="Ebrima" charset="0"/>
                              </a:rPr>
                              <m:t>Σ</m:t>
                            </m:r>
                          </m:e>
                        </m:acc>
                      </m:e>
                      <m:sup>
                        <m:r>
                          <a:rPr lang="en-US" altLang="zh-CN" sz="2200" b="0" i="1" smtClean="0">
                            <a:solidFill>
                              <a:srgbClr val="FF0000"/>
                            </a:solidFill>
                            <a:latin typeface="Cambria Math" panose="02040503050406030204" pitchFamily="18" charset="0"/>
                            <a:ea typeface="Ebrima" charset="0"/>
                            <a:cs typeface="Ebrima" charset="0"/>
                          </a:rPr>
                          <m:t>−</m:t>
                        </m:r>
                      </m:sup>
                    </m:sSup>
                    <m:r>
                      <a:rPr lang="en-US" altLang="zh-CN" sz="2200" b="0" i="1" smtClean="0">
                        <a:solidFill>
                          <a:srgbClr val="FF0000"/>
                        </a:solidFill>
                        <a:latin typeface="Cambria Math" panose="02040503050406030204" pitchFamily="18" charset="0"/>
                        <a:ea typeface="Ebrima" charset="0"/>
                        <a:cs typeface="Ebrima" charset="0"/>
                      </a:rPr>
                      <m:t>,</m:t>
                    </m:r>
                  </m:oMath>
                </a14:m>
                <a:r>
                  <a:rPr lang="en-US" altLang="zh-CN" sz="2200" dirty="0">
                    <a:solidFill>
                      <a:srgbClr val="FF0000"/>
                    </a:solidFill>
                    <a:latin typeface="Times New Roman" panose="02020603050405020304" pitchFamily="18" charset="0"/>
                    <a:ea typeface="Ebrima" charset="0"/>
                    <a:cs typeface="Times New Roman" panose="02020603050405020304" pitchFamily="18" charset="0"/>
                  </a:rPr>
                  <a:t> </a:t>
                </a:r>
                <a14:m>
                  <m:oMath xmlns:m="http://schemas.openxmlformats.org/officeDocument/2006/math">
                    <m:sSup>
                      <m:sSupPr>
                        <m:ctrlPr>
                          <a:rPr lang="en-US" altLang="zh-CN" sz="2200" i="1">
                            <a:solidFill>
                              <a:srgbClr val="FF0000"/>
                            </a:solidFill>
                            <a:latin typeface="Cambria Math" panose="02040503050406030204" pitchFamily="18" charset="0"/>
                            <a:ea typeface="Ebrima" charset="0"/>
                            <a:cs typeface="Ebrima" charset="0"/>
                          </a:rPr>
                        </m:ctrlPr>
                      </m:sSupPr>
                      <m:e>
                        <m:r>
                          <m:rPr>
                            <m:sty m:val="p"/>
                          </m:rPr>
                          <a:rPr lang="el-GR" altLang="zh-CN" sz="2200" i="1">
                            <a:solidFill>
                              <a:srgbClr val="FF0000"/>
                            </a:solidFill>
                            <a:latin typeface="Cambria Math" panose="02040503050406030204" pitchFamily="18" charset="0"/>
                            <a:ea typeface="Cambria Math" panose="02040503050406030204" pitchFamily="18" charset="0"/>
                            <a:cs typeface="Ebrima" charset="0"/>
                          </a:rPr>
                          <m:t>Σ</m:t>
                        </m:r>
                      </m:e>
                      <m:sup>
                        <m:r>
                          <a:rPr lang="en-US" altLang="zh-CN" sz="2200" b="0" i="1" smtClean="0">
                            <a:solidFill>
                              <a:srgbClr val="FF0000"/>
                            </a:solidFill>
                            <a:latin typeface="Cambria Math" panose="02040503050406030204" pitchFamily="18" charset="0"/>
                            <a:ea typeface="Cambria Math" panose="02040503050406030204" pitchFamily="18" charset="0"/>
                            <a:cs typeface="Ebrima" charset="0"/>
                          </a:rPr>
                          <m:t>−</m:t>
                        </m:r>
                      </m:sup>
                    </m:sSup>
                    <m:sSup>
                      <m:sSupPr>
                        <m:ctrlPr>
                          <a:rPr lang="en-US" altLang="zh-CN" sz="2200" i="1">
                            <a:solidFill>
                              <a:srgbClr val="FF0000"/>
                            </a:solidFill>
                            <a:latin typeface="Cambria Math" panose="02040503050406030204" pitchFamily="18" charset="0"/>
                            <a:ea typeface="Ebrima" charset="0"/>
                            <a:cs typeface="Ebrima" charset="0"/>
                          </a:rPr>
                        </m:ctrlPr>
                      </m:sSupPr>
                      <m:e>
                        <m:acc>
                          <m:accPr>
                            <m:chr m:val="̅"/>
                            <m:ctrlPr>
                              <a:rPr lang="en-US" altLang="zh-CN" sz="2200" i="1">
                                <a:solidFill>
                                  <a:srgbClr val="FF0000"/>
                                </a:solidFill>
                                <a:latin typeface="Cambria Math" panose="02040503050406030204" pitchFamily="18" charset="0"/>
                                <a:ea typeface="Ebrima" charset="0"/>
                                <a:cs typeface="Ebrima" charset="0"/>
                              </a:rPr>
                            </m:ctrlPr>
                          </m:accPr>
                          <m:e>
                            <m:r>
                              <m:rPr>
                                <m:sty m:val="p"/>
                              </m:rPr>
                              <a:rPr lang="el-GR" altLang="zh-CN" sz="2200" i="1">
                                <a:solidFill>
                                  <a:srgbClr val="FF0000"/>
                                </a:solidFill>
                                <a:latin typeface="Cambria Math" panose="02040503050406030204" pitchFamily="18" charset="0"/>
                                <a:ea typeface="Cambria Math" panose="02040503050406030204" pitchFamily="18" charset="0"/>
                                <a:cs typeface="Ebrima" charset="0"/>
                              </a:rPr>
                              <m:t>Σ</m:t>
                            </m:r>
                          </m:e>
                        </m:acc>
                      </m:e>
                      <m:sup>
                        <m:r>
                          <a:rPr lang="en-US" altLang="zh-CN" sz="2200" b="0" i="1" smtClean="0">
                            <a:solidFill>
                              <a:srgbClr val="FF0000"/>
                            </a:solidFill>
                            <a:latin typeface="Cambria Math" panose="02040503050406030204" pitchFamily="18" charset="0"/>
                            <a:ea typeface="Cambria Math" panose="02040503050406030204" pitchFamily="18" charset="0"/>
                            <a:cs typeface="Ebrima" charset="0"/>
                          </a:rPr>
                          <m:t>+</m:t>
                        </m:r>
                      </m:sup>
                    </m:sSup>
                    <m:r>
                      <a:rPr lang="en-US" altLang="zh-CN" sz="2200" i="1">
                        <a:solidFill>
                          <a:srgbClr val="FF0000"/>
                        </a:solidFill>
                        <a:latin typeface="Cambria Math" panose="02040503050406030204" pitchFamily="18" charset="0"/>
                        <a:ea typeface="Ebrima" charset="0"/>
                        <a:cs typeface="Ebrima" charset="0"/>
                      </a:rPr>
                      <m:t>,</m:t>
                    </m:r>
                  </m:oMath>
                </a14:m>
                <a:r>
                  <a:rPr lang="en-US" altLang="zh-CN" sz="2200" dirty="0">
                    <a:solidFill>
                      <a:srgbClr val="FF0000"/>
                    </a:solidFill>
                    <a:latin typeface="Times New Roman" panose="02020603050405020304" pitchFamily="18" charset="0"/>
                    <a:ea typeface="Ebrima" charset="0"/>
                    <a:cs typeface="Times New Roman" panose="02020603050405020304" pitchFamily="18" charset="0"/>
                  </a:rPr>
                  <a:t> </a:t>
                </a:r>
                <a14:m>
                  <m:oMath xmlns:m="http://schemas.openxmlformats.org/officeDocument/2006/math">
                    <m:sSup>
                      <m:sSupPr>
                        <m:ctrlPr>
                          <a:rPr lang="en-US" altLang="zh-CN" sz="2200" i="1">
                            <a:solidFill>
                              <a:srgbClr val="FF0000"/>
                            </a:solidFill>
                            <a:latin typeface="Cambria Math" panose="02040503050406030204" pitchFamily="18" charset="0"/>
                            <a:ea typeface="Ebrima" charset="0"/>
                            <a:cs typeface="Ebrima" charset="0"/>
                          </a:rPr>
                        </m:ctrlPr>
                      </m:sSupPr>
                      <m:e>
                        <m:r>
                          <m:rPr>
                            <m:sty m:val="p"/>
                          </m:rPr>
                          <a:rPr lang="el-GR" altLang="zh-CN" sz="2200" i="1">
                            <a:solidFill>
                              <a:srgbClr val="FF0000"/>
                            </a:solidFill>
                            <a:latin typeface="Cambria Math" panose="02040503050406030204" pitchFamily="18" charset="0"/>
                            <a:ea typeface="Cambria Math" panose="02040503050406030204" pitchFamily="18" charset="0"/>
                            <a:cs typeface="Ebrima" charset="0"/>
                          </a:rPr>
                          <m:t>Σ</m:t>
                        </m:r>
                      </m:e>
                      <m:sup>
                        <m:r>
                          <a:rPr lang="en-US" altLang="zh-CN" sz="2200" b="0" i="1" smtClean="0">
                            <a:solidFill>
                              <a:srgbClr val="FF0000"/>
                            </a:solidFill>
                            <a:latin typeface="Cambria Math" panose="02040503050406030204" pitchFamily="18" charset="0"/>
                            <a:ea typeface="Cambria Math" panose="02040503050406030204" pitchFamily="18" charset="0"/>
                            <a:cs typeface="Ebrima" charset="0"/>
                          </a:rPr>
                          <m:t>0</m:t>
                        </m:r>
                      </m:sup>
                    </m:sSup>
                    <m:sSup>
                      <m:sSupPr>
                        <m:ctrlPr>
                          <a:rPr lang="en-US" altLang="zh-CN" sz="2200" i="1">
                            <a:solidFill>
                              <a:srgbClr val="FF0000"/>
                            </a:solidFill>
                            <a:latin typeface="Cambria Math" panose="02040503050406030204" pitchFamily="18" charset="0"/>
                            <a:ea typeface="Ebrima" charset="0"/>
                            <a:cs typeface="Ebrima" charset="0"/>
                          </a:rPr>
                        </m:ctrlPr>
                      </m:sSupPr>
                      <m:e>
                        <m:acc>
                          <m:accPr>
                            <m:chr m:val="̅"/>
                            <m:ctrlPr>
                              <a:rPr lang="en-US" altLang="zh-CN" sz="2200" i="1">
                                <a:solidFill>
                                  <a:srgbClr val="FF0000"/>
                                </a:solidFill>
                                <a:latin typeface="Cambria Math" panose="02040503050406030204" pitchFamily="18" charset="0"/>
                                <a:ea typeface="Ebrima" charset="0"/>
                                <a:cs typeface="Ebrima" charset="0"/>
                              </a:rPr>
                            </m:ctrlPr>
                          </m:accPr>
                          <m:e>
                            <m:r>
                              <m:rPr>
                                <m:sty m:val="p"/>
                              </m:rPr>
                              <a:rPr lang="el-GR" altLang="zh-CN" sz="2200" i="1">
                                <a:solidFill>
                                  <a:srgbClr val="FF0000"/>
                                </a:solidFill>
                                <a:latin typeface="Cambria Math" panose="02040503050406030204" pitchFamily="18" charset="0"/>
                                <a:ea typeface="Cambria Math" panose="02040503050406030204" pitchFamily="18" charset="0"/>
                                <a:cs typeface="Ebrima" charset="0"/>
                              </a:rPr>
                              <m:t>Σ</m:t>
                            </m:r>
                          </m:e>
                        </m:acc>
                      </m:e>
                      <m:sup>
                        <m:r>
                          <a:rPr lang="en-US" altLang="zh-CN" sz="2200" b="0" i="1" smtClean="0">
                            <a:solidFill>
                              <a:srgbClr val="FF0000"/>
                            </a:solidFill>
                            <a:latin typeface="Cambria Math" panose="02040503050406030204" pitchFamily="18" charset="0"/>
                            <a:ea typeface="Cambria Math" panose="02040503050406030204" pitchFamily="18" charset="0"/>
                            <a:cs typeface="Ebrima" charset="0"/>
                          </a:rPr>
                          <m:t>0</m:t>
                        </m:r>
                      </m:sup>
                    </m:sSup>
                  </m:oMath>
                </a14:m>
                <a:r>
                  <a:rPr lang="en-US" altLang="zh-CN" sz="2200" dirty="0">
                    <a:latin typeface="Times New Roman" panose="02020603050405020304" pitchFamily="18" charset="0"/>
                    <a:cs typeface="Times New Roman" panose="02020603050405020304" pitchFamily="18" charset="0"/>
                  </a:rPr>
                  <a:t> are measured from threshold to </a:t>
                </a:r>
                <a14:m>
                  <m:oMath xmlns:m="http://schemas.openxmlformats.org/officeDocument/2006/math">
                    <m:rad>
                      <m:radPr>
                        <m:degHide m:val="on"/>
                        <m:ctrlPr>
                          <a:rPr lang="en-US" altLang="zh-CN" sz="2000" i="1">
                            <a:latin typeface="Cambria Math" panose="02040503050406030204" pitchFamily="18" charset="0"/>
                            <a:ea typeface="Ebrima" panose="02000000000000000000" pitchFamily="2" charset="0"/>
                            <a:cs typeface="Times New Roman" panose="02020603050405020304" pitchFamily="18" charset="0"/>
                          </a:rPr>
                        </m:ctrlPr>
                      </m:radPr>
                      <m:deg/>
                      <m:e>
                        <m:r>
                          <a:rPr lang="en-US" altLang="zh-CN" sz="2000" i="1">
                            <a:latin typeface="Cambria Math" panose="02040503050406030204" pitchFamily="18" charset="0"/>
                            <a:ea typeface="Ebrima" panose="02000000000000000000" pitchFamily="2" charset="0"/>
                            <a:cs typeface="Times New Roman" panose="02020603050405020304" pitchFamily="18" charset="0"/>
                          </a:rPr>
                          <m:t>𝑠</m:t>
                        </m:r>
                      </m:e>
                    </m:rad>
                    <m:r>
                      <a:rPr lang="en-US" altLang="zh-CN" sz="2000" i="1">
                        <a:latin typeface="Cambria Math" panose="02040503050406030204" pitchFamily="18" charset="0"/>
                        <a:ea typeface="Ebrima" panose="02000000000000000000" pitchFamily="2" charset="0"/>
                        <a:cs typeface="Times New Roman" panose="02020603050405020304" pitchFamily="18" charset="0"/>
                      </a:rPr>
                      <m:t>= </m:t>
                    </m:r>
                  </m:oMath>
                </a14:m>
                <a:r>
                  <a:rPr lang="en-US" altLang="zh-CN" sz="2200" dirty="0">
                    <a:latin typeface="Times New Roman" panose="02020603050405020304" pitchFamily="18" charset="0"/>
                    <a:cs typeface="Times New Roman" panose="02020603050405020304" pitchFamily="18" charset="0"/>
                  </a:rPr>
                  <a:t>3.02 GeV</a:t>
                </a:r>
                <a:endParaRPr lang="en-US" altLang="zh-CN" sz="2200" dirty="0">
                  <a:solidFill>
                    <a:schemeClr val="tx1"/>
                  </a:solidFill>
                  <a:latin typeface="Times New Roman" panose="02020603050405020304" pitchFamily="18" charset="0"/>
                  <a:cs typeface="Times New Roman" panose="02020603050405020304" pitchFamily="18" charset="0"/>
                </a:endParaRPr>
              </a:p>
              <a:p>
                <a:pPr lvl="1">
                  <a:spcBef>
                    <a:spcPts val="600"/>
                  </a:spcBef>
                </a:pPr>
                <a:r>
                  <a:rPr lang="en-US" altLang="zh-CN" sz="2000" dirty="0">
                    <a:latin typeface="Times New Roman" panose="02020603050405020304" pitchFamily="18" charset="0"/>
                    <a:cs typeface="Times New Roman" panose="02020603050405020304" pitchFamily="18" charset="0"/>
                  </a:rPr>
                  <a:t>The cross sections can be well described by </a:t>
                </a:r>
                <a:r>
                  <a:rPr lang="en-US" altLang="zh-CN" sz="2000" dirty="0" err="1">
                    <a:solidFill>
                      <a:srgbClr val="FF0000"/>
                    </a:solidFill>
                    <a:latin typeface="Times New Roman" panose="02020603050405020304" pitchFamily="18" charset="0"/>
                    <a:cs typeface="Times New Roman" panose="02020603050405020304" pitchFamily="18" charset="0"/>
                  </a:rPr>
                  <a:t>pQCD</a:t>
                </a:r>
                <a:r>
                  <a:rPr lang="en-US" altLang="zh-CN" sz="2000" dirty="0">
                    <a:solidFill>
                      <a:srgbClr val="FF0000"/>
                    </a:solidFill>
                    <a:latin typeface="Times New Roman" panose="02020603050405020304" pitchFamily="18" charset="0"/>
                    <a:cs typeface="Times New Roman" panose="02020603050405020304" pitchFamily="18" charset="0"/>
                  </a:rPr>
                  <a:t>-motivated </a:t>
                </a:r>
                <a:r>
                  <a:rPr lang="en-US" altLang="zh-CN" sz="2000" dirty="0">
                    <a:latin typeface="Times New Roman" panose="02020603050405020304" pitchFamily="18" charset="0"/>
                    <a:cs typeface="Times New Roman" panose="02020603050405020304" pitchFamily="18" charset="0"/>
                  </a:rPr>
                  <a:t>functions</a:t>
                </a:r>
              </a:p>
              <a:p>
                <a:pPr>
                  <a:spcBef>
                    <a:spcPts val="600"/>
                  </a:spcBef>
                </a:pPr>
                <a:endParaRPr lang="en-US" altLang="zh-CN" sz="3200" dirty="0">
                  <a:latin typeface="Times New Roman" panose="02020603050405020304" pitchFamily="18" charset="0"/>
                  <a:cs typeface="Times New Roman" panose="02020603050405020304" pitchFamily="18" charset="0"/>
                </a:endParaRPr>
              </a:p>
              <a:p>
                <a:pPr lvl="1">
                  <a:spcBef>
                    <a:spcPts val="600"/>
                  </a:spcBef>
                </a:pPr>
                <a:endParaRPr lang="en-US" altLang="zh-CN" sz="2000" dirty="0">
                  <a:latin typeface="Times New Roman" panose="02020603050405020304" pitchFamily="18" charset="0"/>
                  <a:cs typeface="Times New Roman" panose="02020603050405020304" pitchFamily="18" charset="0"/>
                </a:endParaRPr>
              </a:p>
              <a:p>
                <a:pPr lvl="1">
                  <a:spcBef>
                    <a:spcPts val="600"/>
                  </a:spcBef>
                </a:pPr>
                <a:r>
                  <a:rPr lang="en-US" altLang="zh-CN" sz="2000" dirty="0">
                    <a:latin typeface="Times New Roman" panose="02020603050405020304" pitchFamily="18" charset="0"/>
                    <a:cs typeface="Times New Roman" panose="02020603050405020304" pitchFamily="18" charset="0"/>
                  </a:rPr>
                  <a:t>An </a:t>
                </a:r>
                <a:r>
                  <a:rPr lang="en-US" altLang="zh-CN" sz="2000" dirty="0">
                    <a:solidFill>
                      <a:srgbClr val="FF0000"/>
                    </a:solidFill>
                    <a:latin typeface="Times New Roman" panose="02020603050405020304" pitchFamily="18" charset="0"/>
                    <a:cs typeface="Times New Roman" panose="02020603050405020304" pitchFamily="18" charset="0"/>
                  </a:rPr>
                  <a:t>asymmetry</a:t>
                </a:r>
                <a:r>
                  <a:rPr lang="en-US" altLang="zh-CN" sz="2000" dirty="0">
                    <a:latin typeface="Times New Roman" panose="02020603050405020304" pitchFamily="18" charset="0"/>
                    <a:cs typeface="Times New Roman" panose="02020603050405020304" pitchFamily="18" charset="0"/>
                  </a:rPr>
                  <a:t> in cross sections for </a:t>
                </a:r>
                <a14:m>
                  <m:oMath xmlns:m="http://schemas.openxmlformats.org/officeDocument/2006/math">
                    <m:r>
                      <m:rPr>
                        <m:sty m:val="p"/>
                      </m:rPr>
                      <a:rPr lang="el-GR" altLang="zh-CN" sz="2000" b="0" i="1" smtClean="0">
                        <a:solidFill>
                          <a:schemeClr val="tx1"/>
                        </a:solidFill>
                        <a:latin typeface="Cambria Math" panose="02040503050406030204" pitchFamily="18" charset="0"/>
                        <a:ea typeface="Cambria Math" panose="02040503050406030204" pitchFamily="18" charset="0"/>
                        <a:cs typeface="Ebrima" charset="0"/>
                      </a:rPr>
                      <m:t>Σ</m:t>
                    </m:r>
                  </m:oMath>
                </a14:m>
                <a:r>
                  <a:rPr lang="en-US" altLang="zh-CN" sz="2000" dirty="0">
                    <a:latin typeface="Times New Roman" panose="02020603050405020304" pitchFamily="18" charset="0"/>
                    <a:cs typeface="Times New Roman" panose="02020603050405020304" pitchFamily="18" charset="0"/>
                  </a:rPr>
                  <a:t> isospin triplets: </a:t>
                </a:r>
                <a14:m>
                  <m:oMath xmlns:m="http://schemas.openxmlformats.org/officeDocument/2006/math">
                    <m:r>
                      <a:rPr lang="en-US" altLang="zh-CN" sz="2000" b="0" i="1" smtClean="0">
                        <a:latin typeface="Cambria Math" panose="02040503050406030204" pitchFamily="18" charset="0"/>
                        <a:cs typeface="Times New Roman" panose="02020603050405020304" pitchFamily="18" charset="0"/>
                      </a:rPr>
                      <m:t>9.7</m:t>
                    </m:r>
                    <m:r>
                      <a:rPr lang="en-US" altLang="zh-CN" sz="2000" b="0" i="1" smtClean="0">
                        <a:latin typeface="Cambria Math" panose="02040503050406030204" pitchFamily="18" charset="0"/>
                        <a:ea typeface="Cambria Math" panose="02040503050406030204" pitchFamily="18" charset="0"/>
                        <a:cs typeface="Times New Roman" panose="02020603050405020304" pitchFamily="18" charset="0"/>
                      </a:rPr>
                      <m:t>±1.3 : 3.3±0.7 : 1</m:t>
                    </m:r>
                  </m:oMath>
                </a14:m>
                <a:r>
                  <a:rPr lang="en-US" altLang="zh-CN" sz="2000" dirty="0">
                    <a:latin typeface="Times New Roman" panose="02020603050405020304" pitchFamily="18" charset="0"/>
                    <a:cs typeface="Times New Roman" panose="02020603050405020304" pitchFamily="18" charset="0"/>
                  </a:rPr>
                  <a:t> =&gt;related with valence quark?</a:t>
                </a:r>
              </a:p>
              <a:p>
                <a:endParaRPr lang="zh-CN" altLang="en-US" dirty="0">
                  <a:latin typeface="Times New Roman" panose="02020603050405020304" pitchFamily="18" charset="0"/>
                  <a:cs typeface="Times New Roman" panose="02020603050405020304" pitchFamily="18" charset="0"/>
                </a:endParaRPr>
              </a:p>
            </p:txBody>
          </p:sp>
        </mc:Choice>
        <mc:Fallback xmlns="">
          <p:sp>
            <p:nvSpPr>
              <p:cNvPr id="5" name="内容占位符 2">
                <a:extLst>
                  <a:ext uri="{FF2B5EF4-FFF2-40B4-BE49-F238E27FC236}">
                    <a16:creationId xmlns:a16="http://schemas.microsoft.com/office/drawing/2014/main" id="{FF06F966-3FBD-4AD9-A66F-8254D8480531}"/>
                  </a:ext>
                </a:extLst>
              </p:cNvPr>
              <p:cNvSpPr>
                <a:spLocks noGrp="1" noRot="1" noChangeAspect="1" noMove="1" noResize="1" noEditPoints="1" noAdjustHandles="1" noChangeArrowheads="1" noChangeShapeType="1" noTextEdit="1"/>
              </p:cNvSpPr>
              <p:nvPr>
                <p:ph idx="1"/>
              </p:nvPr>
            </p:nvSpPr>
            <p:spPr>
              <a:xfrm>
                <a:off x="392028" y="1271598"/>
                <a:ext cx="11577278" cy="4874636"/>
              </a:xfrm>
              <a:blipFill>
                <a:blip r:embed="rId3"/>
                <a:stretch>
                  <a:fillRect l="-579" t="-1502"/>
                </a:stretch>
              </a:blipFill>
            </p:spPr>
            <p:txBody>
              <a:bodyPr/>
              <a:lstStyle/>
              <a:p>
                <a:r>
                  <a:rPr lang="zh-CN" altLang="en-US">
                    <a:noFill/>
                  </a:rPr>
                  <a:t> </a:t>
                </a:r>
              </a:p>
            </p:txBody>
          </p:sp>
        </mc:Fallback>
      </mc:AlternateContent>
      <p:pic>
        <p:nvPicPr>
          <p:cNvPr id="6" name="图片 5">
            <a:extLst>
              <a:ext uri="{FF2B5EF4-FFF2-40B4-BE49-F238E27FC236}">
                <a16:creationId xmlns:a16="http://schemas.microsoft.com/office/drawing/2014/main" id="{6345A44F-C356-4A78-BFA9-49EDF10E89E9}"/>
              </a:ext>
            </a:extLst>
          </p:cNvPr>
          <p:cNvPicPr>
            <a:picLocks noChangeAspect="1"/>
          </p:cNvPicPr>
          <p:nvPr/>
        </p:nvPicPr>
        <p:blipFill>
          <a:blip r:embed="rId4"/>
          <a:stretch>
            <a:fillRect/>
          </a:stretch>
        </p:blipFill>
        <p:spPr>
          <a:xfrm>
            <a:off x="3595701" y="2057588"/>
            <a:ext cx="4458682" cy="677097"/>
          </a:xfrm>
          <a:prstGeom prst="rect">
            <a:avLst/>
          </a:prstGeom>
        </p:spPr>
      </p:pic>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65582971-CF96-4E6E-96C7-D1B8A0536E25}"/>
                  </a:ext>
                </a:extLst>
              </p:cNvPr>
              <p:cNvSpPr txBox="1"/>
              <p:nvPr/>
            </p:nvSpPr>
            <p:spPr>
              <a:xfrm>
                <a:off x="2252191" y="3488509"/>
                <a:ext cx="3224068" cy="598947"/>
              </a:xfrm>
              <a:prstGeom prst="rect">
                <a:avLst/>
              </a:prstGeom>
              <a:noFill/>
            </p:spPr>
            <p:txBody>
              <a:bodyPr wrap="square">
                <a:spAutoFit/>
              </a:bodyPr>
              <a:lstStyle/>
              <a:p>
                <a14:m>
                  <m:oMath xmlns:m="http://schemas.openxmlformats.org/officeDocument/2006/math">
                    <m:sSup>
                      <m:sSupPr>
                        <m:ctrlPr>
                          <a:rPr lang="en-US" altLang="zh-CN" sz="1600" i="1" smtClean="0">
                            <a:solidFill>
                              <a:srgbClr val="FF0000"/>
                            </a:solidFill>
                            <a:latin typeface="Cambria Math" panose="02040503050406030204" pitchFamily="18" charset="0"/>
                            <a:ea typeface="Ebrima" charset="0"/>
                            <a:cs typeface="Ebrima" charset="0"/>
                          </a:rPr>
                        </m:ctrlPr>
                      </m:sSupPr>
                      <m:e>
                        <m:r>
                          <a:rPr lang="el-GR" altLang="zh-CN" sz="1600" b="0" i="1" smtClean="0">
                            <a:solidFill>
                              <a:srgbClr val="FF0000"/>
                            </a:solidFill>
                            <a:latin typeface="Cambria Math" panose="02040503050406030204" pitchFamily="18" charset="0"/>
                            <a:ea typeface="Cambria Math" panose="02040503050406030204" pitchFamily="18" charset="0"/>
                            <a:cs typeface="Ebrima" charset="0"/>
                          </a:rPr>
                          <m:t>𝛴</m:t>
                        </m:r>
                      </m:e>
                      <m:sup>
                        <m:r>
                          <a:rPr lang="en-US" altLang="zh-CN" sz="1600" b="0" i="1">
                            <a:solidFill>
                              <a:srgbClr val="FF0000"/>
                            </a:solidFill>
                            <a:latin typeface="Cambria Math" panose="02040503050406030204" pitchFamily="18" charset="0"/>
                            <a:ea typeface="Cambria Math" panose="02040503050406030204" pitchFamily="18" charset="0"/>
                            <a:cs typeface="Ebrima" charset="0"/>
                          </a:rPr>
                          <m:t>±</m:t>
                        </m:r>
                      </m:sup>
                    </m:sSup>
                    <m:sSup>
                      <m:sSupPr>
                        <m:ctrlPr>
                          <a:rPr lang="en-US" altLang="zh-CN" sz="1600" i="1" smtClean="0">
                            <a:solidFill>
                              <a:srgbClr val="FF0000"/>
                            </a:solidFill>
                            <a:latin typeface="Cambria Math" panose="02040503050406030204" pitchFamily="18" charset="0"/>
                            <a:ea typeface="Ebrima" charset="0"/>
                            <a:cs typeface="Ebrima" charset="0"/>
                          </a:rPr>
                        </m:ctrlPr>
                      </m:sSupPr>
                      <m:e>
                        <m:acc>
                          <m:accPr>
                            <m:chr m:val="̅"/>
                            <m:ctrlPr>
                              <a:rPr lang="en-US" altLang="zh-CN" sz="1600" i="1" smtClean="0">
                                <a:solidFill>
                                  <a:srgbClr val="FF0000"/>
                                </a:solidFill>
                                <a:latin typeface="Cambria Math" panose="02040503050406030204" pitchFamily="18" charset="0"/>
                                <a:ea typeface="Ebrima" charset="0"/>
                                <a:cs typeface="Ebrima" charset="0"/>
                              </a:rPr>
                            </m:ctrlPr>
                          </m:accPr>
                          <m:e>
                            <m:r>
                              <a:rPr lang="el-GR" altLang="zh-CN" sz="1600" b="0" i="1" smtClean="0">
                                <a:solidFill>
                                  <a:srgbClr val="FF0000"/>
                                </a:solidFill>
                                <a:latin typeface="Cambria Math" panose="02040503050406030204" pitchFamily="18" charset="0"/>
                                <a:ea typeface="Cambria Math" panose="02040503050406030204" pitchFamily="18" charset="0"/>
                                <a:cs typeface="Ebrima" charset="0"/>
                              </a:rPr>
                              <m:t>𝛴</m:t>
                            </m:r>
                          </m:e>
                        </m:acc>
                      </m:e>
                      <m:sup>
                        <m:r>
                          <a:rPr lang="en-US" altLang="zh-CN" sz="1600" b="0" i="1">
                            <a:solidFill>
                              <a:srgbClr val="FF0000"/>
                            </a:solidFill>
                            <a:latin typeface="Cambria Math" panose="02040503050406030204" pitchFamily="18" charset="0"/>
                            <a:ea typeface="Cambria Math" panose="02040503050406030204" pitchFamily="18" charset="0"/>
                            <a:cs typeface="Ebrima" charset="0"/>
                          </a:rPr>
                          <m:t>∓</m:t>
                        </m:r>
                      </m:sup>
                    </m:sSup>
                  </m:oMath>
                </a14:m>
                <a:r>
                  <a:rPr lang="en-US" altLang="zh-CN" sz="1600" i="1" baseline="0" dirty="0">
                    <a:solidFill>
                      <a:srgbClr val="FF0000"/>
                    </a:solidFill>
                    <a:effectLst/>
                    <a:latin typeface="Times New Roman" panose="02020603050405020304" pitchFamily="18" charset="0"/>
                    <a:cs typeface="Times New Roman" panose="02020603050405020304" pitchFamily="18" charset="0"/>
                  </a:rPr>
                  <a:t>:PLB 814, 136110 (2021)</a:t>
                </a:r>
              </a:p>
              <a:p>
                <a14:m>
                  <m:oMath xmlns:m="http://schemas.openxmlformats.org/officeDocument/2006/math">
                    <m:sSup>
                      <m:sSupPr>
                        <m:ctrlPr>
                          <a:rPr lang="en-US" altLang="zh-CN" sz="1600" i="1" smtClean="0">
                            <a:solidFill>
                              <a:srgbClr val="FF0000"/>
                            </a:solidFill>
                            <a:latin typeface="Cambria Math" panose="02040503050406030204" pitchFamily="18" charset="0"/>
                            <a:ea typeface="Ebrima" charset="0"/>
                            <a:cs typeface="Ebrima" charset="0"/>
                          </a:rPr>
                        </m:ctrlPr>
                      </m:sSupPr>
                      <m:e>
                        <m:r>
                          <a:rPr lang="el-GR" altLang="zh-CN" sz="1600" b="0" i="1" smtClean="0">
                            <a:solidFill>
                              <a:srgbClr val="FF0000"/>
                            </a:solidFill>
                            <a:latin typeface="Cambria Math" panose="02040503050406030204" pitchFamily="18" charset="0"/>
                            <a:ea typeface="Cambria Math" panose="02040503050406030204" pitchFamily="18" charset="0"/>
                            <a:cs typeface="Ebrima" charset="0"/>
                          </a:rPr>
                          <m:t>𝛴</m:t>
                        </m:r>
                      </m:e>
                      <m:sup>
                        <m:r>
                          <a:rPr lang="en-US" altLang="zh-CN" sz="1600" b="0" i="1" smtClean="0">
                            <a:solidFill>
                              <a:srgbClr val="FF0000"/>
                            </a:solidFill>
                            <a:latin typeface="Cambria Math" panose="02040503050406030204" pitchFamily="18" charset="0"/>
                            <a:ea typeface="Cambria Math" panose="02040503050406030204" pitchFamily="18" charset="0"/>
                            <a:cs typeface="Ebrima" charset="0"/>
                          </a:rPr>
                          <m:t>0</m:t>
                        </m:r>
                      </m:sup>
                    </m:sSup>
                    <m:sSup>
                      <m:sSupPr>
                        <m:ctrlPr>
                          <a:rPr lang="en-US" altLang="zh-CN" sz="1600" i="1" smtClean="0">
                            <a:solidFill>
                              <a:srgbClr val="FF0000"/>
                            </a:solidFill>
                            <a:latin typeface="Cambria Math" panose="02040503050406030204" pitchFamily="18" charset="0"/>
                            <a:ea typeface="Ebrima" charset="0"/>
                            <a:cs typeface="Ebrima" charset="0"/>
                          </a:rPr>
                        </m:ctrlPr>
                      </m:sSupPr>
                      <m:e>
                        <m:acc>
                          <m:accPr>
                            <m:chr m:val="̅"/>
                            <m:ctrlPr>
                              <a:rPr lang="en-US" altLang="zh-CN" sz="1600" i="1" smtClean="0">
                                <a:solidFill>
                                  <a:srgbClr val="FF0000"/>
                                </a:solidFill>
                                <a:latin typeface="Cambria Math" panose="02040503050406030204" pitchFamily="18" charset="0"/>
                                <a:ea typeface="Ebrima" charset="0"/>
                                <a:cs typeface="Ebrima" charset="0"/>
                              </a:rPr>
                            </m:ctrlPr>
                          </m:accPr>
                          <m:e>
                            <m:r>
                              <a:rPr lang="el-GR" altLang="zh-CN" sz="1600" b="0" i="1" smtClean="0">
                                <a:solidFill>
                                  <a:srgbClr val="FF0000"/>
                                </a:solidFill>
                                <a:latin typeface="Cambria Math" panose="02040503050406030204" pitchFamily="18" charset="0"/>
                                <a:ea typeface="Cambria Math" panose="02040503050406030204" pitchFamily="18" charset="0"/>
                                <a:cs typeface="Ebrima" charset="0"/>
                              </a:rPr>
                              <m:t>𝛴</m:t>
                            </m:r>
                          </m:e>
                        </m:acc>
                      </m:e>
                      <m:sup>
                        <m:r>
                          <a:rPr lang="en-US" altLang="zh-CN" sz="1600" b="0" i="1" smtClean="0">
                            <a:solidFill>
                              <a:srgbClr val="FF0000"/>
                            </a:solidFill>
                            <a:latin typeface="Cambria Math" panose="02040503050406030204" pitchFamily="18" charset="0"/>
                            <a:ea typeface="Cambria Math" panose="02040503050406030204" pitchFamily="18" charset="0"/>
                            <a:cs typeface="Ebrima" charset="0"/>
                          </a:rPr>
                          <m:t>0</m:t>
                        </m:r>
                      </m:sup>
                    </m:sSup>
                  </m:oMath>
                </a14:m>
                <a:r>
                  <a:rPr lang="en-US" altLang="zh-CN" sz="1600" i="1" dirty="0">
                    <a:solidFill>
                      <a:srgbClr val="FF0000"/>
                    </a:solidFill>
                    <a:latin typeface="Times New Roman" panose="02020603050405020304" pitchFamily="18" charset="0"/>
                    <a:cs typeface="Times New Roman" panose="02020603050405020304" pitchFamily="18" charset="0"/>
                  </a:rPr>
                  <a:t>:PLB 831, 137187 (2022)</a:t>
                </a:r>
                <a:endParaRPr lang="en-US" altLang="zh-CN" sz="1600" i="1" dirty="0">
                  <a:solidFill>
                    <a:srgbClr val="FF0000"/>
                  </a:solidFill>
                  <a:effectLst/>
                  <a:latin typeface="Times New Roman" panose="02020603050405020304" pitchFamily="18" charset="0"/>
                  <a:cs typeface="Times New Roman" panose="02020603050405020304" pitchFamily="18" charset="0"/>
                </a:endParaRPr>
              </a:p>
            </p:txBody>
          </p:sp>
        </mc:Choice>
        <mc:Fallback xmlns="">
          <p:sp>
            <p:nvSpPr>
              <p:cNvPr id="7" name="文本框 6">
                <a:extLst>
                  <a:ext uri="{FF2B5EF4-FFF2-40B4-BE49-F238E27FC236}">
                    <a16:creationId xmlns:a16="http://schemas.microsoft.com/office/drawing/2014/main" id="{65582971-CF96-4E6E-96C7-D1B8A0536E25}"/>
                  </a:ext>
                </a:extLst>
              </p:cNvPr>
              <p:cNvSpPr txBox="1">
                <a:spLocks noRot="1" noChangeAspect="1" noMove="1" noResize="1" noEditPoints="1" noAdjustHandles="1" noChangeArrowheads="1" noChangeShapeType="1" noTextEdit="1"/>
              </p:cNvSpPr>
              <p:nvPr/>
            </p:nvSpPr>
            <p:spPr>
              <a:xfrm>
                <a:off x="2252191" y="3488509"/>
                <a:ext cx="3224068" cy="598947"/>
              </a:xfrm>
              <a:prstGeom prst="rect">
                <a:avLst/>
              </a:prstGeom>
              <a:blipFill>
                <a:blip r:embed="rId5"/>
                <a:stretch>
                  <a:fillRect b="-12121"/>
                </a:stretch>
              </a:blipFill>
            </p:spPr>
            <p:txBody>
              <a:bodyPr/>
              <a:lstStyle/>
              <a:p>
                <a:r>
                  <a:rPr lang="zh-CN" altLang="en-US">
                    <a:noFill/>
                  </a:rPr>
                  <a:t> </a:t>
                </a:r>
              </a:p>
            </p:txBody>
          </p:sp>
        </mc:Fallback>
      </mc:AlternateContent>
      <p:pic>
        <p:nvPicPr>
          <p:cNvPr id="8" name="图片 7">
            <a:extLst>
              <a:ext uri="{FF2B5EF4-FFF2-40B4-BE49-F238E27FC236}">
                <a16:creationId xmlns:a16="http://schemas.microsoft.com/office/drawing/2014/main" id="{B6A05853-1F1D-42D6-953C-852096272772}"/>
              </a:ext>
            </a:extLst>
          </p:cNvPr>
          <p:cNvPicPr>
            <a:picLocks noChangeAspect="1"/>
          </p:cNvPicPr>
          <p:nvPr/>
        </p:nvPicPr>
        <p:blipFill>
          <a:blip r:embed="rId6"/>
          <a:stretch>
            <a:fillRect/>
          </a:stretch>
        </p:blipFill>
        <p:spPr>
          <a:xfrm>
            <a:off x="788510" y="4033835"/>
            <a:ext cx="4291267" cy="2687640"/>
          </a:xfrm>
          <a:prstGeom prst="rect">
            <a:avLst/>
          </a:prstGeom>
        </p:spPr>
      </p:pic>
      <p:pic>
        <p:nvPicPr>
          <p:cNvPr id="9" name="图片 8">
            <a:extLst>
              <a:ext uri="{FF2B5EF4-FFF2-40B4-BE49-F238E27FC236}">
                <a16:creationId xmlns:a16="http://schemas.microsoft.com/office/drawing/2014/main" id="{48B3C020-CB0D-4C79-9175-0D13B746FE48}"/>
              </a:ext>
            </a:extLst>
          </p:cNvPr>
          <p:cNvPicPr>
            <a:picLocks noChangeAspect="1"/>
          </p:cNvPicPr>
          <p:nvPr/>
        </p:nvPicPr>
        <p:blipFill>
          <a:blip r:embed="rId7"/>
          <a:stretch>
            <a:fillRect/>
          </a:stretch>
        </p:blipFill>
        <p:spPr>
          <a:xfrm>
            <a:off x="5671639" y="3965282"/>
            <a:ext cx="5386688" cy="2655303"/>
          </a:xfrm>
          <a:prstGeom prst="rect">
            <a:avLst/>
          </a:prstGeom>
        </p:spPr>
      </p:pic>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7188803C-AE82-48EB-B7B2-1DFA887FC94D}"/>
                  </a:ext>
                </a:extLst>
              </p:cNvPr>
              <p:cNvSpPr txBox="1"/>
              <p:nvPr/>
            </p:nvSpPr>
            <p:spPr>
              <a:xfrm>
                <a:off x="6520362" y="3536548"/>
                <a:ext cx="4192939" cy="531812"/>
              </a:xfrm>
              <a:prstGeom prst="rect">
                <a:avLst/>
              </a:prstGeom>
              <a:noFill/>
            </p:spPr>
            <p:txBody>
              <a:bodyPr wrap="square" rtlCol="0">
                <a:spAutoFit/>
              </a:bodyPr>
              <a:lstStyle/>
              <a:p>
                <a14:m>
                  <m:oMath xmlns:m="http://schemas.openxmlformats.org/officeDocument/2006/math">
                    <m:d>
                      <m:dPr>
                        <m:begChr m:val="|"/>
                        <m:endChr m:val="|"/>
                        <m:ctrlPr>
                          <a:rPr lang="en-US" altLang="zh-CN" b="0" i="1" smtClean="0">
                            <a:latin typeface="Cambria Math" panose="02040503050406030204" pitchFamily="18" charset="0"/>
                          </a:rPr>
                        </m:ctrlPr>
                      </m:dPr>
                      <m:e>
                        <m:f>
                          <m:fPr>
                            <m:ctrlPr>
                              <a:rPr lang="en-US" altLang="zh-CN" b="0" i="1" smtClean="0">
                                <a:latin typeface="Cambria Math" panose="02040503050406030204" pitchFamily="18" charset="0"/>
                              </a:rPr>
                            </m:ctrlPr>
                          </m:fPr>
                          <m:num>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𝐺</m:t>
                                </m:r>
                              </m:e>
                              <m:sub>
                                <m:r>
                                  <a:rPr lang="en-US" altLang="zh-CN" b="0" i="1" smtClean="0">
                                    <a:latin typeface="Cambria Math" panose="02040503050406030204" pitchFamily="18" charset="0"/>
                                  </a:rPr>
                                  <m:t>𝐸</m:t>
                                </m:r>
                              </m:sub>
                            </m:sSub>
                          </m:num>
                          <m:den>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𝐺</m:t>
                                </m:r>
                              </m:e>
                              <m:sub>
                                <m:r>
                                  <a:rPr lang="en-US" altLang="zh-CN" b="0" i="1" smtClean="0">
                                    <a:latin typeface="Cambria Math" panose="02040503050406030204" pitchFamily="18" charset="0"/>
                                  </a:rPr>
                                  <m:t>𝑀</m:t>
                                </m:r>
                              </m:sub>
                            </m:sSub>
                          </m:den>
                        </m:f>
                      </m:e>
                    </m:d>
                    <m:r>
                      <a:rPr lang="en-US" altLang="zh-CN" b="0" i="1" smtClean="0">
                        <a:latin typeface="Cambria Math" panose="02040503050406030204" pitchFamily="18" charset="0"/>
                      </a:rPr>
                      <m:t>=</m:t>
                    </m:r>
                    <m:r>
                      <m:rPr>
                        <m:nor/>
                      </m:rPr>
                      <a:rPr lang="en-US" altLang="zh-CN">
                        <a:latin typeface="Arial" panose="020B0604020202020204" pitchFamily="34" charset="0"/>
                        <a:cs typeface="Arial" panose="020B0604020202020204" pitchFamily="34" charset="0"/>
                      </a:rPr>
                      <m:t>1.83 ± 0.26</m:t>
                    </m:r>
                  </m:oMath>
                </a14:m>
                <a:r>
                  <a:rPr lang="en-US" altLang="zh-CN" dirty="0">
                    <a:latin typeface="Arial" panose="020B0604020202020204" pitchFamily="34" charset="0"/>
                    <a:cs typeface="Arial" panose="020B0604020202020204" pitchFamily="34" charset="0"/>
                  </a:rPr>
                  <a:t>, </a:t>
                </a:r>
                <a14:m>
                  <m:oMath xmlns:m="http://schemas.openxmlformats.org/officeDocument/2006/math">
                    <m:sSup>
                      <m:sSupPr>
                        <m:ctrlPr>
                          <a:rPr lang="en-US" altLang="zh-CN" i="1" smtClean="0">
                            <a:solidFill>
                              <a:srgbClr val="042263"/>
                            </a:solidFill>
                            <a:latin typeface="Cambria Math" panose="02040503050406030204" pitchFamily="18" charset="0"/>
                            <a:ea typeface="Ebrima" charset="0"/>
                            <a:cs typeface="Ebrima" charset="0"/>
                          </a:rPr>
                        </m:ctrlPr>
                      </m:sSupPr>
                      <m:e>
                        <m:r>
                          <m:rPr>
                            <m:sty m:val="p"/>
                          </m:rPr>
                          <a:rPr lang="el-GR" altLang="zh-CN" i="1">
                            <a:solidFill>
                              <a:srgbClr val="042263"/>
                            </a:solidFill>
                            <a:latin typeface="Cambria Math" panose="02040503050406030204" pitchFamily="18" charset="0"/>
                            <a:ea typeface="Cambria Math" panose="02040503050406030204" pitchFamily="18" charset="0"/>
                            <a:cs typeface="Ebrima" charset="0"/>
                          </a:rPr>
                          <m:t>Σ</m:t>
                        </m:r>
                      </m:e>
                      <m:sup>
                        <m:r>
                          <a:rPr lang="en-US" altLang="zh-CN" i="1">
                            <a:solidFill>
                              <a:srgbClr val="042263"/>
                            </a:solidFill>
                            <a:latin typeface="Cambria Math" panose="02040503050406030204" pitchFamily="18" charset="0"/>
                            <a:ea typeface="Ebrima" charset="0"/>
                            <a:cs typeface="Ebrima" charset="0"/>
                          </a:rPr>
                          <m:t>+</m:t>
                        </m:r>
                      </m:sup>
                    </m:sSup>
                    <m:r>
                      <a:rPr lang="en-US" altLang="zh-CN" i="1">
                        <a:solidFill>
                          <a:srgbClr val="042263"/>
                        </a:solidFill>
                        <a:latin typeface="Cambria Math" panose="02040503050406030204" pitchFamily="18" charset="0"/>
                        <a:ea typeface="Ebrima" charset="0"/>
                        <a:cs typeface="Ebrima" charset="0"/>
                      </a:rPr>
                      <m:t> </m:t>
                    </m:r>
                  </m:oMath>
                </a14:m>
                <a:r>
                  <a:rPr lang="en-US" altLang="zh-CN" dirty="0">
                    <a:latin typeface="Arial" panose="020B0604020202020204" pitchFamily="34" charset="0"/>
                    <a:cs typeface="Arial" panose="020B0604020202020204" pitchFamily="34" charset="0"/>
                  </a:rPr>
                  <a:t>@ 2.396 GeV</a:t>
                </a:r>
                <a:endParaRPr lang="zh-CN" altLang="en-US" dirty="0">
                  <a:latin typeface="Arial" panose="020B0604020202020204" pitchFamily="34" charset="0"/>
                  <a:cs typeface="Arial" panose="020B0604020202020204" pitchFamily="34" charset="0"/>
                </a:endParaRPr>
              </a:p>
            </p:txBody>
          </p:sp>
        </mc:Choice>
        <mc:Fallback xmlns="">
          <p:sp>
            <p:nvSpPr>
              <p:cNvPr id="10" name="文本框 9">
                <a:extLst>
                  <a:ext uri="{FF2B5EF4-FFF2-40B4-BE49-F238E27FC236}">
                    <a16:creationId xmlns:a16="http://schemas.microsoft.com/office/drawing/2014/main" id="{7188803C-AE82-48EB-B7B2-1DFA887FC94D}"/>
                  </a:ext>
                </a:extLst>
              </p:cNvPr>
              <p:cNvSpPr txBox="1">
                <a:spLocks noRot="1" noChangeAspect="1" noMove="1" noResize="1" noEditPoints="1" noAdjustHandles="1" noChangeArrowheads="1" noChangeShapeType="1" noTextEdit="1"/>
              </p:cNvSpPr>
              <p:nvPr/>
            </p:nvSpPr>
            <p:spPr>
              <a:xfrm>
                <a:off x="6520362" y="3536548"/>
                <a:ext cx="4192939" cy="531812"/>
              </a:xfrm>
              <a:prstGeom prst="rect">
                <a:avLst/>
              </a:prstGeom>
              <a:blipFill>
                <a:blip r:embed="rId8"/>
                <a:stretch>
                  <a:fillRect b="-6897"/>
                </a:stretch>
              </a:blipFill>
            </p:spPr>
            <p:txBody>
              <a:bodyPr/>
              <a:lstStyle/>
              <a:p>
                <a:r>
                  <a:rPr lang="zh-CN" altLang="en-US">
                    <a:noFill/>
                  </a:rPr>
                  <a:t> </a:t>
                </a:r>
              </a:p>
            </p:txBody>
          </p:sp>
        </mc:Fallback>
      </mc:AlternateContent>
      <p:pic>
        <p:nvPicPr>
          <p:cNvPr id="11" name="Picture 2" descr="查看源图像">
            <a:extLst>
              <a:ext uri="{FF2B5EF4-FFF2-40B4-BE49-F238E27FC236}">
                <a16:creationId xmlns:a16="http://schemas.microsoft.com/office/drawing/2014/main" id="{B4A5B646-566C-4A2A-9DA5-DDA123092C1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820400" y="311071"/>
            <a:ext cx="1302889" cy="612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3523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a:extLst>
                  <a:ext uri="{FF2B5EF4-FFF2-40B4-BE49-F238E27FC236}">
                    <a16:creationId xmlns:a16="http://schemas.microsoft.com/office/drawing/2014/main" id="{C9E22D8B-0D63-49F9-9D52-CA96DBC396C8}"/>
                  </a:ext>
                </a:extLst>
              </p:cNvPr>
              <p:cNvSpPr>
                <a:spLocks noGrp="1"/>
              </p:cNvSpPr>
              <p:nvPr>
                <p:ph type="title"/>
              </p:nvPr>
            </p:nvSpPr>
            <p:spPr>
              <a:xfrm>
                <a:off x="190792" y="0"/>
                <a:ext cx="11810416" cy="1166070"/>
              </a:xfrm>
            </p:spPr>
            <p:txBody>
              <a:bodyPr>
                <a:noAutofit/>
              </a:bodyPr>
              <a:lstStyle/>
              <a:p>
                <a:r>
                  <a:rPr lang="en-US" altLang="zh-CN" sz="4400" b="1" dirty="0">
                    <a:solidFill>
                      <a:schemeClr val="bg1"/>
                    </a:solidFill>
                    <a:latin typeface="+mn-ea"/>
                    <a:ea typeface="+mn-ea"/>
                  </a:rPr>
                  <a:t>Question 4: </a:t>
                </a:r>
                <a14:m>
                  <m:oMath xmlns:m="http://schemas.openxmlformats.org/officeDocument/2006/math">
                    <m:r>
                      <a:rPr lang="zh-CN" altLang="en-US" sz="4400" b="1" i="1" dirty="0" smtClean="0">
                        <a:solidFill>
                          <a:schemeClr val="bg1"/>
                        </a:solidFill>
                        <a:latin typeface="Cambria Math" panose="02040503050406030204" pitchFamily="18" charset="0"/>
                        <a:ea typeface="+mn-ea"/>
                      </a:rPr>
                      <m:t>𝜮</m:t>
                    </m:r>
                  </m:oMath>
                </a14:m>
                <a:r>
                  <a:rPr lang="zh-CN" altLang="en-US" sz="4400" b="1" dirty="0">
                    <a:solidFill>
                      <a:schemeClr val="bg1"/>
                    </a:solidFill>
                    <a:latin typeface="+mn-ea"/>
                    <a:ea typeface="+mn-ea"/>
                  </a:rPr>
                  <a:t>三重态的</a:t>
                </a:r>
                <a:r>
                  <a:rPr lang="en-US" altLang="zh-CN" sz="4400" b="1" dirty="0">
                    <a:solidFill>
                      <a:schemeClr val="bg1"/>
                    </a:solidFill>
                    <a:latin typeface="+mn-ea"/>
                    <a:ea typeface="+mn-ea"/>
                  </a:rPr>
                  <a:t>SU(3)</a:t>
                </a:r>
                <a:r>
                  <a:rPr lang="zh-CN" altLang="en-US" sz="4400" b="1" dirty="0">
                    <a:solidFill>
                      <a:schemeClr val="bg1"/>
                    </a:solidFill>
                    <a:latin typeface="+mn-ea"/>
                    <a:ea typeface="+mn-ea"/>
                  </a:rPr>
                  <a:t>破缺是什么导致的？</a:t>
                </a:r>
              </a:p>
            </p:txBody>
          </p:sp>
        </mc:Choice>
        <mc:Fallback xmlns="">
          <p:sp>
            <p:nvSpPr>
              <p:cNvPr id="2" name="标题 1">
                <a:extLst>
                  <a:ext uri="{FF2B5EF4-FFF2-40B4-BE49-F238E27FC236}">
                    <a16:creationId xmlns:a16="http://schemas.microsoft.com/office/drawing/2014/main" id="{C9E22D8B-0D63-49F9-9D52-CA96DBC396C8}"/>
                  </a:ext>
                </a:extLst>
              </p:cNvPr>
              <p:cNvSpPr>
                <a:spLocks noGrp="1" noRot="1" noChangeAspect="1" noMove="1" noResize="1" noEditPoints="1" noAdjustHandles="1" noChangeArrowheads="1" noChangeShapeType="1" noTextEdit="1"/>
              </p:cNvSpPr>
              <p:nvPr>
                <p:ph type="title"/>
              </p:nvPr>
            </p:nvSpPr>
            <p:spPr>
              <a:xfrm>
                <a:off x="190792" y="0"/>
                <a:ext cx="11810416" cy="1166070"/>
              </a:xfrm>
              <a:blipFill>
                <a:blip r:embed="rId3"/>
                <a:stretch>
                  <a:fillRect l="-2064" r="-6760" b="-25131"/>
                </a:stretch>
              </a:blipFill>
            </p:spPr>
            <p:txBody>
              <a:bodyPr/>
              <a:lstStyle/>
              <a:p>
                <a:r>
                  <a:rPr lang="zh-CN" altLang="en-US">
                    <a:noFill/>
                  </a:rPr>
                  <a:t> </a:t>
                </a:r>
              </a:p>
            </p:txBody>
          </p:sp>
        </mc:Fallback>
      </mc:AlternateContent>
      <p:pic>
        <p:nvPicPr>
          <p:cNvPr id="5" name="图片 4">
            <a:extLst>
              <a:ext uri="{FF2B5EF4-FFF2-40B4-BE49-F238E27FC236}">
                <a16:creationId xmlns:a16="http://schemas.microsoft.com/office/drawing/2014/main" id="{5CF479C4-2069-49F8-AE3A-5F9154709853}"/>
              </a:ext>
            </a:extLst>
          </p:cNvPr>
          <p:cNvPicPr>
            <a:picLocks noChangeAspect="1"/>
          </p:cNvPicPr>
          <p:nvPr/>
        </p:nvPicPr>
        <p:blipFill>
          <a:blip r:embed="rId4"/>
          <a:stretch>
            <a:fillRect/>
          </a:stretch>
        </p:blipFill>
        <p:spPr>
          <a:xfrm>
            <a:off x="1473564" y="1611329"/>
            <a:ext cx="9244871" cy="5100170"/>
          </a:xfrm>
          <a:prstGeom prst="rect">
            <a:avLst/>
          </a:prstGeom>
        </p:spPr>
      </p:pic>
      <p:pic>
        <p:nvPicPr>
          <p:cNvPr id="4" name="图片 3">
            <a:extLst>
              <a:ext uri="{FF2B5EF4-FFF2-40B4-BE49-F238E27FC236}">
                <a16:creationId xmlns:a16="http://schemas.microsoft.com/office/drawing/2014/main" id="{09DCAF03-7CCF-B708-70A7-076C87F736F1}"/>
              </a:ext>
            </a:extLst>
          </p:cNvPr>
          <p:cNvPicPr>
            <a:picLocks noChangeAspect="1"/>
          </p:cNvPicPr>
          <p:nvPr/>
        </p:nvPicPr>
        <p:blipFill>
          <a:blip r:embed="rId5"/>
          <a:stretch>
            <a:fillRect/>
          </a:stretch>
        </p:blipFill>
        <p:spPr>
          <a:xfrm>
            <a:off x="5940821" y="3834860"/>
            <a:ext cx="4517629" cy="2806844"/>
          </a:xfrm>
          <a:prstGeom prst="rect">
            <a:avLst/>
          </a:prstGeom>
        </p:spPr>
      </p:pic>
    </p:spTree>
    <p:extLst>
      <p:ext uri="{BB962C8B-B14F-4D97-AF65-F5344CB8AC3E}">
        <p14:creationId xmlns:p14="http://schemas.microsoft.com/office/powerpoint/2010/main" val="39358054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a:extLst>
                  <a:ext uri="{FF2B5EF4-FFF2-40B4-BE49-F238E27FC236}">
                    <a16:creationId xmlns:a16="http://schemas.microsoft.com/office/drawing/2014/main" id="{EB16147A-C9CC-43EC-A8AE-0523FB8497F4}"/>
                  </a:ext>
                </a:extLst>
              </p:cNvPr>
              <p:cNvSpPr>
                <a:spLocks noGrp="1"/>
              </p:cNvSpPr>
              <p:nvPr>
                <p:ph type="title"/>
              </p:nvPr>
            </p:nvSpPr>
            <p:spPr>
              <a:xfrm>
                <a:off x="838200" y="145261"/>
                <a:ext cx="10515600" cy="793006"/>
              </a:xfrm>
            </p:spPr>
            <p:txBody>
              <a:bodyPr/>
              <a:lstStyle/>
              <a:p>
                <a:r>
                  <a:rPr lang="en-US" altLang="zh-CN" b="1" dirty="0">
                    <a:solidFill>
                      <a:srgbClr val="042263"/>
                    </a:solidFill>
                    <a:latin typeface="Times New Roman" panose="02020603050405020304" pitchFamily="18" charset="0"/>
                    <a:ea typeface="等线" panose="02010600030101010101" pitchFamily="2" charset="-122"/>
                    <a:cs typeface="Times New Roman" panose="02020603050405020304" pitchFamily="18" charset="0"/>
                  </a:rPr>
                  <a:t>Complete measurement of </a:t>
                </a:r>
                <a14:m>
                  <m:oMath xmlns:m="http://schemas.openxmlformats.org/officeDocument/2006/math">
                    <m:r>
                      <a:rPr lang="zh-CN" altLang="en-US" b="1" i="1">
                        <a:solidFill>
                          <a:srgbClr val="042263"/>
                        </a:solidFill>
                        <a:latin typeface="Cambria Math" panose="02040503050406030204" pitchFamily="18" charset="0"/>
                        <a:ea typeface="Ebrima" charset="0"/>
                        <a:cs typeface="Ebrima" charset="0"/>
                      </a:rPr>
                      <m:t>𝚲</m:t>
                    </m:r>
                  </m:oMath>
                </a14:m>
                <a:r>
                  <a:rPr lang="zh-CN" altLang="en-US" b="1" dirty="0">
                    <a:solidFill>
                      <a:srgbClr val="042263"/>
                    </a:solidFill>
                    <a:latin typeface="Times New Roman" panose="02020603050405020304" pitchFamily="18" charset="0"/>
                    <a:ea typeface="等线" panose="02010600030101010101" pitchFamily="2" charset="-122"/>
                    <a:cs typeface="Times New Roman" panose="02020603050405020304" pitchFamily="18" charset="0"/>
                  </a:rPr>
                  <a:t> </a:t>
                </a:r>
                <a:r>
                  <a:rPr lang="en-US" altLang="zh-CN" b="1" dirty="0">
                    <a:solidFill>
                      <a:srgbClr val="042263"/>
                    </a:solidFill>
                    <a:latin typeface="Times New Roman" panose="02020603050405020304" pitchFamily="18" charset="0"/>
                    <a:ea typeface="等线" panose="02010600030101010101" pitchFamily="2" charset="-122"/>
                    <a:cs typeface="Times New Roman" panose="02020603050405020304" pitchFamily="18" charset="0"/>
                  </a:rPr>
                  <a:t>EMFFs</a:t>
                </a:r>
                <a:endParaRPr lang="zh-CN" altLang="en-US" dirty="0">
                  <a:latin typeface="Times New Roman" panose="02020603050405020304" pitchFamily="18" charset="0"/>
                  <a:cs typeface="Times New Roman" panose="02020603050405020304" pitchFamily="18" charset="0"/>
                </a:endParaRPr>
              </a:p>
            </p:txBody>
          </p:sp>
        </mc:Choice>
        <mc:Fallback xmlns="">
          <p:sp>
            <p:nvSpPr>
              <p:cNvPr id="2" name="标题 1">
                <a:extLst>
                  <a:ext uri="{FF2B5EF4-FFF2-40B4-BE49-F238E27FC236}">
                    <a16:creationId xmlns:a16="http://schemas.microsoft.com/office/drawing/2014/main" id="{EB16147A-C9CC-43EC-A8AE-0523FB8497F4}"/>
                  </a:ext>
                </a:extLst>
              </p:cNvPr>
              <p:cNvSpPr>
                <a:spLocks noGrp="1" noRot="1" noChangeAspect="1" noMove="1" noResize="1" noEditPoints="1" noAdjustHandles="1" noChangeArrowheads="1" noChangeShapeType="1" noTextEdit="1"/>
              </p:cNvSpPr>
              <p:nvPr>
                <p:ph type="title"/>
              </p:nvPr>
            </p:nvSpPr>
            <p:spPr>
              <a:xfrm>
                <a:off x="838200" y="145261"/>
                <a:ext cx="10515600" cy="793006"/>
              </a:xfrm>
              <a:blipFill>
                <a:blip r:embed="rId2"/>
                <a:stretch>
                  <a:fillRect t="-17692" b="-31538"/>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B962D478-B9AA-4B7B-A0A5-CE59F4CE4D44}"/>
              </a:ext>
            </a:extLst>
          </p:cNvPr>
          <p:cNvSpPr>
            <a:spLocks noGrp="1"/>
          </p:cNvSpPr>
          <p:nvPr>
            <p:ph type="sldNum" sz="quarter" idx="12"/>
          </p:nvPr>
        </p:nvSpPr>
        <p:spPr/>
        <p:txBody>
          <a:bodyPr/>
          <a:lstStyle/>
          <a:p>
            <a:fld id="{CA44AABA-6ED3-43D4-A200-DA0A2F6CBD64}" type="slidenum">
              <a:rPr lang="zh-CN" altLang="en-US" smtClean="0"/>
              <a:t>26</a:t>
            </a:fld>
            <a:endParaRPr lang="zh-CN" altLang="en-US"/>
          </a:p>
        </p:txBody>
      </p:sp>
      <mc:AlternateContent xmlns:mc="http://schemas.openxmlformats.org/markup-compatibility/2006" xmlns:a14="http://schemas.microsoft.com/office/drawing/2010/main">
        <mc:Choice Requires="a14">
          <p:sp>
            <p:nvSpPr>
              <p:cNvPr id="5" name="内容占位符 2">
                <a:extLst>
                  <a:ext uri="{FF2B5EF4-FFF2-40B4-BE49-F238E27FC236}">
                    <a16:creationId xmlns:a16="http://schemas.microsoft.com/office/drawing/2014/main" id="{1B5229D2-F5C2-4BAE-89E6-CC22BDA0450C}"/>
                  </a:ext>
                </a:extLst>
              </p:cNvPr>
              <p:cNvSpPr>
                <a:spLocks noGrp="1"/>
              </p:cNvSpPr>
              <p:nvPr>
                <p:ph idx="1"/>
              </p:nvPr>
            </p:nvSpPr>
            <p:spPr>
              <a:xfrm>
                <a:off x="321635" y="1143000"/>
                <a:ext cx="8062153" cy="4849275"/>
              </a:xfrm>
            </p:spPr>
            <p:txBody>
              <a:bodyPr>
                <a:normAutofit/>
              </a:bodyPr>
              <a:lstStyle/>
              <a:p>
                <a:pPr>
                  <a:lnSpc>
                    <a:spcPct val="100000"/>
                  </a:lnSpc>
                  <a:spcBef>
                    <a:spcPts val="600"/>
                  </a:spcBef>
                  <a:buClr>
                    <a:schemeClr val="tx1"/>
                  </a:buClr>
                </a:pPr>
                <a:r>
                  <a:rPr lang="en-US" altLang="zh-CN" sz="2400" dirty="0">
                    <a:latin typeface="Times New Roman" panose="02020603050405020304" pitchFamily="18" charset="0"/>
                    <a:ea typeface="Ebrima" panose="02000000000000000000" pitchFamily="2" charset="0"/>
                    <a:cs typeface="Times New Roman" panose="02020603050405020304" pitchFamily="18" charset="0"/>
                  </a:rPr>
                  <a:t>An event of the reaction </a:t>
                </a:r>
                <a14:m>
                  <m:oMath xmlns:m="http://schemas.openxmlformats.org/officeDocument/2006/math">
                    <m:sSup>
                      <m:sSupPr>
                        <m:ctrlPr>
                          <a:rPr lang="en-US" altLang="zh-CN" sz="2400" i="1" smtClean="0">
                            <a:solidFill>
                              <a:srgbClr val="FF0000"/>
                            </a:solidFill>
                            <a:latin typeface="Cambria Math" panose="02040503050406030204" pitchFamily="18" charset="0"/>
                          </a:rPr>
                        </m:ctrlPr>
                      </m:sSupPr>
                      <m:e>
                        <m:r>
                          <a:rPr lang="en-US" altLang="zh-CN" sz="2400" i="1">
                            <a:solidFill>
                              <a:srgbClr val="FF0000"/>
                            </a:solidFill>
                            <a:latin typeface="Cambria Math" panose="02040503050406030204" pitchFamily="18" charset="0"/>
                          </a:rPr>
                          <m:t>𝑒</m:t>
                        </m:r>
                      </m:e>
                      <m:sup>
                        <m:r>
                          <a:rPr lang="en-US" altLang="zh-CN" sz="2400" i="1">
                            <a:solidFill>
                              <a:srgbClr val="FF0000"/>
                            </a:solidFill>
                            <a:latin typeface="Cambria Math" panose="02040503050406030204" pitchFamily="18" charset="0"/>
                          </a:rPr>
                          <m:t>+</m:t>
                        </m:r>
                      </m:sup>
                    </m:sSup>
                    <m:sSup>
                      <m:sSupPr>
                        <m:ctrlPr>
                          <a:rPr lang="en-US" altLang="zh-CN" sz="2400" i="1">
                            <a:solidFill>
                              <a:srgbClr val="FF0000"/>
                            </a:solidFill>
                            <a:latin typeface="Cambria Math" panose="02040503050406030204" pitchFamily="18" charset="0"/>
                          </a:rPr>
                        </m:ctrlPr>
                      </m:sSupPr>
                      <m:e>
                        <m:r>
                          <a:rPr lang="en-US" altLang="zh-CN" sz="2400" i="1">
                            <a:solidFill>
                              <a:srgbClr val="FF0000"/>
                            </a:solidFill>
                            <a:latin typeface="Cambria Math" panose="02040503050406030204" pitchFamily="18" charset="0"/>
                          </a:rPr>
                          <m:t>𝑒</m:t>
                        </m:r>
                      </m:e>
                      <m:sup>
                        <m:r>
                          <a:rPr lang="en-US" altLang="zh-CN" sz="2400" i="1">
                            <a:solidFill>
                              <a:srgbClr val="FF0000"/>
                            </a:solidFill>
                            <a:latin typeface="Cambria Math" panose="02040503050406030204" pitchFamily="18" charset="0"/>
                          </a:rPr>
                          <m:t>−</m:t>
                        </m:r>
                      </m:sup>
                    </m:sSup>
                    <m:r>
                      <a:rPr lang="en-US" altLang="zh-CN" sz="2400" i="1">
                        <a:solidFill>
                          <a:srgbClr val="FF0000"/>
                        </a:solidFill>
                        <a:latin typeface="Cambria Math" panose="02040503050406030204" pitchFamily="18" charset="0"/>
                        <a:ea typeface="Cambria Math" panose="02040503050406030204" pitchFamily="18" charset="0"/>
                      </a:rPr>
                      <m:t>→</m:t>
                    </m:r>
                    <m:r>
                      <m:rPr>
                        <m:sty m:val="p"/>
                      </m:rPr>
                      <a:rPr lang="el-GR" altLang="zh-CN" sz="2400" i="1">
                        <a:solidFill>
                          <a:srgbClr val="FF0000"/>
                        </a:solidFill>
                        <a:latin typeface="Cambria Math" panose="02040503050406030204" pitchFamily="18" charset="0"/>
                        <a:ea typeface="Cambria Math" panose="02040503050406030204" pitchFamily="18" charset="0"/>
                      </a:rPr>
                      <m:t>Λ</m:t>
                    </m:r>
                    <m:r>
                      <a:rPr lang="en-US" altLang="zh-CN" sz="2400" i="1">
                        <a:solidFill>
                          <a:srgbClr val="FF0000"/>
                        </a:solidFill>
                        <a:latin typeface="Cambria Math" panose="02040503050406030204" pitchFamily="18" charset="0"/>
                        <a:ea typeface="Cambria Math" panose="02040503050406030204" pitchFamily="18" charset="0"/>
                      </a:rPr>
                      <m:t>(→</m:t>
                    </m:r>
                    <m:r>
                      <a:rPr lang="en-US" altLang="zh-CN" sz="2400" i="1">
                        <a:solidFill>
                          <a:srgbClr val="FF0000"/>
                        </a:solidFill>
                        <a:latin typeface="Cambria Math" panose="02040503050406030204" pitchFamily="18" charset="0"/>
                        <a:ea typeface="Cambria Math" panose="02040503050406030204" pitchFamily="18" charset="0"/>
                      </a:rPr>
                      <m:t>𝑝</m:t>
                    </m:r>
                    <m:sSup>
                      <m:sSupPr>
                        <m:ctrlPr>
                          <a:rPr lang="en-US" altLang="zh-CN" sz="2400" i="1">
                            <a:solidFill>
                              <a:srgbClr val="FF0000"/>
                            </a:solidFill>
                            <a:latin typeface="Cambria Math" panose="02040503050406030204" pitchFamily="18" charset="0"/>
                            <a:ea typeface="Cambria Math" panose="02040503050406030204" pitchFamily="18" charset="0"/>
                          </a:rPr>
                        </m:ctrlPr>
                      </m:sSupPr>
                      <m:e>
                        <m:r>
                          <a:rPr lang="zh-CN" altLang="en-US" sz="2400" i="1">
                            <a:solidFill>
                              <a:srgbClr val="FF0000"/>
                            </a:solidFill>
                            <a:latin typeface="Cambria Math" panose="02040503050406030204" pitchFamily="18" charset="0"/>
                            <a:ea typeface="Cambria Math" panose="02040503050406030204" pitchFamily="18" charset="0"/>
                          </a:rPr>
                          <m:t>𝜋</m:t>
                        </m:r>
                      </m:e>
                      <m:sup>
                        <m:r>
                          <a:rPr lang="en-US" altLang="zh-CN" sz="2400" i="1">
                            <a:solidFill>
                              <a:srgbClr val="FF0000"/>
                            </a:solidFill>
                            <a:latin typeface="Cambria Math" panose="02040503050406030204" pitchFamily="18" charset="0"/>
                            <a:ea typeface="Cambria Math" panose="02040503050406030204" pitchFamily="18" charset="0"/>
                          </a:rPr>
                          <m:t>−</m:t>
                        </m:r>
                      </m:sup>
                    </m:sSup>
                    <m:r>
                      <a:rPr lang="en-US" altLang="zh-CN" sz="2400" i="1">
                        <a:solidFill>
                          <a:srgbClr val="FF0000"/>
                        </a:solidFill>
                        <a:latin typeface="Cambria Math" panose="02040503050406030204" pitchFamily="18" charset="0"/>
                        <a:ea typeface="Cambria Math" panose="02040503050406030204" pitchFamily="18" charset="0"/>
                      </a:rPr>
                      <m:t>)</m:t>
                    </m:r>
                    <m:acc>
                      <m:accPr>
                        <m:chr m:val="̅"/>
                        <m:ctrlPr>
                          <a:rPr lang="el-GR" altLang="zh-CN" sz="2400" i="1">
                            <a:solidFill>
                              <a:srgbClr val="FF0000"/>
                            </a:solidFill>
                            <a:latin typeface="Cambria Math" panose="02040503050406030204" pitchFamily="18" charset="0"/>
                            <a:ea typeface="Cambria Math" panose="02040503050406030204" pitchFamily="18" charset="0"/>
                          </a:rPr>
                        </m:ctrlPr>
                      </m:accPr>
                      <m:e>
                        <m:r>
                          <m:rPr>
                            <m:sty m:val="p"/>
                          </m:rPr>
                          <a:rPr lang="el-GR" altLang="zh-CN" sz="2400" i="1">
                            <a:solidFill>
                              <a:srgbClr val="FF0000"/>
                            </a:solidFill>
                            <a:latin typeface="Cambria Math" panose="02040503050406030204" pitchFamily="18" charset="0"/>
                            <a:ea typeface="Cambria Math" panose="02040503050406030204" pitchFamily="18" charset="0"/>
                          </a:rPr>
                          <m:t>Λ</m:t>
                        </m:r>
                      </m:e>
                    </m:acc>
                    <m:r>
                      <a:rPr lang="en-US" altLang="zh-CN" sz="2400" i="1">
                        <a:solidFill>
                          <a:srgbClr val="FF0000"/>
                        </a:solidFill>
                        <a:latin typeface="Cambria Math" panose="02040503050406030204" pitchFamily="18" charset="0"/>
                      </a:rPr>
                      <m:t>(</m:t>
                    </m:r>
                    <m:r>
                      <a:rPr lang="en-US" altLang="zh-CN" sz="2400" i="1">
                        <a:solidFill>
                          <a:srgbClr val="FF0000"/>
                        </a:solidFill>
                        <a:latin typeface="Cambria Math" panose="02040503050406030204" pitchFamily="18" charset="0"/>
                        <a:ea typeface="Cambria Math" panose="02040503050406030204" pitchFamily="18" charset="0"/>
                      </a:rPr>
                      <m:t>→</m:t>
                    </m:r>
                    <m:acc>
                      <m:accPr>
                        <m:chr m:val="̅"/>
                        <m:ctrlPr>
                          <a:rPr lang="en-US" altLang="zh-CN" sz="2400" i="1">
                            <a:solidFill>
                              <a:srgbClr val="FF0000"/>
                            </a:solidFill>
                            <a:latin typeface="Cambria Math" panose="02040503050406030204" pitchFamily="18" charset="0"/>
                            <a:ea typeface="Cambria Math" panose="02040503050406030204" pitchFamily="18" charset="0"/>
                          </a:rPr>
                        </m:ctrlPr>
                      </m:accPr>
                      <m:e>
                        <m:r>
                          <a:rPr lang="en-US" altLang="zh-CN" sz="2400" i="1">
                            <a:solidFill>
                              <a:srgbClr val="FF0000"/>
                            </a:solidFill>
                            <a:latin typeface="Cambria Math" panose="02040503050406030204" pitchFamily="18" charset="0"/>
                            <a:ea typeface="Cambria Math" panose="02040503050406030204" pitchFamily="18" charset="0"/>
                          </a:rPr>
                          <m:t>𝑝</m:t>
                        </m:r>
                      </m:e>
                    </m:acc>
                    <m:sSup>
                      <m:sSupPr>
                        <m:ctrlPr>
                          <a:rPr lang="en-US" altLang="zh-CN" sz="2400" i="1">
                            <a:solidFill>
                              <a:srgbClr val="FF0000"/>
                            </a:solidFill>
                            <a:latin typeface="Cambria Math" panose="02040503050406030204" pitchFamily="18" charset="0"/>
                          </a:rPr>
                        </m:ctrlPr>
                      </m:sSupPr>
                      <m:e>
                        <m:r>
                          <a:rPr lang="zh-CN" altLang="en-US" sz="2400" i="1">
                            <a:solidFill>
                              <a:srgbClr val="FF0000"/>
                            </a:solidFill>
                            <a:latin typeface="Cambria Math" panose="02040503050406030204" pitchFamily="18" charset="0"/>
                          </a:rPr>
                          <m:t>𝜋</m:t>
                        </m:r>
                      </m:e>
                      <m:sup>
                        <m:r>
                          <a:rPr lang="en-US" altLang="zh-CN" sz="2400" i="1">
                            <a:solidFill>
                              <a:srgbClr val="FF0000"/>
                            </a:solidFill>
                            <a:latin typeface="Cambria Math" panose="02040503050406030204" pitchFamily="18" charset="0"/>
                          </a:rPr>
                          <m:t>+</m:t>
                        </m:r>
                      </m:sup>
                    </m:sSup>
                    <m:r>
                      <a:rPr lang="en-US" altLang="zh-CN" sz="2400" i="1">
                        <a:solidFill>
                          <a:srgbClr val="FF0000"/>
                        </a:solidFill>
                        <a:latin typeface="Cambria Math" panose="02040503050406030204" pitchFamily="18" charset="0"/>
                      </a:rPr>
                      <m:t>)</m:t>
                    </m:r>
                  </m:oMath>
                </a14:m>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ea typeface="Ebrima" panose="02000000000000000000" pitchFamily="2" charset="0"/>
                    <a:cs typeface="Times New Roman" panose="02020603050405020304" pitchFamily="18" charset="0"/>
                  </a:rPr>
                  <a:t>is formalized by joint angular distribution:</a:t>
                </a:r>
              </a:p>
              <a:p>
                <a:pPr marL="0" indent="0">
                  <a:buNone/>
                </a:pPr>
                <a:r>
                  <a:rPr lang="en-US" altLang="zh-CN" sz="3200" dirty="0">
                    <a:latin typeface="Times New Roman" panose="02020603050405020304" pitchFamily="18" charset="0"/>
                    <a:cs typeface="Times New Roman" panose="02020603050405020304" pitchFamily="18" charset="0"/>
                  </a:rPr>
                  <a:t> </a:t>
                </a:r>
                <a:endParaRPr lang="zh-CN" altLang="en-US" sz="3200" dirty="0">
                  <a:latin typeface="Times New Roman" panose="02020603050405020304" pitchFamily="18" charset="0"/>
                  <a:cs typeface="Times New Roman" panose="02020603050405020304" pitchFamily="18" charset="0"/>
                </a:endParaRPr>
              </a:p>
              <a:p>
                <a:endParaRPr lang="zh-CN" altLang="en-US" sz="3200" dirty="0">
                  <a:latin typeface="Times New Roman" panose="02020603050405020304" pitchFamily="18" charset="0"/>
                  <a:cs typeface="Times New Roman" panose="02020603050405020304" pitchFamily="18" charset="0"/>
                </a:endParaRPr>
              </a:p>
            </p:txBody>
          </p:sp>
        </mc:Choice>
        <mc:Fallback xmlns="">
          <p:sp>
            <p:nvSpPr>
              <p:cNvPr id="5" name="内容占位符 2">
                <a:extLst>
                  <a:ext uri="{FF2B5EF4-FFF2-40B4-BE49-F238E27FC236}">
                    <a16:creationId xmlns:a16="http://schemas.microsoft.com/office/drawing/2014/main" id="{1B5229D2-F5C2-4BAE-89E6-CC22BDA0450C}"/>
                  </a:ext>
                </a:extLst>
              </p:cNvPr>
              <p:cNvSpPr>
                <a:spLocks noGrp="1" noRot="1" noChangeAspect="1" noMove="1" noResize="1" noEditPoints="1" noAdjustHandles="1" noChangeArrowheads="1" noChangeShapeType="1" noTextEdit="1"/>
              </p:cNvSpPr>
              <p:nvPr>
                <p:ph idx="1"/>
              </p:nvPr>
            </p:nvSpPr>
            <p:spPr>
              <a:xfrm>
                <a:off x="321635" y="1143000"/>
                <a:ext cx="8062153" cy="4849275"/>
              </a:xfrm>
              <a:blipFill>
                <a:blip r:embed="rId3"/>
                <a:stretch>
                  <a:fillRect l="-1059" t="-88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04BF170E-4CC0-4461-8593-95D61CA7FF60}"/>
                  </a:ext>
                </a:extLst>
              </p:cNvPr>
              <p:cNvSpPr txBox="1"/>
              <p:nvPr/>
            </p:nvSpPr>
            <p:spPr>
              <a:xfrm>
                <a:off x="834861" y="4684830"/>
                <a:ext cx="6321309" cy="1476623"/>
              </a:xfrm>
              <a:prstGeom prst="rect">
                <a:avLst/>
              </a:prstGeom>
              <a:noFill/>
              <a:ln>
                <a:noFill/>
              </a:ln>
            </p:spPr>
            <p:txBody>
              <a:bodyPr wrap="square" rtlCol="0">
                <a:spAutoFit/>
              </a:bodyPr>
              <a:lstStyle/>
              <a:p>
                <a:pPr>
                  <a:spcBef>
                    <a:spcPts val="600"/>
                  </a:spcBef>
                </a:pPr>
                <a14:m>
                  <m:oMathPara xmlns:m="http://schemas.openxmlformats.org/officeDocument/2006/math">
                    <m:oMathParaPr>
                      <m:jc m:val="centerGroup"/>
                    </m:oMathParaPr>
                    <m:oMath xmlns:m="http://schemas.openxmlformats.org/officeDocument/2006/math">
                      <m:d>
                        <m:dPr>
                          <m:begChr m:val="|"/>
                          <m:endChr m:val="|"/>
                          <m:ctrlPr>
                            <a:rPr lang="en-US" altLang="zh-CN" sz="2000" i="1" baseline="0" smtClean="0">
                              <a:solidFill>
                                <a:schemeClr val="tx1"/>
                              </a:solidFill>
                              <a:latin typeface="Cambria Math" panose="02040503050406030204" pitchFamily="18" charset="0"/>
                            </a:rPr>
                          </m:ctrlPr>
                        </m:dPr>
                        <m:e>
                          <m:f>
                            <m:fPr>
                              <m:ctrlPr>
                                <a:rPr lang="en-US" altLang="zh-CN" sz="2000" i="1" baseline="0" smtClean="0">
                                  <a:solidFill>
                                    <a:schemeClr val="tx1"/>
                                  </a:solidFill>
                                  <a:latin typeface="Cambria Math" panose="02040503050406030204" pitchFamily="18" charset="0"/>
                                </a:rPr>
                              </m:ctrlPr>
                            </m:fPr>
                            <m:num>
                              <m:sSub>
                                <m:sSubPr>
                                  <m:ctrlPr>
                                    <a:rPr lang="en-US" altLang="zh-CN" sz="2000" i="1" baseline="0" smtClean="0">
                                      <a:solidFill>
                                        <a:schemeClr val="tx1"/>
                                      </a:solidFill>
                                      <a:latin typeface="Cambria Math" panose="02040503050406030204" pitchFamily="18" charset="0"/>
                                    </a:rPr>
                                  </m:ctrlPr>
                                </m:sSubPr>
                                <m:e>
                                  <m:r>
                                    <a:rPr lang="en-US" altLang="zh-CN" sz="2000" b="0" i="1" baseline="0" smtClean="0">
                                      <a:solidFill>
                                        <a:schemeClr val="tx1"/>
                                      </a:solidFill>
                                      <a:latin typeface="Cambria Math" panose="02040503050406030204" pitchFamily="18" charset="0"/>
                                    </a:rPr>
                                    <m:t>𝐺</m:t>
                                  </m:r>
                                </m:e>
                                <m:sub>
                                  <m:r>
                                    <a:rPr lang="en-US" altLang="zh-CN" sz="2000" b="0" i="1" baseline="0" smtClean="0">
                                      <a:solidFill>
                                        <a:schemeClr val="tx1"/>
                                      </a:solidFill>
                                      <a:latin typeface="Cambria Math" panose="02040503050406030204" pitchFamily="18" charset="0"/>
                                    </a:rPr>
                                    <m:t>𝐸</m:t>
                                  </m:r>
                                </m:sub>
                              </m:sSub>
                            </m:num>
                            <m:den>
                              <m:sSub>
                                <m:sSubPr>
                                  <m:ctrlPr>
                                    <a:rPr lang="en-US" altLang="zh-CN" sz="2000" i="1" baseline="0" smtClean="0">
                                      <a:solidFill>
                                        <a:schemeClr val="tx1"/>
                                      </a:solidFill>
                                      <a:latin typeface="Cambria Math" panose="02040503050406030204" pitchFamily="18" charset="0"/>
                                    </a:rPr>
                                  </m:ctrlPr>
                                </m:sSubPr>
                                <m:e>
                                  <m:r>
                                    <a:rPr lang="en-US" altLang="zh-CN" sz="2000" b="0" i="1" baseline="0" smtClean="0">
                                      <a:solidFill>
                                        <a:schemeClr val="tx1"/>
                                      </a:solidFill>
                                      <a:latin typeface="Cambria Math" panose="02040503050406030204" pitchFamily="18" charset="0"/>
                                    </a:rPr>
                                    <m:t>𝐺</m:t>
                                  </m:r>
                                </m:e>
                                <m:sub>
                                  <m:r>
                                    <a:rPr lang="en-US" altLang="zh-CN" sz="2000" b="0" i="1" baseline="0" smtClean="0">
                                      <a:solidFill>
                                        <a:schemeClr val="tx1"/>
                                      </a:solidFill>
                                      <a:latin typeface="Cambria Math" panose="02040503050406030204" pitchFamily="18" charset="0"/>
                                    </a:rPr>
                                    <m:t>𝑀</m:t>
                                  </m:r>
                                </m:sub>
                              </m:sSub>
                            </m:den>
                          </m:f>
                        </m:e>
                      </m:d>
                      <m:r>
                        <a:rPr lang="en-US" altLang="zh-CN" sz="2000" b="0" i="1" baseline="0" smtClean="0">
                          <a:solidFill>
                            <a:schemeClr val="tx1"/>
                          </a:solidFill>
                          <a:latin typeface="Cambria Math" panose="02040503050406030204" pitchFamily="18" charset="0"/>
                        </a:rPr>
                        <m:t>=0.96</m:t>
                      </m:r>
                      <m:r>
                        <a:rPr lang="en-US" altLang="zh-CN" sz="2000" b="0" i="1" baseline="0" smtClean="0">
                          <a:solidFill>
                            <a:schemeClr val="tx1"/>
                          </a:solidFill>
                          <a:latin typeface="Cambria Math" panose="02040503050406030204" pitchFamily="18" charset="0"/>
                          <a:ea typeface="Cambria Math" panose="02040503050406030204" pitchFamily="18" charset="0"/>
                        </a:rPr>
                        <m:t>±0.14</m:t>
                      </m:r>
                      <m:d>
                        <m:dPr>
                          <m:ctrlPr>
                            <a:rPr lang="en-US" altLang="zh-CN" sz="2000" i="1" baseline="0" smtClean="0">
                              <a:solidFill>
                                <a:schemeClr val="tx1"/>
                              </a:solidFill>
                              <a:latin typeface="Cambria Math" panose="02040503050406030204" pitchFamily="18" charset="0"/>
                              <a:ea typeface="Cambria Math" panose="02040503050406030204" pitchFamily="18" charset="0"/>
                            </a:rPr>
                          </m:ctrlPr>
                        </m:dPr>
                        <m:e>
                          <m:r>
                            <m:rPr>
                              <m:sty m:val="p"/>
                            </m:rPr>
                            <a:rPr lang="en-US" altLang="zh-CN" sz="2000" b="0" i="0" baseline="0" smtClean="0">
                              <a:solidFill>
                                <a:schemeClr val="tx1"/>
                              </a:solidFill>
                              <a:latin typeface="Cambria Math" panose="02040503050406030204" pitchFamily="18" charset="0"/>
                              <a:ea typeface="Cambria Math" panose="02040503050406030204" pitchFamily="18" charset="0"/>
                            </a:rPr>
                            <m:t>stat</m:t>
                          </m:r>
                          <m:r>
                            <a:rPr lang="en-US" altLang="zh-CN" sz="2000" b="0" i="0" baseline="0" smtClean="0">
                              <a:solidFill>
                                <a:schemeClr val="tx1"/>
                              </a:solidFill>
                              <a:latin typeface="Cambria Math" panose="02040503050406030204" pitchFamily="18" charset="0"/>
                              <a:ea typeface="Cambria Math" panose="02040503050406030204" pitchFamily="18" charset="0"/>
                            </a:rPr>
                            <m:t>.</m:t>
                          </m:r>
                        </m:e>
                      </m:d>
                      <m:r>
                        <a:rPr lang="en-US" altLang="zh-CN" sz="2000" b="0" i="1" baseline="0" smtClean="0">
                          <a:solidFill>
                            <a:schemeClr val="tx1"/>
                          </a:solidFill>
                          <a:latin typeface="Cambria Math" panose="02040503050406030204" pitchFamily="18" charset="0"/>
                          <a:ea typeface="Cambria Math" panose="02040503050406030204" pitchFamily="18" charset="0"/>
                        </a:rPr>
                        <m:t>±0.02</m:t>
                      </m:r>
                      <m:d>
                        <m:dPr>
                          <m:ctrlPr>
                            <a:rPr lang="en-US" altLang="zh-CN" sz="2000" i="1" baseline="0" smtClean="0">
                              <a:solidFill>
                                <a:schemeClr val="tx1"/>
                              </a:solidFill>
                              <a:latin typeface="Cambria Math" panose="02040503050406030204" pitchFamily="18" charset="0"/>
                              <a:ea typeface="Cambria Math" panose="02040503050406030204" pitchFamily="18" charset="0"/>
                            </a:rPr>
                          </m:ctrlPr>
                        </m:dPr>
                        <m:e>
                          <m:r>
                            <m:rPr>
                              <m:sty m:val="p"/>
                            </m:rPr>
                            <a:rPr lang="en-US" altLang="zh-CN" sz="2000" b="0" i="0" baseline="0" smtClean="0">
                              <a:solidFill>
                                <a:schemeClr val="tx1"/>
                              </a:solidFill>
                              <a:latin typeface="Cambria Math" panose="02040503050406030204" pitchFamily="18" charset="0"/>
                              <a:ea typeface="Cambria Math" panose="02040503050406030204" pitchFamily="18" charset="0"/>
                            </a:rPr>
                            <m:t>sys</m:t>
                          </m:r>
                          <m:r>
                            <a:rPr lang="en-US" altLang="zh-CN" sz="2000" b="0" i="0" baseline="0" smtClean="0">
                              <a:solidFill>
                                <a:schemeClr val="tx1"/>
                              </a:solidFill>
                              <a:latin typeface="Cambria Math" panose="02040503050406030204" pitchFamily="18" charset="0"/>
                              <a:ea typeface="Cambria Math" panose="02040503050406030204" pitchFamily="18" charset="0"/>
                            </a:rPr>
                            <m:t>.</m:t>
                          </m:r>
                        </m:e>
                      </m:d>
                    </m:oMath>
                  </m:oMathPara>
                </a14:m>
                <a:endParaRPr lang="en-US" altLang="zh-CN" sz="2000" baseline="0" dirty="0">
                  <a:solidFill>
                    <a:srgbClr val="FF0000"/>
                  </a:solidFill>
                  <a:latin typeface="Times New Roman" panose="02020603050405020304" pitchFamily="18" charset="0"/>
                  <a:cs typeface="Times New Roman" panose="02020603050405020304" pitchFamily="18" charset="0"/>
                </a:endParaRPr>
              </a:p>
              <a:p>
                <a:pPr>
                  <a:spcBef>
                    <a:spcPts val="600"/>
                  </a:spcBef>
                </a:pPr>
                <a14:m>
                  <m:oMathPara xmlns:m="http://schemas.openxmlformats.org/officeDocument/2006/math">
                    <m:oMathParaPr>
                      <m:jc m:val="centerGroup"/>
                    </m:oMathParaPr>
                    <m:oMath xmlns:m="http://schemas.openxmlformats.org/officeDocument/2006/math">
                      <m:r>
                        <a:rPr lang="en-US" altLang="zh-CN" sz="2000" b="0" i="1" baseline="0">
                          <a:solidFill>
                            <a:srgbClr val="FF0000"/>
                          </a:solidFill>
                          <a:latin typeface="Cambria Math" panose="02040503050406030204" pitchFamily="18" charset="0"/>
                          <a:ea typeface="Cambria Math" panose="02040503050406030204" pitchFamily="18" charset="0"/>
                        </a:rPr>
                        <m:t>∆</m:t>
                      </m:r>
                      <m:r>
                        <a:rPr lang="el-GR" altLang="zh-CN" sz="2000" b="0" i="1" baseline="0">
                          <a:solidFill>
                            <a:srgbClr val="FF0000"/>
                          </a:solidFill>
                          <a:latin typeface="Cambria Math" panose="02040503050406030204" pitchFamily="18" charset="0"/>
                          <a:ea typeface="Cambria Math" panose="02040503050406030204" pitchFamily="18" charset="0"/>
                        </a:rPr>
                        <m:t>𝛷</m:t>
                      </m:r>
                      <m:r>
                        <a:rPr lang="en-US" altLang="zh-CN" sz="2000" b="0" i="1" baseline="0" smtClean="0">
                          <a:solidFill>
                            <a:srgbClr val="FF0000"/>
                          </a:solidFill>
                          <a:latin typeface="Cambria Math" panose="02040503050406030204" pitchFamily="18" charset="0"/>
                          <a:ea typeface="Cambria Math" panose="02040503050406030204" pitchFamily="18" charset="0"/>
                        </a:rPr>
                        <m:t>=</m:t>
                      </m:r>
                      <m:sSup>
                        <m:sSupPr>
                          <m:ctrlPr>
                            <a:rPr lang="en-US" altLang="zh-CN" sz="2000" i="1" baseline="0" smtClean="0">
                              <a:solidFill>
                                <a:srgbClr val="FF0000"/>
                              </a:solidFill>
                              <a:latin typeface="Cambria Math" panose="02040503050406030204" pitchFamily="18" charset="0"/>
                              <a:ea typeface="Cambria Math" panose="02040503050406030204" pitchFamily="18" charset="0"/>
                            </a:rPr>
                          </m:ctrlPr>
                        </m:sSupPr>
                        <m:e>
                          <m:r>
                            <a:rPr lang="en-US" altLang="zh-CN" sz="2000" b="0" i="1" baseline="0" smtClean="0">
                              <a:solidFill>
                                <a:srgbClr val="FF0000"/>
                              </a:solidFill>
                              <a:latin typeface="Cambria Math" panose="02040503050406030204" pitchFamily="18" charset="0"/>
                              <a:ea typeface="Cambria Math" panose="02040503050406030204" pitchFamily="18" charset="0"/>
                            </a:rPr>
                            <m:t>37</m:t>
                          </m:r>
                        </m:e>
                        <m:sup>
                          <m:r>
                            <a:rPr lang="en-US" altLang="zh-CN" sz="2000" b="0" i="1" baseline="0" smtClean="0">
                              <a:solidFill>
                                <a:srgbClr val="FF0000"/>
                              </a:solidFill>
                              <a:latin typeface="Cambria Math" panose="02040503050406030204" pitchFamily="18" charset="0"/>
                              <a:ea typeface="Cambria Math" panose="02040503050406030204" pitchFamily="18" charset="0"/>
                            </a:rPr>
                            <m:t>°</m:t>
                          </m:r>
                        </m:sup>
                      </m:sSup>
                      <m:r>
                        <a:rPr lang="en-US" altLang="zh-CN" sz="2000" b="0" i="1" baseline="0" smtClean="0">
                          <a:solidFill>
                            <a:srgbClr val="FF0000"/>
                          </a:solidFill>
                          <a:latin typeface="Cambria Math" panose="02040503050406030204" pitchFamily="18" charset="0"/>
                          <a:ea typeface="Cambria Math" panose="02040503050406030204" pitchFamily="18" charset="0"/>
                        </a:rPr>
                        <m:t>±</m:t>
                      </m:r>
                      <m:sSup>
                        <m:sSupPr>
                          <m:ctrlPr>
                            <a:rPr lang="en-US" altLang="zh-CN" sz="2000" i="1" baseline="0" smtClean="0">
                              <a:solidFill>
                                <a:srgbClr val="FF0000"/>
                              </a:solidFill>
                              <a:latin typeface="Cambria Math" panose="02040503050406030204" pitchFamily="18" charset="0"/>
                              <a:ea typeface="Cambria Math" panose="02040503050406030204" pitchFamily="18" charset="0"/>
                            </a:rPr>
                          </m:ctrlPr>
                        </m:sSupPr>
                        <m:e>
                          <m:r>
                            <a:rPr lang="en-US" altLang="zh-CN" sz="2000" b="0" i="1" baseline="0" smtClean="0">
                              <a:solidFill>
                                <a:srgbClr val="FF0000"/>
                              </a:solidFill>
                              <a:latin typeface="Cambria Math" panose="02040503050406030204" pitchFamily="18" charset="0"/>
                              <a:ea typeface="Cambria Math" panose="02040503050406030204" pitchFamily="18" charset="0"/>
                            </a:rPr>
                            <m:t>12</m:t>
                          </m:r>
                        </m:e>
                        <m:sup>
                          <m:r>
                            <a:rPr lang="en-US" altLang="zh-CN" sz="2000" b="0" i="1" baseline="0" smtClean="0">
                              <a:solidFill>
                                <a:srgbClr val="FF0000"/>
                              </a:solidFill>
                              <a:latin typeface="Cambria Math" panose="02040503050406030204" pitchFamily="18" charset="0"/>
                              <a:ea typeface="Cambria Math" panose="02040503050406030204" pitchFamily="18" charset="0"/>
                            </a:rPr>
                            <m:t>°</m:t>
                          </m:r>
                        </m:sup>
                      </m:sSup>
                      <m:d>
                        <m:dPr>
                          <m:ctrlPr>
                            <a:rPr lang="en-US" altLang="zh-CN" sz="2000" i="1" baseline="0" smtClean="0">
                              <a:solidFill>
                                <a:srgbClr val="FF0000"/>
                              </a:solidFill>
                              <a:latin typeface="Cambria Math" panose="02040503050406030204" pitchFamily="18" charset="0"/>
                              <a:ea typeface="Cambria Math" panose="02040503050406030204" pitchFamily="18" charset="0"/>
                            </a:rPr>
                          </m:ctrlPr>
                        </m:dPr>
                        <m:e>
                          <m:r>
                            <m:rPr>
                              <m:sty m:val="p"/>
                            </m:rPr>
                            <a:rPr lang="en-US" altLang="zh-CN" sz="2000" b="0" i="0" baseline="0" smtClean="0">
                              <a:solidFill>
                                <a:srgbClr val="FF0000"/>
                              </a:solidFill>
                              <a:latin typeface="Cambria Math" panose="02040503050406030204" pitchFamily="18" charset="0"/>
                              <a:ea typeface="Cambria Math" panose="02040503050406030204" pitchFamily="18" charset="0"/>
                            </a:rPr>
                            <m:t>stat</m:t>
                          </m:r>
                          <m:r>
                            <a:rPr lang="en-US" altLang="zh-CN" sz="2000" b="0" i="0" baseline="0" smtClean="0">
                              <a:solidFill>
                                <a:srgbClr val="FF0000"/>
                              </a:solidFill>
                              <a:latin typeface="Cambria Math" panose="02040503050406030204" pitchFamily="18" charset="0"/>
                              <a:ea typeface="Cambria Math" panose="02040503050406030204" pitchFamily="18" charset="0"/>
                            </a:rPr>
                            <m:t>.</m:t>
                          </m:r>
                        </m:e>
                      </m:d>
                      <m:r>
                        <a:rPr lang="en-US" altLang="zh-CN" sz="2000" b="0" i="1" baseline="0">
                          <a:solidFill>
                            <a:srgbClr val="FF0000"/>
                          </a:solidFill>
                          <a:latin typeface="Cambria Math" panose="02040503050406030204" pitchFamily="18" charset="0"/>
                          <a:ea typeface="Cambria Math" panose="02040503050406030204" pitchFamily="18" charset="0"/>
                        </a:rPr>
                        <m:t>±</m:t>
                      </m:r>
                      <m:sSup>
                        <m:sSupPr>
                          <m:ctrlPr>
                            <a:rPr lang="en-US" altLang="zh-CN" sz="2000" i="1" baseline="0" smtClean="0">
                              <a:solidFill>
                                <a:srgbClr val="FF0000"/>
                              </a:solidFill>
                              <a:latin typeface="Cambria Math" panose="02040503050406030204" pitchFamily="18" charset="0"/>
                              <a:ea typeface="Cambria Math" panose="02040503050406030204" pitchFamily="18" charset="0"/>
                            </a:rPr>
                          </m:ctrlPr>
                        </m:sSupPr>
                        <m:e>
                          <m:r>
                            <a:rPr lang="en-US" altLang="zh-CN" sz="2000" b="0" i="1" baseline="0" smtClean="0">
                              <a:solidFill>
                                <a:srgbClr val="FF0000"/>
                              </a:solidFill>
                              <a:latin typeface="Cambria Math" panose="02040503050406030204" pitchFamily="18" charset="0"/>
                              <a:ea typeface="Cambria Math" panose="02040503050406030204" pitchFamily="18" charset="0"/>
                            </a:rPr>
                            <m:t>6</m:t>
                          </m:r>
                        </m:e>
                        <m:sup>
                          <m:r>
                            <a:rPr lang="en-US" altLang="zh-CN" sz="2000" b="0" i="1" baseline="0" smtClean="0">
                              <a:solidFill>
                                <a:srgbClr val="FF0000"/>
                              </a:solidFill>
                              <a:latin typeface="Cambria Math" panose="02040503050406030204" pitchFamily="18" charset="0"/>
                              <a:ea typeface="Cambria Math" panose="02040503050406030204" pitchFamily="18" charset="0"/>
                            </a:rPr>
                            <m:t>°</m:t>
                          </m:r>
                        </m:sup>
                      </m:sSup>
                      <m:d>
                        <m:dPr>
                          <m:ctrlPr>
                            <a:rPr lang="en-US" altLang="zh-CN" sz="2000" i="1" baseline="0" smtClean="0">
                              <a:solidFill>
                                <a:srgbClr val="FF0000"/>
                              </a:solidFill>
                              <a:latin typeface="Cambria Math" panose="02040503050406030204" pitchFamily="18" charset="0"/>
                              <a:ea typeface="Cambria Math" panose="02040503050406030204" pitchFamily="18" charset="0"/>
                            </a:rPr>
                          </m:ctrlPr>
                        </m:dPr>
                        <m:e>
                          <m:r>
                            <m:rPr>
                              <m:sty m:val="p"/>
                            </m:rPr>
                            <a:rPr lang="en-US" altLang="zh-CN" sz="2000" b="0" i="0" baseline="0" smtClean="0">
                              <a:solidFill>
                                <a:srgbClr val="FF0000"/>
                              </a:solidFill>
                              <a:latin typeface="Cambria Math" panose="02040503050406030204" pitchFamily="18" charset="0"/>
                              <a:ea typeface="Cambria Math" panose="02040503050406030204" pitchFamily="18" charset="0"/>
                            </a:rPr>
                            <m:t>sys</m:t>
                          </m:r>
                          <m:r>
                            <a:rPr lang="en-US" altLang="zh-CN" sz="2000" b="0" i="0" baseline="0" smtClean="0">
                              <a:solidFill>
                                <a:srgbClr val="FF0000"/>
                              </a:solidFill>
                              <a:latin typeface="Cambria Math" panose="02040503050406030204" pitchFamily="18" charset="0"/>
                              <a:ea typeface="Cambria Math" panose="02040503050406030204" pitchFamily="18" charset="0"/>
                            </a:rPr>
                            <m:t>.</m:t>
                          </m:r>
                        </m:e>
                      </m:d>
                    </m:oMath>
                  </m:oMathPara>
                </a14:m>
                <a:endParaRPr lang="en-US" altLang="zh-CN" sz="2000" baseline="0" dirty="0">
                  <a:solidFill>
                    <a:srgbClr val="FF0000"/>
                  </a:solidFill>
                  <a:latin typeface="Times New Roman" panose="02020603050405020304" pitchFamily="18" charset="0"/>
                  <a:cs typeface="Times New Roman" panose="02020603050405020304" pitchFamily="18" charset="0"/>
                </a:endParaRPr>
              </a:p>
              <a:p>
                <a:pPr algn="ctr">
                  <a:spcBef>
                    <a:spcPts val="600"/>
                  </a:spcBef>
                </a:pPr>
                <a:r>
                  <a:rPr lang="en-US" altLang="zh-CN" sz="2000" baseline="0" dirty="0">
                    <a:latin typeface="Times New Roman" panose="02020603050405020304" pitchFamily="18" charset="0"/>
                    <a:cs typeface="Times New Roman" panose="02020603050405020304" pitchFamily="18" charset="0"/>
                  </a:rPr>
                  <a:t>(Confirm the complex form of EMFFs)</a:t>
                </a:r>
              </a:p>
            </p:txBody>
          </p:sp>
        </mc:Choice>
        <mc:Fallback xmlns="">
          <p:sp>
            <p:nvSpPr>
              <p:cNvPr id="6" name="文本框 5">
                <a:extLst>
                  <a:ext uri="{FF2B5EF4-FFF2-40B4-BE49-F238E27FC236}">
                    <a16:creationId xmlns:a16="http://schemas.microsoft.com/office/drawing/2014/main" id="{04BF170E-4CC0-4461-8593-95D61CA7FF60}"/>
                  </a:ext>
                </a:extLst>
              </p:cNvPr>
              <p:cNvSpPr txBox="1">
                <a:spLocks noRot="1" noChangeAspect="1" noMove="1" noResize="1" noEditPoints="1" noAdjustHandles="1" noChangeArrowheads="1" noChangeShapeType="1" noTextEdit="1"/>
              </p:cNvSpPr>
              <p:nvPr/>
            </p:nvSpPr>
            <p:spPr>
              <a:xfrm>
                <a:off x="834861" y="4684830"/>
                <a:ext cx="6321309" cy="1476623"/>
              </a:xfrm>
              <a:prstGeom prst="rect">
                <a:avLst/>
              </a:prstGeom>
              <a:blipFill>
                <a:blip r:embed="rId4"/>
                <a:stretch>
                  <a:fillRect b="-6612"/>
                </a:stretch>
              </a:blipFill>
              <a:ln>
                <a:noFill/>
              </a:ln>
            </p:spPr>
            <p:txBody>
              <a:bodyPr/>
              <a:lstStyle/>
              <a:p>
                <a:r>
                  <a:rPr lang="zh-CN" altLang="en-US">
                    <a:noFill/>
                  </a:rPr>
                  <a:t> </a:t>
                </a:r>
              </a:p>
            </p:txBody>
          </p:sp>
        </mc:Fallback>
      </mc:AlternateContent>
      <p:pic>
        <p:nvPicPr>
          <p:cNvPr id="7" name="图片 6">
            <a:extLst>
              <a:ext uri="{FF2B5EF4-FFF2-40B4-BE49-F238E27FC236}">
                <a16:creationId xmlns:a16="http://schemas.microsoft.com/office/drawing/2014/main" id="{CFFC21BB-4448-4277-9E35-7456DBCD8237}"/>
              </a:ext>
            </a:extLst>
          </p:cNvPr>
          <p:cNvPicPr>
            <a:picLocks noChangeAspect="1"/>
          </p:cNvPicPr>
          <p:nvPr/>
        </p:nvPicPr>
        <p:blipFill>
          <a:blip r:embed="rId5"/>
          <a:stretch>
            <a:fillRect/>
          </a:stretch>
        </p:blipFill>
        <p:spPr>
          <a:xfrm>
            <a:off x="7669395" y="3901934"/>
            <a:ext cx="4132638" cy="2752866"/>
          </a:xfrm>
          <a:prstGeom prst="rect">
            <a:avLst/>
          </a:prstGeom>
        </p:spPr>
      </p:pic>
      <p:pic>
        <p:nvPicPr>
          <p:cNvPr id="8" name="图片 7">
            <a:extLst>
              <a:ext uri="{FF2B5EF4-FFF2-40B4-BE49-F238E27FC236}">
                <a16:creationId xmlns:a16="http://schemas.microsoft.com/office/drawing/2014/main" id="{FD80CD4B-4F9F-4C2C-89F3-46445EEDE1E4}"/>
              </a:ext>
            </a:extLst>
          </p:cNvPr>
          <p:cNvPicPr>
            <a:picLocks noChangeAspect="1"/>
          </p:cNvPicPr>
          <p:nvPr/>
        </p:nvPicPr>
        <p:blipFill>
          <a:blip r:embed="rId6"/>
          <a:stretch>
            <a:fillRect/>
          </a:stretch>
        </p:blipFill>
        <p:spPr>
          <a:xfrm>
            <a:off x="917690" y="2178891"/>
            <a:ext cx="6556248" cy="1998404"/>
          </a:xfrm>
          <a:prstGeom prst="rect">
            <a:avLst/>
          </a:prstGeom>
        </p:spPr>
      </p:pic>
      <p:pic>
        <p:nvPicPr>
          <p:cNvPr id="9" name="图片 8">
            <a:extLst>
              <a:ext uri="{FF2B5EF4-FFF2-40B4-BE49-F238E27FC236}">
                <a16:creationId xmlns:a16="http://schemas.microsoft.com/office/drawing/2014/main" id="{EFFD2D34-769F-CF64-EC28-E1D67B805A4B}"/>
              </a:ext>
            </a:extLst>
          </p:cNvPr>
          <p:cNvPicPr>
            <a:picLocks noChangeAspect="1"/>
          </p:cNvPicPr>
          <p:nvPr/>
        </p:nvPicPr>
        <p:blipFill>
          <a:blip r:embed="rId7"/>
          <a:stretch>
            <a:fillRect/>
          </a:stretch>
        </p:blipFill>
        <p:spPr>
          <a:xfrm>
            <a:off x="8077102" y="1250571"/>
            <a:ext cx="3810196" cy="2432429"/>
          </a:xfrm>
          <a:prstGeom prst="rect">
            <a:avLst/>
          </a:prstGeom>
        </p:spPr>
      </p:pic>
      <p:pic>
        <p:nvPicPr>
          <p:cNvPr id="10" name="Picture 2" descr="查看源图像">
            <a:extLst>
              <a:ext uri="{FF2B5EF4-FFF2-40B4-BE49-F238E27FC236}">
                <a16:creationId xmlns:a16="http://schemas.microsoft.com/office/drawing/2014/main" id="{9C41EAF2-55DC-FD6B-EA3D-DBA79273DE6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918917" y="352686"/>
            <a:ext cx="1197304" cy="562733"/>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a:extLst>
              <a:ext uri="{FF2B5EF4-FFF2-40B4-BE49-F238E27FC236}">
                <a16:creationId xmlns:a16="http://schemas.microsoft.com/office/drawing/2014/main" id="{A53C252E-35F1-9165-5968-038F4BBA9BD0}"/>
              </a:ext>
            </a:extLst>
          </p:cNvPr>
          <p:cNvPicPr>
            <a:picLocks noChangeAspect="1"/>
          </p:cNvPicPr>
          <p:nvPr/>
        </p:nvPicPr>
        <p:blipFill>
          <a:blip r:embed="rId9"/>
          <a:stretch>
            <a:fillRect/>
          </a:stretch>
        </p:blipFill>
        <p:spPr>
          <a:xfrm>
            <a:off x="8077102" y="1266046"/>
            <a:ext cx="3866037" cy="2512843"/>
          </a:xfrm>
          <a:prstGeom prst="rect">
            <a:avLst/>
          </a:prstGeom>
        </p:spPr>
      </p:pic>
    </p:spTree>
    <p:extLst>
      <p:ext uri="{BB962C8B-B14F-4D97-AF65-F5344CB8AC3E}">
        <p14:creationId xmlns:p14="http://schemas.microsoft.com/office/powerpoint/2010/main" val="11010950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a:extLst>
                  <a:ext uri="{FF2B5EF4-FFF2-40B4-BE49-F238E27FC236}">
                    <a16:creationId xmlns:a16="http://schemas.microsoft.com/office/drawing/2014/main" id="{5F620176-6D9D-4CC2-9B04-26C077644AF4}"/>
                  </a:ext>
                </a:extLst>
              </p:cNvPr>
              <p:cNvSpPr>
                <a:spLocks noGrp="1"/>
              </p:cNvSpPr>
              <p:nvPr>
                <p:ph type="title"/>
              </p:nvPr>
            </p:nvSpPr>
            <p:spPr>
              <a:xfrm>
                <a:off x="838200" y="135471"/>
                <a:ext cx="10515600" cy="793006"/>
              </a:xfrm>
            </p:spPr>
            <p:txBody>
              <a:bodyPr/>
              <a:lstStyle/>
              <a:p>
                <a:r>
                  <a:rPr lang="en-US" altLang="zh-CN" b="1" dirty="0">
                    <a:solidFill>
                      <a:srgbClr val="042263"/>
                    </a:solidFill>
                    <a:latin typeface="Times New Roman" panose="02020603050405020304" pitchFamily="18" charset="0"/>
                    <a:ea typeface="等线" panose="02010600030101010101" pitchFamily="2" charset="-122"/>
                    <a:cs typeface="Times New Roman" panose="02020603050405020304" pitchFamily="18" charset="0"/>
                  </a:rPr>
                  <a:t>Complete measurement of </a:t>
                </a:r>
                <a14:m>
                  <m:oMath xmlns:m="http://schemas.openxmlformats.org/officeDocument/2006/math">
                    <m:sSup>
                      <m:sSupPr>
                        <m:ctrlPr>
                          <a:rPr lang="en-US" altLang="zh-CN" b="1" i="1" smtClean="0">
                            <a:solidFill>
                              <a:srgbClr val="042263"/>
                            </a:solidFill>
                            <a:latin typeface="Cambria Math" panose="02040503050406030204" pitchFamily="18" charset="0"/>
                            <a:ea typeface="等线" panose="02010600030101010101" pitchFamily="2" charset="-122"/>
                            <a:cs typeface="Ebrima" charset="0"/>
                          </a:rPr>
                        </m:ctrlPr>
                      </m:sSupPr>
                      <m:e>
                        <m:r>
                          <a:rPr lang="zh-CN" altLang="en-US" b="1" i="1" smtClean="0">
                            <a:solidFill>
                              <a:srgbClr val="042263"/>
                            </a:solidFill>
                            <a:latin typeface="Cambria Math" panose="02040503050406030204" pitchFamily="18" charset="0"/>
                            <a:ea typeface="等线" panose="02010600030101010101" pitchFamily="2" charset="-122"/>
                            <a:cs typeface="Ebrima" charset="0"/>
                          </a:rPr>
                          <m:t>𝚺</m:t>
                        </m:r>
                      </m:e>
                      <m:sup>
                        <m:r>
                          <a:rPr lang="en-US" altLang="zh-CN" b="1" i="1" smtClean="0">
                            <a:solidFill>
                              <a:srgbClr val="042263"/>
                            </a:solidFill>
                            <a:latin typeface="Cambria Math" panose="02040503050406030204" pitchFamily="18" charset="0"/>
                            <a:ea typeface="等线" panose="02010600030101010101" pitchFamily="2" charset="-122"/>
                            <a:cs typeface="Ebrima" charset="0"/>
                          </a:rPr>
                          <m:t>+</m:t>
                        </m:r>
                      </m:sup>
                    </m:sSup>
                  </m:oMath>
                </a14:m>
                <a:r>
                  <a:rPr lang="zh-CN" altLang="en-US" b="1" dirty="0">
                    <a:solidFill>
                      <a:srgbClr val="042263"/>
                    </a:solidFill>
                    <a:latin typeface="Times New Roman" panose="02020603050405020304" pitchFamily="18" charset="0"/>
                    <a:ea typeface="等线" panose="02010600030101010101" pitchFamily="2" charset="-122"/>
                    <a:cs typeface="Times New Roman" panose="02020603050405020304" pitchFamily="18" charset="0"/>
                  </a:rPr>
                  <a:t> </a:t>
                </a:r>
                <a:r>
                  <a:rPr lang="en-US" altLang="zh-CN" b="1" dirty="0">
                    <a:solidFill>
                      <a:srgbClr val="042263"/>
                    </a:solidFill>
                    <a:latin typeface="Times New Roman" panose="02020603050405020304" pitchFamily="18" charset="0"/>
                    <a:ea typeface="等线" panose="02010600030101010101" pitchFamily="2" charset="-122"/>
                    <a:cs typeface="Times New Roman" panose="02020603050405020304" pitchFamily="18" charset="0"/>
                  </a:rPr>
                  <a:t>EMFFs</a:t>
                </a:r>
                <a:endParaRPr lang="zh-CN" altLang="en-US" dirty="0">
                  <a:latin typeface="Times New Roman" panose="02020603050405020304" pitchFamily="18" charset="0"/>
                  <a:cs typeface="Times New Roman" panose="02020603050405020304" pitchFamily="18" charset="0"/>
                </a:endParaRPr>
              </a:p>
            </p:txBody>
          </p:sp>
        </mc:Choice>
        <mc:Fallback xmlns="">
          <p:sp>
            <p:nvSpPr>
              <p:cNvPr id="2" name="标题 1">
                <a:extLst>
                  <a:ext uri="{FF2B5EF4-FFF2-40B4-BE49-F238E27FC236}">
                    <a16:creationId xmlns:a16="http://schemas.microsoft.com/office/drawing/2014/main" id="{5F620176-6D9D-4CC2-9B04-26C077644AF4}"/>
                  </a:ext>
                </a:extLst>
              </p:cNvPr>
              <p:cNvSpPr>
                <a:spLocks noGrp="1" noRot="1" noChangeAspect="1" noMove="1" noResize="1" noEditPoints="1" noAdjustHandles="1" noChangeArrowheads="1" noChangeShapeType="1" noTextEdit="1"/>
              </p:cNvSpPr>
              <p:nvPr>
                <p:ph type="title"/>
              </p:nvPr>
            </p:nvSpPr>
            <p:spPr>
              <a:xfrm>
                <a:off x="838200" y="135471"/>
                <a:ext cx="10515600" cy="793006"/>
              </a:xfrm>
              <a:blipFill>
                <a:blip r:embed="rId3"/>
                <a:stretch>
                  <a:fillRect t="-16923" b="-31538"/>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B21DC607-1E69-4B8B-9369-B94610B8FC09}"/>
              </a:ext>
            </a:extLst>
          </p:cNvPr>
          <p:cNvSpPr>
            <a:spLocks noGrp="1"/>
          </p:cNvSpPr>
          <p:nvPr>
            <p:ph type="sldNum" sz="quarter" idx="12"/>
          </p:nvPr>
        </p:nvSpPr>
        <p:spPr/>
        <p:txBody>
          <a:bodyPr/>
          <a:lstStyle/>
          <a:p>
            <a:fld id="{CA44AABA-6ED3-43D4-A200-DA0A2F6CBD64}" type="slidenum">
              <a:rPr lang="zh-CN" altLang="en-US" smtClean="0"/>
              <a:t>27</a:t>
            </a:fld>
            <a:endParaRPr lang="zh-CN" altLang="en-US"/>
          </a:p>
        </p:txBody>
      </p:sp>
      <mc:AlternateContent xmlns:mc="http://schemas.openxmlformats.org/markup-compatibility/2006" xmlns:a14="http://schemas.microsoft.com/office/drawing/2010/main">
        <mc:Choice Requires="a14">
          <p:sp>
            <p:nvSpPr>
              <p:cNvPr id="7" name="内容占位符 2">
                <a:extLst>
                  <a:ext uri="{FF2B5EF4-FFF2-40B4-BE49-F238E27FC236}">
                    <a16:creationId xmlns:a16="http://schemas.microsoft.com/office/drawing/2014/main" id="{B96EDBAD-066F-9564-82E6-15096D60674C}"/>
                  </a:ext>
                </a:extLst>
              </p:cNvPr>
              <p:cNvSpPr>
                <a:spLocks noGrp="1"/>
              </p:cNvSpPr>
              <p:nvPr>
                <p:ph idx="1"/>
              </p:nvPr>
            </p:nvSpPr>
            <p:spPr>
              <a:xfrm>
                <a:off x="516466" y="1143000"/>
                <a:ext cx="11437409" cy="2285999"/>
              </a:xfrm>
            </p:spPr>
            <p:txBody>
              <a:bodyPr>
                <a:noAutofit/>
              </a:bodyPr>
              <a:lstStyle/>
              <a:p>
                <a:pPr>
                  <a:lnSpc>
                    <a:spcPct val="100000"/>
                  </a:lnSpc>
                  <a:spcBef>
                    <a:spcPts val="600"/>
                  </a:spcBef>
                  <a:buClr>
                    <a:schemeClr val="tx1"/>
                  </a:buClr>
                </a:pPr>
                <a:r>
                  <a:rPr lang="en-US" altLang="zh-CN" sz="2000" dirty="0">
                    <a:solidFill>
                      <a:schemeClr val="tx1"/>
                    </a:solidFill>
                    <a:latin typeface="Times New Roman" panose="02020603050405020304" pitchFamily="18" charset="0"/>
                    <a:ea typeface="Ebrima" panose="02000000000000000000" pitchFamily="2" charset="0"/>
                    <a:cs typeface="Times New Roman" panose="02020603050405020304" pitchFamily="18" charset="0"/>
                  </a:rPr>
                  <a:t>|G</a:t>
                </a:r>
                <a:r>
                  <a:rPr lang="en-US" altLang="zh-CN" sz="2000" baseline="-25000" dirty="0">
                    <a:solidFill>
                      <a:schemeClr val="tx1"/>
                    </a:solidFill>
                    <a:latin typeface="Times New Roman" panose="02020603050405020304" pitchFamily="18" charset="0"/>
                    <a:ea typeface="Ebrima" panose="02000000000000000000" pitchFamily="2" charset="0"/>
                    <a:cs typeface="Times New Roman" panose="02020603050405020304" pitchFamily="18" charset="0"/>
                  </a:rPr>
                  <a:t>E</a:t>
                </a:r>
                <a:r>
                  <a:rPr lang="en-US" altLang="zh-CN" sz="2000" dirty="0">
                    <a:solidFill>
                      <a:schemeClr val="tx1"/>
                    </a:solidFill>
                    <a:latin typeface="Times New Roman" panose="02020603050405020304" pitchFamily="18" charset="0"/>
                    <a:ea typeface="Ebrima" panose="02000000000000000000" pitchFamily="2" charset="0"/>
                    <a:cs typeface="Times New Roman" panose="02020603050405020304" pitchFamily="18" charset="0"/>
                  </a:rPr>
                  <a:t>/G</a:t>
                </a:r>
                <a:r>
                  <a:rPr lang="en-US" altLang="zh-CN" sz="2000" baseline="-25000" dirty="0">
                    <a:solidFill>
                      <a:schemeClr val="tx1"/>
                    </a:solidFill>
                    <a:latin typeface="Times New Roman" panose="02020603050405020304" pitchFamily="18" charset="0"/>
                    <a:ea typeface="Ebrima" panose="02000000000000000000" pitchFamily="2" charset="0"/>
                    <a:cs typeface="Times New Roman" panose="02020603050405020304" pitchFamily="18" charset="0"/>
                  </a:rPr>
                  <a:t>M</a:t>
                </a:r>
                <a:r>
                  <a:rPr lang="en-US" altLang="zh-CN" sz="2000" dirty="0">
                    <a:solidFill>
                      <a:schemeClr val="tx1"/>
                    </a:solidFill>
                    <a:latin typeface="Times New Roman" panose="02020603050405020304" pitchFamily="18" charset="0"/>
                    <a:ea typeface="Ebrima" panose="02000000000000000000" pitchFamily="2" charset="0"/>
                    <a:cs typeface="Times New Roman" panose="02020603050405020304" pitchFamily="18" charset="0"/>
                  </a:rPr>
                  <a:t>| and </a:t>
                </a:r>
                <a14:m>
                  <m:oMath xmlns:m="http://schemas.openxmlformats.org/officeDocument/2006/math">
                    <m:r>
                      <m:rPr>
                        <m:sty m:val="p"/>
                      </m:rPr>
                      <a:rPr lang="el-GR" altLang="zh-CN" sz="200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ΔΦ</m:t>
                    </m:r>
                  </m:oMath>
                </a14:m>
                <a:r>
                  <a:rPr lang="en-US" altLang="zh-CN" sz="2000" dirty="0">
                    <a:solidFill>
                      <a:schemeClr val="tx1"/>
                    </a:solidFill>
                    <a:latin typeface="Times New Roman" panose="02020603050405020304" pitchFamily="18" charset="0"/>
                    <a:ea typeface="Ebrima" panose="02000000000000000000" pitchFamily="2" charset="0"/>
                    <a:cs typeface="Times New Roman" panose="02020603050405020304" pitchFamily="18" charset="0"/>
                  </a:rPr>
                  <a:t> line-shape is compared with </a:t>
                </a:r>
                <a14:m>
                  <m:oMath xmlns:m="http://schemas.openxmlformats.org/officeDocument/2006/math">
                    <m:acc>
                      <m:accPr>
                        <m:chr m:val="̅"/>
                        <m:ctrlPr>
                          <a:rPr lang="en-US" altLang="zh-CN" sz="2000" i="1" smtClean="0">
                            <a:solidFill>
                              <a:srgbClr val="FF0000"/>
                            </a:solidFill>
                            <a:latin typeface="Cambria Math" panose="02040503050406030204" pitchFamily="18" charset="0"/>
                            <a:ea typeface="Ebrima" panose="02000000000000000000" pitchFamily="2" charset="0"/>
                            <a:cs typeface="Arial" panose="020B0604020202020204" pitchFamily="34" charset="0"/>
                          </a:rPr>
                        </m:ctrlPr>
                      </m:accPr>
                      <m:e>
                        <m:r>
                          <a:rPr lang="en-US" altLang="zh-CN" sz="2000" b="0" i="1" smtClean="0">
                            <a:solidFill>
                              <a:srgbClr val="FF0000"/>
                            </a:solidFill>
                            <a:latin typeface="Cambria Math" panose="02040503050406030204" pitchFamily="18" charset="0"/>
                            <a:ea typeface="Ebrima" panose="02000000000000000000" pitchFamily="2" charset="0"/>
                            <a:cs typeface="Arial" panose="020B0604020202020204" pitchFamily="34" charset="0"/>
                          </a:rPr>
                          <m:t>𝑌</m:t>
                        </m:r>
                      </m:e>
                    </m:acc>
                    <m:r>
                      <a:rPr lang="en-US" altLang="zh-CN" sz="2000" b="0" i="1" smtClean="0">
                        <a:solidFill>
                          <a:srgbClr val="FF0000"/>
                        </a:solidFill>
                        <a:latin typeface="Cambria Math" panose="02040503050406030204" pitchFamily="18" charset="0"/>
                        <a:ea typeface="Ebrima" panose="02000000000000000000" pitchFamily="2" charset="0"/>
                        <a:cs typeface="Arial" panose="020B0604020202020204" pitchFamily="34" charset="0"/>
                      </a:rPr>
                      <m:t>𝑌</m:t>
                    </m:r>
                  </m:oMath>
                </a14:m>
                <a:r>
                  <a:rPr lang="en-US" altLang="zh-CN" sz="2000" dirty="0">
                    <a:solidFill>
                      <a:srgbClr val="FF0000"/>
                    </a:solidFill>
                    <a:latin typeface="Times New Roman" panose="02020603050405020304" pitchFamily="18" charset="0"/>
                    <a:ea typeface="Ebrima" panose="02000000000000000000" pitchFamily="2" charset="0"/>
                    <a:cs typeface="Times New Roman" panose="02020603050405020304" pitchFamily="18" charset="0"/>
                  </a:rPr>
                  <a:t> model </a:t>
                </a:r>
                <a:r>
                  <a:rPr lang="en-US" altLang="zh-CN" sz="1600" dirty="0">
                    <a:solidFill>
                      <a:schemeClr val="tx1"/>
                    </a:solidFill>
                    <a:latin typeface="Times New Roman" panose="02020603050405020304" pitchFamily="18" charset="0"/>
                    <a:ea typeface="Ebrima" panose="02000000000000000000" pitchFamily="2" charset="0"/>
                    <a:cs typeface="Times New Roman" panose="02020603050405020304" pitchFamily="18" charset="0"/>
                  </a:rPr>
                  <a:t>(</a:t>
                </a:r>
                <a:r>
                  <a:rPr lang="de-DE" altLang="zh-CN" sz="1600" dirty="0">
                    <a:latin typeface="Times New Roman" panose="02020603050405020304" pitchFamily="18" charset="0"/>
                    <a:cs typeface="Times New Roman" panose="02020603050405020304" pitchFamily="18" charset="0"/>
                  </a:rPr>
                  <a:t>J. Haidenbauer, U. G. Meißner, and L. Y. Dai, PRD 103, 014028 (2021))</a:t>
                </a:r>
                <a:r>
                  <a:rPr lang="en-US" altLang="zh-CN" sz="2000" dirty="0">
                    <a:solidFill>
                      <a:schemeClr val="tx1"/>
                    </a:solidFill>
                    <a:latin typeface="Times New Roman" panose="02020603050405020304" pitchFamily="18" charset="0"/>
                    <a:ea typeface="Ebrima" panose="02000000000000000000" pitchFamily="2" charset="0"/>
                    <a:cs typeface="Times New Roman" panose="02020603050405020304" pitchFamily="18" charset="0"/>
                  </a:rPr>
                  <a:t>, different tendency </a:t>
                </a:r>
                <a:r>
                  <a:rPr lang="en-US" altLang="zh-CN" sz="2000" dirty="0">
                    <a:latin typeface="Times New Roman" panose="02020603050405020304" pitchFamily="18" charset="0"/>
                    <a:ea typeface="Ebrima" panose="02000000000000000000" pitchFamily="2" charset="0"/>
                    <a:cs typeface="Times New Roman" panose="02020603050405020304" pitchFamily="18" charset="0"/>
                  </a:rPr>
                  <a:t>in </a:t>
                </a:r>
                <a14:m>
                  <m:oMath xmlns:m="http://schemas.openxmlformats.org/officeDocument/2006/math">
                    <m:r>
                      <m:rPr>
                        <m:sty m:val="p"/>
                      </m:rPr>
                      <a:rPr lang="el-GR" altLang="zh-CN" sz="2000" i="1">
                        <a:latin typeface="Cambria Math" panose="02040503050406030204" pitchFamily="18" charset="0"/>
                        <a:ea typeface="Cambria Math" panose="02040503050406030204" pitchFamily="18" charset="0"/>
                        <a:cs typeface="Arial" panose="020B0604020202020204" pitchFamily="34" charset="0"/>
                      </a:rPr>
                      <m:t>Δ</m:t>
                    </m:r>
                    <m:r>
                      <m:rPr>
                        <m:sty m:val="p"/>
                      </m:rPr>
                      <a:rPr lang="el-GR" altLang="zh-CN" sz="2000" i="1" smtClean="0">
                        <a:latin typeface="Cambria Math" panose="02040503050406030204" pitchFamily="18" charset="0"/>
                        <a:ea typeface="Cambria Math" panose="02040503050406030204" pitchFamily="18" charset="0"/>
                        <a:cs typeface="Arial" panose="020B0604020202020204" pitchFamily="34" charset="0"/>
                      </a:rPr>
                      <m:t>Φ</m:t>
                    </m:r>
                  </m:oMath>
                </a14:m>
                <a:r>
                  <a:rPr lang="en-US" altLang="zh-CN" sz="2000" dirty="0">
                    <a:latin typeface="Times New Roman" panose="02020603050405020304" pitchFamily="18" charset="0"/>
                    <a:ea typeface="Ebrima" panose="02000000000000000000" pitchFamily="2" charset="0"/>
                    <a:cs typeface="Times New Roman" panose="02020603050405020304" pitchFamily="18" charset="0"/>
                  </a:rPr>
                  <a:t>.</a:t>
                </a:r>
              </a:p>
              <a:p>
                <a:pPr>
                  <a:lnSpc>
                    <a:spcPct val="100000"/>
                  </a:lnSpc>
                  <a:spcBef>
                    <a:spcPts val="600"/>
                  </a:spcBef>
                  <a:buClr>
                    <a:schemeClr val="tx1"/>
                  </a:buClr>
                </a:pPr>
                <a14:m>
                  <m:oMath xmlns:m="http://schemas.openxmlformats.org/officeDocument/2006/math">
                    <m:r>
                      <m:rPr>
                        <m:sty m:val="p"/>
                      </m:rPr>
                      <a:rPr lang="el-GR" altLang="zh-CN" sz="2000" i="1" smtClean="0">
                        <a:latin typeface="Cambria Math" panose="02040503050406030204" pitchFamily="18" charset="0"/>
                        <a:ea typeface="Cambria Math" panose="02040503050406030204" pitchFamily="18" charset="0"/>
                        <a:cs typeface="Arial" panose="020B0604020202020204" pitchFamily="34" charset="0"/>
                      </a:rPr>
                      <m:t>ΔΦ</m:t>
                    </m:r>
                  </m:oMath>
                </a14:m>
                <a:r>
                  <a:rPr lang="en-US" altLang="zh-CN" sz="2000" dirty="0">
                    <a:latin typeface="Times New Roman" panose="02020603050405020304" pitchFamily="18" charset="0"/>
                    <a:ea typeface="Ebrima" panose="02000000000000000000" pitchFamily="2" charset="0"/>
                    <a:cs typeface="Times New Roman" panose="02020603050405020304" pitchFamily="18" charset="0"/>
                  </a:rPr>
                  <a:t> distribution indicates there are integer multiples of π radians, from </a:t>
                </a:r>
                <a:r>
                  <a:rPr lang="en-US" altLang="zh-CN" sz="2000" dirty="0">
                    <a:solidFill>
                      <a:srgbClr val="FF0000"/>
                    </a:solidFill>
                    <a:latin typeface="Times New Roman" panose="02020603050405020304" pitchFamily="18" charset="0"/>
                    <a:ea typeface="Ebrima" panose="02000000000000000000" pitchFamily="2" charset="0"/>
                    <a:cs typeface="Times New Roman" panose="02020603050405020304" pitchFamily="18" charset="0"/>
                  </a:rPr>
                  <a:t>threshold</a:t>
                </a:r>
                <a:r>
                  <a:rPr lang="en-US" altLang="zh-CN" sz="2000" dirty="0">
                    <a:latin typeface="Times New Roman" panose="02020603050405020304" pitchFamily="18" charset="0"/>
                    <a:ea typeface="Ebrima" panose="02000000000000000000" pitchFamily="2" charset="0"/>
                    <a:cs typeface="Times New Roman" panose="02020603050405020304" pitchFamily="18" charset="0"/>
                  </a:rPr>
                  <a:t> to </a:t>
                </a:r>
                <a:r>
                  <a:rPr lang="en-US" altLang="zh-CN" sz="2000" dirty="0">
                    <a:solidFill>
                      <a:srgbClr val="FF0000"/>
                    </a:solidFill>
                    <a:latin typeface="Times New Roman" panose="02020603050405020304" pitchFamily="18" charset="0"/>
                    <a:ea typeface="Ebrima" panose="02000000000000000000" pitchFamily="2" charset="0"/>
                    <a:cs typeface="Times New Roman" panose="02020603050405020304" pitchFamily="18" charset="0"/>
                  </a:rPr>
                  <a:t>cross point</a:t>
                </a:r>
                <a:r>
                  <a:rPr lang="en-US" altLang="zh-CN" sz="2000" dirty="0">
                    <a:latin typeface="Times New Roman" panose="02020603050405020304" pitchFamily="18" charset="0"/>
                    <a:ea typeface="Ebrima" panose="02000000000000000000" pitchFamily="2" charset="0"/>
                    <a:cs typeface="Times New Roman" panose="02020603050405020304" pitchFamily="18" charset="0"/>
                  </a:rPr>
                  <a:t>.</a:t>
                </a:r>
              </a:p>
              <a:p>
                <a:pPr>
                  <a:lnSpc>
                    <a:spcPct val="100000"/>
                  </a:lnSpc>
                  <a:spcBef>
                    <a:spcPts val="600"/>
                  </a:spcBef>
                  <a:buClr>
                    <a:schemeClr val="tx1"/>
                  </a:buClr>
                </a:pPr>
                <a:r>
                  <a:rPr lang="en-US" altLang="zh-CN" sz="2000" dirty="0">
                    <a:latin typeface="Times New Roman" panose="02020603050405020304" pitchFamily="18" charset="0"/>
                    <a:cs typeface="Times New Roman" panose="02020603050405020304" pitchFamily="18" charset="0"/>
                  </a:rPr>
                  <a:t>T</a:t>
                </a:r>
                <a:r>
                  <a:rPr lang="en-US" altLang="zh-CN" sz="2000" dirty="0">
                    <a:solidFill>
                      <a:schemeClr val="tx1"/>
                    </a:solidFill>
                    <a:latin typeface="Times New Roman" panose="02020603050405020304" pitchFamily="18" charset="0"/>
                    <a:cs typeface="Times New Roman" panose="02020603050405020304" pitchFamily="18" charset="0"/>
                  </a:rPr>
                  <a:t>he still increasing relative phase indicates the </a:t>
                </a:r>
                <a:r>
                  <a:rPr lang="en-US" altLang="zh-CN" sz="2000" dirty="0">
                    <a:solidFill>
                      <a:srgbClr val="FF0000"/>
                    </a:solidFill>
                    <a:latin typeface="Times New Roman" panose="02020603050405020304" pitchFamily="18" charset="0"/>
                    <a:cs typeface="Times New Roman" panose="02020603050405020304" pitchFamily="18" charset="0"/>
                  </a:rPr>
                  <a:t>asymptotic threshold </a:t>
                </a:r>
                <a:r>
                  <a:rPr lang="en-US" altLang="zh-CN" sz="2000" dirty="0">
                    <a:solidFill>
                      <a:schemeClr val="tx1"/>
                    </a:solidFill>
                    <a:latin typeface="Times New Roman" panose="02020603050405020304" pitchFamily="18" charset="0"/>
                    <a:cs typeface="Times New Roman" panose="02020603050405020304" pitchFamily="18" charset="0"/>
                  </a:rPr>
                  <a:t>has not yet been reached.</a:t>
                </a:r>
                <a:endParaRPr lang="zh-CN" altLang="en-US" sz="2000" dirty="0">
                  <a:solidFill>
                    <a:schemeClr val="tx1"/>
                  </a:solidFill>
                  <a:latin typeface="Times New Roman" panose="02020603050405020304" pitchFamily="18" charset="0"/>
                  <a:cs typeface="Times New Roman" panose="02020603050405020304" pitchFamily="18" charset="0"/>
                </a:endParaRPr>
              </a:p>
              <a:p>
                <a:pPr>
                  <a:spcBef>
                    <a:spcPts val="600"/>
                  </a:spcBef>
                </a:pPr>
                <a:endParaRPr lang="zh-CN" altLang="en-US" sz="20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7" name="内容占位符 2">
                <a:extLst>
                  <a:ext uri="{FF2B5EF4-FFF2-40B4-BE49-F238E27FC236}">
                    <a16:creationId xmlns:a16="http://schemas.microsoft.com/office/drawing/2014/main" id="{B96EDBAD-066F-9564-82E6-15096D60674C}"/>
                  </a:ext>
                </a:extLst>
              </p:cNvPr>
              <p:cNvSpPr>
                <a:spLocks noGrp="1" noRot="1" noChangeAspect="1" noMove="1" noResize="1" noEditPoints="1" noAdjustHandles="1" noChangeArrowheads="1" noChangeShapeType="1" noTextEdit="1"/>
              </p:cNvSpPr>
              <p:nvPr>
                <p:ph idx="1"/>
              </p:nvPr>
            </p:nvSpPr>
            <p:spPr>
              <a:xfrm>
                <a:off x="516466" y="1143000"/>
                <a:ext cx="11437409" cy="2285999"/>
              </a:xfrm>
              <a:blipFill>
                <a:blip r:embed="rId4"/>
                <a:stretch>
                  <a:fillRect l="-480" t="-1604" r="-480"/>
                </a:stretch>
              </a:blipFill>
            </p:spPr>
            <p:txBody>
              <a:bodyPr/>
              <a:lstStyle/>
              <a:p>
                <a:r>
                  <a:rPr lang="zh-CN" altLang="en-US">
                    <a:noFill/>
                  </a:rPr>
                  <a:t> </a:t>
                </a:r>
              </a:p>
            </p:txBody>
          </p:sp>
        </mc:Fallback>
      </mc:AlternateContent>
      <p:pic>
        <p:nvPicPr>
          <p:cNvPr id="3" name="Picture 2" descr="查看源图像">
            <a:extLst>
              <a:ext uri="{FF2B5EF4-FFF2-40B4-BE49-F238E27FC236}">
                <a16:creationId xmlns:a16="http://schemas.microsoft.com/office/drawing/2014/main" id="{9B1201DC-ED6A-0B38-034B-780F26428C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18917" y="352686"/>
            <a:ext cx="1197304" cy="562733"/>
          </a:xfrm>
          <a:prstGeom prst="rect">
            <a:avLst/>
          </a:prstGeom>
          <a:noFill/>
          <a:extLst>
            <a:ext uri="{909E8E84-426E-40DD-AFC4-6F175D3DCCD1}">
              <a14:hiddenFill xmlns:a14="http://schemas.microsoft.com/office/drawing/2010/main">
                <a:solidFill>
                  <a:srgbClr val="FFFFFF"/>
                </a:solidFill>
              </a14:hiddenFill>
            </a:ext>
          </a:extLst>
        </p:spPr>
      </p:pic>
      <p:pic>
        <p:nvPicPr>
          <p:cNvPr id="8" name="图片 7">
            <a:extLst>
              <a:ext uri="{FF2B5EF4-FFF2-40B4-BE49-F238E27FC236}">
                <a16:creationId xmlns:a16="http://schemas.microsoft.com/office/drawing/2014/main" id="{E996F60B-BE2C-4CC5-9405-D8549B588DCD}"/>
              </a:ext>
            </a:extLst>
          </p:cNvPr>
          <p:cNvPicPr>
            <a:picLocks noChangeAspect="1"/>
          </p:cNvPicPr>
          <p:nvPr/>
        </p:nvPicPr>
        <p:blipFill>
          <a:blip r:embed="rId6"/>
          <a:stretch>
            <a:fillRect/>
          </a:stretch>
        </p:blipFill>
        <p:spPr>
          <a:xfrm>
            <a:off x="838200" y="2930999"/>
            <a:ext cx="10353675" cy="3701354"/>
          </a:xfrm>
          <a:prstGeom prst="rect">
            <a:avLst/>
          </a:prstGeom>
        </p:spPr>
      </p:pic>
      <p:sp>
        <p:nvSpPr>
          <p:cNvPr id="10" name="文本框 9">
            <a:extLst>
              <a:ext uri="{FF2B5EF4-FFF2-40B4-BE49-F238E27FC236}">
                <a16:creationId xmlns:a16="http://schemas.microsoft.com/office/drawing/2014/main" id="{6A8F4E7B-EA40-4A6F-86E0-BE7BAB2EEF12}"/>
              </a:ext>
            </a:extLst>
          </p:cNvPr>
          <p:cNvSpPr txBox="1"/>
          <p:nvPr/>
        </p:nvSpPr>
        <p:spPr>
          <a:xfrm>
            <a:off x="8861944" y="2609977"/>
            <a:ext cx="2056973" cy="400110"/>
          </a:xfrm>
          <a:prstGeom prst="rect">
            <a:avLst/>
          </a:prstGeom>
          <a:noFill/>
        </p:spPr>
        <p:txBody>
          <a:bodyPr wrap="none" rtlCol="0">
            <a:spAutoFit/>
          </a:bodyPr>
          <a:lstStyle/>
          <a:p>
            <a:pPr algn="l"/>
            <a:r>
              <a:rPr lang="en-US" altLang="zh-CN" sz="2000" i="1" dirty="0">
                <a:latin typeface="Times New Roman" panose="02020603050405020304" pitchFamily="18" charset="0"/>
                <a:ea typeface="黑体" panose="02010609060101010101" pitchFamily="49" charset="-122"/>
                <a:cs typeface="Times New Roman" panose="02020603050405020304" pitchFamily="18" charset="0"/>
              </a:rPr>
              <a:t>arXiv:2307.15894</a:t>
            </a:r>
            <a:endParaRPr lang="zh-CN" altLang="en-US" sz="2000" i="1"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4312847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E22D8B-0D63-49F9-9D52-CA96DBC396C8}"/>
              </a:ext>
            </a:extLst>
          </p:cNvPr>
          <p:cNvSpPr>
            <a:spLocks noGrp="1"/>
          </p:cNvSpPr>
          <p:nvPr>
            <p:ph type="title"/>
          </p:nvPr>
        </p:nvSpPr>
        <p:spPr>
          <a:xfrm>
            <a:off x="676858" y="450934"/>
            <a:ext cx="11515141" cy="606080"/>
          </a:xfrm>
        </p:spPr>
        <p:txBody>
          <a:bodyPr>
            <a:noAutofit/>
          </a:bodyPr>
          <a:lstStyle/>
          <a:p>
            <a:r>
              <a:rPr lang="en-US" altLang="zh-CN" sz="4800" b="1" dirty="0">
                <a:solidFill>
                  <a:schemeClr val="bg1"/>
                </a:solidFill>
                <a:latin typeface="+mn-ea"/>
                <a:ea typeface="+mn-ea"/>
              </a:rPr>
              <a:t>Question5: </a:t>
            </a:r>
            <a:r>
              <a:rPr lang="zh-CN" altLang="en-US" sz="4800" b="1">
                <a:solidFill>
                  <a:schemeClr val="bg1"/>
                </a:solidFill>
                <a:latin typeface="+mn-ea"/>
                <a:ea typeface="+mn-ea"/>
              </a:rPr>
              <a:t>渐近自由能</a:t>
            </a:r>
            <a:r>
              <a:rPr lang="zh-CN" altLang="en-US" sz="4800" b="1" dirty="0">
                <a:solidFill>
                  <a:schemeClr val="bg1"/>
                </a:solidFill>
                <a:latin typeface="+mn-ea"/>
                <a:ea typeface="+mn-ea"/>
              </a:rPr>
              <a:t>区何时抵达？</a:t>
            </a:r>
          </a:p>
        </p:txBody>
      </p:sp>
      <p:pic>
        <p:nvPicPr>
          <p:cNvPr id="6" name="图片 5">
            <a:extLst>
              <a:ext uri="{FF2B5EF4-FFF2-40B4-BE49-F238E27FC236}">
                <a16:creationId xmlns:a16="http://schemas.microsoft.com/office/drawing/2014/main" id="{A70959E6-CAA1-4DBE-A4EA-601B1D831E9D}"/>
              </a:ext>
            </a:extLst>
          </p:cNvPr>
          <p:cNvPicPr>
            <a:picLocks noChangeAspect="1"/>
          </p:cNvPicPr>
          <p:nvPr/>
        </p:nvPicPr>
        <p:blipFill>
          <a:blip r:embed="rId3"/>
          <a:stretch>
            <a:fillRect/>
          </a:stretch>
        </p:blipFill>
        <p:spPr>
          <a:xfrm>
            <a:off x="676859" y="1611334"/>
            <a:ext cx="3440914" cy="2598716"/>
          </a:xfrm>
          <a:prstGeom prst="rect">
            <a:avLst/>
          </a:prstGeom>
        </p:spPr>
      </p:pic>
      <p:pic>
        <p:nvPicPr>
          <p:cNvPr id="4" name="图片 3">
            <a:extLst>
              <a:ext uri="{FF2B5EF4-FFF2-40B4-BE49-F238E27FC236}">
                <a16:creationId xmlns:a16="http://schemas.microsoft.com/office/drawing/2014/main" id="{0C416F0B-864B-41D6-B22D-7337168D6EBC}"/>
              </a:ext>
            </a:extLst>
          </p:cNvPr>
          <p:cNvPicPr>
            <a:picLocks noChangeAspect="1"/>
          </p:cNvPicPr>
          <p:nvPr/>
        </p:nvPicPr>
        <p:blipFill>
          <a:blip r:embed="rId4"/>
          <a:stretch>
            <a:fillRect/>
          </a:stretch>
        </p:blipFill>
        <p:spPr>
          <a:xfrm>
            <a:off x="4211841" y="1611334"/>
            <a:ext cx="7477125" cy="2769306"/>
          </a:xfrm>
          <a:prstGeom prst="rect">
            <a:avLst/>
          </a:prstGeom>
        </p:spPr>
      </p:pic>
      <p:pic>
        <p:nvPicPr>
          <p:cNvPr id="5" name="图片 4">
            <a:extLst>
              <a:ext uri="{FF2B5EF4-FFF2-40B4-BE49-F238E27FC236}">
                <a16:creationId xmlns:a16="http://schemas.microsoft.com/office/drawing/2014/main" id="{F5BE9943-B2D2-405A-B518-471531922AEC}"/>
              </a:ext>
            </a:extLst>
          </p:cNvPr>
          <p:cNvPicPr>
            <a:picLocks noChangeAspect="1"/>
          </p:cNvPicPr>
          <p:nvPr/>
        </p:nvPicPr>
        <p:blipFill>
          <a:blip r:embed="rId5"/>
          <a:stretch>
            <a:fillRect/>
          </a:stretch>
        </p:blipFill>
        <p:spPr>
          <a:xfrm>
            <a:off x="4436155" y="4380640"/>
            <a:ext cx="3701274" cy="2477360"/>
          </a:xfrm>
          <a:prstGeom prst="rect">
            <a:avLst/>
          </a:prstGeom>
        </p:spPr>
      </p:pic>
      <p:pic>
        <p:nvPicPr>
          <p:cNvPr id="8" name="图片 7">
            <a:extLst>
              <a:ext uri="{FF2B5EF4-FFF2-40B4-BE49-F238E27FC236}">
                <a16:creationId xmlns:a16="http://schemas.microsoft.com/office/drawing/2014/main" id="{874A0A59-8F40-4B97-8D32-7BC454267D9F}"/>
              </a:ext>
            </a:extLst>
          </p:cNvPr>
          <p:cNvPicPr>
            <a:picLocks noChangeAspect="1"/>
          </p:cNvPicPr>
          <p:nvPr/>
        </p:nvPicPr>
        <p:blipFill>
          <a:blip r:embed="rId6"/>
          <a:stretch>
            <a:fillRect/>
          </a:stretch>
        </p:blipFill>
        <p:spPr>
          <a:xfrm>
            <a:off x="842197" y="4349818"/>
            <a:ext cx="3275576" cy="2370070"/>
          </a:xfrm>
          <a:prstGeom prst="rect">
            <a:avLst/>
          </a:prstGeom>
        </p:spPr>
      </p:pic>
    </p:spTree>
    <p:extLst>
      <p:ext uri="{BB962C8B-B14F-4D97-AF65-F5344CB8AC3E}">
        <p14:creationId xmlns:p14="http://schemas.microsoft.com/office/powerpoint/2010/main" val="6027372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620176-6D9D-4CC2-9B04-26C077644AF4}"/>
              </a:ext>
            </a:extLst>
          </p:cNvPr>
          <p:cNvSpPr>
            <a:spLocks noGrp="1"/>
          </p:cNvSpPr>
          <p:nvPr>
            <p:ph type="title"/>
          </p:nvPr>
        </p:nvSpPr>
        <p:spPr>
          <a:xfrm>
            <a:off x="838200" y="135471"/>
            <a:ext cx="10515600" cy="793006"/>
          </a:xfrm>
        </p:spPr>
        <p:txBody>
          <a:bodyPr/>
          <a:lstStyle/>
          <a:p>
            <a:r>
              <a:rPr lang="zh-CN" altLang="en-US" b="1">
                <a:solidFill>
                  <a:srgbClr val="041E56"/>
                </a:solidFill>
                <a:latin typeface="+mn-ea"/>
                <a:ea typeface="+mn-ea"/>
                <a:cs typeface="Times New Roman" panose="02020603050405020304" pitchFamily="18" charset="0"/>
              </a:rPr>
              <a:t>总结</a:t>
            </a:r>
            <a:endParaRPr lang="zh-CN" altLang="en-US" b="1" dirty="0">
              <a:solidFill>
                <a:srgbClr val="041E56"/>
              </a:solidFill>
              <a:latin typeface="+mn-ea"/>
              <a:ea typeface="+mn-ea"/>
              <a:cs typeface="Times New Roman" panose="02020603050405020304" pitchFamily="18" charset="0"/>
            </a:endParaRPr>
          </a:p>
        </p:txBody>
      </p:sp>
      <p:sp>
        <p:nvSpPr>
          <p:cNvPr id="4" name="灯片编号占位符 3">
            <a:extLst>
              <a:ext uri="{FF2B5EF4-FFF2-40B4-BE49-F238E27FC236}">
                <a16:creationId xmlns:a16="http://schemas.microsoft.com/office/drawing/2014/main" id="{B21DC607-1E69-4B8B-9369-B94610B8FC09}"/>
              </a:ext>
            </a:extLst>
          </p:cNvPr>
          <p:cNvSpPr>
            <a:spLocks noGrp="1"/>
          </p:cNvSpPr>
          <p:nvPr>
            <p:ph type="sldNum" sz="quarter" idx="12"/>
          </p:nvPr>
        </p:nvSpPr>
        <p:spPr/>
        <p:txBody>
          <a:bodyPr/>
          <a:lstStyle/>
          <a:p>
            <a:fld id="{CA44AABA-6ED3-43D4-A200-DA0A2F6CBD64}" type="slidenum">
              <a:rPr lang="zh-CN" altLang="en-US" smtClean="0"/>
              <a:t>29</a:t>
            </a:fld>
            <a:endParaRPr lang="zh-CN" altLang="en-US"/>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307729F6-E3E5-C76F-4917-896BD9A9B444}"/>
                  </a:ext>
                </a:extLst>
              </p:cNvPr>
              <p:cNvSpPr>
                <a:spLocks noGrp="1"/>
              </p:cNvSpPr>
              <p:nvPr>
                <p:ph idx="1"/>
              </p:nvPr>
            </p:nvSpPr>
            <p:spPr>
              <a:xfrm>
                <a:off x="702733" y="1542699"/>
                <a:ext cx="10786533" cy="5022364"/>
              </a:xfrm>
            </p:spPr>
            <p:txBody>
              <a:bodyPr>
                <a:normAutofit/>
              </a:bodyPr>
              <a:lstStyle/>
              <a:p>
                <a:pPr algn="just">
                  <a:lnSpc>
                    <a:spcPct val="100000"/>
                  </a:lnSpc>
                  <a:spcBef>
                    <a:spcPts val="1200"/>
                  </a:spcBef>
                </a:pPr>
                <a:r>
                  <a:rPr lang="zh-CN" altLang="en-US" sz="2600" b="1" dirty="0">
                    <a:solidFill>
                      <a:srgbClr val="FF0000"/>
                    </a:solidFill>
                    <a:latin typeface="Times New Roman" panose="02020603050405020304" pitchFamily="18" charset="0"/>
                    <a:cs typeface="Times New Roman" panose="02020603050405020304" pitchFamily="18" charset="0"/>
                  </a:rPr>
                  <a:t>类时</a:t>
                </a:r>
                <a:r>
                  <a:rPr lang="zh-CN" altLang="en-US" sz="2600" b="1" dirty="0">
                    <a:latin typeface="Times New Roman" panose="02020603050405020304" pitchFamily="18" charset="0"/>
                    <a:cs typeface="Times New Roman" panose="02020603050405020304" pitchFamily="18" charset="0"/>
                  </a:rPr>
                  <a:t>空间电磁形状因子对低能</a:t>
                </a:r>
                <a:r>
                  <a:rPr lang="en-US" altLang="zh-CN" sz="2600" b="1" dirty="0">
                    <a:latin typeface="Times New Roman" panose="02020603050405020304" pitchFamily="18" charset="0"/>
                    <a:cs typeface="Times New Roman" panose="02020603050405020304" pitchFamily="18" charset="0"/>
                  </a:rPr>
                  <a:t>QCD</a:t>
                </a:r>
                <a:r>
                  <a:rPr lang="zh-CN" altLang="en-US" sz="2600" b="1" dirty="0">
                    <a:solidFill>
                      <a:srgbClr val="FF0000"/>
                    </a:solidFill>
                    <a:latin typeface="Times New Roman" panose="02020603050405020304" pitchFamily="18" charset="0"/>
                    <a:cs typeface="Times New Roman" panose="02020603050405020304" pitchFamily="18" charset="0"/>
                  </a:rPr>
                  <a:t>有效理论</a:t>
                </a:r>
                <a:r>
                  <a:rPr lang="zh-CN" altLang="en-US" sz="2600" b="1" dirty="0">
                    <a:latin typeface="Times New Roman" panose="02020603050405020304" pitchFamily="18" charset="0"/>
                    <a:cs typeface="Times New Roman" panose="02020603050405020304" pitchFamily="18" charset="0"/>
                  </a:rPr>
                  <a:t>具有检验作用，</a:t>
                </a:r>
                <a:r>
                  <a:rPr lang="zh-CN" altLang="en-US" sz="2600" b="1" dirty="0">
                    <a:latin typeface="+mn-ea"/>
                  </a:rPr>
                  <a:t>帮助</a:t>
                </a:r>
                <a:r>
                  <a:rPr lang="zh-CN" altLang="en-US" sz="2600" b="1" dirty="0">
                    <a:solidFill>
                      <a:srgbClr val="FF0000"/>
                    </a:solidFill>
                    <a:latin typeface="+mn-ea"/>
                  </a:rPr>
                  <a:t>理解</a:t>
                </a:r>
                <a:r>
                  <a:rPr lang="zh-CN" altLang="en-US" sz="2600" b="1" dirty="0">
                    <a:latin typeface="+mn-ea"/>
                  </a:rPr>
                  <a:t>强相互作用在</a:t>
                </a:r>
                <a:r>
                  <a:rPr lang="zh-CN" altLang="en-US" sz="2600" b="1" dirty="0">
                    <a:solidFill>
                      <a:srgbClr val="FF0000"/>
                    </a:solidFill>
                    <a:latin typeface="+mn-ea"/>
                  </a:rPr>
                  <a:t>低能区面临的问题</a:t>
                </a:r>
                <a:r>
                  <a:rPr lang="zh-CN" altLang="en-US" sz="2600" b="1" dirty="0">
                    <a:latin typeface="+mn-ea"/>
                  </a:rPr>
                  <a:t>。</a:t>
                </a:r>
                <a:endParaRPr lang="en-US" altLang="zh-CN" sz="2600" b="1" dirty="0">
                  <a:latin typeface="+mn-ea"/>
                </a:endParaRPr>
              </a:p>
              <a:p>
                <a:pPr algn="just">
                  <a:lnSpc>
                    <a:spcPct val="100000"/>
                  </a:lnSpc>
                  <a:spcBef>
                    <a:spcPts val="1200"/>
                  </a:spcBef>
                </a:pPr>
                <a:r>
                  <a:rPr lang="zh-CN" altLang="en-US" sz="2600" b="1" dirty="0">
                    <a:cs typeface="Times New Roman" panose="02020603050405020304" pitchFamily="18" charset="0"/>
                  </a:rPr>
                  <a:t>类时空间</a:t>
                </a:r>
                <a:r>
                  <a:rPr lang="zh-CN" altLang="en-US" sz="2600" b="1" dirty="0">
                    <a:solidFill>
                      <a:srgbClr val="FF0000"/>
                    </a:solidFill>
                    <a:cs typeface="Times New Roman" panose="02020603050405020304" pitchFamily="18" charset="0"/>
                  </a:rPr>
                  <a:t>超子</a:t>
                </a:r>
                <a:r>
                  <a:rPr lang="zh-CN" altLang="en-US" sz="2600" b="1" dirty="0">
                    <a:cs typeface="Times New Roman" panose="02020603050405020304" pitchFamily="18" charset="0"/>
                  </a:rPr>
                  <a:t>的实验积累为核子的结构提供更</a:t>
                </a:r>
                <a:r>
                  <a:rPr lang="zh-CN" altLang="en-US" sz="2600" b="1" dirty="0">
                    <a:solidFill>
                      <a:srgbClr val="FF0000"/>
                    </a:solidFill>
                    <a:cs typeface="Times New Roman" panose="02020603050405020304" pitchFamily="18" charset="0"/>
                  </a:rPr>
                  <a:t>多维</a:t>
                </a:r>
                <a:r>
                  <a:rPr lang="zh-CN" altLang="en-US" sz="2600" b="1" dirty="0">
                    <a:cs typeface="Times New Roman" panose="02020603050405020304" pitchFamily="18" charset="0"/>
                  </a:rPr>
                  <a:t>的信息，并且能够帮助确定超子的</a:t>
                </a:r>
                <a:r>
                  <a:rPr lang="zh-CN" altLang="en-US" sz="2600" b="1" dirty="0">
                    <a:solidFill>
                      <a:srgbClr val="FF0000"/>
                    </a:solidFill>
                    <a:cs typeface="Times New Roman" panose="02020603050405020304" pitchFamily="18" charset="0"/>
                  </a:rPr>
                  <a:t>电磁半径</a:t>
                </a:r>
                <a:r>
                  <a:rPr lang="zh-CN" altLang="en-US" sz="2600" b="1" dirty="0">
                    <a:cs typeface="Times New Roman" panose="02020603050405020304" pitchFamily="18" charset="0"/>
                  </a:rPr>
                  <a:t>。</a:t>
                </a:r>
                <a:endParaRPr lang="en-US" altLang="zh-CN" sz="2600" b="1" dirty="0">
                  <a:latin typeface="Times New Roman" panose="02020603050405020304" pitchFamily="18" charset="0"/>
                  <a:cs typeface="Times New Roman" panose="02020603050405020304" pitchFamily="18" charset="0"/>
                </a:endParaRPr>
              </a:p>
              <a:p>
                <a:pPr algn="just">
                  <a:lnSpc>
                    <a:spcPct val="100000"/>
                  </a:lnSpc>
                  <a:spcBef>
                    <a:spcPts val="1200"/>
                  </a:spcBef>
                </a:pPr>
                <a:r>
                  <a:rPr lang="zh-CN" altLang="en-US" sz="2600" b="1" dirty="0">
                    <a:latin typeface="Times New Roman" panose="02020603050405020304" pitchFamily="18" charset="0"/>
                    <a:cs typeface="Times New Roman" panose="02020603050405020304" pitchFamily="18" charset="0"/>
                  </a:rPr>
                  <a:t>随着实验的积累，出现了越来越多的</a:t>
                </a:r>
                <a:r>
                  <a:rPr lang="zh-CN" altLang="en-US" sz="2600" b="1" dirty="0">
                    <a:solidFill>
                      <a:srgbClr val="FF0000"/>
                    </a:solidFill>
                    <a:latin typeface="Times New Roman" panose="02020603050405020304" pitchFamily="18" charset="0"/>
                    <a:cs typeface="Times New Roman" panose="02020603050405020304" pitchFamily="18" charset="0"/>
                  </a:rPr>
                  <a:t>谜团</a:t>
                </a:r>
                <a:r>
                  <a:rPr lang="zh-CN" altLang="en-US" sz="2600" b="1" dirty="0">
                    <a:latin typeface="Times New Roman" panose="02020603050405020304" pitchFamily="18" charset="0"/>
                    <a:cs typeface="Times New Roman" panose="02020603050405020304" pitchFamily="18" charset="0"/>
                  </a:rPr>
                  <a:t>有待理论和实验的共同努力：</a:t>
                </a:r>
                <a:endParaRPr lang="en-US" altLang="zh-CN" sz="2600" b="1" dirty="0">
                  <a:latin typeface="Times New Roman" panose="02020603050405020304" pitchFamily="18" charset="0"/>
                  <a:cs typeface="Times New Roman" panose="02020603050405020304" pitchFamily="18" charset="0"/>
                </a:endParaRPr>
              </a:p>
              <a:p>
                <a:pPr lvl="1" algn="just">
                  <a:lnSpc>
                    <a:spcPct val="100000"/>
                  </a:lnSpc>
                  <a:spcBef>
                    <a:spcPts val="1200"/>
                  </a:spcBef>
                  <a:buFont typeface="Wingdings" panose="05000000000000000000" pitchFamily="2" charset="2"/>
                  <a:buChar char="Ø"/>
                </a:pPr>
                <a:r>
                  <a:rPr lang="zh-CN" altLang="en-US" sz="2000" b="1" dirty="0">
                    <a:latin typeface="Times New Roman" panose="02020603050405020304" pitchFamily="18" charset="0"/>
                    <a:cs typeface="Times New Roman" panose="02020603050405020304" pitchFamily="18" charset="0"/>
                  </a:rPr>
                  <a:t>阈值反常结构的来源是什么？</a:t>
                </a:r>
              </a:p>
              <a:p>
                <a:pPr lvl="1" algn="just">
                  <a:lnSpc>
                    <a:spcPct val="100000"/>
                  </a:lnSpc>
                  <a:spcBef>
                    <a:spcPts val="1200"/>
                  </a:spcBef>
                  <a:buFont typeface="Wingdings" panose="05000000000000000000" pitchFamily="2" charset="2"/>
                  <a:buChar char="Ø"/>
                </a:pPr>
                <a:r>
                  <a:rPr lang="zh-CN" altLang="en-US" sz="2000" b="1" dirty="0">
                    <a:latin typeface="Times New Roman" panose="02020603050405020304" pitchFamily="18" charset="0"/>
                    <a:cs typeface="Times New Roman" panose="02020603050405020304" pitchFamily="18" charset="0"/>
                  </a:rPr>
                  <a:t>有效形状因子振荡的机制是什么？</a:t>
                </a:r>
                <a:endParaRPr lang="en-US" altLang="zh-CN" sz="2000" b="1" dirty="0">
                  <a:latin typeface="Times New Roman" panose="02020603050405020304" pitchFamily="18" charset="0"/>
                  <a:cs typeface="Times New Roman" panose="02020603050405020304" pitchFamily="18" charset="0"/>
                </a:endParaRPr>
              </a:p>
              <a:p>
                <a:pPr lvl="1" algn="just">
                  <a:lnSpc>
                    <a:spcPct val="100000"/>
                  </a:lnSpc>
                  <a:spcBef>
                    <a:spcPts val="1200"/>
                  </a:spcBef>
                  <a:buFont typeface="Wingdings" panose="05000000000000000000" pitchFamily="2" charset="2"/>
                  <a:buChar char="Ø"/>
                </a:pPr>
                <a:r>
                  <a:rPr lang="zh-CN" altLang="en-US" sz="2000" b="1" dirty="0">
                    <a:latin typeface="Times New Roman" panose="02020603050405020304" pitchFamily="18" charset="0"/>
                    <a:cs typeface="Times New Roman" panose="02020603050405020304" pitchFamily="18" charset="0"/>
                  </a:rPr>
                  <a:t>电磁形状因子比值振荡的机制是什么？</a:t>
                </a:r>
                <a:endParaRPr lang="en-US" altLang="zh-CN" sz="2000" b="1" dirty="0">
                  <a:latin typeface="Times New Roman" panose="02020603050405020304" pitchFamily="18" charset="0"/>
                  <a:cs typeface="Times New Roman" panose="02020603050405020304" pitchFamily="18" charset="0"/>
                </a:endParaRPr>
              </a:p>
              <a:p>
                <a:pPr lvl="1" algn="just">
                  <a:lnSpc>
                    <a:spcPct val="100000"/>
                  </a:lnSpc>
                  <a:spcBef>
                    <a:spcPts val="1200"/>
                  </a:spcBef>
                  <a:buFont typeface="Wingdings" panose="05000000000000000000" pitchFamily="2" charset="2"/>
                  <a:buChar char="Ø"/>
                </a:pPr>
                <a14:m>
                  <m:oMath xmlns:m="http://schemas.openxmlformats.org/officeDocument/2006/math">
                    <m:r>
                      <a:rPr lang="el-GR" altLang="zh-CN" sz="2000" b="1" i="1">
                        <a:latin typeface="Cambria Math" panose="02040503050406030204" pitchFamily="18" charset="0"/>
                        <a:ea typeface="Cambria Math" panose="02040503050406030204" pitchFamily="18" charset="0"/>
                      </a:rPr>
                      <m:t>𝜮</m:t>
                    </m:r>
                  </m:oMath>
                </a14:m>
                <a:r>
                  <a:rPr lang="zh-CN" altLang="en-US" sz="2000" b="1" dirty="0"/>
                  <a:t>三重态的</a:t>
                </a:r>
                <a:r>
                  <a:rPr lang="en-US" altLang="zh-CN" sz="2000" b="1" dirty="0"/>
                  <a:t>SU(3)</a:t>
                </a:r>
                <a:r>
                  <a:rPr lang="zh-CN" altLang="en-US" sz="2000" b="1" dirty="0"/>
                  <a:t>破缺是什么导致的？</a:t>
                </a:r>
                <a:endParaRPr lang="en-US" altLang="zh-CN" sz="2000" b="1" dirty="0"/>
              </a:p>
              <a:p>
                <a:pPr lvl="1" algn="just">
                  <a:lnSpc>
                    <a:spcPct val="100000"/>
                  </a:lnSpc>
                  <a:spcBef>
                    <a:spcPts val="1200"/>
                  </a:spcBef>
                  <a:buFont typeface="Wingdings" panose="05000000000000000000" pitchFamily="2" charset="2"/>
                  <a:buChar char="Ø"/>
                </a:pPr>
                <a:r>
                  <a:rPr lang="zh-CN" altLang="en-US" sz="2000" b="1" dirty="0"/>
                  <a:t>渐近自由能区何时抵达？</a:t>
                </a:r>
              </a:p>
              <a:p>
                <a:pPr algn="just">
                  <a:lnSpc>
                    <a:spcPct val="100000"/>
                  </a:lnSpc>
                  <a:spcBef>
                    <a:spcPts val="1200"/>
                  </a:spcBef>
                </a:pPr>
                <a:endParaRPr lang="en-US" altLang="zh-CN" sz="2400" b="1" dirty="0">
                  <a:latin typeface="Times New Roman" panose="02020603050405020304" pitchFamily="18" charset="0"/>
                  <a:cs typeface="Times New Roman" panose="02020603050405020304" pitchFamily="18" charset="0"/>
                </a:endParaRPr>
              </a:p>
              <a:p>
                <a:pPr lvl="1" algn="just">
                  <a:lnSpc>
                    <a:spcPct val="100000"/>
                  </a:lnSpc>
                  <a:spcBef>
                    <a:spcPts val="1200"/>
                  </a:spcBef>
                </a:pPr>
                <a:endParaRPr lang="zh-CN" altLang="en-US" sz="2000" b="1" dirty="0"/>
              </a:p>
              <a:p>
                <a:pPr lvl="1" algn="just">
                  <a:lnSpc>
                    <a:spcPct val="100000"/>
                  </a:lnSpc>
                  <a:spcBef>
                    <a:spcPts val="1200"/>
                  </a:spcBef>
                </a:pPr>
                <a:endParaRPr lang="zh-CN" altLang="en-US" sz="2000" b="1" dirty="0">
                  <a:latin typeface="Times New Roman" panose="02020603050405020304" pitchFamily="18" charset="0"/>
                  <a:cs typeface="Times New Roman" panose="02020603050405020304" pitchFamily="18" charset="0"/>
                </a:endParaRPr>
              </a:p>
              <a:p>
                <a:pPr lvl="1" algn="just">
                  <a:lnSpc>
                    <a:spcPct val="100000"/>
                  </a:lnSpc>
                  <a:spcBef>
                    <a:spcPts val="1200"/>
                  </a:spcBef>
                </a:pPr>
                <a:endParaRPr lang="zh-CN" altLang="en-US" sz="2000" b="1" dirty="0">
                  <a:latin typeface="Times New Roman" panose="02020603050405020304" pitchFamily="18" charset="0"/>
                  <a:cs typeface="Times New Roman" panose="02020603050405020304" pitchFamily="18" charset="0"/>
                </a:endParaRPr>
              </a:p>
              <a:p>
                <a:pPr lvl="1" algn="just">
                  <a:lnSpc>
                    <a:spcPct val="100000"/>
                  </a:lnSpc>
                  <a:spcBef>
                    <a:spcPts val="1200"/>
                  </a:spcBef>
                </a:pPr>
                <a:endParaRPr lang="en-US" altLang="zh-CN" sz="2000" b="1" dirty="0">
                  <a:latin typeface="Times New Roman" panose="02020603050405020304" pitchFamily="18" charset="0"/>
                  <a:cs typeface="Times New Roman" panose="02020603050405020304" pitchFamily="18" charset="0"/>
                </a:endParaRPr>
              </a:p>
              <a:p>
                <a:pPr lvl="1" algn="just">
                  <a:lnSpc>
                    <a:spcPct val="100000"/>
                  </a:lnSpc>
                  <a:spcBef>
                    <a:spcPts val="1200"/>
                  </a:spcBef>
                </a:pPr>
                <a:endParaRPr lang="en-US" altLang="zh-CN" sz="2000" b="1" dirty="0">
                  <a:latin typeface="Times New Roman" panose="02020603050405020304" pitchFamily="18" charset="0"/>
                  <a:cs typeface="Times New Roman" panose="02020603050405020304" pitchFamily="18" charset="0"/>
                </a:endParaRPr>
              </a:p>
            </p:txBody>
          </p:sp>
        </mc:Choice>
        <mc:Fallback>
          <p:sp>
            <p:nvSpPr>
              <p:cNvPr id="3" name="内容占位符 2">
                <a:extLst>
                  <a:ext uri="{FF2B5EF4-FFF2-40B4-BE49-F238E27FC236}">
                    <a16:creationId xmlns:a16="http://schemas.microsoft.com/office/drawing/2014/main" id="{307729F6-E3E5-C76F-4917-896BD9A9B444}"/>
                  </a:ext>
                </a:extLst>
              </p:cNvPr>
              <p:cNvSpPr>
                <a:spLocks noGrp="1" noRot="1" noChangeAspect="1" noMove="1" noResize="1" noEditPoints="1" noAdjustHandles="1" noChangeArrowheads="1" noChangeShapeType="1" noTextEdit="1"/>
              </p:cNvSpPr>
              <p:nvPr>
                <p:ph idx="1"/>
              </p:nvPr>
            </p:nvSpPr>
            <p:spPr>
              <a:xfrm>
                <a:off x="702733" y="1542699"/>
                <a:ext cx="10786533" cy="5022364"/>
              </a:xfrm>
              <a:blipFill>
                <a:blip r:embed="rId3"/>
                <a:stretch>
                  <a:fillRect l="-847" t="-1214" r="-960"/>
                </a:stretch>
              </a:blipFill>
            </p:spPr>
            <p:txBody>
              <a:bodyPr/>
              <a:lstStyle/>
              <a:p>
                <a:r>
                  <a:rPr lang="zh-CN" altLang="en-US">
                    <a:noFill/>
                  </a:rPr>
                  <a:t> </a:t>
                </a:r>
              </a:p>
            </p:txBody>
          </p:sp>
        </mc:Fallback>
      </mc:AlternateContent>
      <p:sp>
        <p:nvSpPr>
          <p:cNvPr id="5" name="文本框 4">
            <a:extLst>
              <a:ext uri="{FF2B5EF4-FFF2-40B4-BE49-F238E27FC236}">
                <a16:creationId xmlns:a16="http://schemas.microsoft.com/office/drawing/2014/main" id="{05D8DC5A-1B1F-60BF-93A6-23740558E4E8}"/>
              </a:ext>
            </a:extLst>
          </p:cNvPr>
          <p:cNvSpPr txBox="1"/>
          <p:nvPr/>
        </p:nvSpPr>
        <p:spPr>
          <a:xfrm>
            <a:off x="8996276" y="4807469"/>
            <a:ext cx="2492990" cy="1015663"/>
          </a:xfrm>
          <a:prstGeom prst="rect">
            <a:avLst/>
          </a:prstGeom>
          <a:solidFill>
            <a:schemeClr val="bg1"/>
          </a:solidFill>
        </p:spPr>
        <p:txBody>
          <a:bodyPr wrap="none" rtlCol="0">
            <a:spAutoFit/>
          </a:bodyPr>
          <a:lstStyle/>
          <a:p>
            <a:pPr algn="l"/>
            <a:r>
              <a:rPr lang="zh-CN" altLang="en-US" sz="6000" i="1" dirty="0">
                <a:latin typeface="Times New Roman" panose="02020603050405020304" pitchFamily="18" charset="0"/>
                <a:ea typeface="黑体" panose="02010609060101010101" pitchFamily="49" charset="-122"/>
                <a:cs typeface="Times New Roman" panose="02020603050405020304" pitchFamily="18" charset="0"/>
              </a:rPr>
              <a:t>谢谢！</a:t>
            </a:r>
          </a:p>
        </p:txBody>
      </p:sp>
    </p:spTree>
    <p:extLst>
      <p:ext uri="{BB962C8B-B14F-4D97-AF65-F5344CB8AC3E}">
        <p14:creationId xmlns:p14="http://schemas.microsoft.com/office/powerpoint/2010/main" val="2041587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0F715C18-C915-E502-6620-FB44AD98C3D3}"/>
              </a:ext>
            </a:extLst>
          </p:cNvPr>
          <p:cNvPicPr>
            <a:picLocks noChangeAspect="1"/>
          </p:cNvPicPr>
          <p:nvPr/>
        </p:nvPicPr>
        <p:blipFill>
          <a:blip r:embed="rId3"/>
          <a:stretch>
            <a:fillRect/>
          </a:stretch>
        </p:blipFill>
        <p:spPr>
          <a:xfrm>
            <a:off x="9810368" y="1325867"/>
            <a:ext cx="2218529" cy="1699734"/>
          </a:xfrm>
          <a:prstGeom prst="rect">
            <a:avLst/>
          </a:prstGeom>
        </p:spPr>
      </p:pic>
      <p:sp>
        <p:nvSpPr>
          <p:cNvPr id="2" name="标题 1">
            <a:extLst>
              <a:ext uri="{FF2B5EF4-FFF2-40B4-BE49-F238E27FC236}">
                <a16:creationId xmlns:a16="http://schemas.microsoft.com/office/drawing/2014/main" id="{FF70A5CE-D63F-8AB1-D8EB-90522527CD45}"/>
              </a:ext>
            </a:extLst>
          </p:cNvPr>
          <p:cNvSpPr>
            <a:spLocks noGrp="1"/>
          </p:cNvSpPr>
          <p:nvPr>
            <p:ph type="title"/>
          </p:nvPr>
        </p:nvSpPr>
        <p:spPr>
          <a:xfrm>
            <a:off x="838200" y="172115"/>
            <a:ext cx="10515600" cy="793006"/>
          </a:xfrm>
        </p:spPr>
        <p:txBody>
          <a:bodyPr/>
          <a:lstStyle/>
          <a:p>
            <a:r>
              <a:rPr lang="zh-CN" altLang="en-US" b="1" dirty="0">
                <a:solidFill>
                  <a:srgbClr val="041E56"/>
                </a:solidFill>
                <a:latin typeface="+mn-ea"/>
                <a:ea typeface="+mn-ea"/>
              </a:rPr>
              <a:t>形状因子与电荷分布</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5B9BEB4D-AF1E-DA30-0A56-26AD7C2A6D9A}"/>
                  </a:ext>
                </a:extLst>
              </p:cNvPr>
              <p:cNvSpPr>
                <a:spLocks noGrp="1"/>
              </p:cNvSpPr>
              <p:nvPr>
                <p:ph idx="1"/>
              </p:nvPr>
            </p:nvSpPr>
            <p:spPr>
              <a:xfrm>
                <a:off x="591483" y="1325867"/>
                <a:ext cx="7037867" cy="4809479"/>
              </a:xfrm>
            </p:spPr>
            <p:txBody>
              <a:bodyPr>
                <a:normAutofit fontScale="92500"/>
              </a:bodyPr>
              <a:lstStyle/>
              <a:p>
                <a:r>
                  <a:rPr lang="zh-CN" altLang="en-US" sz="2400" b="1" dirty="0">
                    <a:latin typeface="+mn-ea"/>
                  </a:rPr>
                  <a:t>具有一定电荷分布的粒子，其在某一点</a:t>
                </a:r>
                <a14:m>
                  <m:oMath xmlns:m="http://schemas.openxmlformats.org/officeDocument/2006/math">
                    <m:acc>
                      <m:accPr>
                        <m:chr m:val="⃗"/>
                        <m:ctrlPr>
                          <a:rPr lang="en-US" altLang="zh-CN" sz="2400" b="1" i="1" dirty="0" smtClean="0">
                            <a:latin typeface="Cambria Math" panose="02040503050406030204" pitchFamily="18" charset="0"/>
                          </a:rPr>
                        </m:ctrlPr>
                      </m:accPr>
                      <m:e>
                        <m:r>
                          <a:rPr lang="en-US" altLang="zh-CN" sz="2400" b="1" i="1" dirty="0" smtClean="0">
                            <a:latin typeface="Cambria Math" panose="02040503050406030204" pitchFamily="18" charset="0"/>
                          </a:rPr>
                          <m:t>𝒓</m:t>
                        </m:r>
                      </m:e>
                    </m:acc>
                  </m:oMath>
                </a14:m>
                <a:r>
                  <a:rPr lang="zh-CN" altLang="en-US" sz="2400" b="1" dirty="0">
                    <a:latin typeface="+mn-ea"/>
                  </a:rPr>
                  <a:t>的电势为：</a:t>
                </a:r>
                <a:endParaRPr lang="en-US" altLang="zh-CN" sz="2400" b="1" dirty="0">
                  <a:latin typeface="+mn-ea"/>
                </a:endParaRPr>
              </a:p>
              <a:p>
                <a:endParaRPr lang="en-US" altLang="zh-CN" sz="2400" b="1" dirty="0">
                  <a:latin typeface="+mn-ea"/>
                </a:endParaRPr>
              </a:p>
              <a:p>
                <a:pPr marL="0" indent="0">
                  <a:buNone/>
                </a:pPr>
                <a:endParaRPr lang="en-US" altLang="zh-CN" sz="3500" b="1" dirty="0">
                  <a:latin typeface="+mn-ea"/>
                </a:endParaRPr>
              </a:p>
              <a:p>
                <a:r>
                  <a:rPr lang="zh-CN" altLang="en-US" sz="2400" b="1" dirty="0">
                    <a:latin typeface="+mn-ea"/>
                  </a:rPr>
                  <a:t>探针点粒子</a:t>
                </a:r>
                <a14:m>
                  <m:oMath xmlns:m="http://schemas.openxmlformats.org/officeDocument/2006/math">
                    <m:r>
                      <a:rPr lang="en-US" altLang="zh-CN" sz="2400" b="1" i="1" dirty="0" smtClean="0">
                        <a:latin typeface="Cambria Math" panose="02040503050406030204" pitchFamily="18" charset="0"/>
                      </a:rPr>
                      <m:t>𝒆</m:t>
                    </m:r>
                  </m:oMath>
                </a14:m>
                <a:r>
                  <a:rPr lang="zh-CN" altLang="en-US" sz="2400" b="1" dirty="0">
                    <a:latin typeface="+mn-ea"/>
                  </a:rPr>
                  <a:t>在其势能上的散射为：</a:t>
                </a:r>
                <a:endParaRPr lang="en-US" altLang="zh-CN" sz="2400" b="1" dirty="0">
                  <a:latin typeface="+mn-ea"/>
                </a:endParaRPr>
              </a:p>
              <a:p>
                <a:endParaRPr lang="en-US" altLang="zh-CN" sz="2400" b="1" dirty="0">
                  <a:latin typeface="+mn-ea"/>
                </a:endParaRPr>
              </a:p>
              <a:p>
                <a:endParaRPr lang="en-US" altLang="zh-CN" sz="2400" b="1" dirty="0">
                  <a:latin typeface="+mn-ea"/>
                </a:endParaRPr>
              </a:p>
              <a:p>
                <a:endParaRPr lang="en-US" altLang="zh-CN" sz="2400" b="1" dirty="0">
                  <a:latin typeface="+mn-ea"/>
                </a:endParaRPr>
              </a:p>
              <a:p>
                <a:endParaRPr lang="en-US" altLang="zh-CN" sz="2400" b="1" dirty="0">
                  <a:latin typeface="+mn-ea"/>
                </a:endParaRPr>
              </a:p>
              <a:p>
                <a:endParaRPr lang="zh-CN" altLang="en-US" sz="2400" b="1" dirty="0">
                  <a:latin typeface="+mn-ea"/>
                </a:endParaRPr>
              </a:p>
            </p:txBody>
          </p:sp>
        </mc:Choice>
        <mc:Fallback xmlns="">
          <p:sp>
            <p:nvSpPr>
              <p:cNvPr id="3" name="内容占位符 2">
                <a:extLst>
                  <a:ext uri="{FF2B5EF4-FFF2-40B4-BE49-F238E27FC236}">
                    <a16:creationId xmlns:a16="http://schemas.microsoft.com/office/drawing/2014/main" id="{5B9BEB4D-AF1E-DA30-0A56-26AD7C2A6D9A}"/>
                  </a:ext>
                </a:extLst>
              </p:cNvPr>
              <p:cNvSpPr>
                <a:spLocks noGrp="1" noRot="1" noChangeAspect="1" noMove="1" noResize="1" noEditPoints="1" noAdjustHandles="1" noChangeArrowheads="1" noChangeShapeType="1" noTextEdit="1"/>
              </p:cNvSpPr>
              <p:nvPr>
                <p:ph idx="1"/>
              </p:nvPr>
            </p:nvSpPr>
            <p:spPr>
              <a:xfrm>
                <a:off x="591483" y="1325867"/>
                <a:ext cx="7037867" cy="4809479"/>
              </a:xfrm>
              <a:blipFill>
                <a:blip r:embed="rId4"/>
                <a:stretch>
                  <a:fillRect l="-952" t="-1394"/>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52276E10-DEC9-40D4-E28C-95B4C6C9E132}"/>
              </a:ext>
            </a:extLst>
          </p:cNvPr>
          <p:cNvSpPr>
            <a:spLocks noGrp="1"/>
          </p:cNvSpPr>
          <p:nvPr>
            <p:ph type="sldNum" sz="quarter" idx="12"/>
          </p:nvPr>
        </p:nvSpPr>
        <p:spPr/>
        <p:txBody>
          <a:bodyPr/>
          <a:lstStyle/>
          <a:p>
            <a:fld id="{CA44AABA-6ED3-43D4-A200-DA0A2F6CBD64}" type="slidenum">
              <a:rPr lang="zh-CN" altLang="en-US" smtClean="0"/>
              <a:t>3</a:t>
            </a:fld>
            <a:endParaRPr lang="zh-CN" altLang="en-US"/>
          </a:p>
        </p:txBody>
      </p:sp>
      <p:pic>
        <p:nvPicPr>
          <p:cNvPr id="5" name="图片 4">
            <a:extLst>
              <a:ext uri="{FF2B5EF4-FFF2-40B4-BE49-F238E27FC236}">
                <a16:creationId xmlns:a16="http://schemas.microsoft.com/office/drawing/2014/main" id="{A5D9A56E-1822-3DA9-C285-7FE90918AA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74348" y="1138498"/>
            <a:ext cx="1797208" cy="2000563"/>
          </a:xfrm>
          <a:prstGeom prst="rect">
            <a:avLst/>
          </a:prstGeom>
        </p:spPr>
      </p:pic>
      <p:pic>
        <p:nvPicPr>
          <p:cNvPr id="6" name="Picture 11">
            <a:extLst>
              <a:ext uri="{FF2B5EF4-FFF2-40B4-BE49-F238E27FC236}">
                <a16:creationId xmlns:a16="http://schemas.microsoft.com/office/drawing/2014/main" id="{8E5056F5-EB5E-3AF1-8A43-3C82E2FDD092}"/>
              </a:ext>
            </a:extLst>
          </p:cNvPr>
          <p:cNvPicPr>
            <a:picLocks noChangeAspect="1"/>
          </p:cNvPicPr>
          <p:nvPr/>
        </p:nvPicPr>
        <p:blipFill>
          <a:blip r:embed="rId6"/>
          <a:stretch>
            <a:fillRect/>
          </a:stretch>
        </p:blipFill>
        <p:spPr>
          <a:xfrm>
            <a:off x="2407986" y="1844559"/>
            <a:ext cx="2937819" cy="814445"/>
          </a:xfrm>
          <a:prstGeom prst="rect">
            <a:avLst/>
          </a:prstGeom>
        </p:spPr>
      </p:pic>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A54F8B0D-0DAF-07FF-D7D3-C9637B316FBA}"/>
                  </a:ext>
                </a:extLst>
              </p:cNvPr>
              <p:cNvSpPr txBox="1"/>
              <p:nvPr/>
            </p:nvSpPr>
            <p:spPr>
              <a:xfrm>
                <a:off x="838200" y="3299774"/>
                <a:ext cx="11090407" cy="7988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𝑀</m:t>
                          </m:r>
                        </m:e>
                        <m:sub>
                          <m:r>
                            <a:rPr lang="en-US" altLang="zh-CN" b="0" i="1" smtClean="0">
                              <a:latin typeface="Cambria Math" panose="02040503050406030204" pitchFamily="18" charset="0"/>
                            </a:rPr>
                            <m:t>𝑓𝑖</m:t>
                          </m:r>
                        </m:sub>
                      </m:sSub>
                      <m:r>
                        <a:rPr lang="en-US" altLang="zh-CN" b="0" i="1" smtClean="0">
                          <a:latin typeface="Cambria Math" panose="02040503050406030204" pitchFamily="18" charset="0"/>
                        </a:rPr>
                        <m:t>=</m:t>
                      </m:r>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𝑓</m:t>
                          </m:r>
                        </m:e>
                        <m:e>
                          <m:r>
                            <a:rPr lang="en-US" altLang="zh-CN" b="0" i="1" smtClean="0">
                              <a:latin typeface="Cambria Math" panose="02040503050406030204" pitchFamily="18" charset="0"/>
                            </a:rPr>
                            <m:t>𝑒𝑈</m:t>
                          </m:r>
                        </m:e>
                        <m:e>
                          <m:r>
                            <a:rPr lang="en-US" altLang="zh-CN" b="0" i="1" smtClean="0">
                              <a:latin typeface="Cambria Math" panose="02040503050406030204" pitchFamily="18" charset="0"/>
                            </a:rPr>
                            <m:t>𝑖</m:t>
                          </m:r>
                        </m:e>
                      </m:d>
                      <m:r>
                        <a:rPr lang="en-US" altLang="zh-CN" b="0" i="1" smtClean="0">
                          <a:latin typeface="Cambria Math" panose="02040503050406030204" pitchFamily="18" charset="0"/>
                        </a:rPr>
                        <m:t>=</m:t>
                      </m:r>
                      <m:nary>
                        <m:naryPr>
                          <m:limLoc m:val="undOvr"/>
                          <m:subHide m:val="on"/>
                          <m:supHide m:val="on"/>
                          <m:ctrlPr>
                            <a:rPr lang="en-US" altLang="zh-CN" b="0" i="1" smtClean="0">
                              <a:latin typeface="Cambria Math" panose="02040503050406030204" pitchFamily="18" charset="0"/>
                            </a:rPr>
                          </m:ctrlPr>
                        </m:naryPr>
                        <m:sub/>
                        <m:sup/>
                        <m:e>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𝑑</m:t>
                              </m:r>
                            </m:e>
                            <m:sup>
                              <m:r>
                                <a:rPr lang="en-US" altLang="zh-CN" b="0" i="1" smtClean="0">
                                  <a:latin typeface="Cambria Math" panose="02040503050406030204" pitchFamily="18" charset="0"/>
                                </a:rPr>
                                <m:t>3</m:t>
                              </m:r>
                            </m:sup>
                          </m:sSup>
                          <m:r>
                            <a:rPr lang="en-US" altLang="zh-CN" b="0" i="1" smtClean="0">
                              <a:latin typeface="Cambria Math" panose="02040503050406030204" pitchFamily="18" charset="0"/>
                            </a:rPr>
                            <m:t>𝑟</m:t>
                          </m:r>
                        </m:e>
                      </m:nary>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𝑒</m:t>
                          </m:r>
                        </m:e>
                        <m:sup>
                          <m:r>
                            <a:rPr lang="en-US" altLang="zh-CN" b="0" i="1" smtClean="0">
                              <a:latin typeface="Cambria Math" panose="02040503050406030204" pitchFamily="18" charset="0"/>
                            </a:rPr>
                            <m:t>−</m:t>
                          </m:r>
                          <m:r>
                            <a:rPr lang="en-US" altLang="zh-CN" b="0" i="1" smtClean="0">
                              <a:latin typeface="Cambria Math" panose="02040503050406030204" pitchFamily="18" charset="0"/>
                            </a:rPr>
                            <m:t>𝑖</m:t>
                          </m:r>
                          <m:sSup>
                            <m:sSupPr>
                              <m:ctrlPr>
                                <a:rPr lang="en-US" altLang="zh-CN" b="0" i="1" smtClean="0">
                                  <a:latin typeface="Cambria Math" panose="02040503050406030204" pitchFamily="18" charset="0"/>
                                </a:rPr>
                              </m:ctrlPr>
                            </m:sSupPr>
                            <m:e>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𝑘</m:t>
                                  </m:r>
                                </m:e>
                              </m:acc>
                            </m:e>
                            <m:sup>
                              <m:r>
                                <a:rPr lang="en-US" altLang="zh-CN" b="0" i="1" smtClean="0">
                                  <a:latin typeface="Cambria Math" panose="02040503050406030204" pitchFamily="18" charset="0"/>
                                </a:rPr>
                                <m:t>′</m:t>
                              </m:r>
                            </m:sup>
                          </m:sSup>
                          <m:r>
                            <a:rPr lang="en-US" altLang="zh-CN" b="0" i="1" smtClean="0">
                              <a:latin typeface="Cambria Math" panose="02040503050406030204" pitchFamily="18" charset="0"/>
                              <a:ea typeface="Cambria Math" panose="02040503050406030204" pitchFamily="18" charset="0"/>
                            </a:rPr>
                            <m:t>∙</m:t>
                          </m:r>
                          <m:acc>
                            <m:accPr>
                              <m:chr m:val="⃗"/>
                              <m:ctrlPr>
                                <a:rPr lang="en-US" altLang="zh-CN" b="0" i="1" smtClean="0">
                                  <a:latin typeface="Cambria Math" panose="02040503050406030204" pitchFamily="18" charset="0"/>
                                  <a:ea typeface="Cambria Math" panose="02040503050406030204" pitchFamily="18" charset="0"/>
                                </a:rPr>
                              </m:ctrlPr>
                            </m:accPr>
                            <m:e>
                              <m:r>
                                <a:rPr lang="en-US" altLang="zh-CN" b="0" i="1" smtClean="0">
                                  <a:latin typeface="Cambria Math" panose="02040503050406030204" pitchFamily="18" charset="0"/>
                                  <a:ea typeface="Cambria Math" panose="02040503050406030204" pitchFamily="18" charset="0"/>
                                </a:rPr>
                                <m:t>𝑟</m:t>
                              </m:r>
                            </m:e>
                          </m:acc>
                        </m:sup>
                      </m:sSup>
                      <m:r>
                        <a:rPr lang="en-US" altLang="zh-CN" b="0" i="1" smtClean="0">
                          <a:latin typeface="Cambria Math" panose="02040503050406030204" pitchFamily="18" charset="0"/>
                        </a:rPr>
                        <m:t>𝑒𝑈</m:t>
                      </m:r>
                      <m:d>
                        <m:dPr>
                          <m:ctrlPr>
                            <a:rPr lang="en-US" altLang="zh-CN" b="0" i="1" smtClean="0">
                              <a:latin typeface="Cambria Math" panose="02040503050406030204" pitchFamily="18" charset="0"/>
                            </a:rPr>
                          </m:ctrlPr>
                        </m:dPr>
                        <m:e>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𝑟</m:t>
                              </m:r>
                            </m:e>
                          </m:acc>
                        </m:e>
                      </m:d>
                      <m:sSup>
                        <m:sSupPr>
                          <m:ctrlPr>
                            <a:rPr lang="en-US" altLang="zh-CN" i="1">
                              <a:latin typeface="Cambria Math" panose="02040503050406030204" pitchFamily="18" charset="0"/>
                            </a:rPr>
                          </m:ctrlPr>
                        </m:sSupPr>
                        <m:e>
                          <m:r>
                            <a:rPr lang="en-US" altLang="zh-CN" i="1">
                              <a:latin typeface="Cambria Math" panose="02040503050406030204" pitchFamily="18" charset="0"/>
                            </a:rPr>
                            <m:t>𝑒</m:t>
                          </m:r>
                        </m:e>
                        <m:sup>
                          <m:r>
                            <a:rPr lang="en-US" altLang="zh-CN" i="1">
                              <a:latin typeface="Cambria Math" panose="02040503050406030204" pitchFamily="18" charset="0"/>
                            </a:rPr>
                            <m:t>−</m:t>
                          </m:r>
                          <m:r>
                            <a:rPr lang="en-US" altLang="zh-CN" i="1">
                              <a:latin typeface="Cambria Math" panose="02040503050406030204" pitchFamily="18" charset="0"/>
                            </a:rPr>
                            <m:t>𝑖</m:t>
                          </m:r>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𝑘</m:t>
                              </m:r>
                            </m:e>
                          </m:acc>
                          <m:r>
                            <a:rPr lang="en-US" altLang="zh-CN" i="1">
                              <a:latin typeface="Cambria Math" panose="02040503050406030204" pitchFamily="18" charset="0"/>
                              <a:ea typeface="Cambria Math" panose="02040503050406030204" pitchFamily="18" charset="0"/>
                            </a:rPr>
                            <m:t>∙</m:t>
                          </m:r>
                          <m:acc>
                            <m:accPr>
                              <m:chr m:val="⃗"/>
                              <m:ctrlPr>
                                <a:rPr lang="en-US" altLang="zh-CN" i="1">
                                  <a:latin typeface="Cambria Math" panose="02040503050406030204" pitchFamily="18" charset="0"/>
                                  <a:ea typeface="Cambria Math" panose="02040503050406030204" pitchFamily="18" charset="0"/>
                                </a:rPr>
                              </m:ctrlPr>
                            </m:accPr>
                            <m:e>
                              <m:r>
                                <a:rPr lang="en-US" altLang="zh-CN" i="1">
                                  <a:latin typeface="Cambria Math" panose="02040503050406030204" pitchFamily="18" charset="0"/>
                                  <a:ea typeface="Cambria Math" panose="02040503050406030204" pitchFamily="18" charset="0"/>
                                </a:rPr>
                                <m:t>𝑟</m:t>
                              </m:r>
                            </m:e>
                          </m:acc>
                        </m:sup>
                      </m:sSup>
                      <m:r>
                        <a:rPr lang="en-US" altLang="zh-CN" b="0" i="1" smtClean="0">
                          <a:latin typeface="Cambria Math" panose="02040503050406030204" pitchFamily="18" charset="0"/>
                          <a:ea typeface="Cambria Math" panose="02040503050406030204" pitchFamily="18" charset="0"/>
                        </a:rPr>
                        <m:t>=</m:t>
                      </m:r>
                      <m:nary>
                        <m:naryPr>
                          <m:limLoc m:val="undOvr"/>
                          <m:subHide m:val="on"/>
                          <m:supHide m:val="on"/>
                          <m:ctrlPr>
                            <a:rPr lang="en-US" altLang="zh-CN" b="0" i="1" smtClean="0">
                              <a:latin typeface="Cambria Math" panose="02040503050406030204" pitchFamily="18" charset="0"/>
                              <a:ea typeface="Cambria Math" panose="02040503050406030204" pitchFamily="18" charset="0"/>
                            </a:rPr>
                          </m:ctrlPr>
                        </m:naryPr>
                        <m:sub/>
                        <m:sup/>
                        <m:e>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𝑑</m:t>
                              </m:r>
                            </m:e>
                            <m:sup>
                              <m:r>
                                <a:rPr lang="en-US" altLang="zh-CN" b="0" i="1" smtClean="0">
                                  <a:latin typeface="Cambria Math" panose="02040503050406030204" pitchFamily="18" charset="0"/>
                                  <a:ea typeface="Cambria Math" panose="02040503050406030204" pitchFamily="18" charset="0"/>
                                </a:rPr>
                                <m:t>3</m:t>
                              </m:r>
                            </m:sup>
                          </m:sSup>
                          <m:r>
                            <a:rPr lang="en-US" altLang="zh-CN" b="0" i="1" smtClean="0">
                              <a:latin typeface="Cambria Math" panose="02040503050406030204" pitchFamily="18" charset="0"/>
                              <a:ea typeface="Cambria Math" panose="02040503050406030204" pitchFamily="18" charset="0"/>
                            </a:rPr>
                            <m:t>𝑟</m:t>
                          </m:r>
                        </m:e>
                      </m:nary>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𝑑</m:t>
                          </m:r>
                        </m:e>
                        <m:sup>
                          <m:r>
                            <a:rPr lang="en-US" altLang="zh-CN" b="0" i="1" smtClean="0">
                              <a:latin typeface="Cambria Math" panose="02040503050406030204" pitchFamily="18" charset="0"/>
                              <a:ea typeface="Cambria Math" panose="02040503050406030204" pitchFamily="18" charset="0"/>
                            </a:rPr>
                            <m:t>3</m:t>
                          </m:r>
                        </m:sup>
                      </m:sSup>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𝑟</m:t>
                          </m:r>
                        </m:e>
                        <m:sup>
                          <m:r>
                            <a:rPr lang="en-US" altLang="zh-CN" b="0" i="1" smtClean="0">
                              <a:latin typeface="Cambria Math" panose="02040503050406030204" pitchFamily="18" charset="0"/>
                              <a:ea typeface="Cambria Math" panose="02040503050406030204" pitchFamily="18" charset="0"/>
                            </a:rPr>
                            <m:t>′</m:t>
                          </m:r>
                        </m:sup>
                      </m:sSup>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𝑒</m:t>
                          </m:r>
                        </m:e>
                        <m:sup>
                          <m:r>
                            <a:rPr lang="en-US" altLang="zh-CN" b="0" i="1" smtClean="0">
                              <a:latin typeface="Cambria Math" panose="02040503050406030204" pitchFamily="18" charset="0"/>
                              <a:ea typeface="Cambria Math" panose="02040503050406030204" pitchFamily="18" charset="0"/>
                            </a:rPr>
                            <m:t>𝑖</m:t>
                          </m:r>
                          <m:acc>
                            <m:accPr>
                              <m:chr m:val="⃗"/>
                              <m:ctrlPr>
                                <a:rPr lang="en-US" altLang="zh-CN" b="0" i="1" smtClean="0">
                                  <a:latin typeface="Cambria Math" panose="02040503050406030204" pitchFamily="18" charset="0"/>
                                  <a:ea typeface="Cambria Math" panose="02040503050406030204" pitchFamily="18" charset="0"/>
                                </a:rPr>
                              </m:ctrlPr>
                            </m:accPr>
                            <m:e>
                              <m:r>
                                <a:rPr lang="en-US" altLang="zh-CN" b="0" i="1" smtClean="0">
                                  <a:latin typeface="Cambria Math" panose="02040503050406030204" pitchFamily="18" charset="0"/>
                                  <a:ea typeface="Cambria Math" panose="02040503050406030204" pitchFamily="18" charset="0"/>
                                </a:rPr>
                                <m:t>𝑞</m:t>
                              </m:r>
                            </m:e>
                          </m:acc>
                          <m:r>
                            <a:rPr lang="en-US" altLang="zh-CN" b="0" i="1" smtClean="0">
                              <a:latin typeface="Cambria Math" panose="02040503050406030204" pitchFamily="18" charset="0"/>
                              <a:ea typeface="Cambria Math" panose="02040503050406030204" pitchFamily="18" charset="0"/>
                            </a:rPr>
                            <m:t>∙</m:t>
                          </m:r>
                          <m:acc>
                            <m:accPr>
                              <m:chr m:val="⃗"/>
                              <m:ctrlPr>
                                <a:rPr lang="en-US" altLang="zh-CN" b="0" i="1" smtClean="0">
                                  <a:latin typeface="Cambria Math" panose="02040503050406030204" pitchFamily="18" charset="0"/>
                                  <a:ea typeface="Cambria Math" panose="02040503050406030204" pitchFamily="18" charset="0"/>
                                </a:rPr>
                              </m:ctrlPr>
                            </m:accPr>
                            <m:e>
                              <m:r>
                                <a:rPr lang="en-US" altLang="zh-CN" b="0" i="1" smtClean="0">
                                  <a:latin typeface="Cambria Math" panose="02040503050406030204" pitchFamily="18" charset="0"/>
                                  <a:ea typeface="Cambria Math" panose="02040503050406030204" pitchFamily="18" charset="0"/>
                                </a:rPr>
                                <m:t>𝑟</m:t>
                              </m:r>
                            </m:e>
                          </m:acc>
                        </m:sup>
                      </m:sSup>
                      <m:f>
                        <m:fPr>
                          <m:ctrlPr>
                            <a:rPr lang="en-US" altLang="zh-CN" b="0" i="1" smtClean="0">
                              <a:latin typeface="Cambria Math" panose="02040503050406030204" pitchFamily="18" charset="0"/>
                              <a:ea typeface="Cambria Math" panose="02040503050406030204" pitchFamily="18" charset="0"/>
                            </a:rPr>
                          </m:ctrlPr>
                        </m:fPr>
                        <m:num>
                          <m:r>
                            <a:rPr lang="en-US" altLang="zh-CN" b="0" i="1" smtClean="0">
                              <a:latin typeface="Cambria Math" panose="02040503050406030204" pitchFamily="18" charset="0"/>
                              <a:ea typeface="Cambria Math" panose="02040503050406030204" pitchFamily="18" charset="0"/>
                            </a:rPr>
                            <m:t>𝑒</m:t>
                          </m:r>
                          <m:r>
                            <a:rPr lang="en-US" altLang="zh-CN" b="0" i="1" smtClean="0">
                              <a:latin typeface="Cambria Math" panose="02040503050406030204" pitchFamily="18" charset="0"/>
                              <a:ea typeface="Cambria Math" panose="02040503050406030204" pitchFamily="18" charset="0"/>
                            </a:rPr>
                            <m:t>∙</m:t>
                          </m:r>
                          <m:r>
                            <a:rPr lang="zh-CN" altLang="en-US" b="0" i="1" smtClean="0">
                              <a:latin typeface="Cambria Math" panose="02040503050406030204" pitchFamily="18" charset="0"/>
                              <a:ea typeface="Cambria Math" panose="02040503050406030204" pitchFamily="18" charset="0"/>
                            </a:rPr>
                            <m:t>𝜌</m:t>
                          </m:r>
                          <m:r>
                            <a:rPr lang="en-US" altLang="zh-CN" b="0" i="1" smtClean="0">
                              <a:latin typeface="Cambria Math" panose="02040503050406030204" pitchFamily="18" charset="0"/>
                              <a:ea typeface="Cambria Math" panose="02040503050406030204" pitchFamily="18" charset="0"/>
                            </a:rPr>
                            <m:t>(</m:t>
                          </m:r>
                          <m:sSup>
                            <m:sSupPr>
                              <m:ctrlPr>
                                <a:rPr lang="en-US" altLang="zh-CN" b="0" i="1" smtClean="0">
                                  <a:latin typeface="Cambria Math" panose="02040503050406030204" pitchFamily="18" charset="0"/>
                                  <a:ea typeface="Cambria Math" panose="02040503050406030204" pitchFamily="18" charset="0"/>
                                </a:rPr>
                              </m:ctrlPr>
                            </m:sSupPr>
                            <m:e>
                              <m:acc>
                                <m:accPr>
                                  <m:chr m:val="⃗"/>
                                  <m:ctrlPr>
                                    <a:rPr lang="en-US" altLang="zh-CN" b="0" i="1" smtClean="0">
                                      <a:latin typeface="Cambria Math" panose="02040503050406030204" pitchFamily="18" charset="0"/>
                                      <a:ea typeface="Cambria Math" panose="02040503050406030204" pitchFamily="18" charset="0"/>
                                    </a:rPr>
                                  </m:ctrlPr>
                                </m:accPr>
                                <m:e>
                                  <m:r>
                                    <a:rPr lang="en-US" altLang="zh-CN" b="0" i="1" smtClean="0">
                                      <a:latin typeface="Cambria Math" panose="02040503050406030204" pitchFamily="18" charset="0"/>
                                      <a:ea typeface="Cambria Math" panose="02040503050406030204" pitchFamily="18" charset="0"/>
                                    </a:rPr>
                                    <m:t>𝑟</m:t>
                                  </m:r>
                                </m:e>
                              </m:acc>
                            </m:e>
                            <m:sup>
                              <m:r>
                                <a:rPr lang="en-US" altLang="zh-CN" b="0" i="1" smtClean="0">
                                  <a:latin typeface="Cambria Math" panose="02040503050406030204" pitchFamily="18" charset="0"/>
                                  <a:ea typeface="Cambria Math" panose="02040503050406030204" pitchFamily="18" charset="0"/>
                                </a:rPr>
                                <m:t>′</m:t>
                              </m:r>
                            </m:sup>
                          </m:sSup>
                          <m:r>
                            <a:rPr lang="en-US" altLang="zh-CN" b="0" i="1" smtClean="0">
                              <a:latin typeface="Cambria Math" panose="02040503050406030204" pitchFamily="18" charset="0"/>
                              <a:ea typeface="Cambria Math" panose="02040503050406030204" pitchFamily="18" charset="0"/>
                            </a:rPr>
                            <m:t>)</m:t>
                          </m:r>
                        </m:num>
                        <m:den>
                          <m:r>
                            <a:rPr lang="en-US" altLang="zh-CN" b="0" i="1" smtClean="0">
                              <a:latin typeface="Cambria Math" panose="02040503050406030204" pitchFamily="18" charset="0"/>
                              <a:ea typeface="Cambria Math" panose="02040503050406030204" pitchFamily="18" charset="0"/>
                            </a:rPr>
                            <m:t>4</m:t>
                          </m:r>
                          <m:r>
                            <a:rPr lang="zh-CN" altLang="en-US" b="0" i="1" smtClean="0">
                              <a:latin typeface="Cambria Math" panose="02040503050406030204" pitchFamily="18" charset="0"/>
                              <a:ea typeface="Cambria Math" panose="02040503050406030204" pitchFamily="18" charset="0"/>
                            </a:rPr>
                            <m:t>𝜋</m:t>
                          </m:r>
                          <m:r>
                            <a:rPr lang="en-US" altLang="zh-CN" b="0" i="1" smtClean="0">
                              <a:latin typeface="Cambria Math" panose="02040503050406030204" pitchFamily="18" charset="0"/>
                              <a:ea typeface="Cambria Math" panose="02040503050406030204" pitchFamily="18" charset="0"/>
                            </a:rPr>
                            <m:t>|</m:t>
                          </m:r>
                          <m:acc>
                            <m:accPr>
                              <m:chr m:val="⃗"/>
                              <m:ctrlPr>
                                <a:rPr lang="en-US" altLang="zh-CN" b="0" i="1" smtClean="0">
                                  <a:latin typeface="Cambria Math" panose="02040503050406030204" pitchFamily="18" charset="0"/>
                                  <a:ea typeface="Cambria Math" panose="02040503050406030204" pitchFamily="18" charset="0"/>
                                </a:rPr>
                              </m:ctrlPr>
                            </m:accPr>
                            <m:e>
                              <m:r>
                                <a:rPr lang="en-US" altLang="zh-CN" b="0" i="1" smtClean="0">
                                  <a:latin typeface="Cambria Math" panose="02040503050406030204" pitchFamily="18" charset="0"/>
                                  <a:ea typeface="Cambria Math" panose="02040503050406030204" pitchFamily="18" charset="0"/>
                                </a:rPr>
                                <m:t>𝑟</m:t>
                              </m:r>
                            </m:e>
                          </m:acc>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𝑟</m:t>
                                  </m:r>
                                </m:e>
                              </m:acc>
                            </m:e>
                            <m:sup>
                              <m:r>
                                <a:rPr lang="en-US" altLang="zh-CN" b="0" i="1" smtClean="0">
                                  <a:latin typeface="Cambria Math" panose="02040503050406030204" pitchFamily="18" charset="0"/>
                                </a:rPr>
                                <m:t>′</m:t>
                              </m:r>
                            </m:sup>
                          </m:sSup>
                          <m:r>
                            <a:rPr lang="en-US" altLang="zh-CN" b="0" i="1" smtClean="0">
                              <a:latin typeface="Cambria Math" panose="02040503050406030204" pitchFamily="18" charset="0"/>
                            </a:rPr>
                            <m:t>|</m:t>
                          </m:r>
                        </m:den>
                      </m:f>
                      <m:groupChr>
                        <m:groupChrPr>
                          <m:chr m:val="→"/>
                          <m:vertJc m:val="bot"/>
                          <m:ctrlPr>
                            <a:rPr lang="en-US" altLang="zh-CN" b="0" i="1" smtClean="0">
                              <a:latin typeface="Cambria Math" panose="02040503050406030204" pitchFamily="18" charset="0"/>
                              <a:ea typeface="Cambria Math" panose="02040503050406030204" pitchFamily="18" charset="0"/>
                            </a:rPr>
                          </m:ctrlPr>
                        </m:groupChrPr>
                        <m:e>
                          <m:acc>
                            <m:accPr>
                              <m:chr m:val="⃗"/>
                              <m:ctrlPr>
                                <a:rPr lang="en-US" altLang="zh-CN" b="0" i="1" smtClean="0">
                                  <a:latin typeface="Cambria Math" panose="02040503050406030204" pitchFamily="18" charset="0"/>
                                  <a:ea typeface="Cambria Math" panose="02040503050406030204" pitchFamily="18" charset="0"/>
                                </a:rPr>
                              </m:ctrlPr>
                            </m:accPr>
                            <m:e>
                              <m:r>
                                <a:rPr lang="en-US" altLang="zh-CN" b="0" i="1" smtClean="0">
                                  <a:latin typeface="Cambria Math" panose="02040503050406030204" pitchFamily="18" charset="0"/>
                                  <a:ea typeface="Cambria Math" panose="02040503050406030204" pitchFamily="18" charset="0"/>
                                </a:rPr>
                                <m:t>𝑅</m:t>
                              </m:r>
                            </m:e>
                          </m:acc>
                          <m:r>
                            <a:rPr lang="en-US" altLang="zh-CN" i="1">
                              <a:latin typeface="Cambria Math" panose="02040503050406030204" pitchFamily="18" charset="0"/>
                              <a:ea typeface="Cambria Math" panose="02040503050406030204" pitchFamily="18" charset="0"/>
                            </a:rPr>
                            <m:t>≡</m:t>
                          </m:r>
                          <m:acc>
                            <m:accPr>
                              <m:chr m:val="⃗"/>
                              <m:ctrlPr>
                                <a:rPr lang="en-US" altLang="zh-CN" b="0" i="1" smtClean="0">
                                  <a:latin typeface="Cambria Math" panose="02040503050406030204" pitchFamily="18" charset="0"/>
                                  <a:ea typeface="Cambria Math" panose="02040503050406030204" pitchFamily="18" charset="0"/>
                                </a:rPr>
                              </m:ctrlPr>
                            </m:accPr>
                            <m:e>
                              <m:r>
                                <a:rPr lang="en-US" altLang="zh-CN" b="0" i="1" smtClean="0">
                                  <a:latin typeface="Cambria Math" panose="02040503050406030204" pitchFamily="18" charset="0"/>
                                  <a:ea typeface="Cambria Math" panose="02040503050406030204" pitchFamily="18" charset="0"/>
                                </a:rPr>
                                <m:t>𝑟</m:t>
                              </m:r>
                            </m:e>
                          </m:acc>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𝑟</m:t>
                                  </m:r>
                                </m:e>
                              </m:acc>
                            </m:e>
                            <m:sup>
                              <m:r>
                                <a:rPr lang="en-US" altLang="zh-CN" b="0" i="1" smtClean="0">
                                  <a:latin typeface="Cambria Math" panose="02040503050406030204" pitchFamily="18" charset="0"/>
                                </a:rPr>
                                <m:t>′</m:t>
                              </m:r>
                            </m:sup>
                          </m:sSup>
                        </m:e>
                      </m:groupChr>
                      <m:nary>
                        <m:naryPr>
                          <m:limLoc m:val="undOvr"/>
                          <m:subHide m:val="on"/>
                          <m:supHide m:val="on"/>
                          <m:ctrlPr>
                            <a:rPr lang="en-US" altLang="zh-CN" b="0" i="1" smtClean="0">
                              <a:solidFill>
                                <a:srgbClr val="0000CC"/>
                              </a:solidFill>
                              <a:latin typeface="Cambria Math" panose="02040503050406030204" pitchFamily="18" charset="0"/>
                              <a:ea typeface="Cambria Math" panose="02040503050406030204" pitchFamily="18" charset="0"/>
                            </a:rPr>
                          </m:ctrlPr>
                        </m:naryPr>
                        <m:sub/>
                        <m:sup/>
                        <m:e>
                          <m:sSup>
                            <m:sSupPr>
                              <m:ctrlPr>
                                <a:rPr lang="en-US" altLang="zh-CN" b="0" i="1" smtClean="0">
                                  <a:solidFill>
                                    <a:srgbClr val="0000CC"/>
                                  </a:solidFill>
                                  <a:latin typeface="Cambria Math" panose="02040503050406030204" pitchFamily="18" charset="0"/>
                                  <a:ea typeface="Cambria Math" panose="02040503050406030204" pitchFamily="18" charset="0"/>
                                </a:rPr>
                              </m:ctrlPr>
                            </m:sSupPr>
                            <m:e>
                              <m:r>
                                <a:rPr lang="en-US" altLang="zh-CN" b="0" i="1" smtClean="0">
                                  <a:solidFill>
                                    <a:srgbClr val="0000CC"/>
                                  </a:solidFill>
                                  <a:latin typeface="Cambria Math" panose="02040503050406030204" pitchFamily="18" charset="0"/>
                                  <a:ea typeface="Cambria Math" panose="02040503050406030204" pitchFamily="18" charset="0"/>
                                </a:rPr>
                                <m:t>𝑑</m:t>
                              </m:r>
                            </m:e>
                            <m:sup>
                              <m:r>
                                <a:rPr lang="en-US" altLang="zh-CN" b="0" i="1" smtClean="0">
                                  <a:solidFill>
                                    <a:srgbClr val="0000CC"/>
                                  </a:solidFill>
                                  <a:latin typeface="Cambria Math" panose="02040503050406030204" pitchFamily="18" charset="0"/>
                                  <a:ea typeface="Cambria Math" panose="02040503050406030204" pitchFamily="18" charset="0"/>
                                </a:rPr>
                                <m:t>3</m:t>
                              </m:r>
                            </m:sup>
                          </m:sSup>
                          <m:r>
                            <a:rPr lang="en-US" altLang="zh-CN" b="0" i="1" smtClean="0">
                              <a:solidFill>
                                <a:srgbClr val="0000CC"/>
                              </a:solidFill>
                              <a:latin typeface="Cambria Math" panose="02040503050406030204" pitchFamily="18" charset="0"/>
                              <a:ea typeface="Cambria Math" panose="02040503050406030204" pitchFamily="18" charset="0"/>
                            </a:rPr>
                            <m:t>𝑅</m:t>
                          </m:r>
                        </m:e>
                      </m:nary>
                      <m:f>
                        <m:fPr>
                          <m:ctrlPr>
                            <a:rPr lang="en-US" altLang="zh-CN" b="0" i="1" smtClean="0">
                              <a:solidFill>
                                <a:srgbClr val="0000CC"/>
                              </a:solidFill>
                              <a:latin typeface="Cambria Math" panose="02040503050406030204" pitchFamily="18" charset="0"/>
                              <a:ea typeface="Cambria Math" panose="02040503050406030204" pitchFamily="18" charset="0"/>
                            </a:rPr>
                          </m:ctrlPr>
                        </m:fPr>
                        <m:num>
                          <m:r>
                            <a:rPr lang="en-US" altLang="zh-CN" b="0" i="1" smtClean="0">
                              <a:solidFill>
                                <a:srgbClr val="0000CC"/>
                              </a:solidFill>
                              <a:latin typeface="Cambria Math" panose="02040503050406030204" pitchFamily="18" charset="0"/>
                              <a:ea typeface="Cambria Math" panose="02040503050406030204" pitchFamily="18" charset="0"/>
                            </a:rPr>
                            <m:t>𝑒</m:t>
                          </m:r>
                          <m:r>
                            <a:rPr lang="en-US" altLang="zh-CN" b="0" i="1" smtClean="0">
                              <a:solidFill>
                                <a:srgbClr val="0000CC"/>
                              </a:solidFill>
                              <a:latin typeface="Cambria Math" panose="02040503050406030204" pitchFamily="18" charset="0"/>
                              <a:ea typeface="Cambria Math" panose="02040503050406030204" pitchFamily="18" charset="0"/>
                            </a:rPr>
                            <m:t>∙</m:t>
                          </m:r>
                          <m:sSup>
                            <m:sSupPr>
                              <m:ctrlPr>
                                <a:rPr lang="en-US" altLang="zh-CN" b="0" i="1" smtClean="0">
                                  <a:solidFill>
                                    <a:srgbClr val="0000CC"/>
                                  </a:solidFill>
                                  <a:latin typeface="Cambria Math" panose="02040503050406030204" pitchFamily="18" charset="0"/>
                                  <a:ea typeface="Cambria Math" panose="02040503050406030204" pitchFamily="18" charset="0"/>
                                </a:rPr>
                              </m:ctrlPr>
                            </m:sSupPr>
                            <m:e>
                              <m:r>
                                <a:rPr lang="en-US" altLang="zh-CN" b="0" i="1" smtClean="0">
                                  <a:solidFill>
                                    <a:srgbClr val="0000CC"/>
                                  </a:solidFill>
                                  <a:latin typeface="Cambria Math" panose="02040503050406030204" pitchFamily="18" charset="0"/>
                                  <a:ea typeface="Cambria Math" panose="02040503050406030204" pitchFamily="18" charset="0"/>
                                </a:rPr>
                                <m:t>𝑒</m:t>
                              </m:r>
                            </m:e>
                            <m:sup>
                              <m:r>
                                <a:rPr lang="en-US" altLang="zh-CN" b="0" i="1" smtClean="0">
                                  <a:solidFill>
                                    <a:srgbClr val="0000CC"/>
                                  </a:solidFill>
                                  <a:latin typeface="Cambria Math" panose="02040503050406030204" pitchFamily="18" charset="0"/>
                                  <a:ea typeface="Cambria Math" panose="02040503050406030204" pitchFamily="18" charset="0"/>
                                </a:rPr>
                                <m:t>𝑖</m:t>
                              </m:r>
                              <m:acc>
                                <m:accPr>
                                  <m:chr m:val="⃗"/>
                                  <m:ctrlPr>
                                    <a:rPr lang="en-US" altLang="zh-CN" b="0" i="1" smtClean="0">
                                      <a:solidFill>
                                        <a:srgbClr val="0000CC"/>
                                      </a:solidFill>
                                      <a:latin typeface="Cambria Math" panose="02040503050406030204" pitchFamily="18" charset="0"/>
                                      <a:ea typeface="Cambria Math" panose="02040503050406030204" pitchFamily="18" charset="0"/>
                                    </a:rPr>
                                  </m:ctrlPr>
                                </m:accPr>
                                <m:e>
                                  <m:r>
                                    <a:rPr lang="en-US" altLang="zh-CN" b="0" i="1" smtClean="0">
                                      <a:solidFill>
                                        <a:srgbClr val="0000CC"/>
                                      </a:solidFill>
                                      <a:latin typeface="Cambria Math" panose="02040503050406030204" pitchFamily="18" charset="0"/>
                                      <a:ea typeface="Cambria Math" panose="02040503050406030204" pitchFamily="18" charset="0"/>
                                    </a:rPr>
                                    <m:t>𝑞</m:t>
                                  </m:r>
                                </m:e>
                              </m:acc>
                              <m:r>
                                <a:rPr lang="en-US" altLang="zh-CN" b="0" i="1" smtClean="0">
                                  <a:solidFill>
                                    <a:srgbClr val="0000CC"/>
                                  </a:solidFill>
                                  <a:latin typeface="Cambria Math" panose="02040503050406030204" pitchFamily="18" charset="0"/>
                                  <a:ea typeface="Cambria Math" panose="02040503050406030204" pitchFamily="18" charset="0"/>
                                </a:rPr>
                                <m:t>∙</m:t>
                              </m:r>
                              <m:acc>
                                <m:accPr>
                                  <m:chr m:val="⃗"/>
                                  <m:ctrlPr>
                                    <a:rPr lang="en-US" altLang="zh-CN" b="0" i="1" smtClean="0">
                                      <a:solidFill>
                                        <a:srgbClr val="0000CC"/>
                                      </a:solidFill>
                                      <a:latin typeface="Cambria Math" panose="02040503050406030204" pitchFamily="18" charset="0"/>
                                      <a:ea typeface="Cambria Math" panose="02040503050406030204" pitchFamily="18" charset="0"/>
                                    </a:rPr>
                                  </m:ctrlPr>
                                </m:accPr>
                                <m:e>
                                  <m:r>
                                    <a:rPr lang="en-US" altLang="zh-CN" b="0" i="1" smtClean="0">
                                      <a:solidFill>
                                        <a:srgbClr val="0000CC"/>
                                      </a:solidFill>
                                      <a:latin typeface="Cambria Math" panose="02040503050406030204" pitchFamily="18" charset="0"/>
                                      <a:ea typeface="Cambria Math" panose="02040503050406030204" pitchFamily="18" charset="0"/>
                                    </a:rPr>
                                    <m:t>𝑅</m:t>
                                  </m:r>
                                </m:e>
                              </m:acc>
                            </m:sup>
                          </m:sSup>
                        </m:num>
                        <m:den>
                          <m:r>
                            <a:rPr lang="en-US" altLang="zh-CN" b="0" i="1" smtClean="0">
                              <a:solidFill>
                                <a:srgbClr val="0000CC"/>
                              </a:solidFill>
                              <a:latin typeface="Cambria Math" panose="02040503050406030204" pitchFamily="18" charset="0"/>
                              <a:ea typeface="Cambria Math" panose="02040503050406030204" pitchFamily="18" charset="0"/>
                            </a:rPr>
                            <m:t>4</m:t>
                          </m:r>
                          <m:r>
                            <a:rPr lang="zh-CN" altLang="en-US" b="0" i="1" smtClean="0">
                              <a:solidFill>
                                <a:srgbClr val="0000CC"/>
                              </a:solidFill>
                              <a:latin typeface="Cambria Math" panose="02040503050406030204" pitchFamily="18" charset="0"/>
                              <a:ea typeface="Cambria Math" panose="02040503050406030204" pitchFamily="18" charset="0"/>
                            </a:rPr>
                            <m:t>𝜋</m:t>
                          </m:r>
                          <m:r>
                            <a:rPr lang="en-US" altLang="zh-CN" b="0" i="1" smtClean="0">
                              <a:solidFill>
                                <a:srgbClr val="0000CC"/>
                              </a:solidFill>
                              <a:latin typeface="Cambria Math" panose="02040503050406030204" pitchFamily="18" charset="0"/>
                              <a:ea typeface="Cambria Math" panose="02040503050406030204" pitchFamily="18" charset="0"/>
                            </a:rPr>
                            <m:t>|</m:t>
                          </m:r>
                          <m:r>
                            <a:rPr lang="en-US" altLang="zh-CN" b="0" i="1" smtClean="0">
                              <a:solidFill>
                                <a:srgbClr val="0000CC"/>
                              </a:solidFill>
                              <a:latin typeface="Cambria Math" panose="02040503050406030204" pitchFamily="18" charset="0"/>
                              <a:ea typeface="Cambria Math" panose="02040503050406030204" pitchFamily="18" charset="0"/>
                            </a:rPr>
                            <m:t>𝑅</m:t>
                          </m:r>
                          <m:r>
                            <a:rPr lang="en-US" altLang="zh-CN" b="0" i="1" smtClean="0">
                              <a:solidFill>
                                <a:srgbClr val="0000CC"/>
                              </a:solidFill>
                              <a:latin typeface="Cambria Math" panose="02040503050406030204" pitchFamily="18" charset="0"/>
                              <a:ea typeface="Cambria Math" panose="02040503050406030204" pitchFamily="18" charset="0"/>
                            </a:rPr>
                            <m:t>|</m:t>
                          </m:r>
                        </m:den>
                      </m:f>
                      <m:r>
                        <a:rPr lang="en-US" altLang="zh-CN" b="0" i="1" smtClean="0">
                          <a:solidFill>
                            <a:srgbClr val="FF0000"/>
                          </a:solidFill>
                          <a:latin typeface="Cambria Math" panose="02040503050406030204" pitchFamily="18" charset="0"/>
                          <a:ea typeface="Cambria Math" panose="02040503050406030204" pitchFamily="18" charset="0"/>
                        </a:rPr>
                        <m:t> </m:t>
                      </m:r>
                      <m:nary>
                        <m:naryPr>
                          <m:limLoc m:val="undOvr"/>
                          <m:subHide m:val="on"/>
                          <m:supHide m:val="on"/>
                          <m:ctrlPr>
                            <a:rPr lang="en-US" altLang="zh-CN" b="0" i="1" smtClean="0">
                              <a:solidFill>
                                <a:srgbClr val="FF0000"/>
                              </a:solidFill>
                              <a:latin typeface="Cambria Math" panose="02040503050406030204" pitchFamily="18" charset="0"/>
                              <a:ea typeface="Cambria Math" panose="02040503050406030204" pitchFamily="18" charset="0"/>
                            </a:rPr>
                          </m:ctrlPr>
                        </m:naryPr>
                        <m:sub/>
                        <m:sup/>
                        <m:e>
                          <m:sSup>
                            <m:sSupPr>
                              <m:ctrlPr>
                                <a:rPr lang="en-US" altLang="zh-CN" b="0" i="1" smtClean="0">
                                  <a:solidFill>
                                    <a:srgbClr val="FF0000"/>
                                  </a:solidFill>
                                  <a:latin typeface="Cambria Math" panose="02040503050406030204" pitchFamily="18" charset="0"/>
                                  <a:ea typeface="Cambria Math" panose="02040503050406030204" pitchFamily="18" charset="0"/>
                                </a:rPr>
                              </m:ctrlPr>
                            </m:sSupPr>
                            <m:e>
                              <m:r>
                                <a:rPr lang="en-US" altLang="zh-CN" b="0" i="1" smtClean="0">
                                  <a:solidFill>
                                    <a:srgbClr val="FF0000"/>
                                  </a:solidFill>
                                  <a:latin typeface="Cambria Math" panose="02040503050406030204" pitchFamily="18" charset="0"/>
                                  <a:ea typeface="Cambria Math" panose="02040503050406030204" pitchFamily="18" charset="0"/>
                                </a:rPr>
                                <m:t>𝑑</m:t>
                              </m:r>
                            </m:e>
                            <m:sup>
                              <m:r>
                                <a:rPr lang="en-US" altLang="zh-CN" b="0" i="1" smtClean="0">
                                  <a:solidFill>
                                    <a:srgbClr val="FF0000"/>
                                  </a:solidFill>
                                  <a:latin typeface="Cambria Math" panose="02040503050406030204" pitchFamily="18" charset="0"/>
                                  <a:ea typeface="Cambria Math" panose="02040503050406030204" pitchFamily="18" charset="0"/>
                                </a:rPr>
                                <m:t>3</m:t>
                              </m:r>
                            </m:sup>
                          </m:sSup>
                          <m:sSup>
                            <m:sSupPr>
                              <m:ctrlPr>
                                <a:rPr lang="en-US" altLang="zh-CN" b="0" i="1" smtClean="0">
                                  <a:solidFill>
                                    <a:srgbClr val="FF0000"/>
                                  </a:solidFill>
                                  <a:latin typeface="Cambria Math" panose="02040503050406030204" pitchFamily="18" charset="0"/>
                                  <a:ea typeface="Cambria Math" panose="02040503050406030204" pitchFamily="18" charset="0"/>
                                </a:rPr>
                              </m:ctrlPr>
                            </m:sSupPr>
                            <m:e>
                              <m:r>
                                <a:rPr lang="en-US" altLang="zh-CN" b="0" i="1" smtClean="0">
                                  <a:solidFill>
                                    <a:srgbClr val="FF0000"/>
                                  </a:solidFill>
                                  <a:latin typeface="Cambria Math" panose="02040503050406030204" pitchFamily="18" charset="0"/>
                                  <a:ea typeface="Cambria Math" panose="02040503050406030204" pitchFamily="18" charset="0"/>
                                </a:rPr>
                                <m:t>𝑟</m:t>
                              </m:r>
                            </m:e>
                            <m:sup>
                              <m:r>
                                <a:rPr lang="en-US" altLang="zh-CN" b="0" i="1" smtClean="0">
                                  <a:solidFill>
                                    <a:srgbClr val="FF0000"/>
                                  </a:solidFill>
                                  <a:latin typeface="Cambria Math" panose="02040503050406030204" pitchFamily="18" charset="0"/>
                                  <a:ea typeface="Cambria Math" panose="02040503050406030204" pitchFamily="18" charset="0"/>
                                </a:rPr>
                                <m:t>′</m:t>
                              </m:r>
                            </m:sup>
                          </m:sSup>
                          <m:sSup>
                            <m:sSupPr>
                              <m:ctrlPr>
                                <a:rPr lang="en-US" altLang="zh-CN" i="1">
                                  <a:solidFill>
                                    <a:srgbClr val="FF0000"/>
                                  </a:solidFill>
                                  <a:latin typeface="Cambria Math" panose="02040503050406030204" pitchFamily="18" charset="0"/>
                                  <a:ea typeface="Cambria Math" panose="02040503050406030204" pitchFamily="18" charset="0"/>
                                </a:rPr>
                              </m:ctrlPr>
                            </m:sSupPr>
                            <m:e>
                              <m:r>
                                <a:rPr lang="en-US" altLang="zh-CN" i="1">
                                  <a:solidFill>
                                    <a:srgbClr val="FF0000"/>
                                  </a:solidFill>
                                  <a:latin typeface="Cambria Math" panose="02040503050406030204" pitchFamily="18" charset="0"/>
                                  <a:ea typeface="Cambria Math" panose="02040503050406030204" pitchFamily="18" charset="0"/>
                                </a:rPr>
                                <m:t>𝑒</m:t>
                              </m:r>
                            </m:e>
                            <m:sup>
                              <m:r>
                                <a:rPr lang="en-US" altLang="zh-CN" i="1">
                                  <a:solidFill>
                                    <a:srgbClr val="FF0000"/>
                                  </a:solidFill>
                                  <a:latin typeface="Cambria Math" panose="02040503050406030204" pitchFamily="18" charset="0"/>
                                  <a:ea typeface="Cambria Math" panose="02040503050406030204" pitchFamily="18" charset="0"/>
                                </a:rPr>
                                <m:t>𝑖</m:t>
                              </m:r>
                              <m:acc>
                                <m:accPr>
                                  <m:chr m:val="⃗"/>
                                  <m:ctrlPr>
                                    <a:rPr lang="en-US" altLang="zh-CN" i="1">
                                      <a:solidFill>
                                        <a:srgbClr val="FF0000"/>
                                      </a:solidFill>
                                      <a:latin typeface="Cambria Math" panose="02040503050406030204" pitchFamily="18" charset="0"/>
                                      <a:ea typeface="Cambria Math" panose="02040503050406030204" pitchFamily="18" charset="0"/>
                                    </a:rPr>
                                  </m:ctrlPr>
                                </m:accPr>
                                <m:e>
                                  <m:r>
                                    <a:rPr lang="en-US" altLang="zh-CN" i="1">
                                      <a:solidFill>
                                        <a:srgbClr val="FF0000"/>
                                      </a:solidFill>
                                      <a:latin typeface="Cambria Math" panose="02040503050406030204" pitchFamily="18" charset="0"/>
                                      <a:ea typeface="Cambria Math" panose="02040503050406030204" pitchFamily="18" charset="0"/>
                                    </a:rPr>
                                    <m:t>𝑞</m:t>
                                  </m:r>
                                </m:e>
                              </m:acc>
                              <m:r>
                                <a:rPr lang="en-US" altLang="zh-CN" i="1">
                                  <a:solidFill>
                                    <a:srgbClr val="FF0000"/>
                                  </a:solidFill>
                                  <a:latin typeface="Cambria Math" panose="02040503050406030204" pitchFamily="18" charset="0"/>
                                  <a:ea typeface="Cambria Math" panose="02040503050406030204" pitchFamily="18" charset="0"/>
                                </a:rPr>
                                <m:t>∙</m:t>
                              </m:r>
                              <m:sSup>
                                <m:sSupPr>
                                  <m:ctrlPr>
                                    <a:rPr lang="en-US" altLang="zh-CN" i="1" smtClean="0">
                                      <a:solidFill>
                                        <a:srgbClr val="FF0000"/>
                                      </a:solidFill>
                                      <a:latin typeface="Cambria Math" panose="02040503050406030204" pitchFamily="18" charset="0"/>
                                      <a:ea typeface="Cambria Math" panose="02040503050406030204" pitchFamily="18" charset="0"/>
                                    </a:rPr>
                                  </m:ctrlPr>
                                </m:sSupPr>
                                <m:e>
                                  <m:acc>
                                    <m:accPr>
                                      <m:chr m:val="⃗"/>
                                      <m:ctrlPr>
                                        <a:rPr lang="en-US" altLang="zh-CN" b="0" i="1" smtClean="0">
                                          <a:solidFill>
                                            <a:srgbClr val="FF0000"/>
                                          </a:solidFill>
                                          <a:latin typeface="Cambria Math" panose="02040503050406030204" pitchFamily="18" charset="0"/>
                                          <a:ea typeface="Cambria Math" panose="02040503050406030204" pitchFamily="18" charset="0"/>
                                        </a:rPr>
                                      </m:ctrlPr>
                                    </m:accPr>
                                    <m:e>
                                      <m:r>
                                        <a:rPr lang="en-US" altLang="zh-CN" b="0" i="1" smtClean="0">
                                          <a:solidFill>
                                            <a:srgbClr val="FF0000"/>
                                          </a:solidFill>
                                          <a:latin typeface="Cambria Math" panose="02040503050406030204" pitchFamily="18" charset="0"/>
                                          <a:ea typeface="Cambria Math" panose="02040503050406030204" pitchFamily="18" charset="0"/>
                                        </a:rPr>
                                        <m:t>𝑟</m:t>
                                      </m:r>
                                    </m:e>
                                  </m:acc>
                                </m:e>
                                <m:sup>
                                  <m:r>
                                    <a:rPr lang="en-US" altLang="zh-CN" b="0" i="1" smtClean="0">
                                      <a:solidFill>
                                        <a:srgbClr val="FF0000"/>
                                      </a:solidFill>
                                      <a:latin typeface="Cambria Math" panose="02040503050406030204" pitchFamily="18" charset="0"/>
                                      <a:ea typeface="Cambria Math" panose="02040503050406030204" pitchFamily="18" charset="0"/>
                                    </a:rPr>
                                    <m:t>′</m:t>
                                  </m:r>
                                </m:sup>
                              </m:sSup>
                            </m:sup>
                          </m:sSup>
                        </m:e>
                      </m:nary>
                      <m:r>
                        <a:rPr lang="zh-CN" altLang="en-US" i="1">
                          <a:solidFill>
                            <a:srgbClr val="FF0000"/>
                          </a:solidFill>
                          <a:latin typeface="Cambria Math" panose="02040503050406030204" pitchFamily="18" charset="0"/>
                          <a:ea typeface="Cambria Math" panose="02040503050406030204" pitchFamily="18" charset="0"/>
                        </a:rPr>
                        <m:t>𝜌</m:t>
                      </m:r>
                      <m:r>
                        <a:rPr lang="en-US" altLang="zh-CN" i="1">
                          <a:solidFill>
                            <a:srgbClr val="FF0000"/>
                          </a:solidFill>
                          <a:latin typeface="Cambria Math" panose="02040503050406030204" pitchFamily="18" charset="0"/>
                          <a:ea typeface="Cambria Math" panose="02040503050406030204" pitchFamily="18" charset="0"/>
                        </a:rPr>
                        <m:t>(</m:t>
                      </m:r>
                      <m:sSup>
                        <m:sSupPr>
                          <m:ctrlPr>
                            <a:rPr lang="en-US" altLang="zh-CN" i="1">
                              <a:solidFill>
                                <a:srgbClr val="FF0000"/>
                              </a:solidFill>
                              <a:latin typeface="Cambria Math" panose="02040503050406030204" pitchFamily="18" charset="0"/>
                              <a:ea typeface="Cambria Math" panose="02040503050406030204" pitchFamily="18" charset="0"/>
                            </a:rPr>
                          </m:ctrlPr>
                        </m:sSupPr>
                        <m:e>
                          <m:acc>
                            <m:accPr>
                              <m:chr m:val="⃗"/>
                              <m:ctrlPr>
                                <a:rPr lang="en-US" altLang="zh-CN" i="1">
                                  <a:solidFill>
                                    <a:srgbClr val="FF0000"/>
                                  </a:solidFill>
                                  <a:latin typeface="Cambria Math" panose="02040503050406030204" pitchFamily="18" charset="0"/>
                                  <a:ea typeface="Cambria Math" panose="02040503050406030204" pitchFamily="18" charset="0"/>
                                </a:rPr>
                              </m:ctrlPr>
                            </m:accPr>
                            <m:e>
                              <m:r>
                                <a:rPr lang="en-US" altLang="zh-CN" i="1">
                                  <a:solidFill>
                                    <a:srgbClr val="FF0000"/>
                                  </a:solidFill>
                                  <a:latin typeface="Cambria Math" panose="02040503050406030204" pitchFamily="18" charset="0"/>
                                  <a:ea typeface="Cambria Math" panose="02040503050406030204" pitchFamily="18" charset="0"/>
                                </a:rPr>
                                <m:t>𝑟</m:t>
                              </m:r>
                            </m:e>
                          </m:acc>
                        </m:e>
                        <m:sup>
                          <m:r>
                            <a:rPr lang="en-US" altLang="zh-CN" i="1">
                              <a:solidFill>
                                <a:srgbClr val="FF0000"/>
                              </a:solidFill>
                              <a:latin typeface="Cambria Math" panose="02040503050406030204" pitchFamily="18" charset="0"/>
                              <a:ea typeface="Cambria Math" panose="02040503050406030204" pitchFamily="18" charset="0"/>
                            </a:rPr>
                            <m:t>′</m:t>
                          </m:r>
                        </m:sup>
                      </m:sSup>
                      <m:r>
                        <a:rPr lang="en-US" altLang="zh-CN" i="1">
                          <a:solidFill>
                            <a:srgbClr val="FF0000"/>
                          </a:solidFill>
                          <a:latin typeface="Cambria Math" panose="02040503050406030204" pitchFamily="18" charset="0"/>
                          <a:ea typeface="Cambria Math" panose="02040503050406030204" pitchFamily="18" charset="0"/>
                        </a:rPr>
                        <m:t>)</m:t>
                      </m:r>
                    </m:oMath>
                  </m:oMathPara>
                </a14:m>
                <a:endParaRPr lang="zh-CN" altLang="en-US" dirty="0"/>
              </a:p>
            </p:txBody>
          </p:sp>
        </mc:Choice>
        <mc:Fallback xmlns="">
          <p:sp>
            <p:nvSpPr>
              <p:cNvPr id="7" name="文本框 6">
                <a:extLst>
                  <a:ext uri="{FF2B5EF4-FFF2-40B4-BE49-F238E27FC236}">
                    <a16:creationId xmlns:a16="http://schemas.microsoft.com/office/drawing/2014/main" id="{A54F8B0D-0DAF-07FF-D7D3-C9637B316FBA}"/>
                  </a:ext>
                </a:extLst>
              </p:cNvPr>
              <p:cNvSpPr txBox="1">
                <a:spLocks noRot="1" noChangeAspect="1" noMove="1" noResize="1" noEditPoints="1" noAdjustHandles="1" noChangeArrowheads="1" noChangeShapeType="1" noTextEdit="1"/>
              </p:cNvSpPr>
              <p:nvPr/>
            </p:nvSpPr>
            <p:spPr>
              <a:xfrm>
                <a:off x="838200" y="3299774"/>
                <a:ext cx="11090407" cy="798873"/>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81F0D2EC-D0E9-47EE-9B1C-E6AF1BEA418C}"/>
                  </a:ext>
                </a:extLst>
              </p:cNvPr>
              <p:cNvSpPr txBox="1"/>
              <p:nvPr/>
            </p:nvSpPr>
            <p:spPr>
              <a:xfrm>
                <a:off x="591483" y="4306677"/>
                <a:ext cx="10535234" cy="430887"/>
              </a:xfrm>
              <a:prstGeom prst="rect">
                <a:avLst/>
              </a:prstGeom>
              <a:noFill/>
            </p:spPr>
            <p:txBody>
              <a:bodyPr wrap="square">
                <a:spAutoFit/>
              </a:bodyPr>
              <a:lstStyle/>
              <a:p>
                <a:pPr marL="342900" indent="-342900">
                  <a:spcBef>
                    <a:spcPts val="1200"/>
                  </a:spcBef>
                  <a:buFont typeface="Arial" panose="020B0604020202020204" pitchFamily="34" charset="0"/>
                  <a:buChar char="•"/>
                </a:pPr>
                <a:r>
                  <a:rPr lang="zh-CN" altLang="en-US" sz="2200" b="1" dirty="0">
                    <a:latin typeface="黑体" panose="02010609060101010101" pitchFamily="49" charset="-122"/>
                    <a:ea typeface="黑体" panose="02010609060101010101" pitchFamily="49" charset="-122"/>
                  </a:rPr>
                  <a:t>形状因子定义为电荷分布的三维傅立叶变换，是四动量转移</a:t>
                </a:r>
                <a14:m>
                  <m:oMath xmlns:m="http://schemas.openxmlformats.org/officeDocument/2006/math">
                    <m:acc>
                      <m:accPr>
                        <m:chr m:val="⃗"/>
                        <m:ctrlPr>
                          <a:rPr lang="zh-CN" altLang="en-US" sz="2200" b="1" i="1" smtClean="0">
                            <a:latin typeface="Cambria Math" panose="02040503050406030204" pitchFamily="18" charset="0"/>
                            <a:ea typeface="黑体" panose="02010609060101010101" pitchFamily="49" charset="-122"/>
                          </a:rPr>
                        </m:ctrlPr>
                      </m:accPr>
                      <m:e>
                        <m:r>
                          <a:rPr lang="en-US" altLang="zh-CN" sz="2200" b="1" i="1">
                            <a:latin typeface="Cambria Math" panose="02040503050406030204" pitchFamily="18" charset="0"/>
                            <a:ea typeface="黑体" panose="02010609060101010101" pitchFamily="49" charset="-122"/>
                          </a:rPr>
                          <m:t>𝒒</m:t>
                        </m:r>
                      </m:e>
                    </m:acc>
                  </m:oMath>
                </a14:m>
                <a:r>
                  <a:rPr lang="zh-CN" altLang="en-US" sz="2200" b="1" dirty="0">
                    <a:latin typeface="黑体" panose="02010609060101010101" pitchFamily="49" charset="-122"/>
                    <a:ea typeface="黑体" panose="02010609060101010101" pitchFamily="49" charset="-122"/>
                  </a:rPr>
                  <a:t>的函数</a:t>
                </a:r>
                <a:endParaRPr lang="en-US" altLang="zh-CN" sz="2200" b="1" dirty="0">
                  <a:latin typeface="黑体" panose="02010609060101010101" pitchFamily="49" charset="-122"/>
                  <a:ea typeface="黑体" panose="02010609060101010101" pitchFamily="49" charset="-122"/>
                </a:endParaRPr>
              </a:p>
            </p:txBody>
          </p:sp>
        </mc:Choice>
        <mc:Fallback xmlns="">
          <p:sp>
            <p:nvSpPr>
              <p:cNvPr id="14" name="文本框 13">
                <a:extLst>
                  <a:ext uri="{FF2B5EF4-FFF2-40B4-BE49-F238E27FC236}">
                    <a16:creationId xmlns:a16="http://schemas.microsoft.com/office/drawing/2014/main" id="{81F0D2EC-D0E9-47EE-9B1C-E6AF1BEA418C}"/>
                  </a:ext>
                </a:extLst>
              </p:cNvPr>
              <p:cNvSpPr txBox="1">
                <a:spLocks noRot="1" noChangeAspect="1" noMove="1" noResize="1" noEditPoints="1" noAdjustHandles="1" noChangeArrowheads="1" noChangeShapeType="1" noTextEdit="1"/>
              </p:cNvSpPr>
              <p:nvPr/>
            </p:nvSpPr>
            <p:spPr>
              <a:xfrm>
                <a:off x="591483" y="4306677"/>
                <a:ext cx="10535234" cy="430887"/>
              </a:xfrm>
              <a:prstGeom prst="rect">
                <a:avLst/>
              </a:prstGeom>
              <a:blipFill>
                <a:blip r:embed="rId8"/>
                <a:stretch>
                  <a:fillRect l="-637" t="-12676" b="-2535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7EDBABCD-B27F-4F96-452B-D40E71141D48}"/>
                  </a:ext>
                </a:extLst>
              </p:cNvPr>
              <p:cNvSpPr txBox="1"/>
              <p:nvPr/>
            </p:nvSpPr>
            <p:spPr>
              <a:xfrm>
                <a:off x="911391" y="4851240"/>
                <a:ext cx="3613761" cy="81887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b="1" i="1" smtClean="0">
                          <a:solidFill>
                            <a:srgbClr val="FF0000"/>
                          </a:solidFill>
                          <a:latin typeface="Cambria Math" panose="02040503050406030204" pitchFamily="18" charset="0"/>
                          <a:ea typeface="Cambria Math" panose="02040503050406030204" pitchFamily="18" charset="0"/>
                        </a:rPr>
                        <m:t>𝑭</m:t>
                      </m:r>
                      <m:d>
                        <m:dPr>
                          <m:ctrlPr>
                            <a:rPr lang="en-US" altLang="zh-CN" b="1" i="1" smtClean="0">
                              <a:solidFill>
                                <a:srgbClr val="FF0000"/>
                              </a:solidFill>
                              <a:latin typeface="Cambria Math" panose="02040503050406030204" pitchFamily="18" charset="0"/>
                              <a:ea typeface="Cambria Math" panose="02040503050406030204" pitchFamily="18" charset="0"/>
                            </a:rPr>
                          </m:ctrlPr>
                        </m:dPr>
                        <m:e>
                          <m:sSup>
                            <m:sSupPr>
                              <m:ctrlPr>
                                <a:rPr lang="en-US" altLang="zh-CN" b="1" i="1" smtClean="0">
                                  <a:solidFill>
                                    <a:srgbClr val="FF0000"/>
                                  </a:solidFill>
                                  <a:latin typeface="Cambria Math" panose="02040503050406030204" pitchFamily="18" charset="0"/>
                                  <a:ea typeface="Cambria Math" panose="02040503050406030204" pitchFamily="18" charset="0"/>
                                </a:rPr>
                              </m:ctrlPr>
                            </m:sSupPr>
                            <m:e>
                              <m:r>
                                <a:rPr lang="en-US" altLang="zh-CN" b="1" i="1" smtClean="0">
                                  <a:solidFill>
                                    <a:srgbClr val="FF0000"/>
                                  </a:solidFill>
                                  <a:latin typeface="Cambria Math" panose="02040503050406030204" pitchFamily="18" charset="0"/>
                                  <a:ea typeface="Cambria Math" panose="02040503050406030204" pitchFamily="18" charset="0"/>
                                </a:rPr>
                                <m:t>𝒒</m:t>
                              </m:r>
                            </m:e>
                            <m:sup>
                              <m:r>
                                <a:rPr lang="en-US" altLang="zh-CN" b="1" i="1" smtClean="0">
                                  <a:solidFill>
                                    <a:srgbClr val="FF0000"/>
                                  </a:solidFill>
                                  <a:latin typeface="Cambria Math" panose="02040503050406030204" pitchFamily="18" charset="0"/>
                                  <a:ea typeface="Cambria Math" panose="02040503050406030204" pitchFamily="18" charset="0"/>
                                </a:rPr>
                                <m:t>𝟐</m:t>
                              </m:r>
                            </m:sup>
                          </m:sSup>
                        </m:e>
                      </m:d>
                      <m:r>
                        <a:rPr lang="en-US" altLang="zh-CN" b="1" i="1" smtClean="0">
                          <a:solidFill>
                            <a:srgbClr val="FF0000"/>
                          </a:solidFill>
                          <a:latin typeface="Cambria Math" panose="02040503050406030204" pitchFamily="18" charset="0"/>
                          <a:ea typeface="Cambria Math" panose="02040503050406030204" pitchFamily="18" charset="0"/>
                        </a:rPr>
                        <m:t>=</m:t>
                      </m:r>
                      <m:nary>
                        <m:naryPr>
                          <m:limLoc m:val="undOvr"/>
                          <m:subHide m:val="on"/>
                          <m:supHide m:val="on"/>
                          <m:ctrlPr>
                            <a:rPr lang="en-US" altLang="zh-CN" b="1" i="1" smtClean="0">
                              <a:solidFill>
                                <a:srgbClr val="FF0000"/>
                              </a:solidFill>
                              <a:latin typeface="Cambria Math" panose="02040503050406030204" pitchFamily="18" charset="0"/>
                              <a:ea typeface="Cambria Math" panose="02040503050406030204" pitchFamily="18" charset="0"/>
                            </a:rPr>
                          </m:ctrlPr>
                        </m:naryPr>
                        <m:sub/>
                        <m:sup/>
                        <m:e>
                          <m:sSup>
                            <m:sSupPr>
                              <m:ctrlPr>
                                <a:rPr lang="en-US" altLang="zh-CN" b="1" i="1" smtClean="0">
                                  <a:solidFill>
                                    <a:srgbClr val="FF0000"/>
                                  </a:solidFill>
                                  <a:latin typeface="Cambria Math" panose="02040503050406030204" pitchFamily="18" charset="0"/>
                                  <a:ea typeface="Cambria Math" panose="02040503050406030204" pitchFamily="18" charset="0"/>
                                </a:rPr>
                              </m:ctrlPr>
                            </m:sSupPr>
                            <m:e>
                              <m:r>
                                <a:rPr lang="en-US" altLang="zh-CN" b="1" i="1" smtClean="0">
                                  <a:solidFill>
                                    <a:srgbClr val="FF0000"/>
                                  </a:solidFill>
                                  <a:latin typeface="Cambria Math" panose="02040503050406030204" pitchFamily="18" charset="0"/>
                                  <a:ea typeface="Cambria Math" panose="02040503050406030204" pitchFamily="18" charset="0"/>
                                </a:rPr>
                                <m:t>𝒅</m:t>
                              </m:r>
                            </m:e>
                            <m:sup>
                              <m:r>
                                <a:rPr lang="en-US" altLang="zh-CN" b="1" i="1" smtClean="0">
                                  <a:solidFill>
                                    <a:srgbClr val="FF0000"/>
                                  </a:solidFill>
                                  <a:latin typeface="Cambria Math" panose="02040503050406030204" pitchFamily="18" charset="0"/>
                                  <a:ea typeface="Cambria Math" panose="02040503050406030204" pitchFamily="18" charset="0"/>
                                </a:rPr>
                                <m:t>𝟑</m:t>
                              </m:r>
                            </m:sup>
                          </m:sSup>
                          <m:sSup>
                            <m:sSupPr>
                              <m:ctrlPr>
                                <a:rPr lang="en-US" altLang="zh-CN" b="1" i="1" smtClean="0">
                                  <a:solidFill>
                                    <a:srgbClr val="FF0000"/>
                                  </a:solidFill>
                                  <a:latin typeface="Cambria Math" panose="02040503050406030204" pitchFamily="18" charset="0"/>
                                  <a:ea typeface="Cambria Math" panose="02040503050406030204" pitchFamily="18" charset="0"/>
                                </a:rPr>
                              </m:ctrlPr>
                            </m:sSupPr>
                            <m:e>
                              <m:r>
                                <a:rPr lang="en-US" altLang="zh-CN" b="1" i="1" smtClean="0">
                                  <a:solidFill>
                                    <a:srgbClr val="FF0000"/>
                                  </a:solidFill>
                                  <a:latin typeface="Cambria Math" panose="02040503050406030204" pitchFamily="18" charset="0"/>
                                  <a:ea typeface="Cambria Math" panose="02040503050406030204" pitchFamily="18" charset="0"/>
                                </a:rPr>
                                <m:t>𝒓</m:t>
                              </m:r>
                            </m:e>
                            <m:sup>
                              <m:r>
                                <a:rPr lang="en-US" altLang="zh-CN" b="1" i="1" smtClean="0">
                                  <a:solidFill>
                                    <a:srgbClr val="FF0000"/>
                                  </a:solidFill>
                                  <a:latin typeface="Cambria Math" panose="02040503050406030204" pitchFamily="18" charset="0"/>
                                  <a:ea typeface="Cambria Math" panose="02040503050406030204" pitchFamily="18" charset="0"/>
                                </a:rPr>
                                <m:t>′</m:t>
                              </m:r>
                            </m:sup>
                          </m:sSup>
                          <m:sSup>
                            <m:sSupPr>
                              <m:ctrlPr>
                                <a:rPr lang="en-US" altLang="zh-CN" b="1" i="1">
                                  <a:solidFill>
                                    <a:srgbClr val="FF0000"/>
                                  </a:solidFill>
                                  <a:latin typeface="Cambria Math" panose="02040503050406030204" pitchFamily="18" charset="0"/>
                                  <a:ea typeface="Cambria Math" panose="02040503050406030204" pitchFamily="18" charset="0"/>
                                </a:rPr>
                              </m:ctrlPr>
                            </m:sSupPr>
                            <m:e>
                              <m:r>
                                <a:rPr lang="en-US" altLang="zh-CN" b="1" i="1">
                                  <a:solidFill>
                                    <a:srgbClr val="FF0000"/>
                                  </a:solidFill>
                                  <a:latin typeface="Cambria Math" panose="02040503050406030204" pitchFamily="18" charset="0"/>
                                  <a:ea typeface="Cambria Math" panose="02040503050406030204" pitchFamily="18" charset="0"/>
                                </a:rPr>
                                <m:t>𝒆</m:t>
                              </m:r>
                            </m:e>
                            <m:sup>
                              <m:r>
                                <a:rPr lang="en-US" altLang="zh-CN" b="1" i="1">
                                  <a:solidFill>
                                    <a:srgbClr val="FF0000"/>
                                  </a:solidFill>
                                  <a:latin typeface="Cambria Math" panose="02040503050406030204" pitchFamily="18" charset="0"/>
                                  <a:ea typeface="Cambria Math" panose="02040503050406030204" pitchFamily="18" charset="0"/>
                                </a:rPr>
                                <m:t>𝒊</m:t>
                              </m:r>
                              <m:acc>
                                <m:accPr>
                                  <m:chr m:val="⃗"/>
                                  <m:ctrlPr>
                                    <a:rPr lang="en-US" altLang="zh-CN" b="1" i="1">
                                      <a:solidFill>
                                        <a:srgbClr val="FF0000"/>
                                      </a:solidFill>
                                      <a:latin typeface="Cambria Math" panose="02040503050406030204" pitchFamily="18" charset="0"/>
                                      <a:ea typeface="Cambria Math" panose="02040503050406030204" pitchFamily="18" charset="0"/>
                                    </a:rPr>
                                  </m:ctrlPr>
                                </m:accPr>
                                <m:e>
                                  <m:r>
                                    <a:rPr lang="en-US" altLang="zh-CN" b="1" i="1">
                                      <a:solidFill>
                                        <a:srgbClr val="FF0000"/>
                                      </a:solidFill>
                                      <a:latin typeface="Cambria Math" panose="02040503050406030204" pitchFamily="18" charset="0"/>
                                      <a:ea typeface="Cambria Math" panose="02040503050406030204" pitchFamily="18" charset="0"/>
                                    </a:rPr>
                                    <m:t>𝒒</m:t>
                                  </m:r>
                                </m:e>
                              </m:acc>
                              <m:r>
                                <a:rPr lang="en-US" altLang="zh-CN" b="1" i="1">
                                  <a:solidFill>
                                    <a:srgbClr val="FF0000"/>
                                  </a:solidFill>
                                  <a:latin typeface="Cambria Math" panose="02040503050406030204" pitchFamily="18" charset="0"/>
                                  <a:ea typeface="Cambria Math" panose="02040503050406030204" pitchFamily="18" charset="0"/>
                                </a:rPr>
                                <m:t>∙</m:t>
                              </m:r>
                              <m:sSup>
                                <m:sSupPr>
                                  <m:ctrlPr>
                                    <a:rPr lang="en-US" altLang="zh-CN" b="1" i="1" smtClean="0">
                                      <a:solidFill>
                                        <a:srgbClr val="FF0000"/>
                                      </a:solidFill>
                                      <a:latin typeface="Cambria Math" panose="02040503050406030204" pitchFamily="18" charset="0"/>
                                      <a:ea typeface="Cambria Math" panose="02040503050406030204" pitchFamily="18" charset="0"/>
                                    </a:rPr>
                                  </m:ctrlPr>
                                </m:sSupPr>
                                <m:e>
                                  <m:acc>
                                    <m:accPr>
                                      <m:chr m:val="⃗"/>
                                      <m:ctrlPr>
                                        <a:rPr lang="en-US" altLang="zh-CN" b="1" i="1" smtClean="0">
                                          <a:solidFill>
                                            <a:srgbClr val="FF0000"/>
                                          </a:solidFill>
                                          <a:latin typeface="Cambria Math" panose="02040503050406030204" pitchFamily="18" charset="0"/>
                                          <a:ea typeface="Cambria Math" panose="02040503050406030204" pitchFamily="18" charset="0"/>
                                        </a:rPr>
                                      </m:ctrlPr>
                                    </m:accPr>
                                    <m:e>
                                      <m:r>
                                        <a:rPr lang="en-US" altLang="zh-CN" b="1" i="1" smtClean="0">
                                          <a:solidFill>
                                            <a:srgbClr val="FF0000"/>
                                          </a:solidFill>
                                          <a:latin typeface="Cambria Math" panose="02040503050406030204" pitchFamily="18" charset="0"/>
                                          <a:ea typeface="Cambria Math" panose="02040503050406030204" pitchFamily="18" charset="0"/>
                                        </a:rPr>
                                        <m:t>𝒓</m:t>
                                      </m:r>
                                    </m:e>
                                  </m:acc>
                                </m:e>
                                <m:sup>
                                  <m:r>
                                    <a:rPr lang="en-US" altLang="zh-CN" b="1" i="1" smtClean="0">
                                      <a:solidFill>
                                        <a:srgbClr val="FF0000"/>
                                      </a:solidFill>
                                      <a:latin typeface="Cambria Math" panose="02040503050406030204" pitchFamily="18" charset="0"/>
                                      <a:ea typeface="Cambria Math" panose="02040503050406030204" pitchFamily="18" charset="0"/>
                                    </a:rPr>
                                    <m:t>′</m:t>
                                  </m:r>
                                </m:sup>
                              </m:sSup>
                            </m:sup>
                          </m:sSup>
                        </m:e>
                      </m:nary>
                      <m:r>
                        <a:rPr lang="zh-CN" altLang="en-US" b="1" i="1">
                          <a:solidFill>
                            <a:srgbClr val="FF0000"/>
                          </a:solidFill>
                          <a:latin typeface="Cambria Math" panose="02040503050406030204" pitchFamily="18" charset="0"/>
                          <a:ea typeface="Cambria Math" panose="02040503050406030204" pitchFamily="18" charset="0"/>
                        </a:rPr>
                        <m:t>𝝆</m:t>
                      </m:r>
                      <m:r>
                        <a:rPr lang="en-US" altLang="zh-CN" b="1" i="1">
                          <a:solidFill>
                            <a:srgbClr val="FF0000"/>
                          </a:solidFill>
                          <a:latin typeface="Cambria Math" panose="02040503050406030204" pitchFamily="18" charset="0"/>
                          <a:ea typeface="Cambria Math" panose="02040503050406030204" pitchFamily="18" charset="0"/>
                        </a:rPr>
                        <m:t>(</m:t>
                      </m:r>
                      <m:sSup>
                        <m:sSupPr>
                          <m:ctrlPr>
                            <a:rPr lang="en-US" altLang="zh-CN" b="1" i="1">
                              <a:solidFill>
                                <a:srgbClr val="FF0000"/>
                              </a:solidFill>
                              <a:latin typeface="Cambria Math" panose="02040503050406030204" pitchFamily="18" charset="0"/>
                              <a:ea typeface="Cambria Math" panose="02040503050406030204" pitchFamily="18" charset="0"/>
                            </a:rPr>
                          </m:ctrlPr>
                        </m:sSupPr>
                        <m:e>
                          <m:acc>
                            <m:accPr>
                              <m:chr m:val="⃗"/>
                              <m:ctrlPr>
                                <a:rPr lang="en-US" altLang="zh-CN" b="1" i="1">
                                  <a:solidFill>
                                    <a:srgbClr val="FF0000"/>
                                  </a:solidFill>
                                  <a:latin typeface="Cambria Math" panose="02040503050406030204" pitchFamily="18" charset="0"/>
                                  <a:ea typeface="Cambria Math" panose="02040503050406030204" pitchFamily="18" charset="0"/>
                                </a:rPr>
                              </m:ctrlPr>
                            </m:accPr>
                            <m:e>
                              <m:r>
                                <a:rPr lang="en-US" altLang="zh-CN" b="1" i="1">
                                  <a:solidFill>
                                    <a:srgbClr val="FF0000"/>
                                  </a:solidFill>
                                  <a:latin typeface="Cambria Math" panose="02040503050406030204" pitchFamily="18" charset="0"/>
                                  <a:ea typeface="Cambria Math" panose="02040503050406030204" pitchFamily="18" charset="0"/>
                                </a:rPr>
                                <m:t>𝒓</m:t>
                              </m:r>
                            </m:e>
                          </m:acc>
                        </m:e>
                        <m:sup>
                          <m:r>
                            <a:rPr lang="en-US" altLang="zh-CN" b="1" i="1">
                              <a:solidFill>
                                <a:srgbClr val="FF0000"/>
                              </a:solidFill>
                              <a:latin typeface="Cambria Math" panose="02040503050406030204" pitchFamily="18" charset="0"/>
                              <a:ea typeface="Cambria Math" panose="02040503050406030204" pitchFamily="18" charset="0"/>
                            </a:rPr>
                            <m:t>′</m:t>
                          </m:r>
                        </m:sup>
                      </m:sSup>
                      <m:r>
                        <a:rPr lang="en-US" altLang="zh-CN" b="1" i="1">
                          <a:solidFill>
                            <a:srgbClr val="FF0000"/>
                          </a:solidFill>
                          <a:latin typeface="Cambria Math" panose="02040503050406030204" pitchFamily="18" charset="0"/>
                          <a:ea typeface="Cambria Math" panose="02040503050406030204" pitchFamily="18" charset="0"/>
                        </a:rPr>
                        <m:t>)</m:t>
                      </m:r>
                    </m:oMath>
                  </m:oMathPara>
                </a14:m>
                <a:endParaRPr lang="zh-CN" altLang="en-US" b="1" dirty="0">
                  <a:solidFill>
                    <a:srgbClr val="FF0000"/>
                  </a:solidFill>
                </a:endParaRPr>
              </a:p>
            </p:txBody>
          </p:sp>
        </mc:Choice>
        <mc:Fallback xmlns="">
          <p:sp>
            <p:nvSpPr>
              <p:cNvPr id="17" name="文本框 16">
                <a:extLst>
                  <a:ext uri="{FF2B5EF4-FFF2-40B4-BE49-F238E27FC236}">
                    <a16:creationId xmlns:a16="http://schemas.microsoft.com/office/drawing/2014/main" id="{7EDBABCD-B27F-4F96-452B-D40E71141D48}"/>
                  </a:ext>
                </a:extLst>
              </p:cNvPr>
              <p:cNvSpPr txBox="1">
                <a:spLocks noRot="1" noChangeAspect="1" noMove="1" noResize="1" noEditPoints="1" noAdjustHandles="1" noChangeArrowheads="1" noChangeShapeType="1" noTextEdit="1"/>
              </p:cNvSpPr>
              <p:nvPr/>
            </p:nvSpPr>
            <p:spPr>
              <a:xfrm>
                <a:off x="911391" y="4851240"/>
                <a:ext cx="3613761" cy="818879"/>
              </a:xfrm>
              <a:prstGeom prst="rect">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9240EBE1-21E0-5D89-4D4D-D806F925D1FA}"/>
                  </a:ext>
                </a:extLst>
              </p:cNvPr>
              <p:cNvSpPr txBox="1"/>
              <p:nvPr/>
            </p:nvSpPr>
            <p:spPr>
              <a:xfrm>
                <a:off x="4519542" y="4847502"/>
                <a:ext cx="4007379" cy="165110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CN" b="1" i="1" smtClean="0">
                              <a:solidFill>
                                <a:schemeClr val="tx1"/>
                              </a:solidFill>
                              <a:latin typeface="Cambria Math" panose="02040503050406030204" pitchFamily="18" charset="0"/>
                            </a:rPr>
                          </m:ctrlPr>
                        </m:dPr>
                        <m:e>
                          <m:eqArr>
                            <m:eqArrPr>
                              <m:ctrlPr>
                                <a:rPr lang="en-US" altLang="zh-CN" b="1" i="1" smtClean="0">
                                  <a:solidFill>
                                    <a:schemeClr val="tx1"/>
                                  </a:solidFill>
                                  <a:latin typeface="Cambria Math" panose="02040503050406030204" pitchFamily="18" charset="0"/>
                                </a:rPr>
                              </m:ctrlPr>
                            </m:eqArrPr>
                            <m:e>
                              <m:r>
                                <a:rPr lang="en-US" altLang="zh-CN" b="1" i="1">
                                  <a:solidFill>
                                    <a:schemeClr val="tx1"/>
                                  </a:solidFill>
                                  <a:latin typeface="Cambria Math" panose="02040503050406030204" pitchFamily="18" charset="0"/>
                                  <a:ea typeface="Cambria Math" panose="02040503050406030204" pitchFamily="18" charset="0"/>
                                </a:rPr>
                                <m:t>𝑭</m:t>
                              </m:r>
                              <m:d>
                                <m:dPr>
                                  <m:ctrlPr>
                                    <a:rPr lang="en-US" altLang="zh-CN" b="1" i="1">
                                      <a:solidFill>
                                        <a:schemeClr val="tx1"/>
                                      </a:solidFill>
                                      <a:latin typeface="Cambria Math" panose="02040503050406030204" pitchFamily="18" charset="0"/>
                                      <a:ea typeface="Cambria Math" panose="02040503050406030204" pitchFamily="18" charset="0"/>
                                    </a:rPr>
                                  </m:ctrlPr>
                                </m:dPr>
                                <m:e>
                                  <m:sSup>
                                    <m:sSupPr>
                                      <m:ctrlPr>
                                        <a:rPr lang="en-US" altLang="zh-CN" b="1" i="1">
                                          <a:solidFill>
                                            <a:schemeClr val="tx1"/>
                                          </a:solidFill>
                                          <a:latin typeface="Cambria Math" panose="02040503050406030204" pitchFamily="18" charset="0"/>
                                          <a:ea typeface="Cambria Math" panose="02040503050406030204" pitchFamily="18" charset="0"/>
                                        </a:rPr>
                                      </m:ctrlPr>
                                    </m:sSupPr>
                                    <m:e>
                                      <m:r>
                                        <a:rPr lang="en-US" altLang="zh-CN" b="1" i="1">
                                          <a:solidFill>
                                            <a:schemeClr val="tx1"/>
                                          </a:solidFill>
                                          <a:latin typeface="Cambria Math" panose="02040503050406030204" pitchFamily="18" charset="0"/>
                                          <a:ea typeface="Cambria Math" panose="02040503050406030204" pitchFamily="18" charset="0"/>
                                        </a:rPr>
                                        <m:t>𝒒</m:t>
                                      </m:r>
                                    </m:e>
                                    <m:sup>
                                      <m:r>
                                        <a:rPr lang="en-US" altLang="zh-CN" b="1" i="1">
                                          <a:solidFill>
                                            <a:schemeClr val="tx1"/>
                                          </a:solidFill>
                                          <a:latin typeface="Cambria Math" panose="02040503050406030204" pitchFamily="18" charset="0"/>
                                          <a:ea typeface="Cambria Math" panose="02040503050406030204" pitchFamily="18" charset="0"/>
                                        </a:rPr>
                                        <m:t>𝟐</m:t>
                                      </m:r>
                                    </m:sup>
                                  </m:sSup>
                                </m:e>
                              </m:d>
                              <m:r>
                                <a:rPr lang="en-US" altLang="zh-CN" b="1" i="1" smtClean="0">
                                  <a:solidFill>
                                    <a:schemeClr val="tx1"/>
                                  </a:solidFill>
                                  <a:latin typeface="Cambria Math" panose="02040503050406030204" pitchFamily="18" charset="0"/>
                                  <a:ea typeface="Cambria Math" panose="02040503050406030204" pitchFamily="18" charset="0"/>
                                </a:rPr>
                                <m:t>=</m:t>
                              </m:r>
                              <m:r>
                                <a:rPr lang="en-US" altLang="zh-CN" b="1" i="1" smtClean="0">
                                  <a:solidFill>
                                    <a:schemeClr val="tx1"/>
                                  </a:solidFill>
                                  <a:latin typeface="Cambria Math" panose="02040503050406030204" pitchFamily="18" charset="0"/>
                                  <a:ea typeface="Cambria Math" panose="02040503050406030204" pitchFamily="18" charset="0"/>
                                </a:rPr>
                                <m:t>𝟏</m:t>
                              </m:r>
                              <m:r>
                                <a:rPr lang="en-US" altLang="zh-CN" b="1" i="1" smtClean="0">
                                  <a:solidFill>
                                    <a:schemeClr val="tx1"/>
                                  </a:solidFill>
                                  <a:latin typeface="Cambria Math" panose="02040503050406030204" pitchFamily="18" charset="0"/>
                                  <a:ea typeface="Cambria Math" panose="02040503050406030204" pitchFamily="18" charset="0"/>
                                </a:rPr>
                                <m:t> （</m:t>
                              </m:r>
                              <m:r>
                                <a:rPr lang="en-US" altLang="zh-CN" b="1" i="1" smtClean="0">
                                  <a:solidFill>
                                    <a:schemeClr val="tx1"/>
                                  </a:solidFill>
                                  <a:latin typeface="Cambria Math" panose="02040503050406030204" pitchFamily="18" charset="0"/>
                                </a:rPr>
                                <m:t>点电荷源</m:t>
                              </m:r>
                              <m:r>
                                <a:rPr lang="en-US" altLang="zh-CN" b="1" i="1" smtClean="0">
                                  <a:solidFill>
                                    <a:schemeClr val="tx1"/>
                                  </a:solidFill>
                                  <a:latin typeface="Cambria Math" panose="02040503050406030204" pitchFamily="18" charset="0"/>
                                  <a:ea typeface="Cambria Math" panose="02040503050406030204" pitchFamily="18" charset="0"/>
                                </a:rPr>
                                <m:t>）</m:t>
                              </m:r>
                            </m:e>
                            <m:e>
                              <m:r>
                                <a:rPr lang="en-US" altLang="zh-CN" b="1" i="1">
                                  <a:solidFill>
                                    <a:schemeClr val="tx1"/>
                                  </a:solidFill>
                                  <a:latin typeface="Cambria Math" panose="02040503050406030204" pitchFamily="18" charset="0"/>
                                  <a:ea typeface="Cambria Math" panose="02040503050406030204" pitchFamily="18" charset="0"/>
                                </a:rPr>
                                <m:t>𝑭</m:t>
                              </m:r>
                              <m:d>
                                <m:dPr>
                                  <m:ctrlPr>
                                    <a:rPr lang="en-US" altLang="zh-CN" b="1" i="1">
                                      <a:solidFill>
                                        <a:schemeClr val="tx1"/>
                                      </a:solidFill>
                                      <a:latin typeface="Cambria Math" panose="02040503050406030204" pitchFamily="18" charset="0"/>
                                      <a:ea typeface="Cambria Math" panose="02040503050406030204" pitchFamily="18" charset="0"/>
                                    </a:rPr>
                                  </m:ctrlPr>
                                </m:dPr>
                                <m:e>
                                  <m:sSup>
                                    <m:sSupPr>
                                      <m:ctrlPr>
                                        <a:rPr lang="en-US" altLang="zh-CN" b="1" i="1">
                                          <a:solidFill>
                                            <a:schemeClr val="tx1"/>
                                          </a:solidFill>
                                          <a:latin typeface="Cambria Math" panose="02040503050406030204" pitchFamily="18" charset="0"/>
                                          <a:ea typeface="Cambria Math" panose="02040503050406030204" pitchFamily="18" charset="0"/>
                                        </a:rPr>
                                      </m:ctrlPr>
                                    </m:sSupPr>
                                    <m:e>
                                      <m:r>
                                        <a:rPr lang="en-US" altLang="zh-CN" b="1" i="1">
                                          <a:solidFill>
                                            <a:schemeClr val="tx1"/>
                                          </a:solidFill>
                                          <a:latin typeface="Cambria Math" panose="02040503050406030204" pitchFamily="18" charset="0"/>
                                          <a:ea typeface="Cambria Math" panose="02040503050406030204" pitchFamily="18" charset="0"/>
                                        </a:rPr>
                                        <m:t>𝒒</m:t>
                                      </m:r>
                                    </m:e>
                                    <m:sup>
                                      <m:r>
                                        <a:rPr lang="en-US" altLang="zh-CN" b="1" i="1">
                                          <a:solidFill>
                                            <a:schemeClr val="tx1"/>
                                          </a:solidFill>
                                          <a:latin typeface="Cambria Math" panose="02040503050406030204" pitchFamily="18" charset="0"/>
                                          <a:ea typeface="Cambria Math" panose="02040503050406030204" pitchFamily="18" charset="0"/>
                                        </a:rPr>
                                        <m:t>𝟐</m:t>
                                      </m:r>
                                    </m:sup>
                                  </m:sSup>
                                </m:e>
                              </m:d>
                              <m:r>
                                <a:rPr lang="en-US" altLang="zh-CN" b="1" i="1" smtClean="0">
                                  <a:solidFill>
                                    <a:schemeClr val="tx1"/>
                                  </a:solidFill>
                                  <a:latin typeface="Cambria Math" panose="02040503050406030204" pitchFamily="18" charset="0"/>
                                  <a:ea typeface="Cambria Math" panose="02040503050406030204" pitchFamily="18" charset="0"/>
                                </a:rPr>
                                <m:t>=</m:t>
                              </m:r>
                              <m:f>
                                <m:fPr>
                                  <m:ctrlPr>
                                    <a:rPr lang="en-US" altLang="zh-CN" b="1" i="1" smtClean="0">
                                      <a:solidFill>
                                        <a:schemeClr val="tx1"/>
                                      </a:solidFill>
                                      <a:latin typeface="Cambria Math" panose="02040503050406030204" pitchFamily="18" charset="0"/>
                                      <a:ea typeface="Cambria Math" panose="02040503050406030204" pitchFamily="18" charset="0"/>
                                    </a:rPr>
                                  </m:ctrlPr>
                                </m:fPr>
                                <m:num>
                                  <m:r>
                                    <a:rPr lang="en-US" altLang="zh-CN" b="1" i="1" smtClean="0">
                                      <a:solidFill>
                                        <a:schemeClr val="tx1"/>
                                      </a:solidFill>
                                      <a:latin typeface="Cambria Math" panose="02040503050406030204" pitchFamily="18" charset="0"/>
                                      <a:ea typeface="Cambria Math" panose="02040503050406030204" pitchFamily="18" charset="0"/>
                                    </a:rPr>
                                    <m:t>𝟏</m:t>
                                  </m:r>
                                </m:num>
                                <m:den>
                                  <m:r>
                                    <a:rPr lang="en-US" altLang="zh-CN" b="1" i="1" smtClean="0">
                                      <a:solidFill>
                                        <a:schemeClr val="tx1"/>
                                      </a:solidFill>
                                      <a:latin typeface="Cambria Math" panose="02040503050406030204" pitchFamily="18" charset="0"/>
                                      <a:ea typeface="Cambria Math" panose="02040503050406030204" pitchFamily="18" charset="0"/>
                                    </a:rPr>
                                    <m:t>𝟏</m:t>
                                  </m:r>
                                  <m:r>
                                    <a:rPr lang="en-US" altLang="zh-CN" b="1" i="1" smtClean="0">
                                      <a:solidFill>
                                        <a:schemeClr val="tx1"/>
                                      </a:solidFill>
                                      <a:latin typeface="Cambria Math" panose="02040503050406030204" pitchFamily="18" charset="0"/>
                                      <a:ea typeface="Cambria Math" panose="02040503050406030204" pitchFamily="18" charset="0"/>
                                    </a:rPr>
                                    <m:t>+</m:t>
                                  </m:r>
                                  <m:sSup>
                                    <m:sSupPr>
                                      <m:ctrlPr>
                                        <a:rPr lang="en-US" altLang="zh-CN" b="1" i="1" smtClean="0">
                                          <a:solidFill>
                                            <a:schemeClr val="tx1"/>
                                          </a:solidFill>
                                          <a:latin typeface="Cambria Math" panose="02040503050406030204" pitchFamily="18" charset="0"/>
                                          <a:ea typeface="Cambria Math" panose="02040503050406030204" pitchFamily="18" charset="0"/>
                                        </a:rPr>
                                      </m:ctrlPr>
                                    </m:sSupPr>
                                    <m:e>
                                      <m:r>
                                        <a:rPr lang="en-US" altLang="zh-CN" b="1" i="1" smtClean="0">
                                          <a:solidFill>
                                            <a:schemeClr val="tx1"/>
                                          </a:solidFill>
                                          <a:latin typeface="Cambria Math" panose="02040503050406030204" pitchFamily="18" charset="0"/>
                                          <a:ea typeface="Cambria Math" panose="02040503050406030204" pitchFamily="18" charset="0"/>
                                        </a:rPr>
                                        <m:t>𝒒</m:t>
                                      </m:r>
                                    </m:e>
                                    <m:sup>
                                      <m:r>
                                        <a:rPr lang="en-US" altLang="zh-CN" b="1" i="1" smtClean="0">
                                          <a:solidFill>
                                            <a:schemeClr val="tx1"/>
                                          </a:solidFill>
                                          <a:latin typeface="Cambria Math" panose="02040503050406030204" pitchFamily="18" charset="0"/>
                                          <a:ea typeface="Cambria Math" panose="02040503050406030204" pitchFamily="18" charset="0"/>
                                        </a:rPr>
                                        <m:t>𝟐</m:t>
                                      </m:r>
                                    </m:sup>
                                  </m:sSup>
                                  <m:r>
                                    <a:rPr lang="en-US" altLang="zh-CN" b="1" i="1" smtClean="0">
                                      <a:solidFill>
                                        <a:schemeClr val="tx1"/>
                                      </a:solidFill>
                                      <a:latin typeface="Cambria Math" panose="02040503050406030204" pitchFamily="18" charset="0"/>
                                      <a:ea typeface="Cambria Math" panose="02040503050406030204" pitchFamily="18" charset="0"/>
                                    </a:rPr>
                                    <m:t>/</m:t>
                                  </m:r>
                                  <m:sSup>
                                    <m:sSupPr>
                                      <m:ctrlPr>
                                        <a:rPr lang="en-US" altLang="zh-CN" b="1" i="1" smtClean="0">
                                          <a:solidFill>
                                            <a:schemeClr val="tx1"/>
                                          </a:solidFill>
                                          <a:latin typeface="Cambria Math" panose="02040503050406030204" pitchFamily="18" charset="0"/>
                                          <a:ea typeface="Cambria Math" panose="02040503050406030204" pitchFamily="18" charset="0"/>
                                        </a:rPr>
                                      </m:ctrlPr>
                                    </m:sSupPr>
                                    <m:e>
                                      <m:r>
                                        <a:rPr lang="en-US" altLang="zh-CN" b="1" i="1" smtClean="0">
                                          <a:solidFill>
                                            <a:schemeClr val="tx1"/>
                                          </a:solidFill>
                                          <a:latin typeface="Cambria Math" panose="02040503050406030204" pitchFamily="18" charset="0"/>
                                          <a:ea typeface="Cambria Math" panose="02040503050406030204" pitchFamily="18" charset="0"/>
                                        </a:rPr>
                                        <m:t>𝒂</m:t>
                                      </m:r>
                                    </m:e>
                                    <m:sup>
                                      <m:r>
                                        <a:rPr lang="en-US" altLang="zh-CN" b="1" i="1" smtClean="0">
                                          <a:solidFill>
                                            <a:schemeClr val="tx1"/>
                                          </a:solidFill>
                                          <a:latin typeface="Cambria Math" panose="02040503050406030204" pitchFamily="18" charset="0"/>
                                          <a:ea typeface="Cambria Math" panose="02040503050406030204" pitchFamily="18" charset="0"/>
                                        </a:rPr>
                                        <m:t>𝟐</m:t>
                                      </m:r>
                                    </m:sup>
                                  </m:sSup>
                                </m:den>
                              </m:f>
                              <m:r>
                                <a:rPr lang="en-US" altLang="zh-CN" b="1" i="1" smtClean="0">
                                  <a:solidFill>
                                    <a:schemeClr val="tx1"/>
                                  </a:solidFill>
                                  <a:latin typeface="Cambria Math" panose="02040503050406030204" pitchFamily="18" charset="0"/>
                                  <a:ea typeface="Cambria Math" panose="02040503050406030204" pitchFamily="18" charset="0"/>
                                </a:rPr>
                                <m:t> </m:t>
                              </m:r>
                              <m:r>
                                <a:rPr lang="zh-CN" altLang="en-US" b="1" i="1">
                                  <a:latin typeface="Cambria Math" panose="02040503050406030204" pitchFamily="18" charset="0"/>
                                  <a:ea typeface="Cambria Math" panose="02040503050406030204" pitchFamily="18" charset="0"/>
                                </a:rPr>
                                <m:t>（</m:t>
                              </m:r>
                              <m:r>
                                <a:rPr lang="zh-CN" altLang="en-US" b="1" i="1" smtClean="0">
                                  <a:latin typeface="Cambria Math" panose="02040503050406030204" pitchFamily="18" charset="0"/>
                                </a:rPr>
                                <m:t>指数</m:t>
                              </m:r>
                              <m:r>
                                <a:rPr lang="zh-CN" altLang="en-US" b="1" i="1">
                                  <a:latin typeface="Cambria Math" panose="02040503050406030204" pitchFamily="18" charset="0"/>
                                </a:rPr>
                                <m:t>分布</m:t>
                              </m:r>
                              <m:r>
                                <a:rPr lang="zh-CN" altLang="en-US" b="1" i="1" smtClean="0">
                                  <a:latin typeface="Cambria Math" panose="02040503050406030204" pitchFamily="18" charset="0"/>
                                </a:rPr>
                                <m:t>电荷</m:t>
                              </m:r>
                              <m:r>
                                <a:rPr lang="zh-CN" altLang="en-US" b="1" i="1">
                                  <a:latin typeface="Cambria Math" panose="02040503050406030204" pitchFamily="18" charset="0"/>
                                  <a:ea typeface="Cambria Math" panose="02040503050406030204" pitchFamily="18" charset="0"/>
                                </a:rPr>
                                <m:t>）</m:t>
                              </m:r>
                            </m:e>
                            <m:e>
                              <m:r>
                                <a:rPr lang="en-US" altLang="zh-CN" b="1" i="1">
                                  <a:solidFill>
                                    <a:schemeClr val="tx1"/>
                                  </a:solidFill>
                                  <a:latin typeface="Cambria Math" panose="02040503050406030204" pitchFamily="18" charset="0"/>
                                  <a:ea typeface="Cambria Math" panose="02040503050406030204" pitchFamily="18" charset="0"/>
                                </a:rPr>
                                <m:t>𝑭</m:t>
                              </m:r>
                              <m:d>
                                <m:dPr>
                                  <m:ctrlPr>
                                    <a:rPr lang="en-US" altLang="zh-CN" b="1" i="1">
                                      <a:solidFill>
                                        <a:schemeClr val="tx1"/>
                                      </a:solidFill>
                                      <a:latin typeface="Cambria Math" panose="02040503050406030204" pitchFamily="18" charset="0"/>
                                      <a:ea typeface="Cambria Math" panose="02040503050406030204" pitchFamily="18" charset="0"/>
                                    </a:rPr>
                                  </m:ctrlPr>
                                </m:dPr>
                                <m:e>
                                  <m:sSup>
                                    <m:sSupPr>
                                      <m:ctrlPr>
                                        <a:rPr lang="en-US" altLang="zh-CN" b="1" i="1">
                                          <a:solidFill>
                                            <a:schemeClr val="tx1"/>
                                          </a:solidFill>
                                          <a:latin typeface="Cambria Math" panose="02040503050406030204" pitchFamily="18" charset="0"/>
                                          <a:ea typeface="Cambria Math" panose="02040503050406030204" pitchFamily="18" charset="0"/>
                                        </a:rPr>
                                      </m:ctrlPr>
                                    </m:sSupPr>
                                    <m:e>
                                      <m:r>
                                        <a:rPr lang="en-US" altLang="zh-CN" b="1" i="1">
                                          <a:solidFill>
                                            <a:schemeClr val="tx1"/>
                                          </a:solidFill>
                                          <a:latin typeface="Cambria Math" panose="02040503050406030204" pitchFamily="18" charset="0"/>
                                          <a:ea typeface="Cambria Math" panose="02040503050406030204" pitchFamily="18" charset="0"/>
                                        </a:rPr>
                                        <m:t>𝒒</m:t>
                                      </m:r>
                                    </m:e>
                                    <m:sup>
                                      <m:r>
                                        <a:rPr lang="en-US" altLang="zh-CN" b="1" i="1">
                                          <a:solidFill>
                                            <a:schemeClr val="tx1"/>
                                          </a:solidFill>
                                          <a:latin typeface="Cambria Math" panose="02040503050406030204" pitchFamily="18" charset="0"/>
                                          <a:ea typeface="Cambria Math" panose="02040503050406030204" pitchFamily="18" charset="0"/>
                                        </a:rPr>
                                        <m:t>𝟐</m:t>
                                      </m:r>
                                    </m:sup>
                                  </m:sSup>
                                </m:e>
                              </m:d>
                              <m:r>
                                <a:rPr lang="en-US" altLang="zh-CN" b="1" i="1">
                                  <a:solidFill>
                                    <a:schemeClr val="tx1"/>
                                  </a:solidFill>
                                  <a:latin typeface="Cambria Math" panose="02040503050406030204" pitchFamily="18" charset="0"/>
                                  <a:ea typeface="Cambria Math" panose="02040503050406030204" pitchFamily="18" charset="0"/>
                                </a:rPr>
                                <m:t>=</m:t>
                              </m:r>
                              <m:f>
                                <m:fPr>
                                  <m:ctrlPr>
                                    <a:rPr lang="en-US" altLang="zh-CN" b="1" i="1" smtClean="0">
                                      <a:solidFill>
                                        <a:schemeClr val="tx1"/>
                                      </a:solidFill>
                                      <a:latin typeface="Cambria Math" panose="02040503050406030204" pitchFamily="18" charset="0"/>
                                      <a:ea typeface="Cambria Math" panose="02040503050406030204" pitchFamily="18" charset="0"/>
                                    </a:rPr>
                                  </m:ctrlPr>
                                </m:fPr>
                                <m:num>
                                  <m:sSup>
                                    <m:sSupPr>
                                      <m:ctrlPr>
                                        <a:rPr lang="en-US" altLang="zh-CN" b="1" i="1" smtClean="0">
                                          <a:solidFill>
                                            <a:schemeClr val="tx1"/>
                                          </a:solidFill>
                                          <a:latin typeface="Cambria Math" panose="02040503050406030204" pitchFamily="18" charset="0"/>
                                          <a:ea typeface="Cambria Math" panose="02040503050406030204" pitchFamily="18" charset="0"/>
                                        </a:rPr>
                                      </m:ctrlPr>
                                    </m:sSupPr>
                                    <m:e>
                                      <m:r>
                                        <a:rPr lang="en-US" altLang="zh-CN" b="1" i="1" smtClean="0">
                                          <a:solidFill>
                                            <a:schemeClr val="tx1"/>
                                          </a:solidFill>
                                          <a:latin typeface="Cambria Math" panose="02040503050406030204" pitchFamily="18" charset="0"/>
                                          <a:ea typeface="Cambria Math" panose="02040503050406030204" pitchFamily="18" charset="0"/>
                                        </a:rPr>
                                        <m:t>𝒆</m:t>
                                      </m:r>
                                    </m:e>
                                    <m:sup>
                                      <m:r>
                                        <a:rPr lang="en-US" altLang="zh-CN" b="1" i="1" smtClean="0">
                                          <a:solidFill>
                                            <a:schemeClr val="tx1"/>
                                          </a:solidFill>
                                          <a:latin typeface="Cambria Math" panose="02040503050406030204" pitchFamily="18" charset="0"/>
                                          <a:ea typeface="Cambria Math" panose="02040503050406030204" pitchFamily="18" charset="0"/>
                                        </a:rPr>
                                        <m:t>−</m:t>
                                      </m:r>
                                      <m:sSup>
                                        <m:sSupPr>
                                          <m:ctrlPr>
                                            <a:rPr lang="en-US" altLang="zh-CN" b="1" i="1" smtClean="0">
                                              <a:solidFill>
                                                <a:schemeClr val="tx1"/>
                                              </a:solidFill>
                                              <a:latin typeface="Cambria Math" panose="02040503050406030204" pitchFamily="18" charset="0"/>
                                              <a:ea typeface="Cambria Math" panose="02040503050406030204" pitchFamily="18" charset="0"/>
                                            </a:rPr>
                                          </m:ctrlPr>
                                        </m:sSupPr>
                                        <m:e>
                                          <m:r>
                                            <a:rPr lang="en-US" altLang="zh-CN" b="1" i="1" smtClean="0">
                                              <a:solidFill>
                                                <a:schemeClr val="tx1"/>
                                              </a:solidFill>
                                              <a:latin typeface="Cambria Math" panose="02040503050406030204" pitchFamily="18" charset="0"/>
                                              <a:ea typeface="Cambria Math" panose="02040503050406030204" pitchFamily="18" charset="0"/>
                                            </a:rPr>
                                            <m:t>𝒒</m:t>
                                          </m:r>
                                        </m:e>
                                        <m:sup>
                                          <m:r>
                                            <a:rPr lang="en-US" altLang="zh-CN" b="1" i="1" smtClean="0">
                                              <a:solidFill>
                                                <a:schemeClr val="tx1"/>
                                              </a:solidFill>
                                              <a:latin typeface="Cambria Math" panose="02040503050406030204" pitchFamily="18" charset="0"/>
                                              <a:ea typeface="Cambria Math" panose="02040503050406030204" pitchFamily="18" charset="0"/>
                                            </a:rPr>
                                            <m:t>𝟐</m:t>
                                          </m:r>
                                        </m:sup>
                                      </m:sSup>
                                    </m:sup>
                                  </m:sSup>
                                </m:num>
                                <m:den>
                                  <m:r>
                                    <a:rPr lang="en-US" altLang="zh-CN" b="1" i="1" smtClean="0">
                                      <a:solidFill>
                                        <a:schemeClr val="tx1"/>
                                      </a:solidFill>
                                      <a:latin typeface="Cambria Math" panose="02040503050406030204" pitchFamily="18" charset="0"/>
                                      <a:ea typeface="Cambria Math" panose="02040503050406030204" pitchFamily="18" charset="0"/>
                                    </a:rPr>
                                    <m:t>𝟐</m:t>
                                  </m:r>
                                  <m:sSup>
                                    <m:sSupPr>
                                      <m:ctrlPr>
                                        <a:rPr lang="en-US" altLang="zh-CN" b="1" i="1" smtClean="0">
                                          <a:solidFill>
                                            <a:schemeClr val="tx1"/>
                                          </a:solidFill>
                                          <a:latin typeface="Cambria Math" panose="02040503050406030204" pitchFamily="18" charset="0"/>
                                          <a:ea typeface="Cambria Math" panose="02040503050406030204" pitchFamily="18" charset="0"/>
                                        </a:rPr>
                                      </m:ctrlPr>
                                    </m:sSupPr>
                                    <m:e>
                                      <m:r>
                                        <a:rPr lang="en-US" altLang="zh-CN" b="1" i="1" smtClean="0">
                                          <a:solidFill>
                                            <a:schemeClr val="tx1"/>
                                          </a:solidFill>
                                          <a:latin typeface="Cambria Math" panose="02040503050406030204" pitchFamily="18" charset="0"/>
                                          <a:ea typeface="Cambria Math" panose="02040503050406030204" pitchFamily="18" charset="0"/>
                                        </a:rPr>
                                        <m:t>𝒂</m:t>
                                      </m:r>
                                    </m:e>
                                    <m:sup>
                                      <m:r>
                                        <a:rPr lang="en-US" altLang="zh-CN" b="1" i="1" smtClean="0">
                                          <a:solidFill>
                                            <a:schemeClr val="tx1"/>
                                          </a:solidFill>
                                          <a:latin typeface="Cambria Math" panose="02040503050406030204" pitchFamily="18" charset="0"/>
                                          <a:ea typeface="Cambria Math" panose="02040503050406030204" pitchFamily="18" charset="0"/>
                                        </a:rPr>
                                        <m:t>𝟐</m:t>
                                      </m:r>
                                    </m:sup>
                                  </m:sSup>
                                </m:den>
                              </m:f>
                              <m:r>
                                <a:rPr lang="en-US" altLang="zh-CN" b="1" i="1" smtClean="0">
                                  <a:solidFill>
                                    <a:schemeClr val="tx1"/>
                                  </a:solidFill>
                                  <a:latin typeface="Cambria Math" panose="02040503050406030204" pitchFamily="18" charset="0"/>
                                  <a:ea typeface="Cambria Math" panose="02040503050406030204" pitchFamily="18" charset="0"/>
                                </a:rPr>
                                <m:t> </m:t>
                              </m:r>
                              <m:r>
                                <a:rPr lang="zh-CN" altLang="en-US" b="1" i="1">
                                  <a:latin typeface="Cambria Math" panose="02040503050406030204" pitchFamily="18" charset="0"/>
                                  <a:ea typeface="Cambria Math" panose="02040503050406030204" pitchFamily="18" charset="0"/>
                                </a:rPr>
                                <m:t>（</m:t>
                              </m:r>
                              <m:r>
                                <a:rPr lang="zh-CN" altLang="en-US" b="1" i="1" smtClean="0">
                                  <a:latin typeface="Cambria Math" panose="02040503050406030204" pitchFamily="18" charset="0"/>
                                </a:rPr>
                                <m:t>高斯</m:t>
                              </m:r>
                              <m:r>
                                <a:rPr lang="zh-CN" altLang="en-US" b="1" i="1">
                                  <a:latin typeface="Cambria Math" panose="02040503050406030204" pitchFamily="18" charset="0"/>
                                </a:rPr>
                                <m:t>分布电</m:t>
                              </m:r>
                              <m:r>
                                <a:rPr lang="zh-CN" altLang="en-US" b="1" i="1" smtClean="0">
                                  <a:latin typeface="Cambria Math" panose="02040503050406030204" pitchFamily="18" charset="0"/>
                                </a:rPr>
                                <m:t>荷</m:t>
                              </m:r>
                              <m:r>
                                <a:rPr lang="zh-CN" altLang="en-US" b="1" i="1">
                                  <a:latin typeface="Cambria Math" panose="02040503050406030204" pitchFamily="18" charset="0"/>
                                  <a:ea typeface="Cambria Math" panose="02040503050406030204" pitchFamily="18" charset="0"/>
                                </a:rPr>
                                <m:t>）</m:t>
                              </m:r>
                            </m:e>
                          </m:eqArr>
                        </m:e>
                      </m:d>
                    </m:oMath>
                  </m:oMathPara>
                </a14:m>
                <a:endParaRPr lang="zh-CN" altLang="en-US" b="1" dirty="0">
                  <a:solidFill>
                    <a:schemeClr val="tx1"/>
                  </a:solidFill>
                </a:endParaRPr>
              </a:p>
            </p:txBody>
          </p:sp>
        </mc:Choice>
        <mc:Fallback xmlns="">
          <p:sp>
            <p:nvSpPr>
              <p:cNvPr id="18" name="文本框 17">
                <a:extLst>
                  <a:ext uri="{FF2B5EF4-FFF2-40B4-BE49-F238E27FC236}">
                    <a16:creationId xmlns:a16="http://schemas.microsoft.com/office/drawing/2014/main" id="{9240EBE1-21E0-5D89-4D4D-D806F925D1FA}"/>
                  </a:ext>
                </a:extLst>
              </p:cNvPr>
              <p:cNvSpPr txBox="1">
                <a:spLocks noRot="1" noChangeAspect="1" noMove="1" noResize="1" noEditPoints="1" noAdjustHandles="1" noChangeArrowheads="1" noChangeShapeType="1" noTextEdit="1"/>
              </p:cNvSpPr>
              <p:nvPr/>
            </p:nvSpPr>
            <p:spPr>
              <a:xfrm>
                <a:off x="4519542" y="4847502"/>
                <a:ext cx="4007379" cy="1651106"/>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80CB9988-EBBB-0E5B-7599-57C7CFEB88E8}"/>
                  </a:ext>
                </a:extLst>
              </p:cNvPr>
              <p:cNvSpPr txBox="1"/>
              <p:nvPr/>
            </p:nvSpPr>
            <p:spPr>
              <a:xfrm>
                <a:off x="981719" y="5600412"/>
                <a:ext cx="3691259" cy="8211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sz="1800" b="1" i="1" smtClean="0">
                          <a:solidFill>
                            <a:srgbClr val="FF0000"/>
                          </a:solidFill>
                          <a:latin typeface="Cambria Math" panose="02040503050406030204" pitchFamily="18" charset="0"/>
                        </a:rPr>
                        <m:t>𝝆</m:t>
                      </m:r>
                      <m:r>
                        <a:rPr lang="en-US" altLang="zh-CN" sz="1800" b="1" i="1" smtClean="0">
                          <a:solidFill>
                            <a:srgbClr val="FF0000"/>
                          </a:solidFill>
                          <a:latin typeface="Cambria Math" panose="02040503050406030204" pitchFamily="18" charset="0"/>
                        </a:rPr>
                        <m:t>(</m:t>
                      </m:r>
                      <m:acc>
                        <m:accPr>
                          <m:chr m:val="⃗"/>
                          <m:ctrlPr>
                            <a:rPr lang="en-US" altLang="zh-CN" sz="1800" b="1" i="1" smtClean="0">
                              <a:solidFill>
                                <a:srgbClr val="FF0000"/>
                              </a:solidFill>
                              <a:latin typeface="Cambria Math" panose="02040503050406030204" pitchFamily="18" charset="0"/>
                            </a:rPr>
                          </m:ctrlPr>
                        </m:accPr>
                        <m:e>
                          <m:r>
                            <a:rPr lang="en-US" altLang="zh-CN" sz="1800" b="1" i="1" smtClean="0">
                              <a:solidFill>
                                <a:srgbClr val="FF0000"/>
                              </a:solidFill>
                              <a:latin typeface="Cambria Math" panose="02040503050406030204" pitchFamily="18" charset="0"/>
                            </a:rPr>
                            <m:t>𝒓</m:t>
                          </m:r>
                        </m:e>
                      </m:acc>
                      <m:r>
                        <a:rPr lang="en-US" altLang="zh-CN" sz="1800" b="1" i="1" smtClean="0">
                          <a:solidFill>
                            <a:srgbClr val="FF0000"/>
                          </a:solidFill>
                          <a:latin typeface="Cambria Math" panose="02040503050406030204" pitchFamily="18" charset="0"/>
                        </a:rPr>
                        <m:t>)=</m:t>
                      </m:r>
                      <m:nary>
                        <m:naryPr>
                          <m:limLoc m:val="undOvr"/>
                          <m:subHide m:val="on"/>
                          <m:supHide m:val="on"/>
                          <m:ctrlPr>
                            <a:rPr lang="en-US" altLang="zh-CN" sz="1800" b="1" i="1" smtClean="0">
                              <a:solidFill>
                                <a:srgbClr val="FF0000"/>
                              </a:solidFill>
                              <a:latin typeface="Cambria Math" panose="02040503050406030204" pitchFamily="18" charset="0"/>
                            </a:rPr>
                          </m:ctrlPr>
                        </m:naryPr>
                        <m:sub/>
                        <m:sup/>
                        <m:e>
                          <m:f>
                            <m:fPr>
                              <m:ctrlPr>
                                <a:rPr lang="en-US" altLang="zh-CN" sz="1800" b="1" i="1" smtClean="0">
                                  <a:solidFill>
                                    <a:srgbClr val="FF0000"/>
                                  </a:solidFill>
                                  <a:latin typeface="Cambria Math" panose="02040503050406030204" pitchFamily="18" charset="0"/>
                                </a:rPr>
                              </m:ctrlPr>
                            </m:fPr>
                            <m:num>
                              <m:sSup>
                                <m:sSupPr>
                                  <m:ctrlPr>
                                    <a:rPr lang="en-US" altLang="zh-CN" sz="1800" b="1" i="1" smtClean="0">
                                      <a:solidFill>
                                        <a:srgbClr val="FF0000"/>
                                      </a:solidFill>
                                      <a:latin typeface="Cambria Math" panose="02040503050406030204" pitchFamily="18" charset="0"/>
                                    </a:rPr>
                                  </m:ctrlPr>
                                </m:sSupPr>
                                <m:e>
                                  <m:r>
                                    <a:rPr lang="en-US" altLang="zh-CN" sz="1800" b="1" i="1" smtClean="0">
                                      <a:solidFill>
                                        <a:srgbClr val="FF0000"/>
                                      </a:solidFill>
                                      <a:latin typeface="Cambria Math" panose="02040503050406030204" pitchFamily="18" charset="0"/>
                                    </a:rPr>
                                    <m:t>𝒅</m:t>
                                  </m:r>
                                </m:e>
                                <m:sup>
                                  <m:r>
                                    <a:rPr lang="en-US" altLang="zh-CN" sz="1800" b="1" i="1" smtClean="0">
                                      <a:solidFill>
                                        <a:srgbClr val="FF0000"/>
                                      </a:solidFill>
                                      <a:latin typeface="Cambria Math" panose="02040503050406030204" pitchFamily="18" charset="0"/>
                                    </a:rPr>
                                    <m:t>𝟑</m:t>
                                  </m:r>
                                </m:sup>
                              </m:sSup>
                              <m:r>
                                <a:rPr lang="en-US" altLang="zh-CN" sz="1800" b="1" i="1" smtClean="0">
                                  <a:solidFill>
                                    <a:srgbClr val="FF0000"/>
                                  </a:solidFill>
                                  <a:latin typeface="Cambria Math" panose="02040503050406030204" pitchFamily="18" charset="0"/>
                                </a:rPr>
                                <m:t>𝒒</m:t>
                              </m:r>
                            </m:num>
                            <m:den>
                              <m:sSup>
                                <m:sSupPr>
                                  <m:ctrlPr>
                                    <a:rPr lang="en-US" altLang="zh-CN" sz="1800" b="1" i="1" smtClean="0">
                                      <a:solidFill>
                                        <a:srgbClr val="FF0000"/>
                                      </a:solidFill>
                                      <a:latin typeface="Cambria Math" panose="02040503050406030204" pitchFamily="18" charset="0"/>
                                    </a:rPr>
                                  </m:ctrlPr>
                                </m:sSupPr>
                                <m:e>
                                  <m:d>
                                    <m:dPr>
                                      <m:ctrlPr>
                                        <a:rPr lang="en-US" altLang="zh-CN" sz="1800" b="1" i="1" smtClean="0">
                                          <a:solidFill>
                                            <a:srgbClr val="FF0000"/>
                                          </a:solidFill>
                                          <a:latin typeface="Cambria Math" panose="02040503050406030204" pitchFamily="18" charset="0"/>
                                        </a:rPr>
                                      </m:ctrlPr>
                                    </m:dPr>
                                    <m:e>
                                      <m:r>
                                        <a:rPr lang="en-US" altLang="zh-CN" sz="1800" b="1" i="1" smtClean="0">
                                          <a:solidFill>
                                            <a:srgbClr val="FF0000"/>
                                          </a:solidFill>
                                          <a:latin typeface="Cambria Math" panose="02040503050406030204" pitchFamily="18" charset="0"/>
                                        </a:rPr>
                                        <m:t>𝟐</m:t>
                                      </m:r>
                                      <m:r>
                                        <a:rPr lang="zh-CN" altLang="en-US" sz="1800" b="1" i="1" smtClean="0">
                                          <a:solidFill>
                                            <a:srgbClr val="FF0000"/>
                                          </a:solidFill>
                                          <a:latin typeface="Cambria Math" panose="02040503050406030204" pitchFamily="18" charset="0"/>
                                        </a:rPr>
                                        <m:t>𝝅</m:t>
                                      </m:r>
                                    </m:e>
                                  </m:d>
                                </m:e>
                                <m:sup>
                                  <m:r>
                                    <a:rPr lang="en-US" altLang="zh-CN" sz="1800" b="1" i="1" smtClean="0">
                                      <a:solidFill>
                                        <a:srgbClr val="FF0000"/>
                                      </a:solidFill>
                                      <a:latin typeface="Cambria Math" panose="02040503050406030204" pitchFamily="18" charset="0"/>
                                    </a:rPr>
                                    <m:t>𝟑</m:t>
                                  </m:r>
                                </m:sup>
                              </m:sSup>
                            </m:den>
                          </m:f>
                          <m:sSup>
                            <m:sSupPr>
                              <m:ctrlPr>
                                <a:rPr lang="en-US" altLang="zh-CN" sz="1800" b="1" i="1" smtClean="0">
                                  <a:solidFill>
                                    <a:srgbClr val="FF0000"/>
                                  </a:solidFill>
                                  <a:latin typeface="Cambria Math" panose="02040503050406030204" pitchFamily="18" charset="0"/>
                                </a:rPr>
                              </m:ctrlPr>
                            </m:sSupPr>
                            <m:e>
                              <m:r>
                                <a:rPr lang="en-US" altLang="zh-CN" sz="1800" b="1" i="1" smtClean="0">
                                  <a:solidFill>
                                    <a:srgbClr val="FF0000"/>
                                  </a:solidFill>
                                  <a:latin typeface="Cambria Math" panose="02040503050406030204" pitchFamily="18" charset="0"/>
                                </a:rPr>
                                <m:t>𝒆</m:t>
                              </m:r>
                            </m:e>
                            <m:sup>
                              <m:r>
                                <a:rPr lang="en-US" altLang="zh-CN" sz="1800" b="1" i="1">
                                  <a:solidFill>
                                    <a:srgbClr val="FF0000"/>
                                  </a:solidFill>
                                  <a:latin typeface="Cambria Math" panose="02040503050406030204" pitchFamily="18" charset="0"/>
                                </a:rPr>
                                <m:t>−</m:t>
                              </m:r>
                              <m:r>
                                <a:rPr lang="en-US" altLang="zh-CN" sz="1800" b="1" i="1" smtClean="0">
                                  <a:solidFill>
                                    <a:srgbClr val="FF0000"/>
                                  </a:solidFill>
                                  <a:latin typeface="Cambria Math" panose="02040503050406030204" pitchFamily="18" charset="0"/>
                                </a:rPr>
                                <m:t>𝒊</m:t>
                              </m:r>
                              <m:acc>
                                <m:accPr>
                                  <m:chr m:val="⃗"/>
                                  <m:ctrlPr>
                                    <a:rPr lang="en-US" altLang="zh-CN" sz="1800" b="1" i="1" smtClean="0">
                                      <a:solidFill>
                                        <a:srgbClr val="FF0000"/>
                                      </a:solidFill>
                                      <a:latin typeface="Cambria Math" panose="02040503050406030204" pitchFamily="18" charset="0"/>
                                    </a:rPr>
                                  </m:ctrlPr>
                                </m:accPr>
                                <m:e>
                                  <m:r>
                                    <a:rPr lang="en-US" altLang="zh-CN" sz="1800" b="1" i="1" smtClean="0">
                                      <a:solidFill>
                                        <a:srgbClr val="FF0000"/>
                                      </a:solidFill>
                                      <a:latin typeface="Cambria Math" panose="02040503050406030204" pitchFamily="18" charset="0"/>
                                    </a:rPr>
                                    <m:t>𝒒</m:t>
                                  </m:r>
                                </m:e>
                              </m:acc>
                              <m:r>
                                <a:rPr lang="en-US" altLang="zh-CN" sz="1800" b="1" i="1" smtClean="0">
                                  <a:solidFill>
                                    <a:srgbClr val="FF0000"/>
                                  </a:solidFill>
                                  <a:latin typeface="Cambria Math" panose="02040503050406030204" pitchFamily="18" charset="0"/>
                                  <a:ea typeface="Cambria Math" panose="02040503050406030204" pitchFamily="18" charset="0"/>
                                </a:rPr>
                                <m:t>∙</m:t>
                              </m:r>
                              <m:acc>
                                <m:accPr>
                                  <m:chr m:val="⃗"/>
                                  <m:ctrlPr>
                                    <a:rPr lang="en-US" altLang="zh-CN" sz="1800" b="1" i="1" smtClean="0">
                                      <a:solidFill>
                                        <a:srgbClr val="FF0000"/>
                                      </a:solidFill>
                                      <a:latin typeface="Cambria Math" panose="02040503050406030204" pitchFamily="18" charset="0"/>
                                      <a:ea typeface="Cambria Math" panose="02040503050406030204" pitchFamily="18" charset="0"/>
                                    </a:rPr>
                                  </m:ctrlPr>
                                </m:accPr>
                                <m:e>
                                  <m:r>
                                    <a:rPr lang="en-US" altLang="zh-CN" sz="1800" b="1" i="1" smtClean="0">
                                      <a:solidFill>
                                        <a:srgbClr val="FF0000"/>
                                      </a:solidFill>
                                      <a:latin typeface="Cambria Math" panose="02040503050406030204" pitchFamily="18" charset="0"/>
                                      <a:ea typeface="Cambria Math" panose="02040503050406030204" pitchFamily="18" charset="0"/>
                                    </a:rPr>
                                    <m:t>𝒓</m:t>
                                  </m:r>
                                </m:e>
                              </m:acc>
                            </m:sup>
                          </m:sSup>
                          <m:r>
                            <a:rPr lang="en-US" altLang="zh-CN" sz="1800" b="1" i="1" smtClean="0">
                              <a:solidFill>
                                <a:srgbClr val="FF0000"/>
                              </a:solidFill>
                              <a:latin typeface="Cambria Math" panose="02040503050406030204" pitchFamily="18" charset="0"/>
                            </a:rPr>
                            <m:t>𝑭</m:t>
                          </m:r>
                          <m:r>
                            <a:rPr lang="en-US" altLang="zh-CN" sz="1800" b="1" i="1" smtClean="0">
                              <a:solidFill>
                                <a:srgbClr val="FF0000"/>
                              </a:solidFill>
                              <a:latin typeface="Cambria Math" panose="02040503050406030204" pitchFamily="18" charset="0"/>
                            </a:rPr>
                            <m:t>(</m:t>
                          </m:r>
                          <m:sSup>
                            <m:sSupPr>
                              <m:ctrlPr>
                                <a:rPr lang="en-US" altLang="zh-CN" sz="1800" b="1" i="1" smtClean="0">
                                  <a:solidFill>
                                    <a:srgbClr val="FF0000"/>
                                  </a:solidFill>
                                  <a:latin typeface="Cambria Math" panose="02040503050406030204" pitchFamily="18" charset="0"/>
                                </a:rPr>
                              </m:ctrlPr>
                            </m:sSupPr>
                            <m:e>
                              <m:r>
                                <a:rPr lang="en-US" altLang="zh-CN" sz="1800" b="1" i="1" smtClean="0">
                                  <a:solidFill>
                                    <a:srgbClr val="FF0000"/>
                                  </a:solidFill>
                                  <a:latin typeface="Cambria Math" panose="02040503050406030204" pitchFamily="18" charset="0"/>
                                </a:rPr>
                                <m:t>𝒒</m:t>
                              </m:r>
                            </m:e>
                            <m:sup>
                              <m:r>
                                <a:rPr lang="en-US" altLang="zh-CN" sz="1800" b="1" i="1" smtClean="0">
                                  <a:solidFill>
                                    <a:srgbClr val="FF0000"/>
                                  </a:solidFill>
                                  <a:latin typeface="Cambria Math" panose="02040503050406030204" pitchFamily="18" charset="0"/>
                                </a:rPr>
                                <m:t>𝟐</m:t>
                              </m:r>
                            </m:sup>
                          </m:sSup>
                          <m:r>
                            <a:rPr lang="en-US" altLang="zh-CN" sz="1800" b="1" i="1" smtClean="0">
                              <a:solidFill>
                                <a:srgbClr val="FF0000"/>
                              </a:solidFill>
                              <a:latin typeface="Cambria Math" panose="02040503050406030204" pitchFamily="18" charset="0"/>
                            </a:rPr>
                            <m:t>)</m:t>
                          </m:r>
                        </m:e>
                      </m:nary>
                    </m:oMath>
                  </m:oMathPara>
                </a14:m>
                <a:endParaRPr lang="zh-CN" altLang="en-US" sz="1800" b="1" dirty="0">
                  <a:solidFill>
                    <a:srgbClr val="FF0000"/>
                  </a:solidFill>
                </a:endParaRPr>
              </a:p>
            </p:txBody>
          </p:sp>
        </mc:Choice>
        <mc:Fallback xmlns="">
          <p:sp>
            <p:nvSpPr>
              <p:cNvPr id="20" name="文本框 19">
                <a:extLst>
                  <a:ext uri="{FF2B5EF4-FFF2-40B4-BE49-F238E27FC236}">
                    <a16:creationId xmlns:a16="http://schemas.microsoft.com/office/drawing/2014/main" id="{80CB9988-EBBB-0E5B-7599-57C7CFEB88E8}"/>
                  </a:ext>
                </a:extLst>
              </p:cNvPr>
              <p:cNvSpPr txBox="1">
                <a:spLocks noRot="1" noChangeAspect="1" noMove="1" noResize="1" noEditPoints="1" noAdjustHandles="1" noChangeArrowheads="1" noChangeShapeType="1" noTextEdit="1"/>
              </p:cNvSpPr>
              <p:nvPr/>
            </p:nvSpPr>
            <p:spPr>
              <a:xfrm>
                <a:off x="981719" y="5600412"/>
                <a:ext cx="3691259" cy="821187"/>
              </a:xfrm>
              <a:prstGeom prst="rect">
                <a:avLst/>
              </a:prstGeom>
              <a:blipFill>
                <a:blip r:embed="rId11"/>
                <a:stretch>
                  <a:fillRect/>
                </a:stretch>
              </a:blipFill>
            </p:spPr>
            <p:txBody>
              <a:bodyPr/>
              <a:lstStyle/>
              <a:p>
                <a:r>
                  <a:rPr lang="zh-CN" altLang="en-US">
                    <a:noFill/>
                  </a:rPr>
                  <a:t> </a:t>
                </a:r>
              </a:p>
            </p:txBody>
          </p:sp>
        </mc:Fallback>
      </mc:AlternateContent>
      <p:grpSp>
        <p:nvGrpSpPr>
          <p:cNvPr id="23" name="组合 22">
            <a:extLst>
              <a:ext uri="{FF2B5EF4-FFF2-40B4-BE49-F238E27FC236}">
                <a16:creationId xmlns:a16="http://schemas.microsoft.com/office/drawing/2014/main" id="{4C93DEAA-041A-A514-1577-5447C5C2AED1}"/>
              </a:ext>
            </a:extLst>
          </p:cNvPr>
          <p:cNvGrpSpPr/>
          <p:nvPr/>
        </p:nvGrpSpPr>
        <p:grpSpPr>
          <a:xfrm>
            <a:off x="1438020" y="2279327"/>
            <a:ext cx="9772261" cy="3321085"/>
            <a:chOff x="1354649" y="2419270"/>
            <a:chExt cx="9082868" cy="2971834"/>
          </a:xfrm>
          <a:solidFill>
            <a:schemeClr val="bg1"/>
          </a:solidFill>
        </p:grpSpPr>
        <p:pic>
          <p:nvPicPr>
            <p:cNvPr id="21" name="图片 20">
              <a:extLst>
                <a:ext uri="{FF2B5EF4-FFF2-40B4-BE49-F238E27FC236}">
                  <a16:creationId xmlns:a16="http://schemas.microsoft.com/office/drawing/2014/main" id="{CBCFFBD3-765D-0F9C-7222-01A4D7CA986A}"/>
                </a:ext>
              </a:extLst>
            </p:cNvPr>
            <p:cNvPicPr>
              <a:picLocks noChangeAspect="1"/>
            </p:cNvPicPr>
            <p:nvPr/>
          </p:nvPicPr>
          <p:blipFill>
            <a:blip r:embed="rId12"/>
            <a:stretch>
              <a:fillRect/>
            </a:stretch>
          </p:blipFill>
          <p:spPr>
            <a:xfrm>
              <a:off x="1354649" y="2419270"/>
              <a:ext cx="4588948" cy="2872719"/>
            </a:xfrm>
            <a:prstGeom prst="rect">
              <a:avLst/>
            </a:prstGeom>
            <a:grpFill/>
            <a:ln>
              <a:noFill/>
            </a:ln>
          </p:spPr>
        </p:pic>
        <p:pic>
          <p:nvPicPr>
            <p:cNvPr id="22" name="图片 21">
              <a:extLst>
                <a:ext uri="{FF2B5EF4-FFF2-40B4-BE49-F238E27FC236}">
                  <a16:creationId xmlns:a16="http://schemas.microsoft.com/office/drawing/2014/main" id="{BFABC1E0-F718-B85B-0330-7DD4D30AE935}"/>
                </a:ext>
              </a:extLst>
            </p:cNvPr>
            <p:cNvPicPr>
              <a:picLocks noChangeAspect="1"/>
            </p:cNvPicPr>
            <p:nvPr/>
          </p:nvPicPr>
          <p:blipFill>
            <a:blip r:embed="rId13"/>
            <a:stretch>
              <a:fillRect/>
            </a:stretch>
          </p:blipFill>
          <p:spPr>
            <a:xfrm>
              <a:off x="5999551" y="2592056"/>
              <a:ext cx="4437966" cy="2799048"/>
            </a:xfrm>
            <a:prstGeom prst="rect">
              <a:avLst/>
            </a:prstGeom>
            <a:grpFill/>
            <a:ln>
              <a:noFill/>
            </a:ln>
          </p:spPr>
        </p:pic>
      </p:grpSp>
    </p:spTree>
    <p:extLst>
      <p:ext uri="{BB962C8B-B14F-4D97-AF65-F5344CB8AC3E}">
        <p14:creationId xmlns:p14="http://schemas.microsoft.com/office/powerpoint/2010/main" val="4011533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1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F73ABD-920F-8989-EB03-772F06C93CB1}"/>
              </a:ext>
            </a:extLst>
          </p:cNvPr>
          <p:cNvSpPr>
            <a:spLocks noGrp="1"/>
          </p:cNvSpPr>
          <p:nvPr>
            <p:ph type="title"/>
          </p:nvPr>
        </p:nvSpPr>
        <p:spPr>
          <a:xfrm>
            <a:off x="838200" y="224124"/>
            <a:ext cx="10515600" cy="793006"/>
          </a:xfrm>
        </p:spPr>
        <p:txBody>
          <a:bodyPr/>
          <a:lstStyle/>
          <a:p>
            <a:r>
              <a:rPr lang="zh-CN" altLang="en-US" b="1" dirty="0">
                <a:solidFill>
                  <a:srgbClr val="041E56"/>
                </a:solidFill>
                <a:latin typeface="+mn-ea"/>
                <a:ea typeface="+mn-ea"/>
              </a:rPr>
              <a:t>形状因子与电荷半径</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FF5A6316-DB94-F205-CAAD-562208FBCAC9}"/>
                  </a:ext>
                </a:extLst>
              </p:cNvPr>
              <p:cNvSpPr>
                <a:spLocks noGrp="1"/>
              </p:cNvSpPr>
              <p:nvPr>
                <p:ph idx="1"/>
              </p:nvPr>
            </p:nvSpPr>
            <p:spPr>
              <a:xfrm>
                <a:off x="1049036" y="1155776"/>
                <a:ext cx="10304764" cy="5021188"/>
              </a:xfrm>
            </p:spPr>
            <p:txBody>
              <a:bodyPr/>
              <a:lstStyle/>
              <a:p>
                <a:pPr algn="ctr"/>
                <a:r>
                  <a:rPr lang="zh-CN" altLang="en-US" sz="2400" dirty="0">
                    <a:latin typeface="黑体" panose="02010609060101010101" pitchFamily="49" charset="-122"/>
                    <a:ea typeface="黑体" panose="02010609060101010101" pitchFamily="49" charset="-122"/>
                  </a:rPr>
                  <a:t>电荷半径</a:t>
                </a:r>
                <a:r>
                  <a:rPr lang="en-US" altLang="zh-CN" sz="2400" dirty="0">
                    <a:latin typeface="黑体" panose="02010609060101010101" pitchFamily="49" charset="-122"/>
                    <a:ea typeface="黑体" panose="02010609060101010101" pitchFamily="49" charset="-122"/>
                  </a:rPr>
                  <a:t>:</a:t>
                </a:r>
                <a14:m>
                  <m:oMath xmlns:m="http://schemas.openxmlformats.org/officeDocument/2006/math">
                    <m:d>
                      <m:dPr>
                        <m:begChr m:val="⟨"/>
                        <m:endChr m:val="⟩"/>
                        <m:ctrlPr>
                          <a:rPr lang="en-US" altLang="zh-CN" sz="2400" i="1" smtClean="0">
                            <a:latin typeface="Cambria Math" panose="02040503050406030204" pitchFamily="18" charset="0"/>
                            <a:ea typeface="黑体" panose="02010609060101010101" pitchFamily="49" charset="-122"/>
                          </a:rPr>
                        </m:ctrlPr>
                      </m:dPr>
                      <m:e>
                        <m:sSup>
                          <m:sSupPr>
                            <m:ctrlPr>
                              <a:rPr lang="en-US" altLang="zh-CN" sz="2400" i="1" smtClean="0">
                                <a:latin typeface="Cambria Math" panose="02040503050406030204" pitchFamily="18" charset="0"/>
                                <a:ea typeface="黑体" panose="02010609060101010101" pitchFamily="49" charset="-122"/>
                              </a:rPr>
                            </m:ctrlPr>
                          </m:sSupPr>
                          <m:e>
                            <m:r>
                              <a:rPr lang="en-US" altLang="zh-CN" sz="2400" b="1" i="1" smtClean="0">
                                <a:latin typeface="Cambria Math" panose="02040503050406030204" pitchFamily="18" charset="0"/>
                                <a:ea typeface="黑体" panose="02010609060101010101" pitchFamily="49" charset="-122"/>
                              </a:rPr>
                              <m:t>𝒓</m:t>
                            </m:r>
                          </m:e>
                          <m:sup>
                            <m:r>
                              <a:rPr lang="en-US" altLang="zh-CN" sz="2400" b="1" i="1" smtClean="0">
                                <a:latin typeface="Cambria Math" panose="02040503050406030204" pitchFamily="18" charset="0"/>
                                <a:ea typeface="黑体" panose="02010609060101010101" pitchFamily="49" charset="-122"/>
                              </a:rPr>
                              <m:t>𝟐</m:t>
                            </m:r>
                          </m:sup>
                        </m:sSup>
                      </m:e>
                    </m:d>
                    <m:r>
                      <a:rPr lang="en-US" altLang="zh-CN" sz="2400" b="1" i="1" smtClean="0">
                        <a:latin typeface="Cambria Math" panose="02040503050406030204" pitchFamily="18" charset="0"/>
                        <a:ea typeface="黑体" panose="02010609060101010101" pitchFamily="49" charset="-122"/>
                      </a:rPr>
                      <m:t>=</m:t>
                    </m:r>
                    <m:f>
                      <m:fPr>
                        <m:ctrlPr>
                          <a:rPr lang="en-US" altLang="zh-CN" sz="2400" b="1" i="1" smtClean="0">
                            <a:latin typeface="Cambria Math" panose="02040503050406030204" pitchFamily="18" charset="0"/>
                            <a:ea typeface="黑体" panose="02010609060101010101" pitchFamily="49" charset="-122"/>
                          </a:rPr>
                        </m:ctrlPr>
                      </m:fPr>
                      <m:num>
                        <m:nary>
                          <m:naryPr>
                            <m:limLoc m:val="undOvr"/>
                            <m:subHide m:val="on"/>
                            <m:supHide m:val="on"/>
                            <m:ctrlPr>
                              <a:rPr lang="en-US" altLang="zh-CN" sz="2400" b="1" i="1" smtClean="0">
                                <a:latin typeface="Cambria Math" panose="02040503050406030204" pitchFamily="18" charset="0"/>
                                <a:ea typeface="黑体" panose="02010609060101010101" pitchFamily="49" charset="-122"/>
                              </a:rPr>
                            </m:ctrlPr>
                          </m:naryPr>
                          <m:sub/>
                          <m:sup/>
                          <m:e>
                            <m:sSup>
                              <m:sSupPr>
                                <m:ctrlPr>
                                  <a:rPr lang="en-US" altLang="zh-CN" sz="2400" b="1" i="1" smtClean="0">
                                    <a:latin typeface="Cambria Math" panose="02040503050406030204" pitchFamily="18" charset="0"/>
                                    <a:ea typeface="黑体" panose="02010609060101010101" pitchFamily="49" charset="-122"/>
                                  </a:rPr>
                                </m:ctrlPr>
                              </m:sSupPr>
                              <m:e>
                                <m:r>
                                  <a:rPr lang="en-US" altLang="zh-CN" sz="2400" b="1" i="1" smtClean="0">
                                    <a:latin typeface="Cambria Math" panose="02040503050406030204" pitchFamily="18" charset="0"/>
                                    <a:ea typeface="黑体" panose="02010609060101010101" pitchFamily="49" charset="-122"/>
                                  </a:rPr>
                                  <m:t>𝒓</m:t>
                                </m:r>
                              </m:e>
                              <m:sup>
                                <m:r>
                                  <a:rPr lang="en-US" altLang="zh-CN" sz="2400" b="1" i="1" smtClean="0">
                                    <a:latin typeface="Cambria Math" panose="02040503050406030204" pitchFamily="18" charset="0"/>
                                    <a:ea typeface="黑体" panose="02010609060101010101" pitchFamily="49" charset="-122"/>
                                  </a:rPr>
                                  <m:t>𝟐</m:t>
                                </m:r>
                              </m:sup>
                            </m:sSup>
                            <m:r>
                              <a:rPr lang="zh-CN" altLang="en-US" sz="2400" i="1">
                                <a:latin typeface="Cambria Math" panose="02040503050406030204" pitchFamily="18" charset="0"/>
                              </a:rPr>
                              <m:t>𝝆</m:t>
                            </m:r>
                            <m:r>
                              <a:rPr lang="en-US" altLang="zh-CN" sz="2400" i="1">
                                <a:latin typeface="Cambria Math" panose="02040503050406030204" pitchFamily="18" charset="0"/>
                              </a:rPr>
                              <m:t>(</m:t>
                            </m:r>
                            <m:acc>
                              <m:accPr>
                                <m:chr m:val="⃗"/>
                                <m:ctrlPr>
                                  <a:rPr lang="en-US" altLang="zh-CN" sz="2400" i="1">
                                    <a:latin typeface="Cambria Math" panose="02040503050406030204" pitchFamily="18" charset="0"/>
                                  </a:rPr>
                                </m:ctrlPr>
                              </m:accPr>
                              <m:e>
                                <m:r>
                                  <a:rPr lang="en-US" altLang="zh-CN" sz="2400" i="1">
                                    <a:latin typeface="Cambria Math" panose="02040503050406030204" pitchFamily="18" charset="0"/>
                                  </a:rPr>
                                  <m:t>𝒓</m:t>
                                </m:r>
                              </m:e>
                            </m:acc>
                            <m:r>
                              <a:rPr lang="en-US" altLang="zh-CN" sz="2400" i="1">
                                <a:latin typeface="Cambria Math" panose="02040503050406030204" pitchFamily="18" charset="0"/>
                              </a:rPr>
                              <m:t>)</m:t>
                            </m:r>
                            <m:sSup>
                              <m:sSupPr>
                                <m:ctrlPr>
                                  <a:rPr lang="en-US" altLang="zh-CN" sz="2400" b="1" i="1" smtClean="0">
                                    <a:latin typeface="Cambria Math" panose="02040503050406030204" pitchFamily="18" charset="0"/>
                                    <a:ea typeface="黑体" panose="02010609060101010101" pitchFamily="49" charset="-122"/>
                                  </a:rPr>
                                </m:ctrlPr>
                              </m:sSupPr>
                              <m:e>
                                <m:r>
                                  <a:rPr lang="en-US" altLang="zh-CN" sz="2400" b="1" i="1" smtClean="0">
                                    <a:latin typeface="Cambria Math" panose="02040503050406030204" pitchFamily="18" charset="0"/>
                                    <a:ea typeface="黑体" panose="02010609060101010101" pitchFamily="49" charset="-122"/>
                                  </a:rPr>
                                  <m:t>𝒅</m:t>
                                </m:r>
                              </m:e>
                              <m:sup>
                                <m:r>
                                  <a:rPr lang="en-US" altLang="zh-CN" sz="2400" b="1" i="1" smtClean="0">
                                    <a:latin typeface="Cambria Math" panose="02040503050406030204" pitchFamily="18" charset="0"/>
                                    <a:ea typeface="黑体" panose="02010609060101010101" pitchFamily="49" charset="-122"/>
                                  </a:rPr>
                                  <m:t>𝟑</m:t>
                                </m:r>
                              </m:sup>
                            </m:sSup>
                            <m:r>
                              <a:rPr lang="en-US" altLang="zh-CN" sz="2400" b="1" i="1" smtClean="0">
                                <a:latin typeface="Cambria Math" panose="02040503050406030204" pitchFamily="18" charset="0"/>
                                <a:ea typeface="黑体" panose="02010609060101010101" pitchFamily="49" charset="-122"/>
                              </a:rPr>
                              <m:t>𝒓</m:t>
                            </m:r>
                          </m:e>
                        </m:nary>
                      </m:num>
                      <m:den>
                        <m:nary>
                          <m:naryPr>
                            <m:limLoc m:val="undOvr"/>
                            <m:subHide m:val="on"/>
                            <m:supHide m:val="on"/>
                            <m:ctrlPr>
                              <a:rPr lang="en-US" altLang="zh-CN" sz="2400" i="1">
                                <a:latin typeface="Cambria Math" panose="02040503050406030204" pitchFamily="18" charset="0"/>
                                <a:ea typeface="黑体" panose="02010609060101010101" pitchFamily="49" charset="-122"/>
                              </a:rPr>
                            </m:ctrlPr>
                          </m:naryPr>
                          <m:sub/>
                          <m:sup/>
                          <m:e>
                            <m:r>
                              <a:rPr lang="en-US" altLang="zh-CN" sz="2400" b="1" i="1" smtClean="0">
                                <a:latin typeface="Cambria Math" panose="02040503050406030204" pitchFamily="18" charset="0"/>
                                <a:ea typeface="黑体" panose="02010609060101010101" pitchFamily="49" charset="-122"/>
                              </a:rPr>
                              <m:t>𝒓</m:t>
                            </m:r>
                            <m:r>
                              <a:rPr lang="zh-CN" altLang="en-US" sz="2400" i="1">
                                <a:latin typeface="Cambria Math" panose="02040503050406030204" pitchFamily="18" charset="0"/>
                              </a:rPr>
                              <m:t>𝝆</m:t>
                            </m:r>
                            <m:r>
                              <a:rPr lang="en-US" altLang="zh-CN" sz="2400" i="1">
                                <a:latin typeface="Cambria Math" panose="02040503050406030204" pitchFamily="18" charset="0"/>
                              </a:rPr>
                              <m:t>(</m:t>
                            </m:r>
                            <m:acc>
                              <m:accPr>
                                <m:chr m:val="⃗"/>
                                <m:ctrlPr>
                                  <a:rPr lang="en-US" altLang="zh-CN" sz="2400" i="1">
                                    <a:latin typeface="Cambria Math" panose="02040503050406030204" pitchFamily="18" charset="0"/>
                                  </a:rPr>
                                </m:ctrlPr>
                              </m:accPr>
                              <m:e>
                                <m:r>
                                  <a:rPr lang="en-US" altLang="zh-CN" sz="2400" i="1">
                                    <a:latin typeface="Cambria Math" panose="02040503050406030204" pitchFamily="18" charset="0"/>
                                  </a:rPr>
                                  <m:t>𝒓</m:t>
                                </m:r>
                              </m:e>
                            </m:acc>
                            <m:r>
                              <a:rPr lang="en-US" altLang="zh-CN" sz="2400" i="1">
                                <a:latin typeface="Cambria Math" panose="02040503050406030204" pitchFamily="18" charset="0"/>
                              </a:rPr>
                              <m:t>)</m:t>
                            </m:r>
                            <m:sSup>
                              <m:sSupPr>
                                <m:ctrlPr>
                                  <a:rPr lang="en-US" altLang="zh-CN" sz="2400" i="1">
                                    <a:latin typeface="Cambria Math" panose="02040503050406030204" pitchFamily="18" charset="0"/>
                                    <a:ea typeface="黑体" panose="02010609060101010101" pitchFamily="49" charset="-122"/>
                                  </a:rPr>
                                </m:ctrlPr>
                              </m:sSupPr>
                              <m:e>
                                <m:r>
                                  <a:rPr lang="en-US" altLang="zh-CN" sz="2400" i="1">
                                    <a:latin typeface="Cambria Math" panose="02040503050406030204" pitchFamily="18" charset="0"/>
                                    <a:ea typeface="黑体" panose="02010609060101010101" pitchFamily="49" charset="-122"/>
                                  </a:rPr>
                                  <m:t>𝒅</m:t>
                                </m:r>
                              </m:e>
                              <m:sup>
                                <m:r>
                                  <a:rPr lang="en-US" altLang="zh-CN" sz="2400" i="1">
                                    <a:latin typeface="Cambria Math" panose="02040503050406030204" pitchFamily="18" charset="0"/>
                                    <a:ea typeface="黑体" panose="02010609060101010101" pitchFamily="49" charset="-122"/>
                                  </a:rPr>
                                  <m:t>𝟑</m:t>
                                </m:r>
                              </m:sup>
                            </m:sSup>
                            <m:r>
                              <a:rPr lang="en-US" altLang="zh-CN" sz="2400" i="1">
                                <a:latin typeface="Cambria Math" panose="02040503050406030204" pitchFamily="18" charset="0"/>
                                <a:ea typeface="黑体" panose="02010609060101010101" pitchFamily="49" charset="-122"/>
                              </a:rPr>
                              <m:t>𝒓</m:t>
                            </m:r>
                          </m:e>
                        </m:nary>
                      </m:den>
                    </m:f>
                    <m:r>
                      <a:rPr lang="en-US" altLang="zh-CN" sz="2400" b="1" i="1" smtClean="0">
                        <a:latin typeface="Cambria Math" panose="02040503050406030204" pitchFamily="18" charset="0"/>
                        <a:ea typeface="黑体" panose="02010609060101010101" pitchFamily="49" charset="-122"/>
                      </a:rPr>
                      <m:t>=−</m:t>
                    </m:r>
                    <m:r>
                      <a:rPr lang="en-US" altLang="zh-CN" sz="2400" b="1" i="1" smtClean="0">
                        <a:latin typeface="Cambria Math" panose="02040503050406030204" pitchFamily="18" charset="0"/>
                        <a:ea typeface="黑体" panose="02010609060101010101" pitchFamily="49" charset="-122"/>
                      </a:rPr>
                      <m:t>𝟔</m:t>
                    </m:r>
                    <m:f>
                      <m:fPr>
                        <m:ctrlPr>
                          <a:rPr lang="en-US" altLang="zh-CN" sz="2400" b="1" i="1" smtClean="0">
                            <a:latin typeface="Cambria Math" panose="02040503050406030204" pitchFamily="18" charset="0"/>
                            <a:ea typeface="黑体" panose="02010609060101010101" pitchFamily="49" charset="-122"/>
                          </a:rPr>
                        </m:ctrlPr>
                      </m:fPr>
                      <m:num>
                        <m:sSup>
                          <m:sSupPr>
                            <m:ctrlPr>
                              <a:rPr lang="en-US" altLang="zh-CN" sz="2400" b="1" i="1" smtClean="0">
                                <a:latin typeface="Cambria Math" panose="02040503050406030204" pitchFamily="18" charset="0"/>
                                <a:ea typeface="黑体" panose="02010609060101010101" pitchFamily="49" charset="-122"/>
                              </a:rPr>
                            </m:ctrlPr>
                          </m:sSupPr>
                          <m:e>
                            <m:r>
                              <a:rPr lang="en-US" altLang="zh-CN" sz="2400" b="1" i="1" smtClean="0">
                                <a:latin typeface="Cambria Math" panose="02040503050406030204" pitchFamily="18" charset="0"/>
                                <a:ea typeface="黑体" panose="02010609060101010101" pitchFamily="49" charset="-122"/>
                              </a:rPr>
                              <m:t>𝑭</m:t>
                            </m:r>
                          </m:e>
                          <m:sup>
                            <m:r>
                              <a:rPr lang="en-US" altLang="zh-CN" sz="2400" b="1" i="1" smtClean="0">
                                <a:latin typeface="Cambria Math" panose="02040503050406030204" pitchFamily="18" charset="0"/>
                                <a:ea typeface="黑体" panose="02010609060101010101" pitchFamily="49" charset="-122"/>
                              </a:rPr>
                              <m:t>′</m:t>
                            </m:r>
                          </m:sup>
                        </m:sSup>
                        <m:d>
                          <m:dPr>
                            <m:ctrlPr>
                              <a:rPr lang="en-US" altLang="zh-CN" sz="2400" b="1" i="1" smtClean="0">
                                <a:latin typeface="Cambria Math" panose="02040503050406030204" pitchFamily="18" charset="0"/>
                                <a:ea typeface="黑体" panose="02010609060101010101" pitchFamily="49" charset="-122"/>
                              </a:rPr>
                            </m:ctrlPr>
                          </m:dPr>
                          <m:e>
                            <m:r>
                              <a:rPr lang="en-US" altLang="zh-CN" sz="2400" b="1" i="1" smtClean="0">
                                <a:latin typeface="Cambria Math" panose="02040503050406030204" pitchFamily="18" charset="0"/>
                                <a:ea typeface="黑体" panose="02010609060101010101" pitchFamily="49" charset="-122"/>
                              </a:rPr>
                              <m:t>𝟎</m:t>
                            </m:r>
                          </m:e>
                        </m:d>
                      </m:num>
                      <m:den>
                        <m:r>
                          <a:rPr lang="en-US" altLang="zh-CN" sz="2400" b="1" i="1" smtClean="0">
                            <a:latin typeface="Cambria Math" panose="02040503050406030204" pitchFamily="18" charset="0"/>
                            <a:ea typeface="黑体" panose="02010609060101010101" pitchFamily="49" charset="-122"/>
                          </a:rPr>
                          <m:t>𝑭</m:t>
                        </m:r>
                        <m:d>
                          <m:dPr>
                            <m:ctrlPr>
                              <a:rPr lang="en-US" altLang="zh-CN" sz="2400" b="1" i="1" smtClean="0">
                                <a:latin typeface="Cambria Math" panose="02040503050406030204" pitchFamily="18" charset="0"/>
                                <a:ea typeface="黑体" panose="02010609060101010101" pitchFamily="49" charset="-122"/>
                              </a:rPr>
                            </m:ctrlPr>
                          </m:dPr>
                          <m:e>
                            <m:r>
                              <a:rPr lang="en-US" altLang="zh-CN" sz="2400" b="1" i="1" smtClean="0">
                                <a:latin typeface="Cambria Math" panose="02040503050406030204" pitchFamily="18" charset="0"/>
                                <a:ea typeface="黑体" panose="02010609060101010101" pitchFamily="49" charset="-122"/>
                              </a:rPr>
                              <m:t>𝟎</m:t>
                            </m:r>
                          </m:e>
                        </m:d>
                      </m:den>
                    </m:f>
                    <m:r>
                      <a:rPr lang="en-US" altLang="zh-CN" sz="2400" i="1">
                        <a:latin typeface="Cambria Math" panose="02040503050406030204" pitchFamily="18" charset="0"/>
                        <a:ea typeface="黑体" panose="02010609060101010101" pitchFamily="49" charset="-122"/>
                      </a:rPr>
                      <m:t>≡</m:t>
                    </m:r>
                    <m:r>
                      <a:rPr lang="en-US" altLang="zh-CN" sz="2400" b="1" i="1" smtClean="0">
                        <a:latin typeface="Cambria Math" panose="02040503050406030204" pitchFamily="18" charset="0"/>
                        <a:ea typeface="黑体" panose="02010609060101010101" pitchFamily="49" charset="-122"/>
                      </a:rPr>
                      <m:t>−</m:t>
                    </m:r>
                    <m:r>
                      <a:rPr lang="en-US" altLang="zh-CN" sz="2400" b="1" i="1" smtClean="0">
                        <a:latin typeface="Cambria Math" panose="02040503050406030204" pitchFamily="18" charset="0"/>
                        <a:ea typeface="黑体" panose="02010609060101010101" pitchFamily="49" charset="-122"/>
                      </a:rPr>
                      <m:t>𝟔</m:t>
                    </m:r>
                    <m:f>
                      <m:fPr>
                        <m:ctrlPr>
                          <a:rPr lang="en-US" altLang="zh-CN" sz="2400" b="1" i="1" smtClean="0">
                            <a:latin typeface="Cambria Math" panose="02040503050406030204" pitchFamily="18" charset="0"/>
                            <a:ea typeface="黑体" panose="02010609060101010101" pitchFamily="49" charset="-122"/>
                          </a:rPr>
                        </m:ctrlPr>
                      </m:fPr>
                      <m:num>
                        <m:r>
                          <a:rPr lang="en-US" altLang="zh-CN" sz="2400" b="1" i="1" smtClean="0">
                            <a:latin typeface="Cambria Math" panose="02040503050406030204" pitchFamily="18" charset="0"/>
                            <a:ea typeface="黑体" panose="02010609060101010101" pitchFamily="49" charset="-122"/>
                          </a:rPr>
                          <m:t>𝒅𝑭</m:t>
                        </m:r>
                        <m:r>
                          <a:rPr lang="en-US" altLang="zh-CN" sz="2400" b="1" i="1" smtClean="0">
                            <a:latin typeface="Cambria Math" panose="02040503050406030204" pitchFamily="18" charset="0"/>
                            <a:ea typeface="黑体" panose="02010609060101010101" pitchFamily="49" charset="-122"/>
                          </a:rPr>
                          <m:t>(−</m:t>
                        </m:r>
                        <m:sSup>
                          <m:sSupPr>
                            <m:ctrlPr>
                              <a:rPr lang="en-US" altLang="zh-CN" sz="2400" b="1" i="1" smtClean="0">
                                <a:latin typeface="Cambria Math" panose="02040503050406030204" pitchFamily="18" charset="0"/>
                                <a:ea typeface="黑体" panose="02010609060101010101" pitchFamily="49" charset="-122"/>
                              </a:rPr>
                            </m:ctrlPr>
                          </m:sSupPr>
                          <m:e>
                            <m:r>
                              <a:rPr lang="en-US" altLang="zh-CN" sz="2400" b="1" i="1" smtClean="0">
                                <a:latin typeface="Cambria Math" panose="02040503050406030204" pitchFamily="18" charset="0"/>
                                <a:ea typeface="黑体" panose="02010609060101010101" pitchFamily="49" charset="-122"/>
                              </a:rPr>
                              <m:t>𝒒</m:t>
                            </m:r>
                          </m:e>
                          <m:sup>
                            <m:r>
                              <a:rPr lang="en-US" altLang="zh-CN" sz="2400" b="1" i="1" smtClean="0">
                                <a:latin typeface="Cambria Math" panose="02040503050406030204" pitchFamily="18" charset="0"/>
                                <a:ea typeface="黑体" panose="02010609060101010101" pitchFamily="49" charset="-122"/>
                              </a:rPr>
                              <m:t>𝟐</m:t>
                            </m:r>
                          </m:sup>
                        </m:sSup>
                        <m:r>
                          <a:rPr lang="en-US" altLang="zh-CN" sz="2400" b="1" i="1" smtClean="0">
                            <a:latin typeface="Cambria Math" panose="02040503050406030204" pitchFamily="18" charset="0"/>
                            <a:ea typeface="黑体" panose="02010609060101010101" pitchFamily="49" charset="-122"/>
                          </a:rPr>
                          <m:t>)</m:t>
                        </m:r>
                      </m:num>
                      <m:den>
                        <m:r>
                          <a:rPr lang="en-US" altLang="zh-CN" sz="2400" b="1" i="1" smtClean="0">
                            <a:latin typeface="Cambria Math" panose="02040503050406030204" pitchFamily="18" charset="0"/>
                            <a:ea typeface="黑体" panose="02010609060101010101" pitchFamily="49" charset="-122"/>
                          </a:rPr>
                          <m:t>𝒅</m:t>
                        </m:r>
                        <m:sSup>
                          <m:sSupPr>
                            <m:ctrlPr>
                              <a:rPr lang="en-US" altLang="zh-CN" sz="2400" b="1" i="1" smtClean="0">
                                <a:latin typeface="Cambria Math" panose="02040503050406030204" pitchFamily="18" charset="0"/>
                                <a:ea typeface="黑体" panose="02010609060101010101" pitchFamily="49" charset="-122"/>
                              </a:rPr>
                            </m:ctrlPr>
                          </m:sSupPr>
                          <m:e>
                            <m:r>
                              <a:rPr lang="en-US" altLang="zh-CN" sz="2400" b="1" i="1" smtClean="0">
                                <a:latin typeface="Cambria Math" panose="02040503050406030204" pitchFamily="18" charset="0"/>
                                <a:ea typeface="黑体" panose="02010609060101010101" pitchFamily="49" charset="-122"/>
                              </a:rPr>
                              <m:t>𝒒</m:t>
                            </m:r>
                          </m:e>
                          <m:sup>
                            <m:r>
                              <a:rPr lang="en-US" altLang="zh-CN" sz="2400" b="1" i="1" smtClean="0">
                                <a:latin typeface="Cambria Math" panose="02040503050406030204" pitchFamily="18" charset="0"/>
                                <a:ea typeface="黑体" panose="02010609060101010101" pitchFamily="49" charset="-122"/>
                              </a:rPr>
                              <m:t>𝟐</m:t>
                            </m:r>
                          </m:sup>
                        </m:sSup>
                      </m:den>
                    </m:f>
                    <m:sSub>
                      <m:sSubPr>
                        <m:ctrlPr>
                          <a:rPr lang="en-US" altLang="zh-CN" sz="2400" b="1" i="1" smtClean="0">
                            <a:latin typeface="Cambria Math" panose="02040503050406030204" pitchFamily="18" charset="0"/>
                            <a:ea typeface="黑体" panose="02010609060101010101" pitchFamily="49" charset="-122"/>
                          </a:rPr>
                        </m:ctrlPr>
                      </m:sSubPr>
                      <m:e>
                        <m:r>
                          <a:rPr lang="en-US" altLang="zh-CN" sz="2400" b="1" i="1" smtClean="0">
                            <a:latin typeface="Cambria Math" panose="02040503050406030204" pitchFamily="18" charset="0"/>
                            <a:ea typeface="黑体" panose="02010609060101010101" pitchFamily="49" charset="-122"/>
                          </a:rPr>
                          <m:t>|</m:t>
                        </m:r>
                      </m:e>
                      <m:sub>
                        <m:sSup>
                          <m:sSupPr>
                            <m:ctrlPr>
                              <a:rPr lang="en-US" altLang="zh-CN" sz="2400" b="1" i="1" smtClean="0">
                                <a:latin typeface="Cambria Math" panose="02040503050406030204" pitchFamily="18" charset="0"/>
                                <a:ea typeface="黑体" panose="02010609060101010101" pitchFamily="49" charset="-122"/>
                              </a:rPr>
                            </m:ctrlPr>
                          </m:sSupPr>
                          <m:e>
                            <m:r>
                              <a:rPr lang="en-US" altLang="zh-CN" sz="2400" b="1" i="1" smtClean="0">
                                <a:latin typeface="Cambria Math" panose="02040503050406030204" pitchFamily="18" charset="0"/>
                                <a:ea typeface="黑体" panose="02010609060101010101" pitchFamily="49" charset="-122"/>
                              </a:rPr>
                              <m:t>𝒒</m:t>
                            </m:r>
                          </m:e>
                          <m:sup>
                            <m:r>
                              <a:rPr lang="en-US" altLang="zh-CN" sz="2400" b="1" i="1" smtClean="0">
                                <a:latin typeface="Cambria Math" panose="02040503050406030204" pitchFamily="18" charset="0"/>
                                <a:ea typeface="黑体" panose="02010609060101010101" pitchFamily="49" charset="-122"/>
                              </a:rPr>
                              <m:t>𝟐</m:t>
                            </m:r>
                          </m:sup>
                        </m:sSup>
                        <m:r>
                          <a:rPr lang="en-US" altLang="zh-CN" sz="2400" b="1" i="1" smtClean="0">
                            <a:latin typeface="Cambria Math" panose="02040503050406030204" pitchFamily="18" charset="0"/>
                            <a:ea typeface="黑体" panose="02010609060101010101" pitchFamily="49" charset="-122"/>
                          </a:rPr>
                          <m:t>=</m:t>
                        </m:r>
                        <m:r>
                          <a:rPr lang="en-US" altLang="zh-CN" sz="2400" b="1" i="1" smtClean="0">
                            <a:latin typeface="Cambria Math" panose="02040503050406030204" pitchFamily="18" charset="0"/>
                            <a:ea typeface="黑体" panose="02010609060101010101" pitchFamily="49" charset="-122"/>
                          </a:rPr>
                          <m:t>𝟎</m:t>
                        </m:r>
                      </m:sub>
                    </m:sSub>
                  </m:oMath>
                </a14:m>
                <a:endParaRPr lang="en-US" altLang="zh-CN" sz="2400" dirty="0">
                  <a:latin typeface="黑体" panose="02010609060101010101" pitchFamily="49" charset="-122"/>
                  <a:ea typeface="黑体" panose="02010609060101010101" pitchFamily="49" charset="-122"/>
                </a:endParaRPr>
              </a:p>
              <a:p>
                <a:endParaRPr lang="zh-CN" altLang="en-US" dirty="0"/>
              </a:p>
            </p:txBody>
          </p:sp>
        </mc:Choice>
        <mc:Fallback xmlns="">
          <p:sp>
            <p:nvSpPr>
              <p:cNvPr id="3" name="内容占位符 2">
                <a:extLst>
                  <a:ext uri="{FF2B5EF4-FFF2-40B4-BE49-F238E27FC236}">
                    <a16:creationId xmlns:a16="http://schemas.microsoft.com/office/drawing/2014/main" id="{FF5A6316-DB94-F205-CAAD-562208FBCAC9}"/>
                  </a:ext>
                </a:extLst>
              </p:cNvPr>
              <p:cNvSpPr>
                <a:spLocks noGrp="1" noRot="1" noChangeAspect="1" noMove="1" noResize="1" noEditPoints="1" noAdjustHandles="1" noChangeArrowheads="1" noChangeShapeType="1" noTextEdit="1"/>
              </p:cNvSpPr>
              <p:nvPr>
                <p:ph idx="1"/>
              </p:nvPr>
            </p:nvSpPr>
            <p:spPr>
              <a:xfrm>
                <a:off x="1049036" y="1155776"/>
                <a:ext cx="10304764" cy="5021188"/>
              </a:xfrm>
              <a:blipFill>
                <a:blip r:embed="rId2"/>
                <a:stretch>
                  <a:fillRect/>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E68B38B9-CDD8-AB90-9846-C726C910441D}"/>
              </a:ext>
            </a:extLst>
          </p:cNvPr>
          <p:cNvSpPr>
            <a:spLocks noGrp="1"/>
          </p:cNvSpPr>
          <p:nvPr>
            <p:ph type="sldNum" sz="quarter" idx="12"/>
          </p:nvPr>
        </p:nvSpPr>
        <p:spPr/>
        <p:txBody>
          <a:bodyPr/>
          <a:lstStyle/>
          <a:p>
            <a:fld id="{CA44AABA-6ED3-43D4-A200-DA0A2F6CBD64}" type="slidenum">
              <a:rPr lang="zh-CN" altLang="en-US" smtClean="0"/>
              <a:t>4</a:t>
            </a:fld>
            <a:endParaRPr lang="zh-CN" altLang="en-US"/>
          </a:p>
        </p:txBody>
      </p:sp>
      <p:sp>
        <p:nvSpPr>
          <p:cNvPr id="5" name="灯片编号占位符 3">
            <a:extLst>
              <a:ext uri="{FF2B5EF4-FFF2-40B4-BE49-F238E27FC236}">
                <a16:creationId xmlns:a16="http://schemas.microsoft.com/office/drawing/2014/main" id="{29CC78DE-9442-CFF0-553C-E96A69F98013}"/>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A44AABA-6ED3-43D4-A200-DA0A2F6CBD64}" type="slidenum">
              <a:rPr lang="zh-CN" altLang="en-US" smtClean="0"/>
              <a:pPr/>
              <a:t>4</a:t>
            </a:fld>
            <a:endParaRPr lang="zh-CN" altLang="en-US"/>
          </a:p>
        </p:txBody>
      </p:sp>
      <p:pic>
        <p:nvPicPr>
          <p:cNvPr id="9" name="图片 8">
            <a:extLst>
              <a:ext uri="{FF2B5EF4-FFF2-40B4-BE49-F238E27FC236}">
                <a16:creationId xmlns:a16="http://schemas.microsoft.com/office/drawing/2014/main" id="{5953CC4B-DE66-0AE5-6277-20E398AB2711}"/>
              </a:ext>
            </a:extLst>
          </p:cNvPr>
          <p:cNvPicPr>
            <a:picLocks noChangeAspect="1"/>
          </p:cNvPicPr>
          <p:nvPr/>
        </p:nvPicPr>
        <p:blipFill>
          <a:blip r:embed="rId3"/>
          <a:stretch>
            <a:fillRect/>
          </a:stretch>
        </p:blipFill>
        <p:spPr>
          <a:xfrm>
            <a:off x="5069259" y="2328491"/>
            <a:ext cx="6872188" cy="3373734"/>
          </a:xfrm>
          <a:prstGeom prst="rect">
            <a:avLst/>
          </a:prstGeom>
        </p:spPr>
      </p:pic>
      <p:sp>
        <p:nvSpPr>
          <p:cNvPr id="12" name="箭头: 左右 11">
            <a:extLst>
              <a:ext uri="{FF2B5EF4-FFF2-40B4-BE49-F238E27FC236}">
                <a16:creationId xmlns:a16="http://schemas.microsoft.com/office/drawing/2014/main" id="{8C9EAD2E-2DA1-44F8-B825-F8B9B246F67E}"/>
              </a:ext>
            </a:extLst>
          </p:cNvPr>
          <p:cNvSpPr/>
          <p:nvPr/>
        </p:nvSpPr>
        <p:spPr>
          <a:xfrm>
            <a:off x="8023682" y="4221998"/>
            <a:ext cx="2520406" cy="267442"/>
          </a:xfrm>
          <a:prstGeom prst="leftRightArrow">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4BB50149-370E-47A6-8407-B41641A0ED5A}"/>
                  </a:ext>
                </a:extLst>
              </p:cNvPr>
              <p:cNvSpPr txBox="1"/>
              <p:nvPr/>
            </p:nvSpPr>
            <p:spPr>
              <a:xfrm>
                <a:off x="8927794" y="3895571"/>
                <a:ext cx="712182" cy="383303"/>
              </a:xfrm>
              <a:prstGeom prst="rect">
                <a:avLst/>
              </a:prstGeom>
              <a:noFill/>
            </p:spPr>
            <p:txBody>
              <a:bodyPr wrap="square" rtlCol="0">
                <a:spAutoFit/>
              </a:bodyPr>
              <a:lstStyle/>
              <a:p>
                <a:r>
                  <a:rPr lang="en-US" altLang="zh-CN" b="1" dirty="0">
                    <a:solidFill>
                      <a:srgbClr val="FF0000"/>
                    </a:solidFill>
                  </a:rPr>
                  <a:t>5</a:t>
                </a:r>
                <a14:m>
                  <m:oMath xmlns:m="http://schemas.openxmlformats.org/officeDocument/2006/math">
                    <m:r>
                      <a:rPr lang="zh-CN" altLang="en-US" b="1" i="1" smtClean="0">
                        <a:solidFill>
                          <a:srgbClr val="FF0000"/>
                        </a:solidFill>
                        <a:latin typeface="Cambria Math" panose="02040503050406030204" pitchFamily="18" charset="0"/>
                      </a:rPr>
                      <m:t>𝝈</m:t>
                    </m:r>
                  </m:oMath>
                </a14:m>
                <a:endParaRPr lang="zh-CN" altLang="en-US" b="1" dirty="0">
                  <a:solidFill>
                    <a:srgbClr val="FF0000"/>
                  </a:solidFill>
                </a:endParaRPr>
              </a:p>
            </p:txBody>
          </p:sp>
        </mc:Choice>
        <mc:Fallback xmlns="">
          <p:sp>
            <p:nvSpPr>
              <p:cNvPr id="13" name="文本框 12">
                <a:extLst>
                  <a:ext uri="{FF2B5EF4-FFF2-40B4-BE49-F238E27FC236}">
                    <a16:creationId xmlns:a16="http://schemas.microsoft.com/office/drawing/2014/main" id="{4BB50149-370E-47A6-8407-B41641A0ED5A}"/>
                  </a:ext>
                </a:extLst>
              </p:cNvPr>
              <p:cNvSpPr txBox="1">
                <a:spLocks noRot="1" noChangeAspect="1" noMove="1" noResize="1" noEditPoints="1" noAdjustHandles="1" noChangeArrowheads="1" noChangeShapeType="1" noTextEdit="1"/>
              </p:cNvSpPr>
              <p:nvPr/>
            </p:nvSpPr>
            <p:spPr>
              <a:xfrm>
                <a:off x="8927794" y="3895571"/>
                <a:ext cx="712182" cy="383303"/>
              </a:xfrm>
              <a:prstGeom prst="rect">
                <a:avLst/>
              </a:prstGeom>
              <a:blipFill>
                <a:blip r:embed="rId4"/>
                <a:stretch>
                  <a:fillRect l="-7759" t="-7937" b="-20635"/>
                </a:stretch>
              </a:blipFill>
            </p:spPr>
            <p:txBody>
              <a:bodyPr/>
              <a:lstStyle/>
              <a:p>
                <a:r>
                  <a:rPr lang="zh-CN" altLang="en-US">
                    <a:noFill/>
                  </a:rPr>
                  <a:t> </a:t>
                </a:r>
              </a:p>
            </p:txBody>
          </p:sp>
        </mc:Fallback>
      </mc:AlternateContent>
      <p:pic>
        <p:nvPicPr>
          <p:cNvPr id="6" name="图片 5">
            <a:extLst>
              <a:ext uri="{FF2B5EF4-FFF2-40B4-BE49-F238E27FC236}">
                <a16:creationId xmlns:a16="http://schemas.microsoft.com/office/drawing/2014/main" id="{FF04C3F3-E35C-72C0-254C-28E8A57DFD7D}"/>
              </a:ext>
            </a:extLst>
          </p:cNvPr>
          <p:cNvPicPr>
            <a:picLocks noChangeAspect="1"/>
          </p:cNvPicPr>
          <p:nvPr/>
        </p:nvPicPr>
        <p:blipFill>
          <a:blip r:embed="rId5"/>
          <a:stretch>
            <a:fillRect/>
          </a:stretch>
        </p:blipFill>
        <p:spPr>
          <a:xfrm>
            <a:off x="704736" y="4544448"/>
            <a:ext cx="3853271" cy="2270983"/>
          </a:xfrm>
          <a:prstGeom prst="rect">
            <a:avLst/>
          </a:prstGeom>
        </p:spPr>
      </p:pic>
      <p:sp>
        <p:nvSpPr>
          <p:cNvPr id="8" name="文本框 7">
            <a:extLst>
              <a:ext uri="{FF2B5EF4-FFF2-40B4-BE49-F238E27FC236}">
                <a16:creationId xmlns:a16="http://schemas.microsoft.com/office/drawing/2014/main" id="{F4AF7726-B7C6-776C-2482-3539A0E5ABC9}"/>
              </a:ext>
            </a:extLst>
          </p:cNvPr>
          <p:cNvSpPr txBox="1"/>
          <p:nvPr/>
        </p:nvSpPr>
        <p:spPr>
          <a:xfrm>
            <a:off x="4558007" y="5988366"/>
            <a:ext cx="2966369" cy="338554"/>
          </a:xfrm>
          <a:prstGeom prst="rect">
            <a:avLst/>
          </a:prstGeom>
          <a:noFill/>
        </p:spPr>
        <p:txBody>
          <a:bodyPr wrap="square">
            <a:spAutoFit/>
          </a:bodyPr>
          <a:lstStyle/>
          <a:p>
            <a:r>
              <a:rPr lang="en-US" altLang="zh-CN" sz="1600" b="0" i="1" dirty="0">
                <a:solidFill>
                  <a:srgbClr val="222222"/>
                </a:solidFill>
                <a:effectLst/>
                <a:latin typeface="Harding"/>
              </a:rPr>
              <a:t>Nature </a:t>
            </a:r>
            <a:r>
              <a:rPr lang="en-US" altLang="zh-CN" sz="1600" b="1" i="1" dirty="0">
                <a:solidFill>
                  <a:srgbClr val="222222"/>
                </a:solidFill>
                <a:effectLst/>
                <a:latin typeface="Harding"/>
              </a:rPr>
              <a:t>575</a:t>
            </a:r>
            <a:r>
              <a:rPr lang="en-US" altLang="zh-CN" sz="1600" b="0" i="1" dirty="0">
                <a:solidFill>
                  <a:srgbClr val="222222"/>
                </a:solidFill>
                <a:effectLst/>
                <a:latin typeface="Harding"/>
              </a:rPr>
              <a:t>, 147–150 (2019)</a:t>
            </a:r>
            <a:endParaRPr lang="zh-CN" altLang="en-US" sz="1600" dirty="0"/>
          </a:p>
        </p:txBody>
      </p:sp>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77FC9A6D-26BC-6466-9C67-B53127ABC1CA}"/>
                  </a:ext>
                </a:extLst>
              </p:cNvPr>
              <p:cNvSpPr txBox="1"/>
              <p:nvPr/>
            </p:nvSpPr>
            <p:spPr>
              <a:xfrm>
                <a:off x="857299" y="5614209"/>
                <a:ext cx="3471783" cy="369332"/>
              </a:xfrm>
              <a:prstGeom prst="rect">
                <a:avLst/>
              </a:prstGeom>
              <a:noFill/>
            </p:spPr>
            <p:txBody>
              <a:bodyPr wrap="square">
                <a:spAutoFit/>
              </a:bodyPr>
              <a:lstStyle/>
              <a:p>
                <a:pPr lvl="1"/>
                <a:r>
                  <a:rPr lang="zh-CN" altLang="en-US" dirty="0">
                    <a:latin typeface="黑体" panose="02010609060101010101" pitchFamily="49" charset="-122"/>
                    <a:ea typeface="黑体" panose="02010609060101010101" pitchFamily="49" charset="-122"/>
                  </a:rPr>
                  <a:t>电子</a:t>
                </a:r>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质子散射（关键：</a:t>
                </a:r>
                <a14:m>
                  <m:oMath xmlns:m="http://schemas.openxmlformats.org/officeDocument/2006/math">
                    <m:sSup>
                      <m:sSupPr>
                        <m:ctrlPr>
                          <a:rPr lang="en-US" altLang="zh-CN" i="1" smtClean="0">
                            <a:solidFill>
                              <a:srgbClr val="FF0000"/>
                            </a:solidFill>
                            <a:latin typeface="Cambria Math" panose="02040503050406030204" pitchFamily="18" charset="0"/>
                            <a:ea typeface="楷体" panose="02010609060101010101" pitchFamily="49" charset="-122"/>
                            <a:cs typeface="Times New Roman" panose="02020603050405020304" pitchFamily="18" charset="0"/>
                            <a:sym typeface="Wingdings" panose="05000000000000000000" pitchFamily="2" charset="2"/>
                          </a:rPr>
                        </m:ctrlPr>
                      </m:sSupPr>
                      <m:e>
                        <m:r>
                          <m:rPr>
                            <m:sty m:val="p"/>
                          </m:rPr>
                          <a:rPr lang="en-US" altLang="zh-CN" i="1">
                            <a:solidFill>
                              <a:srgbClr val="FF0000"/>
                            </a:solidFill>
                            <a:latin typeface="Cambria Math" panose="02040503050406030204" pitchFamily="18" charset="0"/>
                            <a:ea typeface="楷体" panose="02010609060101010101" pitchFamily="49" charset="-122"/>
                            <a:cs typeface="Times New Roman" panose="02020603050405020304" pitchFamily="18" charset="0"/>
                            <a:sym typeface="Wingdings" panose="05000000000000000000" pitchFamily="2" charset="2"/>
                          </a:rPr>
                          <m:t>Q</m:t>
                        </m:r>
                      </m:e>
                      <m:sup>
                        <m:r>
                          <a:rPr lang="en-US" altLang="zh-CN" b="0" i="1" smtClean="0">
                            <a:solidFill>
                              <a:srgbClr val="FF0000"/>
                            </a:solidFill>
                            <a:latin typeface="Cambria Math" panose="02040503050406030204" pitchFamily="18" charset="0"/>
                            <a:ea typeface="楷体" panose="02010609060101010101" pitchFamily="49" charset="-122"/>
                            <a:cs typeface="Times New Roman" panose="02020603050405020304" pitchFamily="18" charset="0"/>
                            <a:sym typeface="Wingdings" panose="05000000000000000000" pitchFamily="2" charset="2"/>
                          </a:rPr>
                          <m:t>2</m:t>
                        </m:r>
                      </m:sup>
                    </m:sSup>
                  </m:oMath>
                </a14:m>
                <a:r>
                  <a:rPr lang="zh-CN" altLang="en-US" dirty="0">
                    <a:latin typeface="黑体" panose="02010609060101010101" pitchFamily="49" charset="-122"/>
                    <a:ea typeface="黑体" panose="02010609060101010101" pitchFamily="49" charset="-122"/>
                  </a:rPr>
                  <a:t>）</a:t>
                </a:r>
                <a:endParaRPr lang="en-US" altLang="zh-CN" dirty="0">
                  <a:latin typeface="黑体" panose="02010609060101010101" pitchFamily="49" charset="-122"/>
                  <a:ea typeface="黑体" panose="02010609060101010101" pitchFamily="49" charset="-122"/>
                </a:endParaRPr>
              </a:p>
            </p:txBody>
          </p:sp>
        </mc:Choice>
        <mc:Fallback xmlns="">
          <p:sp>
            <p:nvSpPr>
              <p:cNvPr id="11" name="文本框 10">
                <a:extLst>
                  <a:ext uri="{FF2B5EF4-FFF2-40B4-BE49-F238E27FC236}">
                    <a16:creationId xmlns:a16="http://schemas.microsoft.com/office/drawing/2014/main" id="{77FC9A6D-26BC-6466-9C67-B53127ABC1CA}"/>
                  </a:ext>
                </a:extLst>
              </p:cNvPr>
              <p:cNvSpPr txBox="1">
                <a:spLocks noRot="1" noChangeAspect="1" noMove="1" noResize="1" noEditPoints="1" noAdjustHandles="1" noChangeArrowheads="1" noChangeShapeType="1" noTextEdit="1"/>
              </p:cNvSpPr>
              <p:nvPr/>
            </p:nvSpPr>
            <p:spPr>
              <a:xfrm>
                <a:off x="857299" y="5614209"/>
                <a:ext cx="3471783" cy="369332"/>
              </a:xfrm>
              <a:prstGeom prst="rect">
                <a:avLst/>
              </a:prstGeom>
              <a:blipFill>
                <a:blip r:embed="rId6"/>
                <a:stretch>
                  <a:fillRect t="-13115" r="-8084" b="-21311"/>
                </a:stretch>
              </a:blipFill>
            </p:spPr>
            <p:txBody>
              <a:bodyPr/>
              <a:lstStyle/>
              <a:p>
                <a:r>
                  <a:rPr lang="zh-CN" altLang="en-US">
                    <a:noFill/>
                  </a:rPr>
                  <a:t> </a:t>
                </a:r>
              </a:p>
            </p:txBody>
          </p:sp>
        </mc:Fallback>
      </mc:AlternateContent>
      <p:pic>
        <p:nvPicPr>
          <p:cNvPr id="19" name="图片 18">
            <a:extLst>
              <a:ext uri="{FF2B5EF4-FFF2-40B4-BE49-F238E27FC236}">
                <a16:creationId xmlns:a16="http://schemas.microsoft.com/office/drawing/2014/main" id="{E8936859-A192-4FBC-8991-97BDD191BC26}"/>
              </a:ext>
            </a:extLst>
          </p:cNvPr>
          <p:cNvPicPr>
            <a:picLocks noChangeAspect="1"/>
          </p:cNvPicPr>
          <p:nvPr/>
        </p:nvPicPr>
        <p:blipFill>
          <a:blip r:embed="rId7"/>
          <a:stretch>
            <a:fillRect/>
          </a:stretch>
        </p:blipFill>
        <p:spPr>
          <a:xfrm>
            <a:off x="4600237" y="6310951"/>
            <a:ext cx="2978947" cy="227961"/>
          </a:xfrm>
          <a:prstGeom prst="rect">
            <a:avLst/>
          </a:prstGeom>
        </p:spPr>
      </p:pic>
      <p:pic>
        <p:nvPicPr>
          <p:cNvPr id="7" name="图片 6">
            <a:extLst>
              <a:ext uri="{FF2B5EF4-FFF2-40B4-BE49-F238E27FC236}">
                <a16:creationId xmlns:a16="http://schemas.microsoft.com/office/drawing/2014/main" id="{44CA113E-7EB9-4F48-8B1C-F1F7CF102603}"/>
              </a:ext>
            </a:extLst>
          </p:cNvPr>
          <p:cNvPicPr>
            <a:picLocks noChangeAspect="1"/>
          </p:cNvPicPr>
          <p:nvPr/>
        </p:nvPicPr>
        <p:blipFill>
          <a:blip r:embed="rId8"/>
          <a:stretch>
            <a:fillRect/>
          </a:stretch>
        </p:blipFill>
        <p:spPr>
          <a:xfrm>
            <a:off x="1076937" y="2213302"/>
            <a:ext cx="3341764" cy="2298518"/>
          </a:xfrm>
          <a:prstGeom prst="rect">
            <a:avLst/>
          </a:prstGeom>
        </p:spPr>
      </p:pic>
      <p:pic>
        <p:nvPicPr>
          <p:cNvPr id="10" name="图片 9">
            <a:extLst>
              <a:ext uri="{FF2B5EF4-FFF2-40B4-BE49-F238E27FC236}">
                <a16:creationId xmlns:a16="http://schemas.microsoft.com/office/drawing/2014/main" id="{8E34DF29-C0EF-4CB3-AE1D-0383C084748E}"/>
              </a:ext>
            </a:extLst>
          </p:cNvPr>
          <p:cNvPicPr>
            <a:picLocks noChangeAspect="1"/>
          </p:cNvPicPr>
          <p:nvPr/>
        </p:nvPicPr>
        <p:blipFill>
          <a:blip r:embed="rId9"/>
          <a:stretch>
            <a:fillRect/>
          </a:stretch>
        </p:blipFill>
        <p:spPr>
          <a:xfrm>
            <a:off x="3135684" y="3648825"/>
            <a:ext cx="1933575" cy="295275"/>
          </a:xfrm>
          <a:prstGeom prst="rect">
            <a:avLst/>
          </a:prstGeom>
        </p:spPr>
      </p:pic>
      <p:sp>
        <p:nvSpPr>
          <p:cNvPr id="14" name="文本框 13">
            <a:extLst>
              <a:ext uri="{FF2B5EF4-FFF2-40B4-BE49-F238E27FC236}">
                <a16:creationId xmlns:a16="http://schemas.microsoft.com/office/drawing/2014/main" id="{E75B5C5C-C5B7-485A-B596-BD90DB2FDE56}"/>
              </a:ext>
            </a:extLst>
          </p:cNvPr>
          <p:cNvSpPr txBox="1"/>
          <p:nvPr/>
        </p:nvSpPr>
        <p:spPr>
          <a:xfrm>
            <a:off x="3127253" y="3330204"/>
            <a:ext cx="2496033" cy="338554"/>
          </a:xfrm>
          <a:prstGeom prst="rect">
            <a:avLst/>
          </a:prstGeom>
          <a:solidFill>
            <a:schemeClr val="bg1"/>
          </a:solidFill>
        </p:spPr>
        <p:txBody>
          <a:bodyPr wrap="square">
            <a:spAutoFit/>
          </a:bodyPr>
          <a:lstStyle/>
          <a:p>
            <a:r>
              <a:rPr lang="en-US" altLang="zh-CN" sz="1600" b="0" i="1" dirty="0">
                <a:solidFill>
                  <a:srgbClr val="222222"/>
                </a:solidFill>
                <a:effectLst/>
                <a:latin typeface="Harding"/>
              </a:rPr>
              <a:t>Nature </a:t>
            </a:r>
            <a:r>
              <a:rPr lang="en-US" altLang="zh-CN" sz="1600" b="1" i="1" dirty="0">
                <a:solidFill>
                  <a:srgbClr val="222222"/>
                </a:solidFill>
                <a:latin typeface="Harding"/>
              </a:rPr>
              <a:t>466</a:t>
            </a:r>
            <a:r>
              <a:rPr lang="en-US" altLang="zh-CN" sz="1600" b="0" i="1" dirty="0">
                <a:solidFill>
                  <a:srgbClr val="222222"/>
                </a:solidFill>
                <a:effectLst/>
                <a:latin typeface="Harding"/>
              </a:rPr>
              <a:t>, 213–216 (2010)</a:t>
            </a:r>
            <a:endParaRPr lang="zh-CN" altLang="en-US" sz="1600" dirty="0"/>
          </a:p>
        </p:txBody>
      </p:sp>
      <p:sp>
        <p:nvSpPr>
          <p:cNvPr id="21" name="内容占位符 2">
            <a:extLst>
              <a:ext uri="{FF2B5EF4-FFF2-40B4-BE49-F238E27FC236}">
                <a16:creationId xmlns:a16="http://schemas.microsoft.com/office/drawing/2014/main" id="{9D44AC01-6DB9-4EE2-9CA0-0EF738419F48}"/>
              </a:ext>
            </a:extLst>
          </p:cNvPr>
          <p:cNvSpPr txBox="1">
            <a:spLocks/>
          </p:cNvSpPr>
          <p:nvPr/>
        </p:nvSpPr>
        <p:spPr>
          <a:xfrm>
            <a:off x="749352" y="1946051"/>
            <a:ext cx="4064281" cy="9350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zh-CN" altLang="en-US" sz="1600" b="1" dirty="0">
                <a:latin typeface="+mn-ea"/>
                <a:ea typeface="+mn-ea"/>
              </a:rPr>
              <a:t>兰姆移位：氢原子，</a:t>
            </a:r>
            <a:r>
              <a:rPr lang="en-US" altLang="zh-CN" sz="1600" b="1" dirty="0">
                <a:latin typeface="+mn-ea"/>
                <a:ea typeface="+mn-ea"/>
              </a:rPr>
              <a:t>muonic-</a:t>
            </a:r>
            <a:r>
              <a:rPr lang="zh-CN" altLang="en-US" sz="1600" b="1" dirty="0">
                <a:latin typeface="+mn-ea"/>
                <a:ea typeface="+mn-ea"/>
              </a:rPr>
              <a:t>氢原子</a:t>
            </a:r>
            <a:endParaRPr lang="en-US" altLang="zh-CN" sz="1600" b="1" dirty="0">
              <a:latin typeface="+mn-ea"/>
              <a:ea typeface="+mn-ea"/>
            </a:endParaRPr>
          </a:p>
          <a:p>
            <a:pPr marL="457200" lvl="1" indent="0">
              <a:buNone/>
            </a:pPr>
            <a:r>
              <a:rPr lang="zh-CN" altLang="en-US" sz="1600" b="1" dirty="0">
                <a:latin typeface="+mn-ea"/>
                <a:ea typeface="+mn-ea"/>
              </a:rPr>
              <a:t>  （关键：</a:t>
            </a:r>
            <a:r>
              <a:rPr lang="zh-CN" altLang="en-US" sz="1600" b="1" dirty="0">
                <a:solidFill>
                  <a:srgbClr val="FF0000"/>
                </a:solidFill>
                <a:latin typeface="+mn-ea"/>
                <a:ea typeface="+mn-ea"/>
              </a:rPr>
              <a:t>测量精度</a:t>
            </a:r>
            <a:r>
              <a:rPr lang="zh-CN" altLang="en-US" sz="1600" b="1" dirty="0">
                <a:latin typeface="+mn-ea"/>
                <a:ea typeface="+mn-ea"/>
              </a:rPr>
              <a:t>、</a:t>
            </a:r>
            <a:r>
              <a:rPr lang="zh-CN" altLang="en-US" sz="1600" b="1" dirty="0">
                <a:solidFill>
                  <a:srgbClr val="FF0000"/>
                </a:solidFill>
                <a:latin typeface="+mn-ea"/>
                <a:ea typeface="+mn-ea"/>
              </a:rPr>
              <a:t>玻尔半径</a:t>
            </a:r>
            <a:r>
              <a:rPr lang="zh-CN" altLang="en-US" sz="1600" b="1" dirty="0">
                <a:latin typeface="+mn-ea"/>
                <a:ea typeface="+mn-ea"/>
              </a:rPr>
              <a:t>）</a:t>
            </a:r>
          </a:p>
        </p:txBody>
      </p:sp>
    </p:spTree>
    <p:extLst>
      <p:ext uri="{BB962C8B-B14F-4D97-AF65-F5344CB8AC3E}">
        <p14:creationId xmlns:p14="http://schemas.microsoft.com/office/powerpoint/2010/main" val="827802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5" descr="Fig. 4">
            <a:extLst>
              <a:ext uri="{FF2B5EF4-FFF2-40B4-BE49-F238E27FC236}">
                <a16:creationId xmlns:a16="http://schemas.microsoft.com/office/drawing/2014/main" id="{BF69863F-3423-91EF-E3C0-A258319B12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6070" y="1647305"/>
            <a:ext cx="9429225" cy="2894472"/>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a:extLst>
              <a:ext uri="{FF2B5EF4-FFF2-40B4-BE49-F238E27FC236}">
                <a16:creationId xmlns:a16="http://schemas.microsoft.com/office/drawing/2014/main" id="{F42CDE18-5865-589B-16C2-AA591F57F8D3}"/>
              </a:ext>
            </a:extLst>
          </p:cNvPr>
          <p:cNvSpPr>
            <a:spLocks noGrp="1"/>
          </p:cNvSpPr>
          <p:nvPr>
            <p:ph type="title"/>
          </p:nvPr>
        </p:nvSpPr>
        <p:spPr>
          <a:xfrm>
            <a:off x="838200" y="153582"/>
            <a:ext cx="10515600" cy="793006"/>
          </a:xfrm>
        </p:spPr>
        <p:txBody>
          <a:bodyPr/>
          <a:lstStyle/>
          <a:p>
            <a:r>
              <a:rPr lang="zh-CN" altLang="en-US" b="1" dirty="0">
                <a:solidFill>
                  <a:srgbClr val="042263"/>
                </a:solidFill>
                <a:latin typeface="等线" panose="02010600030101010101" pitchFamily="2" charset="-122"/>
                <a:ea typeface="等线" panose="02010600030101010101" pitchFamily="2" charset="-122"/>
              </a:rPr>
              <a:t>类空空间和类时空间</a:t>
            </a:r>
            <a:endParaRPr lang="zh-CN" altLang="en-US" dirty="0"/>
          </a:p>
        </p:txBody>
      </p:sp>
      <p:sp>
        <p:nvSpPr>
          <p:cNvPr id="4" name="灯片编号占位符 3">
            <a:extLst>
              <a:ext uri="{FF2B5EF4-FFF2-40B4-BE49-F238E27FC236}">
                <a16:creationId xmlns:a16="http://schemas.microsoft.com/office/drawing/2014/main" id="{1C58548F-928A-3BE9-111A-C76ECAB016B9}"/>
              </a:ext>
            </a:extLst>
          </p:cNvPr>
          <p:cNvSpPr>
            <a:spLocks noGrp="1"/>
          </p:cNvSpPr>
          <p:nvPr>
            <p:ph type="sldNum" sz="quarter" idx="12"/>
          </p:nvPr>
        </p:nvSpPr>
        <p:spPr/>
        <p:txBody>
          <a:bodyPr/>
          <a:lstStyle/>
          <a:p>
            <a:fld id="{CA44AABA-6ED3-43D4-A200-DA0A2F6CBD64}" type="slidenum">
              <a:rPr lang="zh-CN" altLang="en-US" smtClean="0"/>
              <a:t>5</a:t>
            </a:fld>
            <a:endParaRPr lang="zh-CN" altLang="en-US"/>
          </a:p>
        </p:txBody>
      </p:sp>
      <mc:AlternateContent xmlns:mc="http://schemas.openxmlformats.org/markup-compatibility/2006" xmlns:a14="http://schemas.microsoft.com/office/drawing/2010/main">
        <mc:Choice Requires="a14">
          <p:sp>
            <p:nvSpPr>
              <p:cNvPr id="75" name="文本框 74">
                <a:extLst>
                  <a:ext uri="{FF2B5EF4-FFF2-40B4-BE49-F238E27FC236}">
                    <a16:creationId xmlns:a16="http://schemas.microsoft.com/office/drawing/2014/main" id="{8A56F050-FF2B-9E48-0068-102D4EAE9910}"/>
                  </a:ext>
                </a:extLst>
              </p:cNvPr>
              <p:cNvSpPr txBox="1"/>
              <p:nvPr/>
            </p:nvSpPr>
            <p:spPr>
              <a:xfrm>
                <a:off x="1311425" y="4560670"/>
                <a:ext cx="4809328" cy="1692771"/>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zh-CN" altLang="en-US" sz="2200" dirty="0">
                    <a:latin typeface="Times New Roman" panose="02020603050405020304" pitchFamily="18" charset="0"/>
                    <a:ea typeface="黑体" panose="02010609060101010101" pitchFamily="49" charset="-122"/>
                    <a:cs typeface="Times New Roman" panose="02020603050405020304" pitchFamily="18" charset="0"/>
                  </a:rPr>
                  <a:t>电子</a:t>
                </a:r>
                <a:r>
                  <a:rPr lang="en-US" altLang="zh-CN" sz="2200" dirty="0">
                    <a:latin typeface="Times New Roman" panose="02020603050405020304" pitchFamily="18" charset="0"/>
                    <a:ea typeface="黑体" panose="02010609060101010101" pitchFamily="49" charset="-122"/>
                    <a:cs typeface="Times New Roman" panose="02020603050405020304" pitchFamily="18" charset="0"/>
                  </a:rPr>
                  <a:t>-</a:t>
                </a:r>
                <a:r>
                  <a:rPr lang="zh-CN" altLang="en-US" sz="2200" dirty="0">
                    <a:latin typeface="Times New Roman" panose="02020603050405020304" pitchFamily="18" charset="0"/>
                    <a:ea typeface="黑体" panose="02010609060101010101" pitchFamily="49" charset="-122"/>
                    <a:cs typeface="Times New Roman" panose="02020603050405020304" pitchFamily="18" charset="0"/>
                  </a:rPr>
                  <a:t>核子散射</a:t>
                </a:r>
                <a:endParaRPr lang="en-US" altLang="zh-CN" sz="2200" dirty="0">
                  <a:latin typeface="Times New Roman" panose="02020603050405020304" pitchFamily="18" charset="0"/>
                  <a:ea typeface="黑体" panose="02010609060101010101" pitchFamily="49" charset="-122"/>
                  <a:cs typeface="Times New Roman" panose="02020603050405020304" pitchFamily="18" charset="0"/>
                </a:endParaRPr>
              </a:p>
              <a:p>
                <a:pPr marL="342900" indent="-342900">
                  <a:spcBef>
                    <a:spcPts val="600"/>
                  </a:spcBef>
                  <a:buFont typeface="Arial" panose="020B0604020202020204" pitchFamily="34" charset="0"/>
                  <a:buChar char="•"/>
                </a:pPr>
                <a:r>
                  <a:rPr lang="zh-CN" altLang="en-US" sz="2200" dirty="0">
                    <a:latin typeface="Times New Roman" panose="02020603050405020304" pitchFamily="18" charset="0"/>
                    <a:ea typeface="黑体" panose="02010609060101010101" pitchFamily="49" charset="-122"/>
                    <a:cs typeface="Times New Roman" panose="02020603050405020304" pitchFamily="18" charset="0"/>
                  </a:rPr>
                  <a:t>需要</a:t>
                </a:r>
                <a:r>
                  <a:rPr lang="zh-CN" altLang="en-US" sz="22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稳定</a:t>
                </a:r>
                <a:r>
                  <a:rPr lang="zh-CN" altLang="en-US" sz="2200" dirty="0">
                    <a:latin typeface="Times New Roman" panose="02020603050405020304" pitchFamily="18" charset="0"/>
                    <a:ea typeface="黑体" panose="02010609060101010101" pitchFamily="49" charset="-122"/>
                    <a:cs typeface="Times New Roman" panose="02020603050405020304" pitchFamily="18" charset="0"/>
                  </a:rPr>
                  <a:t>的核子束流</a:t>
                </a:r>
                <a:endParaRPr lang="en-US" altLang="zh-CN" sz="2200" dirty="0">
                  <a:latin typeface="Times New Roman" panose="02020603050405020304" pitchFamily="18" charset="0"/>
                  <a:ea typeface="黑体" panose="02010609060101010101" pitchFamily="49" charset="-122"/>
                  <a:cs typeface="Times New Roman" panose="02020603050405020304" pitchFamily="18" charset="0"/>
                </a:endParaRPr>
              </a:p>
              <a:p>
                <a:pPr marL="342900" indent="-342900">
                  <a:spcBef>
                    <a:spcPts val="600"/>
                  </a:spcBef>
                  <a:buFont typeface="Arial" panose="020B0604020202020204" pitchFamily="34" charset="0"/>
                  <a:buChar char="•"/>
                </a:pPr>
                <a:r>
                  <a:rPr lang="zh-CN" altLang="en-US" sz="2200" dirty="0">
                    <a:latin typeface="Times New Roman" panose="02020603050405020304" pitchFamily="18" charset="0"/>
                    <a:ea typeface="黑体" panose="02010609060101010101" pitchFamily="49" charset="-122"/>
                    <a:cs typeface="Times New Roman" panose="02020603050405020304" pitchFamily="18" charset="0"/>
                  </a:rPr>
                  <a:t>四动量转移</a:t>
                </a:r>
                <a14:m>
                  <m:oMath xmlns:m="http://schemas.openxmlformats.org/officeDocument/2006/math">
                    <m:sSup>
                      <m:sSupPr>
                        <m:ctrlPr>
                          <a:rPr lang="en-US" altLang="zh-CN" sz="2200" b="1" i="1" smtClean="0">
                            <a:solidFill>
                              <a:srgbClr val="FF0000"/>
                            </a:solidFill>
                            <a:latin typeface="Cambria Math" panose="02040503050406030204" pitchFamily="18" charset="0"/>
                            <a:ea typeface="楷体" panose="02010609060101010101" pitchFamily="49" charset="-122"/>
                            <a:cs typeface="Times New Roman" panose="02020603050405020304" pitchFamily="18" charset="0"/>
                            <a:sym typeface="Wingdings" panose="05000000000000000000" pitchFamily="2" charset="2"/>
                          </a:rPr>
                        </m:ctrlPr>
                      </m:sSupPr>
                      <m:e>
                        <m:r>
                          <a:rPr lang="en-US" altLang="zh-CN" sz="2200" b="1" i="1" smtClean="0">
                            <a:solidFill>
                              <a:srgbClr val="FF0000"/>
                            </a:solidFill>
                            <a:latin typeface="Cambria Math" panose="02040503050406030204" pitchFamily="18" charset="0"/>
                            <a:ea typeface="楷体" panose="02010609060101010101" pitchFamily="49" charset="-122"/>
                            <a:cs typeface="Times New Roman" panose="02020603050405020304" pitchFamily="18" charset="0"/>
                            <a:sym typeface="Wingdings" panose="05000000000000000000" pitchFamily="2" charset="2"/>
                          </a:rPr>
                          <m:t>𝒒</m:t>
                        </m:r>
                      </m:e>
                      <m:sup>
                        <m:r>
                          <a:rPr lang="en-US" altLang="zh-CN" sz="2200" b="1" i="1" smtClean="0">
                            <a:solidFill>
                              <a:srgbClr val="FF0000"/>
                            </a:solidFill>
                            <a:latin typeface="Cambria Math" panose="02040503050406030204" pitchFamily="18" charset="0"/>
                            <a:ea typeface="楷体" panose="02010609060101010101" pitchFamily="49" charset="-122"/>
                            <a:cs typeface="Times New Roman" panose="02020603050405020304" pitchFamily="18" charset="0"/>
                            <a:sym typeface="Wingdings" panose="05000000000000000000" pitchFamily="2" charset="2"/>
                          </a:rPr>
                          <m:t>𝟐</m:t>
                        </m:r>
                      </m:sup>
                    </m:sSup>
                    <m:r>
                      <a:rPr lang="en-US" altLang="zh-CN" sz="2200" b="1" i="0" smtClean="0">
                        <a:solidFill>
                          <a:srgbClr val="FF0000"/>
                        </a:solidFill>
                        <a:latin typeface="Cambria Math" panose="02040503050406030204" pitchFamily="18" charset="0"/>
                        <a:ea typeface="楷体" panose="02010609060101010101" pitchFamily="49" charset="-122"/>
                        <a:cs typeface="Times New Roman" panose="02020603050405020304" pitchFamily="18" charset="0"/>
                        <a:sym typeface="Wingdings" panose="05000000000000000000" pitchFamily="2" charset="2"/>
                      </a:rPr>
                      <m:t>=−</m:t>
                    </m:r>
                    <m:sSup>
                      <m:sSupPr>
                        <m:ctrlPr>
                          <a:rPr lang="en-US" altLang="zh-CN" sz="2200" b="1" i="1" smtClean="0">
                            <a:solidFill>
                              <a:srgbClr val="FF0000"/>
                            </a:solidFill>
                            <a:latin typeface="Cambria Math" panose="02040503050406030204" pitchFamily="18" charset="0"/>
                            <a:ea typeface="楷体" panose="02010609060101010101" pitchFamily="49" charset="-122"/>
                            <a:cs typeface="Times New Roman" panose="02020603050405020304" pitchFamily="18" charset="0"/>
                            <a:sym typeface="Wingdings" panose="05000000000000000000" pitchFamily="2" charset="2"/>
                          </a:rPr>
                        </m:ctrlPr>
                      </m:sSupPr>
                      <m:e>
                        <m:r>
                          <a:rPr lang="en-US" altLang="zh-CN" sz="2200" b="1" i="1">
                            <a:solidFill>
                              <a:srgbClr val="FF0000"/>
                            </a:solidFill>
                            <a:latin typeface="Cambria Math" panose="02040503050406030204" pitchFamily="18" charset="0"/>
                            <a:ea typeface="楷体" panose="02010609060101010101" pitchFamily="49" charset="-122"/>
                            <a:cs typeface="Times New Roman" panose="02020603050405020304" pitchFamily="18" charset="0"/>
                            <a:sym typeface="Wingdings" panose="05000000000000000000" pitchFamily="2" charset="2"/>
                          </a:rPr>
                          <m:t>𝑸</m:t>
                        </m:r>
                      </m:e>
                      <m:sup>
                        <m:r>
                          <a:rPr lang="en-US" altLang="zh-CN" sz="2200" b="1" i="1" smtClean="0">
                            <a:solidFill>
                              <a:srgbClr val="FF0000"/>
                            </a:solidFill>
                            <a:latin typeface="Cambria Math" panose="02040503050406030204" pitchFamily="18" charset="0"/>
                            <a:ea typeface="楷体" panose="02010609060101010101" pitchFamily="49" charset="-122"/>
                            <a:cs typeface="Times New Roman" panose="02020603050405020304" pitchFamily="18" charset="0"/>
                            <a:sym typeface="Wingdings" panose="05000000000000000000" pitchFamily="2" charset="2"/>
                          </a:rPr>
                          <m:t>𝟐</m:t>
                        </m:r>
                      </m:sup>
                    </m:sSup>
                  </m:oMath>
                </a14:m>
                <a:r>
                  <a:rPr lang="zh-CN" altLang="en-US" sz="2200" dirty="0">
                    <a:latin typeface="Times New Roman" panose="02020603050405020304" pitchFamily="18" charset="0"/>
                    <a:ea typeface="黑体" panose="02010609060101010101" pitchFamily="49" charset="-122"/>
                    <a:cs typeface="Times New Roman" panose="02020603050405020304" pitchFamily="18" charset="0"/>
                  </a:rPr>
                  <a:t>为负</a:t>
                </a:r>
                <a:endParaRPr lang="en-US" altLang="zh-CN" sz="2200" dirty="0">
                  <a:latin typeface="Times New Roman" panose="02020603050405020304" pitchFamily="18" charset="0"/>
                  <a:ea typeface="黑体" panose="02010609060101010101" pitchFamily="49" charset="-122"/>
                  <a:cs typeface="Times New Roman" panose="02020603050405020304" pitchFamily="18" charset="0"/>
                </a:endParaRPr>
              </a:p>
              <a:p>
                <a:pPr marL="342900" indent="-342900">
                  <a:spcBef>
                    <a:spcPts val="600"/>
                  </a:spcBef>
                  <a:buFont typeface="Arial" panose="020B0604020202020204" pitchFamily="34" charset="0"/>
                  <a:buChar char="•"/>
                </a:pPr>
                <a14:m>
                  <m:oMath xmlns:m="http://schemas.openxmlformats.org/officeDocument/2006/math">
                    <m:sSup>
                      <m:sSupPr>
                        <m:ctrlPr>
                          <a:rPr lang="en-US" altLang="zh-CN" sz="2200" b="1" i="1" smtClean="0">
                            <a:solidFill>
                              <a:srgbClr val="FF0000"/>
                            </a:solidFill>
                            <a:latin typeface="Cambria Math" panose="02040503050406030204" pitchFamily="18" charset="0"/>
                            <a:ea typeface="楷体" panose="02010609060101010101" pitchFamily="49" charset="-122"/>
                            <a:cs typeface="Times New Roman" panose="02020603050405020304" pitchFamily="18" charset="0"/>
                            <a:sym typeface="Wingdings" panose="05000000000000000000" pitchFamily="2" charset="2"/>
                          </a:rPr>
                        </m:ctrlPr>
                      </m:sSupPr>
                      <m:e>
                        <m:r>
                          <a:rPr lang="en-US" altLang="zh-CN" sz="2200" b="1" i="1">
                            <a:solidFill>
                              <a:srgbClr val="FF0000"/>
                            </a:solidFill>
                            <a:latin typeface="Cambria Math" panose="02040503050406030204" pitchFamily="18" charset="0"/>
                            <a:ea typeface="楷体" panose="02010609060101010101" pitchFamily="49" charset="-122"/>
                            <a:cs typeface="Times New Roman" panose="02020603050405020304" pitchFamily="18" charset="0"/>
                            <a:sym typeface="Wingdings" panose="05000000000000000000" pitchFamily="2" charset="2"/>
                          </a:rPr>
                          <m:t>𝑸</m:t>
                        </m:r>
                      </m:e>
                      <m:sup>
                        <m:r>
                          <a:rPr lang="en-US" altLang="zh-CN" sz="2200" b="1" i="1" smtClean="0">
                            <a:solidFill>
                              <a:srgbClr val="FF0000"/>
                            </a:solidFill>
                            <a:latin typeface="Cambria Math" panose="02040503050406030204" pitchFamily="18" charset="0"/>
                            <a:ea typeface="楷体" panose="02010609060101010101" pitchFamily="49" charset="-122"/>
                            <a:cs typeface="Times New Roman" panose="02020603050405020304" pitchFamily="18" charset="0"/>
                            <a:sym typeface="Wingdings" panose="05000000000000000000" pitchFamily="2" charset="2"/>
                          </a:rPr>
                          <m:t>𝟐</m:t>
                        </m:r>
                      </m:sup>
                    </m:sSup>
                  </m:oMath>
                </a14:m>
                <a:r>
                  <a:rPr lang="zh-CN" altLang="en-US" sz="2200" dirty="0">
                    <a:latin typeface="Times New Roman" panose="02020603050405020304" pitchFamily="18" charset="0"/>
                    <a:ea typeface="黑体" panose="02010609060101010101" pitchFamily="49" charset="-122"/>
                    <a:cs typeface="Times New Roman" panose="02020603050405020304" pitchFamily="18" charset="0"/>
                  </a:rPr>
                  <a:t>能够无限接近</a:t>
                </a:r>
                <a:r>
                  <a:rPr lang="en-US" altLang="zh-CN" sz="2200" dirty="0">
                    <a:latin typeface="Times New Roman" panose="02020603050405020304" pitchFamily="18" charset="0"/>
                    <a:ea typeface="黑体" panose="02010609060101010101" pitchFamily="49" charset="-122"/>
                    <a:cs typeface="Times New Roman" panose="02020603050405020304" pitchFamily="18" charset="0"/>
                  </a:rPr>
                  <a:t>0</a:t>
                </a:r>
                <a:r>
                  <a:rPr lang="zh-CN" altLang="en-US" sz="22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200" dirty="0">
                    <a:latin typeface="Times New Roman" panose="02020603050405020304" pitchFamily="18" charset="0"/>
                    <a:ea typeface="黑体" panose="02010609060101010101" pitchFamily="49" charset="-122"/>
                    <a:cs typeface="Times New Roman" panose="02020603050405020304" pitchFamily="18" charset="0"/>
                  </a:rPr>
                  <a:t>0.00021 GeV</a:t>
                </a:r>
                <a:r>
                  <a:rPr lang="en-US" altLang="zh-CN" sz="2200" baseline="30000" dirty="0">
                    <a:latin typeface="Times New Roman" panose="02020603050405020304" pitchFamily="18" charset="0"/>
                    <a:ea typeface="黑体" panose="02010609060101010101" pitchFamily="49" charset="-122"/>
                    <a:cs typeface="Times New Roman" panose="02020603050405020304" pitchFamily="18" charset="0"/>
                  </a:rPr>
                  <a:t>2</a:t>
                </a:r>
                <a:r>
                  <a:rPr lang="en-US" altLang="zh-CN" sz="2200" dirty="0">
                    <a:latin typeface="Times New Roman" panose="02020603050405020304" pitchFamily="18" charset="0"/>
                    <a:ea typeface="黑体" panose="02010609060101010101" pitchFamily="49" charset="-122"/>
                    <a:cs typeface="Times New Roman" panose="02020603050405020304" pitchFamily="18" charset="0"/>
                  </a:rPr>
                  <a:t>)</a:t>
                </a:r>
              </a:p>
            </p:txBody>
          </p:sp>
        </mc:Choice>
        <mc:Fallback xmlns="">
          <p:sp>
            <p:nvSpPr>
              <p:cNvPr id="75" name="文本框 74">
                <a:extLst>
                  <a:ext uri="{FF2B5EF4-FFF2-40B4-BE49-F238E27FC236}">
                    <a16:creationId xmlns:a16="http://schemas.microsoft.com/office/drawing/2014/main" id="{8A56F050-FF2B-9E48-0068-102D4EAE9910}"/>
                  </a:ext>
                </a:extLst>
              </p:cNvPr>
              <p:cNvSpPr txBox="1">
                <a:spLocks noRot="1" noChangeAspect="1" noMove="1" noResize="1" noEditPoints="1" noAdjustHandles="1" noChangeArrowheads="1" noChangeShapeType="1" noTextEdit="1"/>
              </p:cNvSpPr>
              <p:nvPr/>
            </p:nvSpPr>
            <p:spPr>
              <a:xfrm>
                <a:off x="1311425" y="4560670"/>
                <a:ext cx="4809328" cy="1692771"/>
              </a:xfrm>
              <a:prstGeom prst="rect">
                <a:avLst/>
              </a:prstGeom>
              <a:blipFill>
                <a:blip r:embed="rId4"/>
                <a:stretch>
                  <a:fillRect l="-1394" t="-3597" b="-683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6" name="文本框 75">
                <a:extLst>
                  <a:ext uri="{FF2B5EF4-FFF2-40B4-BE49-F238E27FC236}">
                    <a16:creationId xmlns:a16="http://schemas.microsoft.com/office/drawing/2014/main" id="{17FA5071-6804-8C18-7169-9176A6BCAAA3}"/>
                  </a:ext>
                </a:extLst>
              </p:cNvPr>
              <p:cNvSpPr txBox="1"/>
              <p:nvPr/>
            </p:nvSpPr>
            <p:spPr>
              <a:xfrm>
                <a:off x="6763741" y="4536302"/>
                <a:ext cx="4912698" cy="1692771"/>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zh-CN" altLang="en-US" sz="2200" dirty="0">
                    <a:latin typeface="Times New Roman" panose="02020603050405020304" pitchFamily="18" charset="0"/>
                    <a:ea typeface="黑体" panose="02010609060101010101" pitchFamily="49" charset="-122"/>
                    <a:cs typeface="Times New Roman" panose="02020603050405020304" pitchFamily="18" charset="0"/>
                  </a:rPr>
                  <a:t>正负电子湮没到</a:t>
                </a:r>
                <a:r>
                  <a:rPr lang="zh-CN" altLang="en-US" sz="22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重子对</a:t>
                </a:r>
                <a:r>
                  <a:rPr lang="zh-CN" altLang="en-US" sz="2200" dirty="0">
                    <a:latin typeface="Times New Roman" panose="02020603050405020304" pitchFamily="18" charset="0"/>
                    <a:ea typeface="黑体" panose="02010609060101010101" pitchFamily="49" charset="-122"/>
                    <a:cs typeface="Times New Roman" panose="02020603050405020304" pitchFamily="18" charset="0"/>
                  </a:rPr>
                  <a:t>或逆过程</a:t>
                </a:r>
                <a:endParaRPr lang="en-US" altLang="zh-CN" sz="2200" dirty="0">
                  <a:latin typeface="Times New Roman" panose="02020603050405020304" pitchFamily="18" charset="0"/>
                  <a:ea typeface="黑体" panose="02010609060101010101" pitchFamily="49" charset="-122"/>
                  <a:cs typeface="Times New Roman" panose="02020603050405020304" pitchFamily="18" charset="0"/>
                </a:endParaRPr>
              </a:p>
              <a:p>
                <a:pPr marL="342900" indent="-342900">
                  <a:spcBef>
                    <a:spcPts val="600"/>
                  </a:spcBef>
                  <a:buFont typeface="Arial" panose="020B0604020202020204" pitchFamily="34" charset="0"/>
                  <a:buChar char="•"/>
                </a:pPr>
                <a:r>
                  <a:rPr lang="zh-CN" altLang="en-US" sz="2200" dirty="0">
                    <a:latin typeface="Times New Roman" panose="02020603050405020304" pitchFamily="18" charset="0"/>
                    <a:ea typeface="黑体" panose="02010609060101010101" pitchFamily="49" charset="-122"/>
                    <a:cs typeface="Times New Roman" panose="02020603050405020304" pitchFamily="18" charset="0"/>
                  </a:rPr>
                  <a:t>核子成对产生</a:t>
                </a:r>
                <a:endParaRPr lang="en-US" altLang="zh-CN" sz="2200" dirty="0">
                  <a:latin typeface="Times New Roman" panose="02020603050405020304" pitchFamily="18" charset="0"/>
                  <a:ea typeface="黑体" panose="02010609060101010101" pitchFamily="49" charset="-122"/>
                  <a:cs typeface="Times New Roman" panose="02020603050405020304" pitchFamily="18" charset="0"/>
                </a:endParaRPr>
              </a:p>
              <a:p>
                <a:pPr marL="342900" indent="-342900">
                  <a:spcBef>
                    <a:spcPts val="600"/>
                  </a:spcBef>
                  <a:buFont typeface="Arial" panose="020B0604020202020204" pitchFamily="34" charset="0"/>
                  <a:buChar char="•"/>
                </a:pPr>
                <a:r>
                  <a:rPr lang="zh-CN" altLang="en-US" sz="2200" dirty="0">
                    <a:latin typeface="Times New Roman" panose="02020603050405020304" pitchFamily="18" charset="0"/>
                    <a:ea typeface="黑体" panose="02010609060101010101" pitchFamily="49" charset="-122"/>
                    <a:cs typeface="Times New Roman" panose="02020603050405020304" pitchFamily="18" charset="0"/>
                  </a:rPr>
                  <a:t>四动量转移</a:t>
                </a:r>
                <a14:m>
                  <m:oMath xmlns:m="http://schemas.openxmlformats.org/officeDocument/2006/math">
                    <m:sSup>
                      <m:sSupPr>
                        <m:ctrlPr>
                          <a:rPr lang="en-US" altLang="zh-CN" sz="2200" b="1" i="1" smtClean="0">
                            <a:solidFill>
                              <a:srgbClr val="FF0000"/>
                            </a:solidFill>
                            <a:latin typeface="Cambria Math" panose="02040503050406030204" pitchFamily="18" charset="0"/>
                            <a:ea typeface="楷体" panose="02010609060101010101" pitchFamily="49" charset="-122"/>
                            <a:cs typeface="Times New Roman" panose="02020603050405020304" pitchFamily="18" charset="0"/>
                            <a:sym typeface="Wingdings" panose="05000000000000000000" pitchFamily="2" charset="2"/>
                          </a:rPr>
                        </m:ctrlPr>
                      </m:sSupPr>
                      <m:e>
                        <m:r>
                          <a:rPr lang="en-US" altLang="zh-CN" sz="2200" b="1" i="1" smtClean="0">
                            <a:solidFill>
                              <a:srgbClr val="FF0000"/>
                            </a:solidFill>
                            <a:latin typeface="Cambria Math" panose="02040503050406030204" pitchFamily="18" charset="0"/>
                            <a:ea typeface="楷体" panose="02010609060101010101" pitchFamily="49" charset="-122"/>
                            <a:cs typeface="Times New Roman" panose="02020603050405020304" pitchFamily="18" charset="0"/>
                            <a:sym typeface="Wingdings" panose="05000000000000000000" pitchFamily="2" charset="2"/>
                          </a:rPr>
                          <m:t>𝒒</m:t>
                        </m:r>
                      </m:e>
                      <m:sup>
                        <m:r>
                          <a:rPr lang="en-US" altLang="zh-CN" sz="2200" b="1" i="1" smtClean="0">
                            <a:solidFill>
                              <a:srgbClr val="FF0000"/>
                            </a:solidFill>
                            <a:latin typeface="Cambria Math" panose="02040503050406030204" pitchFamily="18" charset="0"/>
                            <a:ea typeface="楷体" panose="02010609060101010101" pitchFamily="49" charset="-122"/>
                            <a:cs typeface="Times New Roman" panose="02020603050405020304" pitchFamily="18" charset="0"/>
                            <a:sym typeface="Wingdings" panose="05000000000000000000" pitchFamily="2" charset="2"/>
                          </a:rPr>
                          <m:t>𝟐</m:t>
                        </m:r>
                      </m:sup>
                    </m:sSup>
                  </m:oMath>
                </a14:m>
                <a:r>
                  <a:rPr lang="zh-CN" altLang="en-US" sz="2200" dirty="0">
                    <a:latin typeface="Times New Roman" panose="02020603050405020304" pitchFamily="18" charset="0"/>
                    <a:ea typeface="黑体" panose="02010609060101010101" pitchFamily="49" charset="-122"/>
                    <a:cs typeface="Times New Roman" panose="02020603050405020304" pitchFamily="18" charset="0"/>
                  </a:rPr>
                  <a:t>为正</a:t>
                </a:r>
                <a:endParaRPr lang="en-US" altLang="zh-CN" sz="2200" dirty="0">
                  <a:latin typeface="Times New Roman" panose="02020603050405020304" pitchFamily="18" charset="0"/>
                  <a:ea typeface="黑体" panose="02010609060101010101" pitchFamily="49" charset="-122"/>
                  <a:cs typeface="Times New Roman" panose="02020603050405020304" pitchFamily="18" charset="0"/>
                </a:endParaRPr>
              </a:p>
              <a:p>
                <a:pPr marL="342900" indent="-342900">
                  <a:spcBef>
                    <a:spcPts val="600"/>
                  </a:spcBef>
                  <a:buFont typeface="Arial" panose="020B0604020202020204" pitchFamily="34" charset="0"/>
                  <a:buChar char="•"/>
                </a:pPr>
                <a14:m>
                  <m:oMath xmlns:m="http://schemas.openxmlformats.org/officeDocument/2006/math">
                    <m:sSup>
                      <m:sSupPr>
                        <m:ctrlPr>
                          <a:rPr lang="en-US" altLang="zh-CN" sz="2200" b="1" i="1" smtClean="0">
                            <a:solidFill>
                              <a:srgbClr val="FF0000"/>
                            </a:solidFill>
                            <a:latin typeface="Cambria Math" panose="02040503050406030204" pitchFamily="18" charset="0"/>
                            <a:ea typeface="楷体" panose="02010609060101010101" pitchFamily="49" charset="-122"/>
                            <a:cs typeface="Times New Roman" panose="02020603050405020304" pitchFamily="18" charset="0"/>
                            <a:sym typeface="Wingdings" panose="05000000000000000000" pitchFamily="2" charset="2"/>
                          </a:rPr>
                        </m:ctrlPr>
                      </m:sSupPr>
                      <m:e>
                        <m:r>
                          <a:rPr lang="en-US" altLang="zh-CN" sz="2200" b="1" i="1" smtClean="0">
                            <a:solidFill>
                              <a:srgbClr val="FF0000"/>
                            </a:solidFill>
                            <a:latin typeface="Cambria Math" panose="02040503050406030204" pitchFamily="18" charset="0"/>
                            <a:ea typeface="楷体" panose="02010609060101010101" pitchFamily="49" charset="-122"/>
                            <a:cs typeface="Times New Roman" panose="02020603050405020304" pitchFamily="18" charset="0"/>
                            <a:sym typeface="Wingdings" panose="05000000000000000000" pitchFamily="2" charset="2"/>
                          </a:rPr>
                          <m:t>𝒒</m:t>
                        </m:r>
                      </m:e>
                      <m:sup>
                        <m:r>
                          <a:rPr lang="en-US" altLang="zh-CN" sz="2200" b="1" i="1" smtClean="0">
                            <a:solidFill>
                              <a:srgbClr val="FF0000"/>
                            </a:solidFill>
                            <a:latin typeface="Cambria Math" panose="02040503050406030204" pitchFamily="18" charset="0"/>
                            <a:ea typeface="楷体" panose="02010609060101010101" pitchFamily="49" charset="-122"/>
                            <a:cs typeface="Times New Roman" panose="02020603050405020304" pitchFamily="18" charset="0"/>
                            <a:sym typeface="Wingdings" panose="05000000000000000000" pitchFamily="2" charset="2"/>
                          </a:rPr>
                          <m:t>𝟐</m:t>
                        </m:r>
                      </m:sup>
                    </m:sSup>
                  </m:oMath>
                </a14:m>
                <a:r>
                  <a:rPr lang="zh-CN" altLang="en-US" sz="2200" dirty="0">
                    <a:latin typeface="Times New Roman" panose="02020603050405020304" pitchFamily="18" charset="0"/>
                    <a:ea typeface="黑体" panose="02010609060101010101" pitchFamily="49" charset="-122"/>
                    <a:cs typeface="Times New Roman" panose="02020603050405020304" pitchFamily="18" charset="0"/>
                  </a:rPr>
                  <a:t>从阈值（</a:t>
                </a:r>
                <a14:m>
                  <m:oMath xmlns:m="http://schemas.openxmlformats.org/officeDocument/2006/math">
                    <m:sSub>
                      <m:sSubPr>
                        <m:ctrlPr>
                          <a:rPr lang="en-US" altLang="zh-CN" sz="2200" i="1" smtClean="0">
                            <a:latin typeface="Cambria Math" panose="02040503050406030204" pitchFamily="18" charset="0"/>
                            <a:ea typeface="黑体" panose="02010609060101010101" pitchFamily="49" charset="-122"/>
                          </a:rPr>
                        </m:ctrlPr>
                      </m:sSubPr>
                      <m:e>
                        <m:r>
                          <a:rPr lang="en-US" altLang="zh-CN" sz="2200" b="0" i="1" smtClean="0">
                            <a:latin typeface="Cambria Math" panose="02040503050406030204" pitchFamily="18" charset="0"/>
                            <a:ea typeface="黑体" panose="02010609060101010101" pitchFamily="49" charset="-122"/>
                          </a:rPr>
                          <m:t>𝑀</m:t>
                        </m:r>
                      </m:e>
                      <m:sub>
                        <m:r>
                          <a:rPr lang="en-US" altLang="zh-CN" sz="2200" b="0" i="1" smtClean="0">
                            <a:latin typeface="Cambria Math" panose="02040503050406030204" pitchFamily="18" charset="0"/>
                            <a:ea typeface="黑体" panose="02010609060101010101" pitchFamily="49" charset="-122"/>
                          </a:rPr>
                          <m:t>𝐵</m:t>
                        </m:r>
                        <m:acc>
                          <m:accPr>
                            <m:chr m:val="̅"/>
                            <m:ctrlPr>
                              <a:rPr lang="en-US" altLang="zh-CN" sz="2200" b="0" i="1" smtClean="0">
                                <a:latin typeface="Cambria Math" panose="02040503050406030204" pitchFamily="18" charset="0"/>
                                <a:ea typeface="黑体" panose="02010609060101010101" pitchFamily="49" charset="-122"/>
                              </a:rPr>
                            </m:ctrlPr>
                          </m:accPr>
                          <m:e>
                            <m:r>
                              <a:rPr lang="en-US" altLang="zh-CN" sz="2200" b="0" i="1" smtClean="0">
                                <a:latin typeface="Cambria Math" panose="02040503050406030204" pitchFamily="18" charset="0"/>
                                <a:ea typeface="黑体" panose="02010609060101010101" pitchFamily="49" charset="-122"/>
                              </a:rPr>
                              <m:t>𝐵</m:t>
                            </m:r>
                          </m:e>
                        </m:acc>
                      </m:sub>
                    </m:sSub>
                  </m:oMath>
                </a14:m>
                <a:r>
                  <a:rPr lang="zh-CN" altLang="en-US" sz="2200" dirty="0">
                    <a:latin typeface="Times New Roman" panose="02020603050405020304" pitchFamily="18" charset="0"/>
                    <a:ea typeface="黑体" panose="02010609060101010101" pitchFamily="49" charset="-122"/>
                    <a:cs typeface="Times New Roman" panose="02020603050405020304" pitchFamily="18" charset="0"/>
                  </a:rPr>
                  <a:t>）开始</a:t>
                </a:r>
                <a:endParaRPr lang="en-US" altLang="zh-CN" sz="2200" dirty="0">
                  <a:latin typeface="Times New Roman" panose="02020603050405020304" pitchFamily="18" charset="0"/>
                  <a:ea typeface="黑体" panose="02010609060101010101" pitchFamily="49" charset="-122"/>
                  <a:cs typeface="Times New Roman" panose="02020603050405020304" pitchFamily="18" charset="0"/>
                </a:endParaRPr>
              </a:p>
            </p:txBody>
          </p:sp>
        </mc:Choice>
        <mc:Fallback xmlns="">
          <p:sp>
            <p:nvSpPr>
              <p:cNvPr id="76" name="文本框 75">
                <a:extLst>
                  <a:ext uri="{FF2B5EF4-FFF2-40B4-BE49-F238E27FC236}">
                    <a16:creationId xmlns:a16="http://schemas.microsoft.com/office/drawing/2014/main" id="{17FA5071-6804-8C18-7169-9176A6BCAAA3}"/>
                  </a:ext>
                </a:extLst>
              </p:cNvPr>
              <p:cNvSpPr txBox="1">
                <a:spLocks noRot="1" noChangeAspect="1" noMove="1" noResize="1" noEditPoints="1" noAdjustHandles="1" noChangeArrowheads="1" noChangeShapeType="1" noTextEdit="1"/>
              </p:cNvSpPr>
              <p:nvPr/>
            </p:nvSpPr>
            <p:spPr>
              <a:xfrm>
                <a:off x="6763741" y="4536302"/>
                <a:ext cx="4912698" cy="1692771"/>
              </a:xfrm>
              <a:prstGeom prst="rect">
                <a:avLst/>
              </a:prstGeom>
              <a:blipFill>
                <a:blip r:embed="rId5"/>
                <a:stretch>
                  <a:fillRect l="-1491" t="-3597" b="-575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6DC423F3-E933-E1DE-99DE-0811764A8C62}"/>
                  </a:ext>
                </a:extLst>
              </p:cNvPr>
              <p:cNvSpPr txBox="1"/>
              <p:nvPr/>
            </p:nvSpPr>
            <p:spPr>
              <a:xfrm>
                <a:off x="7596581" y="990648"/>
                <a:ext cx="4376636" cy="1222001"/>
              </a:xfrm>
              <a:prstGeom prst="rect">
                <a:avLst/>
              </a:prstGeom>
              <a:solidFill>
                <a:srgbClr val="FFFF00"/>
              </a:solidFill>
              <a:effectLst>
                <a:softEdge rad="342900"/>
              </a:effectLst>
            </p:spPr>
            <p:txBody>
              <a:bodyPr wrap="square">
                <a:spAutoFit/>
              </a:bodyPr>
              <a:lstStyle/>
              <a:p>
                <a:pPr algn="ctr">
                  <a:spcBef>
                    <a:spcPts val="0"/>
                  </a:spcBef>
                  <a:spcAft>
                    <a:spcPts val="600"/>
                  </a:spcAft>
                </a:pPr>
                <a14:m>
                  <m:oMathPara xmlns:m="http://schemas.openxmlformats.org/officeDocument/2006/math">
                    <m:oMathParaPr>
                      <m:jc m:val="centerGroup"/>
                    </m:oMathParaPr>
                    <m:oMath xmlns:m="http://schemas.openxmlformats.org/officeDocument/2006/math">
                      <m:sSub>
                        <m:sSubPr>
                          <m:ctrlPr>
                            <a:rPr lang="en-US" altLang="zh-CN" sz="1400" b="1" i="1" baseline="0">
                              <a:latin typeface="Cambria Math" panose="02040503050406030204" pitchFamily="18" charset="0"/>
                            </a:rPr>
                          </m:ctrlPr>
                        </m:sSubPr>
                        <m:e>
                          <m:r>
                            <a:rPr lang="el-GR" altLang="zh-CN" sz="1400" b="1" i="1" baseline="0">
                              <a:latin typeface="Cambria Math" panose="02040503050406030204" pitchFamily="18" charset="0"/>
                            </a:rPr>
                            <m:t>𝜞</m:t>
                          </m:r>
                        </m:e>
                        <m:sub>
                          <m:r>
                            <a:rPr lang="el-GR" altLang="zh-CN" sz="1400" b="1" i="1" baseline="0">
                              <a:latin typeface="Cambria Math" panose="02040503050406030204" pitchFamily="18" charset="0"/>
                            </a:rPr>
                            <m:t>𝝁</m:t>
                          </m:r>
                        </m:sub>
                      </m:sSub>
                      <m:d>
                        <m:dPr>
                          <m:ctrlPr>
                            <a:rPr lang="en-US" altLang="zh-CN" sz="1400" b="1" i="1" baseline="0">
                              <a:latin typeface="Cambria Math" panose="02040503050406030204" pitchFamily="18" charset="0"/>
                            </a:rPr>
                          </m:ctrlPr>
                        </m:dPr>
                        <m:e>
                          <m:sSup>
                            <m:sSupPr>
                              <m:ctrlPr>
                                <a:rPr lang="en-US" altLang="zh-CN" sz="1400" b="1" i="1" baseline="0">
                                  <a:latin typeface="Cambria Math" panose="02040503050406030204" pitchFamily="18" charset="0"/>
                                </a:rPr>
                              </m:ctrlPr>
                            </m:sSupPr>
                            <m:e>
                              <m:r>
                                <a:rPr lang="en-US" altLang="zh-CN" sz="1400" b="1" i="1" baseline="0">
                                  <a:latin typeface="Cambria Math" panose="02040503050406030204" pitchFamily="18" charset="0"/>
                                </a:rPr>
                                <m:t>𝒑</m:t>
                              </m:r>
                            </m:e>
                            <m:sup>
                              <m:r>
                                <a:rPr lang="en-US" altLang="zh-CN" sz="1400" b="1" i="1" baseline="0">
                                  <a:latin typeface="Cambria Math" panose="02040503050406030204" pitchFamily="18" charset="0"/>
                                </a:rPr>
                                <m:t>′</m:t>
                              </m:r>
                            </m:sup>
                          </m:sSup>
                          <m:r>
                            <a:rPr lang="en-US" altLang="zh-CN" sz="1400" b="1" i="1" baseline="0">
                              <a:latin typeface="Cambria Math" panose="02040503050406030204" pitchFamily="18" charset="0"/>
                            </a:rPr>
                            <m:t>,</m:t>
                          </m:r>
                          <m:r>
                            <a:rPr lang="en-US" altLang="zh-CN" sz="1400" b="1" i="1" baseline="0">
                              <a:latin typeface="Cambria Math" panose="02040503050406030204" pitchFamily="18" charset="0"/>
                            </a:rPr>
                            <m:t>𝒑</m:t>
                          </m:r>
                        </m:e>
                      </m:d>
                      <m:r>
                        <a:rPr lang="en-US" altLang="zh-CN" sz="1400" b="1" i="1" baseline="0">
                          <a:latin typeface="Cambria Math" panose="02040503050406030204" pitchFamily="18" charset="0"/>
                        </a:rPr>
                        <m:t>=</m:t>
                      </m:r>
                      <m:sSub>
                        <m:sSubPr>
                          <m:ctrlPr>
                            <a:rPr lang="en-US" altLang="zh-CN" sz="1400" b="1" i="1" baseline="0">
                              <a:latin typeface="Cambria Math" panose="02040503050406030204" pitchFamily="18" charset="0"/>
                            </a:rPr>
                          </m:ctrlPr>
                        </m:sSubPr>
                        <m:e>
                          <m:r>
                            <a:rPr lang="el-GR" altLang="zh-CN" sz="1400" b="1" i="1" baseline="0">
                              <a:latin typeface="Cambria Math" panose="02040503050406030204" pitchFamily="18" charset="0"/>
                            </a:rPr>
                            <m:t>𝜸</m:t>
                          </m:r>
                        </m:e>
                        <m:sub>
                          <m:r>
                            <a:rPr lang="el-GR" altLang="zh-CN" sz="1400" b="1" i="1" baseline="0">
                              <a:latin typeface="Cambria Math" panose="02040503050406030204" pitchFamily="18" charset="0"/>
                            </a:rPr>
                            <m:t>𝝁</m:t>
                          </m:r>
                        </m:sub>
                      </m:sSub>
                      <m:sSub>
                        <m:sSubPr>
                          <m:ctrlPr>
                            <a:rPr lang="en-US" altLang="zh-CN" sz="1400" b="1" i="1" baseline="0">
                              <a:latin typeface="Cambria Math" panose="02040503050406030204" pitchFamily="18" charset="0"/>
                            </a:rPr>
                          </m:ctrlPr>
                        </m:sSubPr>
                        <m:e>
                          <m:r>
                            <a:rPr lang="en-US" altLang="zh-CN" sz="1400" b="1" i="1" baseline="0">
                              <a:latin typeface="Cambria Math" panose="02040503050406030204" pitchFamily="18" charset="0"/>
                            </a:rPr>
                            <m:t>𝑭</m:t>
                          </m:r>
                        </m:e>
                        <m:sub>
                          <m:r>
                            <a:rPr lang="en-US" altLang="zh-CN" sz="1400" b="1" i="1" baseline="0">
                              <a:latin typeface="Cambria Math" panose="02040503050406030204" pitchFamily="18" charset="0"/>
                            </a:rPr>
                            <m:t>𝟏</m:t>
                          </m:r>
                        </m:sub>
                      </m:sSub>
                      <m:d>
                        <m:dPr>
                          <m:ctrlPr>
                            <a:rPr lang="en-US" altLang="zh-CN" sz="1400" b="1" i="1" baseline="0">
                              <a:latin typeface="Cambria Math" panose="02040503050406030204" pitchFamily="18" charset="0"/>
                            </a:rPr>
                          </m:ctrlPr>
                        </m:dPr>
                        <m:e>
                          <m:sSup>
                            <m:sSupPr>
                              <m:ctrlPr>
                                <a:rPr lang="en-US" altLang="zh-CN" sz="1400" b="1" i="1" baseline="0">
                                  <a:latin typeface="Cambria Math" panose="02040503050406030204" pitchFamily="18" charset="0"/>
                                </a:rPr>
                              </m:ctrlPr>
                            </m:sSupPr>
                            <m:e>
                              <m:r>
                                <a:rPr lang="en-US" altLang="zh-CN" sz="1400" b="1" i="1" baseline="0">
                                  <a:latin typeface="Cambria Math" panose="02040503050406030204" pitchFamily="18" charset="0"/>
                                </a:rPr>
                                <m:t>𝒒</m:t>
                              </m:r>
                            </m:e>
                            <m:sup>
                              <m:r>
                                <a:rPr lang="en-US" altLang="zh-CN" sz="1400" b="1" i="1" baseline="0">
                                  <a:latin typeface="Cambria Math" panose="02040503050406030204" pitchFamily="18" charset="0"/>
                                </a:rPr>
                                <m:t>𝟐</m:t>
                              </m:r>
                            </m:sup>
                          </m:sSup>
                        </m:e>
                      </m:d>
                      <m:r>
                        <a:rPr lang="en-US" altLang="zh-CN" sz="1400" b="1" i="1" baseline="0">
                          <a:latin typeface="Cambria Math" panose="02040503050406030204" pitchFamily="18" charset="0"/>
                        </a:rPr>
                        <m:t>+</m:t>
                      </m:r>
                      <m:f>
                        <m:fPr>
                          <m:ctrlPr>
                            <a:rPr lang="en-US" altLang="zh-CN" sz="1400" b="1" i="1" baseline="0">
                              <a:latin typeface="Cambria Math" panose="02040503050406030204" pitchFamily="18" charset="0"/>
                            </a:rPr>
                          </m:ctrlPr>
                        </m:fPr>
                        <m:num>
                          <m:r>
                            <a:rPr lang="en-US" altLang="zh-CN" sz="1400" b="1" i="1" baseline="0">
                              <a:latin typeface="Cambria Math" panose="02040503050406030204" pitchFamily="18" charset="0"/>
                            </a:rPr>
                            <m:t>𝒊</m:t>
                          </m:r>
                          <m:sSub>
                            <m:sSubPr>
                              <m:ctrlPr>
                                <a:rPr lang="en-US" altLang="zh-CN" sz="1400" b="1" i="1" baseline="0">
                                  <a:latin typeface="Cambria Math" panose="02040503050406030204" pitchFamily="18" charset="0"/>
                                </a:rPr>
                              </m:ctrlPr>
                            </m:sSubPr>
                            <m:e>
                              <m:r>
                                <a:rPr lang="el-GR" altLang="zh-CN" sz="1400" b="1" i="1" baseline="0">
                                  <a:latin typeface="Cambria Math" panose="02040503050406030204" pitchFamily="18" charset="0"/>
                                </a:rPr>
                                <m:t>𝝈</m:t>
                              </m:r>
                            </m:e>
                            <m:sub>
                              <m:r>
                                <a:rPr lang="en-US" altLang="zh-CN" sz="1400" b="1" i="1" baseline="0">
                                  <a:latin typeface="Cambria Math" panose="02040503050406030204" pitchFamily="18" charset="0"/>
                                </a:rPr>
                                <m:t>𝝁</m:t>
                              </m:r>
                              <m:r>
                                <a:rPr lang="el-GR" altLang="zh-CN" sz="1400" b="1" i="1" baseline="0">
                                  <a:latin typeface="Cambria Math" panose="02040503050406030204" pitchFamily="18" charset="0"/>
                                </a:rPr>
                                <m:t>𝝂</m:t>
                              </m:r>
                            </m:sub>
                          </m:sSub>
                          <m:sSup>
                            <m:sSupPr>
                              <m:ctrlPr>
                                <a:rPr lang="en-US" altLang="zh-CN" sz="1400" b="1" i="1" baseline="0">
                                  <a:latin typeface="Cambria Math" panose="02040503050406030204" pitchFamily="18" charset="0"/>
                                </a:rPr>
                              </m:ctrlPr>
                            </m:sSupPr>
                            <m:e>
                              <m:r>
                                <a:rPr lang="en-US" altLang="zh-CN" sz="1400" b="1" i="1" baseline="0">
                                  <a:latin typeface="Cambria Math" panose="02040503050406030204" pitchFamily="18" charset="0"/>
                                </a:rPr>
                                <m:t>𝒒</m:t>
                              </m:r>
                            </m:e>
                            <m:sup>
                              <m:r>
                                <a:rPr lang="el-GR" altLang="zh-CN" sz="1400" b="1" i="1" baseline="0">
                                  <a:latin typeface="Cambria Math" panose="02040503050406030204" pitchFamily="18" charset="0"/>
                                </a:rPr>
                                <m:t>𝝂</m:t>
                              </m:r>
                            </m:sup>
                          </m:sSup>
                        </m:num>
                        <m:den>
                          <m:r>
                            <a:rPr lang="en-US" altLang="zh-CN" sz="1400" b="1" i="1" baseline="0">
                              <a:latin typeface="Cambria Math" panose="02040503050406030204" pitchFamily="18" charset="0"/>
                            </a:rPr>
                            <m:t>𝟐</m:t>
                          </m:r>
                          <m:sSub>
                            <m:sSubPr>
                              <m:ctrlPr>
                                <a:rPr lang="en-US" altLang="zh-CN" sz="1400" b="1" i="1" baseline="0">
                                  <a:latin typeface="Cambria Math" panose="02040503050406030204" pitchFamily="18" charset="0"/>
                                </a:rPr>
                              </m:ctrlPr>
                            </m:sSubPr>
                            <m:e>
                              <m:r>
                                <a:rPr lang="en-US" altLang="zh-CN" sz="1400" b="1" i="1" baseline="0">
                                  <a:latin typeface="Cambria Math" panose="02040503050406030204" pitchFamily="18" charset="0"/>
                                </a:rPr>
                                <m:t>𝒎</m:t>
                              </m:r>
                            </m:e>
                            <m:sub>
                              <m:r>
                                <a:rPr lang="en-US" altLang="zh-CN" sz="1400" b="1" i="1" baseline="0">
                                  <a:latin typeface="Cambria Math" panose="02040503050406030204" pitchFamily="18" charset="0"/>
                                </a:rPr>
                                <m:t>𝒑</m:t>
                              </m:r>
                            </m:sub>
                          </m:sSub>
                        </m:den>
                      </m:f>
                      <m:sSub>
                        <m:sSubPr>
                          <m:ctrlPr>
                            <a:rPr lang="en-US" altLang="zh-CN" sz="1400" b="1" i="1" baseline="0">
                              <a:latin typeface="Cambria Math" panose="02040503050406030204" pitchFamily="18" charset="0"/>
                            </a:rPr>
                          </m:ctrlPr>
                        </m:sSubPr>
                        <m:e>
                          <m:r>
                            <a:rPr lang="en-US" altLang="zh-CN" sz="1400" b="1" i="1" baseline="0">
                              <a:latin typeface="Cambria Math" panose="02040503050406030204" pitchFamily="18" charset="0"/>
                            </a:rPr>
                            <m:t>𝑭</m:t>
                          </m:r>
                        </m:e>
                        <m:sub>
                          <m:r>
                            <a:rPr lang="en-US" altLang="zh-CN" sz="1400" b="1" i="1" baseline="0">
                              <a:latin typeface="Cambria Math" panose="02040503050406030204" pitchFamily="18" charset="0"/>
                            </a:rPr>
                            <m:t>𝟐</m:t>
                          </m:r>
                        </m:sub>
                      </m:sSub>
                      <m:d>
                        <m:dPr>
                          <m:ctrlPr>
                            <a:rPr lang="en-US" altLang="zh-CN" sz="1400" b="1" i="1" baseline="0">
                              <a:latin typeface="Cambria Math" panose="02040503050406030204" pitchFamily="18" charset="0"/>
                            </a:rPr>
                          </m:ctrlPr>
                        </m:dPr>
                        <m:e>
                          <m:sSup>
                            <m:sSupPr>
                              <m:ctrlPr>
                                <a:rPr lang="en-US" altLang="zh-CN" sz="1400" b="1" i="1" baseline="0">
                                  <a:latin typeface="Cambria Math" panose="02040503050406030204" pitchFamily="18" charset="0"/>
                                </a:rPr>
                              </m:ctrlPr>
                            </m:sSupPr>
                            <m:e>
                              <m:r>
                                <a:rPr lang="en-US" altLang="zh-CN" sz="1400" b="1" i="1" baseline="0">
                                  <a:latin typeface="Cambria Math" panose="02040503050406030204" pitchFamily="18" charset="0"/>
                                </a:rPr>
                                <m:t>𝒒</m:t>
                              </m:r>
                            </m:e>
                            <m:sup>
                              <m:r>
                                <a:rPr lang="en-US" altLang="zh-CN" sz="1400" b="1" i="1" baseline="0">
                                  <a:latin typeface="Cambria Math" panose="02040503050406030204" pitchFamily="18" charset="0"/>
                                </a:rPr>
                                <m:t>𝟐</m:t>
                              </m:r>
                            </m:sup>
                          </m:sSup>
                        </m:e>
                      </m:d>
                    </m:oMath>
                  </m:oMathPara>
                </a14:m>
                <a:endParaRPr kumimoji="1" lang="zh-CN" altLang="en-US" sz="1400" b="1" baseline="0" dirty="0">
                  <a:latin typeface="Times New Roman" panose="02020603050405020304" pitchFamily="18" charset="0"/>
                  <a:ea typeface="Ebrima" panose="02000000000000000000" pitchFamily="2" charset="0"/>
                  <a:cs typeface="Times New Roman" panose="02020603050405020304" pitchFamily="18" charset="0"/>
                </a:endParaRPr>
              </a:p>
              <a:p>
                <a:pPr algn="ctr">
                  <a:spcAft>
                    <a:spcPts val="600"/>
                  </a:spcAft>
                </a:pPr>
                <a:r>
                  <a:rPr kumimoji="1" lang="en-US" altLang="zh-CN" sz="1400" b="1" baseline="0" dirty="0">
                    <a:latin typeface="Times New Roman" panose="02020603050405020304" pitchFamily="18" charset="0"/>
                    <a:ea typeface="Ebrima" charset="0"/>
                    <a:cs typeface="Times New Roman" panose="02020603050405020304" pitchFamily="18" charset="0"/>
                  </a:rPr>
                  <a:t>Sachs FFs: </a:t>
                </a:r>
                <a14:m>
                  <m:oMath xmlns:m="http://schemas.openxmlformats.org/officeDocument/2006/math">
                    <m:sSub>
                      <m:sSubPr>
                        <m:ctrlPr>
                          <a:rPr lang="en-US" altLang="zh-CN" sz="1400" b="1" i="1" baseline="0" smtClean="0">
                            <a:latin typeface="Cambria Math" panose="02040503050406030204" pitchFamily="18" charset="0"/>
                          </a:rPr>
                        </m:ctrlPr>
                      </m:sSubPr>
                      <m:e>
                        <m:r>
                          <a:rPr lang="en-US" altLang="zh-CN" sz="1400" b="1" i="1" baseline="0">
                            <a:latin typeface="Cambria Math" panose="02040503050406030204" pitchFamily="18" charset="0"/>
                          </a:rPr>
                          <m:t>𝑮</m:t>
                        </m:r>
                      </m:e>
                      <m:sub>
                        <m:r>
                          <a:rPr lang="en-US" altLang="zh-CN" sz="1400" b="1" i="1" baseline="0">
                            <a:latin typeface="Cambria Math" panose="02040503050406030204" pitchFamily="18" charset="0"/>
                          </a:rPr>
                          <m:t>𝑬</m:t>
                        </m:r>
                      </m:sub>
                    </m:sSub>
                    <m:d>
                      <m:dPr>
                        <m:ctrlPr>
                          <a:rPr lang="en-US" altLang="zh-CN" sz="1400" b="1" i="1" baseline="0">
                            <a:latin typeface="Cambria Math" panose="02040503050406030204" pitchFamily="18" charset="0"/>
                          </a:rPr>
                        </m:ctrlPr>
                      </m:dPr>
                      <m:e>
                        <m:sSup>
                          <m:sSupPr>
                            <m:ctrlPr>
                              <a:rPr lang="en-US" altLang="zh-CN" sz="1400" b="1" i="1" baseline="0">
                                <a:latin typeface="Cambria Math" panose="02040503050406030204" pitchFamily="18" charset="0"/>
                              </a:rPr>
                            </m:ctrlPr>
                          </m:sSupPr>
                          <m:e>
                            <m:r>
                              <a:rPr lang="en-US" altLang="zh-CN" sz="1400" b="1" i="1" baseline="0">
                                <a:latin typeface="Cambria Math" panose="02040503050406030204" pitchFamily="18" charset="0"/>
                              </a:rPr>
                              <m:t>𝒒</m:t>
                            </m:r>
                          </m:e>
                          <m:sup>
                            <m:r>
                              <a:rPr lang="en-US" altLang="zh-CN" sz="1400" b="1" i="1" baseline="0">
                                <a:latin typeface="Cambria Math" panose="02040503050406030204" pitchFamily="18" charset="0"/>
                              </a:rPr>
                              <m:t>𝟐</m:t>
                            </m:r>
                          </m:sup>
                        </m:sSup>
                      </m:e>
                    </m:d>
                    <m:r>
                      <a:rPr lang="en-US" altLang="zh-CN" sz="1400" b="1" i="1" baseline="0">
                        <a:latin typeface="Cambria Math" panose="02040503050406030204" pitchFamily="18" charset="0"/>
                      </a:rPr>
                      <m:t>=</m:t>
                    </m:r>
                    <m:sSub>
                      <m:sSubPr>
                        <m:ctrlPr>
                          <a:rPr lang="en-US" altLang="zh-CN" sz="1400" b="1" i="1" baseline="0">
                            <a:latin typeface="Cambria Math" panose="02040503050406030204" pitchFamily="18" charset="0"/>
                          </a:rPr>
                        </m:ctrlPr>
                      </m:sSubPr>
                      <m:e>
                        <m:r>
                          <a:rPr lang="en-US" altLang="zh-CN" sz="1400" b="1" i="1" baseline="0">
                            <a:latin typeface="Cambria Math" panose="02040503050406030204" pitchFamily="18" charset="0"/>
                          </a:rPr>
                          <m:t>𝑭</m:t>
                        </m:r>
                      </m:e>
                      <m:sub>
                        <m:r>
                          <a:rPr lang="en-US" altLang="zh-CN" sz="1400" b="1" i="1" baseline="0">
                            <a:latin typeface="Cambria Math" panose="02040503050406030204" pitchFamily="18" charset="0"/>
                          </a:rPr>
                          <m:t>𝟏</m:t>
                        </m:r>
                      </m:sub>
                    </m:sSub>
                    <m:d>
                      <m:dPr>
                        <m:ctrlPr>
                          <a:rPr lang="en-US" altLang="zh-CN" sz="1400" b="1" i="1" baseline="0">
                            <a:latin typeface="Cambria Math" panose="02040503050406030204" pitchFamily="18" charset="0"/>
                          </a:rPr>
                        </m:ctrlPr>
                      </m:dPr>
                      <m:e>
                        <m:sSup>
                          <m:sSupPr>
                            <m:ctrlPr>
                              <a:rPr lang="en-US" altLang="zh-CN" sz="1400" b="1" i="1" baseline="0">
                                <a:latin typeface="Cambria Math" panose="02040503050406030204" pitchFamily="18" charset="0"/>
                              </a:rPr>
                            </m:ctrlPr>
                          </m:sSupPr>
                          <m:e>
                            <m:r>
                              <a:rPr lang="en-US" altLang="zh-CN" sz="1400" b="1" i="1" baseline="0">
                                <a:latin typeface="Cambria Math" panose="02040503050406030204" pitchFamily="18" charset="0"/>
                              </a:rPr>
                              <m:t>𝒒</m:t>
                            </m:r>
                          </m:e>
                          <m:sup>
                            <m:r>
                              <a:rPr lang="en-US" altLang="zh-CN" sz="1400" b="1" i="1" baseline="0">
                                <a:latin typeface="Cambria Math" panose="02040503050406030204" pitchFamily="18" charset="0"/>
                              </a:rPr>
                              <m:t>𝟐</m:t>
                            </m:r>
                          </m:sup>
                        </m:sSup>
                      </m:e>
                    </m:d>
                    <m:r>
                      <a:rPr lang="en-US" altLang="zh-CN" sz="1400" b="1" i="1" baseline="0">
                        <a:latin typeface="Cambria Math" panose="02040503050406030204" pitchFamily="18" charset="0"/>
                      </a:rPr>
                      <m:t>+</m:t>
                    </m:r>
                    <m:r>
                      <a:rPr lang="el-GR" altLang="zh-CN" sz="1400" b="1" i="1" baseline="0">
                        <a:latin typeface="Cambria Math" panose="02040503050406030204" pitchFamily="18" charset="0"/>
                      </a:rPr>
                      <m:t>𝝉</m:t>
                    </m:r>
                    <m:sSub>
                      <m:sSubPr>
                        <m:ctrlPr>
                          <a:rPr lang="en-US" altLang="zh-CN" sz="1400" b="1" i="1" baseline="0">
                            <a:latin typeface="Cambria Math" panose="02040503050406030204" pitchFamily="18" charset="0"/>
                          </a:rPr>
                        </m:ctrlPr>
                      </m:sSubPr>
                      <m:e>
                        <m:r>
                          <a:rPr lang="el-GR" altLang="zh-CN" sz="1400" b="1" i="1" baseline="0">
                            <a:latin typeface="Cambria Math" panose="02040503050406030204" pitchFamily="18" charset="0"/>
                          </a:rPr>
                          <m:t>𝜿</m:t>
                        </m:r>
                      </m:e>
                      <m:sub>
                        <m:r>
                          <a:rPr lang="en-US" altLang="zh-CN" sz="1400" b="1" i="1" baseline="0">
                            <a:latin typeface="Cambria Math" panose="02040503050406030204" pitchFamily="18" charset="0"/>
                          </a:rPr>
                          <m:t>𝒑</m:t>
                        </m:r>
                      </m:sub>
                    </m:sSub>
                    <m:sSub>
                      <m:sSubPr>
                        <m:ctrlPr>
                          <a:rPr lang="en-US" altLang="zh-CN" sz="1400" b="1" i="1" baseline="0">
                            <a:latin typeface="Cambria Math" panose="02040503050406030204" pitchFamily="18" charset="0"/>
                          </a:rPr>
                        </m:ctrlPr>
                      </m:sSubPr>
                      <m:e>
                        <m:r>
                          <a:rPr lang="en-US" altLang="zh-CN" sz="1400" b="1" i="1" baseline="0">
                            <a:latin typeface="Cambria Math" panose="02040503050406030204" pitchFamily="18" charset="0"/>
                          </a:rPr>
                          <m:t>𝑭</m:t>
                        </m:r>
                      </m:e>
                      <m:sub>
                        <m:r>
                          <a:rPr lang="en-US" altLang="zh-CN" sz="1400" b="1" i="1" baseline="0">
                            <a:latin typeface="Cambria Math" panose="02040503050406030204" pitchFamily="18" charset="0"/>
                          </a:rPr>
                          <m:t>𝟐</m:t>
                        </m:r>
                      </m:sub>
                    </m:sSub>
                    <m:r>
                      <a:rPr lang="en-US" altLang="zh-CN" sz="1400" b="1" i="1" baseline="0">
                        <a:latin typeface="Cambria Math" panose="02040503050406030204" pitchFamily="18" charset="0"/>
                      </a:rPr>
                      <m:t>(</m:t>
                    </m:r>
                    <m:sSup>
                      <m:sSupPr>
                        <m:ctrlPr>
                          <a:rPr lang="en-US" altLang="zh-CN" sz="1400" b="1" i="1" baseline="0">
                            <a:latin typeface="Cambria Math" panose="02040503050406030204" pitchFamily="18" charset="0"/>
                          </a:rPr>
                        </m:ctrlPr>
                      </m:sSupPr>
                      <m:e>
                        <m:r>
                          <a:rPr lang="en-US" altLang="zh-CN" sz="1400" b="1" i="1" baseline="0">
                            <a:latin typeface="Cambria Math" panose="02040503050406030204" pitchFamily="18" charset="0"/>
                          </a:rPr>
                          <m:t>𝒒</m:t>
                        </m:r>
                      </m:e>
                      <m:sup>
                        <m:r>
                          <a:rPr lang="en-US" altLang="zh-CN" sz="1400" b="1" i="1" baseline="0">
                            <a:latin typeface="Cambria Math" panose="02040503050406030204" pitchFamily="18" charset="0"/>
                          </a:rPr>
                          <m:t>𝟐</m:t>
                        </m:r>
                      </m:sup>
                    </m:sSup>
                  </m:oMath>
                </a14:m>
                <a:r>
                  <a:rPr lang="en-US" altLang="zh-CN" sz="1400" b="1" baseline="0" dirty="0">
                    <a:latin typeface="Times New Roman" panose="02020603050405020304" pitchFamily="18" charset="0"/>
                    <a:ea typeface="Ebrima" panose="02000000000000000000" pitchFamily="2" charset="0"/>
                    <a:cs typeface="Times New Roman" panose="02020603050405020304" pitchFamily="18" charset="0"/>
                  </a:rPr>
                  <a:t>)</a:t>
                </a:r>
              </a:p>
              <a:p>
                <a:pPr algn="ctr">
                  <a:spcAft>
                    <a:spcPts val="600"/>
                  </a:spcAft>
                </a:pPr>
                <a:r>
                  <a:rPr lang="en-US" altLang="zh-CN" sz="1400" b="1" baseline="0" dirty="0">
                    <a:latin typeface="Times New Roman" panose="02020603050405020304" pitchFamily="18" charset="0"/>
                    <a:ea typeface="Ebrima" panose="02000000000000000000" pitchFamily="2" charset="0"/>
                    <a:cs typeface="Times New Roman" panose="02020603050405020304" pitchFamily="18" charset="0"/>
                  </a:rPr>
                  <a:t> </a:t>
                </a:r>
                <a14:m>
                  <m:oMath xmlns:m="http://schemas.openxmlformats.org/officeDocument/2006/math">
                    <m:sSub>
                      <m:sSubPr>
                        <m:ctrlPr>
                          <a:rPr lang="en-US" altLang="zh-CN" sz="1400" b="1" i="1" baseline="0">
                            <a:latin typeface="Cambria Math" panose="02040503050406030204" pitchFamily="18" charset="0"/>
                          </a:rPr>
                        </m:ctrlPr>
                      </m:sSubPr>
                      <m:e>
                        <m:r>
                          <a:rPr lang="en-US" altLang="zh-CN" sz="1400" b="1" i="1" baseline="0">
                            <a:latin typeface="Cambria Math" panose="02040503050406030204" pitchFamily="18" charset="0"/>
                          </a:rPr>
                          <m:t>𝑮</m:t>
                        </m:r>
                      </m:e>
                      <m:sub>
                        <m:r>
                          <a:rPr lang="en-US" altLang="zh-CN" sz="1400" b="1" i="1" baseline="0">
                            <a:latin typeface="Cambria Math" panose="02040503050406030204" pitchFamily="18" charset="0"/>
                          </a:rPr>
                          <m:t>𝑴</m:t>
                        </m:r>
                      </m:sub>
                    </m:sSub>
                    <m:d>
                      <m:dPr>
                        <m:ctrlPr>
                          <a:rPr lang="en-US" altLang="zh-CN" sz="1400" b="1" i="1" baseline="0">
                            <a:latin typeface="Cambria Math" panose="02040503050406030204" pitchFamily="18" charset="0"/>
                          </a:rPr>
                        </m:ctrlPr>
                      </m:dPr>
                      <m:e>
                        <m:sSup>
                          <m:sSupPr>
                            <m:ctrlPr>
                              <a:rPr lang="en-US" altLang="zh-CN" sz="1400" b="1" i="1" baseline="0">
                                <a:latin typeface="Cambria Math" panose="02040503050406030204" pitchFamily="18" charset="0"/>
                              </a:rPr>
                            </m:ctrlPr>
                          </m:sSupPr>
                          <m:e>
                            <m:r>
                              <a:rPr lang="en-US" altLang="zh-CN" sz="1400" b="1" i="1" baseline="0">
                                <a:latin typeface="Cambria Math" panose="02040503050406030204" pitchFamily="18" charset="0"/>
                              </a:rPr>
                              <m:t>𝒒</m:t>
                            </m:r>
                          </m:e>
                          <m:sup>
                            <m:r>
                              <a:rPr lang="en-US" altLang="zh-CN" sz="1400" b="1" i="1" baseline="0">
                                <a:latin typeface="Cambria Math" panose="02040503050406030204" pitchFamily="18" charset="0"/>
                              </a:rPr>
                              <m:t>𝟐</m:t>
                            </m:r>
                          </m:sup>
                        </m:sSup>
                      </m:e>
                    </m:d>
                    <m:r>
                      <a:rPr lang="en-US" altLang="zh-CN" sz="1400" b="1" i="1" baseline="0">
                        <a:latin typeface="Cambria Math" panose="02040503050406030204" pitchFamily="18" charset="0"/>
                      </a:rPr>
                      <m:t>=</m:t>
                    </m:r>
                    <m:sSub>
                      <m:sSubPr>
                        <m:ctrlPr>
                          <a:rPr lang="en-US" altLang="zh-CN" sz="1400" b="1" i="1" baseline="0">
                            <a:latin typeface="Cambria Math" panose="02040503050406030204" pitchFamily="18" charset="0"/>
                          </a:rPr>
                        </m:ctrlPr>
                      </m:sSubPr>
                      <m:e>
                        <m:r>
                          <a:rPr lang="en-US" altLang="zh-CN" sz="1400" b="1" i="1" baseline="0">
                            <a:latin typeface="Cambria Math" panose="02040503050406030204" pitchFamily="18" charset="0"/>
                          </a:rPr>
                          <m:t>𝑭</m:t>
                        </m:r>
                      </m:e>
                      <m:sub>
                        <m:r>
                          <a:rPr lang="en-US" altLang="zh-CN" sz="1400" b="1" i="1" baseline="0">
                            <a:latin typeface="Cambria Math" panose="02040503050406030204" pitchFamily="18" charset="0"/>
                          </a:rPr>
                          <m:t>𝟏</m:t>
                        </m:r>
                      </m:sub>
                    </m:sSub>
                    <m:d>
                      <m:dPr>
                        <m:ctrlPr>
                          <a:rPr lang="en-US" altLang="zh-CN" sz="1400" b="1" i="1" baseline="0">
                            <a:latin typeface="Cambria Math" panose="02040503050406030204" pitchFamily="18" charset="0"/>
                          </a:rPr>
                        </m:ctrlPr>
                      </m:dPr>
                      <m:e>
                        <m:sSup>
                          <m:sSupPr>
                            <m:ctrlPr>
                              <a:rPr lang="en-US" altLang="zh-CN" sz="1400" b="1" i="1" baseline="0">
                                <a:latin typeface="Cambria Math" panose="02040503050406030204" pitchFamily="18" charset="0"/>
                              </a:rPr>
                            </m:ctrlPr>
                          </m:sSupPr>
                          <m:e>
                            <m:r>
                              <a:rPr lang="en-US" altLang="zh-CN" sz="1400" b="1" i="1" baseline="0">
                                <a:latin typeface="Cambria Math" panose="02040503050406030204" pitchFamily="18" charset="0"/>
                              </a:rPr>
                              <m:t>𝒒</m:t>
                            </m:r>
                          </m:e>
                          <m:sup>
                            <m:r>
                              <a:rPr lang="en-US" altLang="zh-CN" sz="1400" b="1" i="1" baseline="0">
                                <a:latin typeface="Cambria Math" panose="02040503050406030204" pitchFamily="18" charset="0"/>
                              </a:rPr>
                              <m:t>𝟐</m:t>
                            </m:r>
                          </m:sup>
                        </m:sSup>
                      </m:e>
                    </m:d>
                    <m:r>
                      <a:rPr lang="en-US" altLang="zh-CN" sz="1400" b="1" i="1" baseline="0">
                        <a:latin typeface="Cambria Math" panose="02040503050406030204" pitchFamily="18" charset="0"/>
                      </a:rPr>
                      <m:t>+</m:t>
                    </m:r>
                    <m:sSub>
                      <m:sSubPr>
                        <m:ctrlPr>
                          <a:rPr lang="en-US" altLang="zh-CN" sz="1400" b="1" i="1" baseline="0">
                            <a:latin typeface="Cambria Math" panose="02040503050406030204" pitchFamily="18" charset="0"/>
                          </a:rPr>
                        </m:ctrlPr>
                      </m:sSubPr>
                      <m:e>
                        <m:r>
                          <a:rPr lang="el-GR" altLang="zh-CN" sz="1400" b="1" i="1" baseline="0">
                            <a:latin typeface="Cambria Math" panose="02040503050406030204" pitchFamily="18" charset="0"/>
                          </a:rPr>
                          <m:t>𝜿</m:t>
                        </m:r>
                      </m:e>
                      <m:sub>
                        <m:r>
                          <a:rPr lang="en-US" altLang="zh-CN" sz="1400" b="1" i="1" baseline="0">
                            <a:latin typeface="Cambria Math" panose="02040503050406030204" pitchFamily="18" charset="0"/>
                          </a:rPr>
                          <m:t>𝒑</m:t>
                        </m:r>
                      </m:sub>
                    </m:sSub>
                    <m:sSub>
                      <m:sSubPr>
                        <m:ctrlPr>
                          <a:rPr lang="en-US" altLang="zh-CN" sz="1400" b="1" i="1" baseline="0">
                            <a:latin typeface="Cambria Math" panose="02040503050406030204" pitchFamily="18" charset="0"/>
                          </a:rPr>
                        </m:ctrlPr>
                      </m:sSubPr>
                      <m:e>
                        <m:r>
                          <a:rPr lang="en-US" altLang="zh-CN" sz="1400" b="1" i="1" baseline="0">
                            <a:latin typeface="Cambria Math" panose="02040503050406030204" pitchFamily="18" charset="0"/>
                          </a:rPr>
                          <m:t>𝑭</m:t>
                        </m:r>
                      </m:e>
                      <m:sub>
                        <m:r>
                          <a:rPr lang="en-US" altLang="zh-CN" sz="1400" b="1" i="1" baseline="0">
                            <a:latin typeface="Cambria Math" panose="02040503050406030204" pitchFamily="18" charset="0"/>
                          </a:rPr>
                          <m:t>𝟐</m:t>
                        </m:r>
                      </m:sub>
                    </m:sSub>
                    <m:r>
                      <a:rPr lang="en-US" altLang="zh-CN" sz="1400" b="1" i="1" baseline="0">
                        <a:latin typeface="Cambria Math" panose="02040503050406030204" pitchFamily="18" charset="0"/>
                      </a:rPr>
                      <m:t>(</m:t>
                    </m:r>
                    <m:sSup>
                      <m:sSupPr>
                        <m:ctrlPr>
                          <a:rPr lang="en-US" altLang="zh-CN" sz="1400" b="1" i="1" baseline="0">
                            <a:latin typeface="Cambria Math" panose="02040503050406030204" pitchFamily="18" charset="0"/>
                          </a:rPr>
                        </m:ctrlPr>
                      </m:sSupPr>
                      <m:e>
                        <m:r>
                          <a:rPr lang="en-US" altLang="zh-CN" sz="1400" b="1" i="1" baseline="0">
                            <a:latin typeface="Cambria Math" panose="02040503050406030204" pitchFamily="18" charset="0"/>
                          </a:rPr>
                          <m:t>𝒒</m:t>
                        </m:r>
                      </m:e>
                      <m:sup>
                        <m:r>
                          <a:rPr lang="en-US" altLang="zh-CN" sz="1400" b="1" i="1" baseline="0">
                            <a:latin typeface="Cambria Math" panose="02040503050406030204" pitchFamily="18" charset="0"/>
                          </a:rPr>
                          <m:t>𝟐</m:t>
                        </m:r>
                      </m:sup>
                    </m:sSup>
                    <m:r>
                      <a:rPr lang="en-US" altLang="zh-CN" sz="1400" b="1" i="1" baseline="0">
                        <a:latin typeface="Cambria Math" panose="02040503050406030204" pitchFamily="18" charset="0"/>
                      </a:rPr>
                      <m:t>)</m:t>
                    </m:r>
                  </m:oMath>
                </a14:m>
                <a:endParaRPr lang="en-US" altLang="en-US" sz="1400" b="1" baseline="0" dirty="0">
                  <a:latin typeface="Times New Roman" panose="02020603050405020304" pitchFamily="18" charset="0"/>
                  <a:ea typeface="Ebrima" panose="02000000000000000000" pitchFamily="2" charset="0"/>
                  <a:cs typeface="Times New Roman" panose="02020603050405020304" pitchFamily="18" charset="0"/>
                </a:endParaRPr>
              </a:p>
            </p:txBody>
          </p:sp>
        </mc:Choice>
        <mc:Fallback xmlns="">
          <p:sp>
            <p:nvSpPr>
              <p:cNvPr id="3" name="文本框 2">
                <a:extLst>
                  <a:ext uri="{FF2B5EF4-FFF2-40B4-BE49-F238E27FC236}">
                    <a16:creationId xmlns:a16="http://schemas.microsoft.com/office/drawing/2014/main" id="{6DC423F3-E933-E1DE-99DE-0811764A8C62}"/>
                  </a:ext>
                </a:extLst>
              </p:cNvPr>
              <p:cNvSpPr txBox="1">
                <a:spLocks noRot="1" noChangeAspect="1" noMove="1" noResize="1" noEditPoints="1" noAdjustHandles="1" noChangeArrowheads="1" noChangeShapeType="1" noTextEdit="1"/>
              </p:cNvSpPr>
              <p:nvPr/>
            </p:nvSpPr>
            <p:spPr>
              <a:xfrm>
                <a:off x="7596581" y="990648"/>
                <a:ext cx="4376636" cy="1222001"/>
              </a:xfrm>
              <a:prstGeom prst="rect">
                <a:avLst/>
              </a:prstGeom>
              <a:blipFill>
                <a:blip r:embed="rId6"/>
                <a:stretch>
                  <a:fillRect b="-500"/>
                </a:stretch>
              </a:blipFill>
              <a:effectLst>
                <a:softEdge rad="342900"/>
              </a:effectLst>
            </p:spPr>
            <p:txBody>
              <a:bodyPr/>
              <a:lstStyle/>
              <a:p>
                <a:r>
                  <a:rPr lang="zh-CN" altLang="en-US">
                    <a:noFill/>
                  </a:rPr>
                  <a:t> </a:t>
                </a:r>
              </a:p>
            </p:txBody>
          </p:sp>
        </mc:Fallback>
      </mc:AlternateContent>
    </p:spTree>
    <p:extLst>
      <p:ext uri="{BB962C8B-B14F-4D97-AF65-F5344CB8AC3E}">
        <p14:creationId xmlns:p14="http://schemas.microsoft.com/office/powerpoint/2010/main" val="219590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510937F-7B23-430E-9235-4062C0C4F6F8}"/>
              </a:ext>
            </a:extLst>
          </p:cNvPr>
          <p:cNvSpPr>
            <a:spLocks noGrp="1"/>
          </p:cNvSpPr>
          <p:nvPr>
            <p:ph type="title"/>
          </p:nvPr>
        </p:nvSpPr>
        <p:spPr>
          <a:xfrm>
            <a:off x="838200" y="186036"/>
            <a:ext cx="10515600" cy="793006"/>
          </a:xfrm>
        </p:spPr>
        <p:txBody>
          <a:bodyPr/>
          <a:lstStyle/>
          <a:p>
            <a:r>
              <a:rPr lang="zh-CN" altLang="en-US" b="1" dirty="0">
                <a:solidFill>
                  <a:srgbClr val="041E56"/>
                </a:solidFill>
                <a:latin typeface="等线" panose="02010600030101010101" pitchFamily="2" charset="-122"/>
                <a:ea typeface="等线" panose="02010600030101010101" pitchFamily="2" charset="-122"/>
                <a:cs typeface="Times New Roman" panose="02020603050405020304" pitchFamily="18" charset="0"/>
              </a:rPr>
              <a:t>类时电磁形状因子：理论简述</a:t>
            </a:r>
            <a:endParaRPr lang="zh-CN" altLang="en-US" b="1" dirty="0">
              <a:solidFill>
                <a:srgbClr val="041E56"/>
              </a:solidFill>
              <a:latin typeface="等线" panose="02010600030101010101" pitchFamily="2" charset="-122"/>
              <a:ea typeface="等线" panose="02010600030101010101" pitchFamily="2" charset="-122"/>
            </a:endParaRPr>
          </a:p>
        </p:txBody>
      </p:sp>
      <p:sp>
        <p:nvSpPr>
          <p:cNvPr id="4" name="灯片编号占位符 3">
            <a:extLst>
              <a:ext uri="{FF2B5EF4-FFF2-40B4-BE49-F238E27FC236}">
                <a16:creationId xmlns:a16="http://schemas.microsoft.com/office/drawing/2014/main" id="{E289147D-394B-41AD-ADD3-51C626A956DA}"/>
              </a:ext>
            </a:extLst>
          </p:cNvPr>
          <p:cNvSpPr>
            <a:spLocks noGrp="1"/>
          </p:cNvSpPr>
          <p:nvPr>
            <p:ph type="sldNum" sz="quarter" idx="12"/>
          </p:nvPr>
        </p:nvSpPr>
        <p:spPr/>
        <p:txBody>
          <a:bodyPr/>
          <a:lstStyle/>
          <a:p>
            <a:fld id="{CA44AABA-6ED3-43D4-A200-DA0A2F6CBD64}" type="slidenum">
              <a:rPr lang="zh-CN" altLang="en-US" smtClean="0"/>
              <a:t>6</a:t>
            </a:fld>
            <a:endParaRPr lang="zh-CN" altLang="en-US"/>
          </a:p>
        </p:txBody>
      </p:sp>
      <p:pic>
        <p:nvPicPr>
          <p:cNvPr id="5" name="图片 4">
            <a:extLst>
              <a:ext uri="{FF2B5EF4-FFF2-40B4-BE49-F238E27FC236}">
                <a16:creationId xmlns:a16="http://schemas.microsoft.com/office/drawing/2014/main" id="{77F1F6C4-762B-41B5-8DF0-2375D5A22089}"/>
              </a:ext>
            </a:extLst>
          </p:cNvPr>
          <p:cNvPicPr>
            <a:picLocks noChangeAspect="1"/>
          </p:cNvPicPr>
          <p:nvPr/>
        </p:nvPicPr>
        <p:blipFill>
          <a:blip r:embed="rId3"/>
          <a:stretch>
            <a:fillRect/>
          </a:stretch>
        </p:blipFill>
        <p:spPr>
          <a:xfrm>
            <a:off x="8692293" y="2290835"/>
            <a:ext cx="3059901" cy="2051887"/>
          </a:xfrm>
          <a:prstGeom prst="rect">
            <a:avLst/>
          </a:prstGeom>
        </p:spPr>
      </p:pic>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9BE9D26F-6ABF-7C2D-9BEC-3F0F826C4EB0}"/>
                  </a:ext>
                </a:extLst>
              </p:cNvPr>
              <p:cNvSpPr txBox="1"/>
              <p:nvPr/>
            </p:nvSpPr>
            <p:spPr>
              <a:xfrm>
                <a:off x="452985" y="1103165"/>
                <a:ext cx="10971724" cy="461665"/>
              </a:xfrm>
              <a:prstGeom prst="rect">
                <a:avLst/>
              </a:prstGeom>
              <a:solidFill>
                <a:schemeClr val="bg1"/>
              </a:solidFill>
            </p:spPr>
            <p:txBody>
              <a:bodyPr wrap="square" rtlCol="0">
                <a:spAutoFit/>
              </a:bodyPr>
              <a:lstStyle/>
              <a:p>
                <a:pPr marL="342900" indent="-342900">
                  <a:buFont typeface="Arial" panose="020B0604020202020204" pitchFamily="34" charset="0"/>
                  <a:buChar char="•"/>
                </a:pPr>
                <a:r>
                  <a:rPr lang="en-US" altLang="zh-CN" sz="2400" b="1" dirty="0">
                    <a:solidFill>
                      <a:schemeClr val="tx1"/>
                    </a:solidFill>
                    <a:latin typeface="+mn-ea"/>
                    <a:cs typeface="Times New Roman" panose="02020603050405020304" pitchFamily="18" charset="0"/>
                  </a:rPr>
                  <a:t>N. </a:t>
                </a:r>
                <a:r>
                  <a:rPr lang="en-US" altLang="zh-CN" sz="2400" b="1" dirty="0" err="1">
                    <a:solidFill>
                      <a:schemeClr val="tx1"/>
                    </a:solidFill>
                    <a:latin typeface="+mn-ea"/>
                    <a:cs typeface="Times New Roman" panose="02020603050405020304" pitchFamily="18" charset="0"/>
                  </a:rPr>
                  <a:t>Cabibbo</a:t>
                </a:r>
                <a:r>
                  <a:rPr lang="en-US" altLang="zh-CN" sz="2400" b="1" dirty="0">
                    <a:solidFill>
                      <a:schemeClr val="tx1"/>
                    </a:solidFill>
                    <a:latin typeface="+mn-ea"/>
                    <a:cs typeface="Times New Roman" panose="02020603050405020304" pitchFamily="18" charset="0"/>
                  </a:rPr>
                  <a:t> and R. </a:t>
                </a:r>
                <a:r>
                  <a:rPr lang="en-US" altLang="zh-CN" sz="2400" b="1" dirty="0" err="1">
                    <a:solidFill>
                      <a:schemeClr val="tx1"/>
                    </a:solidFill>
                    <a:latin typeface="+mn-ea"/>
                    <a:cs typeface="Times New Roman" panose="02020603050405020304" pitchFamily="18" charset="0"/>
                  </a:rPr>
                  <a:t>Gatto</a:t>
                </a:r>
                <a:r>
                  <a:rPr lang="en-US" altLang="zh-CN" sz="2400" b="1" dirty="0">
                    <a:solidFill>
                      <a:schemeClr val="tx1"/>
                    </a:solidFill>
                    <a:latin typeface="+mn-ea"/>
                    <a:cs typeface="Times New Roman" panose="02020603050405020304" pitchFamily="18" charset="0"/>
                  </a:rPr>
                  <a:t> </a:t>
                </a:r>
                <a:r>
                  <a:rPr lang="zh-CN" altLang="en-US" sz="2400" b="1" dirty="0">
                    <a:solidFill>
                      <a:schemeClr val="tx1"/>
                    </a:solidFill>
                    <a:latin typeface="+mn-ea"/>
                    <a:cs typeface="Times New Roman" panose="02020603050405020304" pitchFamily="18" charset="0"/>
                  </a:rPr>
                  <a:t>给出</a:t>
                </a:r>
                <a14:m>
                  <m:oMath xmlns:m="http://schemas.openxmlformats.org/officeDocument/2006/math">
                    <m:sSup>
                      <m:sSupPr>
                        <m:ctrlPr>
                          <a:rPr lang="en-US" altLang="zh-CN" sz="2400" b="1" i="1" smtClean="0">
                            <a:solidFill>
                              <a:schemeClr val="tx1"/>
                            </a:solidFill>
                            <a:latin typeface="Cambria Math" panose="02040503050406030204" pitchFamily="18" charset="0"/>
                            <a:cs typeface="Times New Roman" panose="02020603050405020304" pitchFamily="18" charset="0"/>
                          </a:rPr>
                        </m:ctrlPr>
                      </m:sSupPr>
                      <m:e>
                        <m:r>
                          <a:rPr lang="en-US" altLang="zh-CN" sz="2400" b="1" i="1" smtClean="0">
                            <a:solidFill>
                              <a:schemeClr val="tx1"/>
                            </a:solidFill>
                            <a:latin typeface="Cambria Math" panose="02040503050406030204" pitchFamily="18" charset="0"/>
                            <a:cs typeface="Times New Roman" panose="02020603050405020304" pitchFamily="18" charset="0"/>
                          </a:rPr>
                          <m:t>𝒆</m:t>
                        </m:r>
                      </m:e>
                      <m:sup>
                        <m:r>
                          <a:rPr lang="en-US" altLang="zh-CN" sz="2400" b="1" i="1" smtClean="0">
                            <a:solidFill>
                              <a:schemeClr val="tx1"/>
                            </a:solidFill>
                            <a:latin typeface="Cambria Math" panose="02040503050406030204" pitchFamily="18" charset="0"/>
                            <a:cs typeface="Times New Roman" panose="02020603050405020304" pitchFamily="18" charset="0"/>
                          </a:rPr>
                          <m:t>+</m:t>
                        </m:r>
                      </m:sup>
                    </m:sSup>
                    <m:sSup>
                      <m:sSupPr>
                        <m:ctrlPr>
                          <a:rPr lang="en-US" altLang="zh-CN" sz="2400" b="1" i="1" smtClean="0">
                            <a:solidFill>
                              <a:schemeClr val="tx1"/>
                            </a:solidFill>
                            <a:latin typeface="Cambria Math" panose="02040503050406030204" pitchFamily="18" charset="0"/>
                            <a:cs typeface="Times New Roman" panose="02020603050405020304" pitchFamily="18" charset="0"/>
                          </a:rPr>
                        </m:ctrlPr>
                      </m:sSupPr>
                      <m:e>
                        <m:r>
                          <a:rPr lang="en-US" altLang="zh-CN" sz="2400" b="1" i="1" smtClean="0">
                            <a:solidFill>
                              <a:schemeClr val="tx1"/>
                            </a:solidFill>
                            <a:latin typeface="Cambria Math" panose="02040503050406030204" pitchFamily="18" charset="0"/>
                            <a:cs typeface="Times New Roman" panose="02020603050405020304" pitchFamily="18" charset="0"/>
                          </a:rPr>
                          <m:t>𝒆</m:t>
                        </m:r>
                      </m:e>
                      <m:sup>
                        <m:r>
                          <a:rPr lang="en-US" altLang="zh-CN" sz="2400" b="1" i="1" smtClean="0">
                            <a:solidFill>
                              <a:schemeClr val="tx1"/>
                            </a:solidFill>
                            <a:latin typeface="Cambria Math" panose="02040503050406030204" pitchFamily="18" charset="0"/>
                            <a:cs typeface="Times New Roman" panose="02020603050405020304" pitchFamily="18" charset="0"/>
                          </a:rPr>
                          <m:t>−</m:t>
                        </m:r>
                      </m:sup>
                    </m:sSup>
                    <m:r>
                      <a:rPr lang="en-US" altLang="zh-CN" sz="2400" b="1" i="1" smtClean="0">
                        <a:solidFill>
                          <a:schemeClr val="tx1"/>
                        </a:solidFill>
                        <a:latin typeface="Cambria Math" panose="02040503050406030204" pitchFamily="18" charset="0"/>
                        <a:cs typeface="Times New Roman" panose="02020603050405020304" pitchFamily="18" charset="0"/>
                      </a:rPr>
                      <m:t>→</m:t>
                    </m:r>
                    <m:r>
                      <a:rPr lang="en-US" altLang="zh-CN" sz="2400" b="1" i="1" smtClean="0">
                        <a:solidFill>
                          <a:schemeClr val="tx1"/>
                        </a:solidFill>
                        <a:latin typeface="Cambria Math" panose="02040503050406030204" pitchFamily="18" charset="0"/>
                        <a:cs typeface="Times New Roman" panose="02020603050405020304" pitchFamily="18" charset="0"/>
                      </a:rPr>
                      <m:t>𝑩</m:t>
                    </m:r>
                    <m:acc>
                      <m:accPr>
                        <m:chr m:val="̅"/>
                        <m:ctrlPr>
                          <a:rPr lang="en-US" altLang="zh-CN" sz="2400" b="1" i="1" smtClean="0">
                            <a:solidFill>
                              <a:schemeClr val="tx1"/>
                            </a:solidFill>
                            <a:latin typeface="Cambria Math" panose="02040503050406030204" pitchFamily="18" charset="0"/>
                            <a:cs typeface="Times New Roman" panose="02020603050405020304" pitchFamily="18" charset="0"/>
                          </a:rPr>
                        </m:ctrlPr>
                      </m:accPr>
                      <m:e>
                        <m:r>
                          <a:rPr lang="en-US" altLang="zh-CN" sz="2400" b="1" i="1" smtClean="0">
                            <a:solidFill>
                              <a:schemeClr val="tx1"/>
                            </a:solidFill>
                            <a:latin typeface="Cambria Math" panose="02040503050406030204" pitchFamily="18" charset="0"/>
                            <a:cs typeface="Times New Roman" panose="02020603050405020304" pitchFamily="18" charset="0"/>
                          </a:rPr>
                          <m:t>𝑩</m:t>
                        </m:r>
                      </m:e>
                    </m:acc>
                  </m:oMath>
                </a14:m>
                <a:r>
                  <a:rPr lang="en-US" altLang="zh-CN" sz="2400" b="1" dirty="0">
                    <a:solidFill>
                      <a:schemeClr val="tx1"/>
                    </a:solidFill>
                    <a:latin typeface="+mn-ea"/>
                    <a:cs typeface="Times New Roman" panose="02020603050405020304" pitchFamily="18" charset="0"/>
                  </a:rPr>
                  <a:t> (</a:t>
                </a:r>
                <a:r>
                  <a:rPr lang="zh-CN" altLang="en-US" sz="2400" b="1" dirty="0">
                    <a:solidFill>
                      <a:schemeClr val="tx1"/>
                    </a:solidFill>
                    <a:latin typeface="+mn-ea"/>
                    <a:cs typeface="Times New Roman" panose="02020603050405020304" pitchFamily="18" charset="0"/>
                  </a:rPr>
                  <a:t>自旋</a:t>
                </a:r>
                <a:r>
                  <a:rPr lang="en-US" altLang="zh-CN" sz="2400" b="1" dirty="0">
                    <a:solidFill>
                      <a:schemeClr val="tx1"/>
                    </a:solidFill>
                    <a:latin typeface="+mn-ea"/>
                    <a:cs typeface="Times New Roman" panose="02020603050405020304" pitchFamily="18" charset="0"/>
                  </a:rPr>
                  <a:t>1/2) </a:t>
                </a:r>
                <a:r>
                  <a:rPr lang="zh-CN" altLang="en-US" sz="2400" b="1" dirty="0">
                    <a:solidFill>
                      <a:schemeClr val="tx1"/>
                    </a:solidFill>
                    <a:latin typeface="+mn-ea"/>
                    <a:cs typeface="Times New Roman" panose="02020603050405020304" pitchFamily="18" charset="0"/>
                  </a:rPr>
                  <a:t>的产生截面</a:t>
                </a:r>
                <a:endParaRPr lang="en-US" altLang="zh-CN" sz="2400" b="1" dirty="0">
                  <a:solidFill>
                    <a:schemeClr val="tx1"/>
                  </a:solidFill>
                  <a:latin typeface="+mn-ea"/>
                  <a:cs typeface="Times New Roman" panose="02020603050405020304" pitchFamily="18" charset="0"/>
                </a:endParaRPr>
              </a:p>
            </p:txBody>
          </p:sp>
        </mc:Choice>
        <mc:Fallback xmlns="">
          <p:sp>
            <p:nvSpPr>
              <p:cNvPr id="13" name="文本框 12">
                <a:extLst>
                  <a:ext uri="{FF2B5EF4-FFF2-40B4-BE49-F238E27FC236}">
                    <a16:creationId xmlns:a16="http://schemas.microsoft.com/office/drawing/2014/main" id="{9BE9D26F-6ABF-7C2D-9BEC-3F0F826C4EB0}"/>
                  </a:ext>
                </a:extLst>
              </p:cNvPr>
              <p:cNvSpPr txBox="1">
                <a:spLocks noRot="1" noChangeAspect="1" noMove="1" noResize="1" noEditPoints="1" noAdjustHandles="1" noChangeArrowheads="1" noChangeShapeType="1" noTextEdit="1"/>
              </p:cNvSpPr>
              <p:nvPr/>
            </p:nvSpPr>
            <p:spPr>
              <a:xfrm>
                <a:off x="452985" y="1103165"/>
                <a:ext cx="10971724" cy="461665"/>
              </a:xfrm>
              <a:prstGeom prst="rect">
                <a:avLst/>
              </a:prstGeom>
              <a:blipFill>
                <a:blip r:embed="rId4"/>
                <a:stretch>
                  <a:fillRect l="-722" t="-9211" b="-30263"/>
                </a:stretch>
              </a:blipFill>
            </p:spPr>
            <p:txBody>
              <a:bodyPr/>
              <a:lstStyle/>
              <a:p>
                <a:r>
                  <a:rPr lang="zh-CN" altLang="en-US">
                    <a:noFill/>
                  </a:rPr>
                  <a:t> </a:t>
                </a:r>
              </a:p>
            </p:txBody>
          </p:sp>
        </mc:Fallback>
      </mc:AlternateContent>
      <p:sp>
        <p:nvSpPr>
          <p:cNvPr id="7" name="文本框 6">
            <a:extLst>
              <a:ext uri="{FF2B5EF4-FFF2-40B4-BE49-F238E27FC236}">
                <a16:creationId xmlns:a16="http://schemas.microsoft.com/office/drawing/2014/main" id="{1F94439E-C3B9-D25D-AA1F-EA53EDF0387C}"/>
              </a:ext>
            </a:extLst>
          </p:cNvPr>
          <p:cNvSpPr txBox="1"/>
          <p:nvPr/>
        </p:nvSpPr>
        <p:spPr>
          <a:xfrm>
            <a:off x="8275788" y="1518663"/>
            <a:ext cx="3412824" cy="369332"/>
          </a:xfrm>
          <a:prstGeom prst="rect">
            <a:avLst/>
          </a:prstGeom>
          <a:noFill/>
        </p:spPr>
        <p:txBody>
          <a:bodyPr wrap="square">
            <a:spAutoFit/>
          </a:bodyPr>
          <a:lstStyle/>
          <a:p>
            <a:pPr algn="l"/>
            <a:r>
              <a:rPr lang="en-US" altLang="zh-CN" b="0" i="0" dirty="0">
                <a:solidFill>
                  <a:srgbClr val="FF0000"/>
                </a:solidFill>
                <a:effectLst/>
                <a:latin typeface="Times New Roman" panose="02020603050405020304" pitchFamily="18" charset="0"/>
                <a:cs typeface="Times New Roman" panose="02020603050405020304" pitchFamily="18" charset="0"/>
              </a:rPr>
              <a:t> </a:t>
            </a:r>
            <a:r>
              <a:rPr lang="en-US" altLang="zh-CN" b="0" i="1" dirty="0" err="1">
                <a:solidFill>
                  <a:srgbClr val="FF0000"/>
                </a:solidFill>
                <a:effectLst/>
                <a:latin typeface="Times New Roman" panose="02020603050405020304" pitchFamily="18" charset="0"/>
                <a:cs typeface="Times New Roman" panose="02020603050405020304" pitchFamily="18" charset="0"/>
              </a:rPr>
              <a:t>Phys.Rev</a:t>
            </a:r>
            <a:r>
              <a:rPr lang="en-US" altLang="zh-CN" b="0" i="1" dirty="0">
                <a:solidFill>
                  <a:srgbClr val="FF0000"/>
                </a:solidFill>
                <a:effectLst/>
                <a:latin typeface="Times New Roman" panose="02020603050405020304" pitchFamily="18" charset="0"/>
                <a:cs typeface="Times New Roman" panose="02020603050405020304" pitchFamily="18" charset="0"/>
              </a:rPr>
              <a:t>.</a:t>
            </a:r>
            <a:r>
              <a:rPr lang="en-US" altLang="zh-CN" b="0" i="0" dirty="0">
                <a:solidFill>
                  <a:srgbClr val="FF0000"/>
                </a:solidFill>
                <a:effectLst/>
                <a:latin typeface="Times New Roman" panose="02020603050405020304" pitchFamily="18" charset="0"/>
                <a:cs typeface="Times New Roman" panose="02020603050405020304" pitchFamily="18" charset="0"/>
              </a:rPr>
              <a:t> 124 (1961) 1577-1595</a:t>
            </a:r>
          </a:p>
        </p:txBody>
      </p:sp>
      <p:sp>
        <p:nvSpPr>
          <p:cNvPr id="6" name="内容占位符 2">
            <a:extLst>
              <a:ext uri="{FF2B5EF4-FFF2-40B4-BE49-F238E27FC236}">
                <a16:creationId xmlns:a16="http://schemas.microsoft.com/office/drawing/2014/main" id="{AB47A63E-61DF-0CC5-C15A-2996397C40C3}"/>
              </a:ext>
            </a:extLst>
          </p:cNvPr>
          <p:cNvSpPr>
            <a:spLocks noGrp="1"/>
          </p:cNvSpPr>
          <p:nvPr>
            <p:ph idx="1"/>
          </p:nvPr>
        </p:nvSpPr>
        <p:spPr>
          <a:xfrm>
            <a:off x="452985" y="1703329"/>
            <a:ext cx="8029057" cy="1109597"/>
          </a:xfrm>
        </p:spPr>
        <p:txBody>
          <a:bodyPr>
            <a:normAutofit/>
          </a:bodyPr>
          <a:lstStyle/>
          <a:p>
            <a:pPr>
              <a:lnSpc>
                <a:spcPts val="3000"/>
              </a:lnSpc>
              <a:spcBef>
                <a:spcPts val="600"/>
              </a:spcBef>
            </a:pPr>
            <a:r>
              <a:rPr lang="zh-CN" altLang="en-US" sz="2400" b="1" i="0" dirty="0">
                <a:solidFill>
                  <a:srgbClr val="333333"/>
                </a:solidFill>
                <a:effectLst/>
                <a:latin typeface="+mn-ea"/>
                <a:cs typeface="Times New Roman" panose="02020603050405020304" pitchFamily="18" charset="0"/>
              </a:rPr>
              <a:t>根据索末菲效应，末态相互作用会导致带电重子对阈值的非零截面</a:t>
            </a:r>
            <a:r>
              <a:rPr lang="nn-NO" altLang="zh-CN" sz="2400" b="1" i="0" dirty="0">
                <a:solidFill>
                  <a:srgbClr val="333333"/>
                </a:solidFill>
                <a:effectLst/>
                <a:latin typeface="+mn-ea"/>
                <a:cs typeface="Times New Roman" panose="02020603050405020304" pitchFamily="18" charset="0"/>
              </a:rPr>
              <a:t>,</a:t>
            </a:r>
            <a:endParaRPr lang="zh-CN" altLang="en-US" sz="2400" b="1" dirty="0">
              <a:latin typeface="+mn-ea"/>
              <a:cs typeface="Times New Roman" panose="02020603050405020304" pitchFamily="18" charset="0"/>
            </a:endParaRPr>
          </a:p>
        </p:txBody>
      </p:sp>
      <p:sp>
        <p:nvSpPr>
          <p:cNvPr id="9" name="文本框 8">
            <a:extLst>
              <a:ext uri="{FF2B5EF4-FFF2-40B4-BE49-F238E27FC236}">
                <a16:creationId xmlns:a16="http://schemas.microsoft.com/office/drawing/2014/main" id="{DE172637-96E2-120A-619F-C6A55FE322DC}"/>
              </a:ext>
            </a:extLst>
          </p:cNvPr>
          <p:cNvSpPr txBox="1"/>
          <p:nvPr/>
        </p:nvSpPr>
        <p:spPr>
          <a:xfrm>
            <a:off x="452985" y="4888291"/>
            <a:ext cx="7915450" cy="461665"/>
          </a:xfrm>
          <a:prstGeom prst="rect">
            <a:avLst/>
          </a:prstGeom>
          <a:noFill/>
        </p:spPr>
        <p:txBody>
          <a:bodyPr wrap="square">
            <a:spAutoFit/>
          </a:bodyPr>
          <a:lstStyle/>
          <a:p>
            <a:pPr marL="342900" indent="-342900">
              <a:buFont typeface="Arial" panose="020B0604020202020204" pitchFamily="34" charset="0"/>
              <a:buChar char="•"/>
            </a:pPr>
            <a:r>
              <a:rPr lang="zh-CN" altLang="en-US" sz="2400" b="1" dirty="0">
                <a:latin typeface="+mn-ea"/>
                <a:cs typeface="Times New Roman" panose="02020603050405020304" pitchFamily="18" charset="0"/>
              </a:rPr>
              <a:t>类时电磁形状因子的虚部会导致重子出现横向极化</a:t>
            </a:r>
            <a:endParaRPr lang="zh-CN" altLang="en-US" sz="2400" dirty="0"/>
          </a:p>
        </p:txBody>
      </p:sp>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6C3EB211-C775-5BC5-C14A-A51E0EFCB68B}"/>
                  </a:ext>
                </a:extLst>
              </p:cNvPr>
              <p:cNvSpPr txBox="1"/>
              <p:nvPr/>
            </p:nvSpPr>
            <p:spPr>
              <a:xfrm>
                <a:off x="838200" y="3381281"/>
                <a:ext cx="6514177" cy="606256"/>
              </a:xfrm>
              <a:prstGeom prst="rect">
                <a:avLst/>
              </a:prstGeom>
              <a:noFill/>
            </p:spPr>
            <p:txBody>
              <a:bodyPr wrap="square">
                <a:spAutoFit/>
              </a:bodyPr>
              <a:lstStyle/>
              <a:p>
                <a:r>
                  <a:rPr lang="en-US" altLang="zh-CN" sz="2000" baseline="0" dirty="0">
                    <a:latin typeface="Times New Roman" panose="02020603050405020304" pitchFamily="18" charset="0"/>
                    <a:cs typeface="Times New Roman" panose="02020603050405020304" pitchFamily="18" charset="0"/>
                  </a:rPr>
                  <a:t>  </a:t>
                </a:r>
                <a:r>
                  <a:rPr lang="zh-CN" altLang="en-US" sz="2000" b="1" baseline="0" dirty="0">
                    <a:latin typeface="Times New Roman" panose="02020603050405020304" pitchFamily="18" charset="0"/>
                    <a:cs typeface="Times New Roman" panose="02020603050405020304" pitchFamily="18" charset="0"/>
                  </a:rPr>
                  <a:t>总截面：</a:t>
                </a:r>
                <a14:m>
                  <m:oMath xmlns:m="http://schemas.openxmlformats.org/officeDocument/2006/math">
                    <m:sSub>
                      <m:sSubPr>
                        <m:ctrlPr>
                          <a:rPr lang="en-US" altLang="zh-CN" sz="2000" i="1" baseline="0" smtClean="0">
                            <a:latin typeface="Cambria Math" panose="02040503050406030204" pitchFamily="18" charset="0"/>
                            <a:cs typeface="Times New Roman" panose="02020603050405020304" pitchFamily="18" charset="0"/>
                          </a:rPr>
                        </m:ctrlPr>
                      </m:sSubPr>
                      <m:e>
                        <m:r>
                          <a:rPr lang="zh-CN" altLang="en-US" sz="2000" b="0" i="1" baseline="0">
                            <a:latin typeface="Cambria Math" panose="02040503050406030204" pitchFamily="18" charset="0"/>
                            <a:cs typeface="Times New Roman" panose="02020603050405020304" pitchFamily="18" charset="0"/>
                          </a:rPr>
                          <m:t>𝜎</m:t>
                        </m:r>
                      </m:e>
                      <m:sub>
                        <m:r>
                          <a:rPr lang="en-US" altLang="zh-CN" sz="2000" b="0" i="1" baseline="0">
                            <a:latin typeface="Cambria Math" panose="02040503050406030204" pitchFamily="18" charset="0"/>
                            <a:cs typeface="Times New Roman" panose="02020603050405020304" pitchFamily="18" charset="0"/>
                          </a:rPr>
                          <m:t>𝐵</m:t>
                        </m:r>
                        <m:acc>
                          <m:accPr>
                            <m:chr m:val="̅"/>
                            <m:ctrlPr>
                              <a:rPr lang="en-US" altLang="zh-CN" sz="2000" i="1" baseline="0">
                                <a:latin typeface="Cambria Math" panose="02040503050406030204" pitchFamily="18" charset="0"/>
                                <a:cs typeface="Times New Roman" panose="02020603050405020304" pitchFamily="18" charset="0"/>
                              </a:rPr>
                            </m:ctrlPr>
                          </m:accPr>
                          <m:e>
                            <m:r>
                              <a:rPr lang="en-US" altLang="zh-CN" sz="2000" b="0" i="1" baseline="0">
                                <a:latin typeface="Cambria Math" panose="02040503050406030204" pitchFamily="18" charset="0"/>
                                <a:cs typeface="Times New Roman" panose="02020603050405020304" pitchFamily="18" charset="0"/>
                              </a:rPr>
                              <m:t>𝐵</m:t>
                            </m:r>
                          </m:e>
                        </m:acc>
                      </m:sub>
                    </m:sSub>
                    <m:r>
                      <a:rPr lang="en-US" altLang="zh-CN" sz="2000" b="0" i="1" baseline="0">
                        <a:latin typeface="Cambria Math" panose="02040503050406030204" pitchFamily="18" charset="0"/>
                        <a:cs typeface="Times New Roman" panose="02020603050405020304" pitchFamily="18" charset="0"/>
                      </a:rPr>
                      <m:t>=</m:t>
                    </m:r>
                    <m:f>
                      <m:fPr>
                        <m:ctrlPr>
                          <a:rPr lang="en-US" altLang="zh-CN" sz="2000" i="1" baseline="0">
                            <a:latin typeface="Cambria Math" panose="02040503050406030204" pitchFamily="18" charset="0"/>
                            <a:cs typeface="Times New Roman" panose="02020603050405020304" pitchFamily="18" charset="0"/>
                          </a:rPr>
                        </m:ctrlPr>
                      </m:fPr>
                      <m:num>
                        <m:r>
                          <a:rPr lang="en-US" altLang="zh-CN" sz="2000" b="0" i="1" baseline="0">
                            <a:latin typeface="Cambria Math" panose="02040503050406030204" pitchFamily="18" charset="0"/>
                            <a:cs typeface="Times New Roman" panose="02020603050405020304" pitchFamily="18" charset="0"/>
                          </a:rPr>
                          <m:t>4</m:t>
                        </m:r>
                        <m:r>
                          <a:rPr lang="zh-CN" altLang="en-US" sz="2000" b="0" i="1" baseline="0">
                            <a:latin typeface="Cambria Math" panose="02040503050406030204" pitchFamily="18" charset="0"/>
                            <a:cs typeface="Times New Roman" panose="02020603050405020304" pitchFamily="18" charset="0"/>
                          </a:rPr>
                          <m:t>𝜋</m:t>
                        </m:r>
                        <m:sSup>
                          <m:sSupPr>
                            <m:ctrlPr>
                              <a:rPr lang="en-US" altLang="zh-CN" sz="2000" i="1" baseline="0">
                                <a:latin typeface="Cambria Math" panose="02040503050406030204" pitchFamily="18" charset="0"/>
                                <a:cs typeface="Times New Roman" panose="02020603050405020304" pitchFamily="18" charset="0"/>
                              </a:rPr>
                            </m:ctrlPr>
                          </m:sSupPr>
                          <m:e>
                            <m:r>
                              <a:rPr lang="zh-CN" altLang="en-US" sz="2000" b="0" i="1" baseline="0">
                                <a:latin typeface="Cambria Math" panose="02040503050406030204" pitchFamily="18" charset="0"/>
                                <a:cs typeface="Times New Roman" panose="02020603050405020304" pitchFamily="18" charset="0"/>
                              </a:rPr>
                              <m:t>𝛼</m:t>
                            </m:r>
                          </m:e>
                          <m:sup>
                            <m:r>
                              <a:rPr lang="en-US" altLang="zh-CN" sz="2000" b="0" i="1" baseline="0">
                                <a:latin typeface="Cambria Math" panose="02040503050406030204" pitchFamily="18" charset="0"/>
                                <a:cs typeface="Times New Roman" panose="02020603050405020304" pitchFamily="18" charset="0"/>
                              </a:rPr>
                              <m:t>2</m:t>
                            </m:r>
                          </m:sup>
                        </m:sSup>
                        <m:r>
                          <a:rPr lang="en-US" altLang="zh-CN" sz="2000" b="1" i="1" baseline="0" smtClean="0">
                            <a:solidFill>
                              <a:srgbClr val="FF0000"/>
                            </a:solidFill>
                            <a:latin typeface="Cambria Math" panose="02040503050406030204" pitchFamily="18" charset="0"/>
                            <a:cs typeface="Times New Roman" panose="02020603050405020304" pitchFamily="18" charset="0"/>
                          </a:rPr>
                          <m:t>𝑪</m:t>
                        </m:r>
                        <m:r>
                          <a:rPr lang="zh-CN" altLang="en-US" sz="2000" b="0" i="1" baseline="0">
                            <a:latin typeface="Cambria Math" panose="02040503050406030204" pitchFamily="18" charset="0"/>
                            <a:cs typeface="Times New Roman" panose="02020603050405020304" pitchFamily="18" charset="0"/>
                          </a:rPr>
                          <m:t>𝛽</m:t>
                        </m:r>
                      </m:num>
                      <m:den>
                        <m:r>
                          <a:rPr lang="en-US" altLang="zh-CN" sz="2000" b="0" i="1" baseline="0">
                            <a:latin typeface="Cambria Math" panose="02040503050406030204" pitchFamily="18" charset="0"/>
                            <a:cs typeface="Times New Roman" panose="02020603050405020304" pitchFamily="18" charset="0"/>
                          </a:rPr>
                          <m:t>3</m:t>
                        </m:r>
                        <m:sSup>
                          <m:sSupPr>
                            <m:ctrlPr>
                              <a:rPr lang="en-US" altLang="zh-CN" sz="2000" i="1" baseline="0">
                                <a:latin typeface="Cambria Math" panose="02040503050406030204" pitchFamily="18" charset="0"/>
                                <a:cs typeface="Times New Roman" panose="02020603050405020304" pitchFamily="18" charset="0"/>
                              </a:rPr>
                            </m:ctrlPr>
                          </m:sSupPr>
                          <m:e>
                            <m:r>
                              <a:rPr lang="en-US" altLang="zh-CN" sz="2000" b="0" i="1" baseline="0">
                                <a:latin typeface="Cambria Math" panose="02040503050406030204" pitchFamily="18" charset="0"/>
                                <a:cs typeface="Times New Roman" panose="02020603050405020304" pitchFamily="18" charset="0"/>
                              </a:rPr>
                              <m:t>𝑞</m:t>
                            </m:r>
                          </m:e>
                          <m:sup>
                            <m:r>
                              <a:rPr lang="en-US" altLang="zh-CN" sz="2000" b="0" i="1" baseline="0">
                                <a:latin typeface="Cambria Math" panose="02040503050406030204" pitchFamily="18" charset="0"/>
                                <a:cs typeface="Times New Roman" panose="02020603050405020304" pitchFamily="18" charset="0"/>
                              </a:rPr>
                              <m:t>2</m:t>
                            </m:r>
                          </m:sup>
                        </m:sSup>
                      </m:den>
                    </m:f>
                    <m:d>
                      <m:dPr>
                        <m:begChr m:val="["/>
                        <m:endChr m:val="]"/>
                        <m:ctrlPr>
                          <a:rPr lang="en-US" altLang="zh-CN" sz="2000" b="0" i="1" baseline="0">
                            <a:latin typeface="Cambria Math" panose="02040503050406030204" pitchFamily="18" charset="0"/>
                            <a:cs typeface="Times New Roman" panose="02020603050405020304" pitchFamily="18" charset="0"/>
                          </a:rPr>
                        </m:ctrlPr>
                      </m:dPr>
                      <m:e>
                        <m:sSup>
                          <m:sSupPr>
                            <m:ctrlPr>
                              <a:rPr lang="en-US" altLang="zh-CN" sz="2000" b="0" i="1" baseline="0" smtClean="0">
                                <a:latin typeface="Cambria Math" panose="02040503050406030204" pitchFamily="18" charset="0"/>
                                <a:cs typeface="Times New Roman" panose="02020603050405020304" pitchFamily="18" charset="0"/>
                              </a:rPr>
                            </m:ctrlPr>
                          </m:sSupPr>
                          <m:e>
                            <m:d>
                              <m:dPr>
                                <m:begChr m:val="|"/>
                                <m:endChr m:val="|"/>
                                <m:ctrlPr>
                                  <a:rPr lang="en-US" altLang="zh-CN" sz="2000" b="0" i="1" baseline="0" smtClean="0">
                                    <a:latin typeface="Cambria Math" panose="02040503050406030204" pitchFamily="18" charset="0"/>
                                    <a:cs typeface="Times New Roman" panose="02020603050405020304" pitchFamily="18" charset="0"/>
                                  </a:rPr>
                                </m:ctrlPr>
                              </m:dPr>
                              <m:e>
                                <m:sSub>
                                  <m:sSubPr>
                                    <m:ctrlPr>
                                      <a:rPr lang="en-US" altLang="zh-CN" sz="2000" b="0" i="1" baseline="0" smtClean="0">
                                        <a:latin typeface="Cambria Math" panose="02040503050406030204" pitchFamily="18" charset="0"/>
                                        <a:cs typeface="Times New Roman" panose="02020603050405020304" pitchFamily="18" charset="0"/>
                                      </a:rPr>
                                    </m:ctrlPr>
                                  </m:sSubPr>
                                  <m:e>
                                    <m:r>
                                      <a:rPr lang="en-US" altLang="zh-CN" sz="2000" b="0" i="1" baseline="0" smtClean="0">
                                        <a:latin typeface="Cambria Math" panose="02040503050406030204" pitchFamily="18" charset="0"/>
                                        <a:cs typeface="Times New Roman" panose="02020603050405020304" pitchFamily="18" charset="0"/>
                                      </a:rPr>
                                      <m:t>𝐺</m:t>
                                    </m:r>
                                  </m:e>
                                  <m:sub>
                                    <m:r>
                                      <a:rPr lang="en-US" altLang="zh-CN" sz="2000" b="0" i="1" baseline="0" smtClean="0">
                                        <a:latin typeface="Cambria Math" panose="02040503050406030204" pitchFamily="18" charset="0"/>
                                        <a:cs typeface="Times New Roman" panose="02020603050405020304" pitchFamily="18" charset="0"/>
                                      </a:rPr>
                                      <m:t>𝑀</m:t>
                                    </m:r>
                                  </m:sub>
                                </m:sSub>
                              </m:e>
                            </m:d>
                          </m:e>
                          <m:sup>
                            <m:r>
                              <a:rPr lang="en-US" altLang="zh-CN" sz="2000" b="0" i="1" baseline="0" smtClean="0">
                                <a:latin typeface="Cambria Math" panose="02040503050406030204" pitchFamily="18" charset="0"/>
                                <a:cs typeface="Times New Roman" panose="02020603050405020304" pitchFamily="18" charset="0"/>
                              </a:rPr>
                              <m:t>2</m:t>
                            </m:r>
                          </m:sup>
                        </m:sSup>
                        <m:r>
                          <a:rPr lang="en-US" altLang="zh-CN" sz="2000" b="0" i="1" baseline="0" smtClean="0">
                            <a:latin typeface="Cambria Math" panose="02040503050406030204" pitchFamily="18" charset="0"/>
                            <a:cs typeface="Times New Roman" panose="02020603050405020304" pitchFamily="18" charset="0"/>
                          </a:rPr>
                          <m:t>+</m:t>
                        </m:r>
                        <m:f>
                          <m:fPr>
                            <m:ctrlPr>
                              <a:rPr lang="en-US" altLang="zh-CN" sz="2000" b="0" i="1" baseline="0" smtClean="0">
                                <a:latin typeface="Cambria Math" panose="02040503050406030204" pitchFamily="18" charset="0"/>
                                <a:cs typeface="Times New Roman" panose="02020603050405020304" pitchFamily="18" charset="0"/>
                              </a:rPr>
                            </m:ctrlPr>
                          </m:fPr>
                          <m:num>
                            <m:r>
                              <a:rPr lang="en-US" altLang="zh-CN" sz="2000" b="0" i="1" baseline="0" smtClean="0">
                                <a:latin typeface="Cambria Math" panose="02040503050406030204" pitchFamily="18" charset="0"/>
                                <a:cs typeface="Times New Roman" panose="02020603050405020304" pitchFamily="18" charset="0"/>
                              </a:rPr>
                              <m:t>1</m:t>
                            </m:r>
                          </m:num>
                          <m:den>
                            <m:r>
                              <a:rPr lang="en-US" altLang="zh-CN" sz="2000" b="0" i="1" baseline="0" smtClean="0">
                                <a:latin typeface="Cambria Math" panose="02040503050406030204" pitchFamily="18" charset="0"/>
                                <a:cs typeface="Times New Roman" panose="02020603050405020304" pitchFamily="18" charset="0"/>
                              </a:rPr>
                              <m:t>2</m:t>
                            </m:r>
                            <m:r>
                              <a:rPr lang="zh-CN" altLang="en-US" sz="2000" b="0" i="1" baseline="0" smtClean="0">
                                <a:latin typeface="Cambria Math" panose="02040503050406030204" pitchFamily="18" charset="0"/>
                                <a:cs typeface="Times New Roman" panose="02020603050405020304" pitchFamily="18" charset="0"/>
                              </a:rPr>
                              <m:t>𝜏</m:t>
                            </m:r>
                          </m:den>
                        </m:f>
                        <m:sSup>
                          <m:sSupPr>
                            <m:ctrlPr>
                              <a:rPr lang="en-US" altLang="zh-CN" sz="2000" b="0" i="1" baseline="0" smtClean="0">
                                <a:latin typeface="Cambria Math" panose="02040503050406030204" pitchFamily="18" charset="0"/>
                                <a:cs typeface="Times New Roman" panose="02020603050405020304" pitchFamily="18" charset="0"/>
                              </a:rPr>
                            </m:ctrlPr>
                          </m:sSupPr>
                          <m:e>
                            <m:d>
                              <m:dPr>
                                <m:begChr m:val="|"/>
                                <m:endChr m:val="|"/>
                                <m:ctrlPr>
                                  <a:rPr lang="en-US" altLang="zh-CN" sz="2000" b="0" i="1" baseline="0" smtClean="0">
                                    <a:latin typeface="Cambria Math" panose="02040503050406030204" pitchFamily="18" charset="0"/>
                                    <a:cs typeface="Times New Roman" panose="02020603050405020304" pitchFamily="18" charset="0"/>
                                  </a:rPr>
                                </m:ctrlPr>
                              </m:dPr>
                              <m:e>
                                <m:sSub>
                                  <m:sSubPr>
                                    <m:ctrlPr>
                                      <a:rPr lang="en-US" altLang="zh-CN" sz="2000" b="0" i="1" baseline="0" smtClean="0">
                                        <a:latin typeface="Cambria Math" panose="02040503050406030204" pitchFamily="18" charset="0"/>
                                        <a:cs typeface="Times New Roman" panose="02020603050405020304" pitchFamily="18" charset="0"/>
                                      </a:rPr>
                                    </m:ctrlPr>
                                  </m:sSubPr>
                                  <m:e>
                                    <m:r>
                                      <a:rPr lang="en-US" altLang="zh-CN" sz="2000" b="0" i="1" baseline="0" smtClean="0">
                                        <a:latin typeface="Cambria Math" panose="02040503050406030204" pitchFamily="18" charset="0"/>
                                        <a:cs typeface="Times New Roman" panose="02020603050405020304" pitchFamily="18" charset="0"/>
                                      </a:rPr>
                                      <m:t>𝐺</m:t>
                                    </m:r>
                                  </m:e>
                                  <m:sub>
                                    <m:r>
                                      <a:rPr lang="en-US" altLang="zh-CN" sz="2000" b="0" i="1" baseline="0" smtClean="0">
                                        <a:latin typeface="Cambria Math" panose="02040503050406030204" pitchFamily="18" charset="0"/>
                                        <a:cs typeface="Times New Roman" panose="02020603050405020304" pitchFamily="18" charset="0"/>
                                      </a:rPr>
                                      <m:t>𝐸</m:t>
                                    </m:r>
                                  </m:sub>
                                </m:sSub>
                              </m:e>
                            </m:d>
                          </m:e>
                          <m:sup>
                            <m:r>
                              <a:rPr lang="en-US" altLang="zh-CN" sz="2000" b="0" i="1" baseline="0" smtClean="0">
                                <a:latin typeface="Cambria Math" panose="02040503050406030204" pitchFamily="18" charset="0"/>
                                <a:cs typeface="Times New Roman" panose="02020603050405020304" pitchFamily="18" charset="0"/>
                              </a:rPr>
                              <m:t>2</m:t>
                            </m:r>
                          </m:sup>
                        </m:sSup>
                      </m:e>
                    </m:d>
                  </m:oMath>
                </a14:m>
                <a:endParaRPr lang="en-US" altLang="zh-CN" sz="2000" b="0" baseline="0" dirty="0">
                  <a:latin typeface="Times New Roman" panose="02020603050405020304" pitchFamily="18" charset="0"/>
                  <a:cs typeface="Times New Roman" panose="02020603050405020304" pitchFamily="18" charset="0"/>
                </a:endParaRPr>
              </a:p>
            </p:txBody>
          </p:sp>
        </mc:Choice>
        <mc:Fallback xmlns="">
          <p:sp>
            <p:nvSpPr>
              <p:cNvPr id="10" name="文本框 9">
                <a:extLst>
                  <a:ext uri="{FF2B5EF4-FFF2-40B4-BE49-F238E27FC236}">
                    <a16:creationId xmlns:a16="http://schemas.microsoft.com/office/drawing/2014/main" id="{6C3EB211-C775-5BC5-C14A-A51E0EFCB68B}"/>
                  </a:ext>
                </a:extLst>
              </p:cNvPr>
              <p:cNvSpPr txBox="1">
                <a:spLocks noRot="1" noChangeAspect="1" noMove="1" noResize="1" noEditPoints="1" noAdjustHandles="1" noChangeArrowheads="1" noChangeShapeType="1" noTextEdit="1"/>
              </p:cNvSpPr>
              <p:nvPr/>
            </p:nvSpPr>
            <p:spPr>
              <a:xfrm>
                <a:off x="838200" y="3381281"/>
                <a:ext cx="6514177" cy="606256"/>
              </a:xfrm>
              <a:prstGeom prst="rect">
                <a:avLst/>
              </a:prstGeom>
              <a:blipFill>
                <a:blip r:embed="rId5"/>
                <a:stretch>
                  <a:fillRect b="-202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07F3D0DE-E610-9E8B-1FD6-E65DBFD34BCC}"/>
                  </a:ext>
                </a:extLst>
              </p:cNvPr>
              <p:cNvSpPr txBox="1"/>
              <p:nvPr/>
            </p:nvSpPr>
            <p:spPr>
              <a:xfrm>
                <a:off x="1070918" y="2621122"/>
                <a:ext cx="6961186" cy="640945"/>
              </a:xfrm>
              <a:prstGeom prst="rect">
                <a:avLst/>
              </a:prstGeom>
              <a:noFill/>
            </p:spPr>
            <p:txBody>
              <a:bodyPr wrap="square">
                <a:spAutoFit/>
              </a:bodyPr>
              <a:lstStyle/>
              <a:p>
                <a14:m>
                  <m:oMath xmlns:m="http://schemas.openxmlformats.org/officeDocument/2006/math">
                    <m:f>
                      <m:fPr>
                        <m:ctrlPr>
                          <a:rPr lang="en-US" altLang="zh-CN" sz="2000" i="1" smtClean="0">
                            <a:latin typeface="Cambria Math" panose="02040503050406030204" pitchFamily="18" charset="0"/>
                          </a:rPr>
                        </m:ctrlPr>
                      </m:fPr>
                      <m:num>
                        <m:r>
                          <m:rPr>
                            <m:sty m:val="p"/>
                          </m:rPr>
                          <a:rPr lang="en-US" altLang="zh-CN" sz="2000">
                            <a:latin typeface="Cambria Math" panose="02040503050406030204" pitchFamily="18" charset="0"/>
                          </a:rPr>
                          <m:t>d</m:t>
                        </m:r>
                        <m:sSub>
                          <m:sSubPr>
                            <m:ctrlPr>
                              <a:rPr lang="en-US" altLang="zh-CN" sz="2000" i="1">
                                <a:latin typeface="Cambria Math" panose="02040503050406030204" pitchFamily="18" charset="0"/>
                                <a:cs typeface="Times New Roman" panose="02020603050405020304" pitchFamily="18" charset="0"/>
                              </a:rPr>
                            </m:ctrlPr>
                          </m:sSubPr>
                          <m:e>
                            <m:r>
                              <a:rPr lang="zh-CN" altLang="en-US" sz="2000" i="1">
                                <a:latin typeface="Cambria Math" panose="02040503050406030204" pitchFamily="18" charset="0"/>
                                <a:cs typeface="Times New Roman" panose="02020603050405020304" pitchFamily="18" charset="0"/>
                              </a:rPr>
                              <m:t>𝜎</m:t>
                            </m:r>
                          </m:e>
                          <m:sub>
                            <m:r>
                              <a:rPr lang="en-US" altLang="zh-CN" sz="2000" i="1">
                                <a:latin typeface="Cambria Math" panose="02040503050406030204" pitchFamily="18" charset="0"/>
                                <a:cs typeface="Times New Roman" panose="02020603050405020304" pitchFamily="18" charset="0"/>
                              </a:rPr>
                              <m:t>𝐵</m:t>
                            </m:r>
                            <m:acc>
                              <m:accPr>
                                <m:chr m:val="̅"/>
                                <m:ctrlPr>
                                  <a:rPr lang="en-US" altLang="zh-CN" sz="2000" i="1">
                                    <a:latin typeface="Cambria Math" panose="02040503050406030204" pitchFamily="18" charset="0"/>
                                    <a:cs typeface="Times New Roman" panose="02020603050405020304" pitchFamily="18" charset="0"/>
                                  </a:rPr>
                                </m:ctrlPr>
                              </m:accPr>
                              <m:e>
                                <m:r>
                                  <a:rPr lang="en-US" altLang="zh-CN" sz="2000" i="1">
                                    <a:latin typeface="Cambria Math" panose="02040503050406030204" pitchFamily="18" charset="0"/>
                                    <a:cs typeface="Times New Roman" panose="02020603050405020304" pitchFamily="18" charset="0"/>
                                  </a:rPr>
                                  <m:t>𝐵</m:t>
                                </m:r>
                              </m:e>
                            </m:acc>
                          </m:sub>
                        </m:sSub>
                      </m:num>
                      <m:den>
                        <m:r>
                          <m:rPr>
                            <m:sty m:val="p"/>
                          </m:rPr>
                          <a:rPr lang="en-US" altLang="zh-CN" sz="2000">
                            <a:latin typeface="Cambria Math" panose="02040503050406030204" pitchFamily="18" charset="0"/>
                          </a:rPr>
                          <m:t>dcos</m:t>
                        </m:r>
                        <m:r>
                          <a:rPr lang="zh-CN" altLang="en-US" sz="2000" i="1" smtClean="0">
                            <a:latin typeface="Cambria Math" panose="02040503050406030204" pitchFamily="18" charset="0"/>
                          </a:rPr>
                          <m:t>𝜃</m:t>
                        </m:r>
                      </m:den>
                    </m:f>
                    <m:r>
                      <a:rPr lang="en-US" altLang="zh-CN" sz="2000">
                        <a:latin typeface="Cambria Math" panose="02040503050406030204" pitchFamily="18" charset="0"/>
                      </a:rPr>
                      <m:t>=</m:t>
                    </m:r>
                    <m:f>
                      <m:fPr>
                        <m:ctrlPr>
                          <a:rPr lang="en-US" altLang="zh-CN" sz="2000" i="1">
                            <a:latin typeface="Cambria Math" panose="02040503050406030204" pitchFamily="18" charset="0"/>
                            <a:cs typeface="Times New Roman" panose="02020603050405020304" pitchFamily="18" charset="0"/>
                          </a:rPr>
                        </m:ctrlPr>
                      </m:fPr>
                      <m:num>
                        <m:r>
                          <a:rPr lang="zh-CN" altLang="en-US" sz="2000" i="1">
                            <a:latin typeface="Cambria Math" panose="02040503050406030204" pitchFamily="18" charset="0"/>
                            <a:cs typeface="Times New Roman" panose="02020603050405020304" pitchFamily="18" charset="0"/>
                          </a:rPr>
                          <m:t>𝜋</m:t>
                        </m:r>
                        <m:sSup>
                          <m:sSupPr>
                            <m:ctrlPr>
                              <a:rPr lang="en-US" altLang="zh-CN" sz="2000" i="1">
                                <a:latin typeface="Cambria Math" panose="02040503050406030204" pitchFamily="18" charset="0"/>
                                <a:cs typeface="Times New Roman" panose="02020603050405020304" pitchFamily="18" charset="0"/>
                              </a:rPr>
                            </m:ctrlPr>
                          </m:sSupPr>
                          <m:e>
                            <m:r>
                              <a:rPr lang="zh-CN" altLang="en-US" sz="2000" i="1">
                                <a:latin typeface="Cambria Math" panose="02040503050406030204" pitchFamily="18" charset="0"/>
                                <a:cs typeface="Times New Roman" panose="02020603050405020304" pitchFamily="18" charset="0"/>
                              </a:rPr>
                              <m:t>𝛼</m:t>
                            </m:r>
                          </m:e>
                          <m:sup>
                            <m:r>
                              <a:rPr lang="en-US" altLang="zh-CN" sz="2000" i="1">
                                <a:latin typeface="Cambria Math" panose="02040503050406030204" pitchFamily="18" charset="0"/>
                                <a:cs typeface="Times New Roman" panose="02020603050405020304" pitchFamily="18" charset="0"/>
                              </a:rPr>
                              <m:t>2</m:t>
                            </m:r>
                          </m:sup>
                        </m:sSup>
                        <m:r>
                          <a:rPr lang="en-US" altLang="zh-CN" sz="2000" b="1" i="1">
                            <a:solidFill>
                              <a:srgbClr val="FF0000"/>
                            </a:solidFill>
                            <a:latin typeface="Cambria Math" panose="02040503050406030204" pitchFamily="18" charset="0"/>
                            <a:cs typeface="Times New Roman" panose="02020603050405020304" pitchFamily="18" charset="0"/>
                          </a:rPr>
                          <m:t>𝑪</m:t>
                        </m:r>
                        <m:r>
                          <a:rPr lang="zh-CN" altLang="en-US" sz="2000" i="1">
                            <a:latin typeface="Cambria Math" panose="02040503050406030204" pitchFamily="18" charset="0"/>
                            <a:cs typeface="Times New Roman" panose="02020603050405020304" pitchFamily="18" charset="0"/>
                          </a:rPr>
                          <m:t>𝛽</m:t>
                        </m:r>
                      </m:num>
                      <m:den>
                        <m:r>
                          <a:rPr lang="en-US" altLang="zh-CN" sz="2000" b="0" i="1" smtClean="0">
                            <a:latin typeface="Cambria Math" panose="02040503050406030204" pitchFamily="18" charset="0"/>
                            <a:cs typeface="Times New Roman" panose="02020603050405020304" pitchFamily="18" charset="0"/>
                          </a:rPr>
                          <m:t>2</m:t>
                        </m:r>
                        <m:sSup>
                          <m:sSupPr>
                            <m:ctrlPr>
                              <a:rPr lang="en-US" altLang="zh-CN" sz="2000" i="1">
                                <a:latin typeface="Cambria Math" panose="02040503050406030204" pitchFamily="18" charset="0"/>
                                <a:cs typeface="Times New Roman" panose="02020603050405020304" pitchFamily="18" charset="0"/>
                              </a:rPr>
                            </m:ctrlPr>
                          </m:sSupPr>
                          <m:e>
                            <m:r>
                              <a:rPr lang="en-US" altLang="zh-CN" sz="2000" i="1">
                                <a:latin typeface="Cambria Math" panose="02040503050406030204" pitchFamily="18" charset="0"/>
                                <a:cs typeface="Times New Roman" panose="02020603050405020304" pitchFamily="18" charset="0"/>
                              </a:rPr>
                              <m:t>𝑞</m:t>
                            </m:r>
                          </m:e>
                          <m:sup>
                            <m:r>
                              <a:rPr lang="en-US" altLang="zh-CN" sz="2000" i="1">
                                <a:latin typeface="Cambria Math" panose="02040503050406030204" pitchFamily="18" charset="0"/>
                                <a:cs typeface="Times New Roman" panose="02020603050405020304" pitchFamily="18" charset="0"/>
                              </a:rPr>
                              <m:t>2</m:t>
                            </m:r>
                          </m:sup>
                        </m:sSup>
                      </m:den>
                    </m:f>
                    <m:d>
                      <m:dPr>
                        <m:begChr m:val="["/>
                        <m:endChr m:val="]"/>
                        <m:ctrlPr>
                          <a:rPr lang="en-US" altLang="zh-CN" sz="2000" i="1">
                            <a:latin typeface="Cambria Math" panose="02040503050406030204" pitchFamily="18" charset="0"/>
                          </a:rPr>
                        </m:ctrlPr>
                      </m:dPr>
                      <m:e>
                        <m:d>
                          <m:dPr>
                            <m:ctrlPr>
                              <a:rPr lang="en-US" altLang="zh-CN" sz="2000" i="1">
                                <a:latin typeface="Cambria Math" panose="02040503050406030204" pitchFamily="18" charset="0"/>
                              </a:rPr>
                            </m:ctrlPr>
                          </m:dPr>
                          <m:e>
                            <m:r>
                              <a:rPr lang="en-US" altLang="zh-CN" sz="2000">
                                <a:latin typeface="Cambria Math" panose="02040503050406030204" pitchFamily="18" charset="0"/>
                              </a:rPr>
                              <m:t>1+</m:t>
                            </m:r>
                            <m:sSup>
                              <m:sSupPr>
                                <m:ctrlPr>
                                  <a:rPr lang="en-US" altLang="zh-CN" sz="2000" i="1">
                                    <a:latin typeface="Cambria Math" panose="02040503050406030204" pitchFamily="18" charset="0"/>
                                  </a:rPr>
                                </m:ctrlPr>
                              </m:sSupPr>
                              <m:e>
                                <m:r>
                                  <m:rPr>
                                    <m:sty m:val="p"/>
                                  </m:rPr>
                                  <a:rPr lang="en-US" altLang="zh-CN" sz="2000">
                                    <a:latin typeface="Cambria Math" panose="02040503050406030204" pitchFamily="18" charset="0"/>
                                  </a:rPr>
                                  <m:t>cos</m:t>
                                </m:r>
                              </m:e>
                              <m:sup>
                                <m:r>
                                  <a:rPr lang="en-US" altLang="zh-CN" sz="2000">
                                    <a:latin typeface="Cambria Math" panose="02040503050406030204" pitchFamily="18" charset="0"/>
                                  </a:rPr>
                                  <m:t>2</m:t>
                                </m:r>
                              </m:sup>
                            </m:sSup>
                            <m:r>
                              <a:rPr lang="zh-CN" altLang="en-US" sz="2000" i="1" smtClean="0">
                                <a:latin typeface="Cambria Math" panose="02040503050406030204" pitchFamily="18" charset="0"/>
                              </a:rPr>
                              <m:t>𝜃</m:t>
                            </m:r>
                          </m:e>
                        </m:d>
                        <m:sSup>
                          <m:sSupPr>
                            <m:ctrlPr>
                              <a:rPr lang="en-US" altLang="zh-CN" sz="2000" i="1" smtClean="0">
                                <a:latin typeface="Cambria Math" panose="02040503050406030204" pitchFamily="18" charset="0"/>
                              </a:rPr>
                            </m:ctrlPr>
                          </m:sSupPr>
                          <m:e>
                            <m:d>
                              <m:dPr>
                                <m:begChr m:val="|"/>
                                <m:endChr m:val="|"/>
                                <m:ctrlPr>
                                  <a:rPr lang="en-US" altLang="zh-CN" sz="2000" i="1" smtClean="0">
                                    <a:latin typeface="Cambria Math" panose="02040503050406030204" pitchFamily="18" charset="0"/>
                                  </a:rPr>
                                </m:ctrlPr>
                              </m:dPr>
                              <m:e>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𝐺</m:t>
                                    </m:r>
                                  </m:e>
                                  <m:sub>
                                    <m:r>
                                      <a:rPr lang="en-US" altLang="zh-CN" sz="2000" b="0" i="1" smtClean="0">
                                        <a:latin typeface="Cambria Math" panose="02040503050406030204" pitchFamily="18" charset="0"/>
                                      </a:rPr>
                                      <m:t>𝑀</m:t>
                                    </m:r>
                                  </m:sub>
                                </m:sSub>
                              </m:e>
                            </m:d>
                          </m:e>
                          <m:sup>
                            <m:r>
                              <a:rPr lang="en-US" altLang="zh-CN" sz="2000" b="0" i="1" smtClean="0">
                                <a:latin typeface="Cambria Math" panose="02040503050406030204" pitchFamily="18" charset="0"/>
                              </a:rPr>
                              <m:t>2</m:t>
                            </m:r>
                          </m:sup>
                        </m:sSup>
                        <m:r>
                          <a:rPr lang="en-US" altLang="zh-CN" sz="2000">
                            <a:latin typeface="Cambria Math" panose="02040503050406030204" pitchFamily="18" charset="0"/>
                          </a:rPr>
                          <m:t>+</m:t>
                        </m:r>
                        <m:f>
                          <m:fPr>
                            <m:ctrlPr>
                              <a:rPr lang="en-US" altLang="zh-CN" sz="2000" i="1">
                                <a:latin typeface="Cambria Math" panose="02040503050406030204" pitchFamily="18" charset="0"/>
                              </a:rPr>
                            </m:ctrlPr>
                          </m:fPr>
                          <m:num>
                            <m:r>
                              <a:rPr lang="en-US" altLang="zh-CN" sz="2000">
                                <a:latin typeface="Cambria Math" panose="02040503050406030204" pitchFamily="18" charset="0"/>
                              </a:rPr>
                              <m:t>1</m:t>
                            </m:r>
                          </m:num>
                          <m:den>
                            <m:r>
                              <m:rPr>
                                <m:sty m:val="p"/>
                              </m:rPr>
                              <a:rPr lang="el-GR" altLang="zh-CN" sz="2000">
                                <a:latin typeface="Cambria Math" panose="02040503050406030204" pitchFamily="18" charset="0"/>
                              </a:rPr>
                              <m:t>τ</m:t>
                            </m:r>
                          </m:den>
                        </m:f>
                        <m:sSup>
                          <m:sSupPr>
                            <m:ctrlPr>
                              <a:rPr lang="en-US" altLang="zh-CN" sz="2000" i="1">
                                <a:latin typeface="Cambria Math" panose="02040503050406030204" pitchFamily="18" charset="0"/>
                              </a:rPr>
                            </m:ctrlPr>
                          </m:sSupPr>
                          <m:e>
                            <m:d>
                              <m:dPr>
                                <m:begChr m:val="|"/>
                                <m:endChr m:val="|"/>
                                <m:ctrlPr>
                                  <a:rPr lang="en-US" altLang="zh-CN" sz="2000" i="1">
                                    <a:latin typeface="Cambria Math" panose="02040503050406030204" pitchFamily="18" charset="0"/>
                                  </a:rPr>
                                </m:ctrlPr>
                              </m:dPr>
                              <m:e>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𝐺</m:t>
                                    </m:r>
                                  </m:e>
                                  <m:sub>
                                    <m:r>
                                      <a:rPr lang="en-US" altLang="zh-CN" sz="2000" b="0" i="1" smtClean="0">
                                        <a:latin typeface="Cambria Math" panose="02040503050406030204" pitchFamily="18" charset="0"/>
                                      </a:rPr>
                                      <m:t>𝐸</m:t>
                                    </m:r>
                                  </m:sub>
                                </m:sSub>
                              </m:e>
                            </m:d>
                          </m:e>
                          <m:sup>
                            <m:r>
                              <a:rPr lang="en-US" altLang="zh-CN" sz="2000" i="1">
                                <a:latin typeface="Cambria Math" panose="02040503050406030204" pitchFamily="18" charset="0"/>
                              </a:rPr>
                              <m:t>2</m:t>
                            </m:r>
                          </m:sup>
                        </m:sSup>
                        <m:sSup>
                          <m:sSupPr>
                            <m:ctrlPr>
                              <a:rPr lang="en-US" altLang="zh-CN" sz="2000" i="1">
                                <a:latin typeface="Cambria Math" panose="02040503050406030204" pitchFamily="18" charset="0"/>
                              </a:rPr>
                            </m:ctrlPr>
                          </m:sSupPr>
                          <m:e>
                            <m:r>
                              <m:rPr>
                                <m:sty m:val="p"/>
                              </m:rPr>
                              <a:rPr lang="en-US" altLang="zh-CN" sz="2000">
                                <a:latin typeface="Cambria Math" panose="02040503050406030204" pitchFamily="18" charset="0"/>
                              </a:rPr>
                              <m:t>sin</m:t>
                            </m:r>
                          </m:e>
                          <m:sup>
                            <m:r>
                              <a:rPr lang="en-US" altLang="zh-CN" sz="2000">
                                <a:latin typeface="Cambria Math" panose="02040503050406030204" pitchFamily="18" charset="0"/>
                              </a:rPr>
                              <m:t>2</m:t>
                            </m:r>
                          </m:sup>
                        </m:sSup>
                        <m:r>
                          <a:rPr lang="zh-CN" altLang="en-US" sz="2000" i="1" smtClean="0">
                            <a:latin typeface="Cambria Math" panose="02040503050406030204" pitchFamily="18" charset="0"/>
                          </a:rPr>
                          <m:t>𝜃</m:t>
                        </m:r>
                      </m:e>
                    </m:d>
                    <m:r>
                      <a:rPr lang="en-US" altLang="zh-CN" sz="2000" b="0" i="1" smtClean="0">
                        <a:latin typeface="Cambria Math" panose="02040503050406030204" pitchFamily="18" charset="0"/>
                      </a:rPr>
                      <m:t>,</m:t>
                    </m:r>
                  </m:oMath>
                </a14:m>
                <a:r>
                  <a:rPr lang="zh-CN" altLang="en-US" sz="2000" dirty="0"/>
                  <a:t> </a:t>
                </a:r>
                <a14:m>
                  <m:oMath xmlns:m="http://schemas.openxmlformats.org/officeDocument/2006/math">
                    <m:r>
                      <a:rPr lang="el-GR" altLang="zh-CN" sz="2000" i="1">
                        <a:latin typeface="Cambria Math" panose="02040503050406030204" pitchFamily="18" charset="0"/>
                      </a:rPr>
                      <m:t>𝜏</m:t>
                    </m:r>
                    <m:r>
                      <a:rPr lang="en-US" altLang="zh-CN" sz="2000" i="1">
                        <a:latin typeface="Cambria Math" panose="02040503050406030204" pitchFamily="18" charset="0"/>
                      </a:rPr>
                      <m:t>=</m:t>
                    </m:r>
                    <m:f>
                      <m:fPr>
                        <m:ctrlPr>
                          <a:rPr lang="en-US" altLang="zh-CN" sz="2000" i="1">
                            <a:latin typeface="Cambria Math" panose="02040503050406030204" pitchFamily="18" charset="0"/>
                          </a:rPr>
                        </m:ctrlPr>
                      </m:fPr>
                      <m:num>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𝑞</m:t>
                            </m:r>
                          </m:e>
                          <m:sup>
                            <m:r>
                              <a:rPr lang="en-US" altLang="zh-CN" sz="2000" i="1">
                                <a:latin typeface="Cambria Math" panose="02040503050406030204" pitchFamily="18" charset="0"/>
                              </a:rPr>
                              <m:t>2</m:t>
                            </m:r>
                          </m:sup>
                        </m:sSup>
                      </m:num>
                      <m:den>
                        <m:r>
                          <a:rPr lang="en-US" altLang="zh-CN" sz="2000" i="1">
                            <a:latin typeface="Cambria Math" panose="02040503050406030204" pitchFamily="18" charset="0"/>
                          </a:rPr>
                          <m:t>4</m:t>
                        </m:r>
                        <m:sSubSup>
                          <m:sSubSupPr>
                            <m:ctrlPr>
                              <a:rPr lang="en-US" altLang="zh-CN" sz="2000" i="1">
                                <a:latin typeface="Cambria Math" panose="02040503050406030204" pitchFamily="18" charset="0"/>
                              </a:rPr>
                            </m:ctrlPr>
                          </m:sSubSupPr>
                          <m:e>
                            <m:r>
                              <a:rPr lang="en-US" altLang="zh-CN" sz="2000" i="1">
                                <a:latin typeface="Cambria Math" panose="02040503050406030204" pitchFamily="18" charset="0"/>
                              </a:rPr>
                              <m:t>𝑚</m:t>
                            </m:r>
                          </m:e>
                          <m:sub>
                            <m:r>
                              <a:rPr lang="en-US" altLang="zh-CN" sz="2000" i="1">
                                <a:latin typeface="Cambria Math" panose="02040503050406030204" pitchFamily="18" charset="0"/>
                              </a:rPr>
                              <m:t>𝐵</m:t>
                            </m:r>
                          </m:sub>
                          <m:sup>
                            <m:r>
                              <a:rPr lang="en-US" altLang="zh-CN" sz="2000" i="1">
                                <a:latin typeface="Cambria Math" panose="02040503050406030204" pitchFamily="18" charset="0"/>
                              </a:rPr>
                              <m:t>2</m:t>
                            </m:r>
                          </m:sup>
                        </m:sSubSup>
                      </m:den>
                    </m:f>
                  </m:oMath>
                </a14:m>
                <a:endParaRPr lang="zh-CN" altLang="en-US" sz="2000" dirty="0"/>
              </a:p>
            </p:txBody>
          </p:sp>
        </mc:Choice>
        <mc:Fallback xmlns="">
          <p:sp>
            <p:nvSpPr>
              <p:cNvPr id="23" name="文本框 22">
                <a:extLst>
                  <a:ext uri="{FF2B5EF4-FFF2-40B4-BE49-F238E27FC236}">
                    <a16:creationId xmlns:a16="http://schemas.microsoft.com/office/drawing/2014/main" id="{07F3D0DE-E610-9E8B-1FD6-E65DBFD34BCC}"/>
                  </a:ext>
                </a:extLst>
              </p:cNvPr>
              <p:cNvSpPr txBox="1">
                <a:spLocks noRot="1" noChangeAspect="1" noMove="1" noResize="1" noEditPoints="1" noAdjustHandles="1" noChangeArrowheads="1" noChangeShapeType="1" noTextEdit="1"/>
              </p:cNvSpPr>
              <p:nvPr/>
            </p:nvSpPr>
            <p:spPr>
              <a:xfrm>
                <a:off x="1070918" y="2621122"/>
                <a:ext cx="6961186" cy="640945"/>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1F625844-162F-65C2-386A-659BCCE74CE6}"/>
                  </a:ext>
                </a:extLst>
              </p:cNvPr>
              <p:cNvSpPr txBox="1"/>
              <p:nvPr/>
            </p:nvSpPr>
            <p:spPr>
              <a:xfrm>
                <a:off x="2936462" y="4106158"/>
                <a:ext cx="4140524" cy="76174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groupChr>
                        <m:groupChrPr>
                          <m:chr m:val="⇒"/>
                          <m:vertJc m:val="bot"/>
                          <m:ctrlPr>
                            <a:rPr lang="en-US" altLang="zh-CN" sz="2000" b="0" i="1" baseline="0" smtClean="0">
                              <a:latin typeface="Cambria Math" panose="02040503050406030204" pitchFamily="18" charset="0"/>
                              <a:cs typeface="Times New Roman" panose="02020603050405020304" pitchFamily="18" charset="0"/>
                            </a:rPr>
                          </m:ctrlPr>
                        </m:groupChrPr>
                        <m:e>
                          <m:d>
                            <m:dPr>
                              <m:begChr m:val="|"/>
                              <m:endChr m:val="|"/>
                              <m:ctrlPr>
                                <a:rPr lang="en-US" altLang="zh-CN" sz="2000" b="0" i="1" baseline="0" smtClean="0">
                                  <a:solidFill>
                                    <a:srgbClr val="FF0000"/>
                                  </a:solidFill>
                                  <a:latin typeface="Cambria Math" panose="02040503050406030204" pitchFamily="18" charset="0"/>
                                  <a:cs typeface="Times New Roman" panose="02020603050405020304" pitchFamily="18" charset="0"/>
                                </a:rPr>
                              </m:ctrlPr>
                            </m:dPr>
                            <m:e>
                              <m:sSub>
                                <m:sSubPr>
                                  <m:ctrlPr>
                                    <a:rPr lang="en-US" altLang="zh-CN" sz="2000" b="0" i="1" baseline="0" smtClean="0">
                                      <a:solidFill>
                                        <a:srgbClr val="FF0000"/>
                                      </a:solidFill>
                                      <a:latin typeface="Cambria Math" panose="02040503050406030204" pitchFamily="18" charset="0"/>
                                      <a:cs typeface="Times New Roman" panose="02020603050405020304" pitchFamily="18" charset="0"/>
                                    </a:rPr>
                                  </m:ctrlPr>
                                </m:sSubPr>
                                <m:e>
                                  <m:r>
                                    <a:rPr lang="en-US" altLang="zh-CN" sz="2000" b="0" i="1" baseline="0" smtClean="0">
                                      <a:solidFill>
                                        <a:srgbClr val="FF0000"/>
                                      </a:solidFill>
                                      <a:latin typeface="Cambria Math" panose="02040503050406030204" pitchFamily="18" charset="0"/>
                                      <a:cs typeface="Times New Roman" panose="02020603050405020304" pitchFamily="18" charset="0"/>
                                    </a:rPr>
                                    <m:t>𝐺</m:t>
                                  </m:r>
                                </m:e>
                                <m:sub>
                                  <m:r>
                                    <a:rPr lang="en-US" altLang="zh-CN" sz="2000" b="0" i="1" baseline="0" smtClean="0">
                                      <a:solidFill>
                                        <a:srgbClr val="FF0000"/>
                                      </a:solidFill>
                                      <a:latin typeface="Cambria Math" panose="02040503050406030204" pitchFamily="18" charset="0"/>
                                      <a:cs typeface="Times New Roman" panose="02020603050405020304" pitchFamily="18" charset="0"/>
                                    </a:rPr>
                                    <m:t>𝐸</m:t>
                                  </m:r>
                                </m:sub>
                              </m:sSub>
                            </m:e>
                          </m:d>
                          <m:r>
                            <m:rPr>
                              <m:brk m:alnAt="2"/>
                            </m:rPr>
                            <a:rPr lang="en-US" altLang="zh-CN" sz="2000" b="0" i="1" baseline="0" smtClean="0">
                              <a:solidFill>
                                <a:srgbClr val="FF0000"/>
                              </a:solidFill>
                              <a:latin typeface="Cambria Math" panose="02040503050406030204" pitchFamily="18" charset="0"/>
                              <a:cs typeface="Times New Roman" panose="02020603050405020304" pitchFamily="18" charset="0"/>
                            </a:rPr>
                            <m:t>=</m:t>
                          </m:r>
                          <m:r>
                            <a:rPr lang="en-US" altLang="zh-CN" sz="2000" b="0" i="1" baseline="0" smtClean="0">
                              <a:solidFill>
                                <a:srgbClr val="FF0000"/>
                              </a:solidFill>
                              <a:latin typeface="Cambria Math" panose="02040503050406030204" pitchFamily="18" charset="0"/>
                              <a:cs typeface="Times New Roman" panose="02020603050405020304" pitchFamily="18" charset="0"/>
                            </a:rPr>
                            <m:t>|</m:t>
                          </m:r>
                          <m:sSub>
                            <m:sSubPr>
                              <m:ctrlPr>
                                <a:rPr lang="en-US" altLang="zh-CN" sz="2000" b="0" i="1" baseline="0" smtClean="0">
                                  <a:solidFill>
                                    <a:srgbClr val="FF0000"/>
                                  </a:solidFill>
                                  <a:latin typeface="Cambria Math" panose="02040503050406030204" pitchFamily="18" charset="0"/>
                                  <a:cs typeface="Times New Roman" panose="02020603050405020304" pitchFamily="18" charset="0"/>
                                </a:rPr>
                              </m:ctrlPr>
                            </m:sSubPr>
                            <m:e>
                              <m:r>
                                <a:rPr lang="en-US" altLang="zh-CN" sz="2000" b="0" i="1" baseline="0" smtClean="0">
                                  <a:solidFill>
                                    <a:srgbClr val="FF0000"/>
                                  </a:solidFill>
                                  <a:latin typeface="Cambria Math" panose="02040503050406030204" pitchFamily="18" charset="0"/>
                                  <a:cs typeface="Times New Roman" panose="02020603050405020304" pitchFamily="18" charset="0"/>
                                </a:rPr>
                                <m:t>𝐺</m:t>
                              </m:r>
                            </m:e>
                            <m:sub>
                              <m:r>
                                <a:rPr lang="en-US" altLang="zh-CN" sz="2000" b="0" i="1" baseline="0" smtClean="0">
                                  <a:solidFill>
                                    <a:srgbClr val="FF0000"/>
                                  </a:solidFill>
                                  <a:latin typeface="Cambria Math" panose="02040503050406030204" pitchFamily="18" charset="0"/>
                                  <a:cs typeface="Times New Roman" panose="02020603050405020304" pitchFamily="18" charset="0"/>
                                </a:rPr>
                                <m:t>𝑀</m:t>
                              </m:r>
                            </m:sub>
                          </m:sSub>
                          <m:r>
                            <m:rPr>
                              <m:brk m:alnAt="2"/>
                            </m:rPr>
                            <a:rPr lang="en-US" altLang="zh-CN" sz="2000" b="0" i="1" baseline="0" smtClean="0">
                              <a:solidFill>
                                <a:srgbClr val="FF0000"/>
                              </a:solidFill>
                              <a:latin typeface="Cambria Math" panose="02040503050406030204" pitchFamily="18" charset="0"/>
                              <a:cs typeface="Times New Roman" panose="02020603050405020304" pitchFamily="18" charset="0"/>
                            </a:rPr>
                            <m:t>|</m:t>
                          </m:r>
                        </m:e>
                      </m:groupChr>
                      <m:sSub>
                        <m:sSubPr>
                          <m:ctrlPr>
                            <a:rPr lang="en-US" altLang="zh-CN" sz="2000" i="1">
                              <a:latin typeface="Cambria Math" panose="02040503050406030204" pitchFamily="18" charset="0"/>
                              <a:cs typeface="Times New Roman" panose="02020603050405020304" pitchFamily="18" charset="0"/>
                            </a:rPr>
                          </m:ctrlPr>
                        </m:sSubPr>
                        <m:e>
                          <m:r>
                            <a:rPr lang="zh-CN" altLang="en-US" sz="2000" i="1">
                              <a:latin typeface="Cambria Math" panose="02040503050406030204" pitchFamily="18" charset="0"/>
                              <a:cs typeface="Times New Roman" panose="02020603050405020304" pitchFamily="18" charset="0"/>
                            </a:rPr>
                            <m:t>𝜎</m:t>
                          </m:r>
                        </m:e>
                        <m:sub>
                          <m:r>
                            <a:rPr lang="en-US" altLang="zh-CN" sz="2000" i="1">
                              <a:latin typeface="Cambria Math" panose="02040503050406030204" pitchFamily="18" charset="0"/>
                              <a:cs typeface="Times New Roman" panose="02020603050405020304" pitchFamily="18" charset="0"/>
                            </a:rPr>
                            <m:t>𝐵</m:t>
                          </m:r>
                          <m:acc>
                            <m:accPr>
                              <m:chr m:val="̅"/>
                              <m:ctrlPr>
                                <a:rPr lang="en-US" altLang="zh-CN" sz="2000" i="1">
                                  <a:latin typeface="Cambria Math" panose="02040503050406030204" pitchFamily="18" charset="0"/>
                                  <a:cs typeface="Times New Roman" panose="02020603050405020304" pitchFamily="18" charset="0"/>
                                </a:rPr>
                              </m:ctrlPr>
                            </m:accPr>
                            <m:e>
                              <m:r>
                                <a:rPr lang="en-US" altLang="zh-CN" sz="2000" i="1">
                                  <a:latin typeface="Cambria Math" panose="02040503050406030204" pitchFamily="18" charset="0"/>
                                  <a:cs typeface="Times New Roman" panose="02020603050405020304" pitchFamily="18" charset="0"/>
                                </a:rPr>
                                <m:t>𝐵</m:t>
                              </m:r>
                            </m:e>
                          </m:acc>
                        </m:sub>
                      </m:sSub>
                      <m:r>
                        <a:rPr lang="en-US" altLang="zh-CN" sz="2000" i="1">
                          <a:latin typeface="Cambria Math" panose="02040503050406030204" pitchFamily="18" charset="0"/>
                          <a:cs typeface="Times New Roman" panose="02020603050405020304" pitchFamily="18" charset="0"/>
                        </a:rPr>
                        <m:t>=</m:t>
                      </m:r>
                      <m:f>
                        <m:fPr>
                          <m:ctrlPr>
                            <a:rPr lang="en-US" altLang="zh-CN" sz="2000" i="1" smtClean="0">
                              <a:solidFill>
                                <a:schemeClr val="tx1"/>
                              </a:solidFill>
                              <a:latin typeface="Cambria Math" panose="02040503050406030204" pitchFamily="18" charset="0"/>
                              <a:cs typeface="Times New Roman" panose="02020603050405020304" pitchFamily="18" charset="0"/>
                            </a:rPr>
                          </m:ctrlPr>
                        </m:fPr>
                        <m:num>
                          <m:r>
                            <a:rPr lang="en-US" altLang="zh-CN" sz="2000" i="1">
                              <a:solidFill>
                                <a:schemeClr val="tx1"/>
                              </a:solidFill>
                              <a:latin typeface="Cambria Math" panose="02040503050406030204" pitchFamily="18" charset="0"/>
                              <a:cs typeface="Times New Roman" panose="02020603050405020304" pitchFamily="18" charset="0"/>
                            </a:rPr>
                            <m:t>2</m:t>
                          </m:r>
                          <m:r>
                            <a:rPr lang="zh-CN" altLang="en-US" sz="2000" i="1">
                              <a:solidFill>
                                <a:schemeClr val="tx1"/>
                              </a:solidFill>
                              <a:latin typeface="Cambria Math" panose="02040503050406030204" pitchFamily="18" charset="0"/>
                              <a:cs typeface="Times New Roman" panose="02020603050405020304" pitchFamily="18" charset="0"/>
                            </a:rPr>
                            <m:t>𝜋</m:t>
                          </m:r>
                          <m:sSup>
                            <m:sSupPr>
                              <m:ctrlPr>
                                <a:rPr lang="en-US" altLang="zh-CN" sz="2000" i="1">
                                  <a:solidFill>
                                    <a:schemeClr val="tx1"/>
                                  </a:solidFill>
                                  <a:latin typeface="Cambria Math" panose="02040503050406030204" pitchFamily="18" charset="0"/>
                                  <a:cs typeface="Times New Roman" panose="02020603050405020304" pitchFamily="18" charset="0"/>
                                </a:rPr>
                              </m:ctrlPr>
                            </m:sSupPr>
                            <m:e>
                              <m:r>
                                <a:rPr lang="zh-CN" altLang="en-US" sz="2000" i="1">
                                  <a:solidFill>
                                    <a:schemeClr val="tx1"/>
                                  </a:solidFill>
                                  <a:latin typeface="Cambria Math" panose="02040503050406030204" pitchFamily="18" charset="0"/>
                                  <a:cs typeface="Times New Roman" panose="02020603050405020304" pitchFamily="18" charset="0"/>
                                </a:rPr>
                                <m:t>𝛼</m:t>
                              </m:r>
                            </m:e>
                            <m:sup>
                              <m:r>
                                <a:rPr lang="en-US" altLang="zh-CN" sz="2000" i="1">
                                  <a:solidFill>
                                    <a:schemeClr val="tx1"/>
                                  </a:solidFill>
                                  <a:latin typeface="Cambria Math" panose="02040503050406030204" pitchFamily="18" charset="0"/>
                                  <a:cs typeface="Times New Roman" panose="02020603050405020304" pitchFamily="18" charset="0"/>
                                </a:rPr>
                                <m:t>2</m:t>
                              </m:r>
                            </m:sup>
                          </m:sSup>
                          <m:r>
                            <a:rPr lang="en-US" altLang="zh-CN" sz="2000" i="1">
                              <a:solidFill>
                                <a:schemeClr val="tx1"/>
                              </a:solidFill>
                              <a:latin typeface="Cambria Math" panose="02040503050406030204" pitchFamily="18" charset="0"/>
                              <a:cs typeface="Times New Roman" panose="02020603050405020304" pitchFamily="18" charset="0"/>
                            </a:rPr>
                            <m:t>𝐶</m:t>
                          </m:r>
                          <m:r>
                            <a:rPr lang="zh-CN" altLang="en-US" sz="2000" i="1">
                              <a:solidFill>
                                <a:schemeClr val="tx1"/>
                              </a:solidFill>
                              <a:latin typeface="Cambria Math" panose="02040503050406030204" pitchFamily="18" charset="0"/>
                              <a:cs typeface="Times New Roman" panose="02020603050405020304" pitchFamily="18" charset="0"/>
                            </a:rPr>
                            <m:t>𝛽</m:t>
                          </m:r>
                        </m:num>
                        <m:den>
                          <m:sSup>
                            <m:sSupPr>
                              <m:ctrlPr>
                                <a:rPr lang="en-US" altLang="zh-CN" sz="2000" i="1">
                                  <a:solidFill>
                                    <a:schemeClr val="tx1"/>
                                  </a:solidFill>
                                  <a:latin typeface="Cambria Math" panose="02040503050406030204" pitchFamily="18" charset="0"/>
                                  <a:cs typeface="Times New Roman" panose="02020603050405020304" pitchFamily="18" charset="0"/>
                                </a:rPr>
                              </m:ctrlPr>
                            </m:sSupPr>
                            <m:e>
                              <m:r>
                                <a:rPr lang="en-US" altLang="zh-CN" sz="2000" i="1">
                                  <a:solidFill>
                                    <a:schemeClr val="tx1"/>
                                  </a:solidFill>
                                  <a:latin typeface="Cambria Math" panose="02040503050406030204" pitchFamily="18" charset="0"/>
                                  <a:cs typeface="Times New Roman" panose="02020603050405020304" pitchFamily="18" charset="0"/>
                                </a:rPr>
                                <m:t>𝑞</m:t>
                              </m:r>
                            </m:e>
                            <m:sup>
                              <m:r>
                                <a:rPr lang="en-US" altLang="zh-CN" sz="2000" i="1">
                                  <a:solidFill>
                                    <a:schemeClr val="tx1"/>
                                  </a:solidFill>
                                  <a:latin typeface="Cambria Math" panose="02040503050406030204" pitchFamily="18" charset="0"/>
                                  <a:cs typeface="Times New Roman" panose="02020603050405020304" pitchFamily="18" charset="0"/>
                                </a:rPr>
                                <m:t>2</m:t>
                              </m:r>
                            </m:sup>
                          </m:sSup>
                        </m:den>
                      </m:f>
                      <m:r>
                        <a:rPr lang="en-US" altLang="zh-CN" sz="2000" i="1">
                          <a:solidFill>
                            <a:schemeClr val="tx1"/>
                          </a:solidFill>
                          <a:latin typeface="Cambria Math" panose="02040503050406030204" pitchFamily="18" charset="0"/>
                          <a:cs typeface="Times New Roman" panose="02020603050405020304" pitchFamily="18" charset="0"/>
                        </a:rPr>
                        <m:t>|</m:t>
                      </m:r>
                      <m:sSub>
                        <m:sSubPr>
                          <m:ctrlPr>
                            <a:rPr lang="en-US" altLang="zh-CN" sz="2000" i="1" smtClean="0">
                              <a:solidFill>
                                <a:schemeClr val="tx1"/>
                              </a:solidFill>
                              <a:latin typeface="Cambria Math" panose="02040503050406030204" pitchFamily="18" charset="0"/>
                              <a:cs typeface="Times New Roman" panose="02020603050405020304" pitchFamily="18" charset="0"/>
                            </a:rPr>
                          </m:ctrlPr>
                        </m:sSubPr>
                        <m:e>
                          <m:r>
                            <a:rPr lang="en-US" altLang="zh-CN" sz="2000" b="0" i="1" smtClean="0">
                              <a:solidFill>
                                <a:schemeClr val="tx1"/>
                              </a:solidFill>
                              <a:latin typeface="Cambria Math" panose="02040503050406030204" pitchFamily="18" charset="0"/>
                              <a:cs typeface="Times New Roman" panose="02020603050405020304" pitchFamily="18" charset="0"/>
                            </a:rPr>
                            <m:t>𝐺</m:t>
                          </m:r>
                        </m:e>
                        <m:sub>
                          <m:r>
                            <m:rPr>
                              <m:sty m:val="p"/>
                            </m:rPr>
                            <a:rPr lang="en-US" altLang="zh-CN" sz="2000" b="0" i="0" smtClean="0">
                              <a:solidFill>
                                <a:schemeClr val="tx1"/>
                              </a:solidFill>
                              <a:latin typeface="Cambria Math" panose="02040503050406030204" pitchFamily="18" charset="0"/>
                              <a:cs typeface="Times New Roman" panose="02020603050405020304" pitchFamily="18" charset="0"/>
                            </a:rPr>
                            <m:t>eff</m:t>
                          </m:r>
                        </m:sub>
                      </m:sSub>
                      <m:sSup>
                        <m:sSupPr>
                          <m:ctrlPr>
                            <a:rPr lang="en-US" altLang="zh-CN" sz="2000" i="1">
                              <a:latin typeface="Cambria Math" panose="02040503050406030204" pitchFamily="18" charset="0"/>
                              <a:cs typeface="Times New Roman" panose="02020603050405020304" pitchFamily="18" charset="0"/>
                            </a:rPr>
                          </m:ctrlPr>
                        </m:sSupPr>
                        <m:e>
                          <m:r>
                            <a:rPr lang="en-US" altLang="zh-CN" sz="2000" i="1">
                              <a:latin typeface="Cambria Math" panose="02040503050406030204" pitchFamily="18" charset="0"/>
                              <a:cs typeface="Times New Roman" panose="02020603050405020304" pitchFamily="18" charset="0"/>
                            </a:rPr>
                            <m:t>|</m:t>
                          </m:r>
                        </m:e>
                        <m:sup>
                          <m:r>
                            <a:rPr lang="en-US" altLang="zh-CN" sz="2000" i="1">
                              <a:latin typeface="Cambria Math" panose="02040503050406030204" pitchFamily="18" charset="0"/>
                              <a:cs typeface="Times New Roman" panose="02020603050405020304" pitchFamily="18" charset="0"/>
                            </a:rPr>
                            <m:t>2</m:t>
                          </m:r>
                        </m:sup>
                      </m:sSup>
                    </m:oMath>
                  </m:oMathPara>
                </a14:m>
                <a:endParaRPr lang="zh-CN" altLang="en-US" sz="2000" dirty="0"/>
              </a:p>
            </p:txBody>
          </p:sp>
        </mc:Choice>
        <mc:Fallback xmlns="">
          <p:sp>
            <p:nvSpPr>
              <p:cNvPr id="11" name="文本框 10">
                <a:extLst>
                  <a:ext uri="{FF2B5EF4-FFF2-40B4-BE49-F238E27FC236}">
                    <a16:creationId xmlns:a16="http://schemas.microsoft.com/office/drawing/2014/main" id="{1F625844-162F-65C2-386A-659BCCE74CE6}"/>
                  </a:ext>
                </a:extLst>
              </p:cNvPr>
              <p:cNvSpPr txBox="1">
                <a:spLocks noRot="1" noChangeAspect="1" noMove="1" noResize="1" noEditPoints="1" noAdjustHandles="1" noChangeArrowheads="1" noChangeShapeType="1" noTextEdit="1"/>
              </p:cNvSpPr>
              <p:nvPr/>
            </p:nvSpPr>
            <p:spPr>
              <a:xfrm>
                <a:off x="2936462" y="4106158"/>
                <a:ext cx="4140524" cy="761747"/>
              </a:xfrm>
              <a:prstGeom prst="rect">
                <a:avLst/>
              </a:prstGeom>
              <a:blipFill>
                <a:blip r:embed="rId7"/>
                <a:stretch>
                  <a:fillRect/>
                </a:stretch>
              </a:blipFill>
            </p:spPr>
            <p:txBody>
              <a:bodyPr/>
              <a:lstStyle/>
              <a:p>
                <a:r>
                  <a:rPr lang="zh-CN" altLang="en-US">
                    <a:noFill/>
                  </a:rPr>
                  <a:t> </a:t>
                </a:r>
              </a:p>
            </p:txBody>
          </p:sp>
        </mc:Fallback>
      </mc:AlternateContent>
      <p:sp>
        <p:nvSpPr>
          <p:cNvPr id="14" name="文本框 13">
            <a:extLst>
              <a:ext uri="{FF2B5EF4-FFF2-40B4-BE49-F238E27FC236}">
                <a16:creationId xmlns:a16="http://schemas.microsoft.com/office/drawing/2014/main" id="{5E76B287-0B8E-60B7-3DF3-45065D0E9205}"/>
              </a:ext>
            </a:extLst>
          </p:cNvPr>
          <p:cNvSpPr txBox="1"/>
          <p:nvPr/>
        </p:nvSpPr>
        <p:spPr>
          <a:xfrm>
            <a:off x="5272669" y="5280998"/>
            <a:ext cx="3337931" cy="369332"/>
          </a:xfrm>
          <a:prstGeom prst="rect">
            <a:avLst/>
          </a:prstGeom>
          <a:noFill/>
        </p:spPr>
        <p:txBody>
          <a:bodyPr wrap="square">
            <a:spAutoFit/>
          </a:bodyPr>
          <a:lstStyle/>
          <a:p>
            <a:r>
              <a:rPr lang="it-IT" altLang="zh-CN" b="0" i="1" dirty="0">
                <a:solidFill>
                  <a:srgbClr val="FF0000"/>
                </a:solidFill>
                <a:effectLst/>
                <a:latin typeface="Times New Roman" panose="02020603050405020304" pitchFamily="18" charset="0"/>
                <a:cs typeface="Times New Roman" panose="02020603050405020304" pitchFamily="18" charset="0"/>
              </a:rPr>
              <a:t>Nuov Cim A</a:t>
            </a:r>
            <a:r>
              <a:rPr lang="it-IT" altLang="zh-CN" b="0" i="0" dirty="0">
                <a:solidFill>
                  <a:srgbClr val="FF0000"/>
                </a:solidFill>
                <a:effectLst/>
                <a:latin typeface="Times New Roman" panose="02020603050405020304" pitchFamily="18" charset="0"/>
                <a:cs typeface="Times New Roman" panose="02020603050405020304" pitchFamily="18" charset="0"/>
              </a:rPr>
              <a:t> </a:t>
            </a:r>
            <a:r>
              <a:rPr lang="it-IT" altLang="zh-CN" b="1" i="0" dirty="0">
                <a:solidFill>
                  <a:srgbClr val="FF0000"/>
                </a:solidFill>
                <a:effectLst/>
                <a:latin typeface="Times New Roman" panose="02020603050405020304" pitchFamily="18" charset="0"/>
                <a:cs typeface="Times New Roman" panose="02020603050405020304" pitchFamily="18" charset="0"/>
              </a:rPr>
              <a:t>109</a:t>
            </a:r>
            <a:r>
              <a:rPr lang="it-IT" altLang="zh-CN" b="0" i="0" dirty="0">
                <a:solidFill>
                  <a:srgbClr val="FF0000"/>
                </a:solidFill>
                <a:effectLst/>
                <a:latin typeface="Times New Roman" panose="02020603050405020304" pitchFamily="18" charset="0"/>
                <a:cs typeface="Times New Roman" panose="02020603050405020304" pitchFamily="18" charset="0"/>
              </a:rPr>
              <a:t>, 241–256 (1996)</a:t>
            </a:r>
            <a:endParaRPr lang="zh-CN" altLang="en-US" dirty="0">
              <a:solidFill>
                <a:srgbClr val="FF0000"/>
              </a:solidFill>
              <a:latin typeface="Times New Roman" panose="02020603050405020304" pitchFamily="18" charset="0"/>
              <a:cs typeface="Times New Roman" panose="02020603050405020304" pitchFamily="18" charset="0"/>
            </a:endParaRPr>
          </a:p>
        </p:txBody>
      </p:sp>
      <p:sp>
        <p:nvSpPr>
          <p:cNvPr id="15" name="文本框 14">
            <a:extLst>
              <a:ext uri="{FF2B5EF4-FFF2-40B4-BE49-F238E27FC236}">
                <a16:creationId xmlns:a16="http://schemas.microsoft.com/office/drawing/2014/main" id="{A31E72A1-0E1C-49B3-612F-24348CEA6166}"/>
              </a:ext>
            </a:extLst>
          </p:cNvPr>
          <p:cNvSpPr txBox="1"/>
          <p:nvPr/>
        </p:nvSpPr>
        <p:spPr>
          <a:xfrm>
            <a:off x="8360692" y="1745583"/>
            <a:ext cx="2959448" cy="451996"/>
          </a:xfrm>
          <a:prstGeom prst="rect">
            <a:avLst/>
          </a:prstGeom>
          <a:noFill/>
        </p:spPr>
        <p:txBody>
          <a:bodyPr wrap="square">
            <a:spAutoFit/>
          </a:bodyPr>
          <a:lstStyle/>
          <a:p>
            <a:pPr>
              <a:lnSpc>
                <a:spcPts val="3000"/>
              </a:lnSpc>
              <a:spcBef>
                <a:spcPts val="600"/>
              </a:spcBef>
            </a:pPr>
            <a:r>
              <a:rPr lang="nn-NO" altLang="zh-CN" sz="1800" b="0" i="1" dirty="0">
                <a:solidFill>
                  <a:srgbClr val="FF0000"/>
                </a:solidFill>
                <a:effectLst/>
                <a:latin typeface="Times New Roman" panose="02020603050405020304" pitchFamily="18" charset="0"/>
                <a:cs typeface="Times New Roman" panose="02020603050405020304" pitchFamily="18" charset="0"/>
              </a:rPr>
              <a:t>Sov. Phys. Usp.</a:t>
            </a:r>
            <a:r>
              <a:rPr lang="nn-NO" altLang="zh-CN" sz="1800" b="0" i="0" dirty="0">
                <a:solidFill>
                  <a:srgbClr val="FF0000"/>
                </a:solidFill>
                <a:effectLst/>
                <a:latin typeface="Times New Roman" panose="02020603050405020304" pitchFamily="18" charset="0"/>
                <a:cs typeface="Times New Roman" panose="02020603050405020304" pitchFamily="18" charset="0"/>
              </a:rPr>
              <a:t> </a:t>
            </a:r>
            <a:r>
              <a:rPr lang="nn-NO" altLang="zh-CN" sz="1800" b="1" i="0" dirty="0">
                <a:solidFill>
                  <a:srgbClr val="FF0000"/>
                </a:solidFill>
                <a:effectLst/>
                <a:latin typeface="Times New Roman" panose="02020603050405020304" pitchFamily="18" charset="0"/>
                <a:cs typeface="Times New Roman" panose="02020603050405020304" pitchFamily="18" charset="0"/>
              </a:rPr>
              <a:t>34</a:t>
            </a:r>
            <a:r>
              <a:rPr lang="nn-NO" altLang="zh-CN" sz="1800" b="0" i="0" dirty="0">
                <a:solidFill>
                  <a:srgbClr val="FF0000"/>
                </a:solidFill>
                <a:effectLst/>
                <a:latin typeface="Times New Roman" panose="02020603050405020304" pitchFamily="18" charset="0"/>
                <a:cs typeface="Times New Roman" panose="02020603050405020304" pitchFamily="18" charset="0"/>
              </a:rPr>
              <a:t> 375(1991) </a:t>
            </a:r>
            <a:endParaRPr lang="en-US" altLang="zh-CN" sz="2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B86DF17B-82BD-C610-6F32-1D3B6A558911}"/>
                  </a:ext>
                </a:extLst>
              </p:cNvPr>
              <p:cNvSpPr txBox="1"/>
              <p:nvPr/>
            </p:nvSpPr>
            <p:spPr>
              <a:xfrm>
                <a:off x="1475292" y="5578114"/>
                <a:ext cx="4315477" cy="8919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ea typeface="黑体" panose="02010609060101010101" pitchFamily="49" charset="-122"/>
                              <a:cs typeface="Times New Roman" panose="02020603050405020304" pitchFamily="18" charset="0"/>
                            </a:rPr>
                          </m:ctrlPr>
                        </m:sSubPr>
                        <m:e>
                          <m:r>
                            <a:rPr lang="en-US" altLang="zh-CN" sz="2000" b="0" i="1" smtClean="0">
                              <a:latin typeface="Cambria Math" panose="02040503050406030204" pitchFamily="18" charset="0"/>
                              <a:ea typeface="黑体" panose="02010609060101010101" pitchFamily="49" charset="-122"/>
                              <a:cs typeface="Times New Roman" panose="02020603050405020304" pitchFamily="18" charset="0"/>
                            </a:rPr>
                            <m:t>𝑃</m:t>
                          </m:r>
                        </m:e>
                        <m:sub>
                          <m:r>
                            <a:rPr lang="en-US" altLang="zh-CN" sz="2000" b="0" i="1" smtClean="0">
                              <a:latin typeface="Cambria Math" panose="02040503050406030204" pitchFamily="18" charset="0"/>
                              <a:ea typeface="黑体" panose="02010609060101010101" pitchFamily="49" charset="-122"/>
                              <a:cs typeface="Times New Roman" panose="02020603050405020304" pitchFamily="18" charset="0"/>
                            </a:rPr>
                            <m:t>𝑦</m:t>
                          </m:r>
                        </m:sub>
                      </m:sSub>
                      <m:r>
                        <a:rPr lang="en-US" altLang="zh-CN" sz="2000" b="0" i="1" smtClean="0">
                          <a:latin typeface="Cambria Math" panose="02040503050406030204" pitchFamily="18" charset="0"/>
                          <a:ea typeface="黑体" panose="02010609060101010101" pitchFamily="49" charset="-122"/>
                          <a:cs typeface="Times New Roman" panose="02020603050405020304" pitchFamily="18" charset="0"/>
                        </a:rPr>
                        <m:t>=−</m:t>
                      </m:r>
                      <m:f>
                        <m:fPr>
                          <m:ctrlPr>
                            <a:rPr lang="en-US" altLang="zh-CN" sz="2000" b="0" i="1" smtClean="0">
                              <a:latin typeface="Cambria Math" panose="02040503050406030204" pitchFamily="18" charset="0"/>
                              <a:ea typeface="黑体" panose="02010609060101010101" pitchFamily="49" charset="-122"/>
                              <a:cs typeface="Times New Roman" panose="02020603050405020304" pitchFamily="18" charset="0"/>
                            </a:rPr>
                          </m:ctrlPr>
                        </m:fPr>
                        <m:num>
                          <m:func>
                            <m:funcPr>
                              <m:ctrlPr>
                                <a:rPr lang="en-US" altLang="zh-CN" sz="2000" b="0" i="1" smtClean="0">
                                  <a:latin typeface="Cambria Math" panose="02040503050406030204" pitchFamily="18" charset="0"/>
                                  <a:ea typeface="黑体" panose="02010609060101010101" pitchFamily="49" charset="-122"/>
                                  <a:cs typeface="Times New Roman" panose="02020603050405020304" pitchFamily="18" charset="0"/>
                                </a:rPr>
                              </m:ctrlPr>
                            </m:funcPr>
                            <m:fName>
                              <m:r>
                                <m:rPr>
                                  <m:sty m:val="p"/>
                                </m:rPr>
                                <a:rPr lang="en-US" altLang="zh-CN" sz="2000" b="0" i="0" smtClean="0">
                                  <a:latin typeface="Cambria Math" panose="02040503050406030204" pitchFamily="18" charset="0"/>
                                  <a:ea typeface="黑体" panose="02010609060101010101" pitchFamily="49" charset="-122"/>
                                  <a:cs typeface="Times New Roman" panose="02020603050405020304" pitchFamily="18" charset="0"/>
                                </a:rPr>
                                <m:t>sin</m:t>
                              </m:r>
                            </m:fName>
                            <m:e>
                              <m:r>
                                <a:rPr lang="en-US" altLang="zh-CN" sz="2000" b="0" i="1" smtClean="0">
                                  <a:latin typeface="Cambria Math" panose="02040503050406030204" pitchFamily="18" charset="0"/>
                                  <a:ea typeface="黑体" panose="02010609060101010101" pitchFamily="49" charset="-122"/>
                                  <a:cs typeface="Times New Roman" panose="02020603050405020304" pitchFamily="18" charset="0"/>
                                </a:rPr>
                                <m:t>2</m:t>
                              </m:r>
                              <m:r>
                                <a:rPr lang="zh-CN" altLang="en-US" sz="2000" b="0" i="1" smtClean="0">
                                  <a:latin typeface="Cambria Math" panose="02040503050406030204" pitchFamily="18" charset="0"/>
                                  <a:ea typeface="黑体" panose="02010609060101010101" pitchFamily="49" charset="-122"/>
                                  <a:cs typeface="Times New Roman" panose="02020603050405020304" pitchFamily="18" charset="0"/>
                                </a:rPr>
                                <m:t>𝜃</m:t>
                              </m:r>
                            </m:e>
                          </m:func>
                          <m:r>
                            <m:rPr>
                              <m:sty m:val="p"/>
                            </m:rPr>
                            <a:rPr lang="en-US" altLang="zh-CN" sz="2000" b="0" i="0" smtClean="0">
                              <a:latin typeface="Cambria Math" panose="02040503050406030204" pitchFamily="18" charset="0"/>
                              <a:ea typeface="黑体" panose="02010609060101010101" pitchFamily="49" charset="-122"/>
                              <a:cs typeface="Times New Roman" panose="02020603050405020304" pitchFamily="18" charset="0"/>
                            </a:rPr>
                            <m:t>I</m:t>
                          </m:r>
                          <m:r>
                            <m:rPr>
                              <m:sty m:val="p"/>
                            </m:rPr>
                            <a:rPr lang="en-US" altLang="zh-CN" sz="2000" i="0">
                              <a:latin typeface="Cambria Math" panose="02040503050406030204" pitchFamily="18" charset="0"/>
                              <a:ea typeface="黑体" panose="02010609060101010101" pitchFamily="49" charset="-122"/>
                              <a:cs typeface="Times New Roman" panose="02020603050405020304" pitchFamily="18" charset="0"/>
                            </a:rPr>
                            <m:t>m</m:t>
                          </m:r>
                          <m:d>
                            <m:dPr>
                              <m:begChr m:val="["/>
                              <m:endChr m:val="]"/>
                              <m:ctrlPr>
                                <a:rPr lang="en-US" altLang="zh-CN" sz="2000" i="1" smtClean="0">
                                  <a:latin typeface="Cambria Math" panose="02040503050406030204" pitchFamily="18" charset="0"/>
                                  <a:ea typeface="黑体" panose="02010609060101010101" pitchFamily="49" charset="-122"/>
                                  <a:cs typeface="Times New Roman" panose="02020603050405020304" pitchFamily="18" charset="0"/>
                                </a:rPr>
                              </m:ctrlPr>
                            </m:dPr>
                            <m:e>
                              <m:sSub>
                                <m:sSubPr>
                                  <m:ctrlPr>
                                    <a:rPr lang="en-US" altLang="zh-CN" sz="2000" i="1" smtClean="0">
                                      <a:latin typeface="Cambria Math" panose="02040503050406030204" pitchFamily="18" charset="0"/>
                                      <a:ea typeface="黑体" panose="02010609060101010101" pitchFamily="49" charset="-122"/>
                                      <a:cs typeface="Times New Roman" panose="02020603050405020304" pitchFamily="18" charset="0"/>
                                    </a:rPr>
                                  </m:ctrlPr>
                                </m:sSubPr>
                                <m:e>
                                  <m:r>
                                    <a:rPr lang="en-US" altLang="zh-CN" sz="2000" b="0" i="1" smtClean="0">
                                      <a:latin typeface="Cambria Math" panose="02040503050406030204" pitchFamily="18" charset="0"/>
                                      <a:ea typeface="黑体" panose="02010609060101010101" pitchFamily="49" charset="-122"/>
                                      <a:cs typeface="Times New Roman" panose="02020603050405020304" pitchFamily="18" charset="0"/>
                                    </a:rPr>
                                    <m:t>𝐺</m:t>
                                  </m:r>
                                </m:e>
                                <m:sub>
                                  <m:r>
                                    <a:rPr lang="en-US" altLang="zh-CN" sz="2000" b="0" i="1" smtClean="0">
                                      <a:latin typeface="Cambria Math" panose="02040503050406030204" pitchFamily="18" charset="0"/>
                                      <a:ea typeface="黑体" panose="02010609060101010101" pitchFamily="49" charset="-122"/>
                                      <a:cs typeface="Times New Roman" panose="02020603050405020304" pitchFamily="18" charset="0"/>
                                    </a:rPr>
                                    <m:t>𝐸</m:t>
                                  </m:r>
                                </m:sub>
                              </m:sSub>
                              <m:sSubSup>
                                <m:sSubSupPr>
                                  <m:ctrlPr>
                                    <a:rPr lang="en-US" altLang="zh-CN" sz="2000" i="1" smtClean="0">
                                      <a:latin typeface="Cambria Math" panose="02040503050406030204" pitchFamily="18" charset="0"/>
                                      <a:ea typeface="黑体" panose="02010609060101010101" pitchFamily="49" charset="-122"/>
                                      <a:cs typeface="Times New Roman" panose="02020603050405020304" pitchFamily="18" charset="0"/>
                                    </a:rPr>
                                  </m:ctrlPr>
                                </m:sSubSupPr>
                                <m:e>
                                  <m:r>
                                    <m:rPr>
                                      <m:sty m:val="p"/>
                                    </m:rPr>
                                    <a:rPr lang="en-US" altLang="zh-CN" sz="2000" i="1">
                                      <a:latin typeface="Cambria Math" panose="02040503050406030204" pitchFamily="18" charset="0"/>
                                      <a:ea typeface="黑体" panose="02010609060101010101" pitchFamily="49" charset="-122"/>
                                      <a:cs typeface="Times New Roman" panose="02020603050405020304" pitchFamily="18" charset="0"/>
                                    </a:rPr>
                                    <m:t>G</m:t>
                                  </m:r>
                                </m:e>
                                <m:sub>
                                  <m:r>
                                    <a:rPr lang="en-US" altLang="zh-CN" sz="2000" b="0" i="1" smtClean="0">
                                      <a:latin typeface="Cambria Math" panose="02040503050406030204" pitchFamily="18" charset="0"/>
                                      <a:ea typeface="黑体" panose="02010609060101010101" pitchFamily="49" charset="-122"/>
                                      <a:cs typeface="Times New Roman" panose="02020603050405020304" pitchFamily="18" charset="0"/>
                                    </a:rPr>
                                    <m:t>𝑀</m:t>
                                  </m:r>
                                </m:sub>
                                <m:sup>
                                  <m:r>
                                    <a:rPr lang="en-US" altLang="zh-CN" sz="2000" b="0" i="1" smtClean="0">
                                      <a:latin typeface="Cambria Math" panose="02040503050406030204" pitchFamily="18" charset="0"/>
                                      <a:ea typeface="黑体" panose="02010609060101010101" pitchFamily="49" charset="-122"/>
                                      <a:cs typeface="Times New Roman" panose="02020603050405020304" pitchFamily="18" charset="0"/>
                                    </a:rPr>
                                    <m:t>∗</m:t>
                                  </m:r>
                                </m:sup>
                              </m:sSubSup>
                            </m:e>
                          </m:d>
                          <m:r>
                            <a:rPr lang="en-US" altLang="zh-CN" sz="2000" b="0" i="1" smtClean="0">
                              <a:latin typeface="Cambria Math" panose="02040503050406030204" pitchFamily="18" charset="0"/>
                              <a:ea typeface="黑体" panose="02010609060101010101" pitchFamily="49" charset="-122"/>
                              <a:cs typeface="Times New Roman" panose="02020603050405020304" pitchFamily="18" charset="0"/>
                            </a:rPr>
                            <m:t>/</m:t>
                          </m:r>
                          <m:rad>
                            <m:radPr>
                              <m:degHide m:val="on"/>
                              <m:ctrlPr>
                                <a:rPr lang="en-US" altLang="zh-CN" sz="2000" b="0" i="1" smtClean="0">
                                  <a:latin typeface="Cambria Math" panose="02040503050406030204" pitchFamily="18" charset="0"/>
                                  <a:ea typeface="黑体" panose="02010609060101010101" pitchFamily="49" charset="-122"/>
                                  <a:cs typeface="Times New Roman" panose="02020603050405020304" pitchFamily="18" charset="0"/>
                                </a:rPr>
                              </m:ctrlPr>
                            </m:radPr>
                            <m:deg/>
                            <m:e>
                              <m:r>
                                <a:rPr lang="zh-CN" altLang="en-US" sz="2000" b="0" i="1" smtClean="0">
                                  <a:latin typeface="Cambria Math" panose="02040503050406030204" pitchFamily="18" charset="0"/>
                                  <a:ea typeface="黑体" panose="02010609060101010101" pitchFamily="49" charset="-122"/>
                                  <a:cs typeface="Times New Roman" panose="02020603050405020304" pitchFamily="18" charset="0"/>
                                </a:rPr>
                                <m:t>𝜏</m:t>
                              </m:r>
                            </m:e>
                          </m:rad>
                        </m:num>
                        <m:den>
                          <m:f>
                            <m:fPr>
                              <m:ctrlPr>
                                <a:rPr lang="en-US" altLang="zh-CN" sz="2000" b="0" i="1" smtClean="0">
                                  <a:latin typeface="Cambria Math" panose="02040503050406030204" pitchFamily="18" charset="0"/>
                                  <a:ea typeface="黑体" panose="02010609060101010101" pitchFamily="49" charset="-122"/>
                                  <a:cs typeface="Times New Roman" panose="02020603050405020304" pitchFamily="18" charset="0"/>
                                </a:rPr>
                              </m:ctrlPr>
                            </m:fPr>
                            <m:num>
                              <m:sSup>
                                <m:sSupPr>
                                  <m:ctrlPr>
                                    <a:rPr lang="en-US" altLang="zh-CN" sz="2000" b="0" i="1" smtClean="0">
                                      <a:latin typeface="Cambria Math" panose="02040503050406030204" pitchFamily="18" charset="0"/>
                                      <a:ea typeface="黑体" panose="02010609060101010101" pitchFamily="49" charset="-122"/>
                                      <a:cs typeface="Times New Roman" panose="02020603050405020304" pitchFamily="18" charset="0"/>
                                    </a:rPr>
                                  </m:ctrlPr>
                                </m:sSupPr>
                                <m:e>
                                  <m:d>
                                    <m:dPr>
                                      <m:begChr m:val="|"/>
                                      <m:endChr m:val="|"/>
                                      <m:ctrlPr>
                                        <a:rPr lang="en-US" altLang="zh-CN" sz="2000" b="0" i="1" smtClean="0">
                                          <a:latin typeface="Cambria Math" panose="02040503050406030204" pitchFamily="18" charset="0"/>
                                          <a:ea typeface="黑体" panose="02010609060101010101" pitchFamily="49" charset="-122"/>
                                          <a:cs typeface="Times New Roman" panose="02020603050405020304" pitchFamily="18" charset="0"/>
                                        </a:rPr>
                                      </m:ctrlPr>
                                    </m:dPr>
                                    <m:e>
                                      <m:sSub>
                                        <m:sSubPr>
                                          <m:ctrlPr>
                                            <a:rPr lang="en-US" altLang="zh-CN" sz="2000" b="0" i="1" smtClean="0">
                                              <a:latin typeface="Cambria Math" panose="02040503050406030204" pitchFamily="18" charset="0"/>
                                              <a:ea typeface="黑体" panose="02010609060101010101" pitchFamily="49" charset="-122"/>
                                              <a:cs typeface="Times New Roman" panose="02020603050405020304" pitchFamily="18" charset="0"/>
                                            </a:rPr>
                                          </m:ctrlPr>
                                        </m:sSubPr>
                                        <m:e>
                                          <m:r>
                                            <a:rPr lang="en-US" altLang="zh-CN" sz="2000" b="0" i="1" smtClean="0">
                                              <a:latin typeface="Cambria Math" panose="02040503050406030204" pitchFamily="18" charset="0"/>
                                              <a:ea typeface="黑体" panose="02010609060101010101" pitchFamily="49" charset="-122"/>
                                              <a:cs typeface="Times New Roman" panose="02020603050405020304" pitchFamily="18" charset="0"/>
                                            </a:rPr>
                                            <m:t>𝐺</m:t>
                                          </m:r>
                                        </m:e>
                                        <m:sub>
                                          <m:r>
                                            <a:rPr lang="en-US" altLang="zh-CN" sz="2000" b="0" i="1" smtClean="0">
                                              <a:latin typeface="Cambria Math" panose="02040503050406030204" pitchFamily="18" charset="0"/>
                                              <a:ea typeface="黑体" panose="02010609060101010101" pitchFamily="49" charset="-122"/>
                                              <a:cs typeface="Times New Roman" panose="02020603050405020304" pitchFamily="18" charset="0"/>
                                            </a:rPr>
                                            <m:t>𝐸</m:t>
                                          </m:r>
                                        </m:sub>
                                      </m:sSub>
                                    </m:e>
                                  </m:d>
                                </m:e>
                                <m:sup>
                                  <m:r>
                                    <a:rPr lang="en-US" altLang="zh-CN" sz="2000" b="0" i="1" smtClean="0">
                                      <a:latin typeface="Cambria Math" panose="02040503050406030204" pitchFamily="18" charset="0"/>
                                      <a:ea typeface="黑体" panose="02010609060101010101" pitchFamily="49" charset="-122"/>
                                      <a:cs typeface="Times New Roman" panose="02020603050405020304" pitchFamily="18" charset="0"/>
                                    </a:rPr>
                                    <m:t>2</m:t>
                                  </m:r>
                                </m:sup>
                              </m:sSup>
                              <m:sSup>
                                <m:sSupPr>
                                  <m:ctrlPr>
                                    <a:rPr lang="en-US" altLang="zh-CN" sz="2000" b="0" i="1" smtClean="0">
                                      <a:latin typeface="Cambria Math" panose="02040503050406030204" pitchFamily="18" charset="0"/>
                                      <a:ea typeface="黑体" panose="02010609060101010101" pitchFamily="49" charset="-122"/>
                                      <a:cs typeface="Times New Roman" panose="02020603050405020304" pitchFamily="18" charset="0"/>
                                    </a:rPr>
                                  </m:ctrlPr>
                                </m:sSupPr>
                                <m:e>
                                  <m:r>
                                    <m:rPr>
                                      <m:sty m:val="p"/>
                                    </m:rPr>
                                    <a:rPr lang="en-US" altLang="zh-CN" sz="2000" b="0" i="0" smtClean="0">
                                      <a:latin typeface="Cambria Math" panose="02040503050406030204" pitchFamily="18" charset="0"/>
                                      <a:ea typeface="黑体" panose="02010609060101010101" pitchFamily="49" charset="-122"/>
                                      <a:cs typeface="Times New Roman" panose="02020603050405020304" pitchFamily="18" charset="0"/>
                                    </a:rPr>
                                    <m:t>sin</m:t>
                                  </m:r>
                                </m:e>
                                <m:sup>
                                  <m:r>
                                    <a:rPr lang="en-US" altLang="zh-CN" sz="2000" b="0" i="1" smtClean="0">
                                      <a:latin typeface="Cambria Math" panose="02040503050406030204" pitchFamily="18" charset="0"/>
                                      <a:ea typeface="黑体" panose="02010609060101010101" pitchFamily="49" charset="-122"/>
                                      <a:cs typeface="Times New Roman" panose="02020603050405020304" pitchFamily="18" charset="0"/>
                                    </a:rPr>
                                    <m:t>2</m:t>
                                  </m:r>
                                </m:sup>
                              </m:sSup>
                              <m:r>
                                <a:rPr lang="zh-CN" altLang="en-US" sz="2000" b="0" i="1" smtClean="0">
                                  <a:latin typeface="Cambria Math" panose="02040503050406030204" pitchFamily="18" charset="0"/>
                                  <a:ea typeface="黑体" panose="02010609060101010101" pitchFamily="49" charset="-122"/>
                                  <a:cs typeface="Times New Roman" panose="02020603050405020304" pitchFamily="18" charset="0"/>
                                </a:rPr>
                                <m:t>𝜃</m:t>
                              </m:r>
                            </m:num>
                            <m:den>
                              <m:r>
                                <a:rPr lang="zh-CN" altLang="en-US" sz="2000" b="0" i="1" smtClean="0">
                                  <a:latin typeface="Cambria Math" panose="02040503050406030204" pitchFamily="18" charset="0"/>
                                  <a:ea typeface="黑体" panose="02010609060101010101" pitchFamily="49" charset="-122"/>
                                  <a:cs typeface="Times New Roman" panose="02020603050405020304" pitchFamily="18" charset="0"/>
                                </a:rPr>
                                <m:t>𝜏</m:t>
                              </m:r>
                            </m:den>
                          </m:f>
                          <m:r>
                            <a:rPr lang="en-US" altLang="zh-CN" sz="2000" b="0" i="1" smtClean="0">
                              <a:latin typeface="Cambria Math" panose="02040503050406030204" pitchFamily="18" charset="0"/>
                              <a:ea typeface="黑体" panose="02010609060101010101" pitchFamily="49" charset="-122"/>
                              <a:cs typeface="Times New Roman" panose="02020603050405020304" pitchFamily="18" charset="0"/>
                            </a:rPr>
                            <m:t>+</m:t>
                          </m:r>
                          <m:sSup>
                            <m:sSupPr>
                              <m:ctrlPr>
                                <a:rPr lang="en-US" altLang="zh-CN" sz="2000" i="1">
                                  <a:latin typeface="Cambria Math" panose="02040503050406030204" pitchFamily="18" charset="0"/>
                                  <a:ea typeface="黑体" panose="02010609060101010101" pitchFamily="49" charset="-122"/>
                                  <a:cs typeface="Times New Roman" panose="02020603050405020304" pitchFamily="18" charset="0"/>
                                </a:rPr>
                              </m:ctrlPr>
                            </m:sSupPr>
                            <m:e>
                              <m:d>
                                <m:dPr>
                                  <m:begChr m:val="|"/>
                                  <m:endChr m:val="|"/>
                                  <m:ctrlPr>
                                    <a:rPr lang="en-US" altLang="zh-CN" sz="2000" i="1">
                                      <a:latin typeface="Cambria Math" panose="02040503050406030204" pitchFamily="18" charset="0"/>
                                      <a:ea typeface="黑体" panose="02010609060101010101" pitchFamily="49" charset="-122"/>
                                      <a:cs typeface="Times New Roman" panose="02020603050405020304" pitchFamily="18" charset="0"/>
                                    </a:rPr>
                                  </m:ctrlPr>
                                </m:dPr>
                                <m:e>
                                  <m:sSub>
                                    <m:sSubPr>
                                      <m:ctrlPr>
                                        <a:rPr lang="en-US" altLang="zh-CN" sz="2000" i="1">
                                          <a:latin typeface="Cambria Math" panose="02040503050406030204" pitchFamily="18" charset="0"/>
                                          <a:ea typeface="黑体" panose="02010609060101010101" pitchFamily="49" charset="-122"/>
                                          <a:cs typeface="Times New Roman" panose="02020603050405020304" pitchFamily="18" charset="0"/>
                                        </a:rPr>
                                      </m:ctrlPr>
                                    </m:sSubPr>
                                    <m:e>
                                      <m:r>
                                        <a:rPr lang="en-US" altLang="zh-CN" sz="2000" i="1">
                                          <a:latin typeface="Cambria Math" panose="02040503050406030204" pitchFamily="18" charset="0"/>
                                          <a:ea typeface="黑体" panose="02010609060101010101" pitchFamily="49" charset="-122"/>
                                          <a:cs typeface="Times New Roman" panose="02020603050405020304" pitchFamily="18" charset="0"/>
                                        </a:rPr>
                                        <m:t>𝐺</m:t>
                                      </m:r>
                                    </m:e>
                                    <m:sub>
                                      <m:r>
                                        <a:rPr lang="en-US" altLang="zh-CN" sz="2000" b="0" i="1" smtClean="0">
                                          <a:latin typeface="Cambria Math" panose="02040503050406030204" pitchFamily="18" charset="0"/>
                                          <a:ea typeface="黑体" panose="02010609060101010101" pitchFamily="49" charset="-122"/>
                                          <a:cs typeface="Times New Roman" panose="02020603050405020304" pitchFamily="18" charset="0"/>
                                        </a:rPr>
                                        <m:t>𝑀</m:t>
                                      </m:r>
                                    </m:sub>
                                  </m:sSub>
                                </m:e>
                              </m:d>
                            </m:e>
                            <m:sup>
                              <m:r>
                                <a:rPr lang="en-US" altLang="zh-CN" sz="2000" i="1">
                                  <a:latin typeface="Cambria Math" panose="02040503050406030204" pitchFamily="18" charset="0"/>
                                  <a:ea typeface="黑体" panose="02010609060101010101" pitchFamily="49" charset="-122"/>
                                  <a:cs typeface="Times New Roman" panose="02020603050405020304" pitchFamily="18" charset="0"/>
                                </a:rPr>
                                <m:t>2</m:t>
                              </m:r>
                            </m:sup>
                          </m:sSup>
                          <m:r>
                            <a:rPr lang="en-US" altLang="zh-CN" sz="2000" b="0" i="1" smtClean="0">
                              <a:latin typeface="Cambria Math" panose="02040503050406030204" pitchFamily="18" charset="0"/>
                              <a:ea typeface="黑体" panose="02010609060101010101" pitchFamily="49" charset="-122"/>
                              <a:cs typeface="Times New Roman" panose="02020603050405020304" pitchFamily="18" charset="0"/>
                            </a:rPr>
                            <m:t>(1+</m:t>
                          </m:r>
                          <m:sSup>
                            <m:sSupPr>
                              <m:ctrlPr>
                                <a:rPr lang="en-US" altLang="zh-CN" sz="2000" i="1">
                                  <a:latin typeface="Cambria Math" panose="02040503050406030204" pitchFamily="18" charset="0"/>
                                  <a:ea typeface="黑体" panose="02010609060101010101" pitchFamily="49" charset="-122"/>
                                  <a:cs typeface="Times New Roman" panose="02020603050405020304" pitchFamily="18" charset="0"/>
                                </a:rPr>
                              </m:ctrlPr>
                            </m:sSupPr>
                            <m:e>
                              <m:r>
                                <m:rPr>
                                  <m:sty m:val="p"/>
                                </m:rPr>
                                <a:rPr lang="en-US" altLang="zh-CN" sz="2000" b="0" i="0" smtClean="0">
                                  <a:latin typeface="Cambria Math" panose="02040503050406030204" pitchFamily="18" charset="0"/>
                                  <a:ea typeface="黑体" panose="02010609060101010101" pitchFamily="49" charset="-122"/>
                                  <a:cs typeface="Times New Roman" panose="02020603050405020304" pitchFamily="18" charset="0"/>
                                </a:rPr>
                                <m:t>cos</m:t>
                              </m:r>
                            </m:e>
                            <m:sup>
                              <m:r>
                                <a:rPr lang="en-US" altLang="zh-CN" sz="2000" i="1">
                                  <a:latin typeface="Cambria Math" panose="02040503050406030204" pitchFamily="18" charset="0"/>
                                  <a:ea typeface="黑体" panose="02010609060101010101" pitchFamily="49" charset="-122"/>
                                  <a:cs typeface="Times New Roman" panose="02020603050405020304" pitchFamily="18" charset="0"/>
                                </a:rPr>
                                <m:t>2</m:t>
                              </m:r>
                            </m:sup>
                          </m:sSup>
                          <m:r>
                            <a:rPr lang="zh-CN" altLang="en-US" sz="2000" i="1">
                              <a:latin typeface="Cambria Math" panose="02040503050406030204" pitchFamily="18" charset="0"/>
                              <a:ea typeface="黑体" panose="02010609060101010101" pitchFamily="49" charset="-122"/>
                              <a:cs typeface="Times New Roman" panose="02020603050405020304" pitchFamily="18" charset="0"/>
                            </a:rPr>
                            <m:t>𝜃</m:t>
                          </m:r>
                          <m:r>
                            <a:rPr lang="en-US" altLang="zh-CN" sz="2000" b="0" i="1" smtClean="0">
                              <a:latin typeface="Cambria Math" panose="02040503050406030204" pitchFamily="18" charset="0"/>
                              <a:ea typeface="黑体" panose="02010609060101010101" pitchFamily="49" charset="-122"/>
                              <a:cs typeface="Times New Roman" panose="02020603050405020304" pitchFamily="18" charset="0"/>
                            </a:rPr>
                            <m:t>)</m:t>
                          </m:r>
                        </m:den>
                      </m:f>
                    </m:oMath>
                  </m:oMathPara>
                </a14:m>
                <a:endParaRPr lang="zh-CN" altLang="en-US" sz="2000" dirty="0">
                  <a:latin typeface="Times New Roman" panose="02020603050405020304" pitchFamily="18" charset="0"/>
                  <a:ea typeface="黑体" panose="02010609060101010101" pitchFamily="49" charset="-122"/>
                  <a:cs typeface="Times New Roman" panose="02020603050405020304" pitchFamily="18" charset="0"/>
                </a:endParaRPr>
              </a:p>
            </p:txBody>
          </p:sp>
        </mc:Choice>
        <mc:Fallback xmlns="">
          <p:sp>
            <p:nvSpPr>
              <p:cNvPr id="19" name="文本框 18">
                <a:extLst>
                  <a:ext uri="{FF2B5EF4-FFF2-40B4-BE49-F238E27FC236}">
                    <a16:creationId xmlns:a16="http://schemas.microsoft.com/office/drawing/2014/main" id="{B86DF17B-82BD-C610-6F32-1D3B6A558911}"/>
                  </a:ext>
                </a:extLst>
              </p:cNvPr>
              <p:cNvSpPr txBox="1">
                <a:spLocks noRot="1" noChangeAspect="1" noMove="1" noResize="1" noEditPoints="1" noAdjustHandles="1" noChangeArrowheads="1" noChangeShapeType="1" noTextEdit="1"/>
              </p:cNvSpPr>
              <p:nvPr/>
            </p:nvSpPr>
            <p:spPr>
              <a:xfrm>
                <a:off x="1475292" y="5578114"/>
                <a:ext cx="4315477" cy="891911"/>
              </a:xfrm>
              <a:prstGeom prst="rect">
                <a:avLst/>
              </a:prstGeom>
              <a:blipFill>
                <a:blip r:embed="rId8"/>
                <a:stretch>
                  <a:fillRect/>
                </a:stretch>
              </a:blipFill>
            </p:spPr>
            <p:txBody>
              <a:bodyPr/>
              <a:lstStyle/>
              <a:p>
                <a:r>
                  <a:rPr lang="zh-CN" altLang="en-US">
                    <a:noFill/>
                  </a:rPr>
                  <a:t> </a:t>
                </a:r>
              </a:p>
            </p:txBody>
          </p:sp>
        </mc:Fallback>
      </mc:AlternateContent>
      <p:pic>
        <p:nvPicPr>
          <p:cNvPr id="20" name="Picture 2" descr="201905070907150996">
            <a:extLst>
              <a:ext uri="{FF2B5EF4-FFF2-40B4-BE49-F238E27FC236}">
                <a16:creationId xmlns:a16="http://schemas.microsoft.com/office/drawing/2014/main" id="{8DF21841-13BC-0D4B-4C26-2BD072387C6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67282" y="4437365"/>
            <a:ext cx="3481741" cy="2365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04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9" grpId="0"/>
      <p:bldP spid="10" grpId="0"/>
      <p:bldP spid="23" grpId="0"/>
      <p:bldP spid="11" grpId="0"/>
      <p:bldP spid="14" grpId="0"/>
      <p:bldP spid="15"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B87122-1D86-69E7-5007-CAE1926E6374}"/>
              </a:ext>
            </a:extLst>
          </p:cNvPr>
          <p:cNvSpPr>
            <a:spLocks noGrp="1"/>
          </p:cNvSpPr>
          <p:nvPr>
            <p:ph type="title"/>
          </p:nvPr>
        </p:nvSpPr>
        <p:spPr>
          <a:xfrm>
            <a:off x="838200" y="177647"/>
            <a:ext cx="10515600" cy="793006"/>
          </a:xfrm>
        </p:spPr>
        <p:txBody>
          <a:bodyPr/>
          <a:lstStyle/>
          <a:p>
            <a:r>
              <a:rPr lang="zh-CN" altLang="en-US" b="1" dirty="0">
                <a:solidFill>
                  <a:srgbClr val="041E56"/>
                </a:solidFill>
                <a:latin typeface="+mn-ea"/>
                <a:ea typeface="+mn-ea"/>
                <a:cs typeface="Times New Roman" panose="02020603050405020304" pitchFamily="18" charset="0"/>
              </a:rPr>
              <a:t>类时电磁形状因子：理论简述</a:t>
            </a:r>
            <a:endParaRPr lang="zh-CN" altLang="en-US" b="1" dirty="0">
              <a:solidFill>
                <a:srgbClr val="041E56"/>
              </a:solidFill>
              <a:latin typeface="+mn-ea"/>
              <a:ea typeface="+mn-ea"/>
            </a:endParaRPr>
          </a:p>
        </p:txBody>
      </p:sp>
      <p:sp>
        <p:nvSpPr>
          <p:cNvPr id="3" name="内容占位符 2">
            <a:extLst>
              <a:ext uri="{FF2B5EF4-FFF2-40B4-BE49-F238E27FC236}">
                <a16:creationId xmlns:a16="http://schemas.microsoft.com/office/drawing/2014/main" id="{2CA459C9-6EDE-7BD5-17ED-F4E9ACD3267E}"/>
              </a:ext>
            </a:extLst>
          </p:cNvPr>
          <p:cNvSpPr>
            <a:spLocks noGrp="1"/>
          </p:cNvSpPr>
          <p:nvPr>
            <p:ph idx="1"/>
          </p:nvPr>
        </p:nvSpPr>
        <p:spPr>
          <a:xfrm>
            <a:off x="793321" y="1369837"/>
            <a:ext cx="10768510" cy="1099521"/>
          </a:xfrm>
        </p:spPr>
        <p:txBody>
          <a:bodyPr>
            <a:normAutofit lnSpcReduction="10000"/>
          </a:bodyPr>
          <a:lstStyle/>
          <a:p>
            <a:pPr>
              <a:lnSpc>
                <a:spcPct val="150000"/>
              </a:lnSpc>
              <a:spcBef>
                <a:spcPts val="1800"/>
              </a:spcBef>
            </a:pPr>
            <a:r>
              <a:rPr lang="zh-CN" altLang="en-US" sz="2400" b="1" dirty="0">
                <a:latin typeface="+mn-ea"/>
                <a:cs typeface="Times New Roman" panose="02020603050405020304" pitchFamily="18" charset="0"/>
              </a:rPr>
              <a:t>很多低能区有效理论模型预言了类时空间电磁形状因子，包括但不限于：</a:t>
            </a:r>
            <a:r>
              <a:rPr lang="en-US" altLang="zh-CN" sz="2400" b="1" dirty="0" err="1">
                <a:latin typeface="+mn-ea"/>
                <a:cs typeface="Times New Roman" panose="02020603050405020304" pitchFamily="18" charset="0"/>
              </a:rPr>
              <a:t>ChEFT</a:t>
            </a:r>
            <a:r>
              <a:rPr lang="en-US" altLang="zh-CN" sz="2400" b="1" dirty="0">
                <a:latin typeface="+mn-ea"/>
                <a:cs typeface="Times New Roman" panose="02020603050405020304" pitchFamily="18" charset="0"/>
              </a:rPr>
              <a:t>, VMD, RCQM, </a:t>
            </a:r>
            <a:r>
              <a:rPr lang="en-US" altLang="zh-CN" sz="2400" b="1" dirty="0" err="1">
                <a:latin typeface="+mn-ea"/>
                <a:cs typeface="Times New Roman" panose="02020603050405020304" pitchFamily="18" charset="0"/>
              </a:rPr>
              <a:t>parton</a:t>
            </a:r>
            <a:r>
              <a:rPr lang="en-US" altLang="zh-CN" sz="2400" b="1" dirty="0">
                <a:latin typeface="+mn-ea"/>
                <a:cs typeface="Times New Roman" panose="02020603050405020304" pitchFamily="18" charset="0"/>
              </a:rPr>
              <a:t> model, </a:t>
            </a:r>
            <a:r>
              <a:rPr lang="en-US" altLang="zh-CN" sz="2400" b="1" dirty="0" err="1">
                <a:latin typeface="+mn-ea"/>
                <a:cs typeface="Times New Roman" panose="02020603050405020304" pitchFamily="18" charset="0"/>
              </a:rPr>
              <a:t>pQCD</a:t>
            </a:r>
            <a:r>
              <a:rPr lang="zh-CN" altLang="en-US" sz="2400" b="1" dirty="0">
                <a:latin typeface="+mn-ea"/>
                <a:cs typeface="Times New Roman" panose="02020603050405020304" pitchFamily="18" charset="0"/>
              </a:rPr>
              <a:t>等。</a:t>
            </a:r>
            <a:endParaRPr lang="en-US" altLang="zh-CN" sz="2400" b="1" dirty="0">
              <a:latin typeface="+mn-ea"/>
              <a:cs typeface="Times New Roman" panose="02020603050405020304" pitchFamily="18" charset="0"/>
            </a:endParaRPr>
          </a:p>
        </p:txBody>
      </p:sp>
      <p:sp>
        <p:nvSpPr>
          <p:cNvPr id="4" name="灯片编号占位符 3">
            <a:extLst>
              <a:ext uri="{FF2B5EF4-FFF2-40B4-BE49-F238E27FC236}">
                <a16:creationId xmlns:a16="http://schemas.microsoft.com/office/drawing/2014/main" id="{7F5CCF9E-1F03-F3E9-1B28-C7BCECBE79E5}"/>
              </a:ext>
            </a:extLst>
          </p:cNvPr>
          <p:cNvSpPr>
            <a:spLocks noGrp="1"/>
          </p:cNvSpPr>
          <p:nvPr>
            <p:ph type="sldNum" sz="quarter" idx="12"/>
          </p:nvPr>
        </p:nvSpPr>
        <p:spPr/>
        <p:txBody>
          <a:bodyPr/>
          <a:lstStyle/>
          <a:p>
            <a:fld id="{CA44AABA-6ED3-43D4-A200-DA0A2F6CBD64}" type="slidenum">
              <a:rPr lang="zh-CN" altLang="en-US" smtClean="0"/>
              <a:t>7</a:t>
            </a:fld>
            <a:endParaRPr lang="zh-CN" altLang="en-US"/>
          </a:p>
        </p:txBody>
      </p:sp>
      <mc:AlternateContent xmlns:mc="http://schemas.openxmlformats.org/markup-compatibility/2006" xmlns:a14="http://schemas.microsoft.com/office/drawing/2010/main">
        <mc:Choice Requires="a14">
          <p:graphicFrame>
            <p:nvGraphicFramePr>
              <p:cNvPr id="5" name="图示 4">
                <a:extLst>
                  <a:ext uri="{FF2B5EF4-FFF2-40B4-BE49-F238E27FC236}">
                    <a16:creationId xmlns:a16="http://schemas.microsoft.com/office/drawing/2014/main" id="{6E5DE1CD-9909-6D4D-1219-83BBD8F5A9DC}"/>
                  </a:ext>
                </a:extLst>
              </p:cNvPr>
              <p:cNvGraphicFramePr/>
              <p:nvPr>
                <p:extLst>
                  <p:ext uri="{D42A27DB-BD31-4B8C-83A1-F6EECF244321}">
                    <p14:modId xmlns:p14="http://schemas.microsoft.com/office/powerpoint/2010/main" val="2482432540"/>
                  </p:ext>
                </p:extLst>
              </p:nvPr>
            </p:nvGraphicFramePr>
            <p:xfrm>
              <a:off x="546099" y="2577409"/>
              <a:ext cx="11307233" cy="2789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Choice>
        <mc:Fallback xmlns="">
          <p:graphicFrame>
            <p:nvGraphicFramePr>
              <p:cNvPr id="5" name="图示 4">
                <a:extLst>
                  <a:ext uri="{FF2B5EF4-FFF2-40B4-BE49-F238E27FC236}">
                    <a16:creationId xmlns:a16="http://schemas.microsoft.com/office/drawing/2014/main" id="{6E5DE1CD-9909-6D4D-1219-83BBD8F5A9DC}"/>
                  </a:ext>
                </a:extLst>
              </p:cNvPr>
              <p:cNvGraphicFramePr/>
              <p:nvPr>
                <p:extLst>
                  <p:ext uri="{D42A27DB-BD31-4B8C-83A1-F6EECF244321}">
                    <p14:modId xmlns:p14="http://schemas.microsoft.com/office/powerpoint/2010/main" val="2482432540"/>
                  </p:ext>
                </p:extLst>
              </p:nvPr>
            </p:nvGraphicFramePr>
            <p:xfrm>
              <a:off x="546099" y="2577409"/>
              <a:ext cx="11307233" cy="27897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mc:Fallback>
      </mc:AlternateContent>
      <p:sp>
        <p:nvSpPr>
          <p:cNvPr id="10" name="文本框 9">
            <a:extLst>
              <a:ext uri="{FF2B5EF4-FFF2-40B4-BE49-F238E27FC236}">
                <a16:creationId xmlns:a16="http://schemas.microsoft.com/office/drawing/2014/main" id="{4D8370D7-6235-1016-7541-210728381093}"/>
              </a:ext>
            </a:extLst>
          </p:cNvPr>
          <p:cNvSpPr txBox="1"/>
          <p:nvPr/>
        </p:nvSpPr>
        <p:spPr>
          <a:xfrm>
            <a:off x="652686" y="2737608"/>
            <a:ext cx="3547533" cy="461665"/>
          </a:xfrm>
          <a:prstGeom prst="rect">
            <a:avLst/>
          </a:prstGeom>
          <a:solidFill>
            <a:srgbClr val="FFFF00"/>
          </a:solidFill>
        </p:spPr>
        <p:txBody>
          <a:bodyPr wrap="square" rtlCol="0">
            <a:spAutoFit/>
          </a:bodyPr>
          <a:lstStyle/>
          <a:p>
            <a:pPr algn="l"/>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形状因子参数化：</a:t>
            </a:r>
          </a:p>
        </p:txBody>
      </p:sp>
      <p:sp>
        <p:nvSpPr>
          <p:cNvPr id="6" name="文本框 5">
            <a:extLst>
              <a:ext uri="{FF2B5EF4-FFF2-40B4-BE49-F238E27FC236}">
                <a16:creationId xmlns:a16="http://schemas.microsoft.com/office/drawing/2014/main" id="{CAD52D20-D395-818C-8A2A-3266B3E33245}"/>
              </a:ext>
            </a:extLst>
          </p:cNvPr>
          <p:cNvSpPr txBox="1"/>
          <p:nvPr/>
        </p:nvSpPr>
        <p:spPr>
          <a:xfrm>
            <a:off x="1127574" y="5498688"/>
            <a:ext cx="9417963" cy="461665"/>
          </a:xfrm>
          <a:prstGeom prst="rect">
            <a:avLst/>
          </a:prstGeom>
          <a:noFill/>
        </p:spPr>
        <p:txBody>
          <a:bodyPr wrap="none" rtlCol="0">
            <a:spAutoFit/>
          </a:bodyPr>
          <a:lstStyle/>
          <a:p>
            <a:r>
              <a:rPr lang="zh-CN" altLang="en-US" sz="2400" b="1" dirty="0"/>
              <a:t>类时电磁形状因子测量的其中一个重要意义即为检验低能区有效理论</a:t>
            </a:r>
          </a:p>
        </p:txBody>
      </p:sp>
      <p:pic>
        <p:nvPicPr>
          <p:cNvPr id="8" name="图片 7">
            <a:extLst>
              <a:ext uri="{FF2B5EF4-FFF2-40B4-BE49-F238E27FC236}">
                <a16:creationId xmlns:a16="http://schemas.microsoft.com/office/drawing/2014/main" id="{C88654F6-8204-C9F0-2F85-F0D106BD68A0}"/>
              </a:ext>
            </a:extLst>
          </p:cNvPr>
          <p:cNvPicPr>
            <a:picLocks noChangeAspect="1"/>
          </p:cNvPicPr>
          <p:nvPr/>
        </p:nvPicPr>
        <p:blipFill>
          <a:blip r:embed="rId12"/>
          <a:stretch>
            <a:fillRect/>
          </a:stretch>
        </p:blipFill>
        <p:spPr>
          <a:xfrm>
            <a:off x="2758336" y="1509793"/>
            <a:ext cx="5963520" cy="3923139"/>
          </a:xfrm>
          <a:prstGeom prst="rect">
            <a:avLst/>
          </a:prstGeom>
        </p:spPr>
      </p:pic>
    </p:spTree>
    <p:extLst>
      <p:ext uri="{BB962C8B-B14F-4D97-AF65-F5344CB8AC3E}">
        <p14:creationId xmlns:p14="http://schemas.microsoft.com/office/powerpoint/2010/main" val="1858127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10"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620176-6D9D-4CC2-9B04-26C077644AF4}"/>
              </a:ext>
            </a:extLst>
          </p:cNvPr>
          <p:cNvSpPr>
            <a:spLocks noGrp="1"/>
          </p:cNvSpPr>
          <p:nvPr>
            <p:ph type="title"/>
          </p:nvPr>
        </p:nvSpPr>
        <p:spPr>
          <a:xfrm>
            <a:off x="838200" y="187394"/>
            <a:ext cx="10515600" cy="793006"/>
          </a:xfrm>
        </p:spPr>
        <p:txBody>
          <a:bodyPr>
            <a:normAutofit/>
          </a:bodyPr>
          <a:lstStyle/>
          <a:p>
            <a:r>
              <a:rPr lang="zh-CN" altLang="en-US" sz="4000" b="1" dirty="0">
                <a:solidFill>
                  <a:srgbClr val="041E56"/>
                </a:solidFill>
                <a:latin typeface="+mn-ea"/>
                <a:ea typeface="+mn-ea"/>
                <a:cs typeface="Times New Roman" panose="02020603050405020304" pitchFamily="18" charset="0"/>
              </a:rPr>
              <a:t>利用类时电磁形状因子确定超子电磁半径</a:t>
            </a:r>
          </a:p>
        </p:txBody>
      </p:sp>
      <p:sp>
        <p:nvSpPr>
          <p:cNvPr id="4" name="灯片编号占位符 3">
            <a:extLst>
              <a:ext uri="{FF2B5EF4-FFF2-40B4-BE49-F238E27FC236}">
                <a16:creationId xmlns:a16="http://schemas.microsoft.com/office/drawing/2014/main" id="{B21DC607-1E69-4B8B-9369-B94610B8FC09}"/>
              </a:ext>
            </a:extLst>
          </p:cNvPr>
          <p:cNvSpPr>
            <a:spLocks noGrp="1"/>
          </p:cNvSpPr>
          <p:nvPr>
            <p:ph type="sldNum" sz="quarter" idx="12"/>
          </p:nvPr>
        </p:nvSpPr>
        <p:spPr/>
        <p:txBody>
          <a:bodyPr/>
          <a:lstStyle/>
          <a:p>
            <a:fld id="{CA44AABA-6ED3-43D4-A200-DA0A2F6CBD64}" type="slidenum">
              <a:rPr lang="zh-CN" altLang="en-US" smtClean="0"/>
              <a:t>8</a:t>
            </a:fld>
            <a:endParaRPr lang="zh-CN" altLang="en-US"/>
          </a:p>
        </p:txBody>
      </p:sp>
      <p:sp>
        <p:nvSpPr>
          <p:cNvPr id="3" name="内容占位符 2">
            <a:extLst>
              <a:ext uri="{FF2B5EF4-FFF2-40B4-BE49-F238E27FC236}">
                <a16:creationId xmlns:a16="http://schemas.microsoft.com/office/drawing/2014/main" id="{4F0CF7A9-44D6-A470-9354-3754FB6B424B}"/>
              </a:ext>
            </a:extLst>
          </p:cNvPr>
          <p:cNvSpPr>
            <a:spLocks noGrp="1"/>
          </p:cNvSpPr>
          <p:nvPr>
            <p:ph idx="1"/>
          </p:nvPr>
        </p:nvSpPr>
        <p:spPr>
          <a:xfrm>
            <a:off x="436228" y="1299290"/>
            <a:ext cx="4571999" cy="4419283"/>
          </a:xfrm>
        </p:spPr>
        <p:txBody>
          <a:bodyPr>
            <a:normAutofit/>
          </a:bodyPr>
          <a:lstStyle/>
          <a:p>
            <a:pPr>
              <a:lnSpc>
                <a:spcPct val="110000"/>
              </a:lnSpc>
              <a:buFont typeface="Wingdings" panose="05000000000000000000" pitchFamily="2" charset="2"/>
              <a:buChar char="p"/>
            </a:pPr>
            <a:r>
              <a:rPr lang="zh-CN" altLang="en-US" sz="1800" b="1" dirty="0">
                <a:latin typeface="+mn-ea"/>
                <a:cs typeface="Times New Roman" panose="02020603050405020304" pitchFamily="18" charset="0"/>
              </a:rPr>
              <a:t>由于</a:t>
            </a:r>
            <a:r>
              <a:rPr lang="zh-CN" altLang="en-US" sz="1800" b="1" dirty="0">
                <a:solidFill>
                  <a:srgbClr val="FF0000"/>
                </a:solidFill>
                <a:latin typeface="+mn-ea"/>
                <a:cs typeface="Times New Roman" panose="02020603050405020304" pitchFamily="18" charset="0"/>
              </a:rPr>
              <a:t>超子不稳定</a:t>
            </a:r>
            <a:r>
              <a:rPr lang="zh-CN" altLang="en-US" sz="1800" b="1" dirty="0">
                <a:latin typeface="+mn-ea"/>
                <a:cs typeface="Times New Roman" panose="02020603050405020304" pitchFamily="18" charset="0"/>
              </a:rPr>
              <a:t>，很少有类空的超子电磁形状因子结果。</a:t>
            </a:r>
            <a:endParaRPr lang="en-US" altLang="zh-CN" sz="1800" b="1" dirty="0">
              <a:latin typeface="+mn-ea"/>
              <a:cs typeface="Times New Roman" panose="02020603050405020304" pitchFamily="18" charset="0"/>
            </a:endParaRPr>
          </a:p>
          <a:p>
            <a:pPr>
              <a:lnSpc>
                <a:spcPct val="110000"/>
              </a:lnSpc>
              <a:buFont typeface="Wingdings" panose="05000000000000000000" pitchFamily="2" charset="2"/>
              <a:buChar char="p"/>
            </a:pPr>
            <a:r>
              <a:rPr lang="zh-CN" altLang="en-US" sz="1800" b="1" dirty="0">
                <a:latin typeface="+mn-ea"/>
                <a:cs typeface="Times New Roman" panose="02020603050405020304" pitchFamily="18" charset="0"/>
              </a:rPr>
              <a:t>研究超子的电磁结构对于理解强子半径的</a:t>
            </a:r>
            <a:r>
              <a:rPr lang="zh-CN" altLang="en-US" sz="1800" b="1" dirty="0">
                <a:solidFill>
                  <a:srgbClr val="FF0000"/>
                </a:solidFill>
                <a:latin typeface="+mn-ea"/>
                <a:cs typeface="Times New Roman" panose="02020603050405020304" pitchFamily="18" charset="0"/>
              </a:rPr>
              <a:t>味道依赖</a:t>
            </a:r>
            <a:r>
              <a:rPr lang="zh-CN" altLang="en-US" sz="1800" b="1" dirty="0">
                <a:latin typeface="+mn-ea"/>
                <a:cs typeface="Times New Roman" panose="02020603050405020304" pitchFamily="18" charset="0"/>
              </a:rPr>
              <a:t>有重要意义。</a:t>
            </a:r>
          </a:p>
        </p:txBody>
      </p:sp>
      <p:pic>
        <p:nvPicPr>
          <p:cNvPr id="5" name="图片 4">
            <a:extLst>
              <a:ext uri="{FF2B5EF4-FFF2-40B4-BE49-F238E27FC236}">
                <a16:creationId xmlns:a16="http://schemas.microsoft.com/office/drawing/2014/main" id="{B4629246-7CE5-37AC-7DBD-4DFC52F5C9AB}"/>
              </a:ext>
            </a:extLst>
          </p:cNvPr>
          <p:cNvPicPr>
            <a:picLocks noChangeAspect="1"/>
          </p:cNvPicPr>
          <p:nvPr/>
        </p:nvPicPr>
        <p:blipFill>
          <a:blip r:embed="rId3"/>
          <a:stretch>
            <a:fillRect/>
          </a:stretch>
        </p:blipFill>
        <p:spPr>
          <a:xfrm>
            <a:off x="529049" y="2932026"/>
            <a:ext cx="3741802" cy="3862710"/>
          </a:xfrm>
          <a:prstGeom prst="rect">
            <a:avLst/>
          </a:prstGeom>
        </p:spPr>
      </p:pic>
      <p:sp>
        <p:nvSpPr>
          <p:cNvPr id="6" name="内容占位符 2">
            <a:extLst>
              <a:ext uri="{FF2B5EF4-FFF2-40B4-BE49-F238E27FC236}">
                <a16:creationId xmlns:a16="http://schemas.microsoft.com/office/drawing/2014/main" id="{A47040B7-CC48-DAAC-D45C-098FCEA9D145}"/>
              </a:ext>
            </a:extLst>
          </p:cNvPr>
          <p:cNvSpPr txBox="1">
            <a:spLocks/>
          </p:cNvSpPr>
          <p:nvPr/>
        </p:nvSpPr>
        <p:spPr>
          <a:xfrm>
            <a:off x="5740278" y="1376601"/>
            <a:ext cx="6365940" cy="44192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30000"/>
              </a:lnSpc>
              <a:buFont typeface="Wingdings" panose="05000000000000000000" pitchFamily="2" charset="2"/>
              <a:buChar char="p"/>
            </a:pPr>
            <a:r>
              <a:rPr lang="zh-CN" altLang="en-US" sz="1800" b="1" dirty="0">
                <a:latin typeface="+mn-ea"/>
                <a:cs typeface="Times New Roman" panose="02020603050405020304" pitchFamily="18" charset="0"/>
              </a:rPr>
              <a:t>利用类时电磁</a:t>
            </a:r>
            <a:r>
              <a:rPr lang="zh-CN" altLang="en-US" sz="1800" b="1" dirty="0">
                <a:solidFill>
                  <a:srgbClr val="FF0000"/>
                </a:solidFill>
                <a:latin typeface="+mn-ea"/>
                <a:cs typeface="Times New Roman" panose="02020603050405020304" pitchFamily="18" charset="0"/>
              </a:rPr>
              <a:t>形状因子比值</a:t>
            </a:r>
            <a:r>
              <a:rPr lang="zh-CN" altLang="en-US" sz="1800" b="1" dirty="0">
                <a:latin typeface="+mn-ea"/>
                <a:cs typeface="Times New Roman" panose="02020603050405020304" pitchFamily="18" charset="0"/>
              </a:rPr>
              <a:t>及其</a:t>
            </a:r>
            <a:r>
              <a:rPr lang="zh-CN" altLang="en-US" sz="1800" b="1" dirty="0">
                <a:solidFill>
                  <a:srgbClr val="FF0000"/>
                </a:solidFill>
                <a:latin typeface="+mn-ea"/>
                <a:cs typeface="Times New Roman" panose="02020603050405020304" pitchFamily="18" charset="0"/>
              </a:rPr>
              <a:t>相位角</a:t>
            </a:r>
            <a:r>
              <a:rPr lang="zh-CN" altLang="en-US" sz="1800" b="1" dirty="0">
                <a:latin typeface="+mn-ea"/>
                <a:cs typeface="Times New Roman" panose="02020603050405020304" pitchFamily="18" charset="0"/>
              </a:rPr>
              <a:t>信息，结合色散关系和渐进自由特性等约束，能够确定超子的电磁半径信息</a:t>
            </a:r>
            <a:endParaRPr lang="en-US" altLang="zh-CN" sz="1800" b="1" dirty="0">
              <a:latin typeface="+mn-ea"/>
              <a:cs typeface="Times New Roman" panose="02020603050405020304" pitchFamily="18" charset="0"/>
            </a:endParaRPr>
          </a:p>
          <a:p>
            <a:pPr lvl="1">
              <a:lnSpc>
                <a:spcPct val="130000"/>
              </a:lnSpc>
              <a:buFont typeface="Wingdings" panose="05000000000000000000" pitchFamily="2" charset="2"/>
              <a:buChar char="p"/>
            </a:pPr>
            <a:endParaRPr lang="en-US" altLang="zh-CN" sz="1600" dirty="0">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11" name="文本框 10">
            <a:extLst>
              <a:ext uri="{FF2B5EF4-FFF2-40B4-BE49-F238E27FC236}">
                <a16:creationId xmlns:a16="http://schemas.microsoft.com/office/drawing/2014/main" id="{CCFA77E1-456C-B460-37DC-B3B8B0D29741}"/>
              </a:ext>
            </a:extLst>
          </p:cNvPr>
          <p:cNvSpPr txBox="1"/>
          <p:nvPr/>
        </p:nvSpPr>
        <p:spPr>
          <a:xfrm>
            <a:off x="8815473" y="2355471"/>
            <a:ext cx="2538327" cy="369332"/>
          </a:xfrm>
          <a:prstGeom prst="rect">
            <a:avLst/>
          </a:prstGeom>
          <a:noFill/>
        </p:spPr>
        <p:txBody>
          <a:bodyPr wrap="square">
            <a:spAutoFit/>
          </a:bodyPr>
          <a:lstStyle/>
          <a:p>
            <a:r>
              <a:rPr lang="en-US" altLang="zh-CN" dirty="0"/>
              <a:t>PRD 104,</a:t>
            </a:r>
            <a:r>
              <a:rPr lang="zh-CN" altLang="en-US" dirty="0"/>
              <a:t> </a:t>
            </a:r>
            <a:r>
              <a:rPr lang="en-US" altLang="zh-CN" dirty="0"/>
              <a:t>116016 (2021)</a:t>
            </a:r>
            <a:endParaRPr lang="zh-CN" altLang="en-US" dirty="0"/>
          </a:p>
        </p:txBody>
      </p:sp>
      <p:sp>
        <p:nvSpPr>
          <p:cNvPr id="12" name="文本框 11">
            <a:extLst>
              <a:ext uri="{FF2B5EF4-FFF2-40B4-BE49-F238E27FC236}">
                <a16:creationId xmlns:a16="http://schemas.microsoft.com/office/drawing/2014/main" id="{6E33EF09-3C5B-77DF-4BB7-1E17BF94D156}"/>
              </a:ext>
            </a:extLst>
          </p:cNvPr>
          <p:cNvSpPr txBox="1"/>
          <p:nvPr/>
        </p:nvSpPr>
        <p:spPr>
          <a:xfrm>
            <a:off x="1023430" y="2669750"/>
            <a:ext cx="3674506" cy="338554"/>
          </a:xfrm>
          <a:prstGeom prst="rect">
            <a:avLst/>
          </a:prstGeom>
          <a:noFill/>
        </p:spPr>
        <p:txBody>
          <a:bodyPr wrap="square">
            <a:spAutoFit/>
          </a:bodyPr>
          <a:lstStyle/>
          <a:p>
            <a:r>
              <a:rPr lang="en-US" altLang="zh-CN" sz="1600" b="0" i="1" dirty="0">
                <a:effectLst/>
                <a:latin typeface="-apple-system"/>
              </a:rPr>
              <a:t>(SELEX Collaboration) PLB 522, 233 (2001)</a:t>
            </a:r>
            <a:endParaRPr lang="zh-CN" altLang="en-US" sz="1600" i="1" dirty="0"/>
          </a:p>
        </p:txBody>
      </p:sp>
      <p:pic>
        <p:nvPicPr>
          <p:cNvPr id="14" name="图片 13">
            <a:extLst>
              <a:ext uri="{FF2B5EF4-FFF2-40B4-BE49-F238E27FC236}">
                <a16:creationId xmlns:a16="http://schemas.microsoft.com/office/drawing/2014/main" id="{F31E1114-4DF0-2974-41D2-63B305F025FA}"/>
              </a:ext>
            </a:extLst>
          </p:cNvPr>
          <p:cNvPicPr>
            <a:picLocks noChangeAspect="1"/>
          </p:cNvPicPr>
          <p:nvPr/>
        </p:nvPicPr>
        <p:blipFill>
          <a:blip r:embed="rId4"/>
          <a:stretch>
            <a:fillRect/>
          </a:stretch>
        </p:blipFill>
        <p:spPr>
          <a:xfrm>
            <a:off x="5535750" y="3169002"/>
            <a:ext cx="6245665" cy="2907115"/>
          </a:xfrm>
          <a:prstGeom prst="rect">
            <a:avLst/>
          </a:prstGeom>
        </p:spPr>
      </p:pic>
    </p:spTree>
    <p:extLst>
      <p:ext uri="{BB962C8B-B14F-4D97-AF65-F5344CB8AC3E}">
        <p14:creationId xmlns:p14="http://schemas.microsoft.com/office/powerpoint/2010/main" val="2064212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AA17A75-EC6E-4ED8-9DAA-902E3BFFAB38}"/>
              </a:ext>
            </a:extLst>
          </p:cNvPr>
          <p:cNvSpPr>
            <a:spLocks noGrp="1"/>
          </p:cNvSpPr>
          <p:nvPr>
            <p:ph type="title"/>
          </p:nvPr>
        </p:nvSpPr>
        <p:spPr>
          <a:xfrm>
            <a:off x="838200" y="168093"/>
            <a:ext cx="10515600" cy="793006"/>
          </a:xfrm>
        </p:spPr>
        <p:txBody>
          <a:bodyPr>
            <a:normAutofit/>
          </a:bodyPr>
          <a:lstStyle/>
          <a:p>
            <a:r>
              <a:rPr lang="zh-CN" altLang="en-US" b="1" dirty="0">
                <a:solidFill>
                  <a:srgbClr val="041E56"/>
                </a:solidFill>
                <a:latin typeface="等线" panose="02010600030101010101" pitchFamily="2" charset="-122"/>
                <a:ea typeface="等线" panose="02010600030101010101" pitchFamily="2" charset="-122"/>
              </a:rPr>
              <a:t>类时电磁形状因子：实验测量</a:t>
            </a:r>
          </a:p>
        </p:txBody>
      </p:sp>
      <p:sp>
        <p:nvSpPr>
          <p:cNvPr id="4" name="灯片编号占位符 3">
            <a:extLst>
              <a:ext uri="{FF2B5EF4-FFF2-40B4-BE49-F238E27FC236}">
                <a16:creationId xmlns:a16="http://schemas.microsoft.com/office/drawing/2014/main" id="{CB278B53-C6B7-46E3-A34E-2163751CD1B9}"/>
              </a:ext>
            </a:extLst>
          </p:cNvPr>
          <p:cNvSpPr>
            <a:spLocks noGrp="1"/>
          </p:cNvSpPr>
          <p:nvPr>
            <p:ph type="sldNum" sz="quarter" idx="12"/>
          </p:nvPr>
        </p:nvSpPr>
        <p:spPr/>
        <p:txBody>
          <a:bodyPr/>
          <a:lstStyle/>
          <a:p>
            <a:fld id="{CA44AABA-6ED3-43D4-A200-DA0A2F6CBD64}" type="slidenum">
              <a:rPr lang="zh-CN" altLang="en-US" smtClean="0"/>
              <a:t>9</a:t>
            </a:fld>
            <a:endParaRPr lang="zh-CN" altLang="en-US"/>
          </a:p>
        </p:txBody>
      </p:sp>
      <p:pic>
        <p:nvPicPr>
          <p:cNvPr id="7" name="图片 6">
            <a:extLst>
              <a:ext uri="{FF2B5EF4-FFF2-40B4-BE49-F238E27FC236}">
                <a16:creationId xmlns:a16="http://schemas.microsoft.com/office/drawing/2014/main" id="{9A7BCCEB-832B-4CB9-9CF7-43CCB4814C9D}"/>
              </a:ext>
            </a:extLst>
          </p:cNvPr>
          <p:cNvPicPr>
            <a:picLocks noChangeAspect="1"/>
          </p:cNvPicPr>
          <p:nvPr/>
        </p:nvPicPr>
        <p:blipFill>
          <a:blip r:embed="rId3"/>
          <a:stretch>
            <a:fillRect/>
          </a:stretch>
        </p:blipFill>
        <p:spPr>
          <a:xfrm>
            <a:off x="655716" y="1434784"/>
            <a:ext cx="2346856" cy="1573738"/>
          </a:xfrm>
          <a:prstGeom prst="rect">
            <a:avLst/>
          </a:prstGeom>
        </p:spPr>
      </p:pic>
      <p:sp>
        <p:nvSpPr>
          <p:cNvPr id="3" name="文本框 2">
            <a:extLst>
              <a:ext uri="{FF2B5EF4-FFF2-40B4-BE49-F238E27FC236}">
                <a16:creationId xmlns:a16="http://schemas.microsoft.com/office/drawing/2014/main" id="{0B988807-A655-46EB-A822-D555E32B257C}"/>
              </a:ext>
            </a:extLst>
          </p:cNvPr>
          <p:cNvSpPr txBox="1"/>
          <p:nvPr/>
        </p:nvSpPr>
        <p:spPr>
          <a:xfrm>
            <a:off x="7592637" y="3701246"/>
            <a:ext cx="3666555" cy="3339376"/>
          </a:xfrm>
          <a:prstGeom prst="rect">
            <a:avLst/>
          </a:prstGeom>
          <a:noFill/>
        </p:spPr>
        <p:txBody>
          <a:bodyPr wrap="square" rtlCol="0">
            <a:spAutoFit/>
          </a:bodyPr>
          <a:lstStyle/>
          <a:p>
            <a:pPr algn="ctr">
              <a:spcBef>
                <a:spcPts val="600"/>
              </a:spcBef>
            </a:pPr>
            <a:r>
              <a:rPr lang="zh-CN" altLang="en-US" sz="2200" b="1" dirty="0">
                <a:latin typeface="黑体" panose="02010609060101010101" pitchFamily="49" charset="-122"/>
                <a:ea typeface="黑体" panose="02010609060101010101" pitchFamily="49" charset="-122"/>
              </a:rPr>
              <a:t>产生截面</a:t>
            </a:r>
            <a:endParaRPr lang="en-US" altLang="zh-CN" sz="2200" b="1" dirty="0">
              <a:latin typeface="黑体" panose="02010609060101010101" pitchFamily="49" charset="-122"/>
              <a:ea typeface="黑体" panose="02010609060101010101" pitchFamily="49" charset="-122"/>
            </a:endParaRPr>
          </a:p>
          <a:p>
            <a:pPr algn="ctr">
              <a:spcBef>
                <a:spcPts val="600"/>
              </a:spcBef>
            </a:pPr>
            <a:endParaRPr lang="en-US" altLang="zh-CN" sz="2200" b="1" dirty="0">
              <a:latin typeface="黑体" panose="02010609060101010101" pitchFamily="49" charset="-122"/>
              <a:ea typeface="黑体" panose="02010609060101010101" pitchFamily="49" charset="-122"/>
            </a:endParaRPr>
          </a:p>
          <a:p>
            <a:pPr algn="ctr">
              <a:spcBef>
                <a:spcPts val="600"/>
              </a:spcBef>
            </a:pPr>
            <a:r>
              <a:rPr lang="zh-CN" altLang="en-US" sz="2200" b="1" dirty="0">
                <a:latin typeface="黑体" panose="02010609060101010101" pitchFamily="49" charset="-122"/>
                <a:ea typeface="黑体" panose="02010609060101010101" pitchFamily="49" charset="-122"/>
              </a:rPr>
              <a:t>有效电磁形状因子</a:t>
            </a:r>
            <a:endParaRPr lang="en-US" altLang="zh-CN" sz="2200" b="1" dirty="0">
              <a:latin typeface="黑体" panose="02010609060101010101" pitchFamily="49" charset="-122"/>
              <a:ea typeface="黑体" panose="02010609060101010101" pitchFamily="49" charset="-122"/>
            </a:endParaRPr>
          </a:p>
          <a:p>
            <a:pPr algn="ctr">
              <a:spcBef>
                <a:spcPts val="600"/>
              </a:spcBef>
            </a:pPr>
            <a:endParaRPr lang="en-US" altLang="zh-CN" sz="2200" b="1" dirty="0">
              <a:latin typeface="黑体" panose="02010609060101010101" pitchFamily="49" charset="-122"/>
              <a:ea typeface="黑体" panose="02010609060101010101" pitchFamily="49" charset="-122"/>
            </a:endParaRPr>
          </a:p>
          <a:p>
            <a:pPr algn="ctr">
              <a:spcBef>
                <a:spcPts val="600"/>
              </a:spcBef>
            </a:pPr>
            <a:r>
              <a:rPr lang="zh-CN" altLang="en-US" sz="2200" b="1" dirty="0">
                <a:latin typeface="黑体" panose="02010609060101010101" pitchFamily="49" charset="-122"/>
                <a:ea typeface="黑体" panose="02010609060101010101" pitchFamily="49" charset="-122"/>
              </a:rPr>
              <a:t>电磁形状因子比值</a:t>
            </a:r>
            <a:endParaRPr lang="en-US" altLang="zh-CN" sz="2200" b="1" dirty="0">
              <a:latin typeface="黑体" panose="02010609060101010101" pitchFamily="49" charset="-122"/>
              <a:ea typeface="黑体" panose="02010609060101010101" pitchFamily="49" charset="-122"/>
            </a:endParaRPr>
          </a:p>
          <a:p>
            <a:pPr algn="ctr">
              <a:spcBef>
                <a:spcPts val="600"/>
              </a:spcBef>
            </a:pPr>
            <a:endParaRPr lang="en-US" altLang="zh-CN" sz="2200" b="1" dirty="0">
              <a:latin typeface="黑体" panose="02010609060101010101" pitchFamily="49" charset="-122"/>
              <a:ea typeface="黑体" panose="02010609060101010101" pitchFamily="49" charset="-122"/>
            </a:endParaRPr>
          </a:p>
          <a:p>
            <a:pPr algn="ctr">
              <a:spcBef>
                <a:spcPts val="600"/>
              </a:spcBef>
            </a:pPr>
            <a:r>
              <a:rPr lang="zh-CN" altLang="en-US" sz="2200" b="1" dirty="0">
                <a:latin typeface="黑体" panose="02010609060101010101" pitchFamily="49" charset="-122"/>
                <a:ea typeface="黑体" panose="02010609060101010101" pitchFamily="49" charset="-122"/>
              </a:rPr>
              <a:t>极化，电磁形状因子相位</a:t>
            </a:r>
            <a:endParaRPr lang="en-US" altLang="zh-CN" sz="2200" b="1" dirty="0">
              <a:latin typeface="黑体" panose="02010609060101010101" pitchFamily="49" charset="-122"/>
              <a:ea typeface="黑体" panose="02010609060101010101" pitchFamily="49" charset="-122"/>
            </a:endParaRPr>
          </a:p>
          <a:p>
            <a:pPr marL="342900" indent="-342900" algn="ctr">
              <a:spcBef>
                <a:spcPts val="600"/>
              </a:spcBef>
              <a:buFont typeface="Wingdings" panose="05000000000000000000" pitchFamily="2" charset="2"/>
              <a:buChar char="Ø"/>
            </a:pPr>
            <a:endParaRPr lang="en-US" altLang="zh-CN" sz="2200" b="1" dirty="0">
              <a:latin typeface="黑体" panose="02010609060101010101" pitchFamily="49" charset="-122"/>
              <a:ea typeface="黑体" panose="02010609060101010101" pitchFamily="49" charset="-122"/>
            </a:endParaRPr>
          </a:p>
        </p:txBody>
      </p:sp>
      <p:pic>
        <p:nvPicPr>
          <p:cNvPr id="9" name="Picture 6" descr="查看源图像">
            <a:extLst>
              <a:ext uri="{FF2B5EF4-FFF2-40B4-BE49-F238E27FC236}">
                <a16:creationId xmlns:a16="http://schemas.microsoft.com/office/drawing/2014/main" id="{29C97733-19D9-4CFA-97B5-B45AB8D817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1757" y="5387627"/>
            <a:ext cx="2402194" cy="127929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查看源图像">
            <a:extLst>
              <a:ext uri="{FF2B5EF4-FFF2-40B4-BE49-F238E27FC236}">
                <a16:creationId xmlns:a16="http://schemas.microsoft.com/office/drawing/2014/main" id="{4D16AF94-7A5C-44AB-A4B5-2E6FF16EBC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480" y="5264646"/>
            <a:ext cx="2047381" cy="15333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查看源图像">
            <a:extLst>
              <a:ext uri="{FF2B5EF4-FFF2-40B4-BE49-F238E27FC236}">
                <a16:creationId xmlns:a16="http://schemas.microsoft.com/office/drawing/2014/main" id="{0BCA69B1-F886-4867-833B-E891AD57D63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660" y="3589599"/>
            <a:ext cx="2270224" cy="160448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6" descr="查看源图像">
            <a:extLst>
              <a:ext uri="{FF2B5EF4-FFF2-40B4-BE49-F238E27FC236}">
                <a16:creationId xmlns:a16="http://schemas.microsoft.com/office/drawing/2014/main" id="{A0174BF2-4709-4F2C-BB42-16188AE965E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5381" y="5259922"/>
            <a:ext cx="790756" cy="29168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8">
            <a:extLst>
              <a:ext uri="{FF2B5EF4-FFF2-40B4-BE49-F238E27FC236}">
                <a16:creationId xmlns:a16="http://schemas.microsoft.com/office/drawing/2014/main" id="{238EFAD8-D68B-47A2-BADA-9398167ED09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41798" y="5252317"/>
            <a:ext cx="611371" cy="286580"/>
          </a:xfrm>
          <a:prstGeom prst="rect">
            <a:avLst/>
          </a:prstGeom>
          <a:noFill/>
          <a:extLst>
            <a:ext uri="{909E8E84-426E-40DD-AFC4-6F175D3DCCD1}">
              <a14:hiddenFill xmlns:a14="http://schemas.microsoft.com/office/drawing/2010/main">
                <a:solidFill>
                  <a:srgbClr val="FFFFFF"/>
                </a:solidFill>
              </a14:hiddenFill>
            </a:ext>
          </a:extLst>
        </p:spPr>
      </p:pic>
      <p:sp>
        <p:nvSpPr>
          <p:cNvPr id="15" name="文本框 14">
            <a:extLst>
              <a:ext uri="{FF2B5EF4-FFF2-40B4-BE49-F238E27FC236}">
                <a16:creationId xmlns:a16="http://schemas.microsoft.com/office/drawing/2014/main" id="{11798A9D-F2EF-4CBA-9256-8F6D52184E17}"/>
              </a:ext>
            </a:extLst>
          </p:cNvPr>
          <p:cNvSpPr txBox="1"/>
          <p:nvPr/>
        </p:nvSpPr>
        <p:spPr>
          <a:xfrm>
            <a:off x="541660" y="3578136"/>
            <a:ext cx="732272" cy="246221"/>
          </a:xfrm>
          <a:prstGeom prst="rect">
            <a:avLst/>
          </a:prstGeom>
          <a:solidFill>
            <a:schemeClr val="bg1"/>
          </a:solidFill>
        </p:spPr>
        <p:txBody>
          <a:bodyPr wrap="square" lIns="0" tIns="0" rIns="0" bIns="0" rtlCol="0">
            <a:spAutoFit/>
          </a:bodyPr>
          <a:lstStyle/>
          <a:p>
            <a:r>
              <a:rPr lang="en-US" altLang="zh-CN" sz="1600" b="1" i="1" dirty="0">
                <a:solidFill>
                  <a:srgbClr val="0000CC"/>
                </a:solidFill>
                <a:latin typeface="Sitka Subheading" panose="02000505000000020004" pitchFamily="2" charset="0"/>
              </a:rPr>
              <a:t>CLEO-c</a:t>
            </a:r>
            <a:endParaRPr lang="zh-CN" altLang="en-US" sz="1600" b="1" i="1" dirty="0">
              <a:solidFill>
                <a:srgbClr val="0000CC"/>
              </a:solidFill>
              <a:latin typeface="Sitka Subheading" panose="02000505000000020004" pitchFamily="2" charset="0"/>
            </a:endParaRPr>
          </a:p>
        </p:txBody>
      </p:sp>
      <p:pic>
        <p:nvPicPr>
          <p:cNvPr id="17" name="图片 16">
            <a:extLst>
              <a:ext uri="{FF2B5EF4-FFF2-40B4-BE49-F238E27FC236}">
                <a16:creationId xmlns:a16="http://schemas.microsoft.com/office/drawing/2014/main" id="{4C5D6F03-4FDD-4082-8DCB-79EE047E85E9}"/>
              </a:ext>
            </a:extLst>
          </p:cNvPr>
          <p:cNvPicPr>
            <a:picLocks noChangeAspect="1"/>
          </p:cNvPicPr>
          <p:nvPr/>
        </p:nvPicPr>
        <p:blipFill>
          <a:blip r:embed="rId9"/>
          <a:stretch>
            <a:fillRect/>
          </a:stretch>
        </p:blipFill>
        <p:spPr>
          <a:xfrm>
            <a:off x="3460500" y="1168136"/>
            <a:ext cx="4062794" cy="2190300"/>
          </a:xfrm>
          <a:prstGeom prst="rect">
            <a:avLst/>
          </a:prstGeom>
        </p:spPr>
      </p:pic>
      <p:pic>
        <p:nvPicPr>
          <p:cNvPr id="3074" name="Picture 2" descr="ADONE ( 115 Kb )">
            <a:extLst>
              <a:ext uri="{FF2B5EF4-FFF2-40B4-BE49-F238E27FC236}">
                <a16:creationId xmlns:a16="http://schemas.microsoft.com/office/drawing/2014/main" id="{6FF24BB0-5C3F-4813-8EA9-57B2E042B32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02581" y="1230468"/>
            <a:ext cx="3103974" cy="2069316"/>
          </a:xfrm>
          <a:prstGeom prst="rect">
            <a:avLst/>
          </a:prstGeom>
          <a:noFill/>
          <a:extLst>
            <a:ext uri="{909E8E84-426E-40DD-AFC4-6F175D3DCCD1}">
              <a14:hiddenFill xmlns:a14="http://schemas.microsoft.com/office/drawing/2010/main">
                <a:solidFill>
                  <a:srgbClr val="FFFFFF"/>
                </a:solidFill>
              </a14:hiddenFill>
            </a:ext>
          </a:extLst>
        </p:spPr>
      </p:pic>
      <p:sp>
        <p:nvSpPr>
          <p:cNvPr id="18" name="文本框 17">
            <a:extLst>
              <a:ext uri="{FF2B5EF4-FFF2-40B4-BE49-F238E27FC236}">
                <a16:creationId xmlns:a16="http://schemas.microsoft.com/office/drawing/2014/main" id="{0E2C6079-624A-47FB-AC23-F80DBCE51F45}"/>
              </a:ext>
            </a:extLst>
          </p:cNvPr>
          <p:cNvSpPr txBox="1"/>
          <p:nvPr/>
        </p:nvSpPr>
        <p:spPr>
          <a:xfrm>
            <a:off x="6096000" y="1875655"/>
            <a:ext cx="3116614" cy="707886"/>
          </a:xfrm>
          <a:prstGeom prst="rect">
            <a:avLst/>
          </a:prstGeom>
          <a:solidFill>
            <a:srgbClr val="FFFF00"/>
          </a:solidFill>
        </p:spPr>
        <p:txBody>
          <a:bodyPr wrap="square" rtlCol="0">
            <a:spAutoFit/>
          </a:bodyPr>
          <a:lstStyle/>
          <a:p>
            <a:r>
              <a:rPr lang="zh-CN" altLang="en-US" sz="2000" b="1" dirty="0">
                <a:latin typeface="黑体" panose="02010609060101010101" pitchFamily="49" charset="-122"/>
                <a:ea typeface="黑体" panose="02010609060101010101" pitchFamily="49" charset="-122"/>
              </a:rPr>
              <a:t>从</a:t>
            </a:r>
            <a:r>
              <a:rPr lang="en-US" altLang="zh-CN" sz="2000" b="1" dirty="0">
                <a:latin typeface="黑体" panose="02010609060101010101" pitchFamily="49" charset="-122"/>
                <a:ea typeface="黑体" panose="02010609060101010101" pitchFamily="49" charset="-122"/>
              </a:rPr>
              <a:t>21901</a:t>
            </a:r>
            <a:r>
              <a:rPr lang="zh-CN" altLang="en-US" sz="2000" b="1" dirty="0">
                <a:latin typeface="黑体" panose="02010609060101010101" pitchFamily="49" charset="-122"/>
                <a:ea typeface="黑体" panose="02010609060101010101" pitchFamily="49" charset="-122"/>
              </a:rPr>
              <a:t>张照片中找出约</a:t>
            </a:r>
            <a:r>
              <a:rPr lang="en-US" altLang="zh-CN" sz="2000" b="1" dirty="0">
                <a:latin typeface="黑体" panose="02010609060101010101" pitchFamily="49" charset="-122"/>
                <a:ea typeface="黑体" panose="02010609060101010101" pitchFamily="49" charset="-122"/>
              </a:rPr>
              <a:t>25</a:t>
            </a:r>
            <a:r>
              <a:rPr lang="zh-CN" altLang="en-US" sz="2000" b="1" dirty="0">
                <a:latin typeface="黑体" panose="02010609060101010101" pitchFamily="49" charset="-122"/>
                <a:ea typeface="黑体" panose="02010609060101010101" pitchFamily="49" charset="-122"/>
              </a:rPr>
              <a:t>个信号事例</a:t>
            </a:r>
          </a:p>
        </p:txBody>
      </p:sp>
      <p:sp>
        <p:nvSpPr>
          <p:cNvPr id="19" name="矩形 18">
            <a:extLst>
              <a:ext uri="{FF2B5EF4-FFF2-40B4-BE49-F238E27FC236}">
                <a16:creationId xmlns:a16="http://schemas.microsoft.com/office/drawing/2014/main" id="{293D5DD6-E3FA-45D4-B67A-790584678871}"/>
              </a:ext>
            </a:extLst>
          </p:cNvPr>
          <p:cNvSpPr/>
          <p:nvPr/>
        </p:nvSpPr>
        <p:spPr>
          <a:xfrm>
            <a:off x="7403818" y="1065452"/>
            <a:ext cx="2416046" cy="369332"/>
          </a:xfrm>
          <a:prstGeom prst="rect">
            <a:avLst/>
          </a:prstGeom>
          <a:solidFill>
            <a:schemeClr val="bg1"/>
          </a:solidFill>
        </p:spPr>
        <p:txBody>
          <a:bodyPr wrap="none">
            <a:spAutoFit/>
          </a:bodyPr>
          <a:lstStyle/>
          <a:p>
            <a:r>
              <a:rPr lang="en-US" altLang="zh-CN"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ADONE</a:t>
            </a:r>
            <a:r>
              <a:rPr lang="zh-CN" altLang="en-US" b="1" dirty="0">
                <a:solidFill>
                  <a:srgbClr val="FF0000"/>
                </a:solidFill>
                <a:latin typeface="楷体" panose="02010609060101010101" pitchFamily="49" charset="-122"/>
                <a:ea typeface="楷体" panose="02010609060101010101" pitchFamily="49" charset="-122"/>
              </a:rPr>
              <a:t>实验（</a:t>
            </a:r>
            <a:r>
              <a:rPr lang="en-US" altLang="zh-CN" b="1" dirty="0">
                <a:solidFill>
                  <a:srgbClr val="FF0000"/>
                </a:solidFill>
                <a:latin typeface="楷体" panose="02010609060101010101" pitchFamily="49" charset="-122"/>
                <a:ea typeface="楷体" panose="02010609060101010101" pitchFamily="49" charset="-122"/>
              </a:rPr>
              <a:t>1972</a:t>
            </a:r>
            <a:r>
              <a:rPr lang="zh-CN" altLang="en-US" b="1" dirty="0">
                <a:solidFill>
                  <a:srgbClr val="FF0000"/>
                </a:solidFill>
                <a:latin typeface="楷体" panose="02010609060101010101" pitchFamily="49" charset="-122"/>
                <a:ea typeface="楷体" panose="02010609060101010101" pitchFamily="49" charset="-122"/>
              </a:rPr>
              <a:t>）</a:t>
            </a:r>
            <a:endParaRPr lang="zh-CN" altLang="en-US" dirty="0">
              <a:solidFill>
                <a:srgbClr val="FF0000"/>
              </a:solidFill>
            </a:endParaRPr>
          </a:p>
        </p:txBody>
      </p:sp>
      <p:pic>
        <p:nvPicPr>
          <p:cNvPr id="20" name="图片 19">
            <a:extLst>
              <a:ext uri="{FF2B5EF4-FFF2-40B4-BE49-F238E27FC236}">
                <a16:creationId xmlns:a16="http://schemas.microsoft.com/office/drawing/2014/main" id="{B91DC3C8-B76D-43D5-8095-2AB27DC02307}"/>
              </a:ext>
            </a:extLst>
          </p:cNvPr>
          <p:cNvPicPr>
            <a:picLocks noChangeAspect="1"/>
          </p:cNvPicPr>
          <p:nvPr/>
        </p:nvPicPr>
        <p:blipFill>
          <a:blip r:embed="rId11"/>
          <a:stretch>
            <a:fillRect/>
          </a:stretch>
        </p:blipFill>
        <p:spPr>
          <a:xfrm>
            <a:off x="4877751" y="5258162"/>
            <a:ext cx="1703219" cy="1394394"/>
          </a:xfrm>
          <a:prstGeom prst="rect">
            <a:avLst/>
          </a:prstGeom>
        </p:spPr>
      </p:pic>
      <p:pic>
        <p:nvPicPr>
          <p:cNvPr id="21" name="图片 20">
            <a:extLst>
              <a:ext uri="{FF2B5EF4-FFF2-40B4-BE49-F238E27FC236}">
                <a16:creationId xmlns:a16="http://schemas.microsoft.com/office/drawing/2014/main" id="{29642C38-0317-487F-B2AC-70E5E994428E}"/>
              </a:ext>
            </a:extLst>
          </p:cNvPr>
          <p:cNvPicPr>
            <a:picLocks noChangeAspect="1"/>
          </p:cNvPicPr>
          <p:nvPr/>
        </p:nvPicPr>
        <p:blipFill>
          <a:blip r:embed="rId12"/>
          <a:stretch>
            <a:fillRect/>
          </a:stretch>
        </p:blipFill>
        <p:spPr>
          <a:xfrm>
            <a:off x="3188524" y="3597463"/>
            <a:ext cx="3405361" cy="1620580"/>
          </a:xfrm>
          <a:prstGeom prst="rect">
            <a:avLst/>
          </a:prstGeom>
        </p:spPr>
      </p:pic>
      <p:sp>
        <p:nvSpPr>
          <p:cNvPr id="22" name="矩形: 圆角 21">
            <a:extLst>
              <a:ext uri="{FF2B5EF4-FFF2-40B4-BE49-F238E27FC236}">
                <a16:creationId xmlns:a16="http://schemas.microsoft.com/office/drawing/2014/main" id="{BA5BFF20-65A2-4C5D-9FDA-7A56773C22C3}"/>
              </a:ext>
            </a:extLst>
          </p:cNvPr>
          <p:cNvSpPr/>
          <p:nvPr/>
        </p:nvSpPr>
        <p:spPr>
          <a:xfrm>
            <a:off x="2918241" y="3493433"/>
            <a:ext cx="4062794" cy="33045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Picture 16" descr="查看源图像">
            <a:extLst>
              <a:ext uri="{FF2B5EF4-FFF2-40B4-BE49-F238E27FC236}">
                <a16:creationId xmlns:a16="http://schemas.microsoft.com/office/drawing/2014/main" id="{5F7F0D7A-EF5E-450A-B659-3AE4F03A26E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8296" y="5259922"/>
            <a:ext cx="790756" cy="29168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8">
            <a:extLst>
              <a:ext uri="{FF2B5EF4-FFF2-40B4-BE49-F238E27FC236}">
                <a16:creationId xmlns:a16="http://schemas.microsoft.com/office/drawing/2014/main" id="{583732D9-22AD-48B1-8A21-598CD330A87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54713" y="5252317"/>
            <a:ext cx="611371" cy="286580"/>
          </a:xfrm>
          <a:prstGeom prst="rect">
            <a:avLst/>
          </a:prstGeom>
          <a:noFill/>
          <a:extLst>
            <a:ext uri="{909E8E84-426E-40DD-AFC4-6F175D3DCCD1}">
              <a14:hiddenFill xmlns:a14="http://schemas.microsoft.com/office/drawing/2010/main">
                <a:solidFill>
                  <a:srgbClr val="FFFFFF"/>
                </a:solidFill>
              </a14:hiddenFill>
            </a:ext>
          </a:extLst>
        </p:spPr>
      </p:pic>
      <p:sp>
        <p:nvSpPr>
          <p:cNvPr id="27" name="文本框 26">
            <a:extLst>
              <a:ext uri="{FF2B5EF4-FFF2-40B4-BE49-F238E27FC236}">
                <a16:creationId xmlns:a16="http://schemas.microsoft.com/office/drawing/2014/main" id="{28C2B47D-1FC6-4FC9-8EFC-8526CA1B4DDD}"/>
              </a:ext>
            </a:extLst>
          </p:cNvPr>
          <p:cNvSpPr txBox="1"/>
          <p:nvPr/>
        </p:nvSpPr>
        <p:spPr>
          <a:xfrm>
            <a:off x="554575" y="3578136"/>
            <a:ext cx="732272" cy="246221"/>
          </a:xfrm>
          <a:prstGeom prst="rect">
            <a:avLst/>
          </a:prstGeom>
          <a:solidFill>
            <a:schemeClr val="bg1"/>
          </a:solidFill>
        </p:spPr>
        <p:txBody>
          <a:bodyPr wrap="square" lIns="0" tIns="0" rIns="0" bIns="0" rtlCol="0">
            <a:spAutoFit/>
          </a:bodyPr>
          <a:lstStyle/>
          <a:p>
            <a:r>
              <a:rPr lang="en-US" altLang="zh-CN" sz="1600" b="1" i="1" dirty="0">
                <a:solidFill>
                  <a:srgbClr val="0000CC"/>
                </a:solidFill>
                <a:latin typeface="Sitka Subheading" panose="02000505000000020004" pitchFamily="2" charset="0"/>
              </a:rPr>
              <a:t>CLEO-c</a:t>
            </a:r>
            <a:endParaRPr lang="zh-CN" altLang="en-US" sz="1600" b="1" i="1" dirty="0">
              <a:solidFill>
                <a:srgbClr val="0000CC"/>
              </a:solidFill>
              <a:latin typeface="Sitka Subheading" panose="02000505000000020004" pitchFamily="2" charset="0"/>
            </a:endParaRPr>
          </a:p>
        </p:txBody>
      </p:sp>
      <p:sp>
        <p:nvSpPr>
          <p:cNvPr id="5" name="箭头: 下 4">
            <a:extLst>
              <a:ext uri="{FF2B5EF4-FFF2-40B4-BE49-F238E27FC236}">
                <a16:creationId xmlns:a16="http://schemas.microsoft.com/office/drawing/2014/main" id="{722C0B3C-8FC6-49A1-965C-151AFA0D5EB9}"/>
              </a:ext>
            </a:extLst>
          </p:cNvPr>
          <p:cNvSpPr/>
          <p:nvPr/>
        </p:nvSpPr>
        <p:spPr>
          <a:xfrm>
            <a:off x="9118040" y="4187796"/>
            <a:ext cx="612648" cy="384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箭头: 下 29">
            <a:extLst>
              <a:ext uri="{FF2B5EF4-FFF2-40B4-BE49-F238E27FC236}">
                <a16:creationId xmlns:a16="http://schemas.microsoft.com/office/drawing/2014/main" id="{52BA7A91-2479-4F39-A48A-2F4F81D97A5B}"/>
              </a:ext>
            </a:extLst>
          </p:cNvPr>
          <p:cNvSpPr/>
          <p:nvPr/>
        </p:nvSpPr>
        <p:spPr>
          <a:xfrm>
            <a:off x="9119590" y="4996320"/>
            <a:ext cx="612648" cy="384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箭头: 下 30">
            <a:extLst>
              <a:ext uri="{FF2B5EF4-FFF2-40B4-BE49-F238E27FC236}">
                <a16:creationId xmlns:a16="http://schemas.microsoft.com/office/drawing/2014/main" id="{8508A98C-325B-4D1D-A5ED-86A5B6A608E5}"/>
              </a:ext>
            </a:extLst>
          </p:cNvPr>
          <p:cNvSpPr/>
          <p:nvPr/>
        </p:nvSpPr>
        <p:spPr>
          <a:xfrm>
            <a:off x="9148244" y="5845273"/>
            <a:ext cx="612648" cy="384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9271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animBg="1"/>
      <p:bldP spid="22" grpId="0" animBg="1"/>
      <p:bldP spid="27" grpId="0" animBg="1"/>
      <p:bldP spid="5" grpId="0" animBg="1"/>
      <p:bldP spid="30" grpId="0" animBg="1"/>
      <p:bldP spid="31" grpId="0" animBg="1"/>
    </p:bld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rgbClr val="FFFF00"/>
        </a:solidFill>
      </a:spPr>
      <a:bodyPr wrap="square" rtlCol="0">
        <a:spAutoFit/>
      </a:bodyPr>
      <a:lstStyle>
        <a:defPPr algn="l">
          <a:defRPr sz="2000" dirty="0" smtClean="0">
            <a:latin typeface="Times New Roman" panose="02020603050405020304" pitchFamily="18" charset="0"/>
            <a:ea typeface="黑体" panose="02010609060101010101" pitchFamily="49" charset="-122"/>
            <a:cs typeface="Times New Roman" panose="02020603050405020304" pitchFamily="18"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28703</TotalTime>
  <Words>1802</Words>
  <Application>Microsoft Office PowerPoint</Application>
  <PresentationFormat>宽屏</PresentationFormat>
  <Paragraphs>227</Paragraphs>
  <Slides>29</Slides>
  <Notes>22</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29</vt:i4>
      </vt:variant>
    </vt:vector>
  </HeadingPairs>
  <TitlesOfParts>
    <vt:vector size="46" baseType="lpstr">
      <vt:lpstr>Alfred Sans Regular</vt:lpstr>
      <vt:lpstr>-apple-system</vt:lpstr>
      <vt:lpstr>Harding</vt:lpstr>
      <vt:lpstr>var(--primary-font)</vt:lpstr>
      <vt:lpstr>等线</vt:lpstr>
      <vt:lpstr>黑体</vt:lpstr>
      <vt:lpstr>楷体</vt:lpstr>
      <vt:lpstr>微软雅黑</vt:lpstr>
      <vt:lpstr>Abadi</vt:lpstr>
      <vt:lpstr>Arial</vt:lpstr>
      <vt:lpstr>Calibri</vt:lpstr>
      <vt:lpstr>Calibri Light</vt:lpstr>
      <vt:lpstr>Cambria Math</vt:lpstr>
      <vt:lpstr>Sitka Subheading</vt:lpstr>
      <vt:lpstr>Times New Roman</vt:lpstr>
      <vt:lpstr>Wingdings</vt:lpstr>
      <vt:lpstr>Office 主题​​</vt:lpstr>
      <vt:lpstr>PowerPoint 演示文稿</vt:lpstr>
      <vt:lpstr>核子形状因子</vt:lpstr>
      <vt:lpstr>形状因子与电荷分布</vt:lpstr>
      <vt:lpstr>形状因子与电荷半径</vt:lpstr>
      <vt:lpstr>类空空间和类时空间</vt:lpstr>
      <vt:lpstr>类时电磁形状因子：理论简述</vt:lpstr>
      <vt:lpstr>类时电磁形状因子：理论简述</vt:lpstr>
      <vt:lpstr>利用类时电磁形状因子确定超子电磁半径</vt:lpstr>
      <vt:lpstr>类时电磁形状因子：实验测量</vt:lpstr>
      <vt:lpstr>类时电磁形状因子：实验测量</vt:lpstr>
      <vt:lpstr>Cross section of e^+ e^-→pp ̅</vt:lpstr>
      <vt:lpstr>Cross section of e^+ e^-→nn ̅</vt:lpstr>
      <vt:lpstr>Cross section of e^+ e^-→ΛΛ ̅ </vt:lpstr>
      <vt:lpstr>Cross section of e^+ e^-→Λ_c^+ Λ ̅_c^-</vt:lpstr>
      <vt:lpstr>Question 1: 阈值反常结构的来源是什么？</vt:lpstr>
      <vt:lpstr>Proton EMFFs: effective FF </vt:lpstr>
      <vt:lpstr>Neutron EMFFs: effective FF </vt:lpstr>
      <vt:lpstr>Question 2: 有效形状因子振荡的机制是什么？</vt:lpstr>
      <vt:lpstr>Proton EMFFs: |GE/GM| </vt:lpstr>
      <vt:lpstr>Analyticity of proton EMFFs</vt:lpstr>
      <vt:lpstr>Neutron EMFFs: |GE/GM| </vt:lpstr>
      <vt:lpstr>Cross section of e^+ e^-→Λ_c^+ Λ ̅_c^-</vt:lpstr>
      <vt:lpstr>Question 3: 电磁形状因子比值振荡的机制是什么？</vt:lpstr>
      <vt:lpstr>Cross section of e^+ e^-→ΣΣ ̅</vt:lpstr>
      <vt:lpstr>Question 4: Σ三重态的SU(3)破缺是什么导致的？</vt:lpstr>
      <vt:lpstr>Complete measurement of Λ EMFFs</vt:lpstr>
      <vt:lpstr>Complete measurement of Σ^+ EMFFs</vt:lpstr>
      <vt:lpstr>Question5: 渐近自由能区何时抵达？</vt:lpstr>
      <vt:lpstr>总结</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Baryons_TLFF</dc:title>
  <dc:creator>zhou xiaorong</dc:creator>
  <cp:lastModifiedBy>xiaorong zhou</cp:lastModifiedBy>
  <cp:revision>1292</cp:revision>
  <dcterms:created xsi:type="dcterms:W3CDTF">2021-06-08T11:12:26Z</dcterms:created>
  <dcterms:modified xsi:type="dcterms:W3CDTF">2024-07-21T00:02:41Z</dcterms:modified>
</cp:coreProperties>
</file>