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9" r:id="rId3"/>
    <p:sldId id="7767" r:id="rId4"/>
    <p:sldId id="7755" r:id="rId5"/>
    <p:sldId id="263" r:id="rId6"/>
    <p:sldId id="298" r:id="rId7"/>
    <p:sldId id="7727" r:id="rId8"/>
    <p:sldId id="7774" r:id="rId9"/>
    <p:sldId id="1505" r:id="rId10"/>
    <p:sldId id="7756" r:id="rId11"/>
    <p:sldId id="261" r:id="rId12"/>
    <p:sldId id="7757" r:id="rId13"/>
    <p:sldId id="268" r:id="rId14"/>
    <p:sldId id="7750" r:id="rId15"/>
    <p:sldId id="7775" r:id="rId16"/>
    <p:sldId id="7768" r:id="rId17"/>
    <p:sldId id="7769" r:id="rId18"/>
    <p:sldId id="7770" r:id="rId19"/>
    <p:sldId id="7771" r:id="rId20"/>
    <p:sldId id="7772" r:id="rId21"/>
    <p:sldId id="7729" r:id="rId22"/>
    <p:sldId id="7773" r:id="rId23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9995CB69-74BC-43C0-BFF4-3BFCC13CF1ED}">
          <p14:sldIdLst>
            <p14:sldId id="256"/>
            <p14:sldId id="259"/>
            <p14:sldId id="7767"/>
            <p14:sldId id="7755"/>
            <p14:sldId id="263"/>
            <p14:sldId id="298"/>
            <p14:sldId id="7727"/>
            <p14:sldId id="7774"/>
            <p14:sldId id="1505"/>
            <p14:sldId id="7756"/>
            <p14:sldId id="261"/>
            <p14:sldId id="7757"/>
            <p14:sldId id="268"/>
            <p14:sldId id="7750"/>
            <p14:sldId id="7775"/>
            <p14:sldId id="7768"/>
            <p14:sldId id="7769"/>
            <p14:sldId id="7770"/>
            <p14:sldId id="7771"/>
            <p14:sldId id="7772"/>
            <p14:sldId id="7729"/>
            <p14:sldId id="777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jy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CDE3C3"/>
    <a:srgbClr val="99C57F"/>
    <a:srgbClr val="9BC682"/>
    <a:srgbClr val="A8CE93"/>
    <a:srgbClr val="EFF6ED"/>
    <a:srgbClr val="F1F7EF"/>
    <a:srgbClr val="B4D5A3"/>
    <a:srgbClr val="95C37A"/>
    <a:srgbClr val="B7D7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5291" autoAdjust="0"/>
  </p:normalViewPr>
  <p:slideViewPr>
    <p:cSldViewPr snapToGrid="0" snapToObjects="1">
      <p:cViewPr>
        <p:scale>
          <a:sx n="80" d="100"/>
          <a:sy n="80" d="100"/>
        </p:scale>
        <p:origin x="630" y="23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63" d="100"/>
          <a:sy n="63" d="100"/>
        </p:scale>
        <p:origin x="3111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23A1F-98B8-4253-A101-6A4562FB83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2CE37-BF4B-4AE3-89D1-B781F20A32FD}" type="datetime1">
              <a:rPr kumimoji="1" lang="zh-CN" altLang="en-US" smtClean="0"/>
              <a:t>2024/7/19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A0B27-4EE5-6442-9424-7A0329C3AC2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982CE37-BF4B-4AE3-89D1-B781F20A32FD}" type="datetime1">
              <a:rPr kumimoji="1" lang="zh-CN" altLang="en-US" smtClean="0"/>
              <a:t>2024/7/19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5539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982CE37-BF4B-4AE3-89D1-B781F20A32FD}" type="datetime1">
              <a:rPr kumimoji="1" lang="zh-CN" altLang="en-US" smtClean="0"/>
              <a:t>2024/7/20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32353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982CE37-BF4B-4AE3-89D1-B781F20A32FD}" type="datetime1">
              <a:rPr kumimoji="1" lang="zh-CN" altLang="en-US" smtClean="0"/>
              <a:t>2024/7/19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710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982CE37-BF4B-4AE3-89D1-B781F20A32FD}" type="datetime1">
              <a:rPr kumimoji="1" lang="zh-CN" altLang="en-US" smtClean="0"/>
              <a:t>2024/7/19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39217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幻灯片图像占位符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备注占位符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So ,we design and develop the …</a:t>
            </a:r>
          </a:p>
          <a:p>
            <a:pPr>
              <a:defRPr/>
            </a:pPr>
            <a:r>
              <a:rPr lang="en-US" altLang="zh-CN" dirty="0"/>
              <a:t>Focusing on the adjustment of </a:t>
            </a:r>
            <a:r>
              <a:rPr lang="en-US" altLang="zh-CN" sz="1200" dirty="0">
                <a:latin typeface="Calibri"/>
                <a:ea typeface="微软雅黑"/>
                <a:cs typeface="Calibri"/>
              </a:rPr>
              <a:t>the available resource scale for each user dynamically</a:t>
            </a:r>
          </a:p>
          <a:p>
            <a:pPr>
              <a:defRPr/>
            </a:pPr>
            <a:endParaRPr lang="en-US" altLang="zh-CN" sz="1200" dirty="0">
              <a:latin typeface="Calibri"/>
              <a:ea typeface="微软雅黑"/>
              <a:cs typeface="Calibri"/>
            </a:endParaRPr>
          </a:p>
          <a:p>
            <a:pPr>
              <a:defRPr/>
            </a:pPr>
            <a:r>
              <a:rPr lang="en-US" altLang="zh-CN" sz="1200" dirty="0">
                <a:latin typeface="Calibri"/>
                <a:ea typeface="微软雅黑"/>
                <a:cs typeface="Calibri"/>
              </a:rPr>
              <a:t>The first,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Second is Control Center, which identify …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 third,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Finally we return to the  Control Center to …s</a:t>
            </a:r>
          </a:p>
          <a:p>
            <a:pPr>
              <a:defRPr/>
            </a:pPr>
            <a:r>
              <a:rPr lang="en-US" altLang="zh-CN" dirty="0"/>
              <a:t>Next is the details</a:t>
            </a: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EC3F70B3-B9B0-49CA-900E-431AA168B6CB}" type="slidenum">
              <a:rPr lang="en-US" altLang="zh-CN"/>
              <a:t>14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880427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982CE37-BF4B-4AE3-89D1-B781F20A32FD}" type="datetime1">
              <a:rPr kumimoji="1" lang="zh-CN" altLang="en-US" smtClean="0"/>
              <a:t>2024/7/20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5651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7575" y="1908879"/>
            <a:ext cx="10515600" cy="1640371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6000" b="1" baseline="0" dirty="0">
                <a:solidFill>
                  <a:srgbClr val="2F5597"/>
                </a:solidFill>
                <a:latin typeface="Arial Rounded MT Bold" panose="020F0704030504030204" pitchFamily="34" charset="0"/>
                <a:ea typeface="微软雅黑" panose="020B0503020204020204" pitchFamily="34" charset="-122"/>
                <a:cs typeface="Lato Black" panose="020F0502020204030203" pitchFamily="34" charset="0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53787" y="4431323"/>
            <a:ext cx="6783754" cy="743928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2F5597"/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AD524A3-66E9-4E35-BF97-E1741B303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6599" y="-197184"/>
            <a:ext cx="1147575" cy="114757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F7B268A-EC00-4E3F-8730-2D22AA18139E}"/>
              </a:ext>
            </a:extLst>
          </p:cNvPr>
          <p:cNvSpPr/>
          <p:nvPr userDrawn="1"/>
        </p:nvSpPr>
        <p:spPr>
          <a:xfrm>
            <a:off x="-11320" y="0"/>
            <a:ext cx="12192000" cy="890744"/>
          </a:xfrm>
          <a:prstGeom prst="rect">
            <a:avLst/>
          </a:prstGeom>
          <a:gradFill flip="none" rotWithShape="1">
            <a:gsLst>
              <a:gs pos="0">
                <a:srgbClr val="F1F7EF"/>
              </a:gs>
              <a:gs pos="35000">
                <a:srgbClr val="B7D7A8"/>
              </a:gs>
              <a:gs pos="69000">
                <a:srgbClr val="95C37A"/>
              </a:gs>
              <a:gs pos="100000">
                <a:srgbClr val="B4D5A3"/>
              </a:gs>
            </a:gsLst>
            <a:lin ang="0" scaled="1"/>
            <a:tileRect/>
          </a:gradFill>
        </p:spPr>
        <p:txBody>
          <a:bodyPr vert="horz" wrap="square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buNone/>
            </a:pPr>
            <a:endParaRPr lang="zh-CN" altLang="en-US" sz="3600" b="1" baseline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C36BFFAE-2A73-4F93-BC36-1E9B66DE5CD7}"/>
              </a:ext>
            </a:extLst>
          </p:cNvPr>
          <p:cNvSpPr/>
          <p:nvPr userDrawn="1"/>
        </p:nvSpPr>
        <p:spPr>
          <a:xfrm>
            <a:off x="-8467" y="6617982"/>
            <a:ext cx="12192000" cy="224573"/>
          </a:xfrm>
          <a:prstGeom prst="rect">
            <a:avLst/>
          </a:prstGeom>
          <a:gradFill flip="none" rotWithShape="1">
            <a:gsLst>
              <a:gs pos="0">
                <a:srgbClr val="F1F7EF"/>
              </a:gs>
              <a:gs pos="35000">
                <a:srgbClr val="B7D7A8"/>
              </a:gs>
              <a:gs pos="69000">
                <a:srgbClr val="95C37A"/>
              </a:gs>
              <a:gs pos="100000">
                <a:srgbClr val="B4D5A3"/>
              </a:gs>
            </a:gsLst>
            <a:lin ang="0" scaled="1"/>
            <a:tileRect/>
          </a:gradFill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buNone/>
            </a:pPr>
            <a:endParaRPr lang="zh-CN" altLang="en-US" sz="3600" b="1" baseline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97EE72D-515F-4EFB-8244-CE9BEAC093B1}"/>
              </a:ext>
            </a:extLst>
          </p:cNvPr>
          <p:cNvSpPr/>
          <p:nvPr userDrawn="1"/>
        </p:nvSpPr>
        <p:spPr>
          <a:xfrm>
            <a:off x="0" y="0"/>
            <a:ext cx="12192000" cy="890744"/>
          </a:xfrm>
          <a:prstGeom prst="rect">
            <a:avLst/>
          </a:prstGeom>
          <a:gradFill flip="none" rotWithShape="1">
            <a:gsLst>
              <a:gs pos="0">
                <a:srgbClr val="F1F7EF"/>
              </a:gs>
              <a:gs pos="35000">
                <a:srgbClr val="B7D7A8"/>
              </a:gs>
              <a:gs pos="69000">
                <a:srgbClr val="95C37A"/>
              </a:gs>
              <a:gs pos="100000">
                <a:srgbClr val="B4D5A3"/>
              </a:gs>
            </a:gsLst>
            <a:lin ang="0" scaled="1"/>
            <a:tileRect/>
          </a:gradFill>
        </p:spPr>
        <p:txBody>
          <a:bodyPr vert="horz" wrap="square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buNone/>
            </a:pPr>
            <a:endParaRPr lang="zh-CN" altLang="en-US" sz="3600" b="1" baseline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8930EE3-AF01-4A90-9DB3-F5CC9C65D3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70080" y="654706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E6B31BEF-C01E-4CA6-9D7D-67F43F13ADF2}" type="slidenum">
              <a:rPr lang="en-US" altLang="zh-CN" smtClean="0"/>
              <a:pPr/>
              <a:t>‹#›</a:t>
            </a:fld>
            <a:r>
              <a:rPr lang="en-US" altLang="zh-CN"/>
              <a:t>/31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2188F1E-34E9-45B5-A978-B6C814254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874" y="186049"/>
            <a:ext cx="11824252" cy="590931"/>
          </a:xfrm>
          <a:noFill/>
        </p:spPr>
        <p:txBody>
          <a:bodyPr wrap="square" rtlCol="0">
            <a:normAutofit/>
          </a:bodyPr>
          <a:lstStyle>
            <a:lvl1pPr>
              <a:defRPr lang="en-US" sz="3600" baseline="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defTabSz="457200"/>
            <a:r>
              <a:rPr lang="en-US" altLang="zh-CN" dirty="0"/>
              <a:t>Outline</a:t>
            </a:r>
            <a:endParaRPr lang="en-US" dirty="0"/>
          </a:p>
        </p:txBody>
      </p:sp>
      <p:sp>
        <p:nvSpPr>
          <p:cNvPr id="31" name="日期占位符 16">
            <a:extLst>
              <a:ext uri="{FF2B5EF4-FFF2-40B4-BE49-F238E27FC236}">
                <a16:creationId xmlns:a16="http://schemas.microsoft.com/office/drawing/2014/main" id="{1F976A26-FFA3-4D77-A8A6-3EF2379F10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67" y="65538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altLang="zh-CN" smtClean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fld id="{2F716CC4-4293-4B6B-B9E4-91B00B93A469}" type="datetime1">
              <a:rPr lang="en-US" altLang="zh-CN" smtClean="0"/>
              <a:pPr/>
              <a:t>7/19/2024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1024C02-B043-40DD-B2DD-A636743A13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81897" y="-135697"/>
            <a:ext cx="1147575" cy="114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4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AD71A96-5D84-4E4C-A99C-73645C202B12}"/>
              </a:ext>
            </a:extLst>
          </p:cNvPr>
          <p:cNvSpPr/>
          <p:nvPr userDrawn="1"/>
        </p:nvSpPr>
        <p:spPr>
          <a:xfrm>
            <a:off x="-8467" y="6617982"/>
            <a:ext cx="12192000" cy="224573"/>
          </a:xfrm>
          <a:prstGeom prst="rect">
            <a:avLst/>
          </a:prstGeom>
          <a:gradFill flip="none" rotWithShape="1">
            <a:gsLst>
              <a:gs pos="0">
                <a:srgbClr val="F1F7EF"/>
              </a:gs>
              <a:gs pos="35000">
                <a:srgbClr val="B7D7A8"/>
              </a:gs>
              <a:gs pos="69000">
                <a:srgbClr val="95C37A"/>
              </a:gs>
              <a:gs pos="100000">
                <a:srgbClr val="B4D5A3"/>
              </a:gs>
            </a:gsLst>
            <a:lin ang="0" scaled="1"/>
            <a:tileRect/>
          </a:gradFill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buNone/>
            </a:pPr>
            <a:endParaRPr lang="zh-CN" altLang="en-US" sz="3600" b="1" baseline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3736" y="1017139"/>
            <a:ext cx="11001894" cy="4972787"/>
          </a:xfrm>
        </p:spPr>
        <p:txBody>
          <a:bodyPr/>
          <a:lstStyle>
            <a:lvl1pPr marL="342900" indent="-342900">
              <a:lnSpc>
                <a:spcPct val="11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l"/>
              <a:defRPr sz="2400" baseline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1600" baseline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1200" baseline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800" baseline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6" name="日期占位符 16"/>
          <p:cNvSpPr>
            <a:spLocks noGrp="1"/>
          </p:cNvSpPr>
          <p:nvPr>
            <p:ph type="dt" sz="half" idx="2"/>
          </p:nvPr>
        </p:nvSpPr>
        <p:spPr>
          <a:xfrm>
            <a:off x="8467" y="65851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altLang="zh-CN" smtClean="0">
                <a:solidFill>
                  <a:srgbClr val="485F8A"/>
                </a:solidFill>
                <a:latin typeface="Abadi" panose="020B0604020104020204" pitchFamily="34" charset="0"/>
              </a:defRPr>
            </a:lvl1pPr>
          </a:lstStyle>
          <a:p>
            <a:fld id="{2F716CC4-4293-4B6B-B9E4-91B00B93A469}" type="datetime1">
              <a:rPr lang="en-US" altLang="zh-CN" smtClean="0"/>
              <a:pPr/>
              <a:t>7/19/2024</a:t>
            </a:fld>
            <a:endParaRPr lang="zh-CN" altLang="en-US" dirty="0"/>
          </a:p>
        </p:txBody>
      </p:sp>
      <p:sp>
        <p:nvSpPr>
          <p:cNvPr id="7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9370080" y="65520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altLang="zh-CN" smtClean="0">
                <a:solidFill>
                  <a:schemeClr val="tx1"/>
                </a:solidFill>
                <a:latin typeface="Abadi" panose="020B0604020104020204" pitchFamily="34" charset="0"/>
              </a:defRPr>
            </a:lvl1pPr>
          </a:lstStyle>
          <a:p>
            <a:fld id="{E6B31BEF-C01E-4CA6-9D7D-67F43F13ADF2}" type="slidenum">
              <a:rPr lang="en-US" altLang="zh-CN" smtClean="0"/>
              <a:pPr/>
              <a:t>‹#›</a:t>
            </a:fld>
            <a:r>
              <a:rPr lang="en-US" altLang="zh-CN"/>
              <a:t>/31</a:t>
            </a:r>
            <a:endParaRPr lang="zh-CN" alt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EFC3A0A-F138-4851-81C0-E09F33F7513C}"/>
              </a:ext>
            </a:extLst>
          </p:cNvPr>
          <p:cNvSpPr txBox="1">
            <a:spLocks/>
          </p:cNvSpPr>
          <p:nvPr userDrawn="1"/>
        </p:nvSpPr>
        <p:spPr>
          <a:xfrm>
            <a:off x="376215" y="80500"/>
            <a:ext cx="11287465" cy="82896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baseline="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微软雅黑" panose="020B0503020204020204" pitchFamily="34" charset="-122"/>
                <a:cs typeface="+mn-cs"/>
              </a:defRPr>
            </a:lvl1pPr>
          </a:lstStyle>
          <a:p>
            <a:pPr defTabSz="457200"/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2B339FC-5F43-4209-8557-664D510ADCDE}"/>
              </a:ext>
            </a:extLst>
          </p:cNvPr>
          <p:cNvSpPr/>
          <p:nvPr userDrawn="1"/>
        </p:nvSpPr>
        <p:spPr>
          <a:xfrm>
            <a:off x="0" y="0"/>
            <a:ext cx="12192000" cy="890744"/>
          </a:xfrm>
          <a:prstGeom prst="rect">
            <a:avLst/>
          </a:prstGeom>
          <a:gradFill flip="none" rotWithShape="1">
            <a:gsLst>
              <a:gs pos="0">
                <a:srgbClr val="F1F7EF"/>
              </a:gs>
              <a:gs pos="35000">
                <a:srgbClr val="B7D7A8"/>
              </a:gs>
              <a:gs pos="69000">
                <a:srgbClr val="95C37A"/>
              </a:gs>
              <a:gs pos="100000">
                <a:srgbClr val="B4D5A3"/>
              </a:gs>
            </a:gsLst>
            <a:lin ang="0" scaled="1"/>
            <a:tileRect/>
          </a:gradFill>
        </p:spPr>
        <p:txBody>
          <a:bodyPr vert="horz" wrap="square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buNone/>
            </a:pPr>
            <a:endParaRPr lang="zh-CN" altLang="en-US" sz="3600" b="1" baseline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96EE7E1F-F036-4F4B-A779-FA9125C489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81897" y="-135697"/>
            <a:ext cx="1147575" cy="114757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1F2C7AD-E7CB-4F6F-84A2-33B9287BC1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874" y="186049"/>
            <a:ext cx="11824252" cy="590931"/>
          </a:xfrm>
          <a:noFill/>
        </p:spPr>
        <p:txBody>
          <a:bodyPr wrap="square" rtlCol="0">
            <a:normAutofit/>
          </a:bodyPr>
          <a:lstStyle>
            <a:lvl1pPr>
              <a:defRPr lang="en-US" sz="3600" b="1" baseline="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defTabSz="457200"/>
            <a:r>
              <a:rPr lang="zh-CN" altLang="en-US" dirty="0"/>
              <a:t>编辑标题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 bwMode="auto">
          <a:xfrm>
            <a:off x="-1" y="-30478"/>
            <a:ext cx="12192001" cy="781920"/>
          </a:xfrm>
          <a:prstGeom prst="rect">
            <a:avLst/>
          </a:prstGeom>
          <a:gradFill flip="none" rotWithShape="1">
            <a:gsLst>
              <a:gs pos="21000">
                <a:schemeClr val="accent2">
                  <a:lumMod val="75000"/>
                  <a:lumOff val="25000"/>
                </a:schemeClr>
              </a:gs>
              <a:gs pos="86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92169" y="-50066"/>
            <a:ext cx="11666094" cy="777240"/>
          </a:xfrm>
        </p:spPr>
        <p:txBody>
          <a:bodyPr/>
          <a:lstStyle>
            <a:lvl1pPr algn="l">
              <a:defRPr sz="264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8743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 userDrawn="1"/>
        </p:nvCxnSpPr>
        <p:spPr>
          <a:xfrm>
            <a:off x="1" y="1161256"/>
            <a:ext cx="7920203" cy="0"/>
          </a:xfrm>
          <a:prstGeom prst="line">
            <a:avLst/>
          </a:prstGeom>
          <a:ln w="15875">
            <a:gradFill>
              <a:gsLst>
                <a:gs pos="13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487333" y="296902"/>
            <a:ext cx="9792825" cy="649287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文本占位符 2"/>
          <p:cNvSpPr>
            <a:spLocks noGrp="1"/>
          </p:cNvSpPr>
          <p:nvPr>
            <p:ph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D788754-B9FB-442B-9501-F89060219B21}" type="datetime1">
              <a:rPr lang="zh-CN" altLang="en-US"/>
              <a:pPr>
                <a:defRPr/>
              </a:pPr>
              <a:t>2024/7/19</a:t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r">
              <a:defRPr sz="120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DF9FC465-5EB2-45CE-98C9-BCB9AABB7B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0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C36BFFAE-2A73-4F93-BC36-1E9B66DE5CD7}"/>
              </a:ext>
            </a:extLst>
          </p:cNvPr>
          <p:cNvSpPr/>
          <p:nvPr userDrawn="1"/>
        </p:nvSpPr>
        <p:spPr>
          <a:xfrm>
            <a:off x="-8467" y="6617982"/>
            <a:ext cx="12192000" cy="224573"/>
          </a:xfrm>
          <a:prstGeom prst="rect">
            <a:avLst/>
          </a:prstGeom>
          <a:gradFill flip="none" rotWithShape="1">
            <a:gsLst>
              <a:gs pos="0">
                <a:srgbClr val="F1F7EF"/>
              </a:gs>
              <a:gs pos="35000">
                <a:srgbClr val="B7D7A8"/>
              </a:gs>
              <a:gs pos="69000">
                <a:srgbClr val="95C37A"/>
              </a:gs>
              <a:gs pos="100000">
                <a:srgbClr val="B4D5A3"/>
              </a:gs>
            </a:gsLst>
            <a:lin ang="0" scaled="1"/>
            <a:tileRect/>
          </a:gradFill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buNone/>
            </a:pPr>
            <a:endParaRPr lang="zh-CN" altLang="en-US" sz="3600" b="1" baseline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97EE72D-515F-4EFB-8244-CE9BEAC093B1}"/>
              </a:ext>
            </a:extLst>
          </p:cNvPr>
          <p:cNvSpPr/>
          <p:nvPr userDrawn="1"/>
        </p:nvSpPr>
        <p:spPr>
          <a:xfrm>
            <a:off x="0" y="0"/>
            <a:ext cx="12192000" cy="890744"/>
          </a:xfrm>
          <a:prstGeom prst="rect">
            <a:avLst/>
          </a:prstGeom>
          <a:gradFill flip="none" rotWithShape="1">
            <a:gsLst>
              <a:gs pos="0">
                <a:srgbClr val="F1F7EF"/>
              </a:gs>
              <a:gs pos="35000">
                <a:srgbClr val="B7D7A8"/>
              </a:gs>
              <a:gs pos="69000">
                <a:srgbClr val="95C37A"/>
              </a:gs>
              <a:gs pos="100000">
                <a:srgbClr val="B4D5A3"/>
              </a:gs>
            </a:gsLst>
            <a:lin ang="0" scaled="1"/>
            <a:tileRect/>
          </a:gradFill>
        </p:spPr>
        <p:txBody>
          <a:bodyPr vert="horz" wrap="square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buNone/>
            </a:pPr>
            <a:endParaRPr lang="zh-CN" altLang="en-US" sz="3600" b="1" baseline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8930EE3-AF01-4A90-9DB3-F5CC9C65D3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70080" y="654706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E6B31BEF-C01E-4CA6-9D7D-67F43F13ADF2}" type="slidenum">
              <a:rPr lang="en-US" altLang="zh-CN" smtClean="0"/>
              <a:pPr/>
              <a:t>‹#›</a:t>
            </a:fld>
            <a:r>
              <a:rPr lang="en-US" altLang="zh-CN"/>
              <a:t>/31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2188F1E-34E9-45B5-A978-B6C814254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874" y="186049"/>
            <a:ext cx="11824252" cy="590931"/>
          </a:xfrm>
          <a:noFill/>
        </p:spPr>
        <p:txBody>
          <a:bodyPr wrap="square" rtlCol="0">
            <a:normAutofit/>
          </a:bodyPr>
          <a:lstStyle>
            <a:lvl1pPr>
              <a:defRPr lang="en-US" sz="3600" baseline="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defTabSz="457200"/>
            <a:r>
              <a:rPr lang="en-US" altLang="zh-CN" dirty="0"/>
              <a:t>Outline</a:t>
            </a:r>
            <a:endParaRPr lang="en-US" dirty="0"/>
          </a:p>
        </p:txBody>
      </p:sp>
      <p:sp>
        <p:nvSpPr>
          <p:cNvPr id="31" name="日期占位符 16">
            <a:extLst>
              <a:ext uri="{FF2B5EF4-FFF2-40B4-BE49-F238E27FC236}">
                <a16:creationId xmlns:a16="http://schemas.microsoft.com/office/drawing/2014/main" id="{1F976A26-FFA3-4D77-A8A6-3EF2379F10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67" y="65538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altLang="zh-CN" smtClean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fld id="{2F716CC4-4293-4B6B-B9E4-91B00B93A469}" type="datetime1">
              <a:rPr lang="en-US" altLang="zh-CN" smtClean="0"/>
              <a:pPr/>
              <a:t>7/19/2024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1024C02-B043-40DD-B2DD-A636743A13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81897" y="-135697"/>
            <a:ext cx="1147575" cy="114757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FD00D8-75B7-461E-A9C3-41B65ED62A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3736" y="1017139"/>
            <a:ext cx="11001894" cy="4972787"/>
          </a:xfrm>
        </p:spPr>
        <p:txBody>
          <a:bodyPr/>
          <a:lstStyle>
            <a:lvl1pPr marL="342900" indent="-342900">
              <a:lnSpc>
                <a:spcPct val="11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l"/>
              <a:defRPr sz="24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16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12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8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69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522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10" name="日期占位符 3"/>
          <p:cNvSpPr txBox="1"/>
          <p:nvPr userDrawn="1"/>
        </p:nvSpPr>
        <p:spPr>
          <a:xfrm>
            <a:off x="9770772" y="6637866"/>
            <a:ext cx="1362187" cy="2201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9370080" y="66077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457200" rtl="0" eaLnBrk="1" latinLnBrk="0" hangingPunct="1">
              <a:defRPr lang="zh-CN" alt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6B31BEF-C01E-4CA6-9D7D-67F43F13ADF2}" type="slidenum">
              <a:rPr lang="en-US" altLang="zh-CN" smtClean="0"/>
              <a:pPr/>
              <a:t>‹#›</a:t>
            </a:fld>
            <a:r>
              <a:rPr lang="en-US" altLang="zh-CN" dirty="0"/>
              <a:t>/31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  <p:sldLayoutId id="2147483655" r:id="rId5"/>
    <p:sldLayoutId id="2147483656" r:id="rId6"/>
    <p:sldLayoutId id="214748365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hijy@ihep.ac.c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helpdesk@ihep.ac.cn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afsapply.ihep.ac.cn/cchelp/zh/local-cluster/storage/Lustre/#%E8%AE%BE%E7%BD%AE%E7%9B%AE%E5%BD%95%E7%9A%84acl%EF%BC%9A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indico.ihep.ac.cn/event/22917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EE14C2-EC0C-4E2F-9230-F1AC1AA52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50676"/>
            <a:ext cx="12107119" cy="598853"/>
          </a:xfrm>
        </p:spPr>
        <p:txBody>
          <a:bodyPr>
            <a:noAutofit/>
          </a:bodyPr>
          <a:lstStyle/>
          <a:p>
            <a:r>
              <a:rPr lang="en-US" altLang="zh-CN" sz="4200" dirty="0">
                <a:solidFill>
                  <a:schemeClr val="accent6">
                    <a:lumMod val="50000"/>
                  </a:schemeClr>
                </a:solidFill>
              </a:rPr>
              <a:t>Introduction</a:t>
            </a:r>
            <a:r>
              <a:rPr lang="zh-CN" altLang="en-US" sz="4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4200" dirty="0">
                <a:solidFill>
                  <a:schemeClr val="accent6">
                    <a:lumMod val="50000"/>
                  </a:schemeClr>
                </a:solidFill>
              </a:rPr>
              <a:t>of</a:t>
            </a:r>
            <a:r>
              <a:rPr lang="zh-CN" altLang="en-US" sz="4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4200" dirty="0">
                <a:solidFill>
                  <a:schemeClr val="accent6">
                    <a:lumMod val="50000"/>
                  </a:schemeClr>
                </a:solidFill>
              </a:rPr>
              <a:t>BESIII Computing Platform</a:t>
            </a:r>
            <a:endParaRPr lang="zh-CN" altLang="en-US" sz="4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811999A-0CDE-44C1-8E41-4499A7086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4123" y="3429000"/>
            <a:ext cx="6783754" cy="218416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On Behalf of IHEP-CC</a:t>
            </a:r>
          </a:p>
          <a:p>
            <a:endParaRPr lang="en-US" altLang="zh-CN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altLang="zh-CN" dirty="0" err="1">
                <a:solidFill>
                  <a:schemeClr val="accent6">
                    <a:lumMod val="50000"/>
                  </a:schemeClr>
                </a:solidFill>
              </a:rPr>
              <a:t>Jingyan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 Shi</a:t>
            </a:r>
          </a:p>
          <a:p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shijy@ihep.ac.cn</a:t>
            </a:r>
            <a:endParaRPr lang="en-US" altLang="zh-CN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文本占位符 2">
            <a:extLst>
              <a:ext uri="{FF2B5EF4-FFF2-40B4-BE49-F238E27FC236}">
                <a16:creationId xmlns:a16="http://schemas.microsoft.com/office/drawing/2014/main" id="{830B54F5-DB34-4CBD-AD96-F028BE5AD9BD}"/>
              </a:ext>
            </a:extLst>
          </p:cNvPr>
          <p:cNvSpPr txBox="1">
            <a:spLocks/>
          </p:cNvSpPr>
          <p:nvPr/>
        </p:nvSpPr>
        <p:spPr>
          <a:xfrm>
            <a:off x="1967501" y="6112789"/>
            <a:ext cx="8256997" cy="598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rgbClr val="2F5597"/>
                </a:solidFill>
                <a:latin typeface="Arial Rounded MT Bold" panose="020F0704030504030204" pitchFamily="34" charset="0"/>
                <a:ea typeface="微软雅黑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第八届 </a:t>
            </a:r>
            <a:r>
              <a:rPr lang="en-US" sz="1800" b="1" dirty="0">
                <a:effectLst/>
                <a:latin typeface="TimesNewRomanPS"/>
              </a:rPr>
              <a:t>BESIII R </a:t>
            </a:r>
            <a:r>
              <a:rPr lang="zh-CN" altLang="en-US" sz="18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值与 </a:t>
            </a:r>
            <a:r>
              <a:rPr lang="en-US" sz="1800" b="1" dirty="0">
                <a:effectLst/>
                <a:latin typeface="TimesNewRomanPS"/>
              </a:rPr>
              <a:t>QCD </a:t>
            </a:r>
            <a:r>
              <a:rPr lang="zh-CN" altLang="en-US" sz="18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强子结构研讨会 </a:t>
            </a:r>
            <a:endParaRPr lang="zh-CN" altLang="en-US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99929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2EEE399-4177-4A33-992F-625ADF2068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B31BEF-C01E-4CA6-9D7D-67F43F13ADF2}" type="slidenum">
              <a:rPr lang="en-US" altLang="zh-CN" smtClean="0"/>
              <a:pPr/>
              <a:t>10</a:t>
            </a:fld>
            <a:r>
              <a:rPr lang="en-US" altLang="zh-CN"/>
              <a:t>/31</a:t>
            </a:r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BD152B93-B618-455F-AB46-AD9AE071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74" y="133282"/>
            <a:ext cx="11824252" cy="590931"/>
          </a:xfrm>
        </p:spPr>
        <p:txBody>
          <a:bodyPr>
            <a:normAutofit/>
          </a:bodyPr>
          <a:lstStyle/>
          <a:p>
            <a:r>
              <a:rPr lang="en-US" altLang="zh-CN" dirty="0"/>
              <a:t>Provides More CPU Times Inside HTC Cluster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6A910CD-DA77-4486-A6BC-30FA0B3E8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144" y="760109"/>
            <a:ext cx="5314977" cy="3490973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BE72735-BEE8-4982-BE5F-A94253283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36" y="897236"/>
            <a:ext cx="4513703" cy="5253699"/>
          </a:xfrm>
        </p:spPr>
        <p:txBody>
          <a:bodyPr>
            <a:normAutofit fontScale="92500"/>
          </a:bodyPr>
          <a:lstStyle/>
          <a:p>
            <a:r>
              <a:rPr lang="en-US" altLang="zh-CN" dirty="0"/>
              <a:t>“Resource Sharing Pool” at local HTC cluster:  ~40k CPU cores</a:t>
            </a:r>
          </a:p>
          <a:p>
            <a:pPr lvl="1"/>
            <a:r>
              <a:rPr lang="en-US" altLang="zh-CN" dirty="0"/>
              <a:t>CPUs contributed by all Exp.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zh-CN" dirty="0">
                <a:cs typeface="Consolas" panose="020B0609020204030204" pitchFamily="49" charset="0"/>
                <a:sym typeface="Wingdings" panose="05000000000000000000" pitchFamily="2" charset="2"/>
              </a:rPr>
              <a:t>Let the jobs from b</a:t>
            </a:r>
            <a:r>
              <a:rPr lang="en-US" altLang="zh-CN" sz="2000" dirty="0">
                <a:cs typeface="Consolas" panose="020B0609020204030204" pitchFamily="49" charset="0"/>
                <a:sym typeface="Wingdings" panose="05000000000000000000" pitchFamily="2" charset="2"/>
              </a:rPr>
              <a:t>usy </a:t>
            </a:r>
            <a:r>
              <a:rPr lang="en-US" altLang="zh-CN" dirty="0">
                <a:cs typeface="Consolas" panose="020B0609020204030204" pitchFamily="49" charset="0"/>
                <a:sym typeface="Wingdings" panose="05000000000000000000" pitchFamily="2" charset="2"/>
              </a:rPr>
              <a:t>Exp.</a:t>
            </a:r>
            <a:r>
              <a:rPr lang="en-US" altLang="zh-CN" sz="2000" dirty="0">
                <a:cs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altLang="zh-CN" dirty="0">
                <a:cs typeface="Consolas" panose="020B0609020204030204" pitchFamily="49" charset="0"/>
                <a:sym typeface="Wingdings" panose="05000000000000000000" pitchFamily="2" charset="2"/>
              </a:rPr>
              <a:t>run on the job slots of unbusy Exp.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zh-CN" dirty="0">
                <a:cs typeface="Consolas" panose="020B0609020204030204" pitchFamily="49" charset="0"/>
                <a:sym typeface="Wingdings" panose="05000000000000000000" pitchFamily="2" charset="2"/>
              </a:rPr>
              <a:t>Fairshare policy guarantee the higher priority for the unbusy Exp. jobs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zh-CN" dirty="0">
                <a:cs typeface="Consolas" panose="020B0609020204030204" pitchFamily="49" charset="0"/>
                <a:sym typeface="Wingdings" panose="05000000000000000000" pitchFamily="2" charset="2"/>
              </a:rPr>
              <a:t> Monitor tool developed guarantees the quick error reaction</a:t>
            </a:r>
            <a:endParaRPr lang="en-US" altLang="zh-CN" sz="2000" dirty="0"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zh-CN" dirty="0">
                <a:solidFill>
                  <a:srgbClr val="C00000"/>
                </a:solidFill>
                <a:cs typeface="Consolas" panose="020B0609020204030204" pitchFamily="49" charset="0"/>
              </a:rPr>
              <a:t>&gt;85% </a:t>
            </a:r>
            <a:r>
              <a:rPr lang="en-US" altLang="zh-CN" dirty="0">
                <a:cs typeface="Consolas" panose="020B0609020204030204" pitchFamily="49" charset="0"/>
              </a:rPr>
              <a:t>CPU utilization and stable worker nodes</a:t>
            </a:r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1D4F1CC-65A8-44F8-B627-AA2F808BBA43}"/>
              </a:ext>
            </a:extLst>
          </p:cNvPr>
          <p:cNvGrpSpPr/>
          <p:nvPr/>
        </p:nvGrpSpPr>
        <p:grpSpPr>
          <a:xfrm>
            <a:off x="4939860" y="4352404"/>
            <a:ext cx="7252140" cy="2251859"/>
            <a:chOff x="286056" y="4534070"/>
            <a:chExt cx="7252140" cy="2251859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139D9B3-0659-4926-95CD-9812E5E96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6056" y="4534070"/>
              <a:ext cx="7252140" cy="2251859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BD5DE69-4F07-4B41-A06D-241F3AFEB1EE}"/>
                </a:ext>
              </a:extLst>
            </p:cNvPr>
            <p:cNvSpPr txBox="1"/>
            <p:nvPr/>
          </p:nvSpPr>
          <p:spPr>
            <a:xfrm>
              <a:off x="2500998" y="4536422"/>
              <a:ext cx="4168402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err="1">
                  <a:solidFill>
                    <a:schemeClr val="bg1"/>
                  </a:solidFill>
                </a:rPr>
                <a:t>Walltime</a:t>
              </a:r>
              <a:r>
                <a:rPr lang="en-US" altLang="zh-CN" sz="1200" dirty="0">
                  <a:solidFill>
                    <a:schemeClr val="bg1"/>
                  </a:solidFill>
                </a:rPr>
                <a:t> consumed at HTC of IHEP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4636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0A26C0F-B67E-4F93-925C-5C48A0381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599" y="3629861"/>
            <a:ext cx="5304762" cy="297439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E3AC7F4-26B1-4470-865C-B568325727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1BEF-C01E-4CA6-9D7D-67F43F13ADF2}" type="slidenum">
              <a:rPr lang="en-US" altLang="zh-CN" smtClean="0"/>
              <a:pPr/>
              <a:t>11</a:t>
            </a:fld>
            <a:r>
              <a:rPr lang="en-US" altLang="zh-CN"/>
              <a:t>/31</a:t>
            </a:r>
            <a:endParaRPr 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F993A867-5419-4FB7-8D5F-BBDAA5E89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Job Statistics of </a:t>
            </a:r>
            <a:r>
              <a:rPr lang="en-US" altLang="zh-CN" dirty="0" err="1"/>
              <a:t>HTCondor</a:t>
            </a:r>
            <a:r>
              <a:rPr lang="en-US" altLang="zh-CN" dirty="0"/>
              <a:t> Cluster</a:t>
            </a:r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F4AFB9D-0BE8-4D2E-BC5B-BCB45DBC0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Arial Rounded MT Bold" panose="020F0704030504030204" pitchFamily="34" charset="0"/>
              </a:rPr>
              <a:t>IHEP </a:t>
            </a:r>
            <a:r>
              <a:rPr lang="en-US" altLang="zh-CN" dirty="0" err="1">
                <a:latin typeface="Arial Rounded MT Bold" panose="020F0704030504030204" pitchFamily="34" charset="0"/>
              </a:rPr>
              <a:t>HTCondor</a:t>
            </a:r>
            <a:r>
              <a:rPr lang="en-US" altLang="zh-CN" dirty="0">
                <a:latin typeface="Arial Rounded MT Bold" panose="020F0704030504030204" pitchFamily="34" charset="0"/>
              </a:rPr>
              <a:t> Local cluster serves 18 Experiments and Applications</a:t>
            </a:r>
          </a:p>
          <a:p>
            <a:pPr lvl="1"/>
            <a:r>
              <a:rPr lang="en-US" altLang="zh-CN" dirty="0">
                <a:latin typeface="Arial Rounded MT Bold" panose="020F0704030504030204" pitchFamily="34" charset="0"/>
              </a:rPr>
              <a:t>The amount of CPU cores:  39,972</a:t>
            </a:r>
          </a:p>
          <a:p>
            <a:pPr lvl="2"/>
            <a:r>
              <a:rPr lang="en-US" altLang="zh-CN" dirty="0">
                <a:latin typeface="Arial Rounded MT Bold" panose="020F0704030504030204" pitchFamily="34" charset="0"/>
              </a:rPr>
              <a:t>BESIII contributed  16,568 CPU cores,  41.4% </a:t>
            </a:r>
          </a:p>
          <a:p>
            <a:r>
              <a:rPr lang="en-US" altLang="zh-CN" dirty="0">
                <a:latin typeface="Arial Rounded MT Bold" panose="020F0704030504030204" pitchFamily="34" charset="0"/>
              </a:rPr>
              <a:t>Job Statistics of IHEP </a:t>
            </a:r>
            <a:r>
              <a:rPr lang="en-US" altLang="zh-CN" dirty="0" err="1">
                <a:latin typeface="Arial Rounded MT Bold" panose="020F0704030504030204" pitchFamily="34" charset="0"/>
              </a:rPr>
              <a:t>HTCondor</a:t>
            </a:r>
            <a:r>
              <a:rPr lang="en-US" altLang="zh-CN" dirty="0">
                <a:latin typeface="Arial Rounded MT Bold" panose="020F0704030504030204" pitchFamily="34" charset="0"/>
              </a:rPr>
              <a:t> from April to June, 2024</a:t>
            </a:r>
          </a:p>
          <a:p>
            <a:pPr lvl="1"/>
            <a:r>
              <a:rPr lang="en-US" altLang="zh-CN" dirty="0">
                <a:latin typeface="Arial Rounded MT Bold" panose="020F0704030504030204" pitchFamily="34" charset="0"/>
              </a:rPr>
              <a:t>Shared pool provides BESIII extra </a:t>
            </a:r>
            <a:r>
              <a:rPr lang="en-US" altLang="zh-CN" dirty="0">
                <a:solidFill>
                  <a:srgbClr val="C00000"/>
                </a:solidFill>
                <a:latin typeface="Arial Rounded MT Bold" panose="020F0704030504030204" pitchFamily="34" charset="0"/>
              </a:rPr>
              <a:t>36% </a:t>
            </a:r>
            <a:r>
              <a:rPr lang="en-US" altLang="zh-CN" dirty="0">
                <a:latin typeface="Arial Rounded MT Bold" panose="020F0704030504030204" pitchFamily="34" charset="0"/>
              </a:rPr>
              <a:t>CPU time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D48C1E8-FA52-4CE6-A88F-83D26ADC3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37" y="3612545"/>
            <a:ext cx="4749643" cy="2969525"/>
          </a:xfrm>
          <a:prstGeom prst="rect">
            <a:avLst/>
          </a:prstGeom>
        </p:spPr>
      </p:pic>
      <p:sp>
        <p:nvSpPr>
          <p:cNvPr id="11" name="对话气泡: 圆角矩形 10">
            <a:extLst>
              <a:ext uri="{FF2B5EF4-FFF2-40B4-BE49-F238E27FC236}">
                <a16:creationId xmlns:a16="http://schemas.microsoft.com/office/drawing/2014/main" id="{72849A2E-5029-47EA-891F-4CC50D8404E7}"/>
              </a:ext>
            </a:extLst>
          </p:cNvPr>
          <p:cNvSpPr/>
          <p:nvPr/>
        </p:nvSpPr>
        <p:spPr>
          <a:xfrm>
            <a:off x="10164146" y="4036422"/>
            <a:ext cx="1319349" cy="535578"/>
          </a:xfrm>
          <a:prstGeom prst="wedgeRoundRectCallout">
            <a:avLst>
              <a:gd name="adj1" fmla="val -34042"/>
              <a:gd name="adj2" fmla="val 175688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</a:rPr>
              <a:t>BESIII CPU Resource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4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B722298-75EE-4075-8940-C9486A443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36" y="1017140"/>
            <a:ext cx="6269793" cy="489752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zh-CN" dirty="0"/>
              <a:t>Local cluster is the</a:t>
            </a:r>
            <a:r>
              <a:rPr lang="zh-CN" altLang="en-US" dirty="0"/>
              <a:t> </a:t>
            </a:r>
            <a:r>
              <a:rPr lang="en-US" altLang="zh-CN" dirty="0"/>
              <a:t>main</a:t>
            </a:r>
            <a:r>
              <a:rPr lang="zh-CN" altLang="en-US" dirty="0"/>
              <a:t> </a:t>
            </a:r>
            <a:r>
              <a:rPr lang="en-US" altLang="zh-CN" dirty="0"/>
              <a:t>place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processing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Exp.</a:t>
            </a:r>
          </a:p>
          <a:p>
            <a:r>
              <a:rPr lang="en-US" altLang="zh-CN" dirty="0"/>
              <a:t>Local cluster expansion</a:t>
            </a:r>
          </a:p>
          <a:p>
            <a:pPr lvl="1"/>
            <a:r>
              <a:rPr lang="en-US" altLang="zh-CN" dirty="0"/>
              <a:t>IHEP-centered, and Computing resource extension on-demand</a:t>
            </a:r>
          </a:p>
          <a:p>
            <a:pPr lvl="1"/>
            <a:r>
              <a:rPr lang="en-US" altLang="zh-CN" dirty="0"/>
              <a:t>Classification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jobs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sites</a:t>
            </a:r>
          </a:p>
          <a:p>
            <a:pPr lvl="2"/>
            <a:r>
              <a:rPr lang="zh-CN" altLang="en-US" dirty="0"/>
              <a:t> </a:t>
            </a:r>
            <a:r>
              <a:rPr lang="en-US" altLang="zh-CN" dirty="0"/>
              <a:t>Dispatch the suitable jobs  to the suitable remote site</a:t>
            </a:r>
          </a:p>
          <a:p>
            <a:pPr lvl="1"/>
            <a:r>
              <a:rPr lang="en-US" altLang="zh-CN" dirty="0"/>
              <a:t>Transparent data access</a:t>
            </a:r>
            <a:r>
              <a:rPr lang="zh-CN" altLang="en-US" dirty="0"/>
              <a:t> </a:t>
            </a:r>
            <a:r>
              <a:rPr lang="en-US" altLang="zh-CN" dirty="0"/>
              <a:t>/</a:t>
            </a:r>
            <a:r>
              <a:rPr lang="zh-CN" altLang="en-US" dirty="0"/>
              <a:t> </a:t>
            </a:r>
            <a:r>
              <a:rPr lang="en-US" altLang="zh-CN" dirty="0"/>
              <a:t>transfer</a:t>
            </a:r>
          </a:p>
          <a:p>
            <a:pPr lvl="2"/>
            <a:r>
              <a:rPr lang="en-US" altLang="zh-CN" dirty="0"/>
              <a:t>Token-based user authentication </a:t>
            </a:r>
          </a:p>
          <a:p>
            <a:r>
              <a:rPr lang="en-US" altLang="zh-CN" dirty="0"/>
              <a:t>Keep the </a:t>
            </a:r>
            <a:r>
              <a:rPr lang="en-US" altLang="zh-CN" dirty="0">
                <a:solidFill>
                  <a:srgbClr val="C00000"/>
                </a:solidFill>
              </a:rPr>
              <a:t>original user cluster way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2AF01E4-6025-4469-92A1-01BB8B840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B31BEF-C01E-4CA6-9D7D-67F43F13ADF2}" type="slidenum">
              <a:rPr lang="en-US" altLang="zh-CN" smtClean="0"/>
              <a:pPr/>
              <a:t>12</a:t>
            </a:fld>
            <a:r>
              <a:rPr lang="en-US" altLang="zh-CN"/>
              <a:t>/31</a:t>
            </a:r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0D16FCE0-1E91-4A0F-A9C7-092F7834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74" y="186049"/>
            <a:ext cx="11123038" cy="590931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Distributed Computing  -- Local Cluster Expansion</a:t>
            </a:r>
            <a:endParaRPr lang="zh-CN" altLang="en-US" dirty="0"/>
          </a:p>
        </p:txBody>
      </p:sp>
      <p:pic>
        <p:nvPicPr>
          <p:cNvPr id="384" name="图片 4">
            <a:extLst>
              <a:ext uri="{FF2B5EF4-FFF2-40B4-BE49-F238E27FC236}">
                <a16:creationId xmlns:a16="http://schemas.microsoft.com/office/drawing/2014/main" id="{B787047C-FB9B-4E86-987B-7A53ECA2F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808" y="2113186"/>
            <a:ext cx="3455197" cy="267823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385" name="文本框 384">
            <a:extLst>
              <a:ext uri="{FF2B5EF4-FFF2-40B4-BE49-F238E27FC236}">
                <a16:creationId xmlns:a16="http://schemas.microsoft.com/office/drawing/2014/main" id="{350B95AE-FECA-453E-9AF0-B9253C979B4B}"/>
              </a:ext>
            </a:extLst>
          </p:cNvPr>
          <p:cNvSpPr txBox="1"/>
          <p:nvPr/>
        </p:nvSpPr>
        <p:spPr>
          <a:xfrm>
            <a:off x="8019419" y="4869580"/>
            <a:ext cx="3032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Design of Local Cluster Expansion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31455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4B75F7B-B524-40CE-80E7-55F86F32EF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1BEF-C01E-4CA6-9D7D-67F43F13ADF2}" type="slidenum">
              <a:rPr lang="en-US" altLang="zh-CN" smtClean="0"/>
              <a:pPr/>
              <a:t>13</a:t>
            </a:fld>
            <a:r>
              <a:rPr lang="en-US" altLang="zh-CN"/>
              <a:t>/31</a:t>
            </a:r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9DD527D-57C1-40A1-9A37-55874F85D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BESIII Cluster Expansion (Ongoing)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9DFE845-2D7C-431B-A0D0-C4AF494E4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36" y="992218"/>
            <a:ext cx="6604476" cy="3575007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>
                <a:latin typeface="Arial Rounded MT Bold" panose="020F0704030504030204" pitchFamily="34" charset="0"/>
              </a:rPr>
              <a:t>Aim: Dispatch more jobs run on more remote resource</a:t>
            </a:r>
            <a:endParaRPr lang="en-US" altLang="zh-CN" dirty="0"/>
          </a:p>
          <a:p>
            <a:r>
              <a:rPr lang="en-US" altLang="zh-CN" dirty="0">
                <a:latin typeface="Arial Rounded MT Bold" panose="020F0704030504030204" pitchFamily="34" charset="0"/>
              </a:rPr>
              <a:t>Study and development keeps going</a:t>
            </a:r>
          </a:p>
          <a:p>
            <a:pPr lvl="1"/>
            <a:r>
              <a:rPr lang="en-US" altLang="zh-CN" dirty="0">
                <a:latin typeface="Arial Rounded MT Bold" panose="020F0704030504030204" pitchFamily="34" charset="0"/>
              </a:rPr>
              <a:t>Dispatch 20%-30% BES jobs to the remote resource transparently</a:t>
            </a:r>
          </a:p>
          <a:p>
            <a:pPr lvl="2"/>
            <a:r>
              <a:rPr lang="en-US" altLang="zh-CN" dirty="0">
                <a:latin typeface="Arial Rounded MT Bold" panose="020F0704030504030204" pitchFamily="34" charset="0"/>
              </a:rPr>
              <a:t>Simulation and reconstruction</a:t>
            </a:r>
          </a:p>
          <a:p>
            <a:pPr marL="342900" lvl="1" indent="-342900">
              <a:spcBef>
                <a:spcPts val="1000"/>
              </a:spcBef>
              <a:buSzPct val="100000"/>
            </a:pPr>
            <a:r>
              <a:rPr lang="en-US" altLang="zh-CN" sz="2400" dirty="0">
                <a:latin typeface="Arial Rounded MT Bold" panose="020F0704030504030204" pitchFamily="34" charset="0"/>
              </a:rPr>
              <a:t>Sim and small part of rec jobs have been run remotely.</a:t>
            </a:r>
          </a:p>
          <a:p>
            <a:pPr lvl="1"/>
            <a:r>
              <a:rPr lang="en-US" altLang="zh-CN" dirty="0">
                <a:latin typeface="Arial Rounded MT Bold" panose="020F0704030504030204" pitchFamily="34" charset="0"/>
              </a:rPr>
              <a:t>Statistics of BESIII jobs submitted last three months</a:t>
            </a:r>
          </a:p>
          <a:p>
            <a:pPr lvl="2"/>
            <a:r>
              <a:rPr lang="en-US" altLang="zh-CN" dirty="0">
                <a:latin typeface="Arial Rounded MT Bold" panose="020F0704030504030204" pitchFamily="34" charset="0"/>
              </a:rPr>
              <a:t>Completed dHTC Jobs: 2,495,129 </a:t>
            </a:r>
          </a:p>
          <a:p>
            <a:pPr lvl="2"/>
            <a:r>
              <a:rPr lang="en-US" altLang="zh-CN" dirty="0">
                <a:latin typeface="Arial Rounded MT Bold" panose="020F0704030504030204" pitchFamily="34" charset="0"/>
              </a:rPr>
              <a:t>Consumed CPU Hours: 14,161,868  7.6% of CPU time of BESIII jobs at IHEP cluster</a:t>
            </a:r>
          </a:p>
          <a:p>
            <a:r>
              <a:rPr lang="en-US" altLang="zh-CN" dirty="0">
                <a:latin typeface="Arial Rounded MT Bold" panose="020F0704030504030204" pitchFamily="34" charset="0"/>
              </a:rPr>
              <a:t>More study focus on:</a:t>
            </a:r>
          </a:p>
          <a:p>
            <a:pPr lvl="1"/>
            <a:r>
              <a:rPr lang="en-US" altLang="zh-CN" dirty="0">
                <a:latin typeface="Arial Rounded MT Bold" panose="020F0704030504030204" pitchFamily="34" charset="0"/>
              </a:rPr>
              <a:t>Random trigger access</a:t>
            </a:r>
          </a:p>
          <a:p>
            <a:pPr lvl="1"/>
            <a:r>
              <a:rPr lang="en-US" altLang="zh-CN" dirty="0">
                <a:latin typeface="Arial Rounded MT Bold" panose="020F0704030504030204" pitchFamily="34" charset="0"/>
              </a:rPr>
              <a:t>How to use the resource inside close network</a:t>
            </a:r>
          </a:p>
          <a:p>
            <a:pPr lvl="1"/>
            <a:r>
              <a:rPr lang="en-US" altLang="zh-CN" dirty="0">
                <a:latin typeface="Arial Rounded MT Bold" panose="020F0704030504030204" pitchFamily="34" charset="0"/>
              </a:rPr>
              <a:t>Performance optimization</a:t>
            </a:r>
          </a:p>
          <a:p>
            <a:pPr marL="0" indent="0">
              <a:buNone/>
            </a:pPr>
            <a:endParaRPr lang="en-US" altLang="zh-CN" dirty="0">
              <a:latin typeface="Arial Rounded MT Bold" panose="020F0704030504030204" pitchFamily="34" charset="0"/>
            </a:endParaRPr>
          </a:p>
          <a:p>
            <a:pPr lvl="1"/>
            <a:endParaRPr lang="zh-CN" altLang="en-US" dirty="0">
              <a:latin typeface="Arial Rounded MT Bold" panose="020F070403050403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3B84D15-8B35-40D6-B22D-D07ECA210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256" y="4567226"/>
            <a:ext cx="4393565" cy="216239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264CCCC-80EA-4B2C-8E2A-526B65DBB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969" y="4567226"/>
            <a:ext cx="4370969" cy="2162398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D6C42674-1A09-7C2E-A1AA-2A3DAE2F33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8741" y="660613"/>
            <a:ext cx="4654540" cy="3299729"/>
          </a:xfrm>
          <a:prstGeom prst="rect">
            <a:avLst/>
          </a:prstGeom>
        </p:spPr>
      </p:pic>
      <p:sp>
        <p:nvSpPr>
          <p:cNvPr id="6" name="文本框 9">
            <a:extLst>
              <a:ext uri="{FF2B5EF4-FFF2-40B4-BE49-F238E27FC236}">
                <a16:creationId xmlns:a16="http://schemas.microsoft.com/office/drawing/2014/main" id="{69D33799-AF3A-7BF1-3CA2-C8B6C11CFBFD}"/>
              </a:ext>
            </a:extLst>
          </p:cNvPr>
          <p:cNvSpPr txBox="1"/>
          <p:nvPr/>
        </p:nvSpPr>
        <p:spPr>
          <a:xfrm>
            <a:off x="8301038" y="3966071"/>
            <a:ext cx="3085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Statistics of BESIII jobs in 2024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67174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>
            <a:spLocks noGrp="1"/>
          </p:cNvSpPr>
          <p:nvPr>
            <p:ph idx="1"/>
          </p:nvPr>
        </p:nvSpPr>
        <p:spPr bwMode="auto">
          <a:xfrm>
            <a:off x="183874" y="1086726"/>
            <a:ext cx="5366651" cy="4826136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zh-CN" dirty="0">
                <a:latin typeface="Arial Rounded MT Bold" panose="020F0704030504030204" pitchFamily="34" charset="0"/>
              </a:rPr>
              <a:t>Detect abnormal I/O behavior of user processes from the file system</a:t>
            </a:r>
          </a:p>
          <a:p>
            <a:pPr lvl="1">
              <a:defRPr/>
            </a:pPr>
            <a:r>
              <a:rPr lang="en-US" altLang="zh-CN" dirty="0">
                <a:latin typeface="Arial Rounded MT Bold" panose="020F0704030504030204" pitchFamily="34" charset="0"/>
              </a:rPr>
              <a:t>Near real-time statistics of the file system resources consumed by user processes</a:t>
            </a:r>
          </a:p>
          <a:p>
            <a:pPr lvl="1">
              <a:defRPr/>
            </a:pPr>
            <a:r>
              <a:rPr lang="en-US" altLang="zh-CN" dirty="0">
                <a:latin typeface="Arial Rounded MT Bold" panose="020F0704030504030204" pitchFamily="34" charset="0"/>
              </a:rPr>
              <a:t>Score and rank the user’s I/O behaviors</a:t>
            </a:r>
          </a:p>
          <a:p>
            <a:pPr lvl="2">
              <a:defRPr/>
            </a:pPr>
            <a:r>
              <a:rPr lang="en-US" altLang="zh-CN" dirty="0"/>
              <a:t>Using unsupervised machine learning algorithm</a:t>
            </a:r>
            <a:endParaRPr lang="en-US" sz="1800" b="1" dirty="0"/>
          </a:p>
          <a:p>
            <a:pPr lvl="1">
              <a:defRPr/>
            </a:pPr>
            <a:r>
              <a:rPr lang="en-US" altLang="zh-CN" dirty="0"/>
              <a:t> </a:t>
            </a:r>
            <a:r>
              <a:rPr lang="en-US" dirty="0"/>
              <a:t>Identify the </a:t>
            </a:r>
            <a:r>
              <a:rPr lang="en-US" altLang="zh-CN" dirty="0"/>
              <a:t>potentially abnormal  worker nodes</a:t>
            </a:r>
          </a:p>
          <a:p>
            <a:pPr>
              <a:defRPr/>
            </a:pPr>
            <a:r>
              <a:rPr lang="en-US" sz="2200" dirty="0"/>
              <a:t>Analysis job behavior from the worker node</a:t>
            </a:r>
          </a:p>
          <a:p>
            <a:pPr lvl="1">
              <a:defRPr/>
            </a:pPr>
            <a:r>
              <a:rPr lang="en-US" altLang="zh-CN" sz="2200" dirty="0"/>
              <a:t>Identify the abnormal job inside potentially abnormal  worker nodes</a:t>
            </a:r>
          </a:p>
          <a:p>
            <a:pPr>
              <a:defRPr/>
            </a:pPr>
            <a:r>
              <a:rPr lang="en-US" altLang="zh-CN" dirty="0"/>
              <a:t>Adjust the available resource scale for each user dynamically</a:t>
            </a:r>
          </a:p>
          <a:p>
            <a:pPr lvl="1">
              <a:defRPr/>
            </a:pPr>
            <a:r>
              <a:rPr lang="en-US" altLang="zh-CN" sz="2000" dirty="0"/>
              <a:t>Limit resource usage of abnormal user</a:t>
            </a:r>
            <a:endParaRPr lang="en-US" altLang="zh-CN" dirty="0"/>
          </a:p>
          <a:p>
            <a:pPr>
              <a:defRPr/>
            </a:pPr>
            <a:endParaRPr lang="en-US" altLang="zh-CN" dirty="0"/>
          </a:p>
          <a:p>
            <a:pPr marL="0" indent="0">
              <a:buNone/>
              <a:defRPr/>
            </a:pPr>
            <a:endParaRPr lang="zh-CN" altLang="en-US" sz="2600" dirty="0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4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>
              <a:defRPr sz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E46DA2A-0A7F-49D5-B392-17A051B5A1AA}" type="slidenum">
              <a:rPr lang="en-US" altLang="zh-CN" smtClean="0"/>
              <a:pPr>
                <a:defRPr/>
              </a:pPr>
              <a:t>14</a:t>
            </a:fld>
            <a:endParaRPr lang="zh-CN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The Intelligent Operation System (ongoing)</a:t>
            </a:r>
            <a:endParaRPr lang="zh-CN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4BBF694-99D4-EAAD-5B1A-5A751BA28A66}"/>
              </a:ext>
            </a:extLst>
          </p:cNvPr>
          <p:cNvGrpSpPr/>
          <p:nvPr/>
        </p:nvGrpSpPr>
        <p:grpSpPr>
          <a:xfrm>
            <a:off x="5820824" y="1176154"/>
            <a:ext cx="6187302" cy="2879167"/>
            <a:chOff x="5856365" y="1465521"/>
            <a:chExt cx="6187302" cy="2879167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BC292863-F989-4CF9-B698-C89298B80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6365" y="1465521"/>
              <a:ext cx="6187302" cy="2877638"/>
            </a:xfrm>
            <a:prstGeom prst="rect">
              <a:avLst/>
            </a:prstGeom>
          </p:spPr>
        </p:pic>
        <p:sp>
          <p:nvSpPr>
            <p:cNvPr id="8" name="矩形 12">
              <a:extLst>
                <a:ext uri="{FF2B5EF4-FFF2-40B4-BE49-F238E27FC236}">
                  <a16:creationId xmlns:a16="http://schemas.microsoft.com/office/drawing/2014/main" id="{2347799C-81EC-40F3-B4D1-5EC10F54E22D}"/>
                </a:ext>
              </a:extLst>
            </p:cNvPr>
            <p:cNvSpPr/>
            <p:nvPr/>
          </p:nvSpPr>
          <p:spPr bwMode="auto">
            <a:xfrm>
              <a:off x="5856365" y="1608383"/>
              <a:ext cx="2592288" cy="2592288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  <p:sp>
          <p:nvSpPr>
            <p:cNvPr id="9" name="矩形 12">
              <a:extLst>
                <a:ext uri="{FF2B5EF4-FFF2-40B4-BE49-F238E27FC236}">
                  <a16:creationId xmlns:a16="http://schemas.microsoft.com/office/drawing/2014/main" id="{292A1663-235E-4A6E-9C4B-2C3E0B4D35EA}"/>
                </a:ext>
              </a:extLst>
            </p:cNvPr>
            <p:cNvSpPr/>
            <p:nvPr/>
          </p:nvSpPr>
          <p:spPr bwMode="auto">
            <a:xfrm>
              <a:off x="8448653" y="2678237"/>
              <a:ext cx="1512168" cy="166645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  <p:sp>
          <p:nvSpPr>
            <p:cNvPr id="11" name="矩形 12">
              <a:extLst>
                <a:ext uri="{FF2B5EF4-FFF2-40B4-BE49-F238E27FC236}">
                  <a16:creationId xmlns:a16="http://schemas.microsoft.com/office/drawing/2014/main" id="{74E4A758-9A1D-482E-88E9-D7725130D86A}"/>
                </a:ext>
              </a:extLst>
            </p:cNvPr>
            <p:cNvSpPr/>
            <p:nvPr/>
          </p:nvSpPr>
          <p:spPr bwMode="auto">
            <a:xfrm>
              <a:off x="11040941" y="1968423"/>
              <a:ext cx="1002726" cy="18002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  <p:sp>
          <p:nvSpPr>
            <p:cNvPr id="12" name="矩形 12">
              <a:extLst>
                <a:ext uri="{FF2B5EF4-FFF2-40B4-BE49-F238E27FC236}">
                  <a16:creationId xmlns:a16="http://schemas.microsoft.com/office/drawing/2014/main" id="{EC1B4F77-3000-49D8-87DC-077051C2A9B0}"/>
                </a:ext>
              </a:extLst>
            </p:cNvPr>
            <p:cNvSpPr/>
            <p:nvPr/>
          </p:nvSpPr>
          <p:spPr bwMode="auto">
            <a:xfrm>
              <a:off x="9960820" y="2678238"/>
              <a:ext cx="936105" cy="166645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/>
            </a:p>
          </p:txBody>
        </p:sp>
      </p:grpSp>
      <p:pic>
        <p:nvPicPr>
          <p:cNvPr id="3" name="图片 8">
            <a:extLst>
              <a:ext uri="{FF2B5EF4-FFF2-40B4-BE49-F238E27FC236}">
                <a16:creationId xmlns:a16="http://schemas.microsoft.com/office/drawing/2014/main" id="{469FB7DA-D10E-47D4-E4F0-9AEF8C415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702962" y="4549110"/>
            <a:ext cx="4423025" cy="183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68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A2220FD-7D58-4C8F-B5E8-B9A54B4C9D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8294" y="6547062"/>
            <a:ext cx="3050399" cy="365125"/>
          </a:xfrm>
        </p:spPr>
        <p:txBody>
          <a:bodyPr/>
          <a:lstStyle/>
          <a:p>
            <a:fld id="{E6B31BEF-C01E-4CA6-9D7D-67F43F13ADF2}" type="slidenum">
              <a:rPr lang="en-US" altLang="zh-CN" smtClean="0"/>
              <a:pPr/>
              <a:t>15</a:t>
            </a:fld>
            <a:r>
              <a:rPr lang="en-US" altLang="zh-CN"/>
              <a:t>/31</a:t>
            </a:r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02E1204-921A-4729-81FE-7462D08C4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4" name="正五边形 11">
            <a:extLst>
              <a:ext uri="{FF2B5EF4-FFF2-40B4-BE49-F238E27FC236}">
                <a16:creationId xmlns:a16="http://schemas.microsoft.com/office/drawing/2014/main" id="{5D58DD1D-A68E-4C5B-9A42-88BB20637EE2}"/>
              </a:ext>
            </a:extLst>
          </p:cNvPr>
          <p:cNvSpPr>
            <a:spLocks noChangeAspect="1"/>
          </p:cNvSpPr>
          <p:nvPr/>
        </p:nvSpPr>
        <p:spPr>
          <a:xfrm>
            <a:off x="2293498" y="1357311"/>
            <a:ext cx="534880" cy="422275"/>
          </a:xfrm>
          <a:prstGeom prst="pentagon">
            <a:avLst/>
          </a:prstGeom>
          <a:gradFill>
            <a:gsLst>
              <a:gs pos="0">
                <a:srgbClr val="E8D9DF"/>
              </a:gs>
              <a:gs pos="25000">
                <a:srgbClr val="CDE3C3"/>
              </a:gs>
              <a:gs pos="96000">
                <a:srgbClr val="CDE3C3"/>
              </a:gs>
              <a:gs pos="49000">
                <a:srgbClr val="9BC682"/>
              </a:gs>
              <a:gs pos="0">
                <a:srgbClr val="EFF6ED"/>
              </a:gs>
              <a:gs pos="73000">
                <a:srgbClr val="99C57F"/>
              </a:gs>
            </a:gsLst>
            <a:lin ang="108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zh-CN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正五边形 11">
            <a:extLst>
              <a:ext uri="{FF2B5EF4-FFF2-40B4-BE49-F238E27FC236}">
                <a16:creationId xmlns:a16="http://schemas.microsoft.com/office/drawing/2014/main" id="{98288A6F-E716-4E1A-A3E9-3E80F90B0B60}"/>
              </a:ext>
            </a:extLst>
          </p:cNvPr>
          <p:cNvSpPr>
            <a:spLocks noChangeAspect="1"/>
          </p:cNvSpPr>
          <p:nvPr/>
        </p:nvSpPr>
        <p:spPr>
          <a:xfrm>
            <a:off x="2293497" y="2185728"/>
            <a:ext cx="534880" cy="422275"/>
          </a:xfrm>
          <a:prstGeom prst="pentagon">
            <a:avLst/>
          </a:prstGeom>
          <a:noFill/>
          <a:ln w="25400">
            <a:solidFill>
              <a:srgbClr val="99C5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zh-CN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文本框 2">
            <a:extLst>
              <a:ext uri="{FF2B5EF4-FFF2-40B4-BE49-F238E27FC236}">
                <a16:creationId xmlns:a16="http://schemas.microsoft.com/office/drawing/2014/main" id="{0852DE50-3DA3-45C0-AA3A-EE3087BC4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8572" y="2192466"/>
            <a:ext cx="8620619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defPPr>
              <a:defRPr lang="en-US"/>
            </a:defPPr>
            <a:lvl1pPr lvl="0">
              <a:spcBef>
                <a:spcPct val="20000"/>
              </a:spcBef>
              <a:buFont typeface="Arial" panose="020B0604020202020204" pitchFamily="34" charset="0"/>
              <a:buNone/>
              <a:defRPr sz="2800" b="1">
                <a:solidFill>
                  <a:srgbClr val="CDE3C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BESIII</a:t>
            </a:r>
            <a:r>
              <a:rPr lang="zh-CN" altLang="en-US" dirty="0"/>
              <a:t> </a:t>
            </a:r>
            <a:r>
              <a:rPr lang="en-US" altLang="zh-CN" dirty="0"/>
              <a:t>Computing</a:t>
            </a:r>
            <a:r>
              <a:rPr lang="zh-CN" altLang="en-US" dirty="0"/>
              <a:t> </a:t>
            </a:r>
            <a:r>
              <a:rPr lang="en-US" altLang="zh-CN" dirty="0"/>
              <a:t>Platform</a:t>
            </a:r>
            <a:endParaRPr lang="zh-CN" altLang="en-US" dirty="0"/>
          </a:p>
        </p:txBody>
      </p:sp>
      <p:sp>
        <p:nvSpPr>
          <p:cNvPr id="7" name="正五边形 11">
            <a:extLst>
              <a:ext uri="{FF2B5EF4-FFF2-40B4-BE49-F238E27FC236}">
                <a16:creationId xmlns:a16="http://schemas.microsoft.com/office/drawing/2014/main" id="{89A98A71-0FBE-4A6F-A10A-AD66A82A8E49}"/>
              </a:ext>
            </a:extLst>
          </p:cNvPr>
          <p:cNvSpPr>
            <a:spLocks noChangeAspect="1"/>
          </p:cNvSpPr>
          <p:nvPr/>
        </p:nvSpPr>
        <p:spPr>
          <a:xfrm>
            <a:off x="2291280" y="3139076"/>
            <a:ext cx="534880" cy="422275"/>
          </a:xfrm>
          <a:prstGeom prst="pentagon">
            <a:avLst/>
          </a:prstGeom>
          <a:gradFill>
            <a:gsLst>
              <a:gs pos="0">
                <a:srgbClr val="E8D9DF"/>
              </a:gs>
              <a:gs pos="25000">
                <a:srgbClr val="CDE3C3"/>
              </a:gs>
              <a:gs pos="96000">
                <a:srgbClr val="CDE3C3"/>
              </a:gs>
              <a:gs pos="49000">
                <a:srgbClr val="9BC682"/>
              </a:gs>
              <a:gs pos="0">
                <a:srgbClr val="EFF6ED"/>
              </a:gs>
              <a:gs pos="73000">
                <a:srgbClr val="99C57F"/>
              </a:gs>
            </a:gsLst>
            <a:lin ang="108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zh-CN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文本框 2">
            <a:extLst>
              <a:ext uri="{FF2B5EF4-FFF2-40B4-BE49-F238E27FC236}">
                <a16:creationId xmlns:a16="http://schemas.microsoft.com/office/drawing/2014/main" id="{1323ED28-9DBD-4190-8625-9A79EDFB8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8572" y="3050885"/>
            <a:ext cx="8403549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defPPr>
              <a:defRPr lang="en-US"/>
            </a:defPPr>
            <a:lvl1pPr lvl="0">
              <a:spcBef>
                <a:spcPct val="20000"/>
              </a:spcBef>
              <a:buFont typeface="Arial" panose="020B0604020202020204" pitchFamily="34" charset="0"/>
              <a:buNone/>
              <a:defRPr sz="28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BESIII</a:t>
            </a:r>
            <a:r>
              <a:rPr lang="zh-CN" altLang="en-US" dirty="0"/>
              <a:t> </a:t>
            </a:r>
            <a:r>
              <a:rPr lang="en-US" altLang="zh-CN" dirty="0"/>
              <a:t>Computing</a:t>
            </a:r>
            <a:r>
              <a:rPr lang="zh-CN" altLang="en-US" dirty="0"/>
              <a:t> </a:t>
            </a:r>
            <a:r>
              <a:rPr lang="en-US" altLang="zh-CN" dirty="0"/>
              <a:t>Platform</a:t>
            </a:r>
            <a:r>
              <a:rPr lang="zh-CN" altLang="en-US" dirty="0"/>
              <a:t> </a:t>
            </a:r>
            <a:r>
              <a:rPr lang="en-US" altLang="zh-CN" dirty="0"/>
              <a:t>Efficiently</a:t>
            </a:r>
            <a:endParaRPr lang="zh-CN" altLang="en-US" dirty="0"/>
          </a:p>
        </p:txBody>
      </p:sp>
      <p:sp>
        <p:nvSpPr>
          <p:cNvPr id="10" name="正五边形 11">
            <a:extLst>
              <a:ext uri="{FF2B5EF4-FFF2-40B4-BE49-F238E27FC236}">
                <a16:creationId xmlns:a16="http://schemas.microsoft.com/office/drawing/2014/main" id="{BE3B4871-8298-407A-973B-3ADC90735B5A}"/>
              </a:ext>
            </a:extLst>
          </p:cNvPr>
          <p:cNvSpPr>
            <a:spLocks noChangeAspect="1"/>
          </p:cNvSpPr>
          <p:nvPr/>
        </p:nvSpPr>
        <p:spPr>
          <a:xfrm>
            <a:off x="2293498" y="3923488"/>
            <a:ext cx="534880" cy="422275"/>
          </a:xfrm>
          <a:prstGeom prst="pentagon">
            <a:avLst/>
          </a:prstGeom>
          <a:noFill/>
          <a:ln w="25400">
            <a:solidFill>
              <a:srgbClr val="99C5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zh-CN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文本框 2">
            <a:extLst>
              <a:ext uri="{FF2B5EF4-FFF2-40B4-BE49-F238E27FC236}">
                <a16:creationId xmlns:a16="http://schemas.microsoft.com/office/drawing/2014/main" id="{E43133E7-3B1C-4879-9137-C2FDE955A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9646" y="3924103"/>
            <a:ext cx="6939304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defPPr>
              <a:defRPr lang="en-US"/>
            </a:defPPr>
            <a:lvl1pPr lvl="0">
              <a:spcBef>
                <a:spcPct val="20000"/>
              </a:spcBef>
              <a:buFont typeface="Arial" panose="020B0604020202020204" pitchFamily="34" charset="0"/>
              <a:buNone/>
              <a:defRPr sz="2800" b="1">
                <a:solidFill>
                  <a:srgbClr val="CDE3C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13" name="文本框 2">
            <a:extLst>
              <a:ext uri="{FF2B5EF4-FFF2-40B4-BE49-F238E27FC236}">
                <a16:creationId xmlns:a16="http://schemas.microsoft.com/office/drawing/2014/main" id="{5012CA0D-B51A-4EB7-862D-628E60F29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8572" y="1360173"/>
            <a:ext cx="7946561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defPPr>
              <a:defRPr lang="en-US"/>
            </a:defPPr>
            <a:lvl1pPr lvl="0">
              <a:spcBef>
                <a:spcPct val="20000"/>
              </a:spcBef>
              <a:buFont typeface="Arial" panose="020B0604020202020204" pitchFamily="34" charset="0"/>
              <a:buNone/>
              <a:defRPr sz="2800" b="1">
                <a:solidFill>
                  <a:srgbClr val="CDE3C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Brief</a:t>
            </a:r>
            <a:r>
              <a:rPr lang="zh-CN" altLang="en-US" dirty="0"/>
              <a:t> </a:t>
            </a:r>
            <a:r>
              <a:rPr lang="en-US" altLang="zh-CN" dirty="0"/>
              <a:t>overview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HEP Computing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0000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AD2E72-70BE-227C-C7B5-A99954BD7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36" y="1017139"/>
            <a:ext cx="5388855" cy="4972787"/>
          </a:xfrm>
        </p:spPr>
        <p:txBody>
          <a:bodyPr/>
          <a:lstStyle/>
          <a:p>
            <a:r>
              <a:rPr lang="en-US" altLang="zh-CN" dirty="0"/>
              <a:t>Password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IHEP</a:t>
            </a:r>
            <a:r>
              <a:rPr lang="zh-CN" altLang="en-US" dirty="0"/>
              <a:t> </a:t>
            </a:r>
            <a:r>
              <a:rPr lang="en-US" altLang="zh-CN" dirty="0"/>
              <a:t>SSO</a:t>
            </a:r>
          </a:p>
          <a:p>
            <a:r>
              <a:rPr lang="en-US" altLang="zh-CN" dirty="0"/>
              <a:t>User</a:t>
            </a:r>
            <a:r>
              <a:rPr lang="zh-CN" altLang="en-US" dirty="0"/>
              <a:t> </a:t>
            </a:r>
            <a:r>
              <a:rPr lang="en-US" altLang="zh-CN" dirty="0"/>
              <a:t>dashboard: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http://ccsinfo.ihep.ac.cn</a:t>
            </a:r>
          </a:p>
          <a:p>
            <a:pPr lvl="2"/>
            <a:r>
              <a:rPr lang="en-US" altLang="zh-CN" dirty="0"/>
              <a:t>Job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storage</a:t>
            </a:r>
            <a:r>
              <a:rPr lang="zh-CN" altLang="en-US" dirty="0"/>
              <a:t> </a:t>
            </a:r>
            <a:r>
              <a:rPr lang="en-US" altLang="zh-CN" dirty="0"/>
              <a:t>statistics</a:t>
            </a:r>
          </a:p>
          <a:p>
            <a:pPr lvl="2"/>
            <a:r>
              <a:rPr lang="en-US" altLang="zh-CN" dirty="0"/>
              <a:t>Self</a:t>
            </a:r>
            <a:r>
              <a:rPr lang="zh-CN" altLang="en-US" dirty="0"/>
              <a:t> </a:t>
            </a:r>
            <a:r>
              <a:rPr lang="en-US" altLang="zh-CN" dirty="0"/>
              <a:t>services</a:t>
            </a:r>
          </a:p>
          <a:p>
            <a:pPr lvl="3"/>
            <a:r>
              <a:rPr lang="en-US" altLang="zh-CN" dirty="0"/>
              <a:t>Account</a:t>
            </a:r>
            <a:r>
              <a:rPr lang="zh-CN" altLang="en-US" dirty="0"/>
              <a:t> </a:t>
            </a:r>
            <a:r>
              <a:rPr lang="en-US" altLang="zh-CN" dirty="0"/>
              <a:t>extension</a:t>
            </a:r>
          </a:p>
          <a:p>
            <a:pPr lvl="3"/>
            <a:r>
              <a:rPr lang="en-US" altLang="zh-CN" dirty="0"/>
              <a:t>Default</a:t>
            </a:r>
            <a:r>
              <a:rPr lang="zh-CN" altLang="en-US" dirty="0"/>
              <a:t> </a:t>
            </a:r>
            <a:r>
              <a:rPr lang="en-US" altLang="zh-CN" dirty="0"/>
              <a:t>Bash</a:t>
            </a:r>
            <a:r>
              <a:rPr lang="zh-CN" altLang="en-US" dirty="0"/>
              <a:t> </a:t>
            </a:r>
            <a:r>
              <a:rPr lang="en-US" altLang="zh-CN" dirty="0"/>
              <a:t>change</a:t>
            </a:r>
          </a:p>
          <a:p>
            <a:pPr lvl="3"/>
            <a:r>
              <a:rPr lang="en-US" altLang="zh-CN" dirty="0"/>
              <a:t>Secondary</a:t>
            </a:r>
            <a:r>
              <a:rPr lang="zh-CN" altLang="en-US" dirty="0"/>
              <a:t> </a:t>
            </a:r>
            <a:r>
              <a:rPr lang="en-US" altLang="zh-CN" dirty="0"/>
              <a:t>group</a:t>
            </a:r>
            <a:r>
              <a:rPr lang="zh-CN" altLang="en-US" dirty="0"/>
              <a:t> </a:t>
            </a:r>
            <a:r>
              <a:rPr lang="en-US" altLang="zh-CN" dirty="0"/>
              <a:t>apply</a:t>
            </a:r>
          </a:p>
          <a:p>
            <a:r>
              <a:rPr lang="en-US" altLang="zh-CN" dirty="0"/>
              <a:t>Helpdesk: </a:t>
            </a:r>
            <a:r>
              <a:rPr lang="en-US" altLang="zh-CN" dirty="0">
                <a:hlinkClick r:id="rId2"/>
              </a:rPr>
              <a:t>helpdesk@ihep.ac.cn</a:t>
            </a:r>
            <a:endParaRPr lang="en-US" altLang="zh-C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6AF392-8BD4-BE07-8E97-9AB2241AA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B31BEF-C01E-4CA6-9D7D-67F43F13ADF2}" type="slidenum">
              <a:rPr lang="en-US" altLang="zh-CN" smtClean="0"/>
              <a:pPr/>
              <a:t>16</a:t>
            </a:fld>
            <a:r>
              <a:rPr lang="en-US" altLang="zh-CN"/>
              <a:t>/31</a:t>
            </a:r>
            <a:endParaRPr lang="zh-CN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BB4B03-F113-EF0A-2D63-07DA6C995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Services Provided</a:t>
            </a:r>
            <a:endParaRPr lang="en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5E07697-A820-4797-B7B3-DFC45EB67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543" y="1463612"/>
            <a:ext cx="6303258" cy="291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1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A11B28-73CF-C24B-0586-1C982FADF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非常推荐批量作业提交</a:t>
            </a:r>
            <a:endParaRPr lang="en-US" altLang="zh-CN" dirty="0"/>
          </a:p>
          <a:p>
            <a:pPr lvl="1"/>
            <a:r>
              <a:rPr lang="zh-CN" altLang="en-US" dirty="0"/>
              <a:t>大部分</a:t>
            </a:r>
            <a:r>
              <a:rPr lang="en-US" altLang="zh-CN" dirty="0"/>
              <a:t>BESIII</a:t>
            </a:r>
            <a:r>
              <a:rPr lang="zh-CN" altLang="en-US" dirty="0"/>
              <a:t>作业可以“批量作业” </a:t>
            </a:r>
            <a:endParaRPr lang="en-US" altLang="zh-CN" dirty="0"/>
          </a:p>
          <a:p>
            <a:pPr lvl="1"/>
            <a:r>
              <a:rPr lang="zh-CN" altLang="en-US" dirty="0"/>
              <a:t>可以极大减少用户作业提交时间</a:t>
            </a:r>
            <a:endParaRPr lang="en-US" altLang="zh-CN" dirty="0"/>
          </a:p>
          <a:p>
            <a:pPr lvl="1"/>
            <a:r>
              <a:rPr lang="zh-CN" altLang="en-US" dirty="0"/>
              <a:t>可以极大减轻调度器的负载压力</a:t>
            </a:r>
            <a:endParaRPr lang="en-US" altLang="zh-CN" dirty="0"/>
          </a:p>
          <a:p>
            <a:r>
              <a:rPr lang="zh-CN" altLang="en-US" dirty="0"/>
              <a:t>简单的批量作业提交示例</a:t>
            </a:r>
            <a:endParaRPr lang="en-US" altLang="zh-CN" dirty="0"/>
          </a:p>
          <a:p>
            <a:pPr lvl="1"/>
            <a:r>
              <a:rPr lang="en-US" altLang="zh-CN" dirty="0"/>
              <a:t>Option</a:t>
            </a:r>
            <a:r>
              <a:rPr lang="zh-CN" altLang="en-US" dirty="0"/>
              <a:t>文件名字格式相同</a:t>
            </a:r>
            <a:r>
              <a:rPr lang="en-US" altLang="zh-CN" dirty="0"/>
              <a:t>: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en-US" dirty="0"/>
              <a:t>%{</a:t>
            </a:r>
            <a:r>
              <a:rPr lang="en-US" dirty="0" err="1"/>
              <a:t>ProcId</a:t>
            </a:r>
            <a:r>
              <a:rPr lang="en-US" dirty="0"/>
              <a:t>}</a:t>
            </a:r>
            <a:r>
              <a:rPr lang="zh-CN" altLang="en-US" dirty="0"/>
              <a:t>用于替换升序数字</a:t>
            </a:r>
            <a:endParaRPr lang="en-C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44FE7D-0C8A-779A-12E6-CA81C9C2D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B31BEF-C01E-4CA6-9D7D-67F43F13ADF2}" type="slidenum">
              <a:rPr lang="en-US" altLang="zh-CN" smtClean="0"/>
              <a:pPr/>
              <a:t>17</a:t>
            </a:fld>
            <a:r>
              <a:rPr lang="en-US" altLang="zh-CN"/>
              <a:t>/31</a:t>
            </a:r>
            <a:endParaRPr lang="zh-CN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BFD447-150E-C3DB-C7B1-2FB512A29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批量作业提交 </a:t>
            </a:r>
            <a:r>
              <a:rPr lang="en-US" altLang="zh-CN" dirty="0"/>
              <a:t>(1 / 2)</a:t>
            </a:r>
            <a:endParaRPr lang="en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AD14EC9-136F-452A-AB45-FB49326CB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716" y="611318"/>
            <a:ext cx="4543314" cy="230576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3ADAA6-A950-4426-8D77-A0CC471E2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93" y="4908777"/>
            <a:ext cx="10530213" cy="182583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66953EA-93A3-4827-940A-DCC61444E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660" y="3030849"/>
            <a:ext cx="5936843" cy="1628691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5D79E5CF-DA11-40C3-A1D2-CCD2D2439289}"/>
              </a:ext>
            </a:extLst>
          </p:cNvPr>
          <p:cNvSpPr/>
          <p:nvPr/>
        </p:nvSpPr>
        <p:spPr>
          <a:xfrm>
            <a:off x="9898912" y="3479206"/>
            <a:ext cx="138223" cy="12470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1D433AF-76E3-491D-ACCD-20BED3A51B7E}"/>
              </a:ext>
            </a:extLst>
          </p:cNvPr>
          <p:cNvSpPr/>
          <p:nvPr/>
        </p:nvSpPr>
        <p:spPr>
          <a:xfrm>
            <a:off x="4426689" y="4899699"/>
            <a:ext cx="6854455" cy="3219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96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F406579-DD2F-4D0A-B416-FD9FCBAD9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同格式，非数字的</a:t>
            </a:r>
            <a:r>
              <a:rPr lang="en-US" altLang="zh-CN" dirty="0"/>
              <a:t>option</a:t>
            </a:r>
            <a:r>
              <a:rPr lang="zh-CN" altLang="en-US" dirty="0"/>
              <a:t>文件，可以增加有数字的链接文件后再提交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45FBC04-4DEB-41D2-B1FD-DC1D980BA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B31BEF-C01E-4CA6-9D7D-67F43F13ADF2}" type="slidenum">
              <a:rPr lang="en-US" altLang="zh-CN" smtClean="0"/>
              <a:pPr/>
              <a:t>18</a:t>
            </a:fld>
            <a:r>
              <a:rPr lang="en-US" altLang="zh-CN"/>
              <a:t>/31</a:t>
            </a:r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8F690F60-6567-45D5-90BD-EBF95A921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批量作业提交 </a:t>
            </a:r>
            <a:r>
              <a:rPr lang="en-US" altLang="zh-CN" dirty="0"/>
              <a:t>(1 / 2)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7F66035-F3D6-46D3-9538-89F46B3A9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19" y="1597431"/>
            <a:ext cx="6467142" cy="154921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0496957-2909-4FED-9A2F-FAEB2E5DA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98046"/>
            <a:ext cx="12192000" cy="3555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005149-E0DA-4ABD-BEE3-B7B557992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18" y="3893731"/>
            <a:ext cx="8385641" cy="273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31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B8A2B2-BD40-BE72-E8F2-04590E591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35" y="1017139"/>
            <a:ext cx="11481311" cy="5534909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>
                <a:latin typeface="Arial" panose="020B0604020202020204" pitchFamily="34" charset="0"/>
              </a:rPr>
              <a:t>用户可以自己授权，向指定人员开放目录</a:t>
            </a:r>
            <a:r>
              <a:rPr lang="en-US" altLang="zh-CN" dirty="0">
                <a:latin typeface="Arial" panose="020B0604020202020204" pitchFamily="34" charset="0"/>
              </a:rPr>
              <a:t>/</a:t>
            </a:r>
            <a:r>
              <a:rPr lang="zh-CN" altLang="en-US" dirty="0">
                <a:latin typeface="Arial" panose="020B0604020202020204" pitchFamily="34" charset="0"/>
              </a:rPr>
              <a:t>文件的访问  </a:t>
            </a:r>
            <a:endParaRPr lang="en-US" altLang="zh-CN" dirty="0">
              <a:latin typeface="Arial" panose="020B0604020202020204" pitchFamily="34" charset="0"/>
            </a:endParaRPr>
          </a:p>
          <a:p>
            <a:pPr lvl="1"/>
            <a:r>
              <a:rPr lang="en-US" altLang="zh-CN" sz="1900" dirty="0">
                <a:latin typeface="Arial" panose="020B0604020202020204" pitchFamily="34" charset="0"/>
                <a:hlinkClick r:id="rId2"/>
              </a:rPr>
              <a:t>http://afsapply.ihep.ac.cn/cchelp/zh/local-cluster/storage/Lustre/#%E8%AE%BE%E7%BD%AE%E7%9B%AE%E5%BD%95%E7%9A%84acl%EF%BC%9A</a:t>
            </a:r>
            <a:endParaRPr lang="en-US" altLang="zh-CN" sz="1900" dirty="0">
              <a:latin typeface="Arial" panose="020B0604020202020204" pitchFamily="34" charset="0"/>
            </a:endParaRPr>
          </a:p>
          <a:p>
            <a:pPr lvl="2"/>
            <a:endParaRPr lang="en-US" altLang="zh-CN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zh-CN" sz="2400" dirty="0">
              <a:latin typeface="Arial" panose="020B0604020202020204" pitchFamily="34" charset="0"/>
            </a:endParaRPr>
          </a:p>
          <a:p>
            <a:r>
              <a:rPr lang="zh-CN" altLang="en-US" sz="2400" dirty="0">
                <a:latin typeface="Arial" panose="020B0604020202020204" pitchFamily="34" charset="0"/>
              </a:rPr>
              <a:t>尽量避免在单个目录下存放过多的数据文件</a:t>
            </a:r>
            <a:endParaRPr lang="en-US" altLang="zh-CN" sz="2400" dirty="0">
              <a:latin typeface="Arial" panose="020B0604020202020204" pitchFamily="34" charset="0"/>
            </a:endParaRPr>
          </a:p>
          <a:p>
            <a:pPr lvl="1"/>
            <a:r>
              <a:rPr lang="zh-CN" altLang="en-US" sz="2000" dirty="0">
                <a:latin typeface="Arial" panose="020B0604020202020204" pitchFamily="34" charset="0"/>
              </a:rPr>
              <a:t>建议单目录下文件数量</a:t>
            </a:r>
            <a:r>
              <a:rPr lang="zh-CN" altLang="en-US" dirty="0">
                <a:latin typeface="Arial" panose="020B0604020202020204" pitchFamily="34" charset="0"/>
              </a:rPr>
              <a:t>控制在</a:t>
            </a:r>
            <a:r>
              <a:rPr lang="en-US" altLang="zh-CN" dirty="0">
                <a:latin typeface="Arial" panose="020B0604020202020204" pitchFamily="34" charset="0"/>
              </a:rPr>
              <a:t>3000</a:t>
            </a:r>
            <a:r>
              <a:rPr lang="zh-CN" altLang="en-US" dirty="0">
                <a:latin typeface="Arial" panose="020B0604020202020204" pitchFamily="34" charset="0"/>
              </a:rPr>
              <a:t>以内</a:t>
            </a:r>
            <a:endParaRPr lang="en-US" altLang="zh-CN" sz="2000" dirty="0">
              <a:latin typeface="Arial" panose="020B0604020202020204" pitchFamily="34" charset="0"/>
            </a:endParaRPr>
          </a:p>
          <a:p>
            <a:pPr lvl="1"/>
            <a:r>
              <a:rPr lang="zh-CN" altLang="en-US" sz="2000" dirty="0">
                <a:latin typeface="Arial" panose="020B0604020202020204" pitchFamily="34" charset="0"/>
              </a:rPr>
              <a:t>如果避免不了，可以生成一个文件列表，之后的数据处理直接访问该列表</a:t>
            </a:r>
            <a:r>
              <a:rPr lang="zh-CN" altLang="en-US" dirty="0">
                <a:latin typeface="Arial" panose="020B0604020202020204" pitchFamily="34" charset="0"/>
              </a:rPr>
              <a:t>，而不要直接</a:t>
            </a:r>
            <a:r>
              <a:rPr lang="zh-CN" altLang="en-US" sz="2000" dirty="0">
                <a:latin typeface="Arial" panose="020B0604020202020204" pitchFamily="34" charset="0"/>
              </a:rPr>
              <a:t>使用</a:t>
            </a:r>
            <a:r>
              <a:rPr lang="en-US" altLang="zh-CN" sz="2000" dirty="0">
                <a:latin typeface="Arial" panose="020B0604020202020204" pitchFamily="34" charset="0"/>
              </a:rPr>
              <a:t>ls *, rm * </a:t>
            </a:r>
            <a:r>
              <a:rPr lang="zh-CN" altLang="en-US" sz="2000" dirty="0">
                <a:latin typeface="Arial" panose="020B0604020202020204" pitchFamily="34" charset="0"/>
              </a:rPr>
              <a:t>等命令</a:t>
            </a:r>
            <a:endParaRPr lang="en-US" altLang="zh-CN" sz="2000" dirty="0">
              <a:latin typeface="Arial" panose="020B0604020202020204" pitchFamily="34" charset="0"/>
            </a:endParaRPr>
          </a:p>
          <a:p>
            <a:pPr lvl="1"/>
            <a:r>
              <a:rPr lang="zh-CN" altLang="en-US" sz="2000" dirty="0">
                <a:latin typeface="Arial" panose="020B0604020202020204" pitchFamily="34" charset="0"/>
              </a:rPr>
              <a:t>文件数量很大的目录，用</a:t>
            </a:r>
            <a:r>
              <a:rPr lang="en-US" altLang="zh-CN" sz="2000" dirty="0">
                <a:latin typeface="Arial" panose="020B0604020202020204" pitchFamily="34" charset="0"/>
              </a:rPr>
              <a:t>ls –color=never</a:t>
            </a:r>
            <a:r>
              <a:rPr lang="zh-CN" altLang="en-US" sz="2000" dirty="0">
                <a:latin typeface="Arial" panose="020B0604020202020204" pitchFamily="34" charset="0"/>
              </a:rPr>
              <a:t>， 响应会更快</a:t>
            </a:r>
            <a:r>
              <a:rPr lang="en-US" altLang="zh-CN" sz="2000" dirty="0">
                <a:latin typeface="Arial" panose="020B0604020202020204" pitchFamily="34" charset="0"/>
              </a:rPr>
              <a:t> </a:t>
            </a:r>
          </a:p>
          <a:p>
            <a:r>
              <a:rPr lang="zh-CN" altLang="en-US" sz="2400" dirty="0">
                <a:latin typeface="Arial" panose="020B0604020202020204" pitchFamily="34" charset="0"/>
              </a:rPr>
              <a:t>不要把文件系统当成消息通信管道</a:t>
            </a:r>
            <a:endParaRPr lang="en-US" altLang="zh-CN" sz="2400" dirty="0">
              <a:latin typeface="Arial" panose="020B0604020202020204" pitchFamily="34" charset="0"/>
            </a:endParaRPr>
          </a:p>
          <a:p>
            <a:pPr lvl="1"/>
            <a:r>
              <a:rPr lang="zh-CN" altLang="en-US" sz="2000" dirty="0">
                <a:latin typeface="Arial" panose="020B0604020202020204" pitchFamily="34" charset="0"/>
              </a:rPr>
              <a:t>会给</a:t>
            </a:r>
            <a:r>
              <a:rPr lang="en-US" altLang="zh-CN" sz="2000" dirty="0" err="1">
                <a:latin typeface="Arial" panose="020B0604020202020204" pitchFamily="34" charset="0"/>
              </a:rPr>
              <a:t>Lustre</a:t>
            </a:r>
            <a:r>
              <a:rPr lang="zh-CN" altLang="en-US" sz="2000" dirty="0">
                <a:latin typeface="Arial" panose="020B0604020202020204" pitchFamily="34" charset="0"/>
              </a:rPr>
              <a:t>带来额外的负载</a:t>
            </a:r>
            <a:endParaRPr lang="en-US" altLang="zh-CN" sz="2000" dirty="0">
              <a:latin typeface="Arial" panose="020B0604020202020204" pitchFamily="34" charset="0"/>
            </a:endParaRPr>
          </a:p>
          <a:p>
            <a:pPr lvl="1"/>
            <a:r>
              <a:rPr lang="zh-CN" altLang="en-US" sz="2000" dirty="0">
                <a:latin typeface="Arial" panose="020B0604020202020204" pitchFamily="34" charset="0"/>
              </a:rPr>
              <a:t>考虑</a:t>
            </a:r>
            <a:r>
              <a:rPr lang="en-US" altLang="zh-CN" sz="2000" dirty="0">
                <a:latin typeface="Arial" panose="020B0604020202020204" pitchFamily="34" charset="0"/>
              </a:rPr>
              <a:t>MPI</a:t>
            </a:r>
            <a:r>
              <a:rPr lang="zh-CN" altLang="en-US" sz="2000" dirty="0">
                <a:latin typeface="Arial" panose="020B0604020202020204" pitchFamily="34" charset="0"/>
              </a:rPr>
              <a:t>等数据通信和同步协议</a:t>
            </a:r>
            <a:endParaRPr lang="en-US" altLang="zh-CN" sz="2000" dirty="0">
              <a:latin typeface="Arial" panose="020B0604020202020204" pitchFamily="34" charset="0"/>
            </a:endParaRPr>
          </a:p>
          <a:p>
            <a:r>
              <a:rPr lang="zh-CN" altLang="en-US" sz="2400" dirty="0">
                <a:latin typeface="Arial" panose="020B0604020202020204" pitchFamily="34" charset="0"/>
              </a:rPr>
              <a:t>程序中打开了文件一定要关闭</a:t>
            </a:r>
            <a:endParaRPr lang="en-US" altLang="zh-CN" sz="2400" dirty="0">
              <a:latin typeface="Arial" panose="020B0604020202020204" pitchFamily="34" charset="0"/>
            </a:endParaRPr>
          </a:p>
          <a:p>
            <a:endParaRPr lang="en-C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626685-2644-7271-A200-0857E7534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B31BEF-C01E-4CA6-9D7D-67F43F13ADF2}" type="slidenum">
              <a:rPr lang="en-US" altLang="zh-CN" smtClean="0"/>
              <a:pPr/>
              <a:t>19</a:t>
            </a:fld>
            <a:r>
              <a:rPr lang="en-US" altLang="zh-CN"/>
              <a:t>/31</a:t>
            </a:r>
            <a:endParaRPr lang="zh-CN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BEAF08-6110-9C6F-EDD8-555535053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文件存储</a:t>
            </a:r>
            <a:endParaRPr lang="en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48AF46B-8DBE-4772-A5B8-2BA2640CD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38" y="2313607"/>
            <a:ext cx="10082474" cy="77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95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A2220FD-7D58-4C8F-B5E8-B9A54B4C9D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8294" y="6547062"/>
            <a:ext cx="3050399" cy="365125"/>
          </a:xfrm>
        </p:spPr>
        <p:txBody>
          <a:bodyPr/>
          <a:lstStyle/>
          <a:p>
            <a:fld id="{E6B31BEF-C01E-4CA6-9D7D-67F43F13ADF2}" type="slidenum">
              <a:rPr lang="en-US" altLang="zh-CN" smtClean="0"/>
              <a:pPr/>
              <a:t>2</a:t>
            </a:fld>
            <a:r>
              <a:rPr lang="en-US" altLang="zh-CN"/>
              <a:t>/31</a:t>
            </a:r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02E1204-921A-4729-81FE-7462D08C4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4" name="正五边形 11">
            <a:extLst>
              <a:ext uri="{FF2B5EF4-FFF2-40B4-BE49-F238E27FC236}">
                <a16:creationId xmlns:a16="http://schemas.microsoft.com/office/drawing/2014/main" id="{5D58DD1D-A68E-4C5B-9A42-88BB20637EE2}"/>
              </a:ext>
            </a:extLst>
          </p:cNvPr>
          <p:cNvSpPr>
            <a:spLocks noChangeAspect="1"/>
          </p:cNvSpPr>
          <p:nvPr/>
        </p:nvSpPr>
        <p:spPr>
          <a:xfrm>
            <a:off x="2293498" y="1357311"/>
            <a:ext cx="534880" cy="422275"/>
          </a:xfrm>
          <a:prstGeom prst="pentagon">
            <a:avLst/>
          </a:prstGeom>
          <a:gradFill>
            <a:gsLst>
              <a:gs pos="0">
                <a:srgbClr val="E8D9DF"/>
              </a:gs>
              <a:gs pos="25000">
                <a:srgbClr val="CDE3C3"/>
              </a:gs>
              <a:gs pos="96000">
                <a:srgbClr val="CDE3C3"/>
              </a:gs>
              <a:gs pos="49000">
                <a:srgbClr val="9BC682"/>
              </a:gs>
              <a:gs pos="0">
                <a:srgbClr val="EFF6ED"/>
              </a:gs>
              <a:gs pos="73000">
                <a:srgbClr val="99C57F"/>
              </a:gs>
            </a:gsLst>
            <a:lin ang="108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zh-CN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正五边形 11">
            <a:extLst>
              <a:ext uri="{FF2B5EF4-FFF2-40B4-BE49-F238E27FC236}">
                <a16:creationId xmlns:a16="http://schemas.microsoft.com/office/drawing/2014/main" id="{98288A6F-E716-4E1A-A3E9-3E80F90B0B60}"/>
              </a:ext>
            </a:extLst>
          </p:cNvPr>
          <p:cNvSpPr>
            <a:spLocks noChangeAspect="1"/>
          </p:cNvSpPr>
          <p:nvPr/>
        </p:nvSpPr>
        <p:spPr>
          <a:xfrm>
            <a:off x="2293497" y="2185728"/>
            <a:ext cx="534880" cy="422275"/>
          </a:xfrm>
          <a:prstGeom prst="pentagon">
            <a:avLst/>
          </a:prstGeom>
          <a:noFill/>
          <a:ln w="25400">
            <a:solidFill>
              <a:srgbClr val="99C5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zh-CN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文本框 2">
            <a:extLst>
              <a:ext uri="{FF2B5EF4-FFF2-40B4-BE49-F238E27FC236}">
                <a16:creationId xmlns:a16="http://schemas.microsoft.com/office/drawing/2014/main" id="{0852DE50-3DA3-45C0-AA3A-EE3087BC4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8572" y="2192466"/>
            <a:ext cx="8620619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defPPr>
              <a:defRPr lang="en-US"/>
            </a:defPPr>
            <a:lvl1pPr lvl="0">
              <a:spcBef>
                <a:spcPct val="20000"/>
              </a:spcBef>
              <a:buFont typeface="Arial" panose="020B0604020202020204" pitchFamily="34" charset="0"/>
              <a:buNone/>
              <a:defRPr sz="28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solidFill>
                  <a:srgbClr val="CDE3C3"/>
                </a:solidFill>
              </a:rPr>
              <a:t>BESIII</a:t>
            </a:r>
            <a:r>
              <a:rPr lang="zh-CN" altLang="en-US" dirty="0">
                <a:solidFill>
                  <a:srgbClr val="CDE3C3"/>
                </a:solidFill>
              </a:rPr>
              <a:t> </a:t>
            </a:r>
            <a:r>
              <a:rPr lang="en-US" altLang="zh-CN" dirty="0">
                <a:solidFill>
                  <a:srgbClr val="CDE3C3"/>
                </a:solidFill>
              </a:rPr>
              <a:t>Computing</a:t>
            </a:r>
            <a:r>
              <a:rPr lang="zh-CN" altLang="en-US" dirty="0">
                <a:solidFill>
                  <a:srgbClr val="CDE3C3"/>
                </a:solidFill>
              </a:rPr>
              <a:t> </a:t>
            </a:r>
            <a:r>
              <a:rPr lang="en-US" altLang="zh-CN" dirty="0">
                <a:solidFill>
                  <a:srgbClr val="CDE3C3"/>
                </a:solidFill>
              </a:rPr>
              <a:t>Platform</a:t>
            </a:r>
            <a:endParaRPr lang="zh-CN" altLang="en-US" dirty="0">
              <a:solidFill>
                <a:srgbClr val="CDE3C3"/>
              </a:solidFill>
            </a:endParaRPr>
          </a:p>
        </p:txBody>
      </p:sp>
      <p:sp>
        <p:nvSpPr>
          <p:cNvPr id="7" name="正五边形 11">
            <a:extLst>
              <a:ext uri="{FF2B5EF4-FFF2-40B4-BE49-F238E27FC236}">
                <a16:creationId xmlns:a16="http://schemas.microsoft.com/office/drawing/2014/main" id="{89A98A71-0FBE-4A6F-A10A-AD66A82A8E49}"/>
              </a:ext>
            </a:extLst>
          </p:cNvPr>
          <p:cNvSpPr>
            <a:spLocks noChangeAspect="1"/>
          </p:cNvSpPr>
          <p:nvPr/>
        </p:nvSpPr>
        <p:spPr>
          <a:xfrm>
            <a:off x="2291280" y="3139076"/>
            <a:ext cx="534880" cy="422275"/>
          </a:xfrm>
          <a:prstGeom prst="pentagon">
            <a:avLst/>
          </a:prstGeom>
          <a:gradFill>
            <a:gsLst>
              <a:gs pos="0">
                <a:srgbClr val="E8D9DF"/>
              </a:gs>
              <a:gs pos="25000">
                <a:srgbClr val="CDE3C3"/>
              </a:gs>
              <a:gs pos="96000">
                <a:srgbClr val="CDE3C3"/>
              </a:gs>
              <a:gs pos="49000">
                <a:srgbClr val="9BC682"/>
              </a:gs>
              <a:gs pos="0">
                <a:srgbClr val="EFF6ED"/>
              </a:gs>
              <a:gs pos="73000">
                <a:srgbClr val="99C57F"/>
              </a:gs>
            </a:gsLst>
            <a:lin ang="108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zh-CN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文本框 2">
            <a:extLst>
              <a:ext uri="{FF2B5EF4-FFF2-40B4-BE49-F238E27FC236}">
                <a16:creationId xmlns:a16="http://schemas.microsoft.com/office/drawing/2014/main" id="{1323ED28-9DBD-4190-8625-9A79EDFB8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8572" y="3050885"/>
            <a:ext cx="8403549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defPPr>
              <a:defRPr lang="en-US"/>
            </a:defPPr>
            <a:lvl1pPr lvl="0">
              <a:spcBef>
                <a:spcPct val="20000"/>
              </a:spcBef>
              <a:buFont typeface="Arial" panose="020B0604020202020204" pitchFamily="34" charset="0"/>
              <a:buNone/>
              <a:defRPr sz="2800" b="1">
                <a:solidFill>
                  <a:srgbClr val="CDE3C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BESIII</a:t>
            </a:r>
            <a:r>
              <a:rPr lang="zh-CN" altLang="en-US" dirty="0"/>
              <a:t> </a:t>
            </a:r>
            <a:r>
              <a:rPr lang="en-US" altLang="zh-CN" dirty="0"/>
              <a:t>Computing</a:t>
            </a:r>
            <a:r>
              <a:rPr lang="zh-CN" altLang="en-US" dirty="0"/>
              <a:t> </a:t>
            </a:r>
            <a:r>
              <a:rPr lang="en-US" altLang="zh-CN" dirty="0"/>
              <a:t>Platform</a:t>
            </a:r>
            <a:r>
              <a:rPr lang="zh-CN" altLang="en-US" dirty="0"/>
              <a:t> </a:t>
            </a:r>
            <a:r>
              <a:rPr lang="en-US" altLang="zh-CN" dirty="0"/>
              <a:t>Efficiently</a:t>
            </a:r>
            <a:endParaRPr lang="zh-CN" altLang="en-US" dirty="0">
              <a:solidFill>
                <a:srgbClr val="CDE3C3"/>
              </a:solidFill>
            </a:endParaRPr>
          </a:p>
        </p:txBody>
      </p:sp>
      <p:sp>
        <p:nvSpPr>
          <p:cNvPr id="10" name="正五边形 11">
            <a:extLst>
              <a:ext uri="{FF2B5EF4-FFF2-40B4-BE49-F238E27FC236}">
                <a16:creationId xmlns:a16="http://schemas.microsoft.com/office/drawing/2014/main" id="{BE3B4871-8298-407A-973B-3ADC90735B5A}"/>
              </a:ext>
            </a:extLst>
          </p:cNvPr>
          <p:cNvSpPr>
            <a:spLocks noChangeAspect="1"/>
          </p:cNvSpPr>
          <p:nvPr/>
        </p:nvSpPr>
        <p:spPr>
          <a:xfrm>
            <a:off x="2293498" y="3923488"/>
            <a:ext cx="534880" cy="422275"/>
          </a:xfrm>
          <a:prstGeom prst="pentagon">
            <a:avLst/>
          </a:prstGeom>
          <a:noFill/>
          <a:ln w="25400">
            <a:solidFill>
              <a:srgbClr val="99C5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zh-CN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文本框 2">
            <a:extLst>
              <a:ext uri="{FF2B5EF4-FFF2-40B4-BE49-F238E27FC236}">
                <a16:creationId xmlns:a16="http://schemas.microsoft.com/office/drawing/2014/main" id="{E43133E7-3B1C-4879-9137-C2FDE955A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9646" y="3924103"/>
            <a:ext cx="6939304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defPPr>
              <a:defRPr lang="en-US"/>
            </a:defPPr>
            <a:lvl1pPr lvl="0">
              <a:spcBef>
                <a:spcPct val="20000"/>
              </a:spcBef>
              <a:buFont typeface="Arial" panose="020B0604020202020204" pitchFamily="34" charset="0"/>
              <a:buNone/>
              <a:defRPr sz="2800" b="1">
                <a:solidFill>
                  <a:srgbClr val="CDE3C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13" name="文本框 2">
            <a:extLst>
              <a:ext uri="{FF2B5EF4-FFF2-40B4-BE49-F238E27FC236}">
                <a16:creationId xmlns:a16="http://schemas.microsoft.com/office/drawing/2014/main" id="{5012CA0D-B51A-4EB7-862D-628E60F29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8572" y="1360173"/>
            <a:ext cx="7946561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defPPr>
              <a:defRPr lang="en-US"/>
            </a:defPPr>
            <a:lvl1pPr>
              <a:spcBef>
                <a:spcPct val="20000"/>
              </a:spcBef>
              <a:buFont typeface="Arial" panose="020B0604020202020204" pitchFamily="34" charset="0"/>
              <a:buNone/>
              <a:defRPr sz="2800" b="1">
                <a:solidFill>
                  <a:srgbClr val="4472C4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lvl="0"/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Brief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overview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of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HEP Computing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473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C94C19-5EFC-48F0-9840-9C0610B60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IHEP School of Computing 2024 is coming!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04E4F8-BB4C-4DFE-8B38-8E2C3B95AFE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1251" y="1251467"/>
            <a:ext cx="8334375" cy="4614863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Clr>
                <a:schemeClr val="tx1"/>
              </a:buCl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rPr>
              <a:t>IHEP School of computing 2024 will be held in Yanqing, Beijing from the 21th to the 24th of August 2024</a:t>
            </a:r>
          </a:p>
          <a:p>
            <a:pPr marL="342900" indent="-342900">
              <a:buClr>
                <a:schemeClr val="tx1"/>
              </a:buCl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rPr>
              <a:t>2.5 days, 21 lectures, and 4 hours of hands-on</a:t>
            </a:r>
          </a:p>
          <a:p>
            <a:pPr marL="342900" indent="-342900">
              <a:buClr>
                <a:schemeClr val="tx1"/>
              </a:buCl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rPr>
              <a:t>Indico: </a:t>
            </a:r>
            <a:r>
              <a:rPr lang="en-US" altLang="zh-CN" sz="2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微软雅黑" panose="020B0503020204020204" pitchFamily="34" charset="-122"/>
                <a:hlinkClick r:id="rId2"/>
              </a:rPr>
              <a:t>https://indico.ihep.ac.cn/event/22917/</a:t>
            </a:r>
            <a:endParaRPr lang="en-US" altLang="zh-CN" sz="2400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  <a:ea typeface="微软雅黑" panose="020B0503020204020204" pitchFamily="34" charset="-122"/>
            </a:endParaRPr>
          </a:p>
          <a:p>
            <a:pPr marL="342900" indent="-342900">
              <a:buClr>
                <a:schemeClr val="tx1"/>
              </a:buCl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rPr>
              <a:t>The course covers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rPr>
              <a:t>Data processing in the field of high-energy physics,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rPr>
              <a:t>AI technology for high-energy physics, 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rPr>
              <a:t>Computing technology for high-energy physics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rPr>
              <a:t>Hands-on practice on computational platform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9B0D4B5-5B4F-4FBE-B1DA-D14B23FFC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16" y="1164759"/>
            <a:ext cx="2797333" cy="497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19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E300A465-24EE-4975-B2FA-E86E90523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BESIII computing platform is </a:t>
            </a:r>
            <a:r>
              <a:rPr lang="en-US" altLang="zh-CN" dirty="0"/>
              <a:t>a important components of the Experiment</a:t>
            </a:r>
            <a:endParaRPr lang="en-US" altLang="zh-CN" sz="2400" dirty="0"/>
          </a:p>
          <a:p>
            <a:r>
              <a:rPr lang="en-US" altLang="zh-CN" sz="2400" dirty="0"/>
              <a:t>The scale of </a:t>
            </a:r>
            <a:r>
              <a:rPr lang="en-US" altLang="zh-CN" dirty="0"/>
              <a:t>BESIII</a:t>
            </a:r>
            <a:r>
              <a:rPr lang="en-US" altLang="zh-CN" sz="2400" dirty="0"/>
              <a:t> computing platform continue to grow, and demand for data processing is also becoming diverse</a:t>
            </a:r>
          </a:p>
          <a:p>
            <a:r>
              <a:rPr lang="en-US" altLang="zh-CN" dirty="0"/>
              <a:t>Try the efficient way to run jobs and access files on BESIII computing platform</a:t>
            </a:r>
            <a:endParaRPr lang="en-US" altLang="zh-CN" sz="1800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7908081-9733-4555-A053-980B2771E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B31BEF-C01E-4CA6-9D7D-67F43F13ADF2}" type="slidenum">
              <a:rPr lang="en-US" altLang="zh-CN" smtClean="0"/>
              <a:pPr/>
              <a:t>21</a:t>
            </a:fld>
            <a:r>
              <a:rPr lang="en-US" altLang="zh-CN"/>
              <a:t>/31</a:t>
            </a:r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633DC55A-2004-466C-92AD-5F8670D4D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4640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203112F-933D-4482-BDBE-25D9B3192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9600" dirty="0"/>
              <a:t>Thank you!</a:t>
            </a:r>
          </a:p>
          <a:p>
            <a:pPr marL="0" indent="0" algn="ctr">
              <a:buNone/>
            </a:pPr>
            <a:r>
              <a:rPr lang="en-US" altLang="zh-CN" sz="9600" dirty="0"/>
              <a:t>Question?</a:t>
            </a:r>
            <a:endParaRPr lang="zh-CN" altLang="en-US" sz="96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4F617B5-5BDB-4F6E-8D1D-A744F1212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B31BEF-C01E-4CA6-9D7D-67F43F13ADF2}" type="slidenum">
              <a:rPr lang="en-US" altLang="zh-CN" smtClean="0"/>
              <a:pPr/>
              <a:t>22</a:t>
            </a:fld>
            <a:r>
              <a:rPr lang="en-US" altLang="zh-CN"/>
              <a:t>/31</a:t>
            </a:r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C3BCCE70-99A6-4FB6-B821-F5AB5ED1D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2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EF0C7D-BF6C-F429-CDE9-B0813A105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B31BEF-C01E-4CA6-9D7D-67F43F13ADF2}" type="slidenum">
              <a:rPr lang="en-US" altLang="zh-CN" smtClean="0"/>
              <a:pPr/>
              <a:t>3</a:t>
            </a:fld>
            <a:r>
              <a:rPr lang="en-US" altLang="zh-CN"/>
              <a:t>/31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5710E6-F967-5E0B-972C-7721ACFD4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Qui</a:t>
            </a:r>
            <a:r>
              <a:rPr lang="en-US" altLang="zh-CN" dirty="0"/>
              <a:t>ck</a:t>
            </a:r>
            <a:r>
              <a:rPr lang="zh-CN" altLang="en-US" dirty="0"/>
              <a:t> </a:t>
            </a:r>
            <a:r>
              <a:rPr lang="en-US" altLang="zh-CN" dirty="0"/>
              <a:t>View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HEP</a:t>
            </a:r>
            <a:r>
              <a:rPr lang="zh-CN" altLang="en-US" dirty="0"/>
              <a:t> </a:t>
            </a:r>
            <a:r>
              <a:rPr lang="en-US" altLang="zh-CN" dirty="0"/>
              <a:t>Computing</a:t>
            </a:r>
            <a:endParaRPr lang="en-CN" dirty="0"/>
          </a:p>
        </p:txBody>
      </p:sp>
      <p:sp>
        <p:nvSpPr>
          <p:cNvPr id="5" name="内容占位符 1">
            <a:extLst>
              <a:ext uri="{FF2B5EF4-FFF2-40B4-BE49-F238E27FC236}">
                <a16:creationId xmlns:a16="http://schemas.microsoft.com/office/drawing/2014/main" id="{EB4F6DBA-9B58-34C3-639B-51AE73211A72}"/>
              </a:ext>
            </a:extLst>
          </p:cNvPr>
          <p:cNvSpPr txBox="1">
            <a:spLocks/>
          </p:cNvSpPr>
          <p:nvPr/>
        </p:nvSpPr>
        <p:spPr>
          <a:xfrm>
            <a:off x="407933" y="954633"/>
            <a:ext cx="11119139" cy="552992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defTabSz="9144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l"/>
              <a:defRPr kumimoji="1" sz="2800" b="0" baseline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defRPr>
            </a:lvl1pPr>
            <a:lvl2pPr marL="685800" lvl="1" indent="-228600" defTabSz="9144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l"/>
              <a:defRPr kumimoji="1" sz="2400" b="0" baseline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defRPr>
            </a:lvl2pPr>
            <a:lvl3pPr marL="1143000" indent="-228600" defTabSz="914400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l"/>
              <a:defRPr sz="1600" baseline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defRPr>
            </a:lvl3pPr>
            <a:lvl4pPr marL="1600200" indent="-228600" defTabSz="914400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l"/>
              <a:defRPr sz="1200" baseline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defRPr>
            </a:lvl4pPr>
            <a:lvl5pPr marL="2057400" indent="-228600" defTabSz="914400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l"/>
              <a:defRPr sz="800" baseline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success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HEP</a:t>
            </a:r>
            <a:r>
              <a:rPr lang="zh-CN" altLang="en-US" dirty="0"/>
              <a:t> </a:t>
            </a:r>
            <a:r>
              <a:rPr lang="en-US" altLang="zh-CN" dirty="0"/>
              <a:t>Research</a:t>
            </a:r>
            <a:r>
              <a:rPr lang="zh-CN" altLang="en-US" dirty="0"/>
              <a:t> </a:t>
            </a:r>
            <a:r>
              <a:rPr lang="en-US" altLang="zh-CN" dirty="0"/>
              <a:t>depends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development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computing</a:t>
            </a:r>
            <a:r>
              <a:rPr lang="zh-CN" altLang="en-US" dirty="0"/>
              <a:t> </a:t>
            </a:r>
            <a:r>
              <a:rPr lang="en-US" altLang="zh-CN" dirty="0"/>
              <a:t>technology</a:t>
            </a:r>
          </a:p>
          <a:p>
            <a:pPr lvl="1"/>
            <a:r>
              <a:rPr lang="en-US" altLang="zh-CN" dirty="0"/>
              <a:t>Big</a:t>
            </a:r>
            <a:r>
              <a:rPr lang="zh-CN" altLang="en-US" dirty="0"/>
              <a:t> </a:t>
            </a:r>
            <a:r>
              <a:rPr lang="en-US" altLang="zh-CN" dirty="0"/>
              <a:t>Data, HPC, HTC, AI4Science </a:t>
            </a:r>
            <a:r>
              <a:rPr lang="zh-CN" altLang="en-US" dirty="0"/>
              <a:t>。。。</a:t>
            </a:r>
            <a:endParaRPr lang="en-US" altLang="zh-CN" dirty="0"/>
          </a:p>
          <a:p>
            <a:r>
              <a:rPr lang="en-US" altLang="zh-CN" dirty="0"/>
              <a:t>A powerful</a:t>
            </a:r>
            <a:r>
              <a:rPr lang="zh-CN" altLang="en-US" dirty="0"/>
              <a:t> </a:t>
            </a:r>
            <a:r>
              <a:rPr lang="en-US" altLang="zh-CN" dirty="0"/>
              <a:t>computing platform</a:t>
            </a:r>
            <a:r>
              <a:rPr lang="zh-CN" altLang="en-US" dirty="0"/>
              <a:t> </a:t>
            </a:r>
            <a:r>
              <a:rPr lang="en-US" altLang="zh-CN" dirty="0"/>
              <a:t>is critical for HEP Experiment</a:t>
            </a:r>
          </a:p>
          <a:p>
            <a:pPr lvl="1"/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online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acquisition</a:t>
            </a:r>
            <a:r>
              <a:rPr lang="zh-CN" altLang="en-US" dirty="0"/>
              <a:t> 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offline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analysis</a:t>
            </a:r>
          </a:p>
          <a:p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task</a:t>
            </a:r>
            <a:r>
              <a:rPr lang="zh-CN" altLang="en-US" dirty="0"/>
              <a:t> </a:t>
            </a:r>
            <a:r>
              <a:rPr lang="en-US" altLang="zh-CN" dirty="0"/>
              <a:t>needs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computing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</a:p>
          <a:p>
            <a:pPr lvl="1"/>
            <a:r>
              <a:rPr lang="en-US" altLang="zh-CN" dirty="0"/>
              <a:t>Computing-intensive, data</a:t>
            </a:r>
            <a:r>
              <a:rPr lang="zh-CN" altLang="en-US" dirty="0"/>
              <a:t> </a:t>
            </a:r>
            <a:r>
              <a:rPr lang="en-US" altLang="zh-CN" dirty="0"/>
              <a:t>intensive</a:t>
            </a:r>
          </a:p>
          <a:p>
            <a:r>
              <a:rPr lang="en-US" altLang="zh-CN" dirty="0"/>
              <a:t>The development of  HEP</a:t>
            </a:r>
            <a:r>
              <a:rPr lang="zh-CN" altLang="en-US" dirty="0"/>
              <a:t> </a:t>
            </a:r>
            <a:r>
              <a:rPr lang="en-US" altLang="zh-CN" dirty="0"/>
              <a:t>Computing</a:t>
            </a:r>
            <a:r>
              <a:rPr lang="zh-CN" altLang="en-US" dirty="0"/>
              <a:t> </a:t>
            </a:r>
            <a:r>
              <a:rPr lang="en-US" altLang="zh-CN" dirty="0"/>
              <a:t>platform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been</a:t>
            </a:r>
            <a:r>
              <a:rPr lang="zh-CN" altLang="en-US" dirty="0"/>
              <a:t> </a:t>
            </a:r>
            <a:r>
              <a:rPr lang="en-US" altLang="zh-CN" dirty="0"/>
              <a:t>driven by experimental needs</a:t>
            </a:r>
          </a:p>
          <a:p>
            <a:pPr lvl="1"/>
            <a:r>
              <a:rPr lang="en-US" altLang="zh-CN" dirty="0"/>
              <a:t>International collaboration </a:t>
            </a:r>
            <a:r>
              <a:rPr lang="en-US" altLang="zh-CN" dirty="0">
                <a:sym typeface="Wingdings" panose="05000000000000000000" pitchFamily="2" charset="2"/>
              </a:rPr>
              <a:t> Grid computing</a:t>
            </a:r>
            <a:endParaRPr lang="en-US" altLang="zh-CN" dirty="0"/>
          </a:p>
          <a:p>
            <a:pPr lvl="1"/>
            <a:r>
              <a:rPr lang="en-US" altLang="zh-CN" dirty="0"/>
              <a:t>Large computing jobs  volumes</a:t>
            </a:r>
            <a:r>
              <a:rPr lang="en-US" altLang="zh-CN" dirty="0">
                <a:sym typeface="Wingdings" panose="05000000000000000000" pitchFamily="2" charset="2"/>
              </a:rPr>
              <a:t> High throughput computing</a:t>
            </a:r>
          </a:p>
          <a:p>
            <a:pPr lvl="1"/>
            <a:r>
              <a:rPr lang="en-US" altLang="zh-CN" dirty="0"/>
              <a:t>Heavy IO </a:t>
            </a:r>
            <a:r>
              <a:rPr lang="en-US" altLang="zh-CN" dirty="0">
                <a:sym typeface="Wingdings" panose="05000000000000000000" pitchFamily="2" charset="2"/>
              </a:rPr>
              <a:t> distributed file system (EOS)</a:t>
            </a:r>
          </a:p>
          <a:p>
            <a:pPr lvl="1"/>
            <a:r>
              <a:rPr lang="en-US" altLang="zh-CN" dirty="0">
                <a:sym typeface="Wingdings" panose="05000000000000000000" pitchFamily="2" charset="2"/>
              </a:rPr>
              <a:t>.</a:t>
            </a:r>
            <a:r>
              <a:rPr lang="zh-CN" altLang="en-US" dirty="0">
                <a:sym typeface="Wingdings" panose="05000000000000000000" pitchFamily="2" charset="2"/>
              </a:rPr>
              <a:t>。。。。。。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4267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5B033A-D6C1-BEAA-4B9E-D19EDEBB7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 Typical HEP Offline Computing Platform</a:t>
            </a:r>
            <a:endParaRPr kumimoji="1" lang="zh-CN" alt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B57491-C2AA-FFE0-1A94-F34C75367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4751F03-D08E-44F4-93C2-AC5C3A1F9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532" y="1071318"/>
            <a:ext cx="8012620" cy="540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93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6BBC133-BBCC-4CCD-0F56-7505F3BE0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856" y="864739"/>
            <a:ext cx="7516292" cy="5536061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en-US" altLang="zh-CN" sz="2800" b="0" dirty="0"/>
              <a:t>Distributed centers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kumimoji="1" lang="en-US" altLang="zh-CN" b="0" dirty="0"/>
              <a:t>Beijing, </a:t>
            </a:r>
            <a:r>
              <a:rPr kumimoji="1" lang="en-US" altLang="zh-CN" b="0" dirty="0" err="1"/>
              <a:t>Huairou</a:t>
            </a:r>
            <a:r>
              <a:rPr kumimoji="1" lang="en-US" altLang="zh-CN" b="0" dirty="0"/>
              <a:t>, Dongguan,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kumimoji="1" lang="en-US" altLang="zh-CN" b="0" dirty="0" err="1"/>
              <a:t>Daocheng</a:t>
            </a:r>
            <a:r>
              <a:rPr kumimoji="1" lang="en-US" altLang="zh-CN" b="0" dirty="0"/>
              <a:t>, Jiangmen, …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en-US" altLang="zh-CN" sz="2800" b="0" dirty="0"/>
              <a:t>Provides and Supports: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kumimoji="1" lang="en-US" altLang="zh-CN" sz="2400" b="0" dirty="0"/>
              <a:t> HTC</a:t>
            </a:r>
            <a:r>
              <a:rPr kumimoji="1" lang="en-US" altLang="zh-CN" sz="2400" dirty="0"/>
              <a:t>, </a:t>
            </a:r>
            <a:r>
              <a:rPr kumimoji="1" lang="en-US" altLang="zh-CN" sz="2400" b="0" dirty="0"/>
              <a:t>HPC</a:t>
            </a:r>
            <a:r>
              <a:rPr kumimoji="1" lang="zh-CN" altLang="en-US" sz="2400" b="0" dirty="0"/>
              <a:t> </a:t>
            </a:r>
            <a:r>
              <a:rPr kumimoji="1" lang="en-US" altLang="zh-CN" sz="2400" b="0" dirty="0"/>
              <a:t>and Grid for 28 experiments / projects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kumimoji="1" lang="en-US" altLang="zh-CN" sz="2400" b="0" dirty="0"/>
              <a:t>Data archive and sharing for HEP projects of China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en-US" altLang="zh-CN" sz="2800" b="0" dirty="0"/>
              <a:t>Quantity of resources grew exponentially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kumimoji="1" lang="en-US" altLang="zh-CN" b="0" dirty="0"/>
              <a:t>~100K CPU cores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kumimoji="1" lang="en-US" altLang="zh-CN" b="0" dirty="0"/>
              <a:t>~100 PB Disk Storage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kumimoji="1" lang="en-US" altLang="zh-CN" b="0" dirty="0"/>
              <a:t>~137 PB Tape Storage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E5B033A-D6C1-BEAA-4B9E-D19EDEBB7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Computing Center of IHEP</a:t>
            </a:r>
            <a:endParaRPr kumimoji="1" lang="zh-CN" altLang="en-US" dirty="0"/>
          </a:p>
        </p:txBody>
      </p:sp>
      <p:pic>
        <p:nvPicPr>
          <p:cNvPr id="6" name="图片 5" descr="upload_post_object_v2_405688123">
            <a:extLst>
              <a:ext uri="{FF2B5EF4-FFF2-40B4-BE49-F238E27FC236}">
                <a16:creationId xmlns:a16="http://schemas.microsoft.com/office/drawing/2014/main" id="{7F128A93-F08C-2B40-80CA-F1ABE589B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111" y="1114603"/>
            <a:ext cx="4514411" cy="2703017"/>
          </a:xfrm>
          <a:prstGeom prst="rect">
            <a:avLst/>
          </a:prstGeom>
        </p:spPr>
      </p:pic>
      <p:pic>
        <p:nvPicPr>
          <p:cNvPr id="7" name="图片 6" descr="upload_post_object_v2_865914268">
            <a:extLst>
              <a:ext uri="{FF2B5EF4-FFF2-40B4-BE49-F238E27FC236}">
                <a16:creationId xmlns:a16="http://schemas.microsoft.com/office/drawing/2014/main" id="{7A9E5836-6311-969D-A9B8-C522B295A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748" y="4029439"/>
            <a:ext cx="4398091" cy="264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39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50BA79E-628A-4857-BD8C-074A71CB7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CFB6834-45A4-4EDF-8637-1103412F1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74" y="186049"/>
            <a:ext cx="11154686" cy="590931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HEP Computing Platform – Multi Exp. and Multi Sites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55400E0-ADC3-43C3-B802-0B0C2CC3F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72" y="908720"/>
            <a:ext cx="10920536" cy="561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67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4030FFAB-CCF9-46F4-BB51-FB8EBB6BD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Computing Platform Supports Science Research</a:t>
            </a:r>
            <a:endParaRPr lang="zh-CN" altLang="en-US" dirty="0"/>
          </a:p>
        </p:txBody>
      </p:sp>
      <p:sp>
        <p:nvSpPr>
          <p:cNvPr id="4" name="箭头: 上 3">
            <a:extLst>
              <a:ext uri="{FF2B5EF4-FFF2-40B4-BE49-F238E27FC236}">
                <a16:creationId xmlns:a16="http://schemas.microsoft.com/office/drawing/2014/main" id="{39FCAE59-74E5-4DA6-8D7D-7C1B117157AB}"/>
              </a:ext>
            </a:extLst>
          </p:cNvPr>
          <p:cNvSpPr/>
          <p:nvPr/>
        </p:nvSpPr>
        <p:spPr>
          <a:xfrm>
            <a:off x="5324146" y="2136726"/>
            <a:ext cx="1251545" cy="870671"/>
          </a:xfrm>
          <a:prstGeom prst="upArrow">
            <a:avLst/>
          </a:prstGeom>
          <a:solidFill>
            <a:schemeClr val="accent6">
              <a:lumMod val="75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AB32404-7A8D-4607-96DB-7E937FA13716}"/>
              </a:ext>
            </a:extLst>
          </p:cNvPr>
          <p:cNvSpPr/>
          <p:nvPr/>
        </p:nvSpPr>
        <p:spPr>
          <a:xfrm>
            <a:off x="501843" y="1234281"/>
            <a:ext cx="2592288" cy="76364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Large-scale scientific facility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413EF4D-DA4C-4201-A2D0-80F3DBCBA2CE}"/>
              </a:ext>
            </a:extLst>
          </p:cNvPr>
          <p:cNvSpPr/>
          <p:nvPr/>
        </p:nvSpPr>
        <p:spPr>
          <a:xfrm>
            <a:off x="3292160" y="1234280"/>
            <a:ext cx="2592288" cy="76364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Fundamental physics Research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FDD0D25-FC8A-438F-9527-66288C1D7319}"/>
              </a:ext>
            </a:extLst>
          </p:cNvPr>
          <p:cNvSpPr/>
          <p:nvPr/>
        </p:nvSpPr>
        <p:spPr>
          <a:xfrm>
            <a:off x="6082475" y="1234280"/>
            <a:ext cx="2592288" cy="76364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Large-scale facility (CEPC) technology 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pre-study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B9FC3DE-72AF-46D6-A664-E5A955F7FCF1}"/>
              </a:ext>
            </a:extLst>
          </p:cNvPr>
          <p:cNvSpPr/>
          <p:nvPr/>
        </p:nvSpPr>
        <p:spPr>
          <a:xfrm>
            <a:off x="8872789" y="1234280"/>
            <a:ext cx="2592288" cy="76364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/>
                </a:solidFill>
              </a:rPr>
              <a:t>Other Scientific Activities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5A645DE3-9DD2-4E35-A3A7-809BCC5CB033}"/>
              </a:ext>
            </a:extLst>
          </p:cNvPr>
          <p:cNvSpPr/>
          <p:nvPr/>
        </p:nvSpPr>
        <p:spPr>
          <a:xfrm>
            <a:off x="6706389" y="2375430"/>
            <a:ext cx="1471701" cy="38269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/>
              <a:t>Software</a:t>
            </a:r>
            <a:endParaRPr lang="zh-CN" altLang="en-US" sz="1200" b="1" dirty="0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F3D0381D-B757-4F12-A6C1-006453D4B33D}"/>
              </a:ext>
            </a:extLst>
          </p:cNvPr>
          <p:cNvSpPr/>
          <p:nvPr/>
        </p:nvSpPr>
        <p:spPr>
          <a:xfrm>
            <a:off x="354994" y="2399510"/>
            <a:ext cx="1610079" cy="38269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/>
              <a:t>Computing</a:t>
            </a:r>
            <a:endParaRPr lang="zh-CN" altLang="en-US" sz="1200" b="1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CF501F40-D980-4D61-B7A6-DAA1AA4BB891}"/>
              </a:ext>
            </a:extLst>
          </p:cNvPr>
          <p:cNvSpPr/>
          <p:nvPr/>
        </p:nvSpPr>
        <p:spPr>
          <a:xfrm>
            <a:off x="1991619" y="2381278"/>
            <a:ext cx="1538658" cy="38269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/>
              <a:t>Data Storage </a:t>
            </a:r>
            <a:endParaRPr lang="zh-CN" altLang="en-US" sz="1200" b="1" dirty="0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CB331B0F-2886-41E3-BF82-3CDECF234FD7}"/>
              </a:ext>
            </a:extLst>
          </p:cNvPr>
          <p:cNvSpPr/>
          <p:nvPr/>
        </p:nvSpPr>
        <p:spPr>
          <a:xfrm>
            <a:off x="3572108" y="2385492"/>
            <a:ext cx="1663171" cy="38269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/>
              <a:t>Network</a:t>
            </a:r>
            <a:endParaRPr lang="zh-CN" altLang="en-US" sz="1200" b="1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88B5C845-1DBF-47E2-B524-E690FDAEE04B}"/>
              </a:ext>
            </a:extLst>
          </p:cNvPr>
          <p:cNvSpPr/>
          <p:nvPr/>
        </p:nvSpPr>
        <p:spPr>
          <a:xfrm>
            <a:off x="8280693" y="2377248"/>
            <a:ext cx="1471701" cy="38269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/>
              <a:t>Security</a:t>
            </a:r>
            <a:endParaRPr lang="zh-CN" altLang="en-US" sz="1200" b="1" dirty="0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62C64D5C-EE61-4269-AB9B-D60DD73FA41D}"/>
              </a:ext>
            </a:extLst>
          </p:cNvPr>
          <p:cNvSpPr/>
          <p:nvPr/>
        </p:nvSpPr>
        <p:spPr>
          <a:xfrm>
            <a:off x="9841261" y="2375430"/>
            <a:ext cx="1588360" cy="38269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/>
              <a:t>AI Empower </a:t>
            </a:r>
            <a:endParaRPr lang="zh-CN" altLang="en-US" sz="1200" b="1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A37D30C-9D0E-4B28-B2FA-B7964FB22B9B}"/>
              </a:ext>
            </a:extLst>
          </p:cNvPr>
          <p:cNvSpPr/>
          <p:nvPr/>
        </p:nvSpPr>
        <p:spPr>
          <a:xfrm>
            <a:off x="387887" y="3037642"/>
            <a:ext cx="10963232" cy="542023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</a:rPr>
              <a:t>Distributed Computing Platform ( One Platform, Multi Centers)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748D658-1A47-4A68-9616-3ED1AB386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86" y="3778274"/>
            <a:ext cx="3403807" cy="246932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46E4531D-E478-459A-B435-A211E5E4A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363" y="3778274"/>
            <a:ext cx="3403807" cy="246932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21" name="云形 20">
            <a:extLst>
              <a:ext uri="{FF2B5EF4-FFF2-40B4-BE49-F238E27FC236}">
                <a16:creationId xmlns:a16="http://schemas.microsoft.com/office/drawing/2014/main" id="{AA38D738-788F-4C02-9925-0200E4CD40E4}"/>
              </a:ext>
            </a:extLst>
          </p:cNvPr>
          <p:cNvSpPr/>
          <p:nvPr/>
        </p:nvSpPr>
        <p:spPr>
          <a:xfrm>
            <a:off x="8188688" y="4127609"/>
            <a:ext cx="1753770" cy="1036915"/>
          </a:xfrm>
          <a:prstGeom prst="cloud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Edge Site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云形 26">
            <a:extLst>
              <a:ext uri="{FF2B5EF4-FFF2-40B4-BE49-F238E27FC236}">
                <a16:creationId xmlns:a16="http://schemas.microsoft.com/office/drawing/2014/main" id="{B16E6EE0-9E1B-4FAC-924E-E84C065FAF19}"/>
              </a:ext>
            </a:extLst>
          </p:cNvPr>
          <p:cNvSpPr/>
          <p:nvPr/>
        </p:nvSpPr>
        <p:spPr>
          <a:xfrm>
            <a:off x="9983093" y="4136763"/>
            <a:ext cx="1753770" cy="1036915"/>
          </a:xfrm>
          <a:prstGeom prst="cloud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Facility Site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3FA5893-89AC-4BB0-95D3-B9994E190F94}"/>
              </a:ext>
            </a:extLst>
          </p:cNvPr>
          <p:cNvSpPr/>
          <p:nvPr/>
        </p:nvSpPr>
        <p:spPr>
          <a:xfrm>
            <a:off x="204280" y="6362331"/>
            <a:ext cx="3974842" cy="185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92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Data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Center</a:t>
            </a:r>
            <a:r>
              <a:rPr lang="en-US" altLang="zh-CN" sz="192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CSNS at Dongguan</a:t>
            </a:r>
            <a:endParaRPr lang="zh-CN" altLang="en-US" sz="192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8D19176A-3BEA-4FB4-A5F5-DF6E1B8BE4E1}"/>
              </a:ext>
            </a:extLst>
          </p:cNvPr>
          <p:cNvSpPr/>
          <p:nvPr/>
        </p:nvSpPr>
        <p:spPr>
          <a:xfrm>
            <a:off x="4213846" y="6363517"/>
            <a:ext cx="3974842" cy="185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Computing Center of IHEP at Beijing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C237DD8C-864C-4AEF-9CF2-3F28D0C01B05}"/>
              </a:ext>
            </a:extLst>
          </p:cNvPr>
          <p:cNvCxnSpPr>
            <a:cxnSpLocks/>
            <a:stCxn id="1030" idx="0"/>
          </p:cNvCxnSpPr>
          <p:nvPr/>
        </p:nvCxnSpPr>
        <p:spPr>
          <a:xfrm flipV="1">
            <a:off x="2217990" y="3579665"/>
            <a:ext cx="0" cy="198609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E541B6A2-2D7A-4275-9672-7CEC430D538C}"/>
              </a:ext>
            </a:extLst>
          </p:cNvPr>
          <p:cNvCxnSpPr>
            <a:cxnSpLocks/>
            <a:stCxn id="24" idx="0"/>
          </p:cNvCxnSpPr>
          <p:nvPr/>
        </p:nvCxnSpPr>
        <p:spPr>
          <a:xfrm flipH="1" flipV="1">
            <a:off x="6201266" y="3579665"/>
            <a:ext cx="1" cy="198609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EB1FF438-4143-4E1B-BF36-230F946972F9}"/>
              </a:ext>
            </a:extLst>
          </p:cNvPr>
          <p:cNvCxnSpPr>
            <a:cxnSpLocks/>
          </p:cNvCxnSpPr>
          <p:nvPr/>
        </p:nvCxnSpPr>
        <p:spPr>
          <a:xfrm flipV="1">
            <a:off x="9065573" y="3598960"/>
            <a:ext cx="0" cy="597919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1FCE5BE4-686B-4F7E-A7F3-AA24B33739C5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10859978" y="3545445"/>
            <a:ext cx="0" cy="650605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云形 29">
            <a:extLst>
              <a:ext uri="{FF2B5EF4-FFF2-40B4-BE49-F238E27FC236}">
                <a16:creationId xmlns:a16="http://schemas.microsoft.com/office/drawing/2014/main" id="{1A491363-2DAE-448E-8B45-283983478CBE}"/>
              </a:ext>
            </a:extLst>
          </p:cNvPr>
          <p:cNvSpPr/>
          <p:nvPr/>
        </p:nvSpPr>
        <p:spPr>
          <a:xfrm>
            <a:off x="8229323" y="5196907"/>
            <a:ext cx="1753770" cy="1036915"/>
          </a:xfrm>
          <a:prstGeom prst="cloud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Edge Site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1" name="云形 30">
            <a:extLst>
              <a:ext uri="{FF2B5EF4-FFF2-40B4-BE49-F238E27FC236}">
                <a16:creationId xmlns:a16="http://schemas.microsoft.com/office/drawing/2014/main" id="{1DB09222-9083-4281-9E6E-7AFE6945A292}"/>
              </a:ext>
            </a:extLst>
          </p:cNvPr>
          <p:cNvSpPr/>
          <p:nvPr/>
        </p:nvSpPr>
        <p:spPr>
          <a:xfrm>
            <a:off x="10069170" y="5199363"/>
            <a:ext cx="1753770" cy="1036915"/>
          </a:xfrm>
          <a:prstGeom prst="cloud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Facility Site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CFFF9B13-3C60-45B8-8D70-4F525B5E1EE0}"/>
              </a:ext>
            </a:extLst>
          </p:cNvPr>
          <p:cNvSpPr txBox="1"/>
          <p:nvPr/>
        </p:nvSpPr>
        <p:spPr>
          <a:xfrm>
            <a:off x="5302981" y="2391042"/>
            <a:ext cx="12727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Support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5268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A2220FD-7D58-4C8F-B5E8-B9A54B4C9D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8294" y="6547062"/>
            <a:ext cx="3050399" cy="365125"/>
          </a:xfrm>
        </p:spPr>
        <p:txBody>
          <a:bodyPr/>
          <a:lstStyle/>
          <a:p>
            <a:fld id="{E6B31BEF-C01E-4CA6-9D7D-67F43F13ADF2}" type="slidenum">
              <a:rPr lang="en-US" altLang="zh-CN" smtClean="0"/>
              <a:pPr/>
              <a:t>8</a:t>
            </a:fld>
            <a:r>
              <a:rPr lang="en-US" altLang="zh-CN"/>
              <a:t>/31</a:t>
            </a:r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02E1204-921A-4729-81FE-7462D08C4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4" name="正五边形 11">
            <a:extLst>
              <a:ext uri="{FF2B5EF4-FFF2-40B4-BE49-F238E27FC236}">
                <a16:creationId xmlns:a16="http://schemas.microsoft.com/office/drawing/2014/main" id="{5D58DD1D-A68E-4C5B-9A42-88BB20637EE2}"/>
              </a:ext>
            </a:extLst>
          </p:cNvPr>
          <p:cNvSpPr>
            <a:spLocks noChangeAspect="1"/>
          </p:cNvSpPr>
          <p:nvPr/>
        </p:nvSpPr>
        <p:spPr>
          <a:xfrm>
            <a:off x="2293498" y="1357311"/>
            <a:ext cx="534880" cy="422275"/>
          </a:xfrm>
          <a:prstGeom prst="pentagon">
            <a:avLst/>
          </a:prstGeom>
          <a:gradFill>
            <a:gsLst>
              <a:gs pos="0">
                <a:srgbClr val="E8D9DF"/>
              </a:gs>
              <a:gs pos="25000">
                <a:srgbClr val="CDE3C3"/>
              </a:gs>
              <a:gs pos="96000">
                <a:srgbClr val="CDE3C3"/>
              </a:gs>
              <a:gs pos="49000">
                <a:srgbClr val="9BC682"/>
              </a:gs>
              <a:gs pos="0">
                <a:srgbClr val="EFF6ED"/>
              </a:gs>
              <a:gs pos="73000">
                <a:srgbClr val="99C57F"/>
              </a:gs>
            </a:gsLst>
            <a:lin ang="108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zh-CN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正五边形 11">
            <a:extLst>
              <a:ext uri="{FF2B5EF4-FFF2-40B4-BE49-F238E27FC236}">
                <a16:creationId xmlns:a16="http://schemas.microsoft.com/office/drawing/2014/main" id="{98288A6F-E716-4E1A-A3E9-3E80F90B0B60}"/>
              </a:ext>
            </a:extLst>
          </p:cNvPr>
          <p:cNvSpPr>
            <a:spLocks noChangeAspect="1"/>
          </p:cNvSpPr>
          <p:nvPr/>
        </p:nvSpPr>
        <p:spPr>
          <a:xfrm>
            <a:off x="2293497" y="2185728"/>
            <a:ext cx="534880" cy="422275"/>
          </a:xfrm>
          <a:prstGeom prst="pentagon">
            <a:avLst/>
          </a:prstGeom>
          <a:noFill/>
          <a:ln w="25400">
            <a:solidFill>
              <a:srgbClr val="99C5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zh-CN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文本框 2">
            <a:extLst>
              <a:ext uri="{FF2B5EF4-FFF2-40B4-BE49-F238E27FC236}">
                <a16:creationId xmlns:a16="http://schemas.microsoft.com/office/drawing/2014/main" id="{0852DE50-3DA3-45C0-AA3A-EE3087BC4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8572" y="2192466"/>
            <a:ext cx="8620619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defPPr>
              <a:defRPr lang="en-US"/>
            </a:defPPr>
            <a:lvl1pPr lvl="0">
              <a:spcBef>
                <a:spcPct val="20000"/>
              </a:spcBef>
              <a:buFont typeface="Arial" panose="020B0604020202020204" pitchFamily="34" charset="0"/>
              <a:buNone/>
              <a:defRPr sz="28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BESIII</a:t>
            </a:r>
            <a:r>
              <a:rPr lang="zh-CN" altLang="en-US" dirty="0"/>
              <a:t> </a:t>
            </a:r>
            <a:r>
              <a:rPr lang="en-US" altLang="zh-CN" dirty="0"/>
              <a:t>Computing</a:t>
            </a:r>
            <a:r>
              <a:rPr lang="zh-CN" altLang="en-US" dirty="0"/>
              <a:t> </a:t>
            </a:r>
            <a:r>
              <a:rPr lang="en-US" altLang="zh-CN" dirty="0"/>
              <a:t>Platform</a:t>
            </a:r>
            <a:endParaRPr lang="zh-CN" altLang="en-US" dirty="0"/>
          </a:p>
        </p:txBody>
      </p:sp>
      <p:sp>
        <p:nvSpPr>
          <p:cNvPr id="7" name="正五边形 11">
            <a:extLst>
              <a:ext uri="{FF2B5EF4-FFF2-40B4-BE49-F238E27FC236}">
                <a16:creationId xmlns:a16="http://schemas.microsoft.com/office/drawing/2014/main" id="{89A98A71-0FBE-4A6F-A10A-AD66A82A8E49}"/>
              </a:ext>
            </a:extLst>
          </p:cNvPr>
          <p:cNvSpPr>
            <a:spLocks noChangeAspect="1"/>
          </p:cNvSpPr>
          <p:nvPr/>
        </p:nvSpPr>
        <p:spPr>
          <a:xfrm>
            <a:off x="2291280" y="3139076"/>
            <a:ext cx="534880" cy="422275"/>
          </a:xfrm>
          <a:prstGeom prst="pentagon">
            <a:avLst/>
          </a:prstGeom>
          <a:gradFill>
            <a:gsLst>
              <a:gs pos="0">
                <a:srgbClr val="E8D9DF"/>
              </a:gs>
              <a:gs pos="25000">
                <a:srgbClr val="CDE3C3"/>
              </a:gs>
              <a:gs pos="96000">
                <a:srgbClr val="CDE3C3"/>
              </a:gs>
              <a:gs pos="49000">
                <a:srgbClr val="9BC682"/>
              </a:gs>
              <a:gs pos="0">
                <a:srgbClr val="EFF6ED"/>
              </a:gs>
              <a:gs pos="73000">
                <a:srgbClr val="99C57F"/>
              </a:gs>
            </a:gsLst>
            <a:lin ang="108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zh-CN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文本框 2">
            <a:extLst>
              <a:ext uri="{FF2B5EF4-FFF2-40B4-BE49-F238E27FC236}">
                <a16:creationId xmlns:a16="http://schemas.microsoft.com/office/drawing/2014/main" id="{1323ED28-9DBD-4190-8625-9A79EDFB8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8572" y="3050885"/>
            <a:ext cx="8403549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defPPr>
              <a:defRPr lang="en-US"/>
            </a:defPPr>
            <a:lvl1pPr lvl="0">
              <a:spcBef>
                <a:spcPct val="20000"/>
              </a:spcBef>
              <a:buFont typeface="Arial" panose="020B0604020202020204" pitchFamily="34" charset="0"/>
              <a:buNone/>
              <a:defRPr sz="2800" b="1">
                <a:solidFill>
                  <a:srgbClr val="CDE3C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BESIII</a:t>
            </a:r>
            <a:r>
              <a:rPr lang="zh-CN" altLang="en-US" dirty="0"/>
              <a:t> </a:t>
            </a:r>
            <a:r>
              <a:rPr lang="en-US" altLang="zh-CN" dirty="0"/>
              <a:t>Computing</a:t>
            </a:r>
            <a:r>
              <a:rPr lang="zh-CN" altLang="en-US" dirty="0"/>
              <a:t> </a:t>
            </a:r>
            <a:r>
              <a:rPr lang="en-US" altLang="zh-CN" dirty="0"/>
              <a:t>Platform</a:t>
            </a:r>
            <a:r>
              <a:rPr lang="zh-CN" altLang="en-US" dirty="0"/>
              <a:t> </a:t>
            </a:r>
            <a:r>
              <a:rPr lang="en-US" altLang="zh-CN" dirty="0"/>
              <a:t>Efficiently</a:t>
            </a:r>
            <a:endParaRPr lang="zh-CN" altLang="en-US" dirty="0">
              <a:solidFill>
                <a:srgbClr val="CDE3C3"/>
              </a:solidFill>
            </a:endParaRPr>
          </a:p>
        </p:txBody>
      </p:sp>
      <p:sp>
        <p:nvSpPr>
          <p:cNvPr id="10" name="正五边形 11">
            <a:extLst>
              <a:ext uri="{FF2B5EF4-FFF2-40B4-BE49-F238E27FC236}">
                <a16:creationId xmlns:a16="http://schemas.microsoft.com/office/drawing/2014/main" id="{BE3B4871-8298-407A-973B-3ADC90735B5A}"/>
              </a:ext>
            </a:extLst>
          </p:cNvPr>
          <p:cNvSpPr>
            <a:spLocks noChangeAspect="1"/>
          </p:cNvSpPr>
          <p:nvPr/>
        </p:nvSpPr>
        <p:spPr>
          <a:xfrm>
            <a:off x="2293498" y="3923488"/>
            <a:ext cx="534880" cy="422275"/>
          </a:xfrm>
          <a:prstGeom prst="pentagon">
            <a:avLst/>
          </a:prstGeom>
          <a:noFill/>
          <a:ln w="25400">
            <a:solidFill>
              <a:srgbClr val="99C5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zh-CN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文本框 2">
            <a:extLst>
              <a:ext uri="{FF2B5EF4-FFF2-40B4-BE49-F238E27FC236}">
                <a16:creationId xmlns:a16="http://schemas.microsoft.com/office/drawing/2014/main" id="{E43133E7-3B1C-4879-9137-C2FDE955A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9646" y="3924103"/>
            <a:ext cx="6939304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defPPr>
              <a:defRPr lang="en-US"/>
            </a:defPPr>
            <a:lvl1pPr lvl="0">
              <a:spcBef>
                <a:spcPct val="20000"/>
              </a:spcBef>
              <a:buFont typeface="Arial" panose="020B0604020202020204" pitchFamily="34" charset="0"/>
              <a:buNone/>
              <a:defRPr sz="2800" b="1">
                <a:solidFill>
                  <a:srgbClr val="CDE3C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13" name="文本框 2">
            <a:extLst>
              <a:ext uri="{FF2B5EF4-FFF2-40B4-BE49-F238E27FC236}">
                <a16:creationId xmlns:a16="http://schemas.microsoft.com/office/drawing/2014/main" id="{5012CA0D-B51A-4EB7-862D-628E60F29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8572" y="1360173"/>
            <a:ext cx="7946561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defPPr>
              <a:defRPr lang="en-US"/>
            </a:defPPr>
            <a:lvl1pPr lvl="0">
              <a:spcBef>
                <a:spcPct val="20000"/>
              </a:spcBef>
              <a:buFont typeface="Arial" panose="020B0604020202020204" pitchFamily="34" charset="0"/>
              <a:buNone/>
              <a:defRPr sz="2800" b="1">
                <a:solidFill>
                  <a:srgbClr val="CDE3C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Brief</a:t>
            </a:r>
            <a:r>
              <a:rPr lang="zh-CN" altLang="en-US" dirty="0"/>
              <a:t> </a:t>
            </a:r>
            <a:r>
              <a:rPr lang="en-US" altLang="zh-CN" dirty="0"/>
              <a:t>overview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HEP Computing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843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12B37CA-71DE-484B-B2C1-7E7A764CD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316" y="868074"/>
            <a:ext cx="8466733" cy="5742793"/>
          </a:xfrm>
          <a:prstGeom prst="rect">
            <a:avLst/>
          </a:prstGeom>
        </p:spPr>
      </p:pic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120E4D3-AC6F-46A0-BCDD-DBD598E81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C84E015-62C2-4AD8-88A5-91B884297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BESIII</a:t>
            </a:r>
            <a:r>
              <a:rPr lang="zh-CN" altLang="en-US" dirty="0"/>
              <a:t> </a:t>
            </a:r>
            <a:r>
              <a:rPr lang="en-US" altLang="zh-CN" dirty="0"/>
              <a:t>Computing</a:t>
            </a:r>
            <a:r>
              <a:rPr lang="zh-CN" altLang="en-US" dirty="0"/>
              <a:t> </a:t>
            </a:r>
            <a:r>
              <a:rPr lang="en-US" altLang="zh-CN" dirty="0"/>
              <a:t>Platform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68685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M5NmE2MDFkNTg1OTJmM2ZiOTU3ZGFhZGYzM2M4Y2E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Lato Heavy"/>
        <a:ea typeface="思源黑体 CN Medium"/>
        <a:cs typeface=""/>
      </a:majorFont>
      <a:minorFont>
        <a:latin typeface="Lato SemiLight"/>
        <a:ea typeface="思源黑体 CN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duction of BESIII Computing Platform at IHEP -2024 RQCD (1)" id="{7A1D0368-2EE7-0849-92A4-3DBB80256218}" vid="{4E34B7E2-5FE2-804F-96C0-9CD514974EC4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Introduction of BESIII Computing Platform at IHEP -2024 RQCD (1)</Template>
  <TotalTime>1161</TotalTime>
  <Words>1200</Words>
  <Application>Microsoft Office PowerPoint</Application>
  <PresentationFormat>宽屏</PresentationFormat>
  <Paragraphs>212</Paragraphs>
  <Slides>22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8" baseType="lpstr">
      <vt:lpstr>Lato Heavy</vt:lpstr>
      <vt:lpstr>Lato SemiLight</vt:lpstr>
      <vt:lpstr>TimesNewRomanPS</vt:lpstr>
      <vt:lpstr>等线</vt:lpstr>
      <vt:lpstr>KaiTi</vt:lpstr>
      <vt:lpstr>思源黑体 CN Medium</vt:lpstr>
      <vt:lpstr>微软雅黑</vt:lpstr>
      <vt:lpstr>Abadi</vt:lpstr>
      <vt:lpstr>Arial</vt:lpstr>
      <vt:lpstr>Arial Rounded MT Bold</vt:lpstr>
      <vt:lpstr>Calibri</vt:lpstr>
      <vt:lpstr>Franklin Gothic Medium</vt:lpstr>
      <vt:lpstr>Source Sans Pro</vt:lpstr>
      <vt:lpstr>Times New Roman</vt:lpstr>
      <vt:lpstr>Wingdings</vt:lpstr>
      <vt:lpstr>Office 主题​​</vt:lpstr>
      <vt:lpstr>Introduction of BESIII Computing Platform</vt:lpstr>
      <vt:lpstr>Outline</vt:lpstr>
      <vt:lpstr>Quick View of HEP Computing</vt:lpstr>
      <vt:lpstr>A Typical HEP Offline Computing Platform</vt:lpstr>
      <vt:lpstr>Computing Center of IHEP</vt:lpstr>
      <vt:lpstr>HEP Computing Platform – Multi Exp. and Multi Sites</vt:lpstr>
      <vt:lpstr>Computing Platform Supports Science Research</vt:lpstr>
      <vt:lpstr>Outline</vt:lpstr>
      <vt:lpstr>BESIII Computing Platform</vt:lpstr>
      <vt:lpstr>Provides More CPU Times Inside HTC Cluster</vt:lpstr>
      <vt:lpstr>Job Statistics of HTCondor Cluster</vt:lpstr>
      <vt:lpstr>Distributed Computing  -- Local Cluster Expansion</vt:lpstr>
      <vt:lpstr>BESIII Cluster Expansion (Ongoing)</vt:lpstr>
      <vt:lpstr>The Intelligent Operation System (ongoing)</vt:lpstr>
      <vt:lpstr>Outline</vt:lpstr>
      <vt:lpstr>Self Services Provided</vt:lpstr>
      <vt:lpstr>批量作业提交 (1 / 2)</vt:lpstr>
      <vt:lpstr>批量作业提交 (1 / 2)</vt:lpstr>
      <vt:lpstr>文件存储</vt:lpstr>
      <vt:lpstr>IHEP School of Computing 2024 is coming!</vt:lpstr>
      <vt:lpstr>Summary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BESIII Computing Platform</dc:title>
  <dc:creator>shijy</dc:creator>
  <cp:lastModifiedBy>shijy</cp:lastModifiedBy>
  <cp:revision>8</cp:revision>
  <cp:lastPrinted>2018-10-09T13:01:00Z</cp:lastPrinted>
  <dcterms:created xsi:type="dcterms:W3CDTF">2024-07-19T13:15:16Z</dcterms:created>
  <dcterms:modified xsi:type="dcterms:W3CDTF">2024-07-20T08:37:01Z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0ED1FD5E4829472C89500BA22B722562_13</vt:lpwstr>
  </property>
  <property fmtid="{D5CDD505-2E9C-101B-9397-08002B2CF9AE}" pid="3" name="KSOProductBuildVer">
    <vt:lpwstr>2052-12.1.0.15712</vt:lpwstr>
  </property>
</Properties>
</file>