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2" r:id="rId1"/>
    <p:sldMasterId id="2147483916" r:id="rId2"/>
  </p:sldMasterIdLst>
  <p:notesMasterIdLst>
    <p:notesMasterId r:id="rId57"/>
  </p:notesMasterIdLst>
  <p:handoutMasterIdLst>
    <p:handoutMasterId r:id="rId58"/>
  </p:handoutMasterIdLst>
  <p:sldIdLst>
    <p:sldId id="256" r:id="rId3"/>
    <p:sldId id="434" r:id="rId4"/>
    <p:sldId id="953" r:id="rId5"/>
    <p:sldId id="437" r:id="rId6"/>
    <p:sldId id="954" r:id="rId7"/>
    <p:sldId id="958" r:id="rId8"/>
    <p:sldId id="305" r:id="rId9"/>
    <p:sldId id="422" r:id="rId10"/>
    <p:sldId id="425" r:id="rId11"/>
    <p:sldId id="271" r:id="rId12"/>
    <p:sldId id="825" r:id="rId13"/>
    <p:sldId id="360" r:id="rId14"/>
    <p:sldId id="827" r:id="rId15"/>
    <p:sldId id="859" r:id="rId16"/>
    <p:sldId id="365" r:id="rId17"/>
    <p:sldId id="404" r:id="rId18"/>
    <p:sldId id="439" r:id="rId19"/>
    <p:sldId id="290" r:id="rId20"/>
    <p:sldId id="960" r:id="rId21"/>
    <p:sldId id="444" r:id="rId22"/>
    <p:sldId id="307" r:id="rId23"/>
    <p:sldId id="943" r:id="rId24"/>
    <p:sldId id="942" r:id="rId25"/>
    <p:sldId id="302" r:id="rId26"/>
    <p:sldId id="813" r:id="rId27"/>
    <p:sldId id="335" r:id="rId28"/>
    <p:sldId id="406" r:id="rId29"/>
    <p:sldId id="944" r:id="rId30"/>
    <p:sldId id="440" r:id="rId31"/>
    <p:sldId id="956" r:id="rId32"/>
    <p:sldId id="945" r:id="rId33"/>
    <p:sldId id="441" r:id="rId34"/>
    <p:sldId id="372" r:id="rId35"/>
    <p:sldId id="346" r:id="rId36"/>
    <p:sldId id="946" r:id="rId37"/>
    <p:sldId id="442" r:id="rId38"/>
    <p:sldId id="376" r:id="rId39"/>
    <p:sldId id="949" r:id="rId40"/>
    <p:sldId id="950" r:id="rId41"/>
    <p:sldId id="957" r:id="rId42"/>
    <p:sldId id="848" r:id="rId43"/>
    <p:sldId id="929" r:id="rId44"/>
    <p:sldId id="446" r:id="rId45"/>
    <p:sldId id="828" r:id="rId46"/>
    <p:sldId id="345" r:id="rId47"/>
    <p:sldId id="862" r:id="rId48"/>
    <p:sldId id="811" r:id="rId49"/>
    <p:sldId id="368" r:id="rId50"/>
    <p:sldId id="936" r:id="rId51"/>
    <p:sldId id="352" r:id="rId52"/>
    <p:sldId id="836" r:id="rId53"/>
    <p:sldId id="895" r:id="rId54"/>
    <p:sldId id="374" r:id="rId55"/>
    <p:sldId id="816" r:id="rId56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66CC"/>
    <a:srgbClr val="0033CC"/>
    <a:srgbClr val="FF9900"/>
    <a:srgbClr val="FF7E79"/>
    <a:srgbClr val="FF85FF"/>
    <a:srgbClr val="0432FF"/>
    <a:srgbClr val="FFF11A"/>
    <a:srgbClr val="FFAEF5"/>
    <a:srgbClr val="00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5" autoAdjust="0"/>
    <p:restoredTop sz="94646"/>
  </p:normalViewPr>
  <p:slideViewPr>
    <p:cSldViewPr>
      <p:cViewPr varScale="1">
        <p:scale>
          <a:sx n="98" d="100"/>
          <a:sy n="98" d="100"/>
        </p:scale>
        <p:origin x="68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4" Type="http://schemas.openxmlformats.org/officeDocument/2006/relationships/image" Target="../media/image1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57645412-9D9D-BC4F-8029-A4C0AB0A28AF}" type="datetimeFigureOut">
              <a:rPr kumimoji="1" lang="zh-CN" altLang="en-US" smtClean="0"/>
              <a:pPr/>
              <a:t>2024/7/20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4537230-82F0-E440-B5F6-3D4290354C9A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167355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0D2CA36-B8D2-411B-9BA0-9A2D29E00CC3}" type="datetimeFigureOut">
              <a:rPr lang="zh-CN" altLang="en-US" smtClean="0"/>
              <a:pPr/>
              <a:t>2024/7/20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CAEEF31D-2D3A-4A09-A0A8-4F933CBA0A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34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EF31D-2D3A-4A09-A0A8-4F933CBA0A15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783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EF31D-2D3A-4A09-A0A8-4F933CBA0A15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769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D667B9-1653-4DF7-AEC7-EFD5CF88F909}" type="slidenum">
              <a:rPr lang="zh-CN" altLang="en-US" smtClean="0"/>
              <a:pPr/>
              <a:t>33</a:t>
            </a:fld>
            <a:endParaRPr lang="en-US" altLang="zh-CN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9700" y="860425"/>
            <a:ext cx="7632700" cy="4294188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EF31D-2D3A-4A09-A0A8-4F933CBA0A15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60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3E4772-271E-46F8-8792-80247D9495E1}" type="slidenum">
              <a:rPr lang="zh-CN" altLang="en-US" smtClean="0"/>
              <a:pPr/>
              <a:t>53</a:t>
            </a:fld>
            <a:endParaRPr lang="en-US" altLang="zh-CN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9700" y="860425"/>
            <a:ext cx="7632700" cy="4294188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66CC"/>
                </a:solidFill>
              </a:defRPr>
            </a:lvl1pPr>
          </a:lstStyle>
          <a:p>
            <a:r>
              <a:rPr lang="en-US" altLang="zh-CN"/>
              <a:t>2018-7-23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66CC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2018-7-23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2018-7-23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2018-7-23</a:t>
            </a: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D5910-C6AB-42E9-B202-0D3563994E5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07888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2018-7-23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85632-3597-41B0-9E83-4141F742138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88908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6CC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9775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6CC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623392" y="1268760"/>
            <a:ext cx="109452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49665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6CC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7082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6CC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623392" y="1268760"/>
            <a:ext cx="109452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128404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6CC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6CC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623392" y="1268760"/>
            <a:ext cx="109452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4217917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6CC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矩形 5"/>
          <p:cNvSpPr/>
          <p:nvPr userDrawn="1"/>
        </p:nvSpPr>
        <p:spPr>
          <a:xfrm>
            <a:off x="623392" y="1268760"/>
            <a:ext cx="10945216" cy="72008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989522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124745"/>
            <a:ext cx="10972800" cy="5001419"/>
          </a:xfrm>
        </p:spPr>
        <p:txBody>
          <a:bodyPr/>
          <a:lstStyle>
            <a:lvl2pPr marL="742950" indent="-285750">
              <a:buFont typeface="Arial" panose="020B0604020202020204" pitchFamily="34" charset="0"/>
              <a:buChar char="•"/>
              <a:defRPr/>
            </a:lvl2pPr>
            <a:lvl4pPr marL="1600200" indent="-2286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66CC"/>
                </a:solidFill>
              </a:defRPr>
            </a:lvl1pPr>
          </a:lstStyle>
          <a:p>
            <a:r>
              <a:rPr lang="en-US" altLang="zh-CN"/>
              <a:t>2018-7-23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66CC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6342188"/>
            <a:ext cx="28448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609600" y="915801"/>
            <a:ext cx="10945216" cy="72008"/>
          </a:xfrm>
          <a:prstGeom prst="rect">
            <a:avLst/>
          </a:prstGeom>
          <a:gradFill flip="none" rotWithShape="1">
            <a:gsLst>
              <a:gs pos="0">
                <a:srgbClr val="0432FF">
                  <a:tint val="66000"/>
                  <a:satMod val="160000"/>
                </a:srgbClr>
              </a:gs>
              <a:gs pos="50000">
                <a:srgbClr val="0432FF">
                  <a:tint val="44500"/>
                  <a:satMod val="160000"/>
                </a:srgbClr>
              </a:gs>
              <a:gs pos="100000">
                <a:srgbClr val="0432F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6CC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0297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932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654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97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369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47A5249-60BA-480E-829C-7BE8AB9FA09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516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66CC"/>
                </a:solidFill>
              </a:defRPr>
            </a:lvl1pPr>
          </a:lstStyle>
          <a:p>
            <a:r>
              <a:rPr lang="en-US" altLang="zh-CN"/>
              <a:t>2018-7-23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66CC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408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138908"/>
            <a:ext cx="5384800" cy="49872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138907"/>
            <a:ext cx="5384800" cy="49872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66CC"/>
                </a:solidFill>
              </a:defRPr>
            </a:lvl1pPr>
          </a:lstStyle>
          <a:p>
            <a:r>
              <a:rPr lang="en-US" altLang="zh-CN"/>
              <a:t>2018-7-23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66CC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072331" y="6355791"/>
            <a:ext cx="28448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4E17033-D98F-49FB-8F21-ECCDBEC22BF8}"/>
              </a:ext>
            </a:extLst>
          </p:cNvPr>
          <p:cNvSpPr/>
          <p:nvPr userDrawn="1"/>
        </p:nvSpPr>
        <p:spPr>
          <a:xfrm>
            <a:off x="609600" y="915801"/>
            <a:ext cx="10945216" cy="72008"/>
          </a:xfrm>
          <a:prstGeom prst="rect">
            <a:avLst/>
          </a:prstGeom>
          <a:gradFill flip="none" rotWithShape="1">
            <a:gsLst>
              <a:gs pos="0">
                <a:srgbClr val="0432FF">
                  <a:tint val="66000"/>
                  <a:satMod val="160000"/>
                </a:srgbClr>
              </a:gs>
              <a:gs pos="50000">
                <a:srgbClr val="0432FF">
                  <a:tint val="44500"/>
                  <a:satMod val="160000"/>
                </a:srgbClr>
              </a:gs>
              <a:gs pos="100000">
                <a:srgbClr val="0432F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36526"/>
            <a:ext cx="10972800" cy="77787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66CC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66CC"/>
                </a:solidFill>
              </a:defRPr>
            </a:lvl1pPr>
          </a:lstStyle>
          <a:p>
            <a:r>
              <a:rPr lang="en-US" altLang="zh-CN"/>
              <a:t>2018-7-23</a:t>
            </a:r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66CC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976320" y="6356351"/>
            <a:ext cx="28448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53B86EE-2A59-4533-B580-8F346B2FD363}"/>
              </a:ext>
            </a:extLst>
          </p:cNvPr>
          <p:cNvSpPr/>
          <p:nvPr userDrawn="1"/>
        </p:nvSpPr>
        <p:spPr>
          <a:xfrm>
            <a:off x="609600" y="915801"/>
            <a:ext cx="10945216" cy="72008"/>
          </a:xfrm>
          <a:prstGeom prst="rect">
            <a:avLst/>
          </a:prstGeom>
          <a:gradFill flip="none" rotWithShape="1">
            <a:gsLst>
              <a:gs pos="0">
                <a:srgbClr val="0432FF">
                  <a:tint val="66000"/>
                  <a:satMod val="160000"/>
                </a:srgbClr>
              </a:gs>
              <a:gs pos="50000">
                <a:srgbClr val="0432FF">
                  <a:tint val="44500"/>
                  <a:satMod val="160000"/>
                </a:srgbClr>
              </a:gs>
              <a:gs pos="100000">
                <a:srgbClr val="0432F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36526"/>
            <a:ext cx="10972800" cy="77927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66CC"/>
                </a:solidFill>
              </a:defRPr>
            </a:lvl1pPr>
          </a:lstStyle>
          <a:p>
            <a:r>
              <a:rPr lang="en-US" altLang="zh-CN"/>
              <a:t>2018-7-23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66CC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976320" y="6356351"/>
            <a:ext cx="28448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C15EE16-D696-41A5-A9E5-2FB6C6C26849}"/>
              </a:ext>
            </a:extLst>
          </p:cNvPr>
          <p:cNvSpPr/>
          <p:nvPr userDrawn="1"/>
        </p:nvSpPr>
        <p:spPr>
          <a:xfrm>
            <a:off x="609600" y="915801"/>
            <a:ext cx="10945216" cy="72008"/>
          </a:xfrm>
          <a:prstGeom prst="rect">
            <a:avLst/>
          </a:prstGeom>
          <a:gradFill flip="none" rotWithShape="1">
            <a:gsLst>
              <a:gs pos="0">
                <a:srgbClr val="0432FF">
                  <a:tint val="66000"/>
                  <a:satMod val="160000"/>
                </a:srgbClr>
              </a:gs>
              <a:gs pos="50000">
                <a:srgbClr val="0432FF">
                  <a:tint val="44500"/>
                  <a:satMod val="160000"/>
                </a:srgbClr>
              </a:gs>
              <a:gs pos="100000">
                <a:srgbClr val="0432F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2018-7-23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976320" y="6356350"/>
            <a:ext cx="28448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2018-7-23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2018-7-23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2018-7-23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66C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74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66C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46.png"/><Relationship Id="rId4" Type="http://schemas.openxmlformats.org/officeDocument/2006/relationships/image" Target="../media/image42.png"/><Relationship Id="rId9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0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tiff"/><Relationship Id="rId3" Type="http://schemas.openxmlformats.org/officeDocument/2006/relationships/image" Target="../media/image54.pn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5.png"/><Relationship Id="rId5" Type="http://schemas.openxmlformats.org/officeDocument/2006/relationships/image" Target="../media/image53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8.png"/><Relationship Id="rId4" Type="http://schemas.openxmlformats.org/officeDocument/2006/relationships/image" Target="../media/image53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69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1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tiff"/><Relationship Id="rId4" Type="http://schemas.openxmlformats.org/officeDocument/2006/relationships/image" Target="../media/image7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7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9" Type="http://schemas.openxmlformats.org/officeDocument/2006/relationships/image" Target="../media/image9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wmf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wmf"/><Relationship Id="rId4" Type="http://schemas.openxmlformats.org/officeDocument/2006/relationships/image" Target="../media/image10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10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8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12.png"/><Relationship Id="rId5" Type="http://schemas.openxmlformats.org/officeDocument/2006/relationships/image" Target="../media/image107.wmf"/><Relationship Id="rId10" Type="http://schemas.openxmlformats.org/officeDocument/2006/relationships/image" Target="../media/image111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09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7.xml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en-US" altLang="zh-CN" dirty="0"/>
              <a:t>BESIII</a:t>
            </a:r>
            <a:r>
              <a:rPr lang="zh-CN" altLang="en-US" dirty="0"/>
              <a:t>离线重建与刻度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伍灵慧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sz="2800" dirty="0" err="1">
                <a:solidFill>
                  <a:schemeClr val="tx1"/>
                </a:solidFill>
              </a:rPr>
              <a:t>wulh@ihep.ac.cn</a:t>
            </a:r>
            <a:endParaRPr lang="en-US" altLang="zh-CN" sz="2800" dirty="0">
              <a:solidFill>
                <a:schemeClr val="tx1"/>
              </a:solidFill>
            </a:endParaRPr>
          </a:p>
          <a:p>
            <a:r>
              <a:rPr lang="zh-CN" altLang="en-US" sz="2800" dirty="0">
                <a:solidFill>
                  <a:schemeClr val="tx1"/>
                </a:solidFill>
              </a:rPr>
              <a:t>代表</a:t>
            </a:r>
            <a:r>
              <a:rPr lang="en-US" altLang="zh-CN" sz="2800" dirty="0">
                <a:solidFill>
                  <a:schemeClr val="tx1"/>
                </a:solidFill>
              </a:rPr>
              <a:t>BESIII</a:t>
            </a:r>
            <a:r>
              <a:rPr lang="zh-CN" altLang="en-US" sz="2800" dirty="0">
                <a:solidFill>
                  <a:schemeClr val="tx1"/>
                </a:solidFill>
              </a:rPr>
              <a:t>离线软件工作组</a:t>
            </a:r>
            <a:endParaRPr lang="en-US" altLang="zh-CN" sz="28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C16A09-A69B-DB4A-AAE7-821A9A02A6AB}"/>
              </a:ext>
            </a:extLst>
          </p:cNvPr>
          <p:cNvSpPr txBox="1"/>
          <p:nvPr/>
        </p:nvSpPr>
        <p:spPr>
          <a:xfrm>
            <a:off x="2060104" y="6237312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第八届</a:t>
            </a:r>
            <a:r>
              <a:rPr lang="en-US" altLang="zh-CN" dirty="0"/>
              <a:t>R</a:t>
            </a:r>
            <a:r>
              <a:rPr lang="zh-CN" altLang="en-US" dirty="0"/>
              <a:t>值与</a:t>
            </a:r>
            <a:r>
              <a:rPr lang="en-US" altLang="zh-CN" dirty="0"/>
              <a:t>QCD</a:t>
            </a:r>
            <a:r>
              <a:rPr lang="zh-CN" altLang="en-US" dirty="0"/>
              <a:t>强子结构研讨会，哈尔滨工程大学，</a:t>
            </a:r>
            <a:r>
              <a:rPr lang="en-US" altLang="zh-CN" dirty="0"/>
              <a:t>2024-7-20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B06795-8D4D-46C8-92D1-07A63B79F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宋体" pitchFamily="2" charset="-122"/>
              </a:rPr>
              <a:t>BESIII</a:t>
            </a:r>
            <a:r>
              <a:rPr lang="zh-CN" altLang="en-US" dirty="0">
                <a:latin typeface="宋体" pitchFamily="2" charset="-122"/>
              </a:rPr>
              <a:t>事例重建流程</a:t>
            </a:r>
            <a:endParaRPr lang="zh-CN" altLang="en-US" dirty="0"/>
          </a:p>
        </p:txBody>
      </p:sp>
      <p:sp>
        <p:nvSpPr>
          <p:cNvPr id="36866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BFD488-3F95-49DF-8F3A-F21AD168F1C6}" type="slidenum">
              <a:rPr lang="zh-CN" altLang="en-US" smtClean="0"/>
              <a:pPr/>
              <a:t>10</a:t>
            </a:fld>
            <a:endParaRPr lang="en-US" altLang="zh-CN"/>
          </a:p>
        </p:txBody>
      </p:sp>
      <p:pic>
        <p:nvPicPr>
          <p:cNvPr id="36867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 b="10922"/>
          <a:stretch>
            <a:fillRect/>
          </a:stretch>
        </p:blipFill>
        <p:spPr>
          <a:xfrm>
            <a:off x="2247900" y="1244600"/>
            <a:ext cx="7696200" cy="5294313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34B5-D3E0-4693-931D-89FFC6B1F2FE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151784" y="5271592"/>
            <a:ext cx="3048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Tx/>
              <a:buFontTx/>
              <a:buNone/>
            </a:pPr>
            <a:r>
              <a:rPr lang="en-US" altLang="zh-CN" sz="2400" b="1" dirty="0">
                <a:solidFill>
                  <a:srgbClr val="0033CC"/>
                </a:solidFill>
                <a:latin typeface="Times New Roman" pitchFamily="18" charset="0"/>
                <a:ea typeface="宋体" pitchFamily="2" charset="-122"/>
              </a:rPr>
              <a:t>TDC = </a:t>
            </a:r>
            <a:r>
              <a:rPr lang="en-US" altLang="zh-CN" sz="2400" b="1" dirty="0" err="1">
                <a:solidFill>
                  <a:srgbClr val="0033CC"/>
                </a:solidFill>
                <a:latin typeface="Times New Roman" pitchFamily="18" charset="0"/>
                <a:ea typeface="宋体" pitchFamily="2" charset="-122"/>
              </a:rPr>
              <a:t>T</a:t>
            </a:r>
            <a:r>
              <a:rPr lang="en-US" altLang="zh-CN" sz="2400" b="1" baseline="-25000" dirty="0" err="1">
                <a:solidFill>
                  <a:srgbClr val="0033CC"/>
                </a:solidFill>
                <a:latin typeface="Times New Roman" pitchFamily="18" charset="0"/>
                <a:ea typeface="宋体" pitchFamily="2" charset="-122"/>
              </a:rPr>
              <a:t>ev</a:t>
            </a:r>
            <a:r>
              <a:rPr lang="en-US" altLang="zh-CN" sz="2400" b="1" baseline="-25000" dirty="0">
                <a:solidFill>
                  <a:srgbClr val="0033CC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400" b="1" dirty="0">
                <a:solidFill>
                  <a:srgbClr val="0033CC"/>
                </a:solidFill>
                <a:latin typeface="Times New Roman" pitchFamily="18" charset="0"/>
                <a:ea typeface="宋体" pitchFamily="2" charset="-122"/>
              </a:rPr>
              <a:t>+ T</a:t>
            </a:r>
            <a:r>
              <a:rPr lang="en-US" altLang="zh-CN" sz="2400" b="1" baseline="-25000" dirty="0">
                <a:solidFill>
                  <a:srgbClr val="0033CC"/>
                </a:solidFill>
                <a:latin typeface="Times New Roman" pitchFamily="18" charset="0"/>
                <a:ea typeface="宋体" pitchFamily="2" charset="-122"/>
              </a:rPr>
              <a:t>est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70040" y="5768127"/>
            <a:ext cx="162839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ClrTx/>
              <a:buFontTx/>
              <a:buNone/>
            </a:pPr>
            <a:r>
              <a:rPr lang="en-US" altLang="zh-CN" sz="4000" dirty="0">
                <a:solidFill>
                  <a:srgbClr val="CC3300"/>
                </a:solidFill>
                <a:latin typeface="Times New Roman" pitchFamily="18" charset="0"/>
                <a:ea typeface="宋体" pitchFamily="2" charset="-122"/>
              </a:rPr>
              <a:t>T</a:t>
            </a:r>
            <a:r>
              <a:rPr lang="en-US" altLang="zh-CN" sz="4000" baseline="-25000" dirty="0">
                <a:solidFill>
                  <a:srgbClr val="CC3300"/>
                </a:solidFill>
                <a:latin typeface="Times New Roman" pitchFamily="18" charset="0"/>
                <a:ea typeface="宋体" pitchFamily="2" charset="-122"/>
              </a:rPr>
              <a:t>est </a:t>
            </a:r>
            <a:r>
              <a:rPr lang="en-US" altLang="zh-CN" sz="4000" dirty="0">
                <a:solidFill>
                  <a:srgbClr val="CC3300"/>
                </a:solidFill>
                <a:latin typeface="Times New Roman" pitchFamily="18" charset="0"/>
                <a:ea typeface="宋体" pitchFamily="2" charset="-122"/>
              </a:rPr>
              <a:t>= ?</a:t>
            </a:r>
            <a:r>
              <a:rPr lang="en-US" altLang="zh-CN" dirty="0">
                <a:solidFill>
                  <a:srgbClr val="CC3300"/>
                </a:solidFill>
                <a:latin typeface="Times New Roman" pitchFamily="18" charset="0"/>
                <a:ea typeface="宋体" pitchFamily="2" charset="-122"/>
              </a:rPr>
              <a:t> 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28800"/>
            <a:ext cx="4953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5562600" y="2362200"/>
            <a:ext cx="76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5867400" y="2362200"/>
            <a:ext cx="76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6172200" y="2362200"/>
            <a:ext cx="76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7620000" y="2362200"/>
            <a:ext cx="76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8001000" y="2362200"/>
            <a:ext cx="76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8305800" y="2362200"/>
            <a:ext cx="76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572000" y="2362200"/>
            <a:ext cx="76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4876800" y="2362200"/>
            <a:ext cx="76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5181600" y="2362200"/>
            <a:ext cx="76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8610600" y="2362200"/>
            <a:ext cx="76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4876800" y="2590800"/>
            <a:ext cx="3810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zh-CN" altLang="en-U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4800600" y="26670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14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rPr>
              <a:t>8 ns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2495600" y="1066800"/>
            <a:ext cx="2009800" cy="711200"/>
          </a:xfrm>
          <a:prstGeom prst="rect">
            <a:avLst/>
          </a:prstGeom>
          <a:solidFill>
            <a:srgbClr val="FF9900">
              <a:alpha val="12000"/>
            </a:srgbClr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RF  499.8MHz</a:t>
            </a:r>
          </a:p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       2ns</a:t>
            </a: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4572000" y="1371600"/>
            <a:ext cx="685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1600200" y="2514600"/>
            <a:ext cx="1676400" cy="707886"/>
          </a:xfrm>
          <a:prstGeom prst="rect">
            <a:avLst/>
          </a:prstGeom>
          <a:solidFill>
            <a:srgbClr val="FF9900">
              <a:alpha val="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Tx/>
              <a:buFontTx/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Trigger/DAQ </a:t>
            </a:r>
          </a:p>
          <a:p>
            <a:pPr algn="l">
              <a:buClrTx/>
              <a:buFontTx/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Clock 24ns</a:t>
            </a:r>
            <a:endParaRPr lang="en-US" altLang="zh-CN" sz="2200" b="1" dirty="0">
              <a:solidFill>
                <a:srgbClr val="00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V="1">
            <a:off x="3276600" y="29718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6808440" y="5615728"/>
            <a:ext cx="2895600" cy="955675"/>
          </a:xfrm>
          <a:prstGeom prst="rect">
            <a:avLst/>
          </a:prstGeom>
          <a:solidFill>
            <a:srgbClr val="FF9900">
              <a:alpha val="17000"/>
            </a:srgb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zh-CN" sz="2800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determined from </a:t>
            </a:r>
          </a:p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zh-CN" sz="2800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offline data</a:t>
            </a:r>
            <a:endParaRPr lang="en-US" altLang="zh-CN" sz="2800" dirty="0">
              <a:solidFill>
                <a:srgbClr val="000000"/>
              </a:solidFill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 flipH="1">
            <a:off x="6046440" y="6149127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V="1">
            <a:off x="4800600" y="4267200"/>
            <a:ext cx="22860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flipV="1">
            <a:off x="4800600" y="4876800"/>
            <a:ext cx="2438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" name="标题 27">
            <a:extLst>
              <a:ext uri="{FF2B5EF4-FFF2-40B4-BE49-F238E27FC236}">
                <a16:creationId xmlns:a16="http://schemas.microsoft.com/office/drawing/2014/main" id="{F32DE8E8-873C-4D5C-95F3-23561B85A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事例起始时间（</a:t>
            </a:r>
            <a:r>
              <a:rPr lang="en-US" altLang="zh-CN" dirty="0"/>
              <a:t>Event Start Time </a:t>
            </a:r>
            <a:r>
              <a:rPr lang="zh-CN" altLang="en-US" dirty="0"/>
              <a:t>𝑇</a:t>
            </a:r>
            <a:r>
              <a:rPr lang="zh-CN" altLang="en-US" baseline="-25000" dirty="0"/>
              <a:t>𝑒𝑠𝑡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4145653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34B5-D3E0-4693-931D-89FFC6B1F2FE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895" y="1051010"/>
            <a:ext cx="7148920" cy="365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879976" y="5622584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Tx/>
              <a:buFontTx/>
              <a:buNone/>
            </a:pPr>
            <a:r>
              <a:rPr lang="en-US" altLang="zh-CN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宋体" pitchFamily="2" charset="-122"/>
              </a:rPr>
              <a:t>T</a:t>
            </a:r>
            <a:r>
              <a:rPr lang="en-US" altLang="zh-CN" sz="3600" baseline="-25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宋体" pitchFamily="2" charset="-122"/>
              </a:rPr>
              <a:t>est</a:t>
            </a:r>
            <a:r>
              <a:rPr lang="en-US" altLang="zh-CN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宋体" pitchFamily="2" charset="-122"/>
              </a:rPr>
              <a:t> = TDC -</a:t>
            </a:r>
            <a:r>
              <a:rPr lang="en-US" altLang="zh-CN" sz="36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宋体" pitchFamily="2" charset="-122"/>
              </a:rPr>
              <a:t>T</a:t>
            </a:r>
            <a:r>
              <a:rPr lang="en-US" altLang="zh-CN" sz="3600" baseline="-25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宋体" pitchFamily="2" charset="-122"/>
              </a:rPr>
              <a:t>ev</a:t>
            </a:r>
            <a:endParaRPr lang="en-US" altLang="zh-CN" sz="3600" baseline="-25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67408" y="3121507"/>
            <a:ext cx="792088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ClrTx/>
              <a:buFontTx/>
              <a:buNone/>
            </a:pPr>
            <a:r>
              <a:rPr lang="en-US" altLang="zh-CN" sz="2800" dirty="0" err="1">
                <a:solidFill>
                  <a:srgbClr val="0070C0"/>
                </a:solidFill>
                <a:latin typeface="Times New Roman" pitchFamily="18" charset="0"/>
                <a:ea typeface="宋体" pitchFamily="2" charset="-122"/>
              </a:rPr>
              <a:t>T</a:t>
            </a:r>
            <a:r>
              <a:rPr lang="en-US" altLang="zh-CN" sz="2800" baseline="-25000" dirty="0" err="1">
                <a:solidFill>
                  <a:srgbClr val="0070C0"/>
                </a:solidFill>
                <a:latin typeface="Times New Roman" pitchFamily="18" charset="0"/>
                <a:ea typeface="宋体" pitchFamily="2" charset="-122"/>
              </a:rPr>
              <a:t>flight</a:t>
            </a:r>
            <a:r>
              <a:rPr lang="en-US" altLang="zh-CN" sz="2800" dirty="0">
                <a:solidFill>
                  <a:srgbClr val="0070C0"/>
                </a:solidFill>
                <a:latin typeface="Times New Roman" pitchFamily="18" charset="0"/>
                <a:ea typeface="宋体" pitchFamily="2" charset="-122"/>
              </a:rPr>
              <a:t> :  Time of  flight  A-B (</a:t>
            </a:r>
            <a:r>
              <a:rPr lang="zh-CN" altLang="en-US" sz="2800" dirty="0">
                <a:solidFill>
                  <a:srgbClr val="0070C0"/>
                </a:solidFill>
                <a:latin typeface="Times New Roman" pitchFamily="18" charset="0"/>
                <a:ea typeface="宋体" pitchFamily="2" charset="-122"/>
              </a:rPr>
              <a:t>利用</a:t>
            </a:r>
            <a:r>
              <a:rPr lang="en-US" altLang="zh-CN" sz="2800" dirty="0">
                <a:solidFill>
                  <a:srgbClr val="0070C0"/>
                </a:solidFill>
                <a:latin typeface="Times New Roman" pitchFamily="18" charset="0"/>
                <a:ea typeface="宋体" pitchFamily="2" charset="-122"/>
              </a:rPr>
              <a:t>MDC</a:t>
            </a:r>
            <a:r>
              <a:rPr lang="zh-CN" altLang="en-US" sz="2800" dirty="0">
                <a:solidFill>
                  <a:srgbClr val="0070C0"/>
                </a:solidFill>
                <a:latin typeface="Times New Roman" pitchFamily="18" charset="0"/>
                <a:ea typeface="宋体" pitchFamily="2" charset="-122"/>
              </a:rPr>
              <a:t>快重建</a:t>
            </a:r>
            <a:r>
              <a:rPr lang="en-US" altLang="zh-CN" sz="2800" dirty="0">
                <a:solidFill>
                  <a:srgbClr val="0070C0"/>
                </a:solidFill>
                <a:latin typeface="Times New Roman" pitchFamily="18" charset="0"/>
                <a:ea typeface="宋体" pitchFamily="2" charset="-122"/>
              </a:rPr>
              <a:t>)</a:t>
            </a:r>
          </a:p>
          <a:p>
            <a:pPr algn="l">
              <a:buClrTx/>
              <a:buFontTx/>
              <a:buNone/>
            </a:pPr>
            <a:r>
              <a:rPr lang="en-US" altLang="zh-CN" sz="2800" dirty="0" err="1">
                <a:solidFill>
                  <a:srgbClr val="0070C0"/>
                </a:solidFill>
                <a:latin typeface="Times New Roman" pitchFamily="18" charset="0"/>
                <a:ea typeface="宋体" pitchFamily="2" charset="-122"/>
              </a:rPr>
              <a:t>T</a:t>
            </a:r>
            <a:r>
              <a:rPr lang="en-US" altLang="zh-CN" sz="2800" baseline="-25000" dirty="0" err="1">
                <a:solidFill>
                  <a:srgbClr val="0070C0"/>
                </a:solidFill>
                <a:latin typeface="Times New Roman" pitchFamily="18" charset="0"/>
                <a:ea typeface="宋体" pitchFamily="2" charset="-122"/>
              </a:rPr>
              <a:t>pro</a:t>
            </a:r>
            <a:r>
              <a:rPr lang="en-US" altLang="zh-CN" sz="2800" dirty="0">
                <a:solidFill>
                  <a:srgbClr val="0070C0"/>
                </a:solidFill>
                <a:latin typeface="Times New Roman" pitchFamily="18" charset="0"/>
                <a:ea typeface="宋体" pitchFamily="2" charset="-122"/>
              </a:rPr>
              <a:t>:  Time of B-C</a:t>
            </a:r>
          </a:p>
          <a:p>
            <a:pPr algn="l">
              <a:buClrTx/>
              <a:buFontTx/>
              <a:buNone/>
            </a:pPr>
            <a:r>
              <a:rPr lang="en-US" altLang="zh-CN" sz="2800" dirty="0" err="1">
                <a:solidFill>
                  <a:srgbClr val="0070C0"/>
                </a:solidFill>
                <a:latin typeface="Times New Roman" pitchFamily="18" charset="0"/>
                <a:ea typeface="宋体" pitchFamily="2" charset="-122"/>
              </a:rPr>
              <a:t>T</a:t>
            </a:r>
            <a:r>
              <a:rPr lang="en-US" altLang="zh-CN" sz="2800" baseline="-25000" dirty="0" err="1">
                <a:solidFill>
                  <a:srgbClr val="0070C0"/>
                </a:solidFill>
                <a:latin typeface="Times New Roman" pitchFamily="18" charset="0"/>
                <a:ea typeface="宋体" pitchFamily="2" charset="-122"/>
              </a:rPr>
              <a:t>pmt</a:t>
            </a:r>
            <a:r>
              <a:rPr lang="en-US" altLang="zh-CN" sz="2800" dirty="0">
                <a:solidFill>
                  <a:srgbClr val="0070C0"/>
                </a:solidFill>
                <a:latin typeface="Times New Roman" pitchFamily="18" charset="0"/>
                <a:ea typeface="宋体" pitchFamily="2" charset="-122"/>
              </a:rPr>
              <a:t>:  Time of C-D</a:t>
            </a:r>
          </a:p>
          <a:p>
            <a:pPr algn="l">
              <a:buClrTx/>
              <a:buFontTx/>
              <a:buNone/>
            </a:pPr>
            <a:r>
              <a:rPr lang="en-US" altLang="zh-CN" sz="2800" dirty="0" err="1">
                <a:solidFill>
                  <a:srgbClr val="0070C0"/>
                </a:solidFill>
                <a:latin typeface="Times New Roman" pitchFamily="18" charset="0"/>
                <a:ea typeface="宋体" pitchFamily="2" charset="-122"/>
              </a:rPr>
              <a:t>T</a:t>
            </a:r>
            <a:r>
              <a:rPr lang="en-US" altLang="zh-CN" sz="2800" baseline="-25000" dirty="0" err="1">
                <a:solidFill>
                  <a:srgbClr val="0070C0"/>
                </a:solidFill>
                <a:latin typeface="Times New Roman" pitchFamily="18" charset="0"/>
                <a:ea typeface="宋体" pitchFamily="2" charset="-122"/>
              </a:rPr>
              <a:t>elc</a:t>
            </a:r>
            <a:r>
              <a:rPr lang="en-US" altLang="zh-CN" sz="2800" dirty="0">
                <a:solidFill>
                  <a:srgbClr val="0070C0"/>
                </a:solidFill>
                <a:latin typeface="Times New Roman" pitchFamily="18" charset="0"/>
                <a:ea typeface="宋体" pitchFamily="2" charset="-122"/>
              </a:rPr>
              <a:t>:  delay time at electronics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19200" y="5178714"/>
            <a:ext cx="487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Tx/>
              <a:buFontTx/>
              <a:buNone/>
            </a:pPr>
            <a:r>
              <a:rPr lang="en-US" altLang="zh-CN" sz="2800" dirty="0" err="1">
                <a:solidFill>
                  <a:srgbClr val="0033CC"/>
                </a:solidFill>
                <a:latin typeface="Times New Roman" pitchFamily="18" charset="0"/>
                <a:ea typeface="宋体" pitchFamily="2" charset="-122"/>
              </a:rPr>
              <a:t>T</a:t>
            </a:r>
            <a:r>
              <a:rPr lang="en-US" altLang="zh-CN" sz="2800" baseline="-25000" dirty="0" err="1">
                <a:solidFill>
                  <a:srgbClr val="0033CC"/>
                </a:solidFill>
                <a:latin typeface="Times New Roman" pitchFamily="18" charset="0"/>
                <a:ea typeface="宋体" pitchFamily="2" charset="-122"/>
              </a:rPr>
              <a:t>ev</a:t>
            </a:r>
            <a:r>
              <a:rPr lang="en-US" altLang="zh-CN" sz="2800" dirty="0">
                <a:solidFill>
                  <a:srgbClr val="0033CC"/>
                </a:solidFill>
                <a:latin typeface="Times New Roman" pitchFamily="18" charset="0"/>
                <a:ea typeface="宋体" pitchFamily="2" charset="-122"/>
              </a:rPr>
              <a:t> =</a:t>
            </a:r>
            <a:r>
              <a:rPr lang="en-US" altLang="zh-CN" sz="2800" dirty="0" err="1">
                <a:solidFill>
                  <a:srgbClr val="0033CC"/>
                </a:solidFill>
                <a:latin typeface="Times New Roman" pitchFamily="18" charset="0"/>
                <a:ea typeface="宋体" pitchFamily="2" charset="-122"/>
              </a:rPr>
              <a:t>T</a:t>
            </a:r>
            <a:r>
              <a:rPr lang="en-US" altLang="zh-CN" sz="2800" baseline="-25000" dirty="0" err="1">
                <a:solidFill>
                  <a:srgbClr val="0033CC"/>
                </a:solidFill>
                <a:latin typeface="Times New Roman" pitchFamily="18" charset="0"/>
                <a:ea typeface="宋体" pitchFamily="2" charset="-122"/>
              </a:rPr>
              <a:t>flight</a:t>
            </a:r>
            <a:r>
              <a:rPr lang="en-US" altLang="zh-CN" sz="2800" dirty="0">
                <a:solidFill>
                  <a:srgbClr val="CC0000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800" dirty="0">
                <a:solidFill>
                  <a:srgbClr val="0033CC"/>
                </a:solidFill>
                <a:latin typeface="Times New Roman" pitchFamily="18" charset="0"/>
                <a:ea typeface="宋体" pitchFamily="2" charset="-122"/>
              </a:rPr>
              <a:t>+</a:t>
            </a:r>
            <a:r>
              <a:rPr lang="en-US" altLang="zh-CN" sz="2800" dirty="0" err="1">
                <a:solidFill>
                  <a:srgbClr val="0033CC"/>
                </a:solidFill>
                <a:latin typeface="Times New Roman" pitchFamily="18" charset="0"/>
                <a:ea typeface="宋体" pitchFamily="2" charset="-122"/>
              </a:rPr>
              <a:t>T</a:t>
            </a:r>
            <a:r>
              <a:rPr lang="en-US" altLang="zh-CN" sz="2800" baseline="-25000" dirty="0" err="1">
                <a:solidFill>
                  <a:srgbClr val="0033CC"/>
                </a:solidFill>
                <a:latin typeface="Times New Roman" pitchFamily="18" charset="0"/>
                <a:ea typeface="宋体" pitchFamily="2" charset="-122"/>
              </a:rPr>
              <a:t>pro</a:t>
            </a:r>
            <a:r>
              <a:rPr lang="en-US" altLang="zh-CN" sz="2800" dirty="0">
                <a:solidFill>
                  <a:srgbClr val="0033CC"/>
                </a:solidFill>
                <a:latin typeface="Times New Roman" pitchFamily="18" charset="0"/>
                <a:ea typeface="宋体" pitchFamily="2" charset="-122"/>
              </a:rPr>
              <a:t> + </a:t>
            </a:r>
            <a:r>
              <a:rPr lang="en-US" altLang="zh-CN" sz="2800" dirty="0" err="1">
                <a:solidFill>
                  <a:srgbClr val="0033CC"/>
                </a:solidFill>
                <a:latin typeface="Times New Roman" pitchFamily="18" charset="0"/>
                <a:ea typeface="宋体" pitchFamily="2" charset="-122"/>
              </a:rPr>
              <a:t>T</a:t>
            </a:r>
            <a:r>
              <a:rPr lang="en-US" altLang="zh-CN" sz="2800" baseline="-25000" dirty="0" err="1">
                <a:solidFill>
                  <a:srgbClr val="0033CC"/>
                </a:solidFill>
                <a:latin typeface="Times New Roman" pitchFamily="18" charset="0"/>
                <a:ea typeface="宋体" pitchFamily="2" charset="-122"/>
              </a:rPr>
              <a:t>pmt</a:t>
            </a:r>
            <a:r>
              <a:rPr lang="en-US" altLang="zh-CN" sz="2800" dirty="0">
                <a:solidFill>
                  <a:srgbClr val="0033CC"/>
                </a:solidFill>
                <a:latin typeface="Times New Roman" pitchFamily="18" charset="0"/>
                <a:ea typeface="宋体" pitchFamily="2" charset="-122"/>
              </a:rPr>
              <a:t> + </a:t>
            </a:r>
            <a:r>
              <a:rPr lang="en-US" altLang="zh-CN" sz="2800" dirty="0" err="1">
                <a:solidFill>
                  <a:srgbClr val="0033CC"/>
                </a:solidFill>
                <a:latin typeface="Times New Roman" pitchFamily="18" charset="0"/>
                <a:ea typeface="宋体" pitchFamily="2" charset="-122"/>
              </a:rPr>
              <a:t>T</a:t>
            </a:r>
            <a:r>
              <a:rPr lang="en-US" altLang="zh-CN" sz="2800" baseline="-25000" dirty="0" err="1">
                <a:solidFill>
                  <a:srgbClr val="0033CC"/>
                </a:solidFill>
                <a:latin typeface="Times New Roman" pitchFamily="18" charset="0"/>
                <a:ea typeface="宋体" pitchFamily="2" charset="-122"/>
              </a:rPr>
              <a:t>elc</a:t>
            </a:r>
            <a:r>
              <a:rPr lang="en-US" altLang="zh-CN" sz="2800" dirty="0">
                <a:ea typeface="宋体" pitchFamily="2" charset="-122"/>
              </a:rPr>
              <a:t>  </a:t>
            </a:r>
          </a:p>
        </p:txBody>
      </p:sp>
      <p:sp>
        <p:nvSpPr>
          <p:cNvPr id="9" name="标题 8">
            <a:extLst>
              <a:ext uri="{FF2B5EF4-FFF2-40B4-BE49-F238E27FC236}">
                <a16:creationId xmlns:a16="http://schemas.microsoft.com/office/drawing/2014/main" id="{94455261-41C8-4F1F-9C11-FEAAEEB44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利用</a:t>
            </a:r>
            <a:r>
              <a:rPr lang="en-US" altLang="zh-CN" dirty="0"/>
              <a:t>TOF</a:t>
            </a:r>
            <a:r>
              <a:rPr lang="zh-CN" altLang="en-US" dirty="0"/>
              <a:t>计算𝑇</a:t>
            </a:r>
            <a:r>
              <a:rPr lang="zh-CN" altLang="en-US" baseline="-25000" dirty="0"/>
              <a:t>𝑒𝑠𝑡</a:t>
            </a:r>
          </a:p>
        </p:txBody>
      </p:sp>
    </p:spTree>
    <p:extLst>
      <p:ext uri="{BB962C8B-B14F-4D97-AF65-F5344CB8AC3E}">
        <p14:creationId xmlns:p14="http://schemas.microsoft.com/office/powerpoint/2010/main" val="1050521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34B5-D3E0-4693-931D-89FFC6B1F2FE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1863167"/>
            <a:ext cx="6077857" cy="313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09600" y="1278519"/>
            <a:ext cx="642250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宋体" pitchFamily="2" charset="-122"/>
              </a:rPr>
              <a:t>T</a:t>
            </a:r>
            <a:r>
              <a:rPr lang="en-US" altLang="zh-CN" sz="2400" b="1" baseline="-25000" dirty="0" err="1">
                <a:solidFill>
                  <a:srgbClr val="0070C0"/>
                </a:solidFill>
                <a:latin typeface="Times New Roman" pitchFamily="18" charset="0"/>
                <a:ea typeface="宋体" pitchFamily="2" charset="-122"/>
              </a:rPr>
              <a:t>flight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宋体" pitchFamily="2" charset="-122"/>
              </a:rPr>
              <a:t> :  Time of  flight  A-B (</a:t>
            </a:r>
            <a:r>
              <a:rPr lang="zh-CN" altLang="en-US" sz="2400" b="1" dirty="0">
                <a:solidFill>
                  <a:srgbClr val="0070C0"/>
                </a:solidFill>
                <a:latin typeface="Times New Roman" pitchFamily="18" charset="0"/>
                <a:ea typeface="宋体" pitchFamily="2" charset="-122"/>
              </a:rPr>
              <a:t>利用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宋体" pitchFamily="2" charset="-122"/>
              </a:rPr>
              <a:t>MDC</a:t>
            </a:r>
            <a:r>
              <a:rPr lang="zh-CN" altLang="en-US" sz="2400" b="1" dirty="0">
                <a:solidFill>
                  <a:srgbClr val="0070C0"/>
                </a:solidFill>
                <a:latin typeface="Times New Roman" pitchFamily="18" charset="0"/>
                <a:ea typeface="宋体" pitchFamily="2" charset="-122"/>
              </a:rPr>
              <a:t>快重建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宋体" pitchFamily="2" charset="-122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宋体" pitchFamily="2" charset="-122"/>
              </a:rPr>
              <a:t>T</a:t>
            </a:r>
            <a:r>
              <a:rPr lang="en-US" altLang="zh-CN" sz="2400" b="1" baseline="-25000" dirty="0" err="1">
                <a:solidFill>
                  <a:srgbClr val="0070C0"/>
                </a:solidFill>
                <a:latin typeface="Times New Roman" pitchFamily="18" charset="0"/>
                <a:ea typeface="宋体" pitchFamily="2" charset="-122"/>
              </a:rPr>
              <a:t>drift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宋体" pitchFamily="2" charset="-122"/>
              </a:rPr>
              <a:t>:  Time of B-C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宋体" pitchFamily="2" charset="-122"/>
              </a:rPr>
              <a:t>T</a:t>
            </a:r>
            <a:r>
              <a:rPr lang="en-US" altLang="zh-CN" sz="2400" b="1" baseline="-25000" dirty="0" err="1">
                <a:solidFill>
                  <a:srgbClr val="0070C0"/>
                </a:solidFill>
                <a:latin typeface="Times New Roman" pitchFamily="18" charset="0"/>
                <a:ea typeface="宋体" pitchFamily="2" charset="-122"/>
              </a:rPr>
              <a:t>wp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宋体" pitchFamily="2" charset="-122"/>
              </a:rPr>
              <a:t>:  Time of C-D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ea typeface="宋体" pitchFamily="2" charset="-122"/>
              </a:rPr>
              <a:t>T</a:t>
            </a:r>
            <a:r>
              <a:rPr lang="en-US" altLang="zh-CN" sz="2400" b="1" baseline="-25000" dirty="0" err="1">
                <a:solidFill>
                  <a:srgbClr val="0070C0"/>
                </a:solidFill>
                <a:latin typeface="Times New Roman" pitchFamily="18" charset="0"/>
                <a:ea typeface="宋体" pitchFamily="2" charset="-122"/>
              </a:rPr>
              <a:t>elc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ea typeface="宋体" pitchFamily="2" charset="-122"/>
              </a:rPr>
              <a:t>:  delay time at electronics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711624" y="5454865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Tx/>
              <a:buFontTx/>
              <a:buNone/>
            </a:pPr>
            <a:r>
              <a:rPr lang="en-US" altLang="zh-CN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宋体" pitchFamily="2" charset="-122"/>
              </a:rPr>
              <a:t>T</a:t>
            </a:r>
            <a:r>
              <a:rPr lang="en-US" altLang="zh-CN" sz="3600" baseline="-25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宋体" pitchFamily="2" charset="-122"/>
              </a:rPr>
              <a:t>est</a:t>
            </a:r>
            <a:r>
              <a:rPr lang="en-US" altLang="zh-CN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宋体" pitchFamily="2" charset="-122"/>
              </a:rPr>
              <a:t> = TDC -</a:t>
            </a:r>
            <a:r>
              <a:rPr lang="en-US" altLang="zh-CN" sz="36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宋体" pitchFamily="2" charset="-122"/>
              </a:rPr>
              <a:t>T</a:t>
            </a:r>
            <a:r>
              <a:rPr lang="en-US" altLang="zh-CN" sz="3600" baseline="-25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宋体" pitchFamily="2" charset="-122"/>
              </a:rPr>
              <a:t>ev</a:t>
            </a:r>
            <a:endParaRPr lang="en-US" altLang="zh-CN" sz="3600" baseline="-25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09600" y="4293096"/>
            <a:ext cx="5029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Tx/>
              <a:buFontTx/>
              <a:buNone/>
            </a:pPr>
            <a:r>
              <a:rPr lang="en-US" altLang="zh-CN" sz="3200" dirty="0" err="1">
                <a:solidFill>
                  <a:srgbClr val="0033CC"/>
                </a:solidFill>
                <a:latin typeface="Times New Roman" pitchFamily="18" charset="0"/>
                <a:ea typeface="宋体" pitchFamily="2" charset="-122"/>
              </a:rPr>
              <a:t>T</a:t>
            </a:r>
            <a:r>
              <a:rPr lang="en-US" altLang="zh-CN" sz="3200" baseline="-25000" dirty="0" err="1">
                <a:solidFill>
                  <a:srgbClr val="0033CC"/>
                </a:solidFill>
                <a:latin typeface="Times New Roman" pitchFamily="18" charset="0"/>
                <a:ea typeface="宋体" pitchFamily="2" charset="-122"/>
              </a:rPr>
              <a:t>ev</a:t>
            </a:r>
            <a:r>
              <a:rPr lang="en-US" altLang="zh-CN" sz="3200" baseline="-25000" dirty="0">
                <a:solidFill>
                  <a:srgbClr val="0033CC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200" dirty="0">
                <a:solidFill>
                  <a:srgbClr val="0033CC"/>
                </a:solidFill>
                <a:latin typeface="Times New Roman" pitchFamily="18" charset="0"/>
                <a:ea typeface="宋体" pitchFamily="2" charset="-122"/>
              </a:rPr>
              <a:t>= </a:t>
            </a:r>
            <a:r>
              <a:rPr lang="en-US" altLang="zh-CN" sz="3200" dirty="0" err="1">
                <a:solidFill>
                  <a:srgbClr val="0033CC"/>
                </a:solidFill>
                <a:latin typeface="Times New Roman" pitchFamily="18" charset="0"/>
                <a:ea typeface="宋体" pitchFamily="2" charset="-122"/>
              </a:rPr>
              <a:t>T</a:t>
            </a:r>
            <a:r>
              <a:rPr lang="en-US" altLang="zh-CN" sz="3200" baseline="-25000" dirty="0" err="1">
                <a:solidFill>
                  <a:srgbClr val="0033CC"/>
                </a:solidFill>
                <a:latin typeface="Times New Roman" pitchFamily="18" charset="0"/>
                <a:ea typeface="宋体" pitchFamily="2" charset="-122"/>
              </a:rPr>
              <a:t>flight</a:t>
            </a:r>
            <a:r>
              <a:rPr lang="en-US" altLang="zh-CN" sz="3200" dirty="0">
                <a:solidFill>
                  <a:srgbClr val="0033CC"/>
                </a:solidFill>
                <a:latin typeface="Times New Roman" pitchFamily="18" charset="0"/>
                <a:ea typeface="宋体" pitchFamily="2" charset="-122"/>
              </a:rPr>
              <a:t> + </a:t>
            </a:r>
            <a:r>
              <a:rPr lang="en-US" altLang="zh-CN" sz="3200" dirty="0" err="1">
                <a:solidFill>
                  <a:srgbClr val="0033CC"/>
                </a:solidFill>
                <a:latin typeface="Times New Roman" pitchFamily="18" charset="0"/>
                <a:ea typeface="宋体" pitchFamily="2" charset="-122"/>
              </a:rPr>
              <a:t>T</a:t>
            </a:r>
            <a:r>
              <a:rPr lang="en-US" altLang="zh-CN" sz="3200" baseline="-25000" dirty="0" err="1">
                <a:solidFill>
                  <a:srgbClr val="0033CC"/>
                </a:solidFill>
                <a:latin typeface="Times New Roman" pitchFamily="18" charset="0"/>
                <a:ea typeface="宋体" pitchFamily="2" charset="-122"/>
              </a:rPr>
              <a:t>drift</a:t>
            </a: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200" dirty="0">
                <a:solidFill>
                  <a:srgbClr val="0033CC"/>
                </a:solidFill>
                <a:latin typeface="Times New Roman" pitchFamily="18" charset="0"/>
                <a:ea typeface="宋体" pitchFamily="2" charset="-122"/>
              </a:rPr>
              <a:t>+ </a:t>
            </a:r>
            <a:r>
              <a:rPr lang="en-US" altLang="zh-CN" sz="3200" dirty="0" err="1">
                <a:solidFill>
                  <a:srgbClr val="0033CC"/>
                </a:solidFill>
                <a:latin typeface="Times New Roman" pitchFamily="18" charset="0"/>
                <a:ea typeface="宋体" pitchFamily="2" charset="-122"/>
              </a:rPr>
              <a:t>T</a:t>
            </a:r>
            <a:r>
              <a:rPr lang="en-US" altLang="zh-CN" sz="3200" baseline="-25000" dirty="0" err="1">
                <a:solidFill>
                  <a:srgbClr val="0033CC"/>
                </a:solidFill>
                <a:latin typeface="Times New Roman" pitchFamily="18" charset="0"/>
                <a:ea typeface="宋体" pitchFamily="2" charset="-122"/>
              </a:rPr>
              <a:t>wp</a:t>
            </a:r>
            <a:r>
              <a:rPr lang="en-US" altLang="zh-CN" sz="3200" dirty="0">
                <a:solidFill>
                  <a:srgbClr val="0033CC"/>
                </a:solidFill>
                <a:latin typeface="Times New Roman" pitchFamily="18" charset="0"/>
                <a:ea typeface="宋体" pitchFamily="2" charset="-122"/>
              </a:rPr>
              <a:t> + </a:t>
            </a:r>
            <a:r>
              <a:rPr lang="en-US" altLang="zh-CN" sz="3200" dirty="0" err="1">
                <a:solidFill>
                  <a:srgbClr val="0033CC"/>
                </a:solidFill>
                <a:latin typeface="Times New Roman" pitchFamily="18" charset="0"/>
                <a:ea typeface="宋体" pitchFamily="2" charset="-122"/>
              </a:rPr>
              <a:t>T</a:t>
            </a:r>
            <a:r>
              <a:rPr lang="en-US" altLang="zh-CN" sz="3200" baseline="-25000" dirty="0" err="1">
                <a:solidFill>
                  <a:srgbClr val="0033CC"/>
                </a:solidFill>
                <a:latin typeface="Times New Roman" pitchFamily="18" charset="0"/>
                <a:ea typeface="宋体" pitchFamily="2" charset="-122"/>
              </a:rPr>
              <a:t>elc</a:t>
            </a:r>
            <a:endParaRPr lang="en-US" altLang="zh-CN" sz="3200" baseline="-25000" dirty="0">
              <a:solidFill>
                <a:srgbClr val="0033CC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9" name="标题 8">
            <a:extLst>
              <a:ext uri="{FF2B5EF4-FFF2-40B4-BE49-F238E27FC236}">
                <a16:creationId xmlns:a16="http://schemas.microsoft.com/office/drawing/2014/main" id="{77081208-311C-4504-87E0-A1D2173C6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利用</a:t>
            </a:r>
            <a:r>
              <a:rPr lang="en-US" altLang="zh-CN" dirty="0"/>
              <a:t>MDC</a:t>
            </a:r>
            <a:r>
              <a:rPr lang="zh-CN" altLang="en-US" dirty="0"/>
              <a:t>计算𝑇</a:t>
            </a:r>
            <a:r>
              <a:rPr lang="zh-CN" altLang="en-US" baseline="-25000" dirty="0"/>
              <a:t>𝑒𝑠𝑡</a:t>
            </a:r>
          </a:p>
        </p:txBody>
      </p:sp>
    </p:spTree>
    <p:extLst>
      <p:ext uri="{BB962C8B-B14F-4D97-AF65-F5344CB8AC3E}">
        <p14:creationId xmlns:p14="http://schemas.microsoft.com/office/powerpoint/2010/main" val="3050726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436072D3-8C50-480F-9E43-C9DEA09C2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事例起始时间重建流程及刻度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E8BFC9C-DBCB-4C38-BD85-69E0EC980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C57E964E-6F16-4C5F-8266-1914645EA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7607" y="1268761"/>
            <a:ext cx="7098327" cy="40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5D250E3-D88B-45C5-9C16-6F98E998B025}"/>
              </a:ext>
            </a:extLst>
          </p:cNvPr>
          <p:cNvSpPr txBox="1"/>
          <p:nvPr/>
        </p:nvSpPr>
        <p:spPr>
          <a:xfrm>
            <a:off x="2567608" y="5433021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/>
              <a:t>刻度</a:t>
            </a:r>
            <a:endParaRPr lang="en-US" altLang="zh-CN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主要为束团间隔、</a:t>
            </a:r>
            <a:r>
              <a:rPr lang="en-US" altLang="zh-CN" dirty="0"/>
              <a:t>T0 offset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需要使用</a:t>
            </a:r>
            <a:r>
              <a:rPr lang="en-US" altLang="zh-CN" dirty="0"/>
              <a:t>TOF</a:t>
            </a:r>
            <a:r>
              <a:rPr lang="zh-CN" altLang="en-US" dirty="0"/>
              <a:t>刻度常数，因此与</a:t>
            </a:r>
            <a:r>
              <a:rPr lang="en-US" altLang="zh-CN" dirty="0"/>
              <a:t>TOF</a:t>
            </a:r>
            <a:r>
              <a:rPr lang="zh-CN" altLang="en-US" dirty="0"/>
              <a:t>刻度迭代进行</a:t>
            </a:r>
          </a:p>
        </p:txBody>
      </p:sp>
    </p:spTree>
    <p:extLst>
      <p:ext uri="{BB962C8B-B14F-4D97-AF65-F5344CB8AC3E}">
        <p14:creationId xmlns:p14="http://schemas.microsoft.com/office/powerpoint/2010/main" val="2782247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34B5-D3E0-4693-931D-89FFC6B1F2FE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23454" y="5025612"/>
            <a:ext cx="34290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zh-CN" altLang="en-US" sz="2400" dirty="0">
                <a:solidFill>
                  <a:srgbClr val="0000FF"/>
                </a:solidFill>
                <a:ea typeface="宋体" pitchFamily="2" charset="-122"/>
                <a:cs typeface="Arial" panose="020B0604020202020204" pitchFamily="34" charset="0"/>
              </a:rPr>
              <a:t>           </a:t>
            </a:r>
            <a:r>
              <a:rPr lang="en-US" altLang="zh-CN" sz="2400" dirty="0">
                <a:solidFill>
                  <a:srgbClr val="0070C0"/>
                </a:solidFill>
                <a:ea typeface="宋体" pitchFamily="2" charset="-122"/>
                <a:cs typeface="Arial" panose="020B0604020202020204" pitchFamily="34" charset="0"/>
              </a:rPr>
              <a:t>By TOF</a:t>
            </a:r>
            <a:endParaRPr lang="el-GR" altLang="zh-CN" sz="24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altLang="zh-CN" sz="2400" dirty="0">
                <a:solidFill>
                  <a:srgbClr val="0070C0"/>
                </a:solidFill>
                <a:ea typeface="宋体" pitchFamily="2" charset="-122"/>
                <a:cs typeface="Arial" panose="020B0604020202020204" pitchFamily="34" charset="0"/>
              </a:rPr>
              <a:t>T</a:t>
            </a:r>
            <a:r>
              <a:rPr lang="en-US" altLang="zh-CN" sz="2400" baseline="-25000" dirty="0">
                <a:solidFill>
                  <a:srgbClr val="0070C0"/>
                </a:solidFill>
                <a:ea typeface="宋体" pitchFamily="2" charset="-122"/>
                <a:cs typeface="Arial" panose="020B0604020202020204" pitchFamily="34" charset="0"/>
              </a:rPr>
              <a:t>est</a:t>
            </a:r>
            <a:r>
              <a:rPr lang="en-US" altLang="zh-CN" sz="2400" dirty="0">
                <a:solidFill>
                  <a:srgbClr val="0070C0"/>
                </a:solidFill>
                <a:ea typeface="宋体" pitchFamily="2" charset="-122"/>
                <a:cs typeface="Arial" panose="020B0604020202020204" pitchFamily="34" charset="0"/>
              </a:rPr>
              <a:t>: 1.998 ns </a:t>
            </a:r>
            <a:r>
              <a:rPr lang="el-GR" altLang="zh-CN" sz="2400" dirty="0">
                <a:solidFill>
                  <a:srgbClr val="0070C0"/>
                </a:solidFill>
                <a:cs typeface="Arial" panose="020B0604020202020204" pitchFamily="34" charset="0"/>
              </a:rPr>
              <a:t>σ</a:t>
            </a:r>
            <a:r>
              <a:rPr lang="en-US" altLang="zh-CN" sz="2400" dirty="0">
                <a:solidFill>
                  <a:srgbClr val="0070C0"/>
                </a:solidFill>
                <a:ea typeface="宋体" pitchFamily="2" charset="-122"/>
                <a:cs typeface="Arial" panose="020B0604020202020204" pitchFamily="34" charset="0"/>
              </a:rPr>
              <a:t>: 0.30ns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altLang="zh-CN" sz="2400" dirty="0">
                <a:solidFill>
                  <a:srgbClr val="0070C0"/>
                </a:solidFill>
                <a:ea typeface="宋体" pitchFamily="2" charset="-122"/>
                <a:cs typeface="Arial" panose="020B0604020202020204" pitchFamily="34" charset="0"/>
              </a:rPr>
              <a:t>T</a:t>
            </a:r>
            <a:r>
              <a:rPr lang="en-US" altLang="zh-CN" sz="2400" baseline="-25000" dirty="0">
                <a:solidFill>
                  <a:srgbClr val="0070C0"/>
                </a:solidFill>
                <a:ea typeface="宋体" pitchFamily="2" charset="-122"/>
                <a:cs typeface="Arial" panose="020B0604020202020204" pitchFamily="34" charset="0"/>
              </a:rPr>
              <a:t>est</a:t>
            </a:r>
            <a:r>
              <a:rPr lang="en-US" altLang="zh-CN" sz="2400" dirty="0">
                <a:solidFill>
                  <a:srgbClr val="0070C0"/>
                </a:solidFill>
                <a:ea typeface="宋体" pitchFamily="2" charset="-122"/>
                <a:cs typeface="Arial" panose="020B0604020202020204" pitchFamily="34" charset="0"/>
              </a:rPr>
              <a:t>: 10.01 ns </a:t>
            </a:r>
            <a:r>
              <a:rPr lang="el-GR" altLang="zh-CN" sz="2400" dirty="0">
                <a:solidFill>
                  <a:srgbClr val="0070C0"/>
                </a:solidFill>
                <a:cs typeface="Arial" panose="020B0604020202020204" pitchFamily="34" charset="0"/>
              </a:rPr>
              <a:t>σ</a:t>
            </a:r>
            <a:r>
              <a:rPr lang="en-US" altLang="zh-CN" sz="2400" dirty="0">
                <a:solidFill>
                  <a:srgbClr val="0070C0"/>
                </a:solidFill>
                <a:ea typeface="宋体" pitchFamily="2" charset="-122"/>
                <a:cs typeface="Arial" panose="020B0604020202020204" pitchFamily="34" charset="0"/>
              </a:rPr>
              <a:t>: 0.33ns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altLang="zh-CN" sz="2400" dirty="0">
                <a:solidFill>
                  <a:srgbClr val="0070C0"/>
                </a:solidFill>
                <a:ea typeface="宋体" pitchFamily="2" charset="-122"/>
                <a:cs typeface="Arial" panose="020B0604020202020204" pitchFamily="34" charset="0"/>
              </a:rPr>
              <a:t>T</a:t>
            </a:r>
            <a:r>
              <a:rPr lang="en-US" altLang="zh-CN" sz="2400" baseline="-25000" dirty="0">
                <a:solidFill>
                  <a:srgbClr val="0070C0"/>
                </a:solidFill>
                <a:ea typeface="宋体" pitchFamily="2" charset="-122"/>
                <a:cs typeface="Arial" panose="020B0604020202020204" pitchFamily="34" charset="0"/>
              </a:rPr>
              <a:t>est</a:t>
            </a:r>
            <a:r>
              <a:rPr lang="en-US" altLang="zh-CN" sz="2400" dirty="0">
                <a:solidFill>
                  <a:srgbClr val="0070C0"/>
                </a:solidFill>
                <a:ea typeface="宋体" pitchFamily="2" charset="-122"/>
                <a:cs typeface="Arial" panose="020B0604020202020204" pitchFamily="34" charset="0"/>
              </a:rPr>
              <a:t>: 18.02 ns </a:t>
            </a:r>
            <a:r>
              <a:rPr lang="el-GR" altLang="zh-CN" sz="2400" dirty="0">
                <a:solidFill>
                  <a:srgbClr val="0070C0"/>
                </a:solidFill>
                <a:cs typeface="Arial" panose="020B0604020202020204" pitchFamily="34" charset="0"/>
              </a:rPr>
              <a:t>σ</a:t>
            </a:r>
            <a:r>
              <a:rPr lang="en-US" altLang="zh-CN" sz="2400" dirty="0">
                <a:solidFill>
                  <a:srgbClr val="0070C0"/>
                </a:solidFill>
                <a:ea typeface="宋体" pitchFamily="2" charset="-122"/>
                <a:cs typeface="Arial" panose="020B0604020202020204" pitchFamily="34" charset="0"/>
              </a:rPr>
              <a:t>: 0.29ns </a:t>
            </a:r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553200" y="1371600"/>
          <a:ext cx="41148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7" name="位图图像" r:id="rId3" imgW="5144218" imgH="3390476" progId="Paint.Picture">
                  <p:embed/>
                </p:oleObj>
              </mc:Choice>
              <mc:Fallback>
                <p:oleObj name="位图图像" r:id="rId3" imgW="5144218" imgH="3390476" progId="Paint.Picture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371600"/>
                        <a:ext cx="41148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639616" y="914400"/>
            <a:ext cx="632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“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hadrons”, 10000,   </a:t>
            </a:r>
            <a:r>
              <a:rPr lang="en-US" altLang="zh-CN" sz="2400" b="1" dirty="0">
                <a:solidFill>
                  <a:srgbClr val="CC3300"/>
                </a:solidFill>
                <a:latin typeface="Times New Roman" pitchFamily="18" charset="0"/>
                <a:ea typeface="宋体" pitchFamily="2" charset="-122"/>
              </a:rPr>
              <a:t>set T</a:t>
            </a:r>
            <a:r>
              <a:rPr lang="en-US" altLang="zh-CN" sz="2400" b="1" baseline="-25000" dirty="0">
                <a:solidFill>
                  <a:srgbClr val="CC3300"/>
                </a:solidFill>
                <a:latin typeface="Times New Roman" pitchFamily="18" charset="0"/>
                <a:ea typeface="宋体" pitchFamily="2" charset="-122"/>
              </a:rPr>
              <a:t>est</a:t>
            </a:r>
            <a:r>
              <a:rPr lang="en-US" altLang="zh-CN" sz="2400" b="1" dirty="0">
                <a:solidFill>
                  <a:srgbClr val="CC3300"/>
                </a:solidFill>
                <a:latin typeface="Times New Roman" pitchFamily="18" charset="0"/>
                <a:ea typeface="宋体" pitchFamily="2" charset="-122"/>
              </a:rPr>
              <a:t> to ”2”,”10”,”18”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960096" y="4982498"/>
            <a:ext cx="298660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zh-CN" altLang="en-US" sz="2400" b="1" dirty="0">
                <a:solidFill>
                  <a:srgbClr val="00B050"/>
                </a:solidFill>
                <a:latin typeface="Comic Sans MS" pitchFamily="66" charset="0"/>
                <a:ea typeface="宋体" pitchFamily="2" charset="-122"/>
              </a:rPr>
              <a:t>    </a:t>
            </a:r>
            <a:r>
              <a:rPr lang="en-US" altLang="zh-CN" sz="2400" dirty="0">
                <a:solidFill>
                  <a:srgbClr val="0070C0"/>
                </a:solidFill>
                <a:ea typeface="宋体" pitchFamily="2" charset="-122"/>
              </a:rPr>
              <a:t>By MDC </a:t>
            </a:r>
          </a:p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zh-CN" sz="2400" dirty="0">
                <a:solidFill>
                  <a:srgbClr val="0070C0"/>
                </a:solidFill>
                <a:ea typeface="宋体" pitchFamily="2" charset="-122"/>
              </a:rPr>
              <a:t>T</a:t>
            </a:r>
            <a:r>
              <a:rPr lang="en-US" altLang="zh-CN" sz="2400" baseline="-25000" dirty="0">
                <a:solidFill>
                  <a:srgbClr val="0070C0"/>
                </a:solidFill>
                <a:ea typeface="宋体" pitchFamily="2" charset="-122"/>
              </a:rPr>
              <a:t>est</a:t>
            </a:r>
            <a:r>
              <a:rPr lang="en-US" altLang="zh-CN" sz="2400" dirty="0">
                <a:solidFill>
                  <a:srgbClr val="0070C0"/>
                </a:solidFill>
                <a:ea typeface="宋体" pitchFamily="2" charset="-122"/>
              </a:rPr>
              <a:t>: 2.6ns,   </a:t>
            </a:r>
            <a:r>
              <a:rPr lang="el-GR" altLang="zh-CN" sz="2400" dirty="0">
                <a:solidFill>
                  <a:srgbClr val="0070C0"/>
                </a:solidFill>
                <a:ea typeface="宋体" pitchFamily="2" charset="-122"/>
                <a:cs typeface="Arial" pitchFamily="34" charset="0"/>
              </a:rPr>
              <a:t>σ</a:t>
            </a:r>
            <a:r>
              <a:rPr lang="en-US" altLang="zh-CN" sz="2400" dirty="0">
                <a:solidFill>
                  <a:srgbClr val="0070C0"/>
                </a:solidFill>
                <a:ea typeface="宋体" pitchFamily="2" charset="-122"/>
                <a:cs typeface="Arial" pitchFamily="34" charset="0"/>
              </a:rPr>
              <a:t>: </a:t>
            </a:r>
            <a:r>
              <a:rPr lang="en-US" altLang="zh-CN" sz="2400" dirty="0">
                <a:solidFill>
                  <a:srgbClr val="0070C0"/>
                </a:solidFill>
                <a:ea typeface="宋体" pitchFamily="2" charset="-122"/>
              </a:rPr>
              <a:t>1.4ns</a:t>
            </a:r>
          </a:p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zh-CN" sz="2400" dirty="0">
                <a:solidFill>
                  <a:srgbClr val="0070C0"/>
                </a:solidFill>
                <a:ea typeface="宋体" pitchFamily="2" charset="-122"/>
              </a:rPr>
              <a:t>T</a:t>
            </a:r>
            <a:r>
              <a:rPr lang="en-US" altLang="zh-CN" sz="2400" baseline="-25000" dirty="0">
                <a:solidFill>
                  <a:srgbClr val="0070C0"/>
                </a:solidFill>
                <a:ea typeface="宋体" pitchFamily="2" charset="-122"/>
              </a:rPr>
              <a:t>est</a:t>
            </a:r>
            <a:r>
              <a:rPr lang="en-US" altLang="zh-CN" sz="2400" dirty="0">
                <a:solidFill>
                  <a:srgbClr val="0070C0"/>
                </a:solidFill>
                <a:ea typeface="宋体" pitchFamily="2" charset="-122"/>
              </a:rPr>
              <a:t>: 10.9ns, </a:t>
            </a:r>
            <a:r>
              <a:rPr lang="el-GR" altLang="zh-CN" sz="2400" dirty="0">
                <a:solidFill>
                  <a:srgbClr val="0070C0"/>
                </a:solidFill>
                <a:ea typeface="宋体" pitchFamily="2" charset="-122"/>
              </a:rPr>
              <a:t>σ</a:t>
            </a:r>
            <a:r>
              <a:rPr lang="en-US" altLang="zh-CN" sz="2400" dirty="0">
                <a:solidFill>
                  <a:srgbClr val="0070C0"/>
                </a:solidFill>
                <a:ea typeface="宋体" pitchFamily="2" charset="-122"/>
              </a:rPr>
              <a:t>: 1.3ns</a:t>
            </a:r>
          </a:p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zh-CN" sz="2400" dirty="0">
                <a:solidFill>
                  <a:srgbClr val="0070C0"/>
                </a:solidFill>
                <a:ea typeface="宋体" pitchFamily="2" charset="-122"/>
              </a:rPr>
              <a:t>T</a:t>
            </a:r>
            <a:r>
              <a:rPr lang="en-US" altLang="zh-CN" sz="2400" baseline="-25000" dirty="0">
                <a:solidFill>
                  <a:srgbClr val="0070C0"/>
                </a:solidFill>
                <a:ea typeface="宋体" pitchFamily="2" charset="-122"/>
              </a:rPr>
              <a:t>est</a:t>
            </a:r>
            <a:r>
              <a:rPr lang="en-US" altLang="zh-CN" sz="2400" dirty="0">
                <a:solidFill>
                  <a:srgbClr val="0070C0"/>
                </a:solidFill>
                <a:ea typeface="宋体" pitchFamily="2" charset="-122"/>
              </a:rPr>
              <a:t>: 18.7ns, </a:t>
            </a:r>
            <a:r>
              <a:rPr lang="el-GR" altLang="zh-CN" sz="2400" dirty="0">
                <a:solidFill>
                  <a:srgbClr val="0070C0"/>
                </a:solidFill>
                <a:ea typeface="宋体" pitchFamily="2" charset="-122"/>
              </a:rPr>
              <a:t>σ</a:t>
            </a:r>
            <a:r>
              <a:rPr lang="en-US" altLang="zh-CN" sz="2400" dirty="0">
                <a:solidFill>
                  <a:srgbClr val="0070C0"/>
                </a:solidFill>
                <a:ea typeface="宋体" pitchFamily="2" charset="-122"/>
              </a:rPr>
              <a:t>: 1.1ns</a:t>
            </a:r>
            <a:endParaRPr lang="el-GR" altLang="zh-CN" sz="2400" dirty="0">
              <a:solidFill>
                <a:srgbClr val="0070C0"/>
              </a:solidFill>
              <a:ea typeface="宋体" pitchFamily="2" charset="-122"/>
            </a:endParaRPr>
          </a:p>
        </p:txBody>
      </p:sp>
      <p:sp>
        <p:nvSpPr>
          <p:cNvPr id="10" name="标题 9">
            <a:extLst>
              <a:ext uri="{FF2B5EF4-FFF2-40B4-BE49-F238E27FC236}">
                <a16:creationId xmlns:a16="http://schemas.microsoft.com/office/drawing/2014/main" id="{895140A1-05D8-44F2-B1B3-454FAA968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𝑇</a:t>
            </a:r>
            <a:r>
              <a:rPr lang="zh-CN" altLang="en-US" baseline="-25000" dirty="0"/>
              <a:t>𝑒𝑠𝑡</a:t>
            </a:r>
            <a:r>
              <a:rPr lang="zh-CN" altLang="en-US" dirty="0"/>
              <a:t>的确定</a:t>
            </a:r>
          </a:p>
        </p:txBody>
      </p:sp>
    </p:spTree>
    <p:extLst>
      <p:ext uri="{BB962C8B-B14F-4D97-AF65-F5344CB8AC3E}">
        <p14:creationId xmlns:p14="http://schemas.microsoft.com/office/powerpoint/2010/main" val="3375069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径迹重建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9416" y="1239588"/>
            <a:ext cx="4104456" cy="23133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dirty="0"/>
              <a:t>目的</a:t>
            </a:r>
            <a:endParaRPr lang="en-US" altLang="zh-CN" dirty="0"/>
          </a:p>
          <a:p>
            <a:pPr lvl="1"/>
            <a:r>
              <a:rPr lang="zh-CN" altLang="en-US" dirty="0"/>
              <a:t>顶点测量</a:t>
            </a:r>
            <a:endParaRPr lang="en-US" altLang="zh-CN" dirty="0"/>
          </a:p>
          <a:p>
            <a:pPr lvl="1">
              <a:spcBef>
                <a:spcPts val="1200"/>
              </a:spcBef>
            </a:pPr>
            <a:r>
              <a:rPr lang="zh-CN" altLang="en-US" dirty="0"/>
              <a:t>动量测量</a:t>
            </a:r>
            <a:endParaRPr lang="en-US" altLang="zh-CN" dirty="0"/>
          </a:p>
          <a:p>
            <a:pPr lvl="1">
              <a:spcBef>
                <a:spcPts val="1200"/>
              </a:spcBef>
            </a:pPr>
            <a:r>
              <a:rPr lang="zh-CN" altLang="en-US" dirty="0"/>
              <a:t>径迹外推与匹配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9496" y="3817642"/>
            <a:ext cx="3816424" cy="245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8168" y="1043154"/>
            <a:ext cx="3384376" cy="220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001DB18-B3A2-4F61-9736-7FBDFC6F735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1984" y="1556792"/>
            <a:ext cx="1354362" cy="839480"/>
          </a:xfrm>
          <a:prstGeom prst="rect">
            <a:avLst/>
          </a:prstGeom>
        </p:spPr>
      </p:pic>
      <p:pic>
        <p:nvPicPr>
          <p:cNvPr id="12" name="图片 1">
            <a:extLst>
              <a:ext uri="{FF2B5EF4-FFF2-40B4-BE49-F238E27FC236}">
                <a16:creationId xmlns:a16="http://schemas.microsoft.com/office/drawing/2014/main" id="{497951C6-6486-8446-9AC4-D760B0C2B4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614" t="27600" r="27154" b="29922"/>
          <a:stretch/>
        </p:blipFill>
        <p:spPr>
          <a:xfrm>
            <a:off x="7392144" y="3385834"/>
            <a:ext cx="3482029" cy="332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22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>
            <a:extLst>
              <a:ext uri="{FF2B5EF4-FFF2-40B4-BE49-F238E27FC236}">
                <a16:creationId xmlns:a16="http://schemas.microsoft.com/office/drawing/2014/main" id="{80F13FDB-BEDF-4BBB-810B-E9AC3F3148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4" t="3232" r="3755" b="4374"/>
          <a:stretch/>
        </p:blipFill>
        <p:spPr>
          <a:xfrm>
            <a:off x="6359058" y="1069128"/>
            <a:ext cx="3960440" cy="324295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C973A79F-2C5C-4EC4-91F8-D03B83815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漂移室 </a:t>
            </a:r>
            <a:r>
              <a:rPr lang="en-US" altLang="zh-CN" dirty="0"/>
              <a:t>(MDC)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B29CAF3-AA7E-4460-A3E0-AA95075FB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314" y="1505237"/>
            <a:ext cx="5009645" cy="2202378"/>
          </a:xfrm>
        </p:spPr>
        <p:txBody>
          <a:bodyPr>
            <a:noAutofit/>
          </a:bodyPr>
          <a:lstStyle/>
          <a:p>
            <a:r>
              <a:rPr lang="en-US" altLang="zh-CN" sz="2000" dirty="0">
                <a:latin typeface="Microsoft Sans Serif" pitchFamily="34" charset="0"/>
              </a:rPr>
              <a:t>BESIII</a:t>
            </a:r>
            <a:r>
              <a:rPr lang="zh-CN" altLang="en-US" sz="2000" dirty="0">
                <a:latin typeface="Microsoft Sans Serif" pitchFamily="34" charset="0"/>
              </a:rPr>
              <a:t>采用漂移室</a:t>
            </a:r>
            <a:r>
              <a:rPr lang="en-US" altLang="zh-CN" sz="2000" dirty="0">
                <a:latin typeface="Microsoft Sans Serif" pitchFamily="34" charset="0"/>
              </a:rPr>
              <a:t>(Multi-layer Drift Chamber)</a:t>
            </a:r>
            <a:r>
              <a:rPr lang="zh-CN" altLang="en-US" sz="2000" dirty="0">
                <a:latin typeface="Microsoft Sans Serif" pitchFamily="34" charset="0"/>
              </a:rPr>
              <a:t>作为中心径迹探测器，对末态带电粒子的飞行轨迹、动量及能量损失进行测量</a:t>
            </a:r>
            <a:endParaRPr lang="en-US" altLang="zh-CN" sz="2000" dirty="0">
              <a:latin typeface="Microsoft Sans Serif" pitchFamily="34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8E7C6CA-E2C6-4F34-9C2B-79D9E2CBE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38" name="Line 14">
            <a:extLst>
              <a:ext uri="{FF2B5EF4-FFF2-40B4-BE49-F238E27FC236}">
                <a16:creationId xmlns:a16="http://schemas.microsoft.com/office/drawing/2014/main" id="{5CA9A8E6-15DD-4F8D-854C-16104B9AAF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08116" y="3027603"/>
            <a:ext cx="364612" cy="301326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endParaRPr lang="zh-CN" altLang="en-US"/>
          </a:p>
        </p:txBody>
      </p:sp>
      <p:sp>
        <p:nvSpPr>
          <p:cNvPr id="39" name="Line 15">
            <a:extLst>
              <a:ext uri="{FF2B5EF4-FFF2-40B4-BE49-F238E27FC236}">
                <a16:creationId xmlns:a16="http://schemas.microsoft.com/office/drawing/2014/main" id="{325FC323-B11A-41F3-B779-5775EF20C89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3230" y="3931581"/>
            <a:ext cx="7292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endParaRPr lang="zh-CN" altLang="en-US"/>
          </a:p>
        </p:txBody>
      </p:sp>
      <p:sp>
        <p:nvSpPr>
          <p:cNvPr id="40" name="Line 16">
            <a:extLst>
              <a:ext uri="{FF2B5EF4-FFF2-40B4-BE49-F238E27FC236}">
                <a16:creationId xmlns:a16="http://schemas.microsoft.com/office/drawing/2014/main" id="{851D687F-A4D4-4E62-BB28-CAB5E6848A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49040" y="3931581"/>
            <a:ext cx="94191" cy="4708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endParaRPr lang="zh-CN" altLang="en-US"/>
          </a:p>
        </p:txBody>
      </p: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34AF28F1-A8AD-4C23-BAB5-CE9945D77173}"/>
              </a:ext>
            </a:extLst>
          </p:cNvPr>
          <p:cNvCxnSpPr>
            <a:cxnSpLocks/>
          </p:cNvCxnSpPr>
          <p:nvPr/>
        </p:nvCxnSpPr>
        <p:spPr>
          <a:xfrm>
            <a:off x="7782174" y="2893445"/>
            <a:ext cx="186034" cy="157904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6767B24C-B5C1-4C01-9E68-C758192D7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519" y="4759411"/>
            <a:ext cx="3025379" cy="1671556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80BE0A19-477A-441F-91B3-FECBF974CAA2}"/>
              </a:ext>
            </a:extLst>
          </p:cNvPr>
          <p:cNvGrpSpPr/>
          <p:nvPr/>
        </p:nvGrpSpPr>
        <p:grpSpPr>
          <a:xfrm>
            <a:off x="951424" y="3707615"/>
            <a:ext cx="4568511" cy="2093569"/>
            <a:chOff x="257203" y="3861956"/>
            <a:chExt cx="3453804" cy="1533333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135902BF-93AD-4C05-8637-D2D52AC1A686}"/>
                </a:ext>
              </a:extLst>
            </p:cNvPr>
            <p:cNvSpPr txBox="1"/>
            <p:nvPr/>
          </p:nvSpPr>
          <p:spPr>
            <a:xfrm>
              <a:off x="1163959" y="3861956"/>
              <a:ext cx="17975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/>
                <a:t>漂移室设计指标</a:t>
              </a:r>
            </a:p>
          </p:txBody>
        </p:sp>
        <p:pic>
          <p:nvPicPr>
            <p:cNvPr id="16" name="Picture 17">
              <a:extLst>
                <a:ext uri="{FF2B5EF4-FFF2-40B4-BE49-F238E27FC236}">
                  <a16:creationId xmlns:a16="http://schemas.microsoft.com/office/drawing/2014/main" id="{C4A5ECD4-490B-45FE-8A46-74848E0B7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203" y="4214652"/>
              <a:ext cx="3453804" cy="11806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1834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/>
          <a:p>
            <a:fld id="{58C77332-30EB-4D31-8751-DED9107191F4}" type="slidenum">
              <a:rPr lang="zh-CN" altLang="en-US">
                <a:latin typeface="Calibri"/>
                <a:ea typeface="宋体" panose="02010600030101010101" pitchFamily="2" charset="-122"/>
              </a:rPr>
              <a:pPr/>
              <a:t>18</a:t>
            </a:fld>
            <a:endParaRPr lang="en-US" altLang="zh-CN"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68291" name="AutoShape 3"/>
          <p:cNvSpPr>
            <a:spLocks noChangeArrowheads="1"/>
          </p:cNvSpPr>
          <p:nvPr/>
        </p:nvSpPr>
        <p:spPr bwMode="auto">
          <a:xfrm>
            <a:off x="5660059" y="2781300"/>
            <a:ext cx="142875" cy="153988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68292" name="Line 4"/>
          <p:cNvSpPr>
            <a:spLocks noChangeShapeType="1"/>
          </p:cNvSpPr>
          <p:nvPr/>
        </p:nvSpPr>
        <p:spPr bwMode="auto">
          <a:xfrm flipV="1">
            <a:off x="3337893" y="1411287"/>
            <a:ext cx="0" cy="2593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68293" name="Oval 5"/>
          <p:cNvSpPr>
            <a:spLocks noChangeArrowheads="1"/>
          </p:cNvSpPr>
          <p:nvPr/>
        </p:nvSpPr>
        <p:spPr bwMode="auto">
          <a:xfrm>
            <a:off x="3287688" y="1772816"/>
            <a:ext cx="71438" cy="71438"/>
          </a:xfrm>
          <a:prstGeom prst="ellipse">
            <a:avLst/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68294" name="Oval 6"/>
          <p:cNvSpPr>
            <a:spLocks noChangeArrowheads="1"/>
          </p:cNvSpPr>
          <p:nvPr/>
        </p:nvSpPr>
        <p:spPr bwMode="auto">
          <a:xfrm>
            <a:off x="3337894" y="2781201"/>
            <a:ext cx="71437" cy="71438"/>
          </a:xfrm>
          <a:prstGeom prst="ellipse">
            <a:avLst/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68295" name="Oval 7"/>
          <p:cNvSpPr>
            <a:spLocks noChangeArrowheads="1"/>
          </p:cNvSpPr>
          <p:nvPr/>
        </p:nvSpPr>
        <p:spPr bwMode="auto">
          <a:xfrm>
            <a:off x="3266455" y="3430490"/>
            <a:ext cx="71438" cy="71437"/>
          </a:xfrm>
          <a:prstGeom prst="ellipse">
            <a:avLst/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68296" name="Oval 8"/>
          <p:cNvSpPr>
            <a:spLocks noChangeArrowheads="1"/>
          </p:cNvSpPr>
          <p:nvPr/>
        </p:nvSpPr>
        <p:spPr bwMode="auto">
          <a:xfrm>
            <a:off x="3360119" y="3214590"/>
            <a:ext cx="71437" cy="71437"/>
          </a:xfrm>
          <a:prstGeom prst="ellipse">
            <a:avLst/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68297" name="Oval 9"/>
          <p:cNvSpPr>
            <a:spLocks noChangeArrowheads="1"/>
          </p:cNvSpPr>
          <p:nvPr/>
        </p:nvSpPr>
        <p:spPr bwMode="auto">
          <a:xfrm>
            <a:off x="3315669" y="2492276"/>
            <a:ext cx="71437" cy="71438"/>
          </a:xfrm>
          <a:prstGeom prst="ellipse">
            <a:avLst/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68298" name="Oval 10"/>
          <p:cNvSpPr>
            <a:spLocks noChangeArrowheads="1"/>
          </p:cNvSpPr>
          <p:nvPr/>
        </p:nvSpPr>
        <p:spPr bwMode="auto">
          <a:xfrm>
            <a:off x="3266455" y="2925665"/>
            <a:ext cx="71438" cy="71437"/>
          </a:xfrm>
          <a:prstGeom prst="ellipse">
            <a:avLst/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68299" name="Oval 11"/>
          <p:cNvSpPr>
            <a:spLocks noChangeArrowheads="1"/>
          </p:cNvSpPr>
          <p:nvPr/>
        </p:nvSpPr>
        <p:spPr bwMode="auto">
          <a:xfrm>
            <a:off x="5734670" y="2816225"/>
            <a:ext cx="71438" cy="71438"/>
          </a:xfrm>
          <a:prstGeom prst="ellipse">
            <a:avLst/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68300" name="Oval 12"/>
          <p:cNvSpPr>
            <a:spLocks noChangeArrowheads="1"/>
          </p:cNvSpPr>
          <p:nvPr/>
        </p:nvSpPr>
        <p:spPr bwMode="auto">
          <a:xfrm>
            <a:off x="5736259" y="2924175"/>
            <a:ext cx="71437" cy="71438"/>
          </a:xfrm>
          <a:prstGeom prst="ellipse">
            <a:avLst/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68301" name="Oval 13"/>
          <p:cNvSpPr>
            <a:spLocks noChangeArrowheads="1"/>
          </p:cNvSpPr>
          <p:nvPr/>
        </p:nvSpPr>
        <p:spPr bwMode="auto">
          <a:xfrm>
            <a:off x="5661645" y="2959100"/>
            <a:ext cx="71438" cy="71438"/>
          </a:xfrm>
          <a:prstGeom prst="ellipse">
            <a:avLst/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68302" name="Oval 14"/>
          <p:cNvSpPr>
            <a:spLocks noChangeArrowheads="1"/>
          </p:cNvSpPr>
          <p:nvPr/>
        </p:nvSpPr>
        <p:spPr bwMode="auto">
          <a:xfrm>
            <a:off x="5591795" y="2852739"/>
            <a:ext cx="71438" cy="71437"/>
          </a:xfrm>
          <a:prstGeom prst="ellipse">
            <a:avLst/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68303" name="Oval 15"/>
          <p:cNvSpPr>
            <a:spLocks noChangeArrowheads="1"/>
          </p:cNvSpPr>
          <p:nvPr/>
        </p:nvSpPr>
        <p:spPr bwMode="auto">
          <a:xfrm>
            <a:off x="5663952" y="2852739"/>
            <a:ext cx="71437" cy="71437"/>
          </a:xfrm>
          <a:prstGeom prst="ellipse">
            <a:avLst/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68304" name="Oval 16"/>
          <p:cNvSpPr>
            <a:spLocks noChangeArrowheads="1"/>
          </p:cNvSpPr>
          <p:nvPr/>
        </p:nvSpPr>
        <p:spPr bwMode="auto">
          <a:xfrm>
            <a:off x="5804520" y="2962275"/>
            <a:ext cx="71438" cy="71438"/>
          </a:xfrm>
          <a:prstGeom prst="ellipse">
            <a:avLst/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68305" name="Oval 17"/>
          <p:cNvSpPr>
            <a:spLocks noChangeArrowheads="1"/>
          </p:cNvSpPr>
          <p:nvPr/>
        </p:nvSpPr>
        <p:spPr bwMode="auto">
          <a:xfrm>
            <a:off x="5806109" y="2959100"/>
            <a:ext cx="71437" cy="71438"/>
          </a:xfrm>
          <a:prstGeom prst="ellipse">
            <a:avLst/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68306" name="Oval 18"/>
          <p:cNvSpPr>
            <a:spLocks noChangeArrowheads="1"/>
          </p:cNvSpPr>
          <p:nvPr/>
        </p:nvSpPr>
        <p:spPr bwMode="auto">
          <a:xfrm>
            <a:off x="5734670" y="3032125"/>
            <a:ext cx="71438" cy="71438"/>
          </a:xfrm>
          <a:prstGeom prst="ellipse">
            <a:avLst/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68307" name="Oval 19"/>
          <p:cNvSpPr>
            <a:spLocks noChangeArrowheads="1"/>
          </p:cNvSpPr>
          <p:nvPr/>
        </p:nvSpPr>
        <p:spPr bwMode="auto">
          <a:xfrm>
            <a:off x="5768009" y="2762250"/>
            <a:ext cx="71437" cy="71438"/>
          </a:xfrm>
          <a:prstGeom prst="ellipse">
            <a:avLst/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68308" name="Oval 20"/>
          <p:cNvSpPr>
            <a:spLocks noChangeArrowheads="1"/>
          </p:cNvSpPr>
          <p:nvPr/>
        </p:nvSpPr>
        <p:spPr bwMode="auto">
          <a:xfrm>
            <a:off x="5804520" y="2817814"/>
            <a:ext cx="71438" cy="71437"/>
          </a:xfrm>
          <a:prstGeom prst="ellipse">
            <a:avLst/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68309" name="Oval 21"/>
          <p:cNvSpPr>
            <a:spLocks noChangeArrowheads="1"/>
          </p:cNvSpPr>
          <p:nvPr/>
        </p:nvSpPr>
        <p:spPr bwMode="auto">
          <a:xfrm>
            <a:off x="5842620" y="2890839"/>
            <a:ext cx="71438" cy="71437"/>
          </a:xfrm>
          <a:prstGeom prst="ellipse">
            <a:avLst/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68310" name="Oval 22"/>
          <p:cNvSpPr>
            <a:spLocks noChangeArrowheads="1"/>
          </p:cNvSpPr>
          <p:nvPr/>
        </p:nvSpPr>
        <p:spPr bwMode="auto">
          <a:xfrm>
            <a:off x="5591795" y="2708275"/>
            <a:ext cx="71438" cy="71438"/>
          </a:xfrm>
          <a:prstGeom prst="ellipse">
            <a:avLst/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68311" name="Oval 23"/>
          <p:cNvSpPr>
            <a:spLocks noChangeArrowheads="1"/>
          </p:cNvSpPr>
          <p:nvPr/>
        </p:nvSpPr>
        <p:spPr bwMode="auto">
          <a:xfrm>
            <a:off x="5664820" y="2708275"/>
            <a:ext cx="71438" cy="71438"/>
          </a:xfrm>
          <a:prstGeom prst="ellipse">
            <a:avLst/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68312" name="Oval 24"/>
          <p:cNvSpPr>
            <a:spLocks noChangeArrowheads="1"/>
          </p:cNvSpPr>
          <p:nvPr/>
        </p:nvSpPr>
        <p:spPr bwMode="auto">
          <a:xfrm>
            <a:off x="5660059" y="2962275"/>
            <a:ext cx="71437" cy="71438"/>
          </a:xfrm>
          <a:prstGeom prst="ellipse">
            <a:avLst/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68313" name="Oval 25"/>
          <p:cNvSpPr>
            <a:spLocks noChangeArrowheads="1"/>
          </p:cNvSpPr>
          <p:nvPr/>
        </p:nvSpPr>
        <p:spPr bwMode="auto">
          <a:xfrm>
            <a:off x="5591795" y="2779714"/>
            <a:ext cx="71438" cy="71437"/>
          </a:xfrm>
          <a:prstGeom prst="ellipse">
            <a:avLst/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68314" name="Freeform 26"/>
          <p:cNvSpPr>
            <a:spLocks/>
          </p:cNvSpPr>
          <p:nvPr/>
        </p:nvSpPr>
        <p:spPr bwMode="auto">
          <a:xfrm>
            <a:off x="5663307" y="5011739"/>
            <a:ext cx="720725" cy="649287"/>
          </a:xfrm>
          <a:custGeom>
            <a:avLst/>
            <a:gdLst>
              <a:gd name="T0" fmla="*/ 0 w 1406"/>
              <a:gd name="T1" fmla="*/ 0 h 1232"/>
              <a:gd name="T2" fmla="*/ 69715 w 1406"/>
              <a:gd name="T3" fmla="*/ 47959 h 1232"/>
              <a:gd name="T4" fmla="*/ 139429 w 1406"/>
              <a:gd name="T5" fmla="*/ 167065 h 1232"/>
              <a:gd name="T6" fmla="*/ 186076 w 1406"/>
              <a:gd name="T7" fmla="*/ 358373 h 1232"/>
              <a:gd name="T8" fmla="*/ 232211 w 1406"/>
              <a:gd name="T9" fmla="*/ 597639 h 1232"/>
              <a:gd name="T10" fmla="*/ 278858 w 1406"/>
              <a:gd name="T11" fmla="*/ 621355 h 1232"/>
              <a:gd name="T12" fmla="*/ 325505 w 1406"/>
              <a:gd name="T13" fmla="*/ 430047 h 1232"/>
              <a:gd name="T14" fmla="*/ 371640 w 1406"/>
              <a:gd name="T15" fmla="*/ 238739 h 1232"/>
              <a:gd name="T16" fmla="*/ 441354 w 1406"/>
              <a:gd name="T17" fmla="*/ 143349 h 1232"/>
              <a:gd name="T18" fmla="*/ 534649 w 1406"/>
              <a:gd name="T19" fmla="*/ 71675 h 1232"/>
              <a:gd name="T20" fmla="*/ 627431 w 1406"/>
              <a:gd name="T21" fmla="*/ 23716 h 1232"/>
              <a:gd name="T22" fmla="*/ 720725 w 1406"/>
              <a:gd name="T23" fmla="*/ 0 h 123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06"/>
              <a:gd name="T37" fmla="*/ 0 h 1232"/>
              <a:gd name="T38" fmla="*/ 1406 w 1406"/>
              <a:gd name="T39" fmla="*/ 1232 h 123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06" h="1232">
                <a:moveTo>
                  <a:pt x="0" y="0"/>
                </a:moveTo>
                <a:cubicBezTo>
                  <a:pt x="45" y="19"/>
                  <a:pt x="91" y="38"/>
                  <a:pt x="136" y="91"/>
                </a:cubicBezTo>
                <a:cubicBezTo>
                  <a:pt x="181" y="144"/>
                  <a:pt x="234" y="219"/>
                  <a:pt x="272" y="317"/>
                </a:cubicBezTo>
                <a:cubicBezTo>
                  <a:pt x="310" y="415"/>
                  <a:pt x="333" y="544"/>
                  <a:pt x="363" y="680"/>
                </a:cubicBezTo>
                <a:cubicBezTo>
                  <a:pt x="393" y="816"/>
                  <a:pt x="423" y="1051"/>
                  <a:pt x="453" y="1134"/>
                </a:cubicBezTo>
                <a:cubicBezTo>
                  <a:pt x="483" y="1217"/>
                  <a:pt x="514" y="1232"/>
                  <a:pt x="544" y="1179"/>
                </a:cubicBezTo>
                <a:cubicBezTo>
                  <a:pt x="574" y="1126"/>
                  <a:pt x="605" y="937"/>
                  <a:pt x="635" y="816"/>
                </a:cubicBezTo>
                <a:cubicBezTo>
                  <a:pt x="665" y="695"/>
                  <a:pt x="687" y="544"/>
                  <a:pt x="725" y="453"/>
                </a:cubicBezTo>
                <a:cubicBezTo>
                  <a:pt x="763" y="362"/>
                  <a:pt x="808" y="325"/>
                  <a:pt x="861" y="272"/>
                </a:cubicBezTo>
                <a:cubicBezTo>
                  <a:pt x="914" y="219"/>
                  <a:pt x="983" y="174"/>
                  <a:pt x="1043" y="136"/>
                </a:cubicBezTo>
                <a:cubicBezTo>
                  <a:pt x="1103" y="98"/>
                  <a:pt x="1163" y="68"/>
                  <a:pt x="1224" y="45"/>
                </a:cubicBezTo>
                <a:cubicBezTo>
                  <a:pt x="1285" y="22"/>
                  <a:pt x="1376" y="7"/>
                  <a:pt x="1406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68315" name="Oval 27"/>
          <p:cNvSpPr>
            <a:spLocks noChangeArrowheads="1"/>
          </p:cNvSpPr>
          <p:nvPr/>
        </p:nvSpPr>
        <p:spPr bwMode="auto">
          <a:xfrm>
            <a:off x="3244230" y="2276376"/>
            <a:ext cx="71438" cy="71438"/>
          </a:xfrm>
          <a:prstGeom prst="ellipse">
            <a:avLst/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68316" name="Oval 28"/>
          <p:cNvSpPr>
            <a:spLocks noChangeArrowheads="1"/>
          </p:cNvSpPr>
          <p:nvPr/>
        </p:nvSpPr>
        <p:spPr bwMode="auto">
          <a:xfrm>
            <a:off x="3337894" y="2060476"/>
            <a:ext cx="71437" cy="71438"/>
          </a:xfrm>
          <a:prstGeom prst="ellipse">
            <a:avLst/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68317" name="Line 29"/>
          <p:cNvSpPr>
            <a:spLocks noChangeShapeType="1"/>
          </p:cNvSpPr>
          <p:nvPr/>
        </p:nvSpPr>
        <p:spPr bwMode="auto">
          <a:xfrm flipV="1">
            <a:off x="3337893" y="4991100"/>
            <a:ext cx="3190331" cy="154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68318" name="Line 30"/>
          <p:cNvSpPr>
            <a:spLocks noChangeShapeType="1"/>
          </p:cNvSpPr>
          <p:nvPr/>
        </p:nvSpPr>
        <p:spPr bwMode="auto">
          <a:xfrm flipV="1">
            <a:off x="3337892" y="5002212"/>
            <a:ext cx="2322165" cy="1543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68319" name="Line 31"/>
          <p:cNvSpPr>
            <a:spLocks noChangeShapeType="1"/>
          </p:cNvSpPr>
          <p:nvPr/>
        </p:nvSpPr>
        <p:spPr bwMode="auto">
          <a:xfrm flipV="1">
            <a:off x="3337893" y="4508501"/>
            <a:ext cx="0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68320" name="Text Box 32"/>
          <p:cNvSpPr txBox="1">
            <a:spLocks noChangeArrowheads="1"/>
          </p:cNvSpPr>
          <p:nvPr/>
        </p:nvSpPr>
        <p:spPr bwMode="auto">
          <a:xfrm>
            <a:off x="6312324" y="5035993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t</a:t>
            </a:r>
          </a:p>
        </p:txBody>
      </p:sp>
      <p:sp>
        <p:nvSpPr>
          <p:cNvPr id="268321" name="Text Box 33"/>
          <p:cNvSpPr txBox="1">
            <a:spLocks noChangeArrowheads="1"/>
          </p:cNvSpPr>
          <p:nvPr/>
        </p:nvSpPr>
        <p:spPr bwMode="auto">
          <a:xfrm>
            <a:off x="3112574" y="4469251"/>
            <a:ext cx="246552" cy="36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i</a:t>
            </a:r>
            <a:endParaRPr lang="en-US" altLang="zh-CN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graphicFrame>
        <p:nvGraphicFramePr>
          <p:cNvPr id="268322" name="Object 34"/>
          <p:cNvGraphicFramePr>
            <a:graphicFrameLocks noChangeAspect="1"/>
          </p:cNvGraphicFramePr>
          <p:nvPr/>
        </p:nvGraphicFramePr>
        <p:xfrm>
          <a:off x="3863752" y="3645024"/>
          <a:ext cx="1295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96" name="Equation" r:id="rId3" imgW="558555" imgH="203261" progId="Equation.DSMT4">
                  <p:embed/>
                </p:oleObj>
              </mc:Choice>
              <mc:Fallback>
                <p:oleObj name="Equation" r:id="rId3" imgW="558555" imgH="203261" progId="Equation.DSMT4">
                  <p:embed/>
                  <p:pic>
                    <p:nvPicPr>
                      <p:cNvPr id="268322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752" y="3645024"/>
                        <a:ext cx="12954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8323" name="Line 35"/>
          <p:cNvSpPr>
            <a:spLocks noChangeShapeType="1"/>
          </p:cNvSpPr>
          <p:nvPr/>
        </p:nvSpPr>
        <p:spPr bwMode="auto">
          <a:xfrm>
            <a:off x="3359201" y="2852737"/>
            <a:ext cx="2370707" cy="25387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68324" name="Text Box 36"/>
          <p:cNvSpPr txBox="1">
            <a:spLocks noChangeArrowheads="1"/>
          </p:cNvSpPr>
          <p:nvPr/>
        </p:nvSpPr>
        <p:spPr bwMode="auto">
          <a:xfrm>
            <a:off x="4307061" y="2871905"/>
            <a:ext cx="431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D60093"/>
                </a:solidFill>
                <a:latin typeface="Calibri"/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268325" name="Line 37"/>
          <p:cNvSpPr>
            <a:spLocks noChangeShapeType="1"/>
          </p:cNvSpPr>
          <p:nvPr/>
        </p:nvSpPr>
        <p:spPr bwMode="auto">
          <a:xfrm flipH="1">
            <a:off x="4079777" y="3211517"/>
            <a:ext cx="320940" cy="505515"/>
          </a:xfrm>
          <a:prstGeom prst="line">
            <a:avLst/>
          </a:prstGeom>
          <a:noFill/>
          <a:ln w="19050">
            <a:solidFill>
              <a:srgbClr val="D6009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68326" name="Line 38"/>
          <p:cNvSpPr>
            <a:spLocks noChangeShapeType="1"/>
          </p:cNvSpPr>
          <p:nvPr/>
        </p:nvSpPr>
        <p:spPr bwMode="auto">
          <a:xfrm flipH="1">
            <a:off x="5660057" y="4741548"/>
            <a:ext cx="0" cy="243285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68327" name="Line 39"/>
          <p:cNvSpPr>
            <a:spLocks noChangeShapeType="1"/>
          </p:cNvSpPr>
          <p:nvPr/>
        </p:nvSpPr>
        <p:spPr bwMode="auto">
          <a:xfrm>
            <a:off x="3337892" y="4803362"/>
            <a:ext cx="2326928" cy="5154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68328" name="Text Box 40"/>
          <p:cNvSpPr txBox="1">
            <a:spLocks noChangeArrowheads="1"/>
          </p:cNvSpPr>
          <p:nvPr/>
        </p:nvSpPr>
        <p:spPr bwMode="auto">
          <a:xfrm>
            <a:off x="4418868" y="4421087"/>
            <a:ext cx="503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rgbClr val="D60093"/>
                </a:solidFill>
                <a:latin typeface="Calibri"/>
                <a:ea typeface="宋体" panose="02010600030101010101" pitchFamily="2" charset="-122"/>
              </a:rPr>
              <a:t>t</a:t>
            </a:r>
          </a:p>
        </p:txBody>
      </p:sp>
      <p:sp>
        <p:nvSpPr>
          <p:cNvPr id="268329" name="Line 41"/>
          <p:cNvSpPr>
            <a:spLocks noChangeShapeType="1"/>
          </p:cNvSpPr>
          <p:nvPr/>
        </p:nvSpPr>
        <p:spPr bwMode="auto">
          <a:xfrm flipV="1">
            <a:off x="4583162" y="4077072"/>
            <a:ext cx="216694" cy="336550"/>
          </a:xfrm>
          <a:prstGeom prst="line">
            <a:avLst/>
          </a:prstGeom>
          <a:noFill/>
          <a:ln w="19050">
            <a:solidFill>
              <a:srgbClr val="D6009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68330" name="Text Box 42"/>
          <p:cNvSpPr txBox="1">
            <a:spLocks noChangeArrowheads="1"/>
          </p:cNvSpPr>
          <p:nvPr/>
        </p:nvSpPr>
        <p:spPr bwMode="auto">
          <a:xfrm>
            <a:off x="7175500" y="1916114"/>
            <a:ext cx="3024956" cy="70788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带电粒子穿过漂移室，电离产生电离电子和离子</a:t>
            </a:r>
          </a:p>
        </p:txBody>
      </p:sp>
      <p:sp>
        <p:nvSpPr>
          <p:cNvPr id="268331" name="Text Box 43"/>
          <p:cNvSpPr txBox="1">
            <a:spLocks noChangeArrowheads="1"/>
          </p:cNvSpPr>
          <p:nvPr/>
        </p:nvSpPr>
        <p:spPr bwMode="auto">
          <a:xfrm>
            <a:off x="7175500" y="3068639"/>
            <a:ext cx="3024956" cy="13112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电离电子在电场作用下向信号丝漂移，在信号丝附近发生雪崩放大，信号丝上产生信号</a:t>
            </a:r>
          </a:p>
        </p:txBody>
      </p:sp>
      <p:sp>
        <p:nvSpPr>
          <p:cNvPr id="268332" name="Text Box 44"/>
          <p:cNvSpPr txBox="1">
            <a:spLocks noChangeArrowheads="1"/>
          </p:cNvSpPr>
          <p:nvPr/>
        </p:nvSpPr>
        <p:spPr bwMode="auto">
          <a:xfrm>
            <a:off x="7175499" y="4508501"/>
            <a:ext cx="3024951" cy="13112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测量到的漂移时间通过时间</a:t>
            </a:r>
            <a:r>
              <a:rPr lang="en-US" altLang="zh-CN" sz="20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-</a:t>
            </a:r>
            <a:r>
              <a:rPr lang="zh-CN" altLang="en-US" sz="20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距离关系转换为漂移距离，这个函数关系通过离线刻度得到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68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68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95833E-6 2.59259E-6 L 0.19388 0.13541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675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08333E-7 1.48148E-6 L 0.19635 0.05393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18" y="268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0833E-6 1.85185E-6 L 0.1931 0.00486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23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-2.96296E-6 L 0.19675 -0.01713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268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31" y="-85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375E-6 -2.59259E-6 L 0.19336 -0.0504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268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252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-4.07407E-6 L 0.20222 -0.08032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4" y="-402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16667E-7 2.96296E-6 L 0.20078 0.06828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268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9" y="340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0833E-6 4.44444E-6 L 0.19193 0.09768 " pathEditMode="relative" rAng="0" ptsTypes="AA">
                                      <p:cBhvr>
                                        <p:cTn id="52" dur="3000" fill="hold"/>
                                        <p:tgtEl>
                                          <p:spTgt spid="268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96" y="488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0"/>
                                        <p:tgtEl>
                                          <p:spTgt spid="26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6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268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8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8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8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8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26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26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26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 animBg="1"/>
      <p:bldP spid="268292" grpId="0" animBg="1"/>
      <p:bldP spid="268293" grpId="0" animBg="1"/>
      <p:bldP spid="268293" grpId="1" animBg="1"/>
      <p:bldP spid="268294" grpId="0" animBg="1"/>
      <p:bldP spid="268294" grpId="1" animBg="1"/>
      <p:bldP spid="268295" grpId="0" animBg="1"/>
      <p:bldP spid="268295" grpId="1" animBg="1"/>
      <p:bldP spid="268296" grpId="0" animBg="1"/>
      <p:bldP spid="268296" grpId="1" animBg="1"/>
      <p:bldP spid="268297" grpId="0" animBg="1"/>
      <p:bldP spid="268297" grpId="1" animBg="1"/>
      <p:bldP spid="268298" grpId="0" animBg="1"/>
      <p:bldP spid="268298" grpId="1" animBg="1"/>
      <p:bldP spid="268299" grpId="0" animBg="1"/>
      <p:bldP spid="268300" grpId="0" animBg="1"/>
      <p:bldP spid="268301" grpId="0" animBg="1"/>
      <p:bldP spid="268302" grpId="0" animBg="1"/>
      <p:bldP spid="268303" grpId="0" animBg="1"/>
      <p:bldP spid="268304" grpId="0" animBg="1"/>
      <p:bldP spid="268305" grpId="0" animBg="1"/>
      <p:bldP spid="268306" grpId="0" animBg="1"/>
      <p:bldP spid="268307" grpId="0" animBg="1"/>
      <p:bldP spid="268314" grpId="0" animBg="1"/>
      <p:bldP spid="268315" grpId="0" animBg="1"/>
      <p:bldP spid="268315" grpId="1" animBg="1"/>
      <p:bldP spid="268316" grpId="0" animBg="1"/>
      <p:bldP spid="268316" grpId="1" animBg="1"/>
      <p:bldP spid="268317" grpId="0" animBg="1"/>
      <p:bldP spid="268318" grpId="0" animBg="1"/>
      <p:bldP spid="268319" grpId="0" animBg="1"/>
      <p:bldP spid="268320" grpId="0"/>
      <p:bldP spid="268321" grpId="0"/>
      <p:bldP spid="268323" grpId="0" animBg="1"/>
      <p:bldP spid="268324" grpId="0"/>
      <p:bldP spid="268325" grpId="0" animBg="1"/>
      <p:bldP spid="268326" grpId="0" animBg="1"/>
      <p:bldP spid="268327" grpId="0" animBg="1"/>
      <p:bldP spid="268328" grpId="0"/>
      <p:bldP spid="268329" grpId="0" animBg="1"/>
      <p:bldP spid="268330" grpId="0" animBg="1"/>
      <p:bldP spid="268331" grpId="0" animBg="1"/>
      <p:bldP spid="2683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9851"/>
          </a:xfrm>
          <a:noFill/>
        </p:spPr>
        <p:txBody>
          <a:bodyPr/>
          <a:lstStyle/>
          <a:p>
            <a:r>
              <a:rPr lang="zh-CN" altLang="en-US" dirty="0"/>
              <a:t>动量测量</a:t>
            </a:r>
          </a:p>
        </p:txBody>
      </p:sp>
      <p:sp>
        <p:nvSpPr>
          <p:cNvPr id="28" name="灯片编号占位符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6120" y="1412776"/>
            <a:ext cx="26860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15480" y="1772817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  <a:latin typeface="Calibri"/>
                <a:ea typeface="宋体"/>
              </a:rPr>
              <a:t>入射带电粒子在均匀磁场</a:t>
            </a:r>
            <a:r>
              <a:rPr lang="en-US" altLang="zh-CN" dirty="0">
                <a:solidFill>
                  <a:srgbClr val="FF0000"/>
                </a:solidFill>
                <a:ea typeface="宋体"/>
                <a:cs typeface="Times New Roman" pitchFamily="18" charset="0"/>
              </a:rPr>
              <a:t>B</a:t>
            </a:r>
            <a:r>
              <a:rPr lang="zh-CN" altLang="en-US" dirty="0">
                <a:solidFill>
                  <a:prstClr val="black"/>
                </a:solidFill>
                <a:latin typeface="Calibri"/>
                <a:ea typeface="宋体"/>
              </a:rPr>
              <a:t>下，其飞行轨迹为螺旋线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15480" y="314096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  <a:latin typeface="Calibri"/>
                <a:ea typeface="宋体"/>
              </a:rPr>
              <a:t>在</a:t>
            </a:r>
            <a:r>
              <a:rPr lang="en-US" altLang="zh-CN" dirty="0">
                <a:solidFill>
                  <a:prstClr val="black"/>
                </a:solidFill>
                <a:ea typeface="宋体"/>
                <a:cs typeface="Times New Roman" pitchFamily="18" charset="0"/>
              </a:rPr>
              <a:t>x-y</a:t>
            </a:r>
            <a:r>
              <a:rPr lang="en-US" altLang="zh-CN" dirty="0">
                <a:solidFill>
                  <a:prstClr val="black"/>
                </a:solidFill>
                <a:latin typeface="Calibri"/>
                <a:ea typeface="宋体"/>
              </a:rPr>
              <a:t>(</a:t>
            </a:r>
            <a:r>
              <a:rPr lang="zh-CN" altLang="en-US" dirty="0">
                <a:solidFill>
                  <a:prstClr val="black"/>
                </a:solidFill>
                <a:latin typeface="Calibri"/>
                <a:ea typeface="宋体"/>
              </a:rPr>
              <a:t>或</a:t>
            </a:r>
            <a:r>
              <a:rPr lang="en-US" altLang="zh-CN" dirty="0">
                <a:solidFill>
                  <a:prstClr val="black"/>
                </a:solidFill>
                <a:ea typeface="宋体"/>
                <a:cs typeface="Times New Roman" pitchFamily="18" charset="0"/>
              </a:rPr>
              <a:t>r</a:t>
            </a:r>
            <a:r>
              <a:rPr lang="en-US" altLang="zh-CN" dirty="0">
                <a:solidFill>
                  <a:prstClr val="black"/>
                </a:solidFill>
                <a:latin typeface="Calibri"/>
                <a:ea typeface="宋体"/>
              </a:rPr>
              <a:t>-</a:t>
            </a:r>
            <a:r>
              <a:rPr lang="en-US" altLang="zh-CN" dirty="0">
                <a:solidFill>
                  <a:prstClr val="black"/>
                </a:solidFill>
                <a:latin typeface="Symbol" pitchFamily="18" charset="2"/>
                <a:ea typeface="宋体"/>
              </a:rPr>
              <a:t>f)</a:t>
            </a:r>
            <a:r>
              <a:rPr lang="zh-CN" altLang="en-US" dirty="0">
                <a:solidFill>
                  <a:prstClr val="black"/>
                </a:solidFill>
                <a:latin typeface="Calibri"/>
                <a:ea typeface="宋体"/>
              </a:rPr>
              <a:t>平面上测量粒子的横动量</a:t>
            </a:r>
            <a:r>
              <a:rPr lang="en-US" altLang="zh-CN" dirty="0">
                <a:solidFill>
                  <a:prstClr val="black"/>
                </a:solidFill>
                <a:latin typeface="Calibri"/>
                <a:ea typeface="宋体"/>
              </a:rPr>
              <a:t>(P</a:t>
            </a:r>
            <a:r>
              <a:rPr lang="en-US" altLang="zh-CN" baseline="-25000" dirty="0">
                <a:solidFill>
                  <a:prstClr val="black"/>
                </a:solidFill>
                <a:latin typeface="Calibri"/>
                <a:ea typeface="宋体"/>
              </a:rPr>
              <a:t>T</a:t>
            </a:r>
            <a:r>
              <a:rPr lang="en-US" altLang="zh-CN" dirty="0">
                <a:solidFill>
                  <a:prstClr val="black"/>
                </a:solidFill>
                <a:latin typeface="Calibri"/>
                <a:ea typeface="宋体"/>
              </a:rPr>
              <a:t>)</a:t>
            </a:r>
            <a:endParaRPr lang="zh-CN" altLang="en-US" dirty="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5480" y="5373216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  <a:latin typeface="Calibri"/>
                <a:ea typeface="宋体"/>
              </a:rPr>
              <a:t>在</a:t>
            </a:r>
            <a:r>
              <a:rPr lang="en-US" altLang="zh-CN" dirty="0">
                <a:solidFill>
                  <a:prstClr val="black"/>
                </a:solidFill>
                <a:ea typeface="宋体"/>
                <a:cs typeface="Times New Roman" pitchFamily="18" charset="0"/>
              </a:rPr>
              <a:t>s-z</a:t>
            </a:r>
            <a:r>
              <a:rPr lang="zh-CN" altLang="en-US" dirty="0">
                <a:solidFill>
                  <a:prstClr val="black"/>
                </a:solidFill>
                <a:latin typeface="Calibri"/>
                <a:ea typeface="宋体"/>
              </a:rPr>
              <a:t>平面上测量</a:t>
            </a:r>
            <a:r>
              <a:rPr lang="en-US" altLang="zh-CN" dirty="0">
                <a:solidFill>
                  <a:prstClr val="black"/>
                </a:solidFill>
                <a:latin typeface="Calibri"/>
                <a:ea typeface="宋体"/>
              </a:rPr>
              <a:t>dip angle (</a:t>
            </a:r>
            <a:r>
              <a:rPr lang="en-US" altLang="zh-CN" dirty="0">
                <a:solidFill>
                  <a:prstClr val="black"/>
                </a:solidFill>
                <a:latin typeface="Symbol" pitchFamily="18" charset="2"/>
                <a:ea typeface="宋体"/>
              </a:rPr>
              <a:t>l</a:t>
            </a:r>
            <a:r>
              <a:rPr lang="en-US" altLang="zh-CN" dirty="0">
                <a:solidFill>
                  <a:prstClr val="black"/>
                </a:solidFill>
                <a:latin typeface="Calibri"/>
                <a:ea typeface="宋体"/>
              </a:rPr>
              <a:t>)</a:t>
            </a:r>
          </a:p>
          <a:p>
            <a:r>
              <a:rPr lang="en-US" altLang="zh-CN" dirty="0">
                <a:solidFill>
                  <a:prstClr val="black"/>
                </a:solidFill>
                <a:latin typeface="Calibri"/>
                <a:ea typeface="宋体"/>
              </a:rPr>
              <a:t>        s</a:t>
            </a:r>
            <a:r>
              <a:rPr lang="zh-CN" altLang="en-US" dirty="0">
                <a:solidFill>
                  <a:prstClr val="black"/>
                </a:solidFill>
                <a:latin typeface="Calibri"/>
                <a:ea typeface="宋体"/>
              </a:rPr>
              <a:t>为粒子飞行长度</a:t>
            </a:r>
            <a:endParaRPr lang="en-US" altLang="zh-CN" dirty="0">
              <a:solidFill>
                <a:prstClr val="black"/>
              </a:solidFill>
              <a:latin typeface="Calibri"/>
              <a:ea typeface="宋体"/>
            </a:endParaRPr>
          </a:p>
          <a:p>
            <a:r>
              <a:rPr lang="en-US" altLang="zh-CN" dirty="0">
                <a:solidFill>
                  <a:prstClr val="black"/>
                </a:solidFill>
                <a:latin typeface="Calibri"/>
                <a:ea typeface="宋体"/>
              </a:rPr>
              <a:t>        P = P</a:t>
            </a:r>
            <a:r>
              <a:rPr lang="en-US" altLang="zh-CN" baseline="-25000" dirty="0">
                <a:solidFill>
                  <a:prstClr val="black"/>
                </a:solidFill>
                <a:latin typeface="Calibri"/>
                <a:ea typeface="宋体"/>
              </a:rPr>
              <a:t>T</a:t>
            </a:r>
            <a:r>
              <a:rPr lang="en-US" altLang="zh-CN" dirty="0">
                <a:solidFill>
                  <a:prstClr val="black"/>
                </a:solidFill>
                <a:latin typeface="Calibri"/>
                <a:ea typeface="宋体"/>
              </a:rPr>
              <a:t>/</a:t>
            </a:r>
            <a:r>
              <a:rPr lang="en-US" altLang="zh-CN" dirty="0" err="1">
                <a:solidFill>
                  <a:prstClr val="black"/>
                </a:solidFill>
                <a:latin typeface="Calibri"/>
                <a:ea typeface="宋体"/>
              </a:rPr>
              <a:t>cos</a:t>
            </a:r>
            <a:r>
              <a:rPr lang="en-US" altLang="zh-CN" dirty="0" err="1">
                <a:solidFill>
                  <a:prstClr val="black"/>
                </a:solidFill>
                <a:latin typeface="Symbol" pitchFamily="18" charset="2"/>
                <a:ea typeface="宋体"/>
              </a:rPr>
              <a:t>l</a:t>
            </a:r>
            <a:endParaRPr lang="zh-CN" altLang="en-US" dirty="0">
              <a:solidFill>
                <a:prstClr val="black"/>
              </a:solidFill>
              <a:latin typeface="Symbol" pitchFamily="18" charset="2"/>
              <a:ea typeface="宋体"/>
            </a:endParaRPr>
          </a:p>
        </p:txBody>
      </p:sp>
      <p:grpSp>
        <p:nvGrpSpPr>
          <p:cNvPr id="5" name="组合 15"/>
          <p:cNvGrpSpPr/>
          <p:nvPr/>
        </p:nvGrpSpPr>
        <p:grpSpPr>
          <a:xfrm>
            <a:off x="7176121" y="5229200"/>
            <a:ext cx="2768431" cy="1512168"/>
            <a:chOff x="5652120" y="5229200"/>
            <a:chExt cx="2768431" cy="1512168"/>
          </a:xfrm>
        </p:grpSpPr>
        <p:pic>
          <p:nvPicPr>
            <p:cNvPr id="532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2120" y="5229200"/>
              <a:ext cx="2768431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5724128" y="5373216"/>
              <a:ext cx="28803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prstClr val="black"/>
                  </a:solidFill>
                  <a:latin typeface="Monotype Corsiva" pitchFamily="66" charset="0"/>
                  <a:ea typeface="宋体"/>
                  <a:cs typeface="Times New Roman" pitchFamily="18" charset="0"/>
                </a:rPr>
                <a:t>s</a:t>
              </a:r>
              <a:endParaRPr lang="zh-CN" altLang="en-US" sz="2000" dirty="0">
                <a:solidFill>
                  <a:prstClr val="black"/>
                </a:solidFill>
                <a:latin typeface="Monotype Corsiva" pitchFamily="66" charset="0"/>
                <a:ea typeface="宋体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84368" y="5949280"/>
              <a:ext cx="4320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ea typeface="宋体"/>
                  <a:cs typeface="Times New Roman" pitchFamily="18" charset="0"/>
                </a:rPr>
                <a:t>P</a:t>
              </a:r>
              <a:r>
                <a:rPr lang="en-US" altLang="zh-CN" baseline="-25000" dirty="0">
                  <a:solidFill>
                    <a:prstClr val="black"/>
                  </a:solidFill>
                  <a:ea typeface="宋体"/>
                  <a:cs typeface="Times New Roman" pitchFamily="18" charset="0"/>
                </a:rPr>
                <a:t>T</a:t>
              </a:r>
              <a:endParaRPr lang="zh-CN" altLang="en-US" baseline="-25000" dirty="0">
                <a:solidFill>
                  <a:prstClr val="black"/>
                </a:solidFill>
                <a:ea typeface="宋体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32240" y="5269404"/>
              <a:ext cx="4320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ea typeface="宋体"/>
                  <a:cs typeface="Times New Roman" pitchFamily="18" charset="0"/>
                </a:rPr>
                <a:t>P</a:t>
              </a:r>
              <a:r>
                <a:rPr lang="en-US" altLang="zh-CN" baseline="-25000" dirty="0">
                  <a:solidFill>
                    <a:prstClr val="black"/>
                  </a:solidFill>
                  <a:ea typeface="宋体"/>
                  <a:cs typeface="Times New Roman" pitchFamily="18" charset="0"/>
                </a:rPr>
                <a:t>L</a:t>
              </a:r>
              <a:endParaRPr lang="zh-CN" altLang="en-US" baseline="-25000" dirty="0">
                <a:solidFill>
                  <a:prstClr val="black"/>
                </a:solidFill>
                <a:ea typeface="宋体"/>
                <a:cs typeface="Times New Roman" pitchFamily="18" charset="0"/>
              </a:endParaRPr>
            </a:p>
          </p:txBody>
        </p:sp>
      </p:grpSp>
      <p:grpSp>
        <p:nvGrpSpPr>
          <p:cNvPr id="6" name="组合 22"/>
          <p:cNvGrpSpPr/>
          <p:nvPr/>
        </p:nvGrpSpPr>
        <p:grpSpPr>
          <a:xfrm>
            <a:off x="7536160" y="3140968"/>
            <a:ext cx="2160240" cy="2097524"/>
            <a:chOff x="6012160" y="2996952"/>
            <a:chExt cx="2160240" cy="2097524"/>
          </a:xfrm>
        </p:grpSpPr>
        <p:cxnSp>
          <p:nvCxnSpPr>
            <p:cNvPr id="19" name="直接箭头连接符 18"/>
            <p:cNvCxnSpPr/>
            <p:nvPr/>
          </p:nvCxnSpPr>
          <p:spPr>
            <a:xfrm>
              <a:off x="6084168" y="4725144"/>
              <a:ext cx="194421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 flipV="1">
              <a:off x="6372200" y="3140968"/>
              <a:ext cx="0" cy="187220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流程图: 联系 21"/>
            <p:cNvSpPr/>
            <p:nvPr/>
          </p:nvSpPr>
          <p:spPr>
            <a:xfrm>
              <a:off x="6084168" y="3284984"/>
              <a:ext cx="1656184" cy="1656184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24" name="直接箭头连接符 23"/>
            <p:cNvCxnSpPr>
              <a:endCxn id="22" idx="7"/>
            </p:cNvCxnSpPr>
            <p:nvPr/>
          </p:nvCxnSpPr>
          <p:spPr>
            <a:xfrm flipV="1">
              <a:off x="6948264" y="3527526"/>
              <a:ext cx="549545" cy="62155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876256" y="3573016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prstClr val="black"/>
                  </a:solidFill>
                  <a:ea typeface="宋体"/>
                  <a:cs typeface="Times New Roman" pitchFamily="18" charset="0"/>
                </a:rPr>
                <a:t>R</a:t>
              </a:r>
              <a:endParaRPr lang="zh-CN" altLang="en-US" sz="1400" dirty="0">
                <a:solidFill>
                  <a:prstClr val="black"/>
                </a:solidFill>
                <a:ea typeface="宋体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812360" y="472514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ea typeface="宋体"/>
                  <a:cs typeface="Times New Roman" pitchFamily="18" charset="0"/>
                </a:rPr>
                <a:t>x</a:t>
              </a:r>
              <a:endParaRPr lang="zh-CN" altLang="en-US" dirty="0">
                <a:solidFill>
                  <a:prstClr val="black"/>
                </a:solidFill>
                <a:ea typeface="宋体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012160" y="299695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ea typeface="宋体"/>
                  <a:cs typeface="Times New Roman" pitchFamily="18" charset="0"/>
                </a:rPr>
                <a:t>y</a:t>
              </a:r>
              <a:endParaRPr lang="zh-CN" altLang="en-US" dirty="0">
                <a:solidFill>
                  <a:prstClr val="black"/>
                </a:solidFill>
                <a:ea typeface="宋体"/>
                <a:cs typeface="Times New Roman" pitchFamily="18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5520" y="4077072"/>
            <a:ext cx="1510248" cy="93610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03712" y="3717032"/>
            <a:ext cx="2592288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prstClr val="black"/>
                </a:solidFill>
                <a:latin typeface="Calibri"/>
                <a:ea typeface="宋体"/>
              </a:rPr>
              <a:t>R:  m</a:t>
            </a:r>
          </a:p>
          <a:p>
            <a:r>
              <a:rPr kumimoji="1" lang="en-US" altLang="zh-CN" dirty="0">
                <a:solidFill>
                  <a:prstClr val="black"/>
                </a:solidFill>
                <a:latin typeface="Calibri"/>
                <a:ea typeface="宋体"/>
              </a:rPr>
              <a:t>P</a:t>
            </a:r>
            <a:r>
              <a:rPr kumimoji="1" lang="en-US" altLang="zh-CN" baseline="-25000" dirty="0">
                <a:solidFill>
                  <a:prstClr val="black"/>
                </a:solidFill>
                <a:latin typeface="Calibri"/>
                <a:ea typeface="宋体"/>
              </a:rPr>
              <a:t>T</a:t>
            </a:r>
            <a:r>
              <a:rPr kumimoji="1" lang="en-US" altLang="zh-CN" dirty="0">
                <a:solidFill>
                  <a:prstClr val="black"/>
                </a:solidFill>
                <a:latin typeface="Calibri"/>
                <a:ea typeface="宋体"/>
              </a:rPr>
              <a:t>:  </a:t>
            </a:r>
            <a:r>
              <a:rPr kumimoji="1" lang="en-US" altLang="zh-CN" dirty="0" err="1">
                <a:solidFill>
                  <a:prstClr val="black"/>
                </a:solidFill>
                <a:latin typeface="Calibri"/>
                <a:ea typeface="宋体"/>
              </a:rPr>
              <a:t>GeV</a:t>
            </a:r>
            <a:r>
              <a:rPr kumimoji="1" lang="en-US" altLang="zh-CN" dirty="0">
                <a:solidFill>
                  <a:prstClr val="black"/>
                </a:solidFill>
                <a:latin typeface="Calibri"/>
                <a:ea typeface="宋体"/>
              </a:rPr>
              <a:t>/c</a:t>
            </a:r>
          </a:p>
          <a:p>
            <a:r>
              <a:rPr kumimoji="1" lang="en-US" altLang="zh-CN" dirty="0">
                <a:solidFill>
                  <a:prstClr val="black"/>
                </a:solidFill>
                <a:latin typeface="Calibri"/>
                <a:ea typeface="宋体"/>
              </a:rPr>
              <a:t>B:  T</a:t>
            </a:r>
          </a:p>
          <a:p>
            <a:r>
              <a:rPr kumimoji="1" lang="en-US" altLang="zh-CN" dirty="0">
                <a:solidFill>
                  <a:prstClr val="black"/>
                </a:solidFill>
                <a:latin typeface="Calibri"/>
                <a:ea typeface="宋体"/>
              </a:rPr>
              <a:t>q: </a:t>
            </a:r>
            <a:r>
              <a:rPr kumimoji="1" lang="zh-CN" altLang="en-US" dirty="0">
                <a:solidFill>
                  <a:prstClr val="black"/>
                </a:solidFill>
                <a:latin typeface="Calibri"/>
                <a:ea typeface="宋体"/>
              </a:rPr>
              <a:t>粒子电荷，以电子的电荷为单位</a:t>
            </a:r>
          </a:p>
        </p:txBody>
      </p:sp>
    </p:spTree>
    <p:extLst>
      <p:ext uri="{BB962C8B-B14F-4D97-AF65-F5344CB8AC3E}">
        <p14:creationId xmlns:p14="http://schemas.microsoft.com/office/powerpoint/2010/main" val="2946660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0C307147-735E-436D-AEB0-D9A67A422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BEPCII &amp; BESIII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5892E2-0ACA-4B8B-AF6B-AD42AD252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C83B218-17F2-4A97-B18F-5BC8095BB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770" y="1196753"/>
            <a:ext cx="7707646" cy="5410767"/>
          </a:xfrm>
          <a:prstGeom prst="rect">
            <a:avLst/>
          </a:prstGeom>
        </p:spPr>
      </p:pic>
      <p:sp>
        <p:nvSpPr>
          <p:cNvPr id="7" name="弧形 6">
            <a:extLst>
              <a:ext uri="{FF2B5EF4-FFF2-40B4-BE49-F238E27FC236}">
                <a16:creationId xmlns:a16="http://schemas.microsoft.com/office/drawing/2014/main" id="{3F31F164-8DC4-479C-8B2E-BBEC22C90E18}"/>
              </a:ext>
            </a:extLst>
          </p:cNvPr>
          <p:cNvSpPr/>
          <p:nvPr/>
        </p:nvSpPr>
        <p:spPr>
          <a:xfrm rot="19879342">
            <a:off x="4350977" y="2800676"/>
            <a:ext cx="2040419" cy="1619646"/>
          </a:xfrm>
          <a:prstGeom prst="arc">
            <a:avLst>
              <a:gd name="adj1" fmla="val 12208430"/>
              <a:gd name="adj2" fmla="val 20161359"/>
            </a:avLst>
          </a:prstGeom>
          <a:ln w="47625">
            <a:solidFill>
              <a:srgbClr val="FF0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弧形 7">
            <a:extLst>
              <a:ext uri="{FF2B5EF4-FFF2-40B4-BE49-F238E27FC236}">
                <a16:creationId xmlns:a16="http://schemas.microsoft.com/office/drawing/2014/main" id="{4E8A3159-C5B2-4E67-A122-8055661C9F31}"/>
              </a:ext>
            </a:extLst>
          </p:cNvPr>
          <p:cNvSpPr/>
          <p:nvPr/>
        </p:nvSpPr>
        <p:spPr>
          <a:xfrm rot="9297693">
            <a:off x="4530512" y="2951040"/>
            <a:ext cx="2040418" cy="1727915"/>
          </a:xfrm>
          <a:prstGeom prst="arc">
            <a:avLst>
              <a:gd name="adj1" fmla="val 12208430"/>
              <a:gd name="adj2" fmla="val 20161359"/>
            </a:avLst>
          </a:prstGeom>
          <a:ln w="47625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6">
                <a:extLst>
                  <a:ext uri="{FF2B5EF4-FFF2-40B4-BE49-F238E27FC236}">
                    <a16:creationId xmlns:a16="http://schemas.microsoft.com/office/drawing/2014/main" id="{82020D06-3AC8-4C00-AE99-C3C1874D3F3F}"/>
                  </a:ext>
                </a:extLst>
              </p:cNvPr>
              <p:cNvSpPr txBox="1"/>
              <p:nvPr/>
            </p:nvSpPr>
            <p:spPr>
              <a:xfrm>
                <a:off x="3934256" y="3004439"/>
                <a:ext cx="7705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9" name="TextBox 6">
                <a:extLst>
                  <a:ext uri="{FF2B5EF4-FFF2-40B4-BE49-F238E27FC236}">
                    <a16:creationId xmlns:a16="http://schemas.microsoft.com/office/drawing/2014/main" id="{82020D06-3AC8-4C00-AE99-C3C1874D3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256" y="3004439"/>
                <a:ext cx="77053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7">
                <a:extLst>
                  <a:ext uri="{FF2B5EF4-FFF2-40B4-BE49-F238E27FC236}">
                    <a16:creationId xmlns:a16="http://schemas.microsoft.com/office/drawing/2014/main" id="{AD91ED3F-FE8A-44F9-818F-6E003613FD3A}"/>
                  </a:ext>
                </a:extLst>
              </p:cNvPr>
              <p:cNvSpPr txBox="1"/>
              <p:nvPr/>
            </p:nvSpPr>
            <p:spPr>
              <a:xfrm>
                <a:off x="4366304" y="4353427"/>
                <a:ext cx="7705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10" name="TextBox 7">
                <a:extLst>
                  <a:ext uri="{FF2B5EF4-FFF2-40B4-BE49-F238E27FC236}">
                    <a16:creationId xmlns:a16="http://schemas.microsoft.com/office/drawing/2014/main" id="{AD91ED3F-FE8A-44F9-818F-6E003613F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304" y="4353427"/>
                <a:ext cx="77053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爆炸形 1 8">
            <a:extLst>
              <a:ext uri="{FF2B5EF4-FFF2-40B4-BE49-F238E27FC236}">
                <a16:creationId xmlns:a16="http://schemas.microsoft.com/office/drawing/2014/main" id="{EDE9DB3A-3D5D-4ABD-A696-14B65651B5D9}"/>
              </a:ext>
            </a:extLst>
          </p:cNvPr>
          <p:cNvSpPr/>
          <p:nvPr/>
        </p:nvSpPr>
        <p:spPr>
          <a:xfrm>
            <a:off x="4220403" y="3782704"/>
            <a:ext cx="578896" cy="407110"/>
          </a:xfrm>
          <a:prstGeom prst="irregularSeal1">
            <a:avLst/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9F1F835D-B114-47A8-BE1F-61D5E60A4CB3}"/>
              </a:ext>
            </a:extLst>
          </p:cNvPr>
          <p:cNvSpPr txBox="1"/>
          <p:nvPr/>
        </p:nvSpPr>
        <p:spPr>
          <a:xfrm>
            <a:off x="7812961" y="2485892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0066CC"/>
                </a:solidFill>
              </a:rPr>
              <a:t>直线加速器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5C06E9B9-4412-4AC5-85C7-94C941F48AB2}"/>
              </a:ext>
            </a:extLst>
          </p:cNvPr>
          <p:cNvSpPr txBox="1"/>
          <p:nvPr/>
        </p:nvSpPr>
        <p:spPr>
          <a:xfrm>
            <a:off x="2896405" y="3675215"/>
            <a:ext cx="99799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66CC"/>
                </a:solidFill>
              </a:rPr>
              <a:t>BESIII</a:t>
            </a:r>
          </a:p>
          <a:p>
            <a:pPr algn="ctr"/>
            <a:r>
              <a:rPr lang="zh-CN" altLang="en-US" dirty="0">
                <a:solidFill>
                  <a:srgbClr val="0066CC"/>
                </a:solidFill>
              </a:rPr>
              <a:t>探测器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1">
                <a:extLst>
                  <a:ext uri="{FF2B5EF4-FFF2-40B4-BE49-F238E27FC236}">
                    <a16:creationId xmlns:a16="http://schemas.microsoft.com/office/drawing/2014/main" id="{00D0C390-38EB-4372-99DD-AF8A2AEECF37}"/>
                  </a:ext>
                </a:extLst>
              </p:cNvPr>
              <p:cNvSpPr txBox="1"/>
              <p:nvPr/>
            </p:nvSpPr>
            <p:spPr>
              <a:xfrm>
                <a:off x="6654870" y="3865977"/>
                <a:ext cx="3404361" cy="236218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0066CC"/>
                    </a:solidFill>
                  </a:rPr>
                  <a:t>2004</a:t>
                </a:r>
                <a:r>
                  <a:rPr lang="zh-CN" altLang="en-US" dirty="0">
                    <a:solidFill>
                      <a:srgbClr val="0066CC"/>
                    </a:solidFill>
                  </a:rPr>
                  <a:t>：开始</a:t>
                </a:r>
                <a:r>
                  <a:rPr lang="en-US" altLang="zh-CN" dirty="0">
                    <a:solidFill>
                      <a:srgbClr val="0066CC"/>
                    </a:solidFill>
                  </a:rPr>
                  <a:t>BEPCII</a:t>
                </a:r>
                <a:r>
                  <a:rPr lang="zh-CN" altLang="en-US" dirty="0">
                    <a:solidFill>
                      <a:srgbClr val="0066CC"/>
                    </a:solidFill>
                  </a:rPr>
                  <a:t>升级</a:t>
                </a:r>
                <a:endParaRPr lang="en-US" altLang="zh-CN" dirty="0">
                  <a:solidFill>
                    <a:srgbClr val="0066CC"/>
                  </a:solidFill>
                </a:endParaRPr>
              </a:p>
              <a:p>
                <a:r>
                  <a:rPr lang="en-US" altLang="zh-CN" dirty="0">
                    <a:solidFill>
                      <a:srgbClr val="0066CC"/>
                    </a:solidFill>
                  </a:rPr>
                  <a:t>              BESIII</a:t>
                </a:r>
                <a:r>
                  <a:rPr lang="zh-CN" altLang="en-US" dirty="0">
                    <a:solidFill>
                      <a:srgbClr val="0066CC"/>
                    </a:solidFill>
                  </a:rPr>
                  <a:t>建造</a:t>
                </a:r>
                <a:endParaRPr lang="en-US" altLang="zh-CN" dirty="0">
                  <a:solidFill>
                    <a:srgbClr val="0066CC"/>
                  </a:solidFill>
                </a:endParaRPr>
              </a:p>
              <a:p>
                <a:r>
                  <a:rPr lang="en-US" altLang="zh-CN" dirty="0">
                    <a:solidFill>
                      <a:srgbClr val="0066CC"/>
                    </a:solidFill>
                  </a:rPr>
                  <a:t>2008</a:t>
                </a:r>
                <a:r>
                  <a:rPr lang="zh-CN" altLang="en-US" dirty="0">
                    <a:solidFill>
                      <a:srgbClr val="0066CC"/>
                    </a:solidFill>
                  </a:rPr>
                  <a:t>：试运行</a:t>
                </a:r>
                <a:endParaRPr lang="en-US" altLang="zh-CN" dirty="0">
                  <a:solidFill>
                    <a:srgbClr val="0066CC"/>
                  </a:solidFill>
                </a:endParaRPr>
              </a:p>
              <a:p>
                <a:r>
                  <a:rPr lang="en-US" altLang="zh-CN" dirty="0">
                    <a:solidFill>
                      <a:srgbClr val="0066CC"/>
                    </a:solidFill>
                  </a:rPr>
                  <a:t>2009-</a:t>
                </a:r>
                <a:r>
                  <a:rPr lang="zh-CN" altLang="en-US" dirty="0">
                    <a:solidFill>
                      <a:srgbClr val="0066CC"/>
                    </a:solidFill>
                  </a:rPr>
                  <a:t>至今：</a:t>
                </a:r>
                <a:r>
                  <a:rPr lang="en-US" altLang="zh-CN" dirty="0">
                    <a:solidFill>
                      <a:srgbClr val="0066CC"/>
                    </a:solidFill>
                  </a:rPr>
                  <a:t>BESIII</a:t>
                </a:r>
                <a:r>
                  <a:rPr lang="zh-CN" altLang="en-US" dirty="0">
                    <a:solidFill>
                      <a:srgbClr val="0066CC"/>
                    </a:solidFill>
                  </a:rPr>
                  <a:t>物理运行</a:t>
                </a:r>
                <a:endParaRPr lang="en-US" altLang="zh-CN" dirty="0">
                  <a:solidFill>
                    <a:srgbClr val="0066CC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1989-2004 </a:t>
                </a:r>
                <a:r>
                  <a:rPr lang="zh-CN" altLang="en-US" dirty="0"/>
                  <a:t>（</a:t>
                </a:r>
                <a:r>
                  <a:rPr lang="en-US" altLang="zh-CN" dirty="0"/>
                  <a:t>BEPC</a:t>
                </a:r>
                <a:r>
                  <a:rPr lang="zh-CN" altLang="en-US" dirty="0"/>
                  <a:t>）</a:t>
                </a:r>
                <a:endParaRPr lang="en-US" altLang="zh-CN" dirty="0"/>
              </a:p>
              <a:p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𝑝𝑒𝑎𝑘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=1.0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31</m:t>
                        </m:r>
                      </m:sup>
                    </m:sSup>
                    <m:r>
                      <a:rPr lang="en-US" altLang="zh-CN" i="1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𝑐𝑚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−2</m:t>
                        </m:r>
                      </m:sup>
                    </m:sSup>
                    <m:r>
                      <a:rPr lang="en-US" altLang="zh-CN" i="1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2009-</a:t>
                </a:r>
                <a:r>
                  <a:rPr lang="zh-CN" altLang="en-US" dirty="0"/>
                  <a:t>至今（</a:t>
                </a:r>
                <a:r>
                  <a:rPr lang="en-US" altLang="zh-CN" dirty="0"/>
                  <a:t>BEPCII</a:t>
                </a:r>
                <a:r>
                  <a:rPr lang="zh-CN" altLang="en-US" dirty="0"/>
                  <a:t>）</a:t>
                </a:r>
                <a:endParaRPr lang="en-US" altLang="zh-CN" dirty="0"/>
              </a:p>
              <a:p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𝑝𝑒𝑎𝑘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=1.0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33</m:t>
                        </m:r>
                      </m:sup>
                    </m:sSup>
                    <m:r>
                      <a:rPr lang="en-US" altLang="zh-CN" i="1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𝑐𝑚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−2</m:t>
                        </m:r>
                      </m:sup>
                    </m:sSup>
                    <m:r>
                      <a:rPr lang="en-US" altLang="zh-CN" i="1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TextBox 11">
                <a:extLst>
                  <a:ext uri="{FF2B5EF4-FFF2-40B4-BE49-F238E27FC236}">
                    <a16:creationId xmlns:a16="http://schemas.microsoft.com/office/drawing/2014/main" id="{00D0C390-38EB-4372-99DD-AF8A2AEEC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870" y="3865977"/>
                <a:ext cx="3404361" cy="2362185"/>
              </a:xfrm>
              <a:prstGeom prst="rect">
                <a:avLst/>
              </a:prstGeom>
              <a:blipFill>
                <a:blip r:embed="rId5"/>
                <a:stretch>
                  <a:fillRect l="-1613" t="-2062" b="-2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椭圆 14">
            <a:extLst>
              <a:ext uri="{FF2B5EF4-FFF2-40B4-BE49-F238E27FC236}">
                <a16:creationId xmlns:a16="http://schemas.microsoft.com/office/drawing/2014/main" id="{A231A658-2659-4834-8399-2DD242152DF0}"/>
              </a:ext>
            </a:extLst>
          </p:cNvPr>
          <p:cNvSpPr/>
          <p:nvPr/>
        </p:nvSpPr>
        <p:spPr>
          <a:xfrm>
            <a:off x="2748462" y="1349609"/>
            <a:ext cx="4168595" cy="57694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0066CC"/>
                </a:solidFill>
              </a:rPr>
              <a:t>束流能量：</a:t>
            </a:r>
            <a:r>
              <a:rPr lang="en-US" altLang="zh-CN" dirty="0">
                <a:solidFill>
                  <a:srgbClr val="0066CC"/>
                </a:solidFill>
              </a:rPr>
              <a:t>1.0~2.3GeV</a:t>
            </a:r>
            <a:endParaRPr lang="zh-CN" altLang="en-US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999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MDC</a:t>
            </a:r>
            <a:r>
              <a:rPr lang="zh-CN" altLang="en-US" dirty="0"/>
              <a:t>径迹重建流程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grpSp>
        <p:nvGrpSpPr>
          <p:cNvPr id="4" name="组 17"/>
          <p:cNvGrpSpPr/>
          <p:nvPr/>
        </p:nvGrpSpPr>
        <p:grpSpPr>
          <a:xfrm>
            <a:off x="3503711" y="5140540"/>
            <a:ext cx="4608512" cy="1296144"/>
            <a:chOff x="611560" y="4293096"/>
            <a:chExt cx="4608512" cy="1296144"/>
          </a:xfrm>
        </p:grpSpPr>
        <p:sp>
          <p:nvSpPr>
            <p:cNvPr id="5" name="圆角矩形 4"/>
            <p:cNvSpPr/>
            <p:nvPr/>
          </p:nvSpPr>
          <p:spPr>
            <a:xfrm>
              <a:off x="611560" y="4293096"/>
              <a:ext cx="4608512" cy="129614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3131840" y="4581128"/>
              <a:ext cx="194421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err="1"/>
                <a:t>Runge-Kutta</a:t>
              </a:r>
              <a:r>
                <a:rPr lang="en-US" altLang="zh-CN" sz="2400" dirty="0"/>
                <a:t> fitting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755576" y="4581128"/>
              <a:ext cx="194421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err="1"/>
                <a:t>Kalman</a:t>
              </a:r>
              <a:r>
                <a:rPr lang="en-US" altLang="zh-CN" sz="2400" dirty="0"/>
                <a:t> fitting</a:t>
              </a:r>
            </a:p>
          </p:txBody>
        </p:sp>
        <p:sp>
          <p:nvSpPr>
            <p:cNvPr id="8" name="下箭头 7"/>
            <p:cNvSpPr/>
            <p:nvPr/>
          </p:nvSpPr>
          <p:spPr>
            <a:xfrm rot="5400000">
              <a:off x="2771800" y="4725144"/>
              <a:ext cx="288032" cy="432048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内容占位符 2"/>
          <p:cNvSpPr txBox="1">
            <a:spLocks/>
          </p:cNvSpPr>
          <p:nvPr/>
        </p:nvSpPr>
        <p:spPr>
          <a:xfrm>
            <a:off x="637006" y="1203834"/>
            <a:ext cx="8051282" cy="400871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Ø"/>
              <a:defRPr/>
            </a:pP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快速重建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：</a:t>
            </a:r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</a:rPr>
              <a:t>MdcFastTrkAlg</a:t>
            </a:r>
            <a:endParaRPr lang="en-US" altLang="zh-CN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不使用漂移时间，不考虑磁场、电离能损等效应修正，用于事例起始时间重建</a:t>
            </a:r>
            <a:endParaRPr lang="en-US" altLang="zh-CN" dirty="0"/>
          </a:p>
          <a:p>
            <a:pPr marL="342900" indent="-342900"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径迹寻找</a:t>
            </a:r>
            <a:endParaRPr lang="en-US" altLang="zh-CN" b="1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</a:rPr>
              <a:t>MdcPatRec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模板匹配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altLang="zh-CN" dirty="0"/>
          </a:p>
          <a:p>
            <a:pPr marL="1200150" lvl="2" indent="-285750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zh-CN" sz="1600" dirty="0"/>
              <a:t>limited by segment pattern coverage, rec. for high </a:t>
            </a:r>
            <a:r>
              <a:rPr lang="en-US" altLang="zh-CN" sz="1600" dirty="0" err="1"/>
              <a:t>pt</a:t>
            </a:r>
            <a:r>
              <a:rPr lang="en-US" altLang="zh-CN" sz="1600" dirty="0"/>
              <a:t> tracks (P</a:t>
            </a:r>
            <a:r>
              <a:rPr lang="en-US" altLang="zh-CN" sz="1600" baseline="-25000" dirty="0"/>
              <a:t>T</a:t>
            </a:r>
            <a:r>
              <a:rPr lang="en-US" altLang="zh-CN" sz="1600" dirty="0"/>
              <a:t> &gt; 250MeV/c)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en-US" altLang="zh-CN" dirty="0" err="1">
                <a:solidFill>
                  <a:srgbClr val="376092"/>
                </a:solidFill>
              </a:rPr>
              <a:t>MdcTsfRec</a:t>
            </a:r>
            <a:r>
              <a:rPr lang="en-US" altLang="zh-CN" dirty="0">
                <a:solidFill>
                  <a:srgbClr val="376092"/>
                </a:solidFill>
              </a:rPr>
              <a:t> (</a:t>
            </a:r>
            <a:r>
              <a:rPr lang="zh-CN" altLang="en-US" dirty="0">
                <a:solidFill>
                  <a:srgbClr val="376092"/>
                </a:solidFill>
              </a:rPr>
              <a:t>共形变换</a:t>
            </a:r>
            <a:r>
              <a:rPr lang="en-US" altLang="zh-CN" dirty="0">
                <a:solidFill>
                  <a:srgbClr val="376092"/>
                </a:solidFill>
              </a:rPr>
              <a:t>)</a:t>
            </a:r>
            <a:endParaRPr lang="en-US" altLang="zh-CN" dirty="0"/>
          </a:p>
          <a:p>
            <a:pPr marL="1200150" lvl="2" indent="-285750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zh-CN" sz="1600" dirty="0"/>
              <a:t>P</a:t>
            </a:r>
            <a:r>
              <a:rPr lang="en-US" altLang="zh-CN" sz="1600" baseline="-25000" dirty="0"/>
              <a:t>T</a:t>
            </a:r>
            <a:r>
              <a:rPr lang="en-US" altLang="zh-CN" sz="1600" dirty="0"/>
              <a:t> : 120~250MeV/c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en-US" altLang="zh-CN" dirty="0" err="1">
                <a:solidFill>
                  <a:srgbClr val="376092"/>
                </a:solidFill>
              </a:rPr>
              <a:t>CurlFinder</a:t>
            </a:r>
            <a:r>
              <a:rPr lang="en-US" altLang="zh-CN" dirty="0">
                <a:solidFill>
                  <a:srgbClr val="376092"/>
                </a:solidFill>
              </a:rPr>
              <a:t> (</a:t>
            </a:r>
            <a:r>
              <a:rPr lang="zh-CN" altLang="en-US" dirty="0">
                <a:solidFill>
                  <a:srgbClr val="376092"/>
                </a:solidFill>
              </a:rPr>
              <a:t>用于低动量打圈径迹重建</a:t>
            </a:r>
            <a:r>
              <a:rPr lang="en-US" altLang="zh-CN" dirty="0">
                <a:solidFill>
                  <a:srgbClr val="376092"/>
                </a:solidFill>
              </a:rPr>
              <a:t>)</a:t>
            </a:r>
          </a:p>
          <a:p>
            <a:pPr marL="1200150" lvl="2" indent="-285750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zh-CN" sz="1600" dirty="0">
                <a:solidFill>
                  <a:srgbClr val="000000"/>
                </a:solidFill>
              </a:rPr>
              <a:t> P</a:t>
            </a:r>
            <a:r>
              <a:rPr lang="en-US" altLang="zh-CN" sz="1600" baseline="-25000" dirty="0">
                <a:solidFill>
                  <a:srgbClr val="000000"/>
                </a:solidFill>
              </a:rPr>
              <a:t>T</a:t>
            </a:r>
            <a:r>
              <a:rPr lang="en-US" altLang="zh-CN" sz="1600" dirty="0">
                <a:solidFill>
                  <a:srgbClr val="000000"/>
                </a:solidFill>
              </a:rPr>
              <a:t> &lt;120MeV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Hough transform (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霍夫变换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CN" sz="1400" dirty="0"/>
              <a:t>Since Boss7.0.3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径迹拟合</a:t>
            </a:r>
            <a:endParaRPr lang="en-US" altLang="zh-CN" b="1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基于</a:t>
            </a:r>
            <a:r>
              <a:rPr lang="en-US" altLang="zh-CN" dirty="0"/>
              <a:t>Kalman</a:t>
            </a:r>
            <a:r>
              <a:rPr lang="zh-CN" altLang="en-US" dirty="0"/>
              <a:t>滤波方法，包含磁场不均匀、电离能损、多次散射等效应修正，由</a:t>
            </a:r>
            <a:r>
              <a:rPr lang="en-US" altLang="zh-CN" dirty="0"/>
              <a:t>Runge-</a:t>
            </a:r>
            <a:r>
              <a:rPr lang="en-US" altLang="zh-CN" dirty="0" err="1"/>
              <a:t>Kutta</a:t>
            </a:r>
            <a:r>
              <a:rPr lang="zh-CN" altLang="en-US" dirty="0"/>
              <a:t>拟合提供初值</a:t>
            </a:r>
          </a:p>
        </p:txBody>
      </p:sp>
      <p:sp>
        <p:nvSpPr>
          <p:cNvPr id="16" name="下箭头 15"/>
          <p:cNvSpPr/>
          <p:nvPr/>
        </p:nvSpPr>
        <p:spPr>
          <a:xfrm rot="5400000">
            <a:off x="8292245" y="5464575"/>
            <a:ext cx="360037" cy="72008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D5EAB62-60FB-4285-A7A2-65E26E889AC0}"/>
              </a:ext>
            </a:extLst>
          </p:cNvPr>
          <p:cNvGrpSpPr/>
          <p:nvPr/>
        </p:nvGrpSpPr>
        <p:grpSpPr>
          <a:xfrm>
            <a:off x="8832304" y="1828172"/>
            <a:ext cx="2376264" cy="4608512"/>
            <a:chOff x="7536160" y="1772816"/>
            <a:chExt cx="2376264" cy="4608512"/>
          </a:xfrm>
        </p:grpSpPr>
        <p:sp>
          <p:nvSpPr>
            <p:cNvPr id="10" name="圆角矩形 9"/>
            <p:cNvSpPr/>
            <p:nvPr/>
          </p:nvSpPr>
          <p:spPr>
            <a:xfrm>
              <a:off x="7536160" y="1772816"/>
              <a:ext cx="2376264" cy="460851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7752184" y="3068960"/>
              <a:ext cx="194421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TSF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7752184" y="4149080"/>
              <a:ext cx="194421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err="1"/>
                <a:t>Curlfinder</a:t>
              </a:r>
              <a:endParaRPr lang="en-US" altLang="zh-CN" sz="2400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7752184" y="5301209"/>
              <a:ext cx="1944216" cy="6575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/>
                <a:t>Hough transform</a:t>
              </a:r>
            </a:p>
          </p:txBody>
        </p:sp>
        <p:sp>
          <p:nvSpPr>
            <p:cNvPr id="14" name="下箭头 13"/>
            <p:cNvSpPr/>
            <p:nvPr/>
          </p:nvSpPr>
          <p:spPr>
            <a:xfrm>
              <a:off x="8544272" y="3717032"/>
              <a:ext cx="288032" cy="432048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下箭头 14"/>
            <p:cNvSpPr/>
            <p:nvPr/>
          </p:nvSpPr>
          <p:spPr>
            <a:xfrm>
              <a:off x="8544272" y="4797152"/>
              <a:ext cx="288032" cy="504056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7752184" y="2060848"/>
              <a:ext cx="194421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PAT</a:t>
              </a:r>
            </a:p>
          </p:txBody>
        </p:sp>
        <p:sp>
          <p:nvSpPr>
            <p:cNvPr id="18" name="下箭头 17"/>
            <p:cNvSpPr/>
            <p:nvPr/>
          </p:nvSpPr>
          <p:spPr>
            <a:xfrm>
              <a:off x="8544272" y="2708920"/>
              <a:ext cx="288032" cy="360040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8452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592358A3-AAB7-4C2C-A517-CAFC74983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860" y="2704464"/>
            <a:ext cx="2335290" cy="1900683"/>
          </a:xfrm>
          <a:prstGeom prst="rect">
            <a:avLst/>
          </a:prstGeom>
        </p:spPr>
      </p:pic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 dirty="0"/>
              <a:t>MDC</a:t>
            </a:r>
            <a:r>
              <a:rPr lang="zh-CN" altLang="en-US" dirty="0"/>
              <a:t>刻度内容和方法</a:t>
            </a:r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E0AC0D-C06B-4B3A-B5E0-96AE0F629522}" type="slidenum">
              <a:rPr lang="zh-CN" altLang="en-US" smtClean="0"/>
              <a:pPr/>
              <a:t>21</a:t>
            </a:fld>
            <a:endParaRPr lang="en-US" altLang="zh-CN"/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609600" y="1028666"/>
            <a:ext cx="8713788" cy="446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zh-CN" altLang="en-US" sz="2000" dirty="0">
                <a:solidFill>
                  <a:srgbClr val="0070C0"/>
                </a:solidFill>
              </a:rPr>
              <a:t>径迹重建中采用最小二乘法进行径迹拟合</a:t>
            </a:r>
            <a:endParaRPr lang="zh-CN" altLang="en-US" dirty="0">
              <a:solidFill>
                <a:srgbClr val="000000"/>
              </a:solidFill>
            </a:endParaRPr>
          </a:p>
          <a:p>
            <a:pPr marL="742950" lvl="1" indent="-285750">
              <a:buClr>
                <a:srgbClr val="0070C0"/>
              </a:buClr>
              <a:buFontTx/>
              <a:buChar char="•"/>
            </a:pPr>
            <a:r>
              <a:rPr lang="en-US" altLang="zh-CN" sz="2000" dirty="0" err="1">
                <a:solidFill>
                  <a:srgbClr val="0070C0"/>
                </a:solidFill>
              </a:rPr>
              <a:t>d</a:t>
            </a:r>
            <a:r>
              <a:rPr lang="en-US" altLang="zh-CN" sz="2000" baseline="-25000" dirty="0" err="1">
                <a:solidFill>
                  <a:srgbClr val="0070C0"/>
                </a:solidFill>
              </a:rPr>
              <a:t>meas</a:t>
            </a:r>
            <a:r>
              <a:rPr lang="zh-CN" altLang="en-US" sz="2000" dirty="0">
                <a:solidFill>
                  <a:srgbClr val="000000"/>
                </a:solidFill>
              </a:rPr>
              <a:t>：</a:t>
            </a:r>
            <a:r>
              <a:rPr lang="zh-CN" altLang="en-US" sz="1600" dirty="0">
                <a:solidFill>
                  <a:srgbClr val="000000"/>
                </a:solidFill>
              </a:rPr>
              <a:t>径迹与信号丝间的测量距离  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</a:rPr>
              <a:t>→ X-T</a:t>
            </a: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</a:rPr>
              <a:t>关系，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</a:rPr>
              <a:t>T0</a:t>
            </a: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</a:rPr>
              <a:t>，时间游动修正</a:t>
            </a:r>
          </a:p>
          <a:p>
            <a:pPr marL="742950" lvl="1" indent="-285750">
              <a:buClr>
                <a:srgbClr val="0070C0"/>
              </a:buClr>
              <a:buFontTx/>
              <a:buChar char="•"/>
            </a:pPr>
            <a:r>
              <a:rPr lang="en-US" altLang="zh-CN" sz="2000" dirty="0" err="1">
                <a:solidFill>
                  <a:srgbClr val="0070C0"/>
                </a:solidFill>
              </a:rPr>
              <a:t>d</a:t>
            </a:r>
            <a:r>
              <a:rPr lang="en-US" altLang="zh-CN" sz="2000" baseline="-25000" dirty="0" err="1">
                <a:solidFill>
                  <a:srgbClr val="0070C0"/>
                </a:solidFill>
              </a:rPr>
              <a:t>track</a:t>
            </a:r>
            <a:r>
              <a:rPr lang="en-US" altLang="zh-CN" sz="2000" dirty="0">
                <a:solidFill>
                  <a:srgbClr val="000000"/>
                </a:solidFill>
              </a:rPr>
              <a:t>:   </a:t>
            </a:r>
            <a:r>
              <a:rPr lang="zh-CN" altLang="en-US" sz="1600" dirty="0">
                <a:solidFill>
                  <a:srgbClr val="000000"/>
                </a:solidFill>
              </a:rPr>
              <a:t>拟合径迹与信号丝的距离（以下简称拟合距离）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</a:rPr>
              <a:t>→ </a:t>
            </a: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</a:rPr>
              <a:t>信号丝位置</a:t>
            </a:r>
          </a:p>
          <a:p>
            <a:pPr marL="742950" lvl="1" indent="-285750">
              <a:buClr>
                <a:srgbClr val="0070C0"/>
              </a:buClr>
              <a:buFontTx/>
              <a:buChar char="•"/>
            </a:pPr>
            <a:r>
              <a:rPr lang="el-GR" altLang="zh-CN" sz="2000" dirty="0">
                <a:solidFill>
                  <a:srgbClr val="0070C0"/>
                </a:solidFill>
                <a:sym typeface="Mathematica1" pitchFamily="2" charset="2"/>
              </a:rPr>
              <a:t>σ</a:t>
            </a:r>
            <a:r>
              <a:rPr lang="en-US" altLang="zh-CN" sz="2000" dirty="0">
                <a:solidFill>
                  <a:srgbClr val="0070C0"/>
                </a:solidFill>
              </a:rPr>
              <a:t> </a:t>
            </a:r>
            <a:r>
              <a:rPr lang="en-US" altLang="zh-CN" sz="2000" baseline="-25000" dirty="0" err="1">
                <a:solidFill>
                  <a:srgbClr val="0070C0"/>
                </a:solidFill>
                <a:cs typeface="Arial" pitchFamily="34" charset="0"/>
              </a:rPr>
              <a:t>i</a:t>
            </a:r>
            <a:r>
              <a:rPr lang="zh-CN" altLang="en-US" sz="2000" dirty="0">
                <a:solidFill>
                  <a:srgbClr val="000000"/>
                </a:solidFill>
                <a:cs typeface="Arial" pitchFamily="34" charset="0"/>
              </a:rPr>
              <a:t>：   </a:t>
            </a:r>
            <a:r>
              <a:rPr lang="zh-CN" altLang="en-US" sz="1600" dirty="0">
                <a:solidFill>
                  <a:srgbClr val="000000"/>
                </a:solidFill>
                <a:cs typeface="Arial" pitchFamily="34" charset="0"/>
              </a:rPr>
              <a:t>该测量点的权重（空间分辨）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</a:rPr>
              <a:t>→ </a:t>
            </a: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</a:rPr>
              <a:t>空间分辨与漂移距离的关系</a:t>
            </a:r>
            <a:endParaRPr lang="zh-CN" altLang="en-US" sz="1600" dirty="0">
              <a:solidFill>
                <a:srgbClr val="000000"/>
              </a:solidFill>
            </a:endParaRPr>
          </a:p>
          <a:p>
            <a:pPr marL="342900" indent="-342900">
              <a:spcBef>
                <a:spcPts val="1200"/>
              </a:spcBef>
              <a:buFontTx/>
              <a:buChar char="•"/>
            </a:pPr>
            <a:r>
              <a:rPr lang="zh-CN" altLang="en-US" sz="2000" dirty="0">
                <a:solidFill>
                  <a:srgbClr val="0070C0"/>
                </a:solidFill>
              </a:rPr>
              <a:t>径迹残差  </a:t>
            </a:r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r = </a:t>
            </a:r>
            <a:r>
              <a:rPr lang="en-US" altLang="zh-CN" sz="2000" dirty="0" err="1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altLang="zh-CN" sz="2000" baseline="-25000" dirty="0" err="1">
                <a:solidFill>
                  <a:schemeClr val="accent6">
                    <a:lumMod val="75000"/>
                  </a:schemeClr>
                </a:solidFill>
              </a:rPr>
              <a:t>meas</a:t>
            </a:r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–</a:t>
            </a:r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sz="2000" dirty="0" err="1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altLang="zh-CN" sz="2000" baseline="-25000" dirty="0" err="1">
                <a:solidFill>
                  <a:schemeClr val="accent6">
                    <a:lumMod val="75000"/>
                  </a:schemeClr>
                </a:solidFill>
              </a:rPr>
              <a:t>track</a:t>
            </a:r>
            <a:endParaRPr lang="en-US" altLang="zh-CN" sz="2000" baseline="-250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70C0"/>
                </a:solidFill>
              </a:rPr>
              <a:t> 刻度方法：残差分析</a:t>
            </a:r>
            <a:endParaRPr lang="en-US" altLang="zh-CN" sz="2000" dirty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zh-CN" sz="2000" dirty="0">
                <a:solidFill>
                  <a:srgbClr val="0070C0"/>
                </a:solidFill>
              </a:rPr>
              <a:t>      </a:t>
            </a:r>
            <a:r>
              <a:rPr lang="zh-CN" altLang="en-US" dirty="0">
                <a:solidFill>
                  <a:srgbClr val="0070C0"/>
                </a:solidFill>
              </a:rPr>
              <a:t>通过残差偏移量获得刻度常数的修正量</a:t>
            </a:r>
            <a:endParaRPr lang="en-US" altLang="zh-CN" dirty="0">
              <a:solidFill>
                <a:srgbClr val="0070C0"/>
              </a:solidFill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dirty="0"/>
              <a:t>时间</a:t>
            </a:r>
            <a:r>
              <a:rPr lang="en-US" altLang="zh-CN" dirty="0"/>
              <a:t>-</a:t>
            </a:r>
            <a:r>
              <a:rPr lang="zh-CN" altLang="en-US" dirty="0"/>
              <a:t>距离关系刻度：残差 </a:t>
            </a:r>
            <a:r>
              <a:rPr lang="en-US" altLang="zh-CN" dirty="0"/>
              <a:t>vs </a:t>
            </a:r>
            <a:r>
              <a:rPr lang="zh-CN" altLang="en-US" dirty="0"/>
              <a:t>时间</a:t>
            </a:r>
            <a:endParaRPr lang="en-US" altLang="zh-CN" dirty="0"/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 Q-T</a:t>
            </a:r>
            <a:r>
              <a:rPr lang="zh-CN" altLang="en-US" dirty="0"/>
              <a:t>关系刻度：残差 </a:t>
            </a:r>
            <a:r>
              <a:rPr lang="en-US" altLang="zh-CN" dirty="0"/>
              <a:t>vs Q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dirty="0"/>
              <a:t>电子学</a:t>
            </a:r>
            <a:r>
              <a:rPr lang="en-US" altLang="zh-CN" dirty="0"/>
              <a:t>T0</a:t>
            </a:r>
            <a:r>
              <a:rPr lang="zh-CN" altLang="en-US" dirty="0"/>
              <a:t>刻度：单元左右残差偏移</a:t>
            </a:r>
            <a:endParaRPr lang="en-US" altLang="zh-CN" dirty="0"/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dirty="0"/>
              <a:t>校准：残差 </a:t>
            </a:r>
            <a:r>
              <a:rPr lang="en-US" altLang="zh-CN" dirty="0"/>
              <a:t>vs </a:t>
            </a:r>
            <a:r>
              <a:rPr lang="en-US" altLang="zh-CN" dirty="0">
                <a:latin typeface="Symbol" panose="05050102010706020507" pitchFamily="18" charset="2"/>
              </a:rPr>
              <a:t>j</a:t>
            </a:r>
            <a:r>
              <a:rPr lang="en-US" altLang="zh-CN" dirty="0"/>
              <a:t>/</a:t>
            </a:r>
            <a:r>
              <a:rPr lang="en-US" altLang="zh-CN" dirty="0">
                <a:latin typeface="Symbol" panose="05050102010706020507" pitchFamily="18" charset="2"/>
              </a:rPr>
              <a:t>q</a:t>
            </a:r>
          </a:p>
        </p:txBody>
      </p:sp>
      <p:graphicFrame>
        <p:nvGraphicFramePr>
          <p:cNvPr id="614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223290"/>
              </p:ext>
            </p:extLst>
          </p:nvPr>
        </p:nvGraphicFramePr>
        <p:xfrm>
          <a:off x="8288339" y="1360058"/>
          <a:ext cx="2456082" cy="774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91" name="Equation" r:id="rId5" imgW="1447560" imgH="457200" progId="Equation.DSMT4">
                  <p:embed/>
                </p:oleObj>
              </mc:Choice>
              <mc:Fallback>
                <p:oleObj name="Equation" r:id="rId5" imgW="1447560" imgH="457200" progId="Equation.DSMT4">
                  <p:embed/>
                  <p:pic>
                    <p:nvPicPr>
                      <p:cNvPr id="614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8339" y="1360058"/>
                        <a:ext cx="2456082" cy="77446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7F92050E-E4B7-44FA-822F-1968AB0C5B37}"/>
              </a:ext>
            </a:extLst>
          </p:cNvPr>
          <p:cNvSpPr/>
          <p:nvPr/>
        </p:nvSpPr>
        <p:spPr>
          <a:xfrm>
            <a:off x="5976344" y="2456014"/>
            <a:ext cx="2249806" cy="365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66CC"/>
                </a:solidFill>
              </a:rPr>
              <a:t>漂移距离</a:t>
            </a:r>
            <a:r>
              <a:rPr lang="en-US" altLang="zh-CN" dirty="0">
                <a:solidFill>
                  <a:srgbClr val="0066CC"/>
                </a:solidFill>
              </a:rPr>
              <a:t> vs </a:t>
            </a:r>
            <a:r>
              <a:rPr lang="zh-CN" altLang="en-US" dirty="0">
                <a:solidFill>
                  <a:srgbClr val="0066CC"/>
                </a:solidFill>
              </a:rPr>
              <a:t>漂移时间</a:t>
            </a:r>
          </a:p>
        </p:txBody>
      </p:sp>
      <p:grpSp>
        <p:nvGrpSpPr>
          <p:cNvPr id="25" name="组 7">
            <a:extLst>
              <a:ext uri="{FF2B5EF4-FFF2-40B4-BE49-F238E27FC236}">
                <a16:creationId xmlns:a16="http://schemas.microsoft.com/office/drawing/2014/main" id="{10A2E884-740C-4166-A058-33B2B317BCA8}"/>
              </a:ext>
            </a:extLst>
          </p:cNvPr>
          <p:cNvGrpSpPr/>
          <p:nvPr/>
        </p:nvGrpSpPr>
        <p:grpSpPr>
          <a:xfrm>
            <a:off x="8707425" y="2668099"/>
            <a:ext cx="2951444" cy="1901075"/>
            <a:chOff x="4153349" y="1529199"/>
            <a:chExt cx="4272617" cy="2739620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DD85E6AF-DAA3-4153-83BF-422DCAC84C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/>
            <a:srcRect t="7921" r="9281" b="3503"/>
            <a:stretch/>
          </p:blipFill>
          <p:spPr>
            <a:xfrm>
              <a:off x="4153349" y="1529199"/>
              <a:ext cx="4272617" cy="2508855"/>
            </a:xfrm>
            <a:prstGeom prst="rect">
              <a:avLst/>
            </a:prstGeom>
          </p:spPr>
        </p:pic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0220020F-9639-4833-A04E-917CBB1309BC}"/>
                </a:ext>
              </a:extLst>
            </p:cNvPr>
            <p:cNvSpPr txBox="1"/>
            <p:nvPr/>
          </p:nvSpPr>
          <p:spPr>
            <a:xfrm>
              <a:off x="5515796" y="3899486"/>
              <a:ext cx="180020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dirty="0"/>
                <a:t>T (ns)</a:t>
              </a:r>
              <a:endParaRPr kumimoji="1" lang="zh-CN" altLang="en-US" dirty="0"/>
            </a:p>
          </p:txBody>
        </p:sp>
      </p:grpSp>
      <p:sp>
        <p:nvSpPr>
          <p:cNvPr id="31" name="TextBox 26">
            <a:extLst>
              <a:ext uri="{FF2B5EF4-FFF2-40B4-BE49-F238E27FC236}">
                <a16:creationId xmlns:a16="http://schemas.microsoft.com/office/drawing/2014/main" id="{76AF08FC-861B-4C92-B9F2-20D5EE310848}"/>
              </a:ext>
            </a:extLst>
          </p:cNvPr>
          <p:cNvSpPr txBox="1"/>
          <p:nvPr/>
        </p:nvSpPr>
        <p:spPr>
          <a:xfrm>
            <a:off x="9058342" y="2891913"/>
            <a:ext cx="1012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rgbClr val="0066CC"/>
                </a:solidFill>
              </a:rPr>
              <a:t>电子学时间零点</a:t>
            </a: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4BFBA5FF-DF23-4E7E-B65D-C6DF4028102F}"/>
              </a:ext>
            </a:extLst>
          </p:cNvPr>
          <p:cNvCxnSpPr>
            <a:cxnSpLocks/>
          </p:cNvCxnSpPr>
          <p:nvPr/>
        </p:nvCxnSpPr>
        <p:spPr>
          <a:xfrm>
            <a:off x="9031019" y="3610579"/>
            <a:ext cx="1040130" cy="0"/>
          </a:xfrm>
          <a:prstGeom prst="line">
            <a:avLst/>
          </a:prstGeom>
          <a:ln w="19050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1825ADD8-78B2-4D2F-A74B-20DD64E029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2873" y="4898039"/>
            <a:ext cx="2175287" cy="180927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917D027-AEA1-4324-B113-5DAC65A517E7}"/>
              </a:ext>
            </a:extLst>
          </p:cNvPr>
          <p:cNvSpPr txBox="1"/>
          <p:nvPr/>
        </p:nvSpPr>
        <p:spPr>
          <a:xfrm>
            <a:off x="4784591" y="5604872"/>
            <a:ext cx="177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66CC"/>
                </a:solidFill>
              </a:rPr>
              <a:t>时间游动效应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A9917BC-F794-4247-A52B-B5E3E3FB15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6080" y="5162631"/>
            <a:ext cx="2058541" cy="136211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5C0A4E5-8F1F-40EE-A480-BF16C47911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23388" y="5038635"/>
            <a:ext cx="1990862" cy="1620922"/>
          </a:xfrm>
          <a:prstGeom prst="rect">
            <a:avLst/>
          </a:prstGeom>
        </p:spPr>
      </p:pic>
      <p:sp>
        <p:nvSpPr>
          <p:cNvPr id="46" name="箭头: 右 45">
            <a:extLst>
              <a:ext uri="{FF2B5EF4-FFF2-40B4-BE49-F238E27FC236}">
                <a16:creationId xmlns:a16="http://schemas.microsoft.com/office/drawing/2014/main" id="{0D83EFBB-17C6-4810-A38F-F06E6E424AEF}"/>
              </a:ext>
            </a:extLst>
          </p:cNvPr>
          <p:cNvSpPr/>
          <p:nvPr/>
        </p:nvSpPr>
        <p:spPr>
          <a:xfrm>
            <a:off x="8874621" y="5789538"/>
            <a:ext cx="448767" cy="159741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972F47B0-D3F8-4F2A-8CE6-AB92A48CEC4C}"/>
              </a:ext>
            </a:extLst>
          </p:cNvPr>
          <p:cNvSpPr txBox="1"/>
          <p:nvPr/>
        </p:nvSpPr>
        <p:spPr>
          <a:xfrm>
            <a:off x="8130830" y="4800593"/>
            <a:ext cx="1790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0066CC"/>
                </a:solidFill>
              </a:rPr>
              <a:t>位置校准</a:t>
            </a:r>
          </a:p>
        </p:txBody>
      </p:sp>
    </p:spTree>
    <p:extLst>
      <p:ext uri="{BB962C8B-B14F-4D97-AF65-F5344CB8AC3E}">
        <p14:creationId xmlns:p14="http://schemas.microsoft.com/office/powerpoint/2010/main" val="483134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3C0CB-9D87-0F4F-B462-A9D01338F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MDC</a:t>
            </a:r>
            <a:r>
              <a:rPr lang="zh-CN" altLang="en-US" dirty="0"/>
              <a:t>空间分辨与动量分辨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6215C-7442-C54F-A33A-7410A37E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3B47AC47-D803-734A-9F22-88FA732F8C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/>
          <a:stretch/>
        </p:blipFill>
        <p:spPr bwMode="auto">
          <a:xfrm>
            <a:off x="1075280" y="1124744"/>
            <a:ext cx="3974877" cy="285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E2D96F-5A7E-C14F-AB3C-5FA927C0B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24" y="1240317"/>
            <a:ext cx="3668952" cy="26551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EC7AD3-C573-5541-A47D-37912EBA2743}"/>
              </a:ext>
            </a:extLst>
          </p:cNvPr>
          <p:cNvSpPr txBox="1"/>
          <p:nvPr/>
        </p:nvSpPr>
        <p:spPr>
          <a:xfrm>
            <a:off x="3249312" y="1700808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6">
                    <a:lumMod val="75000"/>
                  </a:schemeClr>
                </a:solidFill>
              </a:rPr>
              <a:t>空间分辨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BAEBB4-F0B1-5C44-B63E-91ED435D4815}"/>
              </a:ext>
            </a:extLst>
          </p:cNvPr>
          <p:cNvSpPr txBox="1"/>
          <p:nvPr/>
        </p:nvSpPr>
        <p:spPr>
          <a:xfrm>
            <a:off x="8970357" y="1370040"/>
            <a:ext cx="176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6">
                    <a:lumMod val="75000"/>
                  </a:schemeClr>
                </a:solidFill>
              </a:rPr>
              <a:t>动量分辨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6B5F2782-C8FB-4A07-B171-B984473E9CAD}"/>
              </a:ext>
            </a:extLst>
          </p:cNvPr>
          <p:cNvSpPr txBox="1"/>
          <p:nvPr/>
        </p:nvSpPr>
        <p:spPr>
          <a:xfrm>
            <a:off x="5027631" y="4117134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6">
                    <a:lumMod val="75000"/>
                  </a:schemeClr>
                </a:solidFill>
              </a:rPr>
              <a:t>位置校准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Picture 4" descr="momPhi_psi3770">
            <a:extLst>
              <a:ext uri="{FF2B5EF4-FFF2-40B4-BE49-F238E27FC236}">
                <a16:creationId xmlns:a16="http://schemas.microsoft.com/office/drawing/2014/main" id="{BF0BE77D-5952-4493-BA2C-C5FE086067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4" r="8961"/>
          <a:stretch/>
        </p:blipFill>
        <p:spPr bwMode="auto">
          <a:xfrm>
            <a:off x="2351585" y="4655762"/>
            <a:ext cx="3024336" cy="2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">
            <a:extLst>
              <a:ext uri="{FF2B5EF4-FFF2-40B4-BE49-F238E27FC236}">
                <a16:creationId xmlns:a16="http://schemas.microsoft.com/office/drawing/2014/main" id="{395D18D9-C4C1-4DB3-8A40-BEECF9B56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4677" y="4295953"/>
            <a:ext cx="18719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000" dirty="0"/>
              <a:t>重建动量</a:t>
            </a:r>
            <a:r>
              <a:rPr lang="en-US" altLang="zh-CN" sz="2000" dirty="0"/>
              <a:t> vs </a:t>
            </a:r>
            <a:r>
              <a:rPr lang="en-US" altLang="zh-CN" sz="2000" dirty="0">
                <a:latin typeface="Symbol" panose="05050102010706020507" pitchFamily="18" charset="2"/>
              </a:rPr>
              <a:t>f</a:t>
            </a:r>
            <a:endParaRPr lang="en-US" altLang="zh-CN" sz="2000" dirty="0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09627BDD-02E9-4253-82E2-7B9131CDD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9" r="9329"/>
          <a:stretch/>
        </p:blipFill>
        <p:spPr bwMode="auto">
          <a:xfrm>
            <a:off x="6744072" y="4675543"/>
            <a:ext cx="3024336" cy="202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7">
            <a:extLst>
              <a:ext uri="{FF2B5EF4-FFF2-40B4-BE49-F238E27FC236}">
                <a16:creationId xmlns:a16="http://schemas.microsoft.com/office/drawing/2014/main" id="{7C8FB063-64F7-4999-805D-888D1E85C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6160" y="4295953"/>
            <a:ext cx="18719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000" dirty="0"/>
              <a:t>重建动量</a:t>
            </a:r>
            <a:r>
              <a:rPr lang="en-US" altLang="zh-CN" sz="2000" dirty="0"/>
              <a:t> vs </a:t>
            </a:r>
            <a:r>
              <a:rPr lang="en-US" altLang="zh-CN" sz="2000" dirty="0">
                <a:latin typeface="Symbol" panose="05050102010706020507" pitchFamily="18" charset="2"/>
              </a:rPr>
              <a:t>f</a:t>
            </a:r>
            <a:endParaRPr lang="en-US" altLang="zh-CN" sz="2000" dirty="0"/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EE71FC79-3E1A-4BE1-A927-146CFE018AE8}"/>
              </a:ext>
            </a:extLst>
          </p:cNvPr>
          <p:cNvSpPr txBox="1"/>
          <p:nvPr/>
        </p:nvSpPr>
        <p:spPr>
          <a:xfrm>
            <a:off x="4079776" y="4834581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6">
                    <a:lumMod val="75000"/>
                  </a:schemeClr>
                </a:solidFill>
              </a:rPr>
              <a:t>校准前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19A76CCE-8EE5-4173-BF4D-8FCB7D3BB198}"/>
              </a:ext>
            </a:extLst>
          </p:cNvPr>
          <p:cNvSpPr txBox="1"/>
          <p:nvPr/>
        </p:nvSpPr>
        <p:spPr>
          <a:xfrm>
            <a:off x="8575793" y="4834581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6">
                    <a:lumMod val="75000"/>
                  </a:schemeClr>
                </a:solidFill>
              </a:rPr>
              <a:t>校准后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190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6C1FB-E89E-AE40-8A08-0221F4F7C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带电强子鉴别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3066D-6FC8-3541-9F4E-122E3D8C9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20" y="1262211"/>
            <a:ext cx="8229600" cy="720080"/>
          </a:xfrm>
        </p:spPr>
        <p:txBody>
          <a:bodyPr/>
          <a:lstStyle/>
          <a:p>
            <a:r>
              <a:rPr lang="zh-CN" altLang="en-US" dirty="0"/>
              <a:t>联合</a:t>
            </a:r>
            <a:r>
              <a:rPr lang="en-US" altLang="zh-CN" dirty="0" err="1"/>
              <a:t>dE</a:t>
            </a:r>
            <a:r>
              <a:rPr lang="en-US" altLang="zh-CN" dirty="0"/>
              <a:t>/dx</a:t>
            </a:r>
            <a:r>
              <a:rPr lang="zh-CN" altLang="en-US" dirty="0"/>
              <a:t>及</a:t>
            </a:r>
            <a:r>
              <a:rPr lang="en-US" altLang="zh-CN" dirty="0"/>
              <a:t>TOF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4365F-9B30-1D4C-8CE4-3F0490E40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24520CE-4957-444E-B537-D207057294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2780929"/>
            <a:ext cx="4931549" cy="3541322"/>
          </a:xfrm>
          <a:prstGeom prst="rect">
            <a:avLst/>
          </a:prstGeom>
        </p:spPr>
      </p:pic>
      <p:pic>
        <p:nvPicPr>
          <p:cNvPr id="6" name="图片 17">
            <a:extLst>
              <a:ext uri="{FF2B5EF4-FFF2-40B4-BE49-F238E27FC236}">
                <a16:creationId xmlns:a16="http://schemas.microsoft.com/office/drawing/2014/main" id="{B793AEAE-F288-A246-9FE4-10DB5F1A6B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1" y="2780929"/>
            <a:ext cx="4881071" cy="3505075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9483EA98-8454-3A4F-BBA1-0275E4BF6E7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39616" y="2298329"/>
            <a:ext cx="1562100" cy="48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BD6CC5C-71B0-BD44-A0AE-F000EA12A7F8}"/>
                  </a:ext>
                </a:extLst>
              </p:cNvPr>
              <p:cNvSpPr/>
              <p:nvPr/>
            </p:nvSpPr>
            <p:spPr>
              <a:xfrm>
                <a:off x="7676868" y="2038475"/>
                <a:ext cx="2598904" cy="1047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>
                          <a:solidFill>
                            <a:srgbClr val="00B050"/>
                          </a:solidFill>
                          <a:latin typeface="Cambria Math"/>
                        </a:rPr>
                        <m:t>𝛽</m:t>
                      </m:r>
                      <m:r>
                        <a:rPr lang="en-US" altLang="zh-CN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/>
                            </a:rPr>
                            <m:t>𝑝</m:t>
                          </m:r>
                          <m:r>
                            <a:rPr lang="en-US" altLang="zh-CN" sz="20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CN" sz="20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/>
                            </a:rPr>
                            <m:t>𝐸</m:t>
                          </m:r>
                        </m:den>
                      </m:f>
                      <m:r>
                        <a:rPr lang="en-US" altLang="zh-CN" sz="2000" i="1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box>
                                            <m:boxPr>
                                              <m:ctrlP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oxPr>
                                            <m:e>
                                              <m:argPr>
                                                <m:argSz m:val="-1"/>
                                              </m:argPr>
                                              <m:f>
                                                <m:fPr>
                                                  <m:ctrlPr>
                                                    <a:rPr lang="en-US" altLang="zh-CN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altLang="zh-CN" sz="20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𝑚</m:t>
                                                  </m:r>
                                                  <m:r>
                                                    <a:rPr lang="en-US" altLang="zh-CN" sz="20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∙</m:t>
                                                  </m:r>
                                                  <m:r>
                                                    <a:rPr lang="en-US" altLang="zh-CN" sz="20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𝑐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altLang="zh-CN" sz="2000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𝑝</m:t>
                                                  </m:r>
                                                </m:den>
                                              </m:f>
                                            </m:e>
                                          </m:box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sz="2000" i="1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rad>
                            </m:den>
                          </m:f>
                        </m:e>
                      </m:box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BD6CC5C-71B0-BD44-A0AE-F000EA12A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868" y="2038475"/>
                <a:ext cx="2598904" cy="10470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760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能量损失</a:t>
            </a:r>
            <a:r>
              <a:rPr lang="en-US" altLang="zh-CN" dirty="0"/>
              <a:t>(</a:t>
            </a:r>
            <a:r>
              <a:rPr lang="en-US" altLang="zh-CN" dirty="0" err="1"/>
              <a:t>dE</a:t>
            </a:r>
            <a:r>
              <a:rPr lang="en-US" altLang="zh-CN" dirty="0"/>
              <a:t>/dx)</a:t>
            </a:r>
            <a:r>
              <a:rPr lang="zh-CN" altLang="en-US" dirty="0"/>
              <a:t>测量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C913308-F349-4B6D-A68A-DD1791B4A57B}" type="slidenum">
              <a:rPr lang="zh-CN" altLang="en-US" smtClean="0"/>
              <a:pPr/>
              <a:t>24</a:t>
            </a:fld>
            <a:endParaRPr lang="zh-CN" alt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9456" y="3219971"/>
            <a:ext cx="3715397" cy="249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5902246" y="5842281"/>
            <a:ext cx="46091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不同粒子假设得到不同的期望值，与测量值比较可以得出被测粒子是某种粒子的几率</a:t>
            </a:r>
          </a:p>
        </p:txBody>
      </p:sp>
      <p:graphicFrame>
        <p:nvGraphicFramePr>
          <p:cNvPr id="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076165"/>
              </p:ext>
            </p:extLst>
          </p:nvPr>
        </p:nvGraphicFramePr>
        <p:xfrm>
          <a:off x="1329160" y="5820046"/>
          <a:ext cx="3455987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20" name="公式" r:id="rId4" imgW="2018956" imgH="431570" progId="Equation.DSMT4">
                  <p:embed/>
                </p:oleObj>
              </mc:Choice>
              <mc:Fallback>
                <p:oleObj name="公式" r:id="rId4" imgW="2018956" imgH="431570" progId="Equation.DSMT4">
                  <p:embed/>
                  <p:pic>
                    <p:nvPicPr>
                      <p:cNvPr id="1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9160" y="5820046"/>
                        <a:ext cx="3455987" cy="7334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F81BD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8685" y="3392058"/>
            <a:ext cx="3715397" cy="232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877805" y="4026141"/>
            <a:ext cx="15841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0000FF"/>
                </a:solidFill>
                <a:sym typeface="Symbol" pitchFamily="18" charset="2"/>
              </a:rPr>
              <a:t>      </a:t>
            </a:r>
            <a:r>
              <a:rPr lang="en-US" altLang="zh-CN" sz="2000" b="1" dirty="0">
                <a:solidFill>
                  <a:srgbClr val="0000FF"/>
                </a:solidFill>
                <a:sym typeface="Symbol" pitchFamily="18" charset="2"/>
              </a:rPr>
              <a:t>K        P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898699" y="3702351"/>
            <a:ext cx="1562100" cy="482600"/>
          </a:xfrm>
          <a:prstGeom prst="rect">
            <a:avLst/>
          </a:prstGeom>
          <a:solidFill>
            <a:schemeClr val="accent1"/>
          </a:solidFill>
          <a:ln>
            <a:solidFill>
              <a:srgbClr val="4F81BD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7A35E21-C441-CF42-A896-37A61AB4FB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300" y="1377223"/>
            <a:ext cx="5593758" cy="1374245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4417B0D0-E507-6A4B-9FB0-06B191E8D5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/>
          <a:srcRect l="29428" r="1175"/>
          <a:stretch/>
        </p:blipFill>
        <p:spPr bwMode="auto">
          <a:xfrm>
            <a:off x="7454902" y="1879919"/>
            <a:ext cx="2855892" cy="125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2A26BCF5-E97B-1A48-9A8A-E9FE435ED8AD}"/>
              </a:ext>
            </a:extLst>
          </p:cNvPr>
          <p:cNvSpPr/>
          <p:nvPr/>
        </p:nvSpPr>
        <p:spPr>
          <a:xfrm>
            <a:off x="7651521" y="1241795"/>
            <a:ext cx="23396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/>
              <a:t>基于</a:t>
            </a:r>
            <a:r>
              <a:rPr lang="en-US" altLang="zh-CN" sz="1600" dirty="0"/>
              <a:t>FADC</a:t>
            </a:r>
            <a:r>
              <a:rPr lang="zh-CN" altLang="en-US" sz="1600" dirty="0"/>
              <a:t>数值积分方法进行电荷测量</a:t>
            </a:r>
            <a:endParaRPr lang="en-US" sz="16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B5C8397-BB7A-B44A-8C39-C88370235C8B}"/>
              </a:ext>
            </a:extLst>
          </p:cNvPr>
          <p:cNvSpPr/>
          <p:nvPr/>
        </p:nvSpPr>
        <p:spPr>
          <a:xfrm>
            <a:off x="2207568" y="2947896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Bethe-Bloch </a:t>
            </a:r>
            <a:r>
              <a:rPr lang="zh-CN" altLang="en-US" b="1" dirty="0">
                <a:solidFill>
                  <a:schemeClr val="accent1"/>
                </a:solidFill>
              </a:rPr>
              <a:t>曲线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204E6B31-CFB3-4CF3-88BC-2B6C5BEF31A8}"/>
              </a:ext>
            </a:extLst>
          </p:cNvPr>
          <p:cNvSpPr/>
          <p:nvPr/>
        </p:nvSpPr>
        <p:spPr>
          <a:xfrm>
            <a:off x="2869516" y="1265651"/>
            <a:ext cx="3735166" cy="644764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896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043640-FA7B-459E-A6DB-D0AF96948D7C}" type="slidenum">
              <a:rPr lang="zh-CN" altLang="en-US" smtClean="0"/>
              <a:pPr/>
              <a:t>25</a:t>
            </a:fld>
            <a:endParaRPr lang="en-US" altLang="zh-CN"/>
          </a:p>
        </p:txBody>
      </p:sp>
      <p:sp>
        <p:nvSpPr>
          <p:cNvPr id="3076" name="Rectangle 1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pSp>
        <p:nvGrpSpPr>
          <p:cNvPr id="3077" name="Group 15"/>
          <p:cNvGrpSpPr>
            <a:grpSpLocks/>
          </p:cNvGrpSpPr>
          <p:nvPr/>
        </p:nvGrpSpPr>
        <p:grpSpPr bwMode="auto">
          <a:xfrm>
            <a:off x="2648958" y="1245677"/>
            <a:ext cx="7199312" cy="3886200"/>
            <a:chOff x="794" y="1208"/>
            <a:chExt cx="4535" cy="2448"/>
          </a:xfrm>
        </p:grpSpPr>
        <p:sp>
          <p:nvSpPr>
            <p:cNvPr id="3080" name="Rectangle 4"/>
            <p:cNvSpPr>
              <a:spLocks noChangeArrowheads="1"/>
            </p:cNvSpPr>
            <p:nvPr/>
          </p:nvSpPr>
          <p:spPr bwMode="auto">
            <a:xfrm>
              <a:off x="1292" y="1208"/>
              <a:ext cx="1451" cy="317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/>
                <a:t>MDC</a:t>
              </a:r>
              <a:r>
                <a:rPr lang="zh-CN" altLang="en-US"/>
                <a:t>径迹重建</a:t>
              </a:r>
            </a:p>
          </p:txBody>
        </p:sp>
        <p:sp>
          <p:nvSpPr>
            <p:cNvPr id="3081" name="Rectangle 5"/>
            <p:cNvSpPr>
              <a:spLocks noChangeArrowheads="1"/>
            </p:cNvSpPr>
            <p:nvPr/>
          </p:nvSpPr>
          <p:spPr bwMode="auto">
            <a:xfrm>
              <a:off x="1156" y="1797"/>
              <a:ext cx="1723" cy="317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/>
                <a:t>对</a:t>
              </a:r>
              <a:r>
                <a:rPr lang="en-US" altLang="zh-CN"/>
                <a:t>Q</a:t>
              </a:r>
              <a:r>
                <a:rPr lang="zh-CN" altLang="en-US"/>
                <a:t>进行各种修正</a:t>
              </a:r>
            </a:p>
          </p:txBody>
        </p:sp>
        <p:sp>
          <p:nvSpPr>
            <p:cNvPr id="3082" name="Rectangle 6"/>
            <p:cNvSpPr>
              <a:spLocks noChangeArrowheads="1"/>
            </p:cNvSpPr>
            <p:nvPr/>
          </p:nvSpPr>
          <p:spPr bwMode="auto">
            <a:xfrm>
              <a:off x="3334" y="1330"/>
              <a:ext cx="1995" cy="1452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/>
                <a:t>路径长度修正</a:t>
              </a:r>
            </a:p>
            <a:p>
              <a:pPr algn="ctr"/>
              <a:r>
                <a:rPr lang="en-US" altLang="zh-CN"/>
                <a:t>Run by run</a:t>
              </a:r>
              <a:r>
                <a:rPr lang="zh-CN" altLang="en-US"/>
                <a:t>增益修正</a:t>
              </a:r>
            </a:p>
            <a:p>
              <a:pPr algn="ctr"/>
              <a:r>
                <a:rPr lang="zh-CN" altLang="en-US"/>
                <a:t>单丝增益修正</a:t>
              </a:r>
            </a:p>
            <a:p>
              <a:pPr algn="ctr"/>
              <a:r>
                <a:rPr lang="zh-CN" altLang="en-US"/>
                <a:t>漂移距离</a:t>
              </a:r>
              <a:r>
                <a:rPr lang="en-US" altLang="zh-CN"/>
                <a:t>-</a:t>
              </a:r>
              <a:r>
                <a:rPr lang="zh-CN" altLang="en-US"/>
                <a:t>入射角修正</a:t>
              </a:r>
            </a:p>
            <a:p>
              <a:pPr algn="ctr"/>
              <a:r>
                <a:rPr lang="zh-CN" altLang="en-US"/>
                <a:t>饱和效应修正</a:t>
              </a:r>
            </a:p>
            <a:p>
              <a:pPr algn="ctr"/>
              <a:endParaRPr lang="zh-CN" altLang="en-US"/>
            </a:p>
          </p:txBody>
        </p:sp>
        <p:sp>
          <p:nvSpPr>
            <p:cNvPr id="3083" name="Line 7"/>
            <p:cNvSpPr>
              <a:spLocks noChangeShapeType="1"/>
            </p:cNvSpPr>
            <p:nvPr/>
          </p:nvSpPr>
          <p:spPr bwMode="auto">
            <a:xfrm flipV="1">
              <a:off x="2880" y="1919"/>
              <a:ext cx="454" cy="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4" name="AutoShape 8"/>
            <p:cNvSpPr>
              <a:spLocks noChangeArrowheads="1"/>
            </p:cNvSpPr>
            <p:nvPr/>
          </p:nvSpPr>
          <p:spPr bwMode="auto">
            <a:xfrm>
              <a:off x="1928" y="1525"/>
              <a:ext cx="136" cy="27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085" name="Rectangle 9"/>
            <p:cNvSpPr>
              <a:spLocks noChangeArrowheads="1"/>
            </p:cNvSpPr>
            <p:nvPr/>
          </p:nvSpPr>
          <p:spPr bwMode="auto">
            <a:xfrm>
              <a:off x="1156" y="2386"/>
              <a:ext cx="1723" cy="317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/>
                <a:t>截断平均</a:t>
              </a:r>
            </a:p>
          </p:txBody>
        </p:sp>
        <p:sp>
          <p:nvSpPr>
            <p:cNvPr id="3086" name="AutoShape 10"/>
            <p:cNvSpPr>
              <a:spLocks noChangeArrowheads="1"/>
            </p:cNvSpPr>
            <p:nvPr/>
          </p:nvSpPr>
          <p:spPr bwMode="auto">
            <a:xfrm>
              <a:off x="1928" y="2114"/>
              <a:ext cx="136" cy="27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087" name="Rectangle 11"/>
            <p:cNvSpPr>
              <a:spLocks noChangeArrowheads="1"/>
            </p:cNvSpPr>
            <p:nvPr/>
          </p:nvSpPr>
          <p:spPr bwMode="auto">
            <a:xfrm>
              <a:off x="794" y="3067"/>
              <a:ext cx="2404" cy="589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3074" name="Object 12"/>
            <p:cNvGraphicFramePr>
              <a:graphicFrameLocks noChangeAspect="1"/>
            </p:cNvGraphicFramePr>
            <p:nvPr/>
          </p:nvGraphicFramePr>
          <p:xfrm>
            <a:off x="930" y="3158"/>
            <a:ext cx="2177" cy="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496" name="Equation" r:id="rId3" imgW="2019300" imgH="431800" progId="Equation.DSMT4">
                    <p:embed/>
                  </p:oleObj>
                </mc:Choice>
                <mc:Fallback>
                  <p:oleObj name="Equation" r:id="rId3" imgW="2019300" imgH="431800" progId="Equation.DSMT4">
                    <p:embed/>
                    <p:pic>
                      <p:nvPicPr>
                        <p:cNvPr id="3074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0" y="3158"/>
                          <a:ext cx="2177" cy="462"/>
                        </a:xfrm>
                        <a:prstGeom prst="rect">
                          <a:avLst/>
                        </a:prstGeom>
                        <a:solidFill>
                          <a:srgbClr val="BBE0E3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8" name="AutoShape 14"/>
            <p:cNvSpPr>
              <a:spLocks noChangeArrowheads="1"/>
            </p:cNvSpPr>
            <p:nvPr/>
          </p:nvSpPr>
          <p:spPr bwMode="auto">
            <a:xfrm>
              <a:off x="1928" y="2704"/>
              <a:ext cx="136" cy="363"/>
            </a:xfrm>
            <a:prstGeom prst="downArrow">
              <a:avLst>
                <a:gd name="adj1" fmla="val 50000"/>
                <a:gd name="adj2" fmla="val 66728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</p:grpSp>
      <p:sp>
        <p:nvSpPr>
          <p:cNvPr id="3078" name="Text Box 17"/>
          <p:cNvSpPr txBox="1">
            <a:spLocks noChangeArrowheads="1"/>
          </p:cNvSpPr>
          <p:nvPr/>
        </p:nvSpPr>
        <p:spPr bwMode="auto">
          <a:xfrm>
            <a:off x="1847528" y="5681556"/>
            <a:ext cx="839761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zh-CN" altLang="en-US" sz="2000" dirty="0">
                <a:solidFill>
                  <a:srgbClr val="000099"/>
                </a:solidFill>
              </a:rPr>
              <a:t>  根据不同粒子的假设得到不同的</a:t>
            </a:r>
            <a:r>
              <a:rPr lang="en-US" altLang="zh-CN" sz="2000" dirty="0">
                <a:solidFill>
                  <a:srgbClr val="000099"/>
                </a:solidFill>
                <a:latin typeface="Symbol" pitchFamily="18" charset="2"/>
              </a:rPr>
              <a:t>c</a:t>
            </a:r>
            <a:r>
              <a:rPr lang="zh-CN" altLang="en-US" sz="2000" dirty="0">
                <a:solidFill>
                  <a:srgbClr val="000099"/>
                </a:solidFill>
                <a:latin typeface="Symbol" pitchFamily="18" charset="2"/>
              </a:rPr>
              <a:t>值，</a:t>
            </a:r>
            <a:r>
              <a:rPr lang="zh-CN" altLang="en-US" sz="2000" dirty="0">
                <a:solidFill>
                  <a:srgbClr val="000099"/>
                </a:solidFill>
              </a:rPr>
              <a:t>比较</a:t>
            </a:r>
            <a:r>
              <a:rPr lang="en-US" altLang="zh-CN" sz="2000" dirty="0">
                <a:solidFill>
                  <a:srgbClr val="000099"/>
                </a:solidFill>
                <a:latin typeface="Symbol" pitchFamily="18" charset="2"/>
              </a:rPr>
              <a:t>c</a:t>
            </a:r>
            <a:r>
              <a:rPr lang="zh-CN" altLang="en-US" sz="2000" dirty="0">
                <a:solidFill>
                  <a:srgbClr val="000099"/>
                </a:solidFill>
                <a:latin typeface="Symbol" pitchFamily="18" charset="2"/>
              </a:rPr>
              <a:t>值大小，可以得到该粒子属于某种粒子的几率，从而实现粒子鉴别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1C71DAC-89ED-4EDC-89B4-A946B7C1C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dE</a:t>
            </a:r>
            <a:r>
              <a:rPr lang="en-US" altLang="zh-CN" dirty="0"/>
              <a:t>/dx</a:t>
            </a:r>
            <a:r>
              <a:rPr lang="zh-CN" altLang="en-US" dirty="0"/>
              <a:t>重建流程</a:t>
            </a: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14D380D2-7756-4178-B5B4-14A36B44F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5882" y="4213456"/>
            <a:ext cx="36576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94F9E5F9-E28D-49B7-B2E4-AF353B5D2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dE</a:t>
            </a:r>
            <a:r>
              <a:rPr lang="en-US" altLang="zh-CN" dirty="0"/>
              <a:t>/dx </a:t>
            </a:r>
            <a:r>
              <a:rPr lang="zh-CN" altLang="en-US" dirty="0"/>
              <a:t>刻度</a:t>
            </a:r>
          </a:p>
        </p:txBody>
      </p:sp>
      <p:sp>
        <p:nvSpPr>
          <p:cNvPr id="79874" name="灯片编号占位符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6AA1AE-7B19-436A-967D-0881AEF3ACA4}" type="slidenum">
              <a:rPr lang="zh-CN" altLang="en-US" smtClean="0"/>
              <a:pPr/>
              <a:t>26</a:t>
            </a:fld>
            <a:endParaRPr lang="en-US" altLang="zh-CN"/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" y="1225551"/>
            <a:ext cx="8545512" cy="4878387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altLang="zh-CN" sz="2400" b="1" dirty="0" err="1">
                <a:latin typeface="+mn-ea"/>
              </a:rPr>
              <a:t>dE</a:t>
            </a:r>
            <a:r>
              <a:rPr lang="en-US" altLang="zh-CN" sz="2400" b="1" dirty="0">
                <a:latin typeface="+mn-ea"/>
              </a:rPr>
              <a:t>/</a:t>
            </a:r>
            <a:r>
              <a:rPr lang="en-US" altLang="zh-CN" sz="2400" b="1" dirty="0" err="1">
                <a:latin typeface="+mn-ea"/>
              </a:rPr>
              <a:t>dx</a:t>
            </a:r>
            <a:r>
              <a:rPr lang="zh-CN" altLang="en-US" sz="2400" b="1" dirty="0">
                <a:latin typeface="+mn-ea"/>
              </a:rPr>
              <a:t>测量值受环境、漂移室几何结构、电场磁场不均匀等因素影响，需要通过刻度消除这些因素带来的差异</a:t>
            </a:r>
          </a:p>
          <a:p>
            <a:pPr eaLnBrk="1" hangingPunct="1">
              <a:spcBef>
                <a:spcPct val="40000"/>
              </a:spcBef>
            </a:pPr>
            <a:r>
              <a:rPr lang="zh-CN" altLang="en-US" sz="2400" b="1" dirty="0">
                <a:latin typeface="+mn-ea"/>
              </a:rPr>
              <a:t>分为</a:t>
            </a:r>
            <a:r>
              <a:rPr lang="en-US" altLang="zh-CN" sz="2400" b="1" dirty="0">
                <a:latin typeface="+mn-ea"/>
              </a:rPr>
              <a:t>hit</a:t>
            </a:r>
            <a:r>
              <a:rPr lang="zh-CN" altLang="en-US" sz="2400" b="1" dirty="0">
                <a:latin typeface="+mn-ea"/>
              </a:rPr>
              <a:t>级别刻度和</a:t>
            </a:r>
            <a:r>
              <a:rPr lang="en-US" altLang="zh-CN" sz="2400" b="1" dirty="0">
                <a:latin typeface="+mn-ea"/>
              </a:rPr>
              <a:t>track</a:t>
            </a:r>
            <a:r>
              <a:rPr lang="zh-CN" altLang="en-US" sz="2400" b="1" dirty="0">
                <a:latin typeface="+mn-ea"/>
              </a:rPr>
              <a:t>级别刻度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zh-CN" sz="2400" b="1" dirty="0">
                <a:solidFill>
                  <a:srgbClr val="CC0000"/>
                </a:solidFill>
                <a:latin typeface="+mn-ea"/>
              </a:rPr>
              <a:t>Hit</a:t>
            </a:r>
            <a:r>
              <a:rPr lang="zh-CN" altLang="en-US" sz="2400" b="1" dirty="0">
                <a:solidFill>
                  <a:srgbClr val="CC0000"/>
                </a:solidFill>
                <a:latin typeface="+mn-ea"/>
              </a:rPr>
              <a:t>级别刻度</a:t>
            </a:r>
          </a:p>
          <a:p>
            <a:pPr lvl="1" eaLnBrk="1" hangingPunct="1">
              <a:spcBef>
                <a:spcPct val="40000"/>
              </a:spcBef>
            </a:pPr>
            <a:r>
              <a:rPr lang="zh-CN" altLang="en-US" sz="2000" b="1" dirty="0">
                <a:latin typeface="+mn-ea"/>
              </a:rPr>
              <a:t>径迹长度修正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zh-CN" sz="2000" b="1" dirty="0">
                <a:latin typeface="+mn-ea"/>
              </a:rPr>
              <a:t>run by run</a:t>
            </a:r>
            <a:r>
              <a:rPr lang="zh-CN" altLang="en-US" sz="2000" b="1" dirty="0">
                <a:latin typeface="+mn-ea"/>
              </a:rPr>
              <a:t>增益刻度</a:t>
            </a:r>
          </a:p>
          <a:p>
            <a:pPr lvl="1" eaLnBrk="1" hangingPunct="1">
              <a:spcBef>
                <a:spcPct val="40000"/>
              </a:spcBef>
            </a:pPr>
            <a:r>
              <a:rPr lang="zh-CN" altLang="en-US" sz="2000" b="1" dirty="0">
                <a:latin typeface="+mn-ea"/>
              </a:rPr>
              <a:t>单丝增益刻度</a:t>
            </a:r>
          </a:p>
          <a:p>
            <a:pPr lvl="1" eaLnBrk="1" hangingPunct="1">
              <a:spcBef>
                <a:spcPct val="40000"/>
              </a:spcBef>
            </a:pPr>
            <a:r>
              <a:rPr lang="zh-CN" altLang="en-US" sz="2000" b="1" dirty="0">
                <a:latin typeface="+mn-ea"/>
              </a:rPr>
              <a:t>漂移距离</a:t>
            </a:r>
            <a:r>
              <a:rPr lang="en-US" altLang="zh-CN" sz="2000" b="1" dirty="0">
                <a:latin typeface="+mn-ea"/>
              </a:rPr>
              <a:t>-</a:t>
            </a:r>
            <a:r>
              <a:rPr lang="zh-CN" altLang="en-US" sz="2000" b="1" dirty="0">
                <a:latin typeface="+mn-ea"/>
              </a:rPr>
              <a:t>入射角联合修正</a:t>
            </a:r>
          </a:p>
        </p:txBody>
      </p:sp>
      <p:sp>
        <p:nvSpPr>
          <p:cNvPr id="79877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pSp>
        <p:nvGrpSpPr>
          <p:cNvPr id="79878" name="Group 17"/>
          <p:cNvGrpSpPr>
            <a:grpSpLocks/>
          </p:cNvGrpSpPr>
          <p:nvPr/>
        </p:nvGrpSpPr>
        <p:grpSpPr bwMode="auto">
          <a:xfrm>
            <a:off x="8543926" y="2708276"/>
            <a:ext cx="1655763" cy="1439863"/>
            <a:chOff x="4377" y="1616"/>
            <a:chExt cx="1043" cy="907"/>
          </a:xfrm>
        </p:grpSpPr>
        <p:sp>
          <p:nvSpPr>
            <p:cNvPr id="79882" name="Line 9"/>
            <p:cNvSpPr>
              <a:spLocks noChangeShapeType="1"/>
            </p:cNvSpPr>
            <p:nvPr/>
          </p:nvSpPr>
          <p:spPr bwMode="auto">
            <a:xfrm>
              <a:off x="4377" y="1706"/>
              <a:ext cx="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883" name="Line 10"/>
            <p:cNvSpPr>
              <a:spLocks noChangeShapeType="1"/>
            </p:cNvSpPr>
            <p:nvPr/>
          </p:nvSpPr>
          <p:spPr bwMode="auto">
            <a:xfrm>
              <a:off x="4422" y="2387"/>
              <a:ext cx="8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884" name="Line 11"/>
            <p:cNvSpPr>
              <a:spLocks noChangeShapeType="1"/>
            </p:cNvSpPr>
            <p:nvPr/>
          </p:nvSpPr>
          <p:spPr bwMode="auto">
            <a:xfrm>
              <a:off x="4377" y="1706"/>
              <a:ext cx="45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885" name="Line 12"/>
            <p:cNvSpPr>
              <a:spLocks noChangeShapeType="1"/>
            </p:cNvSpPr>
            <p:nvPr/>
          </p:nvSpPr>
          <p:spPr bwMode="auto">
            <a:xfrm flipH="1">
              <a:off x="5239" y="1706"/>
              <a:ext cx="45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886" name="Line 13"/>
            <p:cNvSpPr>
              <a:spLocks noChangeShapeType="1"/>
            </p:cNvSpPr>
            <p:nvPr/>
          </p:nvSpPr>
          <p:spPr bwMode="auto">
            <a:xfrm flipV="1">
              <a:off x="4921" y="2069"/>
              <a:ext cx="499" cy="454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887" name="Line 15"/>
            <p:cNvSpPr>
              <a:spLocks noChangeShapeType="1"/>
            </p:cNvSpPr>
            <p:nvPr/>
          </p:nvSpPr>
          <p:spPr bwMode="auto">
            <a:xfrm flipV="1">
              <a:off x="4604" y="1616"/>
              <a:ext cx="317" cy="907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888" name="Oval 16"/>
            <p:cNvSpPr>
              <a:spLocks noChangeArrowheads="1"/>
            </p:cNvSpPr>
            <p:nvPr/>
          </p:nvSpPr>
          <p:spPr bwMode="auto">
            <a:xfrm>
              <a:off x="4830" y="2024"/>
              <a:ext cx="46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9879" name="Text Box 18"/>
          <p:cNvSpPr txBox="1">
            <a:spLocks noChangeArrowheads="1"/>
          </p:cNvSpPr>
          <p:nvPr/>
        </p:nvSpPr>
        <p:spPr bwMode="auto">
          <a:xfrm>
            <a:off x="8615363" y="2347913"/>
            <a:ext cx="1873250" cy="36671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径迹长度修正</a:t>
            </a:r>
          </a:p>
        </p:txBody>
      </p:sp>
      <p:pic>
        <p:nvPicPr>
          <p:cNvPr id="79880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437064"/>
            <a:ext cx="3384550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1" name="Text Box 20"/>
          <p:cNvSpPr txBox="1">
            <a:spLocks noChangeArrowheads="1"/>
          </p:cNvSpPr>
          <p:nvPr/>
        </p:nvSpPr>
        <p:spPr bwMode="auto">
          <a:xfrm>
            <a:off x="6240464" y="4005264"/>
            <a:ext cx="2232025" cy="39687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/>
              <a:t>增益随</a:t>
            </a:r>
            <a:r>
              <a:rPr lang="en-US" altLang="zh-CN" sz="2000"/>
              <a:t>run</a:t>
            </a:r>
            <a:r>
              <a:rPr lang="zh-CN" altLang="en-US" sz="2000"/>
              <a:t>的变化</a:t>
            </a:r>
          </a:p>
        </p:txBody>
      </p:sp>
    </p:spTree>
    <p:extLst>
      <p:ext uri="{BB962C8B-B14F-4D97-AF65-F5344CB8AC3E}">
        <p14:creationId xmlns:p14="http://schemas.microsoft.com/office/powerpoint/2010/main" val="225294290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C7CC33-52C5-483E-93B7-04F82B6CF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dE</a:t>
            </a:r>
            <a:r>
              <a:rPr lang="en-US" altLang="zh-CN" dirty="0"/>
              <a:t>/dx </a:t>
            </a:r>
            <a:r>
              <a:rPr lang="zh-CN" altLang="en-US" dirty="0"/>
              <a:t>刻度</a:t>
            </a:r>
          </a:p>
        </p:txBody>
      </p:sp>
      <p:sp>
        <p:nvSpPr>
          <p:cNvPr id="80898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3C6231-B740-414E-BAA0-8EE7AF70634B}" type="slidenum">
              <a:rPr lang="zh-CN" altLang="en-US" smtClean="0"/>
              <a:pPr/>
              <a:t>27</a:t>
            </a:fld>
            <a:endParaRPr lang="en-US" altLang="zh-CN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9416" y="1497451"/>
            <a:ext cx="3887788" cy="2447925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zh-CN" altLang="en-US" sz="2000" b="1" dirty="0">
                <a:solidFill>
                  <a:srgbClr val="CC0000"/>
                </a:solidFill>
                <a:latin typeface="+mn-ea"/>
              </a:rPr>
              <a:t>径迹级别刻度</a:t>
            </a: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zh-CN" altLang="fr-FR" sz="2000" b="1" dirty="0">
                <a:latin typeface="+mn-ea"/>
              </a:rPr>
              <a:t>   * 空间电荷效应的修正 </a:t>
            </a: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fr-FR" altLang="zh-CN" sz="2000" b="1" dirty="0">
                <a:latin typeface="+mn-ea"/>
              </a:rPr>
              <a:t>   * </a:t>
            </a:r>
            <a:r>
              <a:rPr lang="zh-CN" altLang="fr-FR" sz="2000" b="1" dirty="0">
                <a:latin typeface="+mn-ea"/>
              </a:rPr>
              <a:t>标定</a:t>
            </a:r>
            <a:r>
              <a:rPr lang="fr-FR" altLang="zh-CN" sz="2000" b="1" dirty="0">
                <a:latin typeface="+mn-ea"/>
              </a:rPr>
              <a:t>dE/dx</a:t>
            </a:r>
            <a:r>
              <a:rPr lang="zh-CN" altLang="fr-FR" sz="2000" b="1" dirty="0">
                <a:latin typeface="+mn-ea"/>
              </a:rPr>
              <a:t>能损曲线</a:t>
            </a: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zh-CN" altLang="en-US" sz="2000" b="1" dirty="0">
                <a:latin typeface="+mn-ea"/>
                <a:cs typeface="Arial" pitchFamily="34" charset="0"/>
              </a:rPr>
              <a:t>   * </a:t>
            </a:r>
            <a:r>
              <a:rPr lang="el-GR" altLang="zh-CN" sz="2000" b="1" dirty="0">
                <a:latin typeface="+mn-ea"/>
                <a:cs typeface="Arial" pitchFamily="34" charset="0"/>
              </a:rPr>
              <a:t>σ</a:t>
            </a:r>
            <a:r>
              <a:rPr lang="en-US" altLang="zh-CN" sz="2000" b="1" baseline="-25000" dirty="0" err="1">
                <a:latin typeface="+mn-ea"/>
                <a:cs typeface="Arial" pitchFamily="34" charset="0"/>
              </a:rPr>
              <a:t>dE</a:t>
            </a:r>
            <a:r>
              <a:rPr lang="en-US" altLang="zh-CN" sz="2000" b="1" baseline="-25000" dirty="0">
                <a:latin typeface="+mn-ea"/>
                <a:cs typeface="Arial" pitchFamily="34" charset="0"/>
              </a:rPr>
              <a:t>/</a:t>
            </a:r>
            <a:r>
              <a:rPr lang="en-US" altLang="zh-CN" sz="2000" b="1" baseline="-25000" dirty="0" err="1">
                <a:latin typeface="+mn-ea"/>
                <a:cs typeface="Arial" pitchFamily="34" charset="0"/>
              </a:rPr>
              <a:t>dx</a:t>
            </a:r>
            <a:r>
              <a:rPr lang="fr-FR" altLang="zh-CN" sz="2000" b="1" dirty="0">
                <a:latin typeface="+mn-ea"/>
              </a:rPr>
              <a:t> </a:t>
            </a:r>
            <a:r>
              <a:rPr lang="zh-CN" altLang="fr-FR" sz="2000" b="1" dirty="0">
                <a:latin typeface="+mn-ea"/>
              </a:rPr>
              <a:t>的刻度</a:t>
            </a:r>
            <a:endParaRPr lang="zh-CN" altLang="en-US" sz="2000" b="1" dirty="0">
              <a:latin typeface="+mn-ea"/>
            </a:endParaRPr>
          </a:p>
          <a:p>
            <a:pPr eaLnBrk="1" hangingPunct="1"/>
            <a:endParaRPr lang="zh-CN" altLang="en-US" sz="1800" dirty="0">
              <a:latin typeface="+mn-ea"/>
            </a:endParaRP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 cstate="print"/>
          <a:srcRect l="3583" t="15445" r="9193" b="5659"/>
          <a:stretch>
            <a:fillRect/>
          </a:stretch>
        </p:blipFill>
        <p:spPr bwMode="auto">
          <a:xfrm>
            <a:off x="6553846" y="1340768"/>
            <a:ext cx="4306514" cy="277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8035782" y="1124743"/>
            <a:ext cx="1943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dirty="0" err="1"/>
              <a:t>dE</a:t>
            </a:r>
            <a:r>
              <a:rPr lang="en-US" altLang="zh-CN" sz="2000" dirty="0"/>
              <a:t>/dx</a:t>
            </a:r>
            <a:r>
              <a:rPr lang="zh-CN" altLang="en-US" sz="2000" dirty="0"/>
              <a:t>曲线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17629CAB-4960-461D-B367-B6901C93C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1744" y="4060749"/>
            <a:ext cx="1943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dirty="0"/>
              <a:t>空间电荷效应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4F6C37F0-E9BB-4D64-A23A-631C384B5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4460859"/>
            <a:ext cx="3108176" cy="176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5" descr="dedx-sat">
            <a:extLst>
              <a:ext uri="{FF2B5EF4-FFF2-40B4-BE49-F238E27FC236}">
                <a16:creationId xmlns:a16="http://schemas.microsoft.com/office/drawing/2014/main" id="{DBC352CB-DE77-4550-A9A4-39E3BAAA5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4397374"/>
            <a:ext cx="46482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3A24B10-35C6-4CAB-8F7B-48490C2868E9}"/>
              </a:ext>
            </a:extLst>
          </p:cNvPr>
          <p:cNvSpPr txBox="1"/>
          <p:nvPr/>
        </p:nvSpPr>
        <p:spPr>
          <a:xfrm rot="16200000">
            <a:off x="1830712" y="510475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Relative </a:t>
            </a:r>
            <a:r>
              <a:rPr lang="en-US" altLang="zh-CN" dirty="0" err="1"/>
              <a:t>dE</a:t>
            </a:r>
            <a:r>
              <a:rPr lang="en-US" altLang="zh-CN" dirty="0"/>
              <a:t>/dx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7300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16BE2-4CCE-C541-B5A4-BE1C14CDA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dE</a:t>
            </a:r>
            <a:r>
              <a:rPr lang="en-US" altLang="zh-CN" dirty="0"/>
              <a:t>/dx</a:t>
            </a:r>
            <a:r>
              <a:rPr lang="zh-CN" altLang="en-US" dirty="0"/>
              <a:t>分辨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189A99-DC95-1A4F-B397-8C9EAEE0A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28</a:t>
            </a:fld>
            <a:endParaRPr lang="zh-CN" altLang="en-US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9CCF118B-0253-5F4C-B4D4-FEF4D3BA1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9737" y="2348880"/>
            <a:ext cx="4985049" cy="335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2474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016096-F78C-4CAA-B35C-BAED1BEC1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飞行时间探测器（</a:t>
            </a:r>
            <a:r>
              <a:rPr lang="en-US" altLang="zh-CN" dirty="0"/>
              <a:t>TOF</a:t>
            </a:r>
            <a:r>
              <a:rPr lang="zh-CN" altLang="en-US" dirty="0"/>
              <a:t>）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9A7A2E7-4AF2-4BF6-94BF-0D7405767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29</a:t>
            </a:fld>
            <a:endParaRPr lang="zh-CN" altLang="en-US" dirty="0"/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8B5BE842-1C99-4792-9FA0-00301FBC1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00" y="1124745"/>
            <a:ext cx="11297320" cy="2411795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000" dirty="0"/>
              <a:t>测量带电粒子在漂移室内的飞行时间，结合漂移室测得的粒子动量和径迹，来辨别粒子的种类</a:t>
            </a:r>
            <a:endParaRPr lang="en-US" altLang="zh-CN" sz="2000" dirty="0"/>
          </a:p>
          <a:p>
            <a:pPr>
              <a:lnSpc>
                <a:spcPct val="120000"/>
              </a:lnSpc>
              <a:defRPr/>
            </a:pPr>
            <a:r>
              <a:rPr lang="zh-CN" altLang="en-US" sz="2000" dirty="0"/>
              <a:t>桶部：</a:t>
            </a: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</a:rPr>
              <a:t>塑料闪烁</a:t>
            </a:r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+</a:t>
            </a: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</a:rPr>
              <a:t>光电倍增管（双端读出），带电粒子在闪烁体中激发产生荧光，通过光电转化输出信号，给出击中时间信息</a:t>
            </a:r>
            <a:endParaRPr lang="en-US" altLang="zh-CN" sz="20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000" dirty="0"/>
              <a:t>端盖</a:t>
            </a:r>
            <a:endParaRPr lang="en-US" altLang="zh-CN" sz="2000" dirty="0"/>
          </a:p>
          <a:p>
            <a:pPr lvl="1">
              <a:lnSpc>
                <a:spcPct val="120000"/>
              </a:lnSpc>
              <a:defRPr/>
            </a:pPr>
            <a:r>
              <a:rPr lang="zh-CN" altLang="en-US" sz="1800" dirty="0"/>
              <a:t>升级前：扇形塑料闪烁体</a:t>
            </a:r>
            <a:r>
              <a:rPr lang="en-US" altLang="zh-CN" sz="1800" dirty="0"/>
              <a:t>+</a:t>
            </a:r>
            <a:r>
              <a:rPr lang="zh-CN" altLang="en-US" sz="1800" dirty="0"/>
              <a:t>光电倍增管</a:t>
            </a:r>
            <a:endParaRPr lang="en-US" altLang="zh-CN" sz="1800" dirty="0"/>
          </a:p>
          <a:p>
            <a:pPr lvl="1">
              <a:lnSpc>
                <a:spcPct val="120000"/>
              </a:lnSpc>
              <a:defRPr/>
            </a:pPr>
            <a:r>
              <a:rPr lang="zh-CN" altLang="en-US" sz="1800" dirty="0"/>
              <a:t>升级后：多气隙电阻性板室</a:t>
            </a:r>
            <a:r>
              <a:rPr lang="en-US" altLang="zh-CN" sz="1800" dirty="0"/>
              <a:t>(MRPC)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C48E7F1A-3DA4-43B2-AA13-75D0C76875D5}"/>
              </a:ext>
            </a:extLst>
          </p:cNvPr>
          <p:cNvGrpSpPr/>
          <p:nvPr/>
        </p:nvGrpSpPr>
        <p:grpSpPr>
          <a:xfrm>
            <a:off x="1127448" y="3567546"/>
            <a:ext cx="3780420" cy="3139767"/>
            <a:chOff x="6096000" y="3567545"/>
            <a:chExt cx="3780420" cy="3139767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8EFA686A-79A6-4A7C-8DAB-308B42708D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104" t="3232" r="3755" b="4374"/>
            <a:stretch/>
          </p:blipFill>
          <p:spPr>
            <a:xfrm>
              <a:off x="6456040" y="3906576"/>
              <a:ext cx="3420380" cy="2800736"/>
            </a:xfrm>
            <a:prstGeom prst="rect">
              <a:avLst/>
            </a:prstGeom>
          </p:spPr>
        </p:pic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FD8869BD-ACDB-44D0-AE48-AE29775E58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24192" y="3906577"/>
              <a:ext cx="648072" cy="1132179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8B57468C-B161-4892-9BCA-C9DBCB84526F}"/>
                </a:ext>
              </a:extLst>
            </p:cNvPr>
            <p:cNvSpPr txBox="1"/>
            <p:nvPr/>
          </p:nvSpPr>
          <p:spPr>
            <a:xfrm>
              <a:off x="8472264" y="3567545"/>
              <a:ext cx="1080120" cy="370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0070C0"/>
                  </a:solidFill>
                </a:rPr>
                <a:t>桶部</a:t>
              </a:r>
              <a:r>
                <a:rPr lang="en-US" altLang="zh-CN" dirty="0">
                  <a:solidFill>
                    <a:srgbClr val="0070C0"/>
                  </a:solidFill>
                </a:rPr>
                <a:t>TOF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AA72823F-19EC-4E86-9740-867445B9826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85310" y="4090890"/>
              <a:ext cx="540060" cy="930679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056123EF-DAA6-4DEE-821C-7A81A16393F1}"/>
                </a:ext>
              </a:extLst>
            </p:cNvPr>
            <p:cNvSpPr txBox="1"/>
            <p:nvPr/>
          </p:nvSpPr>
          <p:spPr>
            <a:xfrm>
              <a:off x="6096000" y="3721557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0070C0"/>
                  </a:solidFill>
                </a:rPr>
                <a:t>端盖</a:t>
              </a:r>
              <a:r>
                <a:rPr lang="en-US" altLang="zh-CN" dirty="0">
                  <a:solidFill>
                    <a:srgbClr val="0070C0"/>
                  </a:solidFill>
                </a:rPr>
                <a:t>TOF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5" name="Picture 3">
            <a:extLst>
              <a:ext uri="{FF2B5EF4-FFF2-40B4-BE49-F238E27FC236}">
                <a16:creationId xmlns:a16="http://schemas.microsoft.com/office/drawing/2014/main" id="{F9850C7D-26A6-4922-B184-488C94AD1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2646056"/>
            <a:ext cx="3240360" cy="160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7">
            <a:extLst>
              <a:ext uri="{FF2B5EF4-FFF2-40B4-BE49-F238E27FC236}">
                <a16:creationId xmlns:a16="http://schemas.microsoft.com/office/drawing/2014/main" id="{80ECC5E1-384E-4B64-AE2B-F8F57AE3A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435" y="4961808"/>
            <a:ext cx="2504965" cy="170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7E903416-EAED-43CC-9492-6275666A9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5021570"/>
            <a:ext cx="3048720" cy="127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FF2DBE5-6F46-4CD8-9431-57AB8615947B}"/>
              </a:ext>
            </a:extLst>
          </p:cNvPr>
          <p:cNvSpPr txBox="1"/>
          <p:nvPr/>
        </p:nvSpPr>
        <p:spPr>
          <a:xfrm>
            <a:off x="9298983" y="3353382"/>
            <a:ext cx="2199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0066CC"/>
                </a:solidFill>
              </a:rPr>
              <a:t>电离辐射产生荧光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2CB68F3-F8BA-4BEB-9EFD-8FAB03366DF1}"/>
              </a:ext>
            </a:extLst>
          </p:cNvPr>
          <p:cNvSpPr txBox="1"/>
          <p:nvPr/>
        </p:nvSpPr>
        <p:spPr>
          <a:xfrm>
            <a:off x="5982304" y="4392426"/>
            <a:ext cx="2199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0066CC"/>
                </a:solidFill>
              </a:rPr>
              <a:t>光信号通过</a:t>
            </a:r>
            <a:r>
              <a:rPr lang="en-US" altLang="zh-CN" dirty="0">
                <a:solidFill>
                  <a:srgbClr val="0066CC"/>
                </a:solidFill>
              </a:rPr>
              <a:t>PMT</a:t>
            </a:r>
            <a:r>
              <a:rPr lang="zh-CN" altLang="en-US" dirty="0">
                <a:solidFill>
                  <a:srgbClr val="0066CC"/>
                </a:solidFill>
              </a:rPr>
              <a:t>转化为电信号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5E96C50-B43B-4DA7-B489-7FF90D4DE9E1}"/>
              </a:ext>
            </a:extLst>
          </p:cNvPr>
          <p:cNvSpPr txBox="1"/>
          <p:nvPr/>
        </p:nvSpPr>
        <p:spPr>
          <a:xfrm>
            <a:off x="9696400" y="4455545"/>
            <a:ext cx="1531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66CC"/>
                </a:solidFill>
              </a:rPr>
              <a:t>PMT</a:t>
            </a:r>
            <a:r>
              <a:rPr lang="zh-CN" altLang="en-US" dirty="0">
                <a:solidFill>
                  <a:srgbClr val="0066CC"/>
                </a:solidFill>
              </a:rPr>
              <a:t>输出信号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A6CF8690-1E6F-4D2E-BBF0-4A94A0F82664}"/>
              </a:ext>
            </a:extLst>
          </p:cNvPr>
          <p:cNvSpPr txBox="1"/>
          <p:nvPr/>
        </p:nvSpPr>
        <p:spPr>
          <a:xfrm>
            <a:off x="7680176" y="2256360"/>
            <a:ext cx="302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0066CC"/>
                </a:solidFill>
              </a:rPr>
              <a:t>闪烁体与光电倍增管</a:t>
            </a:r>
            <a:r>
              <a:rPr lang="en-US" altLang="zh-CN" dirty="0">
                <a:solidFill>
                  <a:srgbClr val="0066CC"/>
                </a:solidFill>
              </a:rPr>
              <a:t>(PMT)</a:t>
            </a:r>
            <a:endParaRPr lang="zh-CN" altLang="en-US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62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3DD581-2D87-4D70-8D4B-1417F5615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粒子如何被探测？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1899918C-2414-41C1-A59F-120E8ECA05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24745"/>
                <a:ext cx="10887000" cy="2664295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sz="2400" dirty="0"/>
                  <a:t>粒子通过与探测器发生相互作用被探测</a:t>
                </a:r>
                <a:endParaRPr lang="en-US" altLang="zh-CN" sz="2400" dirty="0"/>
              </a:p>
              <a:p>
                <a:r>
                  <a:rPr lang="zh-CN" altLang="en-US" sz="2400" dirty="0"/>
                  <a:t>对撞机产生的绝大部分粒子寿命很短，会衰变为长寿命的稳定粒子</a:t>
                </a:r>
                <a:endParaRPr lang="en-US" altLang="zh-CN" sz="2400" dirty="0"/>
              </a:p>
              <a:p>
                <a:r>
                  <a:rPr lang="zh-CN" altLang="en-US" sz="2400" dirty="0"/>
                  <a:t>稳定粒子可以直接被探测器探测</a:t>
                </a:r>
                <a:endParaRPr lang="en-US" altLang="zh-CN" sz="2400" dirty="0"/>
              </a:p>
              <a:p>
                <a:pPr lvl="1"/>
                <a:r>
                  <a:rPr lang="zh-CN" altLang="en-US" sz="2000" dirty="0"/>
                  <a:t>带电粒子：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66CC"/>
                        </a:solidFill>
                        <a:latin typeface="Cambria Math"/>
                      </a:rPr>
                      <m:t>𝑒</m:t>
                    </m:r>
                    <m:r>
                      <a:rPr lang="en-US" altLang="zh-CN" sz="2000" i="1">
                        <a:solidFill>
                          <a:srgbClr val="0066CC"/>
                        </a:solidFill>
                        <a:latin typeface="Cambria Math"/>
                      </a:rPr>
                      <m:t>,  </m:t>
                    </m:r>
                    <m:r>
                      <a:rPr lang="zh-CN" altLang="en-US" sz="2000" i="1">
                        <a:solidFill>
                          <a:srgbClr val="0066CC"/>
                        </a:solidFill>
                        <a:latin typeface="Cambria Math"/>
                      </a:rPr>
                      <m:t>𝜇</m:t>
                    </m:r>
                    <m:r>
                      <a:rPr lang="en-US" altLang="zh-CN" sz="2000" i="1">
                        <a:solidFill>
                          <a:srgbClr val="0066CC"/>
                        </a:solidFill>
                        <a:latin typeface="Cambria Math"/>
                      </a:rPr>
                      <m:t>,  </m:t>
                    </m:r>
                    <m:r>
                      <a:rPr lang="zh-CN" altLang="en-US" sz="2000" i="1">
                        <a:solidFill>
                          <a:srgbClr val="0066CC"/>
                        </a:solidFill>
                        <a:latin typeface="Cambria Math"/>
                      </a:rPr>
                      <m:t>𝜋</m:t>
                    </m:r>
                    <m:r>
                      <a:rPr lang="en-US" altLang="zh-CN" sz="2000" i="1">
                        <a:solidFill>
                          <a:srgbClr val="0066CC"/>
                        </a:solidFill>
                        <a:latin typeface="Cambria Math"/>
                      </a:rPr>
                      <m:t>,  </m:t>
                    </m:r>
                    <m:r>
                      <a:rPr lang="en-US" altLang="zh-CN" sz="2000" i="1">
                        <a:solidFill>
                          <a:srgbClr val="0066CC"/>
                        </a:solidFill>
                        <a:latin typeface="Cambria Math"/>
                      </a:rPr>
                      <m:t>𝐾</m:t>
                    </m:r>
                    <m:r>
                      <a:rPr lang="en-US" altLang="zh-CN" sz="2000" i="1">
                        <a:solidFill>
                          <a:srgbClr val="0066CC"/>
                        </a:solidFill>
                        <a:latin typeface="Cambria Math"/>
                      </a:rPr>
                      <m:t>, </m:t>
                    </m:r>
                    <m:r>
                      <a:rPr lang="en-US" altLang="zh-CN" sz="2000" i="1">
                        <a:solidFill>
                          <a:srgbClr val="0066CC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altLang="zh-CN" sz="2000" dirty="0">
                  <a:solidFill>
                    <a:srgbClr val="0066CC"/>
                  </a:solidFill>
                </a:endParaRPr>
              </a:p>
              <a:p>
                <a:pPr lvl="1"/>
                <a:r>
                  <a:rPr lang="zh-CN" altLang="en-US" sz="2000" dirty="0"/>
                  <a:t>中性粒子：</a:t>
                </a:r>
                <a14:m>
                  <m:oMath xmlns:m="http://schemas.openxmlformats.org/officeDocument/2006/math">
                    <m:r>
                      <a:rPr lang="zh-CN" altLang="en-US" sz="2000" i="1">
                        <a:solidFill>
                          <a:srgbClr val="0066CC"/>
                        </a:solidFill>
                        <a:latin typeface="Cambria Math"/>
                      </a:rPr>
                      <m:t>𝛾</m:t>
                    </m:r>
                    <m:r>
                      <a:rPr lang="en-US" altLang="zh-CN" sz="2000" i="1">
                        <a:solidFill>
                          <a:srgbClr val="0066CC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2000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altLang="zh-CN" sz="2000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i="1">
                        <a:solidFill>
                          <a:srgbClr val="0066CC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altLang="zh-CN" sz="2000" dirty="0">
                  <a:solidFill>
                    <a:srgbClr val="0066CC"/>
                  </a:solidFill>
                </a:endParaRPr>
              </a:p>
              <a:p>
                <a:r>
                  <a:rPr lang="zh-CN" altLang="en-US" sz="2400" dirty="0"/>
                  <a:t>不稳定粒子可以由稳定粒子的测量信息重建得到</a:t>
                </a:r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1899918C-2414-41C1-A59F-120E8ECA05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24745"/>
                <a:ext cx="10887000" cy="2664295"/>
              </a:xfrm>
              <a:blipFill>
                <a:blip r:embed="rId2"/>
                <a:stretch>
                  <a:fillRect l="-728" t="-27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A8FB981-51C4-480E-9E5E-49526A701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173B0A7-F6BE-4C4D-80C6-87B9A5D42BBD}"/>
                  </a:ext>
                </a:extLst>
              </p:cNvPr>
              <p:cNvSpPr txBox="1"/>
              <p:nvPr/>
            </p:nvSpPr>
            <p:spPr>
              <a:xfrm>
                <a:off x="7529210" y="3188824"/>
                <a:ext cx="4662790" cy="404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srgbClr val="0066CC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rgbClr val="0066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CN" sz="2000" b="0" i="1" smtClean="0">
                          <a:solidFill>
                            <a:srgbClr val="0066CC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000" b="0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solidFill>
                                <a:srgbClr val="0066CC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0066CC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000" b="0" i="1" smtClean="0">
                              <a:solidFill>
                                <a:srgbClr val="0066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CN" sz="2000" b="0" i="1" smtClean="0">
                          <a:solidFill>
                            <a:srgbClr val="0066CC"/>
                          </a:solidFill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altLang="zh-CN" sz="2000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rgbClr val="0066CC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0066CC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0066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CN" sz="2000" b="0" i="1" smtClean="0">
                          <a:solidFill>
                            <a:srgbClr val="0066CC"/>
                          </a:solidFill>
                          <a:latin typeface="Cambria Math"/>
                        </a:rPr>
                        <m:t>+2(</m:t>
                      </m:r>
                      <m:sSub>
                        <m:sSubPr>
                          <m:ctrlPr>
                            <a:rPr lang="en-US" altLang="zh-CN" sz="2000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0066CC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0066CC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0066CC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0066CC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0066CC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CN" sz="2000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0066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0066CC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0066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0066CC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0066CC"/>
                          </a:solidFill>
                          <a:latin typeface="Cambria Math"/>
                        </a:rPr>
                        <m:t>𝑐𝑜𝑠</m:t>
                      </m:r>
                      <m:r>
                        <a:rPr lang="zh-CN" altLang="en-US" sz="2000" b="0" i="1" smtClean="0">
                          <a:solidFill>
                            <a:srgbClr val="0066CC"/>
                          </a:solidFill>
                          <a:latin typeface="Cambria Math"/>
                        </a:rPr>
                        <m:t>𝜃</m:t>
                      </m:r>
                      <m:r>
                        <a:rPr lang="en-US" altLang="zh-CN" sz="2000" b="0" i="1" smtClean="0">
                          <a:solidFill>
                            <a:srgbClr val="0066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CN" sz="1800" dirty="0">
                  <a:solidFill>
                    <a:srgbClr val="0066CC"/>
                  </a:solidFill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173B0A7-F6BE-4C4D-80C6-87B9A5D42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210" y="3188824"/>
                <a:ext cx="4662790" cy="404213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93EE5BEF-313B-4FF9-B93B-C18A79715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1970341"/>
            <a:ext cx="2669106" cy="120456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E0BE54D-7B2E-420E-AA7E-E67732FA00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456" y="4345532"/>
            <a:ext cx="9411198" cy="159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47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292D1A-2E9C-4962-A370-E59F0449C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TOF</a:t>
            </a:r>
            <a:r>
              <a:rPr lang="zh-CN" altLang="en-US" dirty="0"/>
              <a:t>刻度 </a:t>
            </a:r>
            <a:r>
              <a:rPr lang="en-US" altLang="zh-CN" sz="3200" dirty="0"/>
              <a:t>(</a:t>
            </a:r>
            <a:r>
              <a:rPr lang="zh-CN" altLang="en-US" sz="3200" dirty="0"/>
              <a:t>桶部</a:t>
            </a:r>
            <a:r>
              <a:rPr lang="en-US" altLang="zh-CN" sz="3200" dirty="0"/>
              <a:t>)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C48C2D5-ED69-443F-9195-D8F7A2DF5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30</a:t>
            </a:fld>
            <a:endParaRPr lang="zh-CN" altLang="en-US" dirty="0"/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3A0FFA10-DD41-46F7-B9BF-3D302FF3D9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247080"/>
              </p:ext>
            </p:extLst>
          </p:nvPr>
        </p:nvGraphicFramePr>
        <p:xfrm>
          <a:off x="6983668" y="1752617"/>
          <a:ext cx="4120033" cy="1444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17" name="Equation" r:id="rId3" imgW="1955800" imgH="685800" progId="">
                  <p:embed/>
                </p:oleObj>
              </mc:Choice>
              <mc:Fallback>
                <p:oleObj name="Equation" r:id="rId3" imgW="1955800" imgH="685800" progId="">
                  <p:embed/>
                  <p:pic>
                    <p:nvPicPr>
                      <p:cNvPr id="22" name="对象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3668" y="1752617"/>
                        <a:ext cx="4120033" cy="1444119"/>
                      </a:xfrm>
                      <a:prstGeom prst="rect">
                        <a:avLst/>
                      </a:prstGeom>
                      <a:solidFill>
                        <a:srgbClr val="99CC00">
                          <a:alpha val="21960"/>
                        </a:srgbClr>
                      </a:solidFill>
                      <a:ln w="25400">
                        <a:solidFill>
                          <a:srgbClr val="800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22">
            <a:extLst>
              <a:ext uri="{FF2B5EF4-FFF2-40B4-BE49-F238E27FC236}">
                <a16:creationId xmlns:a16="http://schemas.microsoft.com/office/drawing/2014/main" id="{40F055F2-9DE0-49B2-BB3A-1497725D066F}"/>
              </a:ext>
            </a:extLst>
          </p:cNvPr>
          <p:cNvSpPr txBox="1"/>
          <p:nvPr/>
        </p:nvSpPr>
        <p:spPr>
          <a:xfrm>
            <a:off x="8335799" y="117989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经验公式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37D55DA8-C0E1-4313-9B3F-8A4E83E855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740" y="1163176"/>
            <a:ext cx="5915088" cy="22019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内容占位符 2">
                <a:extLst>
                  <a:ext uri="{FF2B5EF4-FFF2-40B4-BE49-F238E27FC236}">
                    <a16:creationId xmlns:a16="http://schemas.microsoft.com/office/drawing/2014/main" id="{0309C056-4C12-4089-85E8-425166496C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3438053"/>
                <a:ext cx="10598968" cy="3159299"/>
              </a:xfrm>
            </p:spPr>
            <p:txBody>
              <a:bodyPr>
                <a:normAutofit/>
              </a:bodyPr>
              <a:lstStyle/>
              <a:p>
                <a:r>
                  <a:rPr kumimoji="1" lang="zh-CN" altLang="en-US" sz="2800" dirty="0">
                    <a:solidFill>
                      <a:schemeClr val="tx1"/>
                    </a:solidFill>
                    <a:latin typeface="+mn-ea"/>
                    <a:cs typeface="Arial" panose="020B0604020202020204" pitchFamily="34" charset="0"/>
                    <a:sym typeface="Monotype Corsiva" pitchFamily="66" charset="0"/>
                  </a:rPr>
                  <a:t>刻度常数</a:t>
                </a:r>
                <a:endParaRPr kumimoji="1" lang="en-US" altLang="zh-CN" sz="2800" dirty="0">
                  <a:solidFill>
                    <a:schemeClr val="tx1"/>
                  </a:solidFill>
                  <a:latin typeface="+mn-ea"/>
                  <a:cs typeface="Arial" panose="020B0604020202020204" pitchFamily="34" charset="0"/>
                  <a:sym typeface="Monotype Corsiva" pitchFamily="66" charset="0"/>
                </a:endParaRPr>
              </a:p>
              <a:p>
                <a:pPr lvl="1"/>
                <a:r>
                  <a:rPr kumimoji="1" lang="en-US" altLang="zh-CN" sz="2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Monotype Corsiva" pitchFamily="66" charset="0"/>
                  </a:rPr>
                  <a:t>P</a:t>
                </a:r>
                <a:r>
                  <a:rPr kumimoji="1" lang="en-US" altLang="zh-CN" sz="2400" i="1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Monotype Corsiva" pitchFamily="66" charset="0"/>
                  </a:rPr>
                  <a:t>0</a:t>
                </a:r>
                <a:r>
                  <a:rPr kumimoji="1" lang="en-US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Monotype Corsiva" pitchFamily="66" charset="0"/>
                  </a:rPr>
                  <a:t>: </a:t>
                </a:r>
                <a:r>
                  <a:rPr kumimoji="1" lang="zh-CN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Monotype Corsiva" pitchFamily="66" charset="0"/>
                  </a:rPr>
                  <a:t>时间延迟</a:t>
                </a:r>
                <a:endParaRPr kumimoji="1" lang="en-US" altLang="zh-CN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Monotype Corsiva" pitchFamily="66" charset="0"/>
                </a:endParaRPr>
              </a:p>
              <a:p>
                <a:pPr lvl="1"/>
                <a:r>
                  <a:rPr kumimoji="1" lang="en-US" altLang="zh-CN" sz="2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Monotype Corsiva" pitchFamily="66" charset="0"/>
                  </a:rPr>
                  <a:t>P</a:t>
                </a:r>
                <a:r>
                  <a:rPr kumimoji="1" lang="en-US" altLang="zh-CN" sz="2400" i="1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Monotype Corsiva" pitchFamily="66" charset="0"/>
                  </a:rPr>
                  <a:t>1 </a:t>
                </a:r>
                <a:r>
                  <a:rPr kumimoji="1" lang="en-US" altLang="zh-CN" sz="2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Monotype Corsiva" pitchFamily="66" charset="0"/>
                  </a:rPr>
                  <a:t>-P</a:t>
                </a:r>
                <a:r>
                  <a:rPr kumimoji="1" lang="en-US" altLang="zh-CN" sz="2400" i="1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Monotype Corsiva" pitchFamily="66" charset="0"/>
                  </a:rPr>
                  <a:t>3</a:t>
                </a:r>
                <a:r>
                  <a:rPr kumimoji="1" lang="en-US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Monotype Corsiva" pitchFamily="66" charset="0"/>
                  </a:rPr>
                  <a:t>: </a:t>
                </a:r>
                <a:r>
                  <a:rPr kumimoji="1" lang="zh-CN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Monotype Corsiva" pitchFamily="66" charset="0"/>
                  </a:rPr>
                  <a:t>时幅修正</a:t>
                </a:r>
                <a:endParaRPr kumimoji="1" lang="en-US" altLang="zh-CN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Monotype Corsiva" pitchFamily="66" charset="0"/>
                </a:endParaRPr>
              </a:p>
              <a:p>
                <a:pPr lvl="1"/>
                <a:r>
                  <a:rPr kumimoji="1" lang="en-US" altLang="zh-CN" sz="2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Monotype Corsiva" pitchFamily="66" charset="0"/>
                  </a:rPr>
                  <a:t>P</a:t>
                </a:r>
                <a:r>
                  <a:rPr kumimoji="1" lang="en-US" altLang="zh-CN" sz="2400" i="1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Monotype Corsiva" pitchFamily="66" charset="0"/>
                  </a:rPr>
                  <a:t>4 </a:t>
                </a:r>
                <a:r>
                  <a:rPr kumimoji="1" lang="en-US" altLang="zh-CN" sz="2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Monotype Corsiva" pitchFamily="66" charset="0"/>
                  </a:rPr>
                  <a:t>-P</a:t>
                </a:r>
                <a:r>
                  <a:rPr kumimoji="1" lang="en-US" altLang="zh-CN" sz="2400" i="1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Monotype Corsiva" pitchFamily="66" charset="0"/>
                  </a:rPr>
                  <a:t>6</a:t>
                </a:r>
                <a:r>
                  <a:rPr kumimoji="1" lang="en-US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Monotype Corsiva" pitchFamily="66" charset="0"/>
                  </a:rPr>
                  <a:t>: </a:t>
                </a:r>
                <a:r>
                  <a:rPr kumimoji="1" lang="zh-CN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Monotype Corsiva" pitchFamily="66" charset="0"/>
                  </a:rPr>
                  <a:t>等效速度的修正项</a:t>
                </a:r>
              </a:p>
              <a:p>
                <a:r>
                  <a:rPr kumimoji="1" lang="zh-CN" altLang="en-US" sz="2800" dirty="0">
                    <a:solidFill>
                      <a:schemeClr val="tx1"/>
                    </a:solidFill>
                    <a:latin typeface="+mn-ea"/>
                    <a:cs typeface="Arial" panose="020B0604020202020204" pitchFamily="34" charset="0"/>
                    <a:sym typeface="Monotype Corsiva" pitchFamily="66" charset="0"/>
                  </a:rPr>
                  <a:t>从</a:t>
                </a:r>
                <a:r>
                  <a:rPr kumimoji="1" lang="en-US" altLang="zh-CN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Monotype Corsiva" pitchFamily="66" charset="0"/>
                  </a:rPr>
                  <a:t>MDC</a:t>
                </a:r>
                <a:r>
                  <a:rPr kumimoji="1" lang="zh-CN" altLang="en-US" sz="2800" dirty="0">
                    <a:solidFill>
                      <a:schemeClr val="tx1"/>
                    </a:solidFill>
                    <a:latin typeface="+mn-ea"/>
                    <a:cs typeface="Arial" panose="020B0604020202020204" pitchFamily="34" charset="0"/>
                    <a:sym typeface="Monotype Corsiva" pitchFamily="66" charset="0"/>
                  </a:rPr>
                  <a:t>重建的径迹计算预期时间</a:t>
                </a:r>
                <a:r>
                  <a:rPr kumimoji="1" lang="en-US" altLang="zh-CN" sz="2800" dirty="0">
                    <a:latin typeface="+mn-ea"/>
                    <a:cs typeface="Arial" panose="020B0604020202020204" pitchFamily="34" charset="0"/>
                    <a:sym typeface="Monotype Corsiva" pitchFamily="66" charset="0"/>
                  </a:rPr>
                  <a:t>:</a:t>
                </a:r>
                <a:endParaRPr kumimoji="1" lang="en-US" altLang="zh-CN" sz="2800" dirty="0">
                  <a:solidFill>
                    <a:schemeClr val="tx1"/>
                  </a:solidFill>
                  <a:latin typeface="+mn-ea"/>
                  <a:cs typeface="Arial" panose="020B0604020202020204" pitchFamily="34" charset="0"/>
                  <a:sym typeface="Monotype Corsiva" pitchFamily="66" charset="0"/>
                </a:endParaRPr>
              </a:p>
              <a:p>
                <a:r>
                  <a:rPr kumimoji="1" lang="zh-CN" altLang="en-US" sz="2800" dirty="0">
                    <a:solidFill>
                      <a:schemeClr val="tx1"/>
                    </a:solidFill>
                    <a:latin typeface="+mn-ea"/>
                    <a:cs typeface="Arial" panose="020B0604020202020204" pitchFamily="34" charset="0"/>
                    <a:sym typeface="Monotype Corsiva" pitchFamily="66" charset="0"/>
                  </a:rPr>
                  <a:t>最小化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Monotype Corsiva" pitchFamily="66" charset="0"/>
                          </a:rPr>
                        </m:ctrlPr>
                      </m:sSupPr>
                      <m:e>
                        <m:r>
                          <a:rPr kumimoji="1" lang="zh-CN" altLang="en-US" sz="280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  <a:sym typeface="Monotype Corsiva" pitchFamily="66" charset="0"/>
                          </a:rPr>
                          <m:t>𝜒</m:t>
                        </m:r>
                      </m:e>
                      <m:sup>
                        <m:r>
                          <a:rPr kumimoji="1" lang="en-US" altLang="zh-CN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  <a:sym typeface="Monotype Corsiva" pitchFamily="66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zh-CN" altLang="en-US" sz="2800" dirty="0">
                    <a:solidFill>
                      <a:schemeClr val="tx1"/>
                    </a:solidFill>
                    <a:latin typeface="+mn-ea"/>
                    <a:cs typeface="Arial" panose="020B0604020202020204" pitchFamily="34" charset="0"/>
                    <a:sym typeface="Monotype Corsiva" pitchFamily="66" charset="0"/>
                  </a:rPr>
                  <a:t>方法获得</a:t>
                </a:r>
                <a:r>
                  <a:rPr kumimoji="1" lang="en-US" altLang="zh-CN" sz="2800" i="1" dirty="0">
                    <a:latin typeface="Arial" panose="020B0604020202020204" pitchFamily="34" charset="0"/>
                    <a:cs typeface="Arial" panose="020B0604020202020204" pitchFamily="34" charset="0"/>
                    <a:sym typeface="Monotype Corsiva" pitchFamily="66" charset="0"/>
                  </a:rPr>
                  <a:t>P</a:t>
                </a:r>
                <a:r>
                  <a:rPr kumimoji="1" lang="en-US" altLang="zh-CN" sz="2800" i="1" baseline="-25000" dirty="0">
                    <a:latin typeface="Arial" panose="020B0604020202020204" pitchFamily="34" charset="0"/>
                    <a:cs typeface="Arial" panose="020B0604020202020204" pitchFamily="34" charset="0"/>
                    <a:sym typeface="Monotype Corsiva" pitchFamily="66" charset="0"/>
                  </a:rPr>
                  <a:t>0 </a:t>
                </a:r>
                <a:r>
                  <a:rPr kumimoji="1" lang="en-US" altLang="zh-CN" sz="2800" i="1" dirty="0">
                    <a:latin typeface="Arial" panose="020B0604020202020204" pitchFamily="34" charset="0"/>
                    <a:cs typeface="Arial" panose="020B0604020202020204" pitchFamily="34" charset="0"/>
                    <a:sym typeface="Monotype Corsiva" pitchFamily="66" charset="0"/>
                  </a:rPr>
                  <a:t>-P</a:t>
                </a:r>
                <a:r>
                  <a:rPr kumimoji="1" lang="en-US" altLang="zh-CN" sz="2800" i="1" baseline="-25000" dirty="0">
                    <a:latin typeface="Arial" panose="020B0604020202020204" pitchFamily="34" charset="0"/>
                    <a:cs typeface="Arial" panose="020B0604020202020204" pitchFamily="34" charset="0"/>
                    <a:sym typeface="Monotype Corsiva" pitchFamily="66" charset="0"/>
                  </a:rPr>
                  <a:t>6</a:t>
                </a:r>
                <a:r>
                  <a:rPr kumimoji="1" lang="en-US" altLang="zh-CN" sz="2800" i="1" dirty="0">
                    <a:latin typeface="Arial" panose="020B0604020202020204" pitchFamily="34" charset="0"/>
                    <a:cs typeface="Arial" panose="020B0604020202020204" pitchFamily="34" charset="0"/>
                    <a:sym typeface="Monotype Corsiva" pitchFamily="66" charset="0"/>
                  </a:rPr>
                  <a:t> </a:t>
                </a:r>
                <a:r>
                  <a:rPr kumimoji="1"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  <a:sym typeface="Monotype Corsiva" pitchFamily="66" charset="0"/>
                  </a:rPr>
                  <a:t>:</a:t>
                </a:r>
                <a:endParaRPr kumimoji="1" lang="en-US" altLang="zh-CN" sz="2800" dirty="0">
                  <a:solidFill>
                    <a:schemeClr val="tx1"/>
                  </a:solidFill>
                  <a:latin typeface="+mn-ea"/>
                  <a:cs typeface="Arial" panose="020B0604020202020204" pitchFamily="34" charset="0"/>
                  <a:sym typeface="Monotype Corsiva" pitchFamily="66" charset="0"/>
                </a:endParaRPr>
              </a:p>
            </p:txBody>
          </p:sp>
        </mc:Choice>
        <mc:Fallback xmlns="">
          <p:sp>
            <p:nvSpPr>
              <p:cNvPr id="15" name="内容占位符 2">
                <a:extLst>
                  <a:ext uri="{FF2B5EF4-FFF2-40B4-BE49-F238E27FC236}">
                    <a16:creationId xmlns:a16="http://schemas.microsoft.com/office/drawing/2014/main" id="{0309C056-4C12-4089-85E8-425166496C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3438053"/>
                <a:ext cx="10598968" cy="3159299"/>
              </a:xfrm>
              <a:blipFill>
                <a:blip r:embed="rId6"/>
                <a:stretch>
                  <a:fillRect l="-1035" t="-21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C41A109B-1B91-4A47-9946-F491B83D4D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953357"/>
              </p:ext>
            </p:extLst>
          </p:nvPr>
        </p:nvGraphicFramePr>
        <p:xfrm>
          <a:off x="6471129" y="5242129"/>
          <a:ext cx="5145112" cy="452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18" name="Equation" r:id="rId7" imgW="3327400" imgH="292100" progId="">
                  <p:embed/>
                </p:oleObj>
              </mc:Choice>
              <mc:Fallback>
                <p:oleObj name="Equation" r:id="rId7" imgW="3327400" imgH="292100" progId="">
                  <p:embed/>
                  <p:pic>
                    <p:nvPicPr>
                      <p:cNvPr id="5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1129" y="5242129"/>
                        <a:ext cx="5145112" cy="45269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extLst>
              <a:ext uri="{FF2B5EF4-FFF2-40B4-BE49-F238E27FC236}">
                <a16:creationId xmlns:a16="http://schemas.microsoft.com/office/drawing/2014/main" id="{9D878114-2A33-4AFD-A0FC-DBCA5E5B7D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445604"/>
              </p:ext>
            </p:extLst>
          </p:nvPr>
        </p:nvGraphicFramePr>
        <p:xfrm>
          <a:off x="5253608" y="5840185"/>
          <a:ext cx="5145112" cy="611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19" name="Equation" r:id="rId9" imgW="3200400" imgH="381000" progId="">
                  <p:embed/>
                </p:oleObj>
              </mc:Choice>
              <mc:Fallback>
                <p:oleObj name="Equation" r:id="rId9" imgW="3200400" imgH="381000" progId="">
                  <p:embed/>
                  <p:pic>
                    <p:nvPicPr>
                      <p:cNvPr id="6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3608" y="5840185"/>
                        <a:ext cx="5145112" cy="61180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46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2C7D3-B7CD-D541-8376-AB4A4332E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TOF</a:t>
            </a:r>
            <a:r>
              <a:rPr lang="zh-CN" altLang="en-US" dirty="0"/>
              <a:t>时间分辨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143275-C053-6341-8853-8CCE723F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31</a:t>
            </a:fld>
            <a:endParaRPr lang="zh-CN" alt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7E9A0AC-37B1-D744-ABD2-49E4A1046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279235"/>
              </p:ext>
            </p:extLst>
          </p:nvPr>
        </p:nvGraphicFramePr>
        <p:xfrm>
          <a:off x="1271464" y="4365104"/>
          <a:ext cx="4333800" cy="1890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6900">
                  <a:extLst>
                    <a:ext uri="{9D8B030D-6E8A-4147-A177-3AD203B41FA5}">
                      <a16:colId xmlns:a16="http://schemas.microsoft.com/office/drawing/2014/main" val="1580012703"/>
                    </a:ext>
                  </a:extLst>
                </a:gridCol>
                <a:gridCol w="2166900">
                  <a:extLst>
                    <a:ext uri="{9D8B030D-6E8A-4147-A177-3AD203B41FA5}">
                      <a16:colId xmlns:a16="http://schemas.microsoft.com/office/drawing/2014/main" val="2245894879"/>
                    </a:ext>
                  </a:extLst>
                </a:gridCol>
              </a:tblGrid>
              <a:tr h="63007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桶部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68 </a:t>
                      </a:r>
                      <a:r>
                        <a:rPr lang="en-US" altLang="zh-CN" dirty="0" err="1"/>
                        <a:t>ps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1266231"/>
                  </a:ext>
                </a:extLst>
              </a:tr>
              <a:tr h="63007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端盖升级前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98 </a:t>
                      </a:r>
                      <a:r>
                        <a:rPr lang="en-US" altLang="zh-CN" dirty="0" err="1"/>
                        <a:t>ps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0899390"/>
                  </a:ext>
                </a:extLst>
              </a:tr>
              <a:tr h="63007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端盖升级后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 </a:t>
                      </a:r>
                      <a:r>
                        <a:rPr lang="en-US" altLang="zh-CN" dirty="0" err="1"/>
                        <a:t>ps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586150"/>
                  </a:ext>
                </a:extLst>
              </a:tr>
            </a:tbl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6D9189E6-A224-4944-8DD8-86967DBCB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1022629"/>
            <a:ext cx="3312368" cy="307492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A1475EA-4DA7-4224-A8C4-F3EE789D5C33}"/>
              </a:ext>
            </a:extLst>
          </p:cNvPr>
          <p:cNvSpPr txBox="1"/>
          <p:nvPr/>
        </p:nvSpPr>
        <p:spPr>
          <a:xfrm>
            <a:off x="2855640" y="154477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桶部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8CCF256-37A3-42A2-905A-3DD560508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891" y="1022629"/>
            <a:ext cx="3846573" cy="282980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FE2561A-B4FC-4542-A054-F75F0543B0C3}"/>
              </a:ext>
            </a:extLst>
          </p:cNvPr>
          <p:cNvSpPr txBox="1"/>
          <p:nvPr/>
        </p:nvSpPr>
        <p:spPr>
          <a:xfrm>
            <a:off x="7680176" y="154477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桶部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943A728-A85D-4A6A-AA6E-981435657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987" y="3794630"/>
            <a:ext cx="4016493" cy="298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294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7CFCA0-188C-42CD-95DD-F33518C18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电磁量能器 </a:t>
            </a:r>
            <a:r>
              <a:rPr lang="en-US" altLang="zh-CN" dirty="0"/>
              <a:t>(EMC)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E9A378D-71AE-46FC-B3F5-F393916CB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32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A45A85B-3BDA-4EE6-92A6-BFF5BE7274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4" t="3232" r="3755" b="4374"/>
          <a:stretch/>
        </p:blipFill>
        <p:spPr>
          <a:xfrm>
            <a:off x="1249019" y="1094192"/>
            <a:ext cx="3660008" cy="299695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9B39B79-E2AD-4EE7-831B-319E21581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9019" y="4254912"/>
            <a:ext cx="3272849" cy="24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D3930467-F1F1-42AB-9672-952E59C09A00}"/>
              </a:ext>
            </a:extLst>
          </p:cNvPr>
          <p:cNvCxnSpPr>
            <a:cxnSpLocks/>
          </p:cNvCxnSpPr>
          <p:nvPr/>
        </p:nvCxnSpPr>
        <p:spPr>
          <a:xfrm flipH="1">
            <a:off x="2567608" y="3003988"/>
            <a:ext cx="72008" cy="1145092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8ED2DCEF-4D43-4C5B-ABBC-9C5FC2AF77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2" r="5939" b="16876"/>
          <a:stretch/>
        </p:blipFill>
        <p:spPr>
          <a:xfrm>
            <a:off x="6096000" y="3350877"/>
            <a:ext cx="2090352" cy="1480817"/>
          </a:xfrm>
          <a:prstGeom prst="rect">
            <a:avLst/>
          </a:prstGeom>
        </p:spPr>
      </p:pic>
      <p:pic>
        <p:nvPicPr>
          <p:cNvPr id="13" name="Picture 17">
            <a:extLst>
              <a:ext uri="{FF2B5EF4-FFF2-40B4-BE49-F238E27FC236}">
                <a16:creationId xmlns:a16="http://schemas.microsoft.com/office/drawing/2014/main" id="{08E47063-2492-4B6E-AA3D-8AA7B12D6C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3511" y="3153633"/>
            <a:ext cx="2923089" cy="1734035"/>
          </a:xfrm>
          <a:prstGeom prst="rect">
            <a:avLst/>
          </a:prstGeom>
        </p:spPr>
      </p:pic>
      <p:pic>
        <p:nvPicPr>
          <p:cNvPr id="14" name="Picture 4" descr="晶体簇射">
            <a:extLst>
              <a:ext uri="{FF2B5EF4-FFF2-40B4-BE49-F238E27FC236}">
                <a16:creationId xmlns:a16="http://schemas.microsoft.com/office/drawing/2014/main" id="{12A189A1-1E16-4227-8599-D79095CD7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73"/>
          <a:stretch/>
        </p:blipFill>
        <p:spPr>
          <a:xfrm>
            <a:off x="7680176" y="978013"/>
            <a:ext cx="2704491" cy="18551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BD34F390-ACAE-4E44-B2E1-AC9D9FAF2855}"/>
              </a:ext>
            </a:extLst>
          </p:cNvPr>
          <p:cNvCxnSpPr>
            <a:cxnSpLocks/>
          </p:cNvCxnSpPr>
          <p:nvPr/>
        </p:nvCxnSpPr>
        <p:spPr>
          <a:xfrm flipV="1">
            <a:off x="8096462" y="2178619"/>
            <a:ext cx="648072" cy="804753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AC298C07-9ADA-412E-8F6B-1D7CB7C435ED}"/>
              </a:ext>
            </a:extLst>
          </p:cNvPr>
          <p:cNvSpPr txBox="1"/>
          <p:nvPr/>
        </p:nvSpPr>
        <p:spPr>
          <a:xfrm>
            <a:off x="6384032" y="2122506"/>
            <a:ext cx="1197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入射电子或光子</a:t>
            </a:r>
          </a:p>
        </p:txBody>
      </p:sp>
      <p:pic>
        <p:nvPicPr>
          <p:cNvPr id="19" name="Picture 3" descr="display1Ggamma">
            <a:extLst>
              <a:ext uri="{FF2B5EF4-FFF2-40B4-BE49-F238E27FC236}">
                <a16:creationId xmlns:a16="http://schemas.microsoft.com/office/drawing/2014/main" id="{2E4E8D0B-2549-4220-A964-8555BCF4F9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" t="4029" r="5137" b="1656"/>
          <a:stretch/>
        </p:blipFill>
        <p:spPr>
          <a:xfrm>
            <a:off x="7670134" y="5013752"/>
            <a:ext cx="2545336" cy="173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箭头: 下 20">
            <a:extLst>
              <a:ext uri="{FF2B5EF4-FFF2-40B4-BE49-F238E27FC236}">
                <a16:creationId xmlns:a16="http://schemas.microsoft.com/office/drawing/2014/main" id="{587F00ED-BA55-4F29-BD52-C511F17DBFD3}"/>
              </a:ext>
            </a:extLst>
          </p:cNvPr>
          <p:cNvSpPr/>
          <p:nvPr/>
        </p:nvSpPr>
        <p:spPr>
          <a:xfrm>
            <a:off x="8573511" y="2924944"/>
            <a:ext cx="171023" cy="425933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箭头: 下 21">
            <a:extLst>
              <a:ext uri="{FF2B5EF4-FFF2-40B4-BE49-F238E27FC236}">
                <a16:creationId xmlns:a16="http://schemas.microsoft.com/office/drawing/2014/main" id="{120C5A87-717F-4EB7-84B5-C6E9E1C3D419}"/>
              </a:ext>
            </a:extLst>
          </p:cNvPr>
          <p:cNvSpPr/>
          <p:nvPr/>
        </p:nvSpPr>
        <p:spPr>
          <a:xfrm>
            <a:off x="8566615" y="4666417"/>
            <a:ext cx="171023" cy="425933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D7571D6-438A-4811-B1AA-95C0570BBFB8}"/>
              </a:ext>
            </a:extLst>
          </p:cNvPr>
          <p:cNvSpPr txBox="1"/>
          <p:nvPr/>
        </p:nvSpPr>
        <p:spPr>
          <a:xfrm>
            <a:off x="6096000" y="3440788"/>
            <a:ext cx="1197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电磁簇射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1893E98-5CCA-443F-B403-22C37E3C6B54}"/>
              </a:ext>
            </a:extLst>
          </p:cNvPr>
          <p:cNvSpPr txBox="1"/>
          <p:nvPr/>
        </p:nvSpPr>
        <p:spPr>
          <a:xfrm>
            <a:off x="6168008" y="5695320"/>
            <a:ext cx="1197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能量沉积</a:t>
            </a:r>
          </a:p>
        </p:txBody>
      </p:sp>
    </p:spTree>
    <p:extLst>
      <p:ext uri="{BB962C8B-B14F-4D97-AF65-F5344CB8AC3E}">
        <p14:creationId xmlns:p14="http://schemas.microsoft.com/office/powerpoint/2010/main" val="7755467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07A35D-8ECD-466D-AD2E-96A2617569CB}" type="slidenum">
              <a:rPr lang="zh-CN" altLang="en-US" smtClean="0"/>
              <a:pPr/>
              <a:t>33</a:t>
            </a:fld>
            <a:endParaRPr lang="en-US" altLang="zh-CN"/>
          </a:p>
        </p:txBody>
      </p:sp>
      <p:pic>
        <p:nvPicPr>
          <p:cNvPr id="57350" name="Picture 6" descr="桶部相邻晶体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5688" y="4249131"/>
            <a:ext cx="2204316" cy="205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7" descr="端盖相邻晶体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8429" y="4293096"/>
            <a:ext cx="1979612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6344412" y="6187272"/>
            <a:ext cx="1873250" cy="33655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Arial" pitchFamily="34" charset="0"/>
                <a:ea typeface="楷体_GB2312" pitchFamily="49" charset="-122"/>
              </a:rPr>
              <a:t>桶部相邻晶体定义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8634088" y="6172375"/>
            <a:ext cx="1871662" cy="33655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>
                <a:latin typeface="Arial" pitchFamily="34" charset="0"/>
                <a:ea typeface="楷体_GB2312" pitchFamily="49" charset="-122"/>
              </a:rPr>
              <a:t>端盖相邻晶体定义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999DBAA-4986-4CCC-B2F5-6E713F181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EMC</a:t>
            </a:r>
            <a:r>
              <a:rPr lang="zh-CN" altLang="en-US" dirty="0"/>
              <a:t>重建</a:t>
            </a:r>
          </a:p>
        </p:txBody>
      </p:sp>
      <p:pic>
        <p:nvPicPr>
          <p:cNvPr id="10" name="Picture 5" descr="pi0cluster1">
            <a:extLst>
              <a:ext uri="{FF2B5EF4-FFF2-40B4-BE49-F238E27FC236}">
                <a16:creationId xmlns:a16="http://schemas.microsoft.com/office/drawing/2014/main" id="{B5E157E6-ADF7-BC49-83DB-068A8952E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03512" y="4077072"/>
            <a:ext cx="360045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EC0291A5-3A47-544C-A5DF-2744B4ED5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07853" y="1255451"/>
            <a:ext cx="8169336" cy="256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D80139-C2DB-498B-8A72-E5ECBBC69A2D}" type="slidenum">
              <a:rPr lang="zh-CN" altLang="en-US" smtClean="0"/>
              <a:pPr/>
              <a:t>34</a:t>
            </a:fld>
            <a:endParaRPr lang="en-US" altLang="zh-CN"/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400" y="1196753"/>
            <a:ext cx="10801200" cy="543264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CN" altLang="en-US" sz="1800" b="1" dirty="0">
                <a:solidFill>
                  <a:srgbClr val="0070C0"/>
                </a:solidFill>
                <a:latin typeface="+mn-ea"/>
              </a:rPr>
              <a:t>目的</a:t>
            </a:r>
            <a:r>
              <a:rPr lang="en-US" altLang="zh-CN" sz="1800" b="1" dirty="0">
                <a:solidFill>
                  <a:srgbClr val="0070C0"/>
                </a:solidFill>
                <a:latin typeface="+mn-ea"/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1800" b="1" dirty="0">
                <a:latin typeface="+mn-ea"/>
              </a:rPr>
              <a:t>     * </a:t>
            </a:r>
            <a:r>
              <a:rPr lang="zh-CN" altLang="en-US" sz="1800" b="1" dirty="0">
                <a:latin typeface="+mn-ea"/>
              </a:rPr>
              <a:t>电子学</a:t>
            </a:r>
            <a:r>
              <a:rPr lang="en-US" altLang="zh-CN" sz="1800" b="1" dirty="0">
                <a:latin typeface="+mn-ea"/>
              </a:rPr>
              <a:t>ADC</a:t>
            </a:r>
            <a:r>
              <a:rPr lang="zh-CN" altLang="en-US" sz="1800" b="1" dirty="0">
                <a:latin typeface="+mn-ea"/>
              </a:rPr>
              <a:t>道数</a:t>
            </a:r>
            <a:r>
              <a:rPr lang="zh-CN" altLang="en-US" sz="1800" b="1" dirty="0">
                <a:latin typeface="+mn-ea"/>
                <a:sym typeface="Wingdings" pitchFamily="2" charset="2"/>
              </a:rPr>
              <a:t></a:t>
            </a:r>
            <a:r>
              <a:rPr lang="zh-CN" altLang="en-US" sz="1800" b="1" dirty="0">
                <a:latin typeface="+mn-ea"/>
              </a:rPr>
              <a:t>粒子能量的转换</a:t>
            </a:r>
            <a:endParaRPr lang="en-US" altLang="zh-CN" sz="1800" b="1" dirty="0">
              <a:latin typeface="+mn-ea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1800" b="1" dirty="0">
                <a:latin typeface="+mn-ea"/>
              </a:rPr>
              <a:t>     * </a:t>
            </a:r>
            <a:r>
              <a:rPr lang="zh-CN" altLang="en-US" sz="1800" b="1" dirty="0">
                <a:latin typeface="+mn-ea"/>
              </a:rPr>
              <a:t>减小不同晶体、不同电子学通道不一致性对测量的影响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800" b="1" dirty="0">
              <a:latin typeface="+mn-ea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1800" b="1" dirty="0">
                <a:solidFill>
                  <a:srgbClr val="0070C0"/>
                </a:solidFill>
                <a:latin typeface="+mn-ea"/>
              </a:rPr>
              <a:t>刻度内容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800" b="1" dirty="0">
                <a:latin typeface="+mn-ea"/>
              </a:rPr>
              <a:t>    </a:t>
            </a:r>
            <a:r>
              <a:rPr lang="zh-CN" altLang="en-US" sz="1800" b="1" dirty="0">
                <a:solidFill>
                  <a:srgbClr val="000099"/>
                </a:solidFill>
                <a:latin typeface="+mn-ea"/>
              </a:rPr>
              <a:t>* </a:t>
            </a:r>
            <a:r>
              <a:rPr lang="zh-CN" altLang="en-US" sz="1800" b="1" dirty="0">
                <a:solidFill>
                  <a:srgbClr val="0070C0"/>
                </a:solidFill>
                <a:latin typeface="+mn-ea"/>
              </a:rPr>
              <a:t>晶体单元绝对能量刻度</a:t>
            </a:r>
          </a:p>
          <a:p>
            <a:pPr lvl="1" eaLnBrk="1" hangingPunct="1"/>
            <a:r>
              <a:rPr kumimoji="1" lang="zh-CN" altLang="en-US" sz="1600" b="1" dirty="0">
                <a:latin typeface="+mn-ea"/>
              </a:rPr>
              <a:t>将电子学</a:t>
            </a:r>
            <a:r>
              <a:rPr kumimoji="1" lang="en-US" altLang="zh-CN" sz="1600" b="1" dirty="0">
                <a:latin typeface="+mn-ea"/>
              </a:rPr>
              <a:t>ADC</a:t>
            </a:r>
            <a:r>
              <a:rPr kumimoji="1" lang="zh-CN" altLang="en-US" sz="1600" b="1" dirty="0">
                <a:latin typeface="+mn-ea"/>
              </a:rPr>
              <a:t>道数转换成沉积能量</a:t>
            </a:r>
            <a:r>
              <a:rPr kumimoji="1" lang="en-US" altLang="zh-CN" sz="1600" b="1" dirty="0">
                <a:latin typeface="+mn-ea"/>
              </a:rPr>
              <a:t>: </a:t>
            </a:r>
            <a:r>
              <a:rPr lang="en-US" altLang="zh-CN" sz="1600" b="1" dirty="0" err="1">
                <a:latin typeface="+mn-ea"/>
              </a:rPr>
              <a:t>Ei</a:t>
            </a:r>
            <a:r>
              <a:rPr lang="en-US" altLang="zh-CN" sz="1600" b="1" dirty="0">
                <a:latin typeface="+mn-ea"/>
              </a:rPr>
              <a:t>=</a:t>
            </a:r>
            <a:r>
              <a:rPr lang="en-US" altLang="zh-CN" sz="1600" b="1" dirty="0" err="1">
                <a:latin typeface="+mn-ea"/>
              </a:rPr>
              <a:t>ADCi</a:t>
            </a:r>
            <a:r>
              <a:rPr lang="en-US" altLang="zh-CN" sz="1600" b="1" dirty="0" err="1">
                <a:latin typeface="+mn-ea"/>
                <a:sym typeface="Symbol" pitchFamily="18" charset="2"/>
              </a:rPr>
              <a:t></a:t>
            </a:r>
            <a:r>
              <a:rPr lang="en-US" altLang="zh-CN" sz="1600" b="1" dirty="0" err="1">
                <a:latin typeface="+mn-ea"/>
              </a:rPr>
              <a:t>Ci</a:t>
            </a:r>
            <a:r>
              <a:rPr lang="en-US" altLang="zh-CN" sz="1600" b="1" dirty="0">
                <a:latin typeface="+mn-ea"/>
              </a:rPr>
              <a:t> , </a:t>
            </a:r>
            <a:r>
              <a:rPr lang="en-US" altLang="zh-CN" sz="1600" b="1" dirty="0" err="1">
                <a:latin typeface="+mn-ea"/>
              </a:rPr>
              <a:t>ADCi</a:t>
            </a:r>
            <a:r>
              <a:rPr lang="zh-CN" altLang="en-US" sz="1600" b="1" dirty="0">
                <a:latin typeface="+mn-ea"/>
              </a:rPr>
              <a:t>电子学提供</a:t>
            </a:r>
            <a:r>
              <a:rPr lang="en-US" altLang="zh-CN" sz="1600" b="1" dirty="0">
                <a:latin typeface="+mn-ea"/>
              </a:rPr>
              <a:t>, </a:t>
            </a:r>
            <a:r>
              <a:rPr lang="en-US" altLang="zh-CN" sz="1600" b="1" dirty="0" err="1">
                <a:latin typeface="+mn-ea"/>
              </a:rPr>
              <a:t>Ci</a:t>
            </a:r>
            <a:r>
              <a:rPr lang="en-US" altLang="zh-CN" sz="1600" b="1" dirty="0">
                <a:latin typeface="+mn-ea"/>
              </a:rPr>
              <a:t> </a:t>
            </a:r>
            <a:r>
              <a:rPr lang="zh-CN" altLang="en-US" sz="1600" b="1" dirty="0">
                <a:latin typeface="+mn-ea"/>
              </a:rPr>
              <a:t>：</a:t>
            </a:r>
            <a:r>
              <a:rPr lang="en-US" altLang="zh-CN" sz="1600" b="1" dirty="0" err="1">
                <a:latin typeface="+mn-ea"/>
              </a:rPr>
              <a:t>i</a:t>
            </a:r>
            <a:r>
              <a:rPr lang="zh-CN" altLang="en-US" sz="1600" b="1" dirty="0">
                <a:latin typeface="+mn-ea"/>
              </a:rPr>
              <a:t>晶体绝对能量刻度常数</a:t>
            </a:r>
            <a:r>
              <a:rPr lang="en-US" altLang="zh-CN" sz="1600" b="1" dirty="0">
                <a:latin typeface="+mn-ea"/>
              </a:rPr>
              <a:t>,</a:t>
            </a:r>
            <a:r>
              <a:rPr lang="zh-CN" altLang="en-US" sz="1600" b="1" dirty="0">
                <a:latin typeface="+mn-ea"/>
              </a:rPr>
              <a:t>由宇宙线数据刻度提供</a:t>
            </a:r>
          </a:p>
          <a:p>
            <a:pPr lvl="1" eaLnBrk="1" hangingPunct="1"/>
            <a:r>
              <a:rPr lang="zh-CN" altLang="en-US" sz="1600" b="1" dirty="0">
                <a:latin typeface="+mn-ea"/>
              </a:rPr>
              <a:t>用</a:t>
            </a:r>
            <a:r>
              <a:rPr kumimoji="1" lang="en-US" altLang="zh-CN" sz="1600" b="1" dirty="0" err="1">
                <a:latin typeface="+mn-ea"/>
              </a:rPr>
              <a:t>Bhabha</a:t>
            </a:r>
            <a:r>
              <a:rPr kumimoji="1" lang="zh-CN" altLang="en-US" sz="1600" b="1" dirty="0">
                <a:latin typeface="+mn-ea"/>
              </a:rPr>
              <a:t>事例用</a:t>
            </a:r>
            <a:r>
              <a:rPr kumimoji="1" lang="zh-CN" altLang="fr-FR" sz="1600" b="1" dirty="0">
                <a:latin typeface="+mn-ea"/>
              </a:rPr>
              <a:t>矩阵</a:t>
            </a:r>
            <a:r>
              <a:rPr kumimoji="1" lang="zh-CN" altLang="en-US" sz="1600" b="1" dirty="0">
                <a:latin typeface="+mn-ea"/>
              </a:rPr>
              <a:t>方法精确刻度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800" b="1" dirty="0">
                <a:solidFill>
                  <a:srgbClr val="A50021"/>
                </a:solidFill>
                <a:latin typeface="+mn-ea"/>
              </a:rPr>
              <a:t>    </a:t>
            </a:r>
            <a:r>
              <a:rPr lang="zh-CN" altLang="en-US" sz="1800" b="1" dirty="0">
                <a:solidFill>
                  <a:srgbClr val="000099"/>
                </a:solidFill>
                <a:latin typeface="+mn-ea"/>
              </a:rPr>
              <a:t>* </a:t>
            </a:r>
            <a:r>
              <a:rPr lang="zh-CN" altLang="en-US" sz="1800" b="1" dirty="0">
                <a:solidFill>
                  <a:srgbClr val="0070C0"/>
                </a:solidFill>
                <a:latin typeface="+mn-ea"/>
              </a:rPr>
              <a:t>簇射绝对能量刻度</a:t>
            </a:r>
          </a:p>
          <a:p>
            <a:pPr lvl="1" eaLnBrk="1" hangingPunct="1"/>
            <a:r>
              <a:rPr lang="zh-CN" altLang="en-US" sz="1600" b="1" dirty="0">
                <a:latin typeface="+mn-ea"/>
              </a:rPr>
              <a:t>量能器前端物质的吸收、晶体后端及侧面的泄漏，重建得到的簇射能量小于入射光子的实际能量，因此需要将簇射能量的峰位修正到它的期待值，称为簇射绝对能量刻度</a:t>
            </a:r>
            <a:endParaRPr lang="en-US" altLang="zh-CN" sz="1600" b="1" dirty="0">
              <a:latin typeface="+mn-ea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1800" b="1" dirty="0">
                <a:latin typeface="+mn-ea"/>
              </a:rPr>
              <a:t>    </a:t>
            </a:r>
            <a:r>
              <a:rPr lang="en-US" altLang="zh-CN" sz="1800" b="1" dirty="0">
                <a:solidFill>
                  <a:srgbClr val="000099"/>
                </a:solidFill>
                <a:latin typeface="+mn-ea"/>
              </a:rPr>
              <a:t>* </a:t>
            </a:r>
            <a:r>
              <a:rPr lang="zh-CN" altLang="en-US" sz="1800" b="1" dirty="0">
                <a:solidFill>
                  <a:srgbClr val="0070C0"/>
                </a:solidFill>
                <a:latin typeface="+mn-ea"/>
              </a:rPr>
              <a:t>簇射位置刻度</a:t>
            </a:r>
          </a:p>
          <a:p>
            <a:pPr lvl="1" eaLnBrk="1" hangingPunct="1">
              <a:spcBef>
                <a:spcPct val="25000"/>
              </a:spcBef>
            </a:pPr>
            <a:r>
              <a:rPr lang="zh-CN" altLang="en-US" sz="1600" b="1" dirty="0">
                <a:latin typeface="+mn-ea"/>
              </a:rPr>
              <a:t>量能器的几何比较复杂，晶体本身不对称，晶体指向偏离对撞点，粒子击中晶体表面不同位置的效果也不一样，所以重建得到簇射位置存在偏差，也需要进行修正，称为簇射位置刻度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60F7915-B530-4AD5-A208-C2DC7BFEB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EMC</a:t>
            </a:r>
            <a:r>
              <a:rPr lang="zh-CN" altLang="en-US" dirty="0"/>
              <a:t>刻度</a:t>
            </a:r>
          </a:p>
        </p:txBody>
      </p:sp>
    </p:spTree>
    <p:extLst>
      <p:ext uri="{BB962C8B-B14F-4D97-AF65-F5344CB8AC3E}">
        <p14:creationId xmlns:p14="http://schemas.microsoft.com/office/powerpoint/2010/main" val="8202171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2C7D3-B7CD-D541-8376-AB4A4332E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EMC</a:t>
            </a:r>
            <a:r>
              <a:rPr lang="zh-CN" altLang="en-US" dirty="0"/>
              <a:t>能量与角度分辨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143275-C053-6341-8853-8CCE723F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35</a:t>
            </a:fld>
            <a:endParaRPr lang="zh-CN" altLang="en-US" dirty="0"/>
          </a:p>
        </p:txBody>
      </p:sp>
      <p:pic>
        <p:nvPicPr>
          <p:cNvPr id="4" name="图片 5">
            <a:extLst>
              <a:ext uri="{FF2B5EF4-FFF2-40B4-BE49-F238E27FC236}">
                <a16:creationId xmlns:a16="http://schemas.microsoft.com/office/drawing/2014/main" id="{7EE746B6-67C3-3F43-A2DE-82EE9E733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075" y="2001709"/>
            <a:ext cx="4060998" cy="354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0">
            <a:extLst>
              <a:ext uri="{FF2B5EF4-FFF2-40B4-BE49-F238E27FC236}">
                <a16:creationId xmlns:a16="http://schemas.microsoft.com/office/drawing/2014/main" id="{9BDD4CCF-9F0A-1747-9E1A-3F2C3603D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998132"/>
            <a:ext cx="4060998" cy="354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E93F832-5689-B142-85D9-C4AA93F8FAB3}"/>
              </a:ext>
            </a:extLst>
          </p:cNvPr>
          <p:cNvSpPr/>
          <p:nvPr/>
        </p:nvSpPr>
        <p:spPr>
          <a:xfrm>
            <a:off x="3246389" y="1628800"/>
            <a:ext cx="1873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dirty="0"/>
              <a:t>Energy Resolution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C2D7C2-6680-EB42-8421-897C27834B0D}"/>
              </a:ext>
            </a:extLst>
          </p:cNvPr>
          <p:cNvSpPr/>
          <p:nvPr/>
        </p:nvSpPr>
        <p:spPr>
          <a:xfrm>
            <a:off x="7464152" y="1628800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dirty="0"/>
              <a:t>Angular Resolution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361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5E4CCC4-B52C-4D4C-AA73-8AE85D61A0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4" t="3232" r="3755" b="4374"/>
          <a:stretch/>
        </p:blipFill>
        <p:spPr>
          <a:xfrm>
            <a:off x="6586489" y="3639240"/>
            <a:ext cx="3746864" cy="306807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6B4FEE0-C9B1-43A5-BBD1-859C4C867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谬子计数器</a:t>
            </a:r>
            <a:r>
              <a:rPr lang="en-US" altLang="zh-CN" dirty="0"/>
              <a:t>(MUC)</a:t>
            </a:r>
            <a:endParaRPr lang="zh-CN" altLang="en-US" dirty="0"/>
          </a:p>
        </p:txBody>
      </p:sp>
      <p:sp>
        <p:nvSpPr>
          <p:cNvPr id="14" name="内容占位符 13">
            <a:extLst>
              <a:ext uri="{FF2B5EF4-FFF2-40B4-BE49-F238E27FC236}">
                <a16:creationId xmlns:a16="http://schemas.microsoft.com/office/drawing/2014/main" id="{7FDBB5ED-4B4D-4224-8A80-F803BF75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1124745"/>
            <a:ext cx="10657184" cy="233961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测量反应末态中的</a:t>
            </a:r>
            <a:r>
              <a:rPr lang="el-GR" altLang="zh-CN" sz="2400" dirty="0">
                <a:latin typeface="Times New Roman" pitchFamily="18" charset="0"/>
                <a:cs typeface="Times New Roman" pitchFamily="18" charset="0"/>
              </a:rPr>
              <a:t>μ 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的位置和大致飞行轨迹。与内层探测器的粒子径迹相连接，精确测量</a:t>
            </a:r>
            <a:r>
              <a:rPr lang="el-GR" altLang="zh-CN" sz="2400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子的动量并与其它带电粒子（尤其是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）区分开来。</a:t>
            </a:r>
          </a:p>
          <a:p>
            <a:pPr>
              <a:lnSpc>
                <a:spcPct val="110000"/>
              </a:lnSpc>
            </a:pP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在一些重要的物理上，尤其是在一些稀有衰变道的测量上，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分辨的好坏，对物理结果的影响很大。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39D45B1-31EE-4F41-8BFE-CD8D62496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36</a:t>
            </a:fld>
            <a:endParaRPr lang="zh-CN" altLang="en-US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6BF8DB2F-502F-4FA8-A53F-1B4F4FE465C4}"/>
              </a:ext>
            </a:extLst>
          </p:cNvPr>
          <p:cNvCxnSpPr>
            <a:cxnSpLocks/>
          </p:cNvCxnSpPr>
          <p:nvPr/>
        </p:nvCxnSpPr>
        <p:spPr>
          <a:xfrm flipV="1">
            <a:off x="6847884" y="3639240"/>
            <a:ext cx="1984420" cy="712842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4">
            <a:extLst>
              <a:ext uri="{FF2B5EF4-FFF2-40B4-BE49-F238E27FC236}">
                <a16:creationId xmlns:a16="http://schemas.microsoft.com/office/drawing/2014/main" id="{2CCFF411-E345-704A-83F7-EE0A41E3DAA3}"/>
              </a:ext>
            </a:extLst>
          </p:cNvPr>
          <p:cNvCxnSpPr>
            <a:cxnSpLocks/>
            <a:endCxn id="18" idx="2"/>
          </p:cNvCxnSpPr>
          <p:nvPr/>
        </p:nvCxnSpPr>
        <p:spPr>
          <a:xfrm flipV="1">
            <a:off x="9446956" y="3727244"/>
            <a:ext cx="0" cy="714364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4">
            <a:extLst>
              <a:ext uri="{FF2B5EF4-FFF2-40B4-BE49-F238E27FC236}">
                <a16:creationId xmlns:a16="http://schemas.microsoft.com/office/drawing/2014/main" id="{2F943AF2-8421-6041-8051-186C3E19659C}"/>
              </a:ext>
            </a:extLst>
          </p:cNvPr>
          <p:cNvCxnSpPr>
            <a:cxnSpLocks/>
          </p:cNvCxnSpPr>
          <p:nvPr/>
        </p:nvCxnSpPr>
        <p:spPr>
          <a:xfrm flipV="1">
            <a:off x="7860197" y="3680380"/>
            <a:ext cx="1273707" cy="761227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D959440-893A-3846-B52B-C77E1081935E}"/>
              </a:ext>
            </a:extLst>
          </p:cNvPr>
          <p:cNvSpPr txBox="1"/>
          <p:nvPr/>
        </p:nvSpPr>
        <p:spPr>
          <a:xfrm>
            <a:off x="8654868" y="326558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1"/>
                </a:solidFill>
              </a:rPr>
              <a:t>MUC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0586A90F-B799-8844-AB40-CCF2AD080359}"/>
              </a:ext>
            </a:extLst>
          </p:cNvPr>
          <p:cNvGrpSpPr>
            <a:grpSpLocks/>
          </p:cNvGrpSpPr>
          <p:nvPr/>
        </p:nvGrpSpPr>
        <p:grpSpPr bwMode="auto">
          <a:xfrm>
            <a:off x="1899166" y="4022134"/>
            <a:ext cx="4154047" cy="2647227"/>
            <a:chOff x="1104" y="2304"/>
            <a:chExt cx="3657" cy="1644"/>
          </a:xfrm>
        </p:grpSpPr>
        <p:pic>
          <p:nvPicPr>
            <p:cNvPr id="21" name="Picture 5" descr="rpc0">
              <a:extLst>
                <a:ext uri="{FF2B5EF4-FFF2-40B4-BE49-F238E27FC236}">
                  <a16:creationId xmlns:a16="http://schemas.microsoft.com/office/drawing/2014/main" id="{94028857-F282-BF40-B25E-214C2DE543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04" y="2304"/>
              <a:ext cx="3657" cy="1488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2" name="Line 6">
              <a:extLst>
                <a:ext uri="{FF2B5EF4-FFF2-40B4-BE49-F238E27FC236}">
                  <a16:creationId xmlns:a16="http://schemas.microsoft.com/office/drawing/2014/main" id="{527E2CE7-A72E-6746-9A00-992E074513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53" y="2346"/>
              <a:ext cx="2580" cy="1602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23" name="Group 7">
              <a:extLst>
                <a:ext uri="{FF2B5EF4-FFF2-40B4-BE49-F238E27FC236}">
                  <a16:creationId xmlns:a16="http://schemas.microsoft.com/office/drawing/2014/main" id="{20039852-57CF-424E-A4CC-C0890451E4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2" y="2941"/>
              <a:ext cx="284" cy="454"/>
              <a:chOff x="2313" y="2755"/>
              <a:chExt cx="284" cy="454"/>
            </a:xfrm>
          </p:grpSpPr>
          <p:sp>
            <p:nvSpPr>
              <p:cNvPr id="24" name="Line 8">
                <a:extLst>
                  <a:ext uri="{FF2B5EF4-FFF2-40B4-BE49-F238E27FC236}">
                    <a16:creationId xmlns:a16="http://schemas.microsoft.com/office/drawing/2014/main" id="{BAFE80A1-55BA-784C-9D9D-64581BAAA0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13" y="2755"/>
                <a:ext cx="0" cy="4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 type="stealth" w="lg" len="lg"/>
              </a:ln>
            </p:spPr>
            <p:txBody>
              <a:bodyPr lIns="90000" tIns="46800" rIns="90000" bIns="4680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5" name="Line 9">
                <a:extLst>
                  <a:ext uri="{FF2B5EF4-FFF2-40B4-BE49-F238E27FC236}">
                    <a16:creationId xmlns:a16="http://schemas.microsoft.com/office/drawing/2014/main" id="{4B33F7C9-DBDA-E542-A085-0FACBE2DEF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12" y="2755"/>
                <a:ext cx="0" cy="4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 type="stealth" w="lg" len="lg"/>
              </a:ln>
            </p:spPr>
            <p:txBody>
              <a:bodyPr lIns="90000" tIns="46800" rIns="90000" bIns="4680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6" name="Line 10">
                <a:extLst>
                  <a:ext uri="{FF2B5EF4-FFF2-40B4-BE49-F238E27FC236}">
                    <a16:creationId xmlns:a16="http://schemas.microsoft.com/office/drawing/2014/main" id="{B2EFAD73-521C-584C-9690-13BFF4E2D1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11" y="2755"/>
                <a:ext cx="0" cy="3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 type="stealth" w="lg" len="lg"/>
              </a:ln>
            </p:spPr>
            <p:txBody>
              <a:bodyPr lIns="90000" tIns="46800" rIns="90000" bIns="4680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7" name="Line 11">
                <a:extLst>
                  <a:ext uri="{FF2B5EF4-FFF2-40B4-BE49-F238E27FC236}">
                    <a16:creationId xmlns:a16="http://schemas.microsoft.com/office/drawing/2014/main" id="{F80DD81F-3EF5-4049-AAF6-9361F60419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7" y="2755"/>
                <a:ext cx="0" cy="2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 type="stealth" w="lg" len="lg"/>
              </a:ln>
            </p:spPr>
            <p:txBody>
              <a:bodyPr lIns="90000" tIns="46800" rIns="90000" bIns="46800">
                <a:spAutoFit/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21748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E3697F-2560-4DFD-8C58-7665FC23BD70}" type="slidenum">
              <a:rPr lang="zh-CN" altLang="en-US" smtClean="0"/>
              <a:pPr/>
              <a:t>37</a:t>
            </a:fld>
            <a:endParaRPr lang="en-US" altLang="zh-CN"/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384" y="1196975"/>
            <a:ext cx="10873208" cy="446427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CN" altLang="en-US" sz="2400" dirty="0"/>
              <a:t>主要任务 ：将击中信息构建成径迹，提供径迹的方向、位置、穿透深度等信息，供</a:t>
            </a:r>
            <a:r>
              <a:rPr lang="en-US" altLang="zh-CN" sz="2400" dirty="0"/>
              <a:t>μ</a:t>
            </a:r>
            <a:r>
              <a:rPr lang="zh-CN" altLang="en-US" sz="2400" dirty="0"/>
              <a:t>鉴别使用 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400" dirty="0"/>
              <a:t>重建步骤：几何构建、径迹寻找、径迹拟合、径迹参量计算 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400" dirty="0"/>
              <a:t>三种径迹寻找算法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000" dirty="0"/>
              <a:t>MDC</a:t>
            </a:r>
            <a:r>
              <a:rPr lang="zh-CN" altLang="en-US" sz="2000" dirty="0"/>
              <a:t>径迹外推 ：主要用于带电粒子重建 </a:t>
            </a:r>
          </a:p>
          <a:p>
            <a:pPr lvl="1" eaLnBrk="1" hangingPunct="1">
              <a:lnSpc>
                <a:spcPct val="80000"/>
              </a:lnSpc>
            </a:pPr>
            <a:r>
              <a:rPr lang="zh-CN" altLang="en-US" sz="2000" dirty="0"/>
              <a:t>自重建 ：适用于各种粒子，但对穿透层数有要求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000" dirty="0"/>
              <a:t>EMC</a:t>
            </a:r>
            <a:r>
              <a:rPr lang="zh-CN" altLang="en-US" sz="2000" dirty="0"/>
              <a:t>击中或</a:t>
            </a:r>
            <a:r>
              <a:rPr lang="en-US" altLang="zh-CN" sz="2000" dirty="0"/>
              <a:t>MUC</a:t>
            </a:r>
            <a:r>
              <a:rPr lang="zh-CN" altLang="en-US" sz="2000" dirty="0"/>
              <a:t>击中联合对撞点外推算法 ：</a:t>
            </a:r>
            <a:endParaRPr lang="en-US" altLang="zh-CN" sz="2000" dirty="0"/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n-US" altLang="zh-CN" sz="2000" dirty="0"/>
              <a:t>     </a:t>
            </a:r>
            <a:r>
              <a:rPr lang="zh-CN" altLang="en-US" sz="2000" dirty="0"/>
              <a:t>主要用于中性粒子重建</a:t>
            </a:r>
            <a:endParaRPr lang="en-US" altLang="zh-CN" sz="2400" dirty="0"/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zh-CN" altLang="en-US" sz="2400" dirty="0"/>
              <a:t>刻度</a:t>
            </a:r>
            <a:endParaRPr lang="en-US" altLang="zh-CN" sz="2400" dirty="0"/>
          </a:p>
          <a:p>
            <a:pPr lvl="1">
              <a:lnSpc>
                <a:spcPct val="80000"/>
              </a:lnSpc>
            </a:pPr>
            <a:r>
              <a:rPr lang="zh-CN" altLang="en-US" sz="2000" dirty="0">
                <a:latin typeface="+mn-ea"/>
              </a:rPr>
              <a:t>准确给出各探测单元的实际效率和噪声水平</a:t>
            </a:r>
            <a:endParaRPr lang="en-US" altLang="zh-CN" sz="2000" dirty="0">
              <a:latin typeface="+mn-ea"/>
            </a:endParaRPr>
          </a:p>
          <a:p>
            <a:pPr lvl="1">
              <a:lnSpc>
                <a:spcPct val="80000"/>
              </a:lnSpc>
            </a:pPr>
            <a:r>
              <a:rPr lang="zh-CN" altLang="en-US" sz="2000" dirty="0"/>
              <a:t>刻度方法：</a:t>
            </a:r>
            <a:r>
              <a:rPr lang="zh-CN" altLang="en-US" sz="2000" dirty="0">
                <a:latin typeface="+mn-ea"/>
              </a:rPr>
              <a:t>基于在给定的效率窗口下，探测器击中</a:t>
            </a:r>
            <a:endParaRPr lang="en-US" altLang="zh-CN" sz="2000" dirty="0">
              <a:latin typeface="+mn-ea"/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en-US" altLang="zh-CN" sz="2000" dirty="0">
                <a:latin typeface="+mn-ea"/>
              </a:rPr>
              <a:t>  </a:t>
            </a:r>
            <a:r>
              <a:rPr lang="zh-CN" altLang="en-US" sz="2000" dirty="0">
                <a:latin typeface="+mn-ea"/>
              </a:rPr>
              <a:t>与重建径迹预期位置的匹配情况来进行的统计分析</a:t>
            </a:r>
            <a:endParaRPr lang="en-US" altLang="zh-CN" sz="2000" dirty="0"/>
          </a:p>
        </p:txBody>
      </p:sp>
      <p:pic>
        <p:nvPicPr>
          <p:cNvPr id="604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3982" y="2974271"/>
            <a:ext cx="4318396" cy="184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Text Box 5"/>
          <p:cNvSpPr txBox="1">
            <a:spLocks noChangeArrowheads="1"/>
          </p:cNvSpPr>
          <p:nvPr/>
        </p:nvSpPr>
        <p:spPr bwMode="auto">
          <a:xfrm>
            <a:off x="7464152" y="2487578"/>
            <a:ext cx="201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dirty="0">
                <a:solidFill>
                  <a:srgbClr val="0066CC"/>
                </a:solidFill>
              </a:rPr>
              <a:t>MDC</a:t>
            </a:r>
            <a:r>
              <a:rPr lang="zh-CN" altLang="en-US" sz="2000" dirty="0">
                <a:solidFill>
                  <a:srgbClr val="0066CC"/>
                </a:solidFill>
              </a:rPr>
              <a:t>径迹外推</a:t>
            </a:r>
          </a:p>
        </p:txBody>
      </p:sp>
      <p:sp>
        <p:nvSpPr>
          <p:cNvPr id="60423" name="Text Box 6"/>
          <p:cNvSpPr txBox="1">
            <a:spLocks noChangeArrowheads="1"/>
          </p:cNvSpPr>
          <p:nvPr/>
        </p:nvSpPr>
        <p:spPr bwMode="auto">
          <a:xfrm>
            <a:off x="9812181" y="2487578"/>
            <a:ext cx="168442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dirty="0">
                <a:solidFill>
                  <a:srgbClr val="0066CC"/>
                </a:solidFill>
              </a:rPr>
              <a:t>自重建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D4DF137-C729-4747-8FE3-DD97413F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MUC </a:t>
            </a:r>
            <a:r>
              <a:rPr lang="zh-CN" altLang="en-US" dirty="0"/>
              <a:t>重建与刻度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A759AD4F-514E-407A-9210-839FF6A85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536" y="5441671"/>
            <a:ext cx="71287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MUC</a:t>
            </a:r>
            <a:r>
              <a:rPr lang="zh-CN" altLang="en-US" sz="2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性能</a:t>
            </a:r>
            <a:endParaRPr lang="en-US" altLang="zh-CN" sz="20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效率</a:t>
            </a:r>
            <a:r>
              <a:rPr lang="en-US" altLang="zh-CN" sz="2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~ 96%</a:t>
            </a:r>
            <a:endParaRPr lang="en-US" altLang="zh-CN" sz="7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噪声水平</a:t>
            </a:r>
            <a:r>
              <a:rPr lang="en-US" altLang="zh-CN" sz="2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&lt; 0.04 Hz/cm</a:t>
            </a:r>
            <a:r>
              <a:rPr lang="en-US" altLang="zh-CN" sz="2000" b="1" baseline="30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en-US" altLang="zh-CN" sz="2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(Barrel), &lt; 0.1 Hz/cm</a:t>
            </a:r>
            <a:r>
              <a:rPr lang="en-US" altLang="zh-CN" sz="2000" b="1" baseline="300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en-US" altLang="zh-CN" sz="2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(Endcap)</a:t>
            </a:r>
            <a:endParaRPr lang="zh-CN" altLang="en-US" sz="20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>
            <a:extLst>
              <a:ext uri="{FF2B5EF4-FFF2-40B4-BE49-F238E27FC236}">
                <a16:creationId xmlns:a16="http://schemas.microsoft.com/office/drawing/2014/main" id="{86821246-A359-4147-825F-4151E28711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34"/>
          <a:stretch/>
        </p:blipFill>
        <p:spPr>
          <a:xfrm>
            <a:off x="8763761" y="4823970"/>
            <a:ext cx="3068290" cy="176830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F8AD008-F50D-4452-B89E-715DE441E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本底事例过滤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1B5D8D-5A3E-48EB-B14F-C61D72416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38</a:t>
            </a:fld>
            <a:endParaRPr lang="zh-CN" altLang="en-US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439ED97E-69B1-4AC1-B15C-A6333FCB2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5144"/>
            <a:ext cx="6494512" cy="171354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/>
              <a:t>BEPCII</a:t>
            </a:r>
            <a:r>
              <a:rPr lang="zh-CN" altLang="en-US" sz="2000" b="1" dirty="0"/>
              <a:t>采用先进高效的</a:t>
            </a:r>
            <a:r>
              <a:rPr lang="en-US" altLang="zh-CN" sz="2000" b="1" dirty="0"/>
              <a:t>top-up</a:t>
            </a:r>
            <a:r>
              <a:rPr lang="zh-CN" altLang="en-US" sz="2000" b="1" dirty="0"/>
              <a:t>模式运行取数</a:t>
            </a:r>
            <a:endParaRPr lang="en-US" altLang="zh-CN" sz="2000" b="1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zh-CN" altLang="en-US" sz="1800" dirty="0"/>
              <a:t>恒流模式，有效</a:t>
            </a:r>
            <a:r>
              <a:rPr lang="zh-CN" altLang="en-US" sz="1800" dirty="0">
                <a:solidFill>
                  <a:srgbClr val="0066FF"/>
                </a:solidFill>
              </a:rPr>
              <a:t>提高积分亮度超过</a:t>
            </a:r>
            <a:r>
              <a:rPr lang="en-US" altLang="zh-CN" sz="1800" dirty="0">
                <a:solidFill>
                  <a:srgbClr val="0066FF"/>
                </a:solidFill>
              </a:rPr>
              <a:t>30%</a:t>
            </a:r>
            <a:r>
              <a:rPr lang="en-US" altLang="zh-CN" sz="1800" dirty="0">
                <a:solidFill>
                  <a:srgbClr val="C00000"/>
                </a:solidFill>
              </a:rPr>
              <a:t> </a:t>
            </a:r>
            <a:r>
              <a:rPr lang="en-US" altLang="zh-CN" sz="1800" dirty="0">
                <a:sym typeface="Wingdings" pitchFamily="2" charset="2"/>
              </a:rPr>
              <a:t></a:t>
            </a:r>
            <a:r>
              <a:rPr lang="zh-CN" altLang="en-US" sz="1800" dirty="0">
                <a:sym typeface="Wingdings" pitchFamily="2" charset="2"/>
              </a:rPr>
              <a:t>改善物理结果统计误差</a:t>
            </a:r>
            <a:endParaRPr lang="en-US" altLang="zh-CN" sz="18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zh-CN" altLang="en-US" sz="1800" dirty="0">
                <a:solidFill>
                  <a:srgbClr val="0066FF"/>
                </a:solidFill>
              </a:rPr>
              <a:t>注入期间束流本底大幅度增加</a:t>
            </a:r>
            <a:r>
              <a:rPr lang="zh-CN" altLang="en-US" sz="1800" dirty="0"/>
              <a:t>，对数据质量造成严重影响 </a:t>
            </a:r>
            <a:r>
              <a:rPr lang="en-US" altLang="zh-CN" sz="1800" dirty="0">
                <a:sym typeface="Wingdings" pitchFamily="2" charset="2"/>
              </a:rPr>
              <a:t> </a:t>
            </a:r>
            <a:r>
              <a:rPr lang="zh-CN" altLang="en-US" sz="1800" b="1" dirty="0">
                <a:solidFill>
                  <a:srgbClr val="3366FF"/>
                </a:solidFill>
                <a:sym typeface="Wingdings" pitchFamily="2" charset="2"/>
              </a:rPr>
              <a:t>无法满足物理研究要求</a:t>
            </a:r>
            <a:endParaRPr lang="en-US" altLang="zh-CN" sz="1800" b="1" dirty="0">
              <a:solidFill>
                <a:srgbClr val="3366FF"/>
              </a:solidFill>
              <a:sym typeface="Wingdings" pitchFamily="2" charset="2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5D30E358-5D6D-452A-B7A0-437C10F28995}"/>
              </a:ext>
            </a:extLst>
          </p:cNvPr>
          <p:cNvSpPr txBox="1">
            <a:spLocks/>
          </p:cNvSpPr>
          <p:nvPr/>
        </p:nvSpPr>
        <p:spPr>
          <a:xfrm>
            <a:off x="609600" y="3005691"/>
            <a:ext cx="5992950" cy="1206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2000" b="1" dirty="0">
                <a:sym typeface="Wingdings" pitchFamily="2" charset="2"/>
              </a:rPr>
              <a:t>开发离线事例过滤软件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zh-CN" altLang="en-US" b="1" dirty="0">
                <a:solidFill>
                  <a:srgbClr val="C00000"/>
                </a:solidFill>
                <a:sym typeface="Wingdings" pitchFamily="2" charset="2"/>
              </a:rPr>
              <a:t>解决本底污染</a:t>
            </a:r>
            <a:r>
              <a:rPr lang="zh-CN" altLang="en-US" dirty="0">
                <a:sym typeface="Wingdings" pitchFamily="2" charset="2"/>
              </a:rPr>
              <a:t>，为物理研究提供</a:t>
            </a:r>
            <a:r>
              <a:rPr lang="zh-CN" altLang="en-US" b="1" dirty="0">
                <a:solidFill>
                  <a:srgbClr val="C00000"/>
                </a:solidFill>
                <a:sym typeface="Wingdings" pitchFamily="2" charset="2"/>
              </a:rPr>
              <a:t>高质量输入数据</a:t>
            </a:r>
            <a:endParaRPr lang="en-US" altLang="zh-CN" b="1" dirty="0">
              <a:solidFill>
                <a:srgbClr val="C00000"/>
              </a:solidFill>
              <a:sym typeface="Wingdings" pitchFamily="2" charset="2"/>
            </a:endParaRPr>
          </a:p>
        </p:txBody>
      </p:sp>
      <p:pic>
        <p:nvPicPr>
          <p:cNvPr id="7" name="Picture 33">
            <a:extLst>
              <a:ext uri="{FF2B5EF4-FFF2-40B4-BE49-F238E27FC236}">
                <a16:creationId xmlns:a16="http://schemas.microsoft.com/office/drawing/2014/main" id="{280132B5-4013-47D0-8145-ADCE61561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395" y="4466827"/>
            <a:ext cx="2073199" cy="2038931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7C9F834F-3F8A-4897-A59E-14D53978DA6C}"/>
              </a:ext>
            </a:extLst>
          </p:cNvPr>
          <p:cNvSpPr txBox="1"/>
          <p:nvPr/>
        </p:nvSpPr>
        <p:spPr>
          <a:xfrm>
            <a:off x="2916014" y="4159796"/>
            <a:ext cx="2243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注入本底污染的事例</a:t>
            </a:r>
            <a:endParaRPr lang="en-US" sz="1600" b="1" dirty="0"/>
          </a:p>
        </p:txBody>
      </p:sp>
      <p:pic>
        <p:nvPicPr>
          <p:cNvPr id="9" name="Picture 23">
            <a:extLst>
              <a:ext uri="{FF2B5EF4-FFF2-40B4-BE49-F238E27FC236}">
                <a16:creationId xmlns:a16="http://schemas.microsoft.com/office/drawing/2014/main" id="{2F5381D9-EC67-4DA2-AD57-7263B08C9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019" y="4498349"/>
            <a:ext cx="2041433" cy="2007409"/>
          </a:xfrm>
          <a:prstGeom prst="rect">
            <a:avLst/>
          </a:prstGeom>
        </p:spPr>
      </p:pic>
      <p:sp>
        <p:nvSpPr>
          <p:cNvPr id="10" name="TextBox 24">
            <a:extLst>
              <a:ext uri="{FF2B5EF4-FFF2-40B4-BE49-F238E27FC236}">
                <a16:creationId xmlns:a16="http://schemas.microsoft.com/office/drawing/2014/main" id="{48C65F29-8B3F-44B7-B928-EA67D58D4DDE}"/>
              </a:ext>
            </a:extLst>
          </p:cNvPr>
          <p:cNvSpPr txBox="1"/>
          <p:nvPr/>
        </p:nvSpPr>
        <p:spPr>
          <a:xfrm>
            <a:off x="1160429" y="4159795"/>
            <a:ext cx="1248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/>
              <a:t>正常事例</a:t>
            </a:r>
            <a:endParaRPr lang="en-US" sz="1600" b="1" dirty="0"/>
          </a:p>
        </p:txBody>
      </p:sp>
      <p:pic>
        <p:nvPicPr>
          <p:cNvPr id="12" name="图片 7">
            <a:extLst>
              <a:ext uri="{FF2B5EF4-FFF2-40B4-BE49-F238E27FC236}">
                <a16:creationId xmlns:a16="http://schemas.microsoft.com/office/drawing/2014/main" id="{2A175B2C-77AF-40B7-A67F-FEE7F542AA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96"/>
          <a:stretch/>
        </p:blipFill>
        <p:spPr>
          <a:xfrm>
            <a:off x="5476186" y="4797153"/>
            <a:ext cx="3219603" cy="1806136"/>
          </a:xfrm>
          <a:prstGeom prst="rect">
            <a:avLst/>
          </a:prstGeom>
        </p:spPr>
      </p:pic>
      <p:sp>
        <p:nvSpPr>
          <p:cNvPr id="13" name="文本框 10">
            <a:extLst>
              <a:ext uri="{FF2B5EF4-FFF2-40B4-BE49-F238E27FC236}">
                <a16:creationId xmlns:a16="http://schemas.microsoft.com/office/drawing/2014/main" id="{04D7F636-0022-478F-BC84-1AF5157E3708}"/>
              </a:ext>
            </a:extLst>
          </p:cNvPr>
          <p:cNvSpPr txBox="1"/>
          <p:nvPr/>
        </p:nvSpPr>
        <p:spPr>
          <a:xfrm>
            <a:off x="7484086" y="4043283"/>
            <a:ext cx="2530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/>
              <a:t>MDC</a:t>
            </a:r>
            <a:r>
              <a:rPr lang="zh-CN" altLang="en-US" sz="1600" b="1" dirty="0"/>
              <a:t>击中数随时间的变化</a:t>
            </a:r>
            <a:endParaRPr lang="en-US" altLang="zh-CN" sz="1600" b="1" dirty="0"/>
          </a:p>
        </p:txBody>
      </p:sp>
      <p:sp>
        <p:nvSpPr>
          <p:cNvPr id="14" name="文本框 10">
            <a:extLst>
              <a:ext uri="{FF2B5EF4-FFF2-40B4-BE49-F238E27FC236}">
                <a16:creationId xmlns:a16="http://schemas.microsoft.com/office/drawing/2014/main" id="{442D1E65-0A16-4ED7-BD27-A20C270561B7}"/>
              </a:ext>
            </a:extLst>
          </p:cNvPr>
          <p:cNvSpPr txBox="1"/>
          <p:nvPr/>
        </p:nvSpPr>
        <p:spPr>
          <a:xfrm>
            <a:off x="6772826" y="4399005"/>
            <a:ext cx="877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过滤前</a:t>
            </a:r>
          </a:p>
        </p:txBody>
      </p:sp>
      <p:sp>
        <p:nvSpPr>
          <p:cNvPr id="15" name="文本框 25">
            <a:extLst>
              <a:ext uri="{FF2B5EF4-FFF2-40B4-BE49-F238E27FC236}">
                <a16:creationId xmlns:a16="http://schemas.microsoft.com/office/drawing/2014/main" id="{A00635EF-A10E-4C05-8DAD-13530BD2C12F}"/>
              </a:ext>
            </a:extLst>
          </p:cNvPr>
          <p:cNvSpPr txBox="1"/>
          <p:nvPr/>
        </p:nvSpPr>
        <p:spPr>
          <a:xfrm>
            <a:off x="9577495" y="4399005"/>
            <a:ext cx="1061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/>
              <a:t>过滤后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78A94FC6-FA35-45B6-A393-4AB455FC01A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7846"/>
          <a:stretch/>
        </p:blipFill>
        <p:spPr>
          <a:xfrm>
            <a:off x="7157253" y="1105712"/>
            <a:ext cx="4840483" cy="1848829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8C6E09E2-AFB7-46D5-A4E5-1F90D9B9BAB0}"/>
              </a:ext>
            </a:extLst>
          </p:cNvPr>
          <p:cNvSpPr txBox="1"/>
          <p:nvPr/>
        </p:nvSpPr>
        <p:spPr>
          <a:xfrm>
            <a:off x="9480376" y="297514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Time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369217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000958-1874-451D-8770-7CF5F11B4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MDC</a:t>
            </a:r>
            <a:r>
              <a:rPr lang="zh-CN" altLang="en-US" dirty="0"/>
              <a:t>高压异常事例过滤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A6117E-7568-4DC7-AD01-A839D85DB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124744"/>
            <a:ext cx="6422505" cy="213565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zh-CN" altLang="en-US" sz="2400" dirty="0"/>
              <a:t>取数过程中</a:t>
            </a:r>
            <a:r>
              <a:rPr lang="en-US" altLang="zh-CN" sz="2400" dirty="0"/>
              <a:t>MDC</a:t>
            </a:r>
            <a:r>
              <a:rPr lang="zh-CN" altLang="en-US" sz="2400" dirty="0"/>
              <a:t>高压不稳定会造成</a:t>
            </a:r>
            <a:r>
              <a:rPr lang="en-US" altLang="zh-CN" sz="2400" dirty="0" err="1"/>
              <a:t>dE</a:t>
            </a:r>
            <a:r>
              <a:rPr lang="en-US" altLang="zh-CN" sz="2400" dirty="0"/>
              <a:t>/dx</a:t>
            </a:r>
            <a:r>
              <a:rPr lang="zh-CN" altLang="en-US" sz="2400" dirty="0"/>
              <a:t>测量异常</a:t>
            </a:r>
            <a:endParaRPr lang="en-US" altLang="zh-CN" sz="2400" dirty="0"/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n-US" altLang="zh-CN" sz="2400" dirty="0">
                <a:solidFill>
                  <a:srgbClr val="C00000"/>
                </a:solidFill>
              </a:rPr>
              <a:t>1%</a:t>
            </a:r>
            <a:r>
              <a:rPr lang="zh-CN" altLang="en-US" sz="2400" dirty="0"/>
              <a:t>高压变化 </a:t>
            </a:r>
            <a:r>
              <a:rPr lang="en-US" altLang="zh-CN" sz="2400" dirty="0">
                <a:sym typeface="Wingdings" panose="05000000000000000000" pitchFamily="2" charset="2"/>
              </a:rPr>
              <a:t> </a:t>
            </a:r>
            <a:r>
              <a:rPr lang="en-US" altLang="zh-CN" sz="2400" dirty="0">
                <a:solidFill>
                  <a:srgbClr val="C00000"/>
                </a:solidFill>
                <a:sym typeface="Wingdings" panose="05000000000000000000" pitchFamily="2" charset="2"/>
              </a:rPr>
              <a:t>15%</a:t>
            </a:r>
            <a:r>
              <a:rPr lang="en-US" altLang="zh-CN" sz="2400" dirty="0">
                <a:sym typeface="Wingdings" panose="05000000000000000000" pitchFamily="2" charset="2"/>
              </a:rPr>
              <a:t> </a:t>
            </a:r>
            <a:r>
              <a:rPr lang="en-US" altLang="zh-CN" sz="2400" dirty="0" err="1">
                <a:sym typeface="Wingdings" panose="05000000000000000000" pitchFamily="2" charset="2"/>
              </a:rPr>
              <a:t>dE</a:t>
            </a:r>
            <a:r>
              <a:rPr lang="en-US" altLang="zh-CN" sz="2400" dirty="0">
                <a:sym typeface="Wingdings" panose="05000000000000000000" pitchFamily="2" charset="2"/>
              </a:rPr>
              <a:t>/dx</a:t>
            </a:r>
            <a:r>
              <a:rPr lang="zh-CN" altLang="en-US" sz="2400" dirty="0">
                <a:sym typeface="Wingdings" panose="05000000000000000000" pitchFamily="2" charset="2"/>
              </a:rPr>
              <a:t>测量值变化</a:t>
            </a:r>
            <a:endParaRPr lang="en-US" altLang="zh-CN" sz="2400" dirty="0">
              <a:sym typeface="Wingdings" panose="05000000000000000000" pitchFamily="2" charset="2"/>
            </a:endParaRPr>
          </a:p>
          <a:p>
            <a:pPr>
              <a:spcBef>
                <a:spcPts val="1200"/>
              </a:spcBef>
            </a:pPr>
            <a:r>
              <a:rPr lang="zh-CN" altLang="en-US" sz="2400" dirty="0"/>
              <a:t>实现事例过滤，确保数据质量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31C1240-D79B-4090-B529-7A51A89B9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39</a:t>
            </a:fld>
            <a:endParaRPr lang="zh-CN" altLang="en-US" dirty="0"/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EFD1854A-9114-4988-857D-F0739587D43C}"/>
              </a:ext>
            </a:extLst>
          </p:cNvPr>
          <p:cNvGrpSpPr/>
          <p:nvPr/>
        </p:nvGrpSpPr>
        <p:grpSpPr>
          <a:xfrm>
            <a:off x="6849303" y="3706990"/>
            <a:ext cx="4675545" cy="2758340"/>
            <a:chOff x="7365143" y="3284256"/>
            <a:chExt cx="4675545" cy="2758340"/>
          </a:xfrm>
        </p:grpSpPr>
        <p:grpSp>
          <p:nvGrpSpPr>
            <p:cNvPr id="14" name="组合 15">
              <a:extLst>
                <a:ext uri="{FF2B5EF4-FFF2-40B4-BE49-F238E27FC236}">
                  <a16:creationId xmlns:a16="http://schemas.microsoft.com/office/drawing/2014/main" id="{CF6630D7-C9F8-4EEB-B496-6F986BF0D2EC}"/>
                </a:ext>
              </a:extLst>
            </p:cNvPr>
            <p:cNvGrpSpPr/>
            <p:nvPr/>
          </p:nvGrpSpPr>
          <p:grpSpPr>
            <a:xfrm>
              <a:off x="7365143" y="3606416"/>
              <a:ext cx="4675545" cy="2436180"/>
              <a:chOff x="4938712" y="4174382"/>
              <a:chExt cx="4137086" cy="1787316"/>
            </a:xfrm>
          </p:grpSpPr>
          <p:pic>
            <p:nvPicPr>
              <p:cNvPr id="15" name="图片 17">
                <a:extLst>
                  <a:ext uri="{FF2B5EF4-FFF2-40B4-BE49-F238E27FC236}">
                    <a16:creationId xmlns:a16="http://schemas.microsoft.com/office/drawing/2014/main" id="{05C0C8A5-32B6-407B-8C60-E765731C49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335" t="6437"/>
              <a:stretch/>
            </p:blipFill>
            <p:spPr>
              <a:xfrm>
                <a:off x="5227677" y="4174382"/>
                <a:ext cx="3848121" cy="1787316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矩形 18">
                    <a:extLst>
                      <a:ext uri="{FF2B5EF4-FFF2-40B4-BE49-F238E27FC236}">
                        <a16:creationId xmlns:a16="http://schemas.microsoft.com/office/drawing/2014/main" id="{3A0A9C7B-4730-4D95-A49D-045BC36E543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343132" y="4878440"/>
                    <a:ext cx="1484701" cy="29354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2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200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1200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Di</m:t>
                              </m:r>
                              <m:r>
                                <a:rPr lang="en-US" altLang="zh-CN" sz="1200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200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photon</m:t>
                              </m:r>
                            </m:sub>
                          </m:sSub>
                          <m:r>
                            <a:rPr lang="en-US" altLang="zh-CN" sz="12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altLang="zh-CN" sz="12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200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1200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Bhabha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200" dirty="0">
                      <a:solidFill>
                        <a:prstClr val="black"/>
                      </a:solidFill>
                      <a:ea typeface="等线" panose="02010600030101010101" pitchFamily="2" charset="-122"/>
                    </a:endParaRPr>
                  </a:p>
                </p:txBody>
              </p:sp>
            </mc:Choice>
            <mc:Fallback xmlns="">
              <p:sp>
                <p:nvSpPr>
                  <p:cNvPr id="19" name="矩形 18">
                    <a:extLst>
                      <a:ext uri="{FF2B5EF4-FFF2-40B4-BE49-F238E27FC236}">
                        <a16:creationId xmlns:a16="http://schemas.microsoft.com/office/drawing/2014/main" id="{2B49D953-FCB3-46C9-BAA5-60280CA8CD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4343132" y="4878440"/>
                    <a:ext cx="1484701" cy="29354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41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7" name="TextBox 37">
              <a:extLst>
                <a:ext uri="{FF2B5EF4-FFF2-40B4-BE49-F238E27FC236}">
                  <a16:creationId xmlns:a16="http://schemas.microsoft.com/office/drawing/2014/main" id="{533CCDCF-7078-4021-B639-A8CB6342E742}"/>
                </a:ext>
              </a:extLst>
            </p:cNvPr>
            <p:cNvSpPr txBox="1"/>
            <p:nvPr/>
          </p:nvSpPr>
          <p:spPr>
            <a:xfrm>
              <a:off x="8123258" y="3284256"/>
              <a:ext cx="3917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等线" panose="02010600030101010101" pitchFamily="2" charset="-122"/>
                </a:rPr>
                <a:t>双光子和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等线" panose="02010600030101010101" pitchFamily="2" charset="-122"/>
                </a:rPr>
                <a:t>Bhabha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等线" panose="02010600030101010101" pitchFamily="2" charset="-122"/>
                </a:rPr>
                <a:t>事例亮度计算比值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TextBox 39">
              <a:extLst>
                <a:ext uri="{FF2B5EF4-FFF2-40B4-BE49-F238E27FC236}">
                  <a16:creationId xmlns:a16="http://schemas.microsoft.com/office/drawing/2014/main" id="{39EC0D30-68C8-475F-814F-4E660F8DCE78}"/>
                </a:ext>
              </a:extLst>
            </p:cNvPr>
            <p:cNvSpPr txBox="1"/>
            <p:nvPr/>
          </p:nvSpPr>
          <p:spPr>
            <a:xfrm>
              <a:off x="8578863" y="3694316"/>
              <a:ext cx="3345651" cy="661720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ea typeface="等线" panose="02010600030101010101" pitchFamily="2" charset="-122"/>
                </a:rPr>
                <a:t>高压异常导致亮度计算异常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等线" panose="02010600030101010101" pitchFamily="2" charset="-122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等线" panose="02010600030101010101" pitchFamily="2" charset="-122"/>
                </a:rPr>
                <a:t>离线过滤后亮度计算恢复正常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1C1FF80-F162-43C8-9E5F-0C1ABE2B7AD8}"/>
              </a:ext>
            </a:extLst>
          </p:cNvPr>
          <p:cNvGrpSpPr/>
          <p:nvPr/>
        </p:nvGrpSpPr>
        <p:grpSpPr>
          <a:xfrm>
            <a:off x="3969624" y="3583848"/>
            <a:ext cx="2880753" cy="2758340"/>
            <a:chOff x="4151784" y="3155844"/>
            <a:chExt cx="2880753" cy="2758340"/>
          </a:xfrm>
        </p:grpSpPr>
        <p:grpSp>
          <p:nvGrpSpPr>
            <p:cNvPr id="5" name="Group 28">
              <a:extLst>
                <a:ext uri="{FF2B5EF4-FFF2-40B4-BE49-F238E27FC236}">
                  <a16:creationId xmlns:a16="http://schemas.microsoft.com/office/drawing/2014/main" id="{0DB25B38-DA09-4758-A545-696F21D84517}"/>
                </a:ext>
              </a:extLst>
            </p:cNvPr>
            <p:cNvGrpSpPr/>
            <p:nvPr/>
          </p:nvGrpSpPr>
          <p:grpSpPr>
            <a:xfrm>
              <a:off x="4151784" y="3356992"/>
              <a:ext cx="2880753" cy="2557192"/>
              <a:chOff x="4154536" y="3429000"/>
              <a:chExt cx="2880753" cy="2557192"/>
            </a:xfrm>
          </p:grpSpPr>
          <p:pic>
            <p:nvPicPr>
              <p:cNvPr id="6" name="图片 10">
                <a:extLst>
                  <a:ext uri="{FF2B5EF4-FFF2-40B4-BE49-F238E27FC236}">
                    <a16:creationId xmlns:a16="http://schemas.microsoft.com/office/drawing/2014/main" id="{E97F17E8-D572-4E7C-89D5-84F67DC989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31" r="11081"/>
              <a:stretch/>
            </p:blipFill>
            <p:spPr>
              <a:xfrm>
                <a:off x="4154536" y="3429000"/>
                <a:ext cx="2880753" cy="2557192"/>
              </a:xfrm>
              <a:prstGeom prst="rect">
                <a:avLst/>
              </a:prstGeom>
            </p:spPr>
          </p:pic>
          <p:sp>
            <p:nvSpPr>
              <p:cNvPr id="7" name="TextBox 27">
                <a:extLst>
                  <a:ext uri="{FF2B5EF4-FFF2-40B4-BE49-F238E27FC236}">
                    <a16:creationId xmlns:a16="http://schemas.microsoft.com/office/drawing/2014/main" id="{07FA048F-ABA4-445F-BE7E-DB26FA60BF32}"/>
                  </a:ext>
                </a:extLst>
              </p:cNvPr>
              <p:cNvSpPr txBox="1"/>
              <p:nvPr/>
            </p:nvSpPr>
            <p:spPr>
              <a:xfrm>
                <a:off x="4766872" y="3727852"/>
                <a:ext cx="132912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高压正常</a:t>
                </a:r>
                <a:endParaRPr lang="en-US" dirty="0"/>
              </a:p>
            </p:txBody>
          </p:sp>
        </p:grpSp>
        <p:sp>
          <p:nvSpPr>
            <p:cNvPr id="8" name="TextBox 29">
              <a:extLst>
                <a:ext uri="{FF2B5EF4-FFF2-40B4-BE49-F238E27FC236}">
                  <a16:creationId xmlns:a16="http://schemas.microsoft.com/office/drawing/2014/main" id="{1C48E693-85CF-46AE-8DD2-C7CB134F49DA}"/>
                </a:ext>
              </a:extLst>
            </p:cNvPr>
            <p:cNvSpPr txBox="1"/>
            <p:nvPr/>
          </p:nvSpPr>
          <p:spPr>
            <a:xfrm>
              <a:off x="4729768" y="3155844"/>
              <a:ext cx="2083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dE</a:t>
              </a:r>
              <a:r>
                <a:rPr lang="en-US" dirty="0"/>
                <a:t>/dx</a:t>
              </a:r>
              <a:r>
                <a:rPr lang="zh-CN" altLang="en-US" dirty="0"/>
                <a:t>分布</a:t>
              </a:r>
              <a:endParaRPr lang="en-US" dirty="0"/>
            </a:p>
          </p:txBody>
        </p:sp>
        <p:sp>
          <p:nvSpPr>
            <p:cNvPr id="19" name="TextBox 31">
              <a:extLst>
                <a:ext uri="{FF2B5EF4-FFF2-40B4-BE49-F238E27FC236}">
                  <a16:creationId xmlns:a16="http://schemas.microsoft.com/office/drawing/2014/main" id="{D751C950-4C98-4231-9846-DAE6FCD5EF19}"/>
                </a:ext>
              </a:extLst>
            </p:cNvPr>
            <p:cNvSpPr txBox="1"/>
            <p:nvPr/>
          </p:nvSpPr>
          <p:spPr>
            <a:xfrm>
              <a:off x="4655840" y="4848622"/>
              <a:ext cx="11527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</a:rPr>
                <a:t>高压异常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20" name="Straight Arrow Connector 33">
              <a:extLst>
                <a:ext uri="{FF2B5EF4-FFF2-40B4-BE49-F238E27FC236}">
                  <a16:creationId xmlns:a16="http://schemas.microsoft.com/office/drawing/2014/main" id="{3B1CF205-6059-4924-89BB-EFF56E118247}"/>
                </a:ext>
              </a:extLst>
            </p:cNvPr>
            <p:cNvCxnSpPr/>
            <p:nvPr/>
          </p:nvCxnSpPr>
          <p:spPr>
            <a:xfrm flipV="1">
              <a:off x="4879232" y="5217954"/>
              <a:ext cx="179882" cy="223377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B231AD21-5180-48F2-9396-76C7A6FAE6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1678" y="1122220"/>
            <a:ext cx="4056890" cy="249303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EA9AE9C4-7934-405A-846E-A9FC8294E3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704902"/>
            <a:ext cx="4063847" cy="269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97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A0B9AC9D-ADEE-457F-8BD6-98621AC53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BESIII</a:t>
            </a:r>
            <a:r>
              <a:rPr lang="zh-CN" altLang="en-US" dirty="0"/>
              <a:t>探测器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AE424B3-A507-4BF8-9B50-15894C35F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18A7747A-CFE3-48CD-BEBA-F1C96D904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29" y="1711309"/>
            <a:ext cx="5396723" cy="388843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A2F8956-1E65-4972-8A44-A8FE685B1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767" y="1687778"/>
            <a:ext cx="647035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023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16F72C-B930-47C0-B649-05176626E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数据质量分析与探测器性能监测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49C5BE-71A0-4890-96DA-062B1F52C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24745"/>
            <a:ext cx="10972800" cy="10801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/>
              <a:t>及时发现问题，确保探测器在</a:t>
            </a:r>
            <a:r>
              <a:rPr lang="zh-CN" altLang="en-US" sz="2400" b="1" dirty="0">
                <a:solidFill>
                  <a:srgbClr val="C00000"/>
                </a:solidFill>
              </a:rPr>
              <a:t>最佳状态高效稳定运行</a:t>
            </a:r>
            <a:r>
              <a:rPr lang="zh-CN" altLang="en-US" sz="2400" b="1" dirty="0"/>
              <a:t>和</a:t>
            </a:r>
            <a:r>
              <a:rPr lang="zh-CN" altLang="en-US" sz="2400" b="1" dirty="0">
                <a:solidFill>
                  <a:srgbClr val="C00000"/>
                </a:solidFill>
              </a:rPr>
              <a:t>高质量数据获取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 marL="620100" lvl="1">
              <a:spcBef>
                <a:spcPts val="600"/>
              </a:spcBef>
            </a:pPr>
            <a:r>
              <a:rPr lang="zh-CN" altLang="en-US" sz="2400" dirty="0"/>
              <a:t>气体异常、触发延时问题、束流能量偏移 </a:t>
            </a:r>
            <a:r>
              <a:rPr lang="en-US" altLang="zh-CN" sz="2400" dirty="0"/>
              <a:t>…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A5E8AC-4903-472A-B9D7-7EE397E01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40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826556C-0307-4120-B2C6-6AFD60AEAA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48"/>
          <a:stretch/>
        </p:blipFill>
        <p:spPr>
          <a:xfrm>
            <a:off x="911424" y="2924944"/>
            <a:ext cx="3006651" cy="357955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DF9EA88-AEC3-462C-901C-748948A1853B}"/>
              </a:ext>
            </a:extLst>
          </p:cNvPr>
          <p:cNvSpPr txBox="1"/>
          <p:nvPr/>
        </p:nvSpPr>
        <p:spPr>
          <a:xfrm>
            <a:off x="1055440" y="2450596"/>
            <a:ext cx="3006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</a:rPr>
              <a:t>气体异常导致</a:t>
            </a:r>
            <a:r>
              <a:rPr lang="en-US" altLang="zh-CN" dirty="0">
                <a:solidFill>
                  <a:srgbClr val="0070C0"/>
                </a:solidFill>
              </a:rPr>
              <a:t>MDC</a:t>
            </a:r>
            <a:r>
              <a:rPr lang="zh-CN" altLang="en-US" dirty="0">
                <a:solidFill>
                  <a:srgbClr val="0070C0"/>
                </a:solidFill>
              </a:rPr>
              <a:t>分辨下降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355B061-C7A2-4F7F-8C4D-D5678BB0B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0296" y="3518653"/>
            <a:ext cx="2950840" cy="23921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4D92506-6499-4A63-BC0F-8F160AD81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872" y="3473368"/>
            <a:ext cx="3633391" cy="248270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2A808D1-1EEB-45D3-B158-38F226BA65D4}"/>
              </a:ext>
            </a:extLst>
          </p:cNvPr>
          <p:cNvSpPr txBox="1"/>
          <p:nvPr/>
        </p:nvSpPr>
        <p:spPr>
          <a:xfrm>
            <a:off x="6456040" y="2447142"/>
            <a:ext cx="3870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70C0"/>
                </a:solidFill>
              </a:rPr>
              <a:t>TOF</a:t>
            </a:r>
            <a:r>
              <a:rPr lang="zh-CN" altLang="en-US" dirty="0">
                <a:solidFill>
                  <a:srgbClr val="0070C0"/>
                </a:solidFill>
              </a:rPr>
              <a:t>刻度中发现束团时间异常</a:t>
            </a:r>
          </a:p>
        </p:txBody>
      </p:sp>
    </p:spTree>
    <p:extLst>
      <p:ext uri="{BB962C8B-B14F-4D97-AF65-F5344CB8AC3E}">
        <p14:creationId xmlns:p14="http://schemas.microsoft.com/office/powerpoint/2010/main" val="21068689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C94577-8E7D-4CE0-A374-A35EC024C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刻度常数管理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32A89F-E9F6-44E5-BA60-DCD7EEA2B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41</a:t>
            </a:fld>
            <a:endParaRPr lang="zh-CN" altLang="en-US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629280E8-7049-48FC-B23A-0A3BE414A29A}"/>
              </a:ext>
            </a:extLst>
          </p:cNvPr>
          <p:cNvGrpSpPr/>
          <p:nvPr/>
        </p:nvGrpSpPr>
        <p:grpSpPr>
          <a:xfrm>
            <a:off x="6744072" y="1970838"/>
            <a:ext cx="3528392" cy="3888432"/>
            <a:chOff x="4860032" y="1412776"/>
            <a:chExt cx="3528392" cy="3888432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D04BC8B7-4E79-499C-96E1-3FE977E67E24}"/>
                </a:ext>
              </a:extLst>
            </p:cNvPr>
            <p:cNvGrpSpPr/>
            <p:nvPr/>
          </p:nvGrpSpPr>
          <p:grpSpPr>
            <a:xfrm>
              <a:off x="4932040" y="1412776"/>
              <a:ext cx="1800200" cy="1169551"/>
              <a:chOff x="2567297" y="2564904"/>
              <a:chExt cx="2088232" cy="1169551"/>
            </a:xfrm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8AE6913E-6BC9-45BB-AAB2-E4FD4AD7F7C2}"/>
                  </a:ext>
                </a:extLst>
              </p:cNvPr>
              <p:cNvSpPr/>
              <p:nvPr/>
            </p:nvSpPr>
            <p:spPr>
              <a:xfrm>
                <a:off x="2567297" y="2564904"/>
                <a:ext cx="2088232" cy="115212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TextBox 8">
                <a:extLst>
                  <a:ext uri="{FF2B5EF4-FFF2-40B4-BE49-F238E27FC236}">
                    <a16:creationId xmlns:a16="http://schemas.microsoft.com/office/drawing/2014/main" id="{29449826-7952-4D14-859F-0D764CD413AB}"/>
                  </a:ext>
                </a:extLst>
              </p:cNvPr>
              <p:cNvSpPr txBox="1"/>
              <p:nvPr/>
            </p:nvSpPr>
            <p:spPr>
              <a:xfrm>
                <a:off x="2650826" y="2564904"/>
                <a:ext cx="194421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 err="1"/>
                  <a:t>jobOption</a:t>
                </a:r>
                <a:endParaRPr lang="en-US" altLang="zh-CN" sz="1400" dirty="0"/>
              </a:p>
              <a:p>
                <a:r>
                  <a:rPr lang="en-US" altLang="zh-CN" sz="1400" dirty="0"/>
                  <a:t>Run: 50241</a:t>
                </a:r>
              </a:p>
              <a:p>
                <a:r>
                  <a:rPr lang="en-US" altLang="zh-CN" sz="1400" dirty="0"/>
                  <a:t>Boss </a:t>
                </a:r>
                <a:r>
                  <a:rPr lang="en-US" altLang="zh-CN" sz="1400" dirty="0" err="1"/>
                  <a:t>ver</a:t>
                </a:r>
                <a:r>
                  <a:rPr lang="en-US" altLang="zh-CN" sz="1400" dirty="0"/>
                  <a:t>: 6.6.5</a:t>
                </a:r>
              </a:p>
              <a:p>
                <a:r>
                  <a:rPr lang="en-US" altLang="zh-CN" sz="1400" dirty="0"/>
                  <a:t>Status: OK</a:t>
                </a:r>
              </a:p>
              <a:p>
                <a:r>
                  <a:rPr lang="en-US" altLang="zh-CN" sz="1400" dirty="0"/>
                  <a:t>…</a:t>
                </a:r>
                <a:endParaRPr lang="zh-CN" altLang="en-US" sz="1400" dirty="0"/>
              </a:p>
            </p:txBody>
          </p:sp>
        </p:grpSp>
        <p:sp>
          <p:nvSpPr>
            <p:cNvPr id="8" name="Oval 33">
              <a:extLst>
                <a:ext uri="{FF2B5EF4-FFF2-40B4-BE49-F238E27FC236}">
                  <a16:creationId xmlns:a16="http://schemas.microsoft.com/office/drawing/2014/main" id="{9F0FECB3-7AEC-4E7D-A81F-75BCCA47E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4288" y="1556792"/>
              <a:ext cx="1224136" cy="802581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2000" dirty="0" err="1">
                  <a:latin typeface="Times New Roman" pitchFamily="18" charset="0"/>
                </a:rPr>
                <a:t>CalibUtil</a:t>
              </a:r>
              <a:endParaRPr lang="en-US" altLang="zh-CN" sz="2000" dirty="0">
                <a:latin typeface="Times New Roman" pitchFamily="18" charset="0"/>
              </a:endParaRPr>
            </a:p>
          </p:txBody>
        </p:sp>
        <p:sp>
          <p:nvSpPr>
            <p:cNvPr id="9" name="Line 25">
              <a:extLst>
                <a:ext uri="{FF2B5EF4-FFF2-40B4-BE49-F238E27FC236}">
                  <a16:creationId xmlns:a16="http://schemas.microsoft.com/office/drawing/2014/main" id="{D8FDB79F-6C2E-4EF2-BEB5-F6F9416BFD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32240" y="1988840"/>
              <a:ext cx="4320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1D95E610-3DDE-4A85-BF09-15FC2D09F431}"/>
                </a:ext>
              </a:extLst>
            </p:cNvPr>
            <p:cNvGrpSpPr/>
            <p:nvPr/>
          </p:nvGrpSpPr>
          <p:grpSpPr>
            <a:xfrm>
              <a:off x="4860032" y="2708920"/>
              <a:ext cx="3528392" cy="2592288"/>
              <a:chOff x="4860032" y="2708920"/>
              <a:chExt cx="3528392" cy="2592288"/>
            </a:xfrm>
          </p:grpSpPr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E0CDCE64-0615-4A3F-A8D7-3FE587C5334F}"/>
                  </a:ext>
                </a:extLst>
              </p:cNvPr>
              <p:cNvSpPr/>
              <p:nvPr/>
            </p:nvSpPr>
            <p:spPr>
              <a:xfrm>
                <a:off x="4860032" y="2708920"/>
                <a:ext cx="3528392" cy="2592288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68A6A826-57B5-46AB-963A-A0688CE49DB0}"/>
                  </a:ext>
                </a:extLst>
              </p:cNvPr>
              <p:cNvSpPr txBox="1"/>
              <p:nvPr/>
            </p:nvSpPr>
            <p:spPr>
              <a:xfrm>
                <a:off x="5148064" y="2780928"/>
                <a:ext cx="18722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/>
                  <a:t>Metadata in DB</a:t>
                </a:r>
                <a:endParaRPr lang="zh-CN" altLang="en-US" sz="1600" dirty="0"/>
              </a:p>
            </p:txBody>
          </p:sp>
          <p:sp>
            <p:nvSpPr>
              <p:cNvPr id="14" name="TextBox 16">
                <a:extLst>
                  <a:ext uri="{FF2B5EF4-FFF2-40B4-BE49-F238E27FC236}">
                    <a16:creationId xmlns:a16="http://schemas.microsoft.com/office/drawing/2014/main" id="{D42B3515-A30B-44EE-B886-D98FE0643A48}"/>
                  </a:ext>
                </a:extLst>
              </p:cNvPr>
              <p:cNvSpPr txBox="1"/>
              <p:nvPr/>
            </p:nvSpPr>
            <p:spPr>
              <a:xfrm>
                <a:off x="5220072" y="3501008"/>
                <a:ext cx="2808312" cy="276999"/>
              </a:xfrm>
              <a:prstGeom prst="rect">
                <a:avLst/>
              </a:prstGeom>
              <a:noFill/>
              <a:ln w="1270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/>
                  <a:t>50000    50100     6.6.5          OK     …</a:t>
                </a:r>
              </a:p>
            </p:txBody>
          </p:sp>
          <p:sp>
            <p:nvSpPr>
              <p:cNvPr id="15" name="TextBox 17">
                <a:extLst>
                  <a:ext uri="{FF2B5EF4-FFF2-40B4-BE49-F238E27FC236}">
                    <a16:creationId xmlns:a16="http://schemas.microsoft.com/office/drawing/2014/main" id="{CD20911C-375E-45C6-8295-971450BE4E52}"/>
                  </a:ext>
                </a:extLst>
              </p:cNvPr>
              <p:cNvSpPr txBox="1"/>
              <p:nvPr/>
            </p:nvSpPr>
            <p:spPr>
              <a:xfrm>
                <a:off x="6300192" y="4725144"/>
                <a:ext cx="492443" cy="400110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US" altLang="zh-CN" sz="2000" dirty="0"/>
                  <a:t>…</a:t>
                </a:r>
                <a:endParaRPr lang="zh-CN" altLang="en-US" sz="2000" dirty="0"/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34CDBDEC-D532-47EE-B790-6C342738C0AC}"/>
                  </a:ext>
                </a:extLst>
              </p:cNvPr>
              <p:cNvSpPr/>
              <p:nvPr/>
            </p:nvSpPr>
            <p:spPr>
              <a:xfrm>
                <a:off x="5076056" y="3140968"/>
                <a:ext cx="72398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200" dirty="0" err="1">
                    <a:solidFill>
                      <a:srgbClr val="000000"/>
                    </a:solidFill>
                  </a:rPr>
                  <a:t>runFrom</a:t>
                </a:r>
                <a:endParaRPr lang="zh-CN" altLang="en-US" dirty="0"/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5E569640-2156-4F4A-B1E6-9ABA85741FF0}"/>
                  </a:ext>
                </a:extLst>
              </p:cNvPr>
              <p:cNvSpPr/>
              <p:nvPr/>
            </p:nvSpPr>
            <p:spPr>
              <a:xfrm>
                <a:off x="5796136" y="3140968"/>
                <a:ext cx="54130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200" dirty="0" err="1">
                    <a:solidFill>
                      <a:srgbClr val="000000"/>
                    </a:solidFill>
                  </a:rPr>
                  <a:t>runTo</a:t>
                </a:r>
                <a:endParaRPr lang="zh-CN" altLang="en-US" dirty="0"/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5695F441-8039-4789-96D1-748691391564}"/>
                  </a:ext>
                </a:extLst>
              </p:cNvPr>
              <p:cNvSpPr/>
              <p:nvPr/>
            </p:nvSpPr>
            <p:spPr>
              <a:xfrm>
                <a:off x="6372200" y="3140968"/>
                <a:ext cx="68031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200" dirty="0" err="1">
                    <a:solidFill>
                      <a:srgbClr val="000000"/>
                    </a:solidFill>
                  </a:rPr>
                  <a:t>BossVer</a:t>
                </a:r>
                <a:endParaRPr lang="zh-CN" altLang="en-US" dirty="0"/>
              </a:p>
            </p:txBody>
          </p:sp>
          <p:sp>
            <p:nvSpPr>
              <p:cNvPr id="19" name="TextBox 26">
                <a:extLst>
                  <a:ext uri="{FF2B5EF4-FFF2-40B4-BE49-F238E27FC236}">
                    <a16:creationId xmlns:a16="http://schemas.microsoft.com/office/drawing/2014/main" id="{CA471F04-653D-4E48-B4BD-84990BDE3E1E}"/>
                  </a:ext>
                </a:extLst>
              </p:cNvPr>
              <p:cNvSpPr txBox="1"/>
              <p:nvPr/>
            </p:nvSpPr>
            <p:spPr>
              <a:xfrm>
                <a:off x="5220072" y="3965980"/>
                <a:ext cx="2808312" cy="276999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/>
                  <a:t>50101    50280      6.6.5          OK    …</a:t>
                </a:r>
              </a:p>
            </p:txBody>
          </p:sp>
          <p:sp>
            <p:nvSpPr>
              <p:cNvPr id="20" name="TextBox 27">
                <a:extLst>
                  <a:ext uri="{FF2B5EF4-FFF2-40B4-BE49-F238E27FC236}">
                    <a16:creationId xmlns:a16="http://schemas.microsoft.com/office/drawing/2014/main" id="{7191CB7C-7D03-442F-9913-67C4B9D2EE61}"/>
                  </a:ext>
                </a:extLst>
              </p:cNvPr>
              <p:cNvSpPr txBox="1"/>
              <p:nvPr/>
            </p:nvSpPr>
            <p:spPr>
              <a:xfrm>
                <a:off x="5220072" y="4437112"/>
                <a:ext cx="2808312" cy="276999"/>
              </a:xfrm>
              <a:prstGeom prst="rect">
                <a:avLst/>
              </a:prstGeom>
              <a:noFill/>
              <a:ln w="1270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/>
                  <a:t>50101    50280   6.6.5.p01      OK    …</a:t>
                </a: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2BD5929D-1549-4CA8-A261-0B5AF05395EE}"/>
                  </a:ext>
                </a:extLst>
              </p:cNvPr>
              <p:cNvSpPr/>
              <p:nvPr/>
            </p:nvSpPr>
            <p:spPr>
              <a:xfrm>
                <a:off x="7092280" y="3140968"/>
                <a:ext cx="78091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200" dirty="0">
                    <a:solidFill>
                      <a:srgbClr val="000000"/>
                    </a:solidFill>
                  </a:rPr>
                  <a:t>Status   …</a:t>
                </a:r>
                <a:endParaRPr lang="zh-CN" altLang="en-US" dirty="0"/>
              </a:p>
            </p:txBody>
          </p:sp>
        </p:grpSp>
        <p:sp>
          <p:nvSpPr>
            <p:cNvPr id="11" name="Line 37">
              <a:extLst>
                <a:ext uri="{FF2B5EF4-FFF2-40B4-BE49-F238E27FC236}">
                  <a16:creationId xmlns:a16="http://schemas.microsoft.com/office/drawing/2014/main" id="{14F5B786-127F-4839-BDCF-72E18D34E4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60232" y="2348880"/>
              <a:ext cx="1080120" cy="1656184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0F689FB6-361C-4A25-8394-9D291876F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892" y="1526067"/>
            <a:ext cx="4353932" cy="489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95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2D1C-BE82-2D4A-82C0-F2F0720BB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CF650-E8C3-1745-A498-30F8C387D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00" y="1268760"/>
            <a:ext cx="6868344" cy="3168352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重建刻度是离线软件的关键环节</a:t>
            </a:r>
            <a:endParaRPr lang="en-US" altLang="zh-CN" sz="2800" dirty="0"/>
          </a:p>
          <a:p>
            <a:r>
              <a:rPr lang="en-US" altLang="zh-CN" sz="2800" dirty="0"/>
              <a:t>BESIII</a:t>
            </a:r>
            <a:r>
              <a:rPr lang="zh-CN" altLang="en-US" sz="2800" dirty="0"/>
              <a:t>重建刻度软件稳定运行十余年</a:t>
            </a:r>
            <a:endParaRPr lang="en-US" altLang="zh-CN" sz="2800" dirty="0"/>
          </a:p>
          <a:p>
            <a:pPr lvl="1"/>
            <a:r>
              <a:rPr lang="zh-CN" altLang="en-US" sz="2400" dirty="0"/>
              <a:t>为物理研究提供高质量输入数据</a:t>
            </a:r>
            <a:endParaRPr lang="en-US" altLang="zh-CN" sz="2400" dirty="0"/>
          </a:p>
          <a:p>
            <a:pPr lvl="1"/>
            <a:r>
              <a:rPr lang="zh-CN" altLang="en-US" sz="2400" dirty="0"/>
              <a:t>监测探测器运行状态，确保数据质量</a:t>
            </a:r>
            <a:endParaRPr lang="en-US" altLang="zh-CN" sz="2400" dirty="0"/>
          </a:p>
          <a:p>
            <a:r>
              <a:rPr lang="zh-CN" altLang="en-US" sz="2800" dirty="0"/>
              <a:t>下一步</a:t>
            </a:r>
            <a:endParaRPr lang="en-US" altLang="zh-CN" sz="2800" dirty="0"/>
          </a:p>
          <a:p>
            <a:pPr lvl="1"/>
            <a:r>
              <a:rPr lang="en-US" altLang="zh-CN" sz="2400" dirty="0"/>
              <a:t>BESIII</a:t>
            </a:r>
            <a:r>
              <a:rPr lang="zh-CN" altLang="en-US" sz="2400" dirty="0"/>
              <a:t>内径迹室升级的软件研究及优化</a:t>
            </a:r>
            <a:endParaRPr lang="en-US" altLang="zh-CN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4F2AC-0207-9142-8B2E-0E13E0EE6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42</a:t>
            </a:fld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3A7E7E-49D8-044D-842E-41B0FD603A86}"/>
              </a:ext>
            </a:extLst>
          </p:cNvPr>
          <p:cNvSpPr txBox="1"/>
          <p:nvPr/>
        </p:nvSpPr>
        <p:spPr>
          <a:xfrm>
            <a:off x="4570214" y="5999427"/>
            <a:ext cx="284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0432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谢谢大家！</a:t>
            </a:r>
            <a:endParaRPr lang="en-US" sz="4000" dirty="0">
              <a:solidFill>
                <a:srgbClr val="0432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126335C-549A-4105-BD24-FD35658BC143}"/>
              </a:ext>
            </a:extLst>
          </p:cNvPr>
          <p:cNvSpPr txBox="1"/>
          <p:nvPr/>
        </p:nvSpPr>
        <p:spPr>
          <a:xfrm>
            <a:off x="456506" y="4604355"/>
            <a:ext cx="6935638" cy="98488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</a:rPr>
              <a:t>加强物理与软件的交流合作！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</a:rPr>
              <a:t>欢迎大家为软件发展提供宝贵建议和人力支持！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A8DB2B0-7E6E-4CD4-A391-CE24AF09F6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71" r="4692"/>
          <a:stretch/>
        </p:blipFill>
        <p:spPr>
          <a:xfrm>
            <a:off x="7896927" y="1645094"/>
            <a:ext cx="3455657" cy="227166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B24F8E8-87E1-434C-8C93-2FB9AC6BB7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2" t="31100" r="16152"/>
          <a:stretch/>
        </p:blipFill>
        <p:spPr>
          <a:xfrm>
            <a:off x="7896200" y="4077072"/>
            <a:ext cx="3456384" cy="241284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D951EF48-E8E7-4546-85E8-E8CD526E3C6C}"/>
              </a:ext>
            </a:extLst>
          </p:cNvPr>
          <p:cNvSpPr/>
          <p:nvPr/>
        </p:nvSpPr>
        <p:spPr>
          <a:xfrm>
            <a:off x="7968208" y="1195607"/>
            <a:ext cx="3384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rgbClr val="0070C0"/>
                </a:solidFill>
              </a:rPr>
              <a:t>BESIII</a:t>
            </a:r>
            <a:r>
              <a:rPr lang="zh-CN" altLang="en-US" sz="2000" dirty="0">
                <a:solidFill>
                  <a:srgbClr val="0070C0"/>
                </a:solidFill>
              </a:rPr>
              <a:t>内径迹室升级已经启动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81A95A9-EC11-44AC-B0F4-DD97DA41E737}"/>
              </a:ext>
            </a:extLst>
          </p:cNvPr>
          <p:cNvSpPr txBox="1"/>
          <p:nvPr/>
        </p:nvSpPr>
        <p:spPr>
          <a:xfrm>
            <a:off x="10488488" y="1756028"/>
            <a:ext cx="864096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CGEM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99284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2454D50F-42D8-42A6-8776-A0B9865A73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Backup</a:t>
            </a:r>
            <a:endParaRPr lang="zh-CN" altLang="en-US" dirty="0"/>
          </a:p>
        </p:txBody>
      </p:sp>
      <p:sp>
        <p:nvSpPr>
          <p:cNvPr id="7" name="副标题 6">
            <a:extLst>
              <a:ext uri="{FF2B5EF4-FFF2-40B4-BE49-F238E27FC236}">
                <a16:creationId xmlns:a16="http://schemas.microsoft.com/office/drawing/2014/main" id="{279262AB-472D-4FCF-8FB8-838C476DB4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6456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34B5-D3E0-4693-931D-89FFC6B1F2FE}" type="slidenum">
              <a:rPr lang="zh-CN" altLang="en-US" smtClean="0"/>
              <a:t>44</a:t>
            </a:fld>
            <a:endParaRPr lang="zh-CN" altLang="en-US"/>
          </a:p>
        </p:txBody>
      </p:sp>
      <p:sp>
        <p:nvSpPr>
          <p:cNvPr id="5" name="灯片编号占位符 4"/>
          <p:cNvSpPr txBox="1">
            <a:spLocks/>
          </p:cNvSpPr>
          <p:nvPr/>
        </p:nvSpPr>
        <p:spPr>
          <a:xfrm>
            <a:off x="2209800" y="6629400"/>
            <a:ext cx="609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E628EB-EF8A-44F4-BB1C-BD073675C2C1}" type="slidenum">
              <a:rPr lang="zh-CN" altLang="en-US"/>
              <a:pPr/>
              <a:t>44</a:t>
            </a:fld>
            <a:endParaRPr lang="en-US" altLang="zh-CN"/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/>
          </p:nvPr>
        </p:nvGraphicFramePr>
        <p:xfrm>
          <a:off x="4727848" y="1420198"/>
          <a:ext cx="4968552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75" name="位图图像" r:id="rId3" imgW="3134162" imgH="3610479" progId="Paint.Picture">
                  <p:embed/>
                </p:oleObj>
              </mc:Choice>
              <mc:Fallback>
                <p:oleObj name="位图图像" r:id="rId3" imgW="3134162" imgH="3610479" progId="Paint.Picture">
                  <p:embed/>
                  <p:pic>
                    <p:nvPicPr>
                      <p:cNvPr id="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7848" y="1420198"/>
                        <a:ext cx="4968552" cy="502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6">
            <a:extLst>
              <a:ext uri="{FF2B5EF4-FFF2-40B4-BE49-F238E27FC236}">
                <a16:creationId xmlns:a16="http://schemas.microsoft.com/office/drawing/2014/main" id="{EB5890A1-AD2C-4356-8AD0-045F45393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漂移室的快重建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564E41C-4705-41B2-A293-C58173ACA217}"/>
              </a:ext>
            </a:extLst>
          </p:cNvPr>
          <p:cNvSpPr/>
          <p:nvPr/>
        </p:nvSpPr>
        <p:spPr>
          <a:xfrm>
            <a:off x="1199457" y="2420888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/>
              <a:t>任务：尽可能快速地重建出粒子的径迹，供事例起始时间算法使用</a:t>
            </a:r>
          </a:p>
        </p:txBody>
      </p:sp>
    </p:spTree>
    <p:extLst>
      <p:ext uri="{BB962C8B-B14F-4D97-AF65-F5344CB8AC3E}">
        <p14:creationId xmlns:p14="http://schemas.microsoft.com/office/powerpoint/2010/main" val="17172121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漂移室丝层设计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81200" y="1600201"/>
            <a:ext cx="3898776" cy="4525963"/>
          </a:xfrm>
        </p:spPr>
        <p:txBody>
          <a:bodyPr>
            <a:no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</a:rPr>
              <a:t>超层结构</a:t>
            </a:r>
            <a:endParaRPr lang="en-US" altLang="zh-CN" sz="2000" dirty="0">
              <a:solidFill>
                <a:srgbClr val="C00000"/>
              </a:solidFill>
            </a:endParaRPr>
          </a:p>
          <a:p>
            <a:pPr lvl="1"/>
            <a:r>
              <a:rPr lang="zh-CN" altLang="en-US" sz="1800" dirty="0"/>
              <a:t>有利于径迹段寻找</a:t>
            </a:r>
            <a:endParaRPr lang="en-US" altLang="zh-CN" sz="1800" dirty="0"/>
          </a:p>
          <a:p>
            <a:r>
              <a:rPr lang="zh-CN" altLang="en-US" sz="2000" dirty="0">
                <a:solidFill>
                  <a:srgbClr val="C00000"/>
                </a:solidFill>
              </a:rPr>
              <a:t>内室全部采用斜丝</a:t>
            </a:r>
            <a:endParaRPr lang="en-US" altLang="zh-CN" sz="2000" dirty="0">
              <a:solidFill>
                <a:srgbClr val="C00000"/>
              </a:solidFill>
            </a:endParaRPr>
          </a:p>
          <a:p>
            <a:pPr lvl="1"/>
            <a:r>
              <a:rPr lang="zh-CN" altLang="en-US" sz="1800" dirty="0"/>
              <a:t>满足顶点</a:t>
            </a:r>
            <a:r>
              <a:rPr lang="en-US" altLang="zh-CN" sz="1800" dirty="0"/>
              <a:t>z</a:t>
            </a:r>
            <a:r>
              <a:rPr lang="zh-CN" altLang="en-US" sz="1800" dirty="0"/>
              <a:t>向测量精度的需要</a:t>
            </a:r>
            <a:endParaRPr lang="en-US" altLang="zh-CN" sz="1800" dirty="0"/>
          </a:p>
          <a:p>
            <a:r>
              <a:rPr lang="zh-CN" altLang="en-US" sz="2000" dirty="0">
                <a:solidFill>
                  <a:srgbClr val="C00000"/>
                </a:solidFill>
              </a:rPr>
              <a:t>台阶结构特殊，设计为直丝</a:t>
            </a:r>
            <a:endParaRPr lang="en-US" altLang="zh-CN" sz="2000" dirty="0">
              <a:solidFill>
                <a:srgbClr val="C00000"/>
              </a:solidFill>
            </a:endParaRPr>
          </a:p>
          <a:p>
            <a:r>
              <a:rPr lang="zh-CN" altLang="en-US" sz="2000" dirty="0">
                <a:solidFill>
                  <a:srgbClr val="C00000"/>
                </a:solidFill>
              </a:rPr>
              <a:t>大端板</a:t>
            </a:r>
            <a:endParaRPr lang="en-US" altLang="zh-CN" sz="2000" dirty="0">
              <a:solidFill>
                <a:srgbClr val="C00000"/>
              </a:solidFill>
            </a:endParaRPr>
          </a:p>
          <a:p>
            <a:pPr lvl="1"/>
            <a:r>
              <a:rPr lang="zh-CN" altLang="en-US" sz="1800" dirty="0"/>
              <a:t>超层内各丝层丝数相同</a:t>
            </a:r>
            <a:endParaRPr lang="en-US" altLang="zh-CN" sz="1800" dirty="0"/>
          </a:p>
          <a:p>
            <a:pPr lvl="1"/>
            <a:r>
              <a:rPr lang="zh-CN" altLang="en-US" sz="1800" dirty="0"/>
              <a:t>斜丝、直丝相结合，直丝有利于简化触发设计</a:t>
            </a:r>
            <a:endParaRPr lang="en-US" altLang="zh-CN" sz="1800" dirty="0"/>
          </a:p>
          <a:p>
            <a:r>
              <a:rPr lang="zh-CN" altLang="en-US" sz="2000" dirty="0">
                <a:solidFill>
                  <a:srgbClr val="C00000"/>
                </a:solidFill>
              </a:rPr>
              <a:t>尽可能高的对称性</a:t>
            </a:r>
            <a:endParaRPr lang="en-US" altLang="zh-CN" sz="2000" dirty="0">
              <a:solidFill>
                <a:srgbClr val="C00000"/>
              </a:solidFill>
            </a:endParaRPr>
          </a:p>
          <a:p>
            <a:pPr lvl="1"/>
            <a:r>
              <a:rPr lang="zh-CN" altLang="en-US" sz="1800" dirty="0"/>
              <a:t>有利于减小模式字典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C913308-F349-4B6D-A68A-DD1791B4A57B}" type="slidenum">
              <a:rPr lang="zh-CN" altLang="en-US" smtClean="0"/>
              <a:pPr/>
              <a:t>45</a:t>
            </a:fld>
            <a:endParaRPr lang="zh-CN" altLang="en-US"/>
          </a:p>
        </p:txBody>
      </p:sp>
      <p:graphicFrame>
        <p:nvGraphicFramePr>
          <p:cNvPr id="5" name="Group 3"/>
          <p:cNvGraphicFramePr>
            <a:graphicFrameLocks noGrp="1"/>
          </p:cNvGraphicFramePr>
          <p:nvPr/>
        </p:nvGraphicFramePr>
        <p:xfrm>
          <a:off x="5879976" y="1484784"/>
          <a:ext cx="4248646" cy="4824540"/>
        </p:xfrm>
        <a:graphic>
          <a:graphicData uri="http://schemas.openxmlformats.org/drawingml/2006/table">
            <a:tbl>
              <a:tblPr/>
              <a:tblGrid>
                <a:gridCol w="913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0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0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16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丝层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所在位置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每层单元数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丝层类型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 ~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内室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40, 44, 48, 56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斜丝－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 ~ 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内室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64, 72, 80, 80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斜丝＋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9 ~ 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台阶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直丝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11 ~ 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台阶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直丝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13 ~ 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台阶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直丝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15 ~ 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台阶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直丝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17 ~ 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台阶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直丝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19 ~ 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台阶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直丝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21 ~ 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大端板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斜丝－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25 ~ 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大端板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斜丝＋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29 ~ 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大端板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斜丝－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33 ~ 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大端板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斜丝＋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37 ~ 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大端板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直丝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41 ~ 43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大端板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直丝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97F7AA6B-D53F-482A-9531-4CB9D6579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Time walk</a:t>
            </a:r>
            <a:endParaRPr lang="zh-CN" altLang="en-US" dirty="0"/>
          </a:p>
        </p:txBody>
      </p:sp>
      <p:sp>
        <p:nvSpPr>
          <p:cNvPr id="19" name="内容占位符 18">
            <a:extLst>
              <a:ext uri="{FF2B5EF4-FFF2-40B4-BE49-F238E27FC236}">
                <a16:creationId xmlns:a16="http://schemas.microsoft.com/office/drawing/2014/main" id="{2DAE005E-4392-4174-B803-81E1D9466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7" y="1124745"/>
            <a:ext cx="10081115" cy="1709600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同一时刻产生的信号，由于幅度不同，导致过阈时间不同</a:t>
            </a:r>
            <a:endParaRPr lang="en-US" altLang="zh-CN" sz="2800" dirty="0"/>
          </a:p>
          <a:p>
            <a:r>
              <a:rPr lang="zh-CN" altLang="en-US" sz="2800" dirty="0"/>
              <a:t>阈越高，时间游动效应的影响越大</a:t>
            </a:r>
            <a:endParaRPr lang="en-US" altLang="zh-CN" sz="28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6EADED2-515C-4004-8C32-4AC0860E4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46</a:t>
            </a:fld>
            <a:endParaRPr lang="zh-CN" altLang="en-US" dirty="0"/>
          </a:p>
        </p:txBody>
      </p:sp>
      <p:grpSp>
        <p:nvGrpSpPr>
          <p:cNvPr id="6" name="Group 34">
            <a:extLst>
              <a:ext uri="{FF2B5EF4-FFF2-40B4-BE49-F238E27FC236}">
                <a16:creationId xmlns:a16="http://schemas.microsoft.com/office/drawing/2014/main" id="{99D10C95-9FBB-4D3F-ACE3-6A488D1D9EDF}"/>
              </a:ext>
            </a:extLst>
          </p:cNvPr>
          <p:cNvGrpSpPr>
            <a:grpSpLocks/>
          </p:cNvGrpSpPr>
          <p:nvPr/>
        </p:nvGrpSpPr>
        <p:grpSpPr bwMode="auto">
          <a:xfrm>
            <a:off x="3503713" y="3053673"/>
            <a:ext cx="3169299" cy="2679582"/>
            <a:chOff x="374" y="1551"/>
            <a:chExt cx="2506" cy="2073"/>
          </a:xfrm>
        </p:grpSpPr>
        <p:sp>
          <p:nvSpPr>
            <p:cNvPr id="7" name="Line 35">
              <a:extLst>
                <a:ext uri="{FF2B5EF4-FFF2-40B4-BE49-F238E27FC236}">
                  <a16:creationId xmlns:a16="http://schemas.microsoft.com/office/drawing/2014/main" id="{7403E6E3-6F56-4F6C-B9AA-C673709886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" y="1843"/>
              <a:ext cx="1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Line 36">
              <a:extLst>
                <a:ext uri="{FF2B5EF4-FFF2-40B4-BE49-F238E27FC236}">
                  <a16:creationId xmlns:a16="http://schemas.microsoft.com/office/drawing/2014/main" id="{EE40C6B7-CA90-4A5A-BB74-3C0417E5D2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" y="1843"/>
              <a:ext cx="0" cy="16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37">
              <a:extLst>
                <a:ext uri="{FF2B5EF4-FFF2-40B4-BE49-F238E27FC236}">
                  <a16:creationId xmlns:a16="http://schemas.microsoft.com/office/drawing/2014/main" id="{F12038B8-45B6-4DFC-A564-B2709DC58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" y="1843"/>
              <a:ext cx="1723" cy="1361"/>
            </a:xfrm>
            <a:custGeom>
              <a:avLst/>
              <a:gdLst>
                <a:gd name="T0" fmla="*/ 0 w 1406"/>
                <a:gd name="T1" fmla="*/ 0 h 1232"/>
                <a:gd name="T2" fmla="*/ 167 w 1406"/>
                <a:gd name="T3" fmla="*/ 101 h 1232"/>
                <a:gd name="T4" fmla="*/ 333 w 1406"/>
                <a:gd name="T5" fmla="*/ 350 h 1232"/>
                <a:gd name="T6" fmla="*/ 445 w 1406"/>
                <a:gd name="T7" fmla="*/ 751 h 1232"/>
                <a:gd name="T8" fmla="*/ 555 w 1406"/>
                <a:gd name="T9" fmla="*/ 1253 h 1232"/>
                <a:gd name="T10" fmla="*/ 667 w 1406"/>
                <a:gd name="T11" fmla="*/ 1302 h 1232"/>
                <a:gd name="T12" fmla="*/ 778 w 1406"/>
                <a:gd name="T13" fmla="*/ 901 h 1232"/>
                <a:gd name="T14" fmla="*/ 888 w 1406"/>
                <a:gd name="T15" fmla="*/ 500 h 1232"/>
                <a:gd name="T16" fmla="*/ 1055 w 1406"/>
                <a:gd name="T17" fmla="*/ 300 h 1232"/>
                <a:gd name="T18" fmla="*/ 1278 w 1406"/>
                <a:gd name="T19" fmla="*/ 150 h 1232"/>
                <a:gd name="T20" fmla="*/ 1500 w 1406"/>
                <a:gd name="T21" fmla="*/ 50 h 1232"/>
                <a:gd name="T22" fmla="*/ 1723 w 1406"/>
                <a:gd name="T23" fmla="*/ 0 h 12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06"/>
                <a:gd name="T37" fmla="*/ 0 h 1232"/>
                <a:gd name="T38" fmla="*/ 1406 w 1406"/>
                <a:gd name="T39" fmla="*/ 1232 h 12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06" h="1232">
                  <a:moveTo>
                    <a:pt x="0" y="0"/>
                  </a:moveTo>
                  <a:cubicBezTo>
                    <a:pt x="45" y="19"/>
                    <a:pt x="91" y="38"/>
                    <a:pt x="136" y="91"/>
                  </a:cubicBezTo>
                  <a:cubicBezTo>
                    <a:pt x="181" y="144"/>
                    <a:pt x="234" y="219"/>
                    <a:pt x="272" y="317"/>
                  </a:cubicBezTo>
                  <a:cubicBezTo>
                    <a:pt x="310" y="415"/>
                    <a:pt x="333" y="544"/>
                    <a:pt x="363" y="680"/>
                  </a:cubicBezTo>
                  <a:cubicBezTo>
                    <a:pt x="393" y="816"/>
                    <a:pt x="423" y="1051"/>
                    <a:pt x="453" y="1134"/>
                  </a:cubicBezTo>
                  <a:cubicBezTo>
                    <a:pt x="483" y="1217"/>
                    <a:pt x="514" y="1232"/>
                    <a:pt x="544" y="1179"/>
                  </a:cubicBezTo>
                  <a:cubicBezTo>
                    <a:pt x="574" y="1126"/>
                    <a:pt x="605" y="937"/>
                    <a:pt x="635" y="816"/>
                  </a:cubicBezTo>
                  <a:cubicBezTo>
                    <a:pt x="665" y="695"/>
                    <a:pt x="687" y="544"/>
                    <a:pt x="725" y="453"/>
                  </a:cubicBezTo>
                  <a:cubicBezTo>
                    <a:pt x="763" y="362"/>
                    <a:pt x="808" y="325"/>
                    <a:pt x="861" y="272"/>
                  </a:cubicBezTo>
                  <a:cubicBezTo>
                    <a:pt x="914" y="219"/>
                    <a:pt x="983" y="174"/>
                    <a:pt x="1043" y="136"/>
                  </a:cubicBezTo>
                  <a:cubicBezTo>
                    <a:pt x="1103" y="98"/>
                    <a:pt x="1163" y="68"/>
                    <a:pt x="1224" y="45"/>
                  </a:cubicBezTo>
                  <a:cubicBezTo>
                    <a:pt x="1285" y="22"/>
                    <a:pt x="1376" y="7"/>
                    <a:pt x="1406" y="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38">
              <a:extLst>
                <a:ext uri="{FF2B5EF4-FFF2-40B4-BE49-F238E27FC236}">
                  <a16:creationId xmlns:a16="http://schemas.microsoft.com/office/drawing/2014/main" id="{BF0A7508-662E-4508-8DA9-8F4CB327E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" y="1843"/>
              <a:ext cx="1723" cy="499"/>
            </a:xfrm>
            <a:custGeom>
              <a:avLst/>
              <a:gdLst>
                <a:gd name="T0" fmla="*/ 0 w 1406"/>
                <a:gd name="T1" fmla="*/ 0 h 1232"/>
                <a:gd name="T2" fmla="*/ 167 w 1406"/>
                <a:gd name="T3" fmla="*/ 37 h 1232"/>
                <a:gd name="T4" fmla="*/ 333 w 1406"/>
                <a:gd name="T5" fmla="*/ 128 h 1232"/>
                <a:gd name="T6" fmla="*/ 445 w 1406"/>
                <a:gd name="T7" fmla="*/ 275 h 1232"/>
                <a:gd name="T8" fmla="*/ 555 w 1406"/>
                <a:gd name="T9" fmla="*/ 459 h 1232"/>
                <a:gd name="T10" fmla="*/ 667 w 1406"/>
                <a:gd name="T11" fmla="*/ 478 h 1232"/>
                <a:gd name="T12" fmla="*/ 778 w 1406"/>
                <a:gd name="T13" fmla="*/ 331 h 1232"/>
                <a:gd name="T14" fmla="*/ 888 w 1406"/>
                <a:gd name="T15" fmla="*/ 183 h 1232"/>
                <a:gd name="T16" fmla="*/ 1055 w 1406"/>
                <a:gd name="T17" fmla="*/ 110 h 1232"/>
                <a:gd name="T18" fmla="*/ 1278 w 1406"/>
                <a:gd name="T19" fmla="*/ 55 h 1232"/>
                <a:gd name="T20" fmla="*/ 1500 w 1406"/>
                <a:gd name="T21" fmla="*/ 18 h 1232"/>
                <a:gd name="T22" fmla="*/ 1723 w 1406"/>
                <a:gd name="T23" fmla="*/ 0 h 12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06"/>
                <a:gd name="T37" fmla="*/ 0 h 1232"/>
                <a:gd name="T38" fmla="*/ 1406 w 1406"/>
                <a:gd name="T39" fmla="*/ 1232 h 12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06" h="1232">
                  <a:moveTo>
                    <a:pt x="0" y="0"/>
                  </a:moveTo>
                  <a:cubicBezTo>
                    <a:pt x="45" y="19"/>
                    <a:pt x="91" y="38"/>
                    <a:pt x="136" y="91"/>
                  </a:cubicBezTo>
                  <a:cubicBezTo>
                    <a:pt x="181" y="144"/>
                    <a:pt x="234" y="219"/>
                    <a:pt x="272" y="317"/>
                  </a:cubicBezTo>
                  <a:cubicBezTo>
                    <a:pt x="310" y="415"/>
                    <a:pt x="333" y="544"/>
                    <a:pt x="363" y="680"/>
                  </a:cubicBezTo>
                  <a:cubicBezTo>
                    <a:pt x="393" y="816"/>
                    <a:pt x="423" y="1051"/>
                    <a:pt x="453" y="1134"/>
                  </a:cubicBezTo>
                  <a:cubicBezTo>
                    <a:pt x="483" y="1217"/>
                    <a:pt x="514" y="1232"/>
                    <a:pt x="544" y="1179"/>
                  </a:cubicBezTo>
                  <a:cubicBezTo>
                    <a:pt x="574" y="1126"/>
                    <a:pt x="605" y="937"/>
                    <a:pt x="635" y="816"/>
                  </a:cubicBezTo>
                  <a:cubicBezTo>
                    <a:pt x="665" y="695"/>
                    <a:pt x="687" y="544"/>
                    <a:pt x="725" y="453"/>
                  </a:cubicBezTo>
                  <a:cubicBezTo>
                    <a:pt x="763" y="362"/>
                    <a:pt x="808" y="325"/>
                    <a:pt x="861" y="272"/>
                  </a:cubicBezTo>
                  <a:cubicBezTo>
                    <a:pt x="914" y="219"/>
                    <a:pt x="983" y="174"/>
                    <a:pt x="1043" y="136"/>
                  </a:cubicBezTo>
                  <a:cubicBezTo>
                    <a:pt x="1103" y="98"/>
                    <a:pt x="1163" y="68"/>
                    <a:pt x="1224" y="45"/>
                  </a:cubicBezTo>
                  <a:cubicBezTo>
                    <a:pt x="1285" y="22"/>
                    <a:pt x="1376" y="7"/>
                    <a:pt x="1406" y="0"/>
                  </a:cubicBezTo>
                </a:path>
              </a:pathLst>
            </a:custGeom>
            <a:noFill/>
            <a:ln w="28575" cmpd="sng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Line 39">
              <a:extLst>
                <a:ext uri="{FF2B5EF4-FFF2-40B4-BE49-F238E27FC236}">
                  <a16:creationId xmlns:a16="http://schemas.microsoft.com/office/drawing/2014/main" id="{1245DA8B-0ECC-438C-8ECD-03CF4F5146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" y="2161"/>
              <a:ext cx="127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Text Box 40">
              <a:extLst>
                <a:ext uri="{FF2B5EF4-FFF2-40B4-BE49-F238E27FC236}">
                  <a16:creationId xmlns:a16="http://schemas.microsoft.com/office/drawing/2014/main" id="{0555EA2C-F9B4-486F-807A-ECEA943B4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" y="1980"/>
              <a:ext cx="465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dirty="0" err="1">
                  <a:latin typeface="Times New Roman" pitchFamily="18" charset="0"/>
                </a:rPr>
                <a:t>V</a:t>
              </a:r>
              <a:r>
                <a:rPr lang="en-US" altLang="zh-CN" baseline="-25000" dirty="0" err="1">
                  <a:latin typeface="Times New Roman" pitchFamily="18" charset="0"/>
                </a:rPr>
                <a:t>th</a:t>
              </a:r>
              <a:endParaRPr lang="en-US" altLang="zh-CN" dirty="0">
                <a:latin typeface="Times New Roman" pitchFamily="18" charset="0"/>
              </a:endParaRPr>
            </a:p>
          </p:txBody>
        </p:sp>
        <p:sp>
          <p:nvSpPr>
            <p:cNvPr id="13" name="Text Box 47">
              <a:extLst>
                <a:ext uri="{FF2B5EF4-FFF2-40B4-BE49-F238E27FC236}">
                  <a16:creationId xmlns:a16="http://schemas.microsoft.com/office/drawing/2014/main" id="{8DFB5CA4-6730-47C1-A4B5-0D7DFEDE8C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" y="1564"/>
              <a:ext cx="318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14" name="Text Box 48">
              <a:extLst>
                <a:ext uri="{FF2B5EF4-FFF2-40B4-BE49-F238E27FC236}">
                  <a16:creationId xmlns:a16="http://schemas.microsoft.com/office/drawing/2014/main" id="{01E5B68F-322B-4EDB-9A46-1B16FB0EE6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" y="3340"/>
              <a:ext cx="318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Times New Roman" pitchFamily="18" charset="0"/>
                </a:rPr>
                <a:t>V</a:t>
              </a:r>
            </a:p>
          </p:txBody>
        </p:sp>
        <p:sp>
          <p:nvSpPr>
            <p:cNvPr id="15" name="Line 49">
              <a:extLst>
                <a:ext uri="{FF2B5EF4-FFF2-40B4-BE49-F238E27FC236}">
                  <a16:creationId xmlns:a16="http://schemas.microsoft.com/office/drawing/2014/main" id="{B6ED10A6-9E62-40EC-9317-DC621E08B7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7" y="1843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Line 50">
              <a:extLst>
                <a:ext uri="{FF2B5EF4-FFF2-40B4-BE49-F238E27FC236}">
                  <a16:creationId xmlns:a16="http://schemas.microsoft.com/office/drawing/2014/main" id="{C30F87BB-F3E9-47BD-9883-B7C1D69A60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11" y="1843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Text Box 51">
              <a:extLst>
                <a:ext uri="{FF2B5EF4-FFF2-40B4-BE49-F238E27FC236}">
                  <a16:creationId xmlns:a16="http://schemas.microsoft.com/office/drawing/2014/main" id="{2A4D8EC0-794F-4DAC-ACB3-9C87B1A93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5" y="1551"/>
              <a:ext cx="272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dirty="0">
                  <a:latin typeface="Times New Roman" pitchFamily="18" charset="0"/>
                </a:rPr>
                <a:t>t</a:t>
              </a:r>
              <a:r>
                <a:rPr lang="en-US" altLang="zh-CN" baseline="-25000" dirty="0">
                  <a:latin typeface="Times New Roman" pitchFamily="18" charset="0"/>
                </a:rPr>
                <a:t>1</a:t>
              </a:r>
              <a:endParaRPr lang="en-US" altLang="zh-CN" dirty="0">
                <a:latin typeface="Times New Roman" pitchFamily="18" charset="0"/>
              </a:endParaRPr>
            </a:p>
          </p:txBody>
        </p:sp>
        <p:sp>
          <p:nvSpPr>
            <p:cNvPr id="18" name="Text Box 52">
              <a:extLst>
                <a:ext uri="{FF2B5EF4-FFF2-40B4-BE49-F238E27FC236}">
                  <a16:creationId xmlns:a16="http://schemas.microsoft.com/office/drawing/2014/main" id="{9F62D76B-6B4A-4FE3-95A9-66343E2BFB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7" y="1551"/>
              <a:ext cx="272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dirty="0">
                  <a:latin typeface="Times New Roman" pitchFamily="18" charset="0"/>
                </a:rPr>
                <a:t>t</a:t>
              </a:r>
              <a:r>
                <a:rPr lang="en-US" altLang="zh-CN" baseline="-25000" dirty="0">
                  <a:latin typeface="Times New Roman" pitchFamily="18" charset="0"/>
                </a:rPr>
                <a:t>2</a:t>
              </a:r>
              <a:endParaRPr lang="en-US" altLang="zh-CN" dirty="0">
                <a:latin typeface="Times New Roman" pitchFamily="18" charset="0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2E01F29D-61B1-4B93-A67C-E4E6EA759A02}"/>
              </a:ext>
            </a:extLst>
          </p:cNvPr>
          <p:cNvSpPr txBox="1"/>
          <p:nvPr/>
        </p:nvSpPr>
        <p:spPr>
          <a:xfrm>
            <a:off x="7104112" y="3608204"/>
            <a:ext cx="3106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/>
              <a:t>T</a:t>
            </a:r>
            <a:r>
              <a:rPr lang="en-US" altLang="zh-CN" sz="2400" baseline="-25000" dirty="0" err="1"/>
              <a:t>walk</a:t>
            </a:r>
            <a:r>
              <a:rPr lang="en-US" altLang="zh-CN" sz="2400" dirty="0"/>
              <a:t> = C</a:t>
            </a:r>
            <a:r>
              <a:rPr lang="en-US" altLang="zh-CN" sz="2400" baseline="-25000" dirty="0"/>
              <a:t>0</a:t>
            </a:r>
            <a:r>
              <a:rPr lang="en-US" altLang="zh-CN" sz="2400" dirty="0"/>
              <a:t> + C</a:t>
            </a:r>
            <a:r>
              <a:rPr lang="en-US" altLang="zh-CN" sz="2400" baseline="-25000" dirty="0"/>
              <a:t>1</a:t>
            </a:r>
            <a:r>
              <a:rPr lang="en-US" altLang="zh-CN" sz="2400" dirty="0"/>
              <a:t>/sqrt(Q)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538055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zh-CN" altLang="en-US" dirty="0"/>
              <a:t>动量测量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6120" y="1412776"/>
            <a:ext cx="26860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495600" y="1844825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  <a:latin typeface="Calibri"/>
                <a:ea typeface="宋体"/>
              </a:rPr>
              <a:t>入射带电粒子在均匀磁场</a:t>
            </a:r>
            <a:r>
              <a:rPr lang="en-US" altLang="zh-CN" dirty="0">
                <a:solidFill>
                  <a:srgbClr val="FF0000"/>
                </a:solidFill>
                <a:ea typeface="宋体"/>
                <a:cs typeface="Times New Roman" pitchFamily="18" charset="0"/>
              </a:rPr>
              <a:t>B</a:t>
            </a:r>
            <a:r>
              <a:rPr lang="zh-CN" altLang="en-US" dirty="0">
                <a:solidFill>
                  <a:prstClr val="black"/>
                </a:solidFill>
                <a:latin typeface="Calibri"/>
                <a:ea typeface="宋体"/>
              </a:rPr>
              <a:t>下，其飞行轨迹为螺旋线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95600" y="321297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  <a:latin typeface="Calibri"/>
                <a:ea typeface="宋体"/>
              </a:rPr>
              <a:t>在</a:t>
            </a:r>
            <a:r>
              <a:rPr lang="en-US" altLang="zh-CN" dirty="0">
                <a:solidFill>
                  <a:prstClr val="black"/>
                </a:solidFill>
                <a:ea typeface="宋体"/>
                <a:cs typeface="Times New Roman" pitchFamily="18" charset="0"/>
              </a:rPr>
              <a:t>x-y</a:t>
            </a:r>
            <a:r>
              <a:rPr lang="en-US" altLang="zh-CN" dirty="0">
                <a:solidFill>
                  <a:prstClr val="black"/>
                </a:solidFill>
                <a:latin typeface="Calibri"/>
                <a:ea typeface="宋体"/>
              </a:rPr>
              <a:t>(</a:t>
            </a:r>
            <a:r>
              <a:rPr lang="zh-CN" altLang="en-US" dirty="0">
                <a:solidFill>
                  <a:prstClr val="black"/>
                </a:solidFill>
                <a:latin typeface="Calibri"/>
                <a:ea typeface="宋体"/>
              </a:rPr>
              <a:t>或</a:t>
            </a:r>
            <a:r>
              <a:rPr lang="en-US" altLang="zh-CN" dirty="0">
                <a:solidFill>
                  <a:prstClr val="black"/>
                </a:solidFill>
                <a:ea typeface="宋体"/>
                <a:cs typeface="Times New Roman" pitchFamily="18" charset="0"/>
              </a:rPr>
              <a:t>r</a:t>
            </a:r>
            <a:r>
              <a:rPr lang="en-US" altLang="zh-CN" dirty="0">
                <a:solidFill>
                  <a:prstClr val="black"/>
                </a:solidFill>
                <a:latin typeface="Calibri"/>
                <a:ea typeface="宋体"/>
              </a:rPr>
              <a:t>-</a:t>
            </a:r>
            <a:r>
              <a:rPr lang="en-US" altLang="zh-CN" dirty="0">
                <a:solidFill>
                  <a:prstClr val="black"/>
                </a:solidFill>
                <a:latin typeface="Symbol" pitchFamily="18" charset="2"/>
                <a:ea typeface="宋体"/>
              </a:rPr>
              <a:t>f)</a:t>
            </a:r>
            <a:r>
              <a:rPr lang="zh-CN" altLang="en-US" dirty="0">
                <a:solidFill>
                  <a:prstClr val="black"/>
                </a:solidFill>
                <a:latin typeface="Calibri"/>
                <a:ea typeface="宋体"/>
              </a:rPr>
              <a:t>平面上测量粒子的横动量</a:t>
            </a:r>
            <a:r>
              <a:rPr lang="en-US" altLang="zh-CN" dirty="0">
                <a:solidFill>
                  <a:prstClr val="black"/>
                </a:solidFill>
                <a:latin typeface="Calibri"/>
                <a:ea typeface="宋体"/>
              </a:rPr>
              <a:t>(P</a:t>
            </a:r>
            <a:r>
              <a:rPr lang="en-US" altLang="zh-CN" baseline="-25000" dirty="0">
                <a:solidFill>
                  <a:prstClr val="black"/>
                </a:solidFill>
                <a:latin typeface="Calibri"/>
                <a:ea typeface="宋体"/>
              </a:rPr>
              <a:t>T</a:t>
            </a:r>
            <a:r>
              <a:rPr lang="en-US" altLang="zh-CN" dirty="0">
                <a:solidFill>
                  <a:prstClr val="black"/>
                </a:solidFill>
                <a:latin typeface="Calibri"/>
                <a:ea typeface="宋体"/>
              </a:rPr>
              <a:t>)</a:t>
            </a:r>
            <a:endParaRPr lang="zh-CN" altLang="en-US" dirty="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5600" y="5445224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  <a:latin typeface="Calibri"/>
                <a:ea typeface="宋体"/>
              </a:rPr>
              <a:t>在</a:t>
            </a:r>
            <a:r>
              <a:rPr lang="en-US" altLang="zh-CN" dirty="0">
                <a:solidFill>
                  <a:prstClr val="black"/>
                </a:solidFill>
                <a:ea typeface="宋体"/>
                <a:cs typeface="Times New Roman" pitchFamily="18" charset="0"/>
              </a:rPr>
              <a:t>s-z</a:t>
            </a:r>
            <a:r>
              <a:rPr lang="zh-CN" altLang="en-US" dirty="0">
                <a:solidFill>
                  <a:prstClr val="black"/>
                </a:solidFill>
                <a:latin typeface="Calibri"/>
                <a:ea typeface="宋体"/>
              </a:rPr>
              <a:t>平面上测量</a:t>
            </a:r>
            <a:r>
              <a:rPr lang="en-US" altLang="zh-CN" dirty="0">
                <a:solidFill>
                  <a:prstClr val="black"/>
                </a:solidFill>
                <a:latin typeface="Calibri"/>
                <a:ea typeface="宋体"/>
              </a:rPr>
              <a:t>dip angle (</a:t>
            </a:r>
            <a:r>
              <a:rPr lang="en-US" altLang="zh-CN" dirty="0">
                <a:solidFill>
                  <a:prstClr val="black"/>
                </a:solidFill>
                <a:latin typeface="Symbol" pitchFamily="18" charset="2"/>
                <a:ea typeface="宋体"/>
              </a:rPr>
              <a:t>l</a:t>
            </a:r>
            <a:r>
              <a:rPr lang="en-US" altLang="zh-CN" dirty="0">
                <a:solidFill>
                  <a:prstClr val="black"/>
                </a:solidFill>
                <a:latin typeface="Calibri"/>
                <a:ea typeface="宋体"/>
              </a:rPr>
              <a:t>)</a:t>
            </a:r>
          </a:p>
          <a:p>
            <a:r>
              <a:rPr lang="en-US" altLang="zh-CN" dirty="0">
                <a:solidFill>
                  <a:prstClr val="black"/>
                </a:solidFill>
                <a:latin typeface="Calibri"/>
                <a:ea typeface="宋体"/>
              </a:rPr>
              <a:t>        s</a:t>
            </a:r>
            <a:r>
              <a:rPr lang="zh-CN" altLang="en-US" dirty="0">
                <a:solidFill>
                  <a:prstClr val="black"/>
                </a:solidFill>
                <a:latin typeface="Calibri"/>
                <a:ea typeface="宋体"/>
              </a:rPr>
              <a:t>为粒子飞行长度</a:t>
            </a:r>
            <a:endParaRPr lang="en-US" altLang="zh-CN" dirty="0">
              <a:solidFill>
                <a:prstClr val="black"/>
              </a:solidFill>
              <a:latin typeface="Calibri"/>
              <a:ea typeface="宋体"/>
            </a:endParaRPr>
          </a:p>
          <a:p>
            <a:r>
              <a:rPr lang="en-US" altLang="zh-CN" dirty="0">
                <a:solidFill>
                  <a:prstClr val="black"/>
                </a:solidFill>
                <a:latin typeface="Calibri"/>
                <a:ea typeface="宋体"/>
              </a:rPr>
              <a:t>        P = P</a:t>
            </a:r>
            <a:r>
              <a:rPr lang="en-US" altLang="zh-CN" baseline="-25000" dirty="0">
                <a:solidFill>
                  <a:prstClr val="black"/>
                </a:solidFill>
                <a:latin typeface="Calibri"/>
                <a:ea typeface="宋体"/>
              </a:rPr>
              <a:t>T</a:t>
            </a:r>
            <a:r>
              <a:rPr lang="en-US" altLang="zh-CN" dirty="0">
                <a:solidFill>
                  <a:prstClr val="black"/>
                </a:solidFill>
                <a:latin typeface="Calibri"/>
                <a:ea typeface="宋体"/>
              </a:rPr>
              <a:t>/</a:t>
            </a:r>
            <a:r>
              <a:rPr lang="en-US" altLang="zh-CN" dirty="0" err="1">
                <a:solidFill>
                  <a:prstClr val="black"/>
                </a:solidFill>
                <a:latin typeface="Calibri"/>
                <a:ea typeface="宋体"/>
              </a:rPr>
              <a:t>cos</a:t>
            </a:r>
            <a:r>
              <a:rPr lang="en-US" altLang="zh-CN" dirty="0" err="1">
                <a:solidFill>
                  <a:prstClr val="black"/>
                </a:solidFill>
                <a:latin typeface="Symbol" pitchFamily="18" charset="2"/>
                <a:ea typeface="宋体"/>
              </a:rPr>
              <a:t>l</a:t>
            </a:r>
            <a:endParaRPr lang="zh-CN" altLang="en-US" dirty="0">
              <a:solidFill>
                <a:prstClr val="black"/>
              </a:solidFill>
              <a:latin typeface="Symbol" pitchFamily="18" charset="2"/>
              <a:ea typeface="宋体"/>
            </a:endParaRPr>
          </a:p>
        </p:txBody>
      </p:sp>
      <p:grpSp>
        <p:nvGrpSpPr>
          <p:cNvPr id="5" name="组合 15"/>
          <p:cNvGrpSpPr/>
          <p:nvPr/>
        </p:nvGrpSpPr>
        <p:grpSpPr>
          <a:xfrm>
            <a:off x="7176121" y="5229200"/>
            <a:ext cx="2768431" cy="1512168"/>
            <a:chOff x="5652120" y="5229200"/>
            <a:chExt cx="2768431" cy="1512168"/>
          </a:xfrm>
        </p:grpSpPr>
        <p:pic>
          <p:nvPicPr>
            <p:cNvPr id="532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2120" y="5229200"/>
              <a:ext cx="2768431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5724128" y="5373216"/>
              <a:ext cx="28803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prstClr val="black"/>
                  </a:solidFill>
                  <a:latin typeface="Monotype Corsiva" pitchFamily="66" charset="0"/>
                  <a:ea typeface="宋体"/>
                  <a:cs typeface="Times New Roman" pitchFamily="18" charset="0"/>
                </a:rPr>
                <a:t>s</a:t>
              </a:r>
              <a:endParaRPr lang="zh-CN" altLang="en-US" sz="2000" dirty="0">
                <a:solidFill>
                  <a:prstClr val="black"/>
                </a:solidFill>
                <a:latin typeface="Monotype Corsiva" pitchFamily="66" charset="0"/>
                <a:ea typeface="宋体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84368" y="5949280"/>
              <a:ext cx="4320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ea typeface="宋体"/>
                  <a:cs typeface="Times New Roman" pitchFamily="18" charset="0"/>
                </a:rPr>
                <a:t>P</a:t>
              </a:r>
              <a:r>
                <a:rPr lang="en-US" altLang="zh-CN" baseline="-25000" dirty="0">
                  <a:solidFill>
                    <a:prstClr val="black"/>
                  </a:solidFill>
                  <a:ea typeface="宋体"/>
                  <a:cs typeface="Times New Roman" pitchFamily="18" charset="0"/>
                </a:rPr>
                <a:t>T</a:t>
              </a:r>
              <a:endParaRPr lang="zh-CN" altLang="en-US" baseline="-25000" dirty="0">
                <a:solidFill>
                  <a:prstClr val="black"/>
                </a:solidFill>
                <a:ea typeface="宋体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32240" y="5269404"/>
              <a:ext cx="4320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ea typeface="宋体"/>
                  <a:cs typeface="Times New Roman" pitchFamily="18" charset="0"/>
                </a:rPr>
                <a:t>P</a:t>
              </a:r>
              <a:r>
                <a:rPr lang="en-US" altLang="zh-CN" baseline="-25000" dirty="0">
                  <a:solidFill>
                    <a:prstClr val="black"/>
                  </a:solidFill>
                  <a:ea typeface="宋体"/>
                  <a:cs typeface="Times New Roman" pitchFamily="18" charset="0"/>
                </a:rPr>
                <a:t>L</a:t>
              </a:r>
              <a:endParaRPr lang="zh-CN" altLang="en-US" baseline="-25000" dirty="0">
                <a:solidFill>
                  <a:prstClr val="black"/>
                </a:solidFill>
                <a:ea typeface="宋体"/>
                <a:cs typeface="Times New Roman" pitchFamily="18" charset="0"/>
              </a:endParaRPr>
            </a:p>
          </p:txBody>
        </p:sp>
      </p:grpSp>
      <p:grpSp>
        <p:nvGrpSpPr>
          <p:cNvPr id="6" name="组合 22"/>
          <p:cNvGrpSpPr/>
          <p:nvPr/>
        </p:nvGrpSpPr>
        <p:grpSpPr>
          <a:xfrm>
            <a:off x="7536160" y="3140968"/>
            <a:ext cx="2160240" cy="2097524"/>
            <a:chOff x="6012160" y="2996952"/>
            <a:chExt cx="2160240" cy="2097524"/>
          </a:xfrm>
        </p:grpSpPr>
        <p:cxnSp>
          <p:nvCxnSpPr>
            <p:cNvPr id="19" name="直接箭头连接符 18"/>
            <p:cNvCxnSpPr/>
            <p:nvPr/>
          </p:nvCxnSpPr>
          <p:spPr>
            <a:xfrm>
              <a:off x="6084168" y="4725144"/>
              <a:ext cx="194421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 flipV="1">
              <a:off x="6372200" y="3140968"/>
              <a:ext cx="0" cy="187220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流程图: 联系 21"/>
            <p:cNvSpPr/>
            <p:nvPr/>
          </p:nvSpPr>
          <p:spPr>
            <a:xfrm>
              <a:off x="6084168" y="3284984"/>
              <a:ext cx="1656184" cy="1656184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24" name="直接箭头连接符 23"/>
            <p:cNvCxnSpPr>
              <a:endCxn id="22" idx="7"/>
            </p:cNvCxnSpPr>
            <p:nvPr/>
          </p:nvCxnSpPr>
          <p:spPr>
            <a:xfrm flipV="1">
              <a:off x="6948264" y="3527526"/>
              <a:ext cx="549545" cy="62155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876256" y="3573016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prstClr val="black"/>
                  </a:solidFill>
                  <a:ea typeface="宋体"/>
                  <a:cs typeface="Times New Roman" pitchFamily="18" charset="0"/>
                </a:rPr>
                <a:t>R</a:t>
              </a:r>
              <a:endParaRPr lang="zh-CN" altLang="en-US" sz="1400" dirty="0">
                <a:solidFill>
                  <a:prstClr val="black"/>
                </a:solidFill>
                <a:ea typeface="宋体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812360" y="472514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ea typeface="宋体"/>
                  <a:cs typeface="Times New Roman" pitchFamily="18" charset="0"/>
                </a:rPr>
                <a:t>x</a:t>
              </a:r>
              <a:endParaRPr lang="zh-CN" altLang="en-US" dirty="0">
                <a:solidFill>
                  <a:prstClr val="black"/>
                </a:solidFill>
                <a:ea typeface="宋体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012160" y="299695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ea typeface="宋体"/>
                  <a:cs typeface="Times New Roman" pitchFamily="18" charset="0"/>
                </a:rPr>
                <a:t>y</a:t>
              </a:r>
              <a:endParaRPr lang="zh-CN" altLang="en-US" dirty="0">
                <a:solidFill>
                  <a:prstClr val="black"/>
                </a:solidFill>
                <a:ea typeface="宋体"/>
                <a:cs typeface="Times New Roman" pitchFamily="18" charset="0"/>
              </a:endParaRPr>
            </a:p>
          </p:txBody>
        </p:sp>
      </p:grpSp>
      <p:sp>
        <p:nvSpPr>
          <p:cNvPr id="28" name="灯片编号占位符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5640" y="4149080"/>
            <a:ext cx="1510248" cy="93610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83832" y="3789040"/>
            <a:ext cx="2592288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prstClr val="black"/>
                </a:solidFill>
                <a:latin typeface="Calibri"/>
                <a:ea typeface="宋体"/>
              </a:rPr>
              <a:t>R:  m</a:t>
            </a:r>
          </a:p>
          <a:p>
            <a:r>
              <a:rPr kumimoji="1" lang="en-US" altLang="zh-CN" dirty="0">
                <a:solidFill>
                  <a:prstClr val="black"/>
                </a:solidFill>
                <a:latin typeface="Calibri"/>
                <a:ea typeface="宋体"/>
              </a:rPr>
              <a:t>P</a:t>
            </a:r>
            <a:r>
              <a:rPr kumimoji="1" lang="en-US" altLang="zh-CN" baseline="-25000" dirty="0">
                <a:solidFill>
                  <a:prstClr val="black"/>
                </a:solidFill>
                <a:latin typeface="Calibri"/>
                <a:ea typeface="宋体"/>
              </a:rPr>
              <a:t>T</a:t>
            </a:r>
            <a:r>
              <a:rPr kumimoji="1" lang="en-US" altLang="zh-CN" dirty="0">
                <a:solidFill>
                  <a:prstClr val="black"/>
                </a:solidFill>
                <a:latin typeface="Calibri"/>
                <a:ea typeface="宋体"/>
              </a:rPr>
              <a:t>:  </a:t>
            </a:r>
            <a:r>
              <a:rPr kumimoji="1" lang="en-US" altLang="zh-CN" dirty="0" err="1">
                <a:solidFill>
                  <a:prstClr val="black"/>
                </a:solidFill>
                <a:latin typeface="Calibri"/>
                <a:ea typeface="宋体"/>
              </a:rPr>
              <a:t>GeV</a:t>
            </a:r>
            <a:r>
              <a:rPr kumimoji="1" lang="en-US" altLang="zh-CN" dirty="0">
                <a:solidFill>
                  <a:prstClr val="black"/>
                </a:solidFill>
                <a:latin typeface="Calibri"/>
                <a:ea typeface="宋体"/>
              </a:rPr>
              <a:t>/c</a:t>
            </a:r>
          </a:p>
          <a:p>
            <a:r>
              <a:rPr kumimoji="1" lang="en-US" altLang="zh-CN" dirty="0">
                <a:solidFill>
                  <a:prstClr val="black"/>
                </a:solidFill>
                <a:latin typeface="Calibri"/>
                <a:ea typeface="宋体"/>
              </a:rPr>
              <a:t>B:  T</a:t>
            </a:r>
          </a:p>
          <a:p>
            <a:r>
              <a:rPr kumimoji="1" lang="en-US" altLang="zh-CN" dirty="0">
                <a:solidFill>
                  <a:prstClr val="black"/>
                </a:solidFill>
                <a:latin typeface="Calibri"/>
                <a:ea typeface="宋体"/>
              </a:rPr>
              <a:t>q: </a:t>
            </a:r>
            <a:r>
              <a:rPr kumimoji="1" lang="zh-CN" altLang="en-US" dirty="0">
                <a:solidFill>
                  <a:prstClr val="black"/>
                </a:solidFill>
                <a:latin typeface="Calibri"/>
                <a:ea typeface="宋体"/>
              </a:rPr>
              <a:t>粒子电荷，以电子的电荷为单位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EBF65F-F18B-4D14-93C9-6C3980DC97AE}" type="slidenum">
              <a:rPr lang="zh-CN" altLang="en-US" smtClean="0"/>
              <a:pPr/>
              <a:t>48</a:t>
            </a:fld>
            <a:endParaRPr lang="en-US" altLang="zh-CN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/>
              <a:t>径迹参数定义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199" y="1013594"/>
            <a:ext cx="8229600" cy="2160240"/>
          </a:xfrm>
        </p:spPr>
        <p:txBody>
          <a:bodyPr>
            <a:normAutofit/>
          </a:bodyPr>
          <a:lstStyle/>
          <a:p>
            <a:r>
              <a:rPr lang="en-US" altLang="zh-CN" sz="1800" b="1" dirty="0" err="1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altLang="zh-CN" sz="1800" b="1" baseline="-25000" dirty="0" err="1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r</a:t>
            </a:r>
            <a:r>
              <a:rPr lang="en-US" altLang="zh-CN" sz="1800" b="1" baseline="-2500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 </a:t>
            </a:r>
            <a:r>
              <a:rPr lang="en-US" altLang="zh-CN" sz="1800" b="1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:  </a:t>
            </a:r>
            <a:r>
              <a:rPr lang="zh-CN" altLang="en-US" sz="1800" b="1" dirty="0">
                <a:sym typeface="Symbol" pitchFamily="18" charset="2"/>
              </a:rPr>
              <a:t>螺旋线在</a:t>
            </a:r>
            <a:r>
              <a:rPr lang="en-US" altLang="zh-CN" sz="1800" b="1" dirty="0">
                <a:sym typeface="Symbol" pitchFamily="18" charset="2"/>
              </a:rPr>
              <a:t>x-y</a:t>
            </a:r>
            <a:r>
              <a:rPr lang="zh-CN" altLang="en-US" sz="1800" b="1" dirty="0">
                <a:sym typeface="Symbol" pitchFamily="18" charset="2"/>
              </a:rPr>
              <a:t>平面上的投影与参考点的距离</a:t>
            </a:r>
            <a:endParaRPr lang="zh-CN" altLang="en-US" sz="1800" b="1" dirty="0">
              <a:solidFill>
                <a:srgbClr val="CC0000"/>
              </a:solidFill>
              <a:sym typeface="Symbol" pitchFamily="18" charset="2"/>
            </a:endParaRPr>
          </a:p>
          <a:p>
            <a:r>
              <a:rPr lang="en-US" altLang="zh-CN" sz="1800" b="1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</a:t>
            </a:r>
            <a:r>
              <a:rPr lang="en-US" altLang="zh-CN" sz="1800" b="1" baseline="-2500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0 </a:t>
            </a:r>
            <a:r>
              <a:rPr lang="en-US" altLang="zh-CN" sz="1800" b="1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: </a:t>
            </a:r>
            <a:r>
              <a:rPr lang="zh-CN" altLang="en-US" sz="1800" b="1" dirty="0">
                <a:sym typeface="Symbol" pitchFamily="18" charset="2"/>
              </a:rPr>
              <a:t>参考点与螺旋线中心连线的方位角</a:t>
            </a:r>
          </a:p>
          <a:p>
            <a:r>
              <a:rPr lang="en-US" altLang="zh-CN" sz="1800" b="1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 : </a:t>
            </a:r>
            <a:r>
              <a:rPr lang="zh-CN" altLang="en-US" sz="1800" b="1" dirty="0">
                <a:sym typeface="Symbol" pitchFamily="18" charset="2"/>
              </a:rPr>
              <a:t>横动量的倒数 </a:t>
            </a:r>
            <a:r>
              <a:rPr lang="en-US" altLang="zh-CN" sz="1800" b="1" dirty="0">
                <a:sym typeface="Symbol" pitchFamily="18" charset="2"/>
              </a:rPr>
              <a:t>(1/Pt)</a:t>
            </a:r>
            <a:r>
              <a:rPr lang="zh-CN" altLang="en-US" sz="1800" b="1" dirty="0">
                <a:sym typeface="Symbol" pitchFamily="18" charset="2"/>
              </a:rPr>
              <a:t>，其符号反映粒子电荷的正负</a:t>
            </a:r>
          </a:p>
          <a:p>
            <a:r>
              <a:rPr lang="en-US" altLang="zh-CN" sz="1800" b="1" dirty="0" err="1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d</a:t>
            </a:r>
            <a:r>
              <a:rPr lang="en-US" altLang="zh-CN" sz="1800" b="1" baseline="-25000" dirty="0" err="1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z</a:t>
            </a:r>
            <a:r>
              <a:rPr lang="en-US" altLang="zh-CN" sz="1800" b="1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 : </a:t>
            </a:r>
            <a:r>
              <a:rPr lang="en-US" altLang="zh-CN" sz="1800" b="1" dirty="0">
                <a:sym typeface="Symbol" pitchFamily="18" charset="2"/>
              </a:rPr>
              <a:t>z</a:t>
            </a:r>
            <a:r>
              <a:rPr lang="zh-CN" altLang="en-US" sz="1800" b="1" dirty="0">
                <a:sym typeface="Symbol" pitchFamily="18" charset="2"/>
              </a:rPr>
              <a:t>方向上螺旋线离参考点的距离 </a:t>
            </a:r>
          </a:p>
          <a:p>
            <a:r>
              <a:rPr lang="en-US" altLang="zh-CN" sz="1800" b="1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tan : </a:t>
            </a:r>
            <a:r>
              <a:rPr lang="en-US" altLang="zh-CN" sz="1800" b="1" dirty="0">
                <a:latin typeface="Symbol" panose="05050102010706020507" pitchFamily="18" charset="2"/>
                <a:sym typeface="Symbol" pitchFamily="18" charset="2"/>
              </a:rPr>
              <a:t>l</a:t>
            </a:r>
            <a:r>
              <a:rPr lang="zh-CN" altLang="en-US" sz="1800" b="1" dirty="0">
                <a:sym typeface="Symbol" pitchFamily="18" charset="2"/>
              </a:rPr>
              <a:t>为螺旋线与</a:t>
            </a:r>
            <a:r>
              <a:rPr lang="en-US" altLang="zh-CN" sz="1800" b="1" dirty="0">
                <a:sym typeface="Symbol" pitchFamily="18" charset="2"/>
              </a:rPr>
              <a:t>x-y</a:t>
            </a:r>
            <a:r>
              <a:rPr lang="zh-CN" altLang="en-US" sz="1800" b="1" dirty="0">
                <a:sym typeface="Symbol" pitchFamily="18" charset="2"/>
              </a:rPr>
              <a:t>平面的夹角</a:t>
            </a:r>
            <a:endParaRPr lang="zh-CN" altLang="en-US" sz="1800" dirty="0"/>
          </a:p>
        </p:txBody>
      </p:sp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F138AE72-21B6-43C1-B126-4D8FAEB1EE1B}"/>
              </a:ext>
            </a:extLst>
          </p:cNvPr>
          <p:cNvCxnSpPr>
            <a:cxnSpLocks/>
          </p:cNvCxnSpPr>
          <p:nvPr/>
        </p:nvCxnSpPr>
        <p:spPr>
          <a:xfrm>
            <a:off x="2185397" y="5704980"/>
            <a:ext cx="34563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EE6CF600-71D7-4F04-ACDC-F85E4F33BB68}"/>
              </a:ext>
            </a:extLst>
          </p:cNvPr>
          <p:cNvCxnSpPr>
            <a:cxnSpLocks/>
          </p:cNvCxnSpPr>
          <p:nvPr/>
        </p:nvCxnSpPr>
        <p:spPr>
          <a:xfrm flipV="1">
            <a:off x="3841581" y="3151834"/>
            <a:ext cx="0" cy="2913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弧形 12">
            <a:extLst>
              <a:ext uri="{FF2B5EF4-FFF2-40B4-BE49-F238E27FC236}">
                <a16:creationId xmlns:a16="http://schemas.microsoft.com/office/drawing/2014/main" id="{1F30F107-819D-4A06-B8D8-4E11BF4FA2EF}"/>
              </a:ext>
            </a:extLst>
          </p:cNvPr>
          <p:cNvSpPr>
            <a:spLocks noChangeAspect="1"/>
          </p:cNvSpPr>
          <p:nvPr/>
        </p:nvSpPr>
        <p:spPr>
          <a:xfrm rot="813221" flipH="1">
            <a:off x="2879387" y="3766351"/>
            <a:ext cx="5671898" cy="5178282"/>
          </a:xfrm>
          <a:prstGeom prst="arc">
            <a:avLst/>
          </a:prstGeom>
          <a:ln w="19050">
            <a:solidFill>
              <a:schemeClr val="accent6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C56C1D16-1481-46D5-BCEB-2984D006E314}"/>
              </a:ext>
            </a:extLst>
          </p:cNvPr>
          <p:cNvCxnSpPr>
            <a:cxnSpLocks/>
          </p:cNvCxnSpPr>
          <p:nvPr/>
        </p:nvCxnSpPr>
        <p:spPr>
          <a:xfrm flipH="1" flipV="1">
            <a:off x="3068570" y="5384081"/>
            <a:ext cx="773012" cy="320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64A3D156-DBBF-4562-BDAE-1A4F05A72088}"/>
              </a:ext>
            </a:extLst>
          </p:cNvPr>
          <p:cNvCxnSpPr>
            <a:cxnSpLocks/>
          </p:cNvCxnSpPr>
          <p:nvPr/>
        </p:nvCxnSpPr>
        <p:spPr>
          <a:xfrm flipV="1">
            <a:off x="3033744" y="4823891"/>
            <a:ext cx="216024" cy="576064"/>
          </a:xfrm>
          <a:prstGeom prst="straightConnector1">
            <a:avLst/>
          </a:prstGeom>
          <a:ln w="127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80C19BEE-513B-494F-B720-44CAF2AE24CC}"/>
              </a:ext>
            </a:extLst>
          </p:cNvPr>
          <p:cNvGrpSpPr/>
          <p:nvPr/>
        </p:nvGrpSpPr>
        <p:grpSpPr>
          <a:xfrm>
            <a:off x="3503725" y="5352363"/>
            <a:ext cx="432035" cy="369332"/>
            <a:chOff x="1835702" y="5484206"/>
            <a:chExt cx="432035" cy="369332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28E640F4-11F4-4332-B3D1-3D1969C9D8EE}"/>
                </a:ext>
              </a:extLst>
            </p:cNvPr>
            <p:cNvSpPr txBox="1"/>
            <p:nvPr/>
          </p:nvSpPr>
          <p:spPr>
            <a:xfrm>
              <a:off x="1835702" y="5484206"/>
              <a:ext cx="4320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r</a:t>
              </a:r>
              <a:endParaRPr lang="zh-CN" altLang="en-US" dirty="0"/>
            </a:p>
          </p:txBody>
        </p: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E9EBFCB2-3B8F-4793-BE16-9C507F82CF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75371" y="5551200"/>
              <a:ext cx="180027" cy="7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A8122B0-05EB-4BA7-AF08-D36B1ADB6548}"/>
              </a:ext>
            </a:extLst>
          </p:cNvPr>
          <p:cNvGrpSpPr/>
          <p:nvPr/>
        </p:nvGrpSpPr>
        <p:grpSpPr>
          <a:xfrm>
            <a:off x="3108055" y="4450567"/>
            <a:ext cx="432035" cy="369332"/>
            <a:chOff x="1067999" y="5749021"/>
            <a:chExt cx="432035" cy="369332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7B0127E8-E4D7-454D-83CE-B1FD69593624}"/>
                </a:ext>
              </a:extLst>
            </p:cNvPr>
            <p:cNvSpPr txBox="1"/>
            <p:nvPr/>
          </p:nvSpPr>
          <p:spPr>
            <a:xfrm>
              <a:off x="1067999" y="5749021"/>
              <a:ext cx="4320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p</a:t>
              </a:r>
              <a:endParaRPr lang="zh-CN" altLang="en-US" dirty="0"/>
            </a:p>
          </p:txBody>
        </p:sp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F4013418-017B-4C9F-B87A-68AE41E7D6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5159" y="5830332"/>
              <a:ext cx="180027" cy="7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10E1588F-512E-4F82-9943-0FCFE87EAA98}"/>
              </a:ext>
            </a:extLst>
          </p:cNvPr>
          <p:cNvSpPr txBox="1"/>
          <p:nvPr/>
        </p:nvSpPr>
        <p:spPr>
          <a:xfrm>
            <a:off x="5389754" y="5721695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x</a:t>
            </a:r>
            <a:endParaRPr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2CAC8A5-3387-4F6D-A01F-D51E04CC0F14}"/>
              </a:ext>
            </a:extLst>
          </p:cNvPr>
          <p:cNvSpPr txBox="1"/>
          <p:nvPr/>
        </p:nvSpPr>
        <p:spPr>
          <a:xfrm>
            <a:off x="3517539" y="2989168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y</a:t>
            </a:r>
            <a:endParaRPr lang="zh-CN" altLang="en-US" dirty="0"/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A0D2DDB4-EE97-4478-8066-E0B37F044BF4}"/>
              </a:ext>
            </a:extLst>
          </p:cNvPr>
          <p:cNvCxnSpPr>
            <a:cxnSpLocks/>
          </p:cNvCxnSpPr>
          <p:nvPr/>
        </p:nvCxnSpPr>
        <p:spPr>
          <a:xfrm>
            <a:off x="2761462" y="5384081"/>
            <a:ext cx="69361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6EDBAFC4-915B-4D83-9429-8FDA0003DC99}"/>
              </a:ext>
            </a:extLst>
          </p:cNvPr>
          <p:cNvSpPr txBox="1"/>
          <p:nvPr/>
        </p:nvSpPr>
        <p:spPr>
          <a:xfrm>
            <a:off x="3172143" y="4948457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Symbol" panose="05050102010706020507" pitchFamily="18" charset="2"/>
              </a:rPr>
              <a:t>j</a:t>
            </a:r>
            <a:endParaRPr lang="zh-CN" altLang="en-US" dirty="0">
              <a:latin typeface="Symbol" panose="05050102010706020507" pitchFamily="18" charset="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69A19D59-C030-4C1C-B59E-0CC9CD66892B}"/>
              </a:ext>
            </a:extLst>
          </p:cNvPr>
          <p:cNvSpPr txBox="1"/>
          <p:nvPr/>
        </p:nvSpPr>
        <p:spPr>
          <a:xfrm>
            <a:off x="4586068" y="4527559"/>
            <a:ext cx="2486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d</a:t>
            </a:r>
            <a:r>
              <a:rPr lang="en-US" altLang="zh-CN" baseline="-25000" dirty="0" err="1"/>
              <a:t>r</a:t>
            </a:r>
            <a:r>
              <a:rPr lang="zh-CN" altLang="en-US" dirty="0"/>
              <a:t>符号与</a:t>
            </a:r>
            <a:r>
              <a:rPr lang="en-US" altLang="zh-CN" dirty="0"/>
              <a:t>(</a:t>
            </a:r>
            <a:r>
              <a:rPr lang="en-US" altLang="zh-CN" dirty="0" err="1"/>
              <a:t>r×p</a:t>
            </a:r>
            <a:r>
              <a:rPr lang="en-US" altLang="zh-CN" dirty="0"/>
              <a:t>)</a:t>
            </a:r>
            <a:r>
              <a:rPr lang="en-US" altLang="zh-CN" dirty="0">
                <a:sym typeface="Wingdings" panose="05000000000000000000" pitchFamily="2" charset="2"/>
              </a:rPr>
              <a:t>·z</a:t>
            </a:r>
            <a:r>
              <a:rPr lang="zh-CN" altLang="en-US" dirty="0">
                <a:sym typeface="Wingdings" panose="05000000000000000000" pitchFamily="2" charset="2"/>
              </a:rPr>
              <a:t>相同</a:t>
            </a:r>
            <a:endParaRPr lang="en-US" altLang="zh-CN" dirty="0">
              <a:sym typeface="Wingdings" panose="05000000000000000000" pitchFamily="2" charset="2"/>
            </a:endParaRPr>
          </a:p>
          <a:p>
            <a:r>
              <a:rPr lang="en-US" altLang="zh-CN" dirty="0">
                <a:latin typeface="Symbol" panose="05050102010706020507" pitchFamily="18" charset="2"/>
              </a:rPr>
              <a:t>f</a:t>
            </a:r>
            <a:r>
              <a:rPr lang="en-US" altLang="zh-CN" baseline="-25000" dirty="0"/>
              <a:t>0</a:t>
            </a:r>
            <a:r>
              <a:rPr lang="en-US" altLang="zh-CN" dirty="0"/>
              <a:t> = </a:t>
            </a:r>
            <a:r>
              <a:rPr lang="en-US" altLang="zh-CN" dirty="0">
                <a:latin typeface="Symbol" panose="05050102010706020507" pitchFamily="18" charset="2"/>
              </a:rPr>
              <a:t>j</a:t>
            </a:r>
            <a:r>
              <a:rPr lang="en-US" altLang="zh-CN" dirty="0"/>
              <a:t>-</a:t>
            </a:r>
            <a:r>
              <a:rPr lang="en-US" altLang="zh-CN" dirty="0">
                <a:latin typeface="Symbol" panose="05050102010706020507" pitchFamily="18" charset="2"/>
              </a:rPr>
              <a:t>p</a:t>
            </a:r>
            <a:r>
              <a:rPr lang="en-US" altLang="zh-CN" dirty="0"/>
              <a:t>/2</a:t>
            </a:r>
          </a:p>
          <a:p>
            <a:r>
              <a:rPr lang="en-US" altLang="zh-CN" dirty="0" err="1"/>
              <a:t>dz</a:t>
            </a:r>
            <a:r>
              <a:rPr lang="zh-CN" altLang="en-US" dirty="0"/>
              <a:t>为</a:t>
            </a:r>
            <a:r>
              <a:rPr lang="en-US" altLang="zh-CN" dirty="0" err="1"/>
              <a:t>poca</a:t>
            </a:r>
            <a:r>
              <a:rPr lang="zh-CN" altLang="en-US" dirty="0"/>
              <a:t>的</a:t>
            </a:r>
            <a:r>
              <a:rPr lang="en-US" altLang="zh-CN" dirty="0"/>
              <a:t>z</a:t>
            </a:r>
            <a:r>
              <a:rPr lang="zh-CN" altLang="en-US" dirty="0"/>
              <a:t>坐标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15F54249-F095-4AFF-83B6-8D308227C96A}"/>
              </a:ext>
            </a:extLst>
          </p:cNvPr>
          <p:cNvSpPr txBox="1"/>
          <p:nvPr/>
        </p:nvSpPr>
        <p:spPr>
          <a:xfrm>
            <a:off x="3053140" y="6138885"/>
            <a:ext cx="345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Poca</a:t>
            </a:r>
            <a:r>
              <a:rPr lang="en-US" altLang="zh-CN" dirty="0"/>
              <a:t> (point of closest approach)</a:t>
            </a:r>
            <a:endParaRPr lang="zh-CN" altLang="en-US" dirty="0"/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08C6DA37-F719-4E02-902A-6A68ABF8B5F7}"/>
              </a:ext>
            </a:extLst>
          </p:cNvPr>
          <p:cNvCxnSpPr>
            <a:cxnSpLocks/>
          </p:cNvCxnSpPr>
          <p:nvPr/>
        </p:nvCxnSpPr>
        <p:spPr>
          <a:xfrm>
            <a:off x="3092383" y="5485271"/>
            <a:ext cx="219512" cy="7292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6536C7EE-8EC5-43FF-BFBF-AD9F2A842628}"/>
              </a:ext>
            </a:extLst>
          </p:cNvPr>
          <p:cNvSpPr txBox="1"/>
          <p:nvPr/>
        </p:nvSpPr>
        <p:spPr>
          <a:xfrm>
            <a:off x="4384877" y="4217510"/>
            <a:ext cx="1669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以</a:t>
            </a:r>
            <a:r>
              <a:rPr lang="en-US" altLang="zh-CN" sz="1600" dirty="0"/>
              <a:t>(0,0)</a:t>
            </a:r>
            <a:r>
              <a:rPr lang="zh-CN" altLang="en-US" sz="1600" dirty="0"/>
              <a:t>为参考点</a:t>
            </a:r>
          </a:p>
        </p:txBody>
      </p:sp>
      <p:sp>
        <p:nvSpPr>
          <p:cNvPr id="47" name="弧形 46">
            <a:extLst>
              <a:ext uri="{FF2B5EF4-FFF2-40B4-BE49-F238E27FC236}">
                <a16:creationId xmlns:a16="http://schemas.microsoft.com/office/drawing/2014/main" id="{760D161C-FC9B-4C34-BD97-17874C926690}"/>
              </a:ext>
            </a:extLst>
          </p:cNvPr>
          <p:cNvSpPr/>
          <p:nvPr/>
        </p:nvSpPr>
        <p:spPr>
          <a:xfrm rot="1187877">
            <a:off x="2911199" y="5203300"/>
            <a:ext cx="277159" cy="29276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9E4CB946-85DB-4EC8-8D05-32F2EE29AFD9}"/>
              </a:ext>
            </a:extLst>
          </p:cNvPr>
          <p:cNvSpPr/>
          <p:nvPr/>
        </p:nvSpPr>
        <p:spPr>
          <a:xfrm>
            <a:off x="3007797" y="5352363"/>
            <a:ext cx="72000" cy="7200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39CFC2A1-390C-4C77-8363-4D7AC3B5192F}"/>
              </a:ext>
            </a:extLst>
          </p:cNvPr>
          <p:cNvCxnSpPr>
            <a:cxnSpLocks/>
          </p:cNvCxnSpPr>
          <p:nvPr/>
        </p:nvCxnSpPr>
        <p:spPr>
          <a:xfrm>
            <a:off x="7706357" y="3523077"/>
            <a:ext cx="25202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EBCBF056-6EDB-48D4-8A8D-D5FE0189D2B8}"/>
              </a:ext>
            </a:extLst>
          </p:cNvPr>
          <p:cNvCxnSpPr/>
          <p:nvPr/>
        </p:nvCxnSpPr>
        <p:spPr>
          <a:xfrm flipV="1">
            <a:off x="8911416" y="1617138"/>
            <a:ext cx="0" cy="2317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弧形 9">
            <a:extLst>
              <a:ext uri="{FF2B5EF4-FFF2-40B4-BE49-F238E27FC236}">
                <a16:creationId xmlns:a16="http://schemas.microsoft.com/office/drawing/2014/main" id="{D263DC4A-5946-401F-9037-AD91C9025EF6}"/>
              </a:ext>
            </a:extLst>
          </p:cNvPr>
          <p:cNvSpPr/>
          <p:nvPr/>
        </p:nvSpPr>
        <p:spPr>
          <a:xfrm rot="1324319">
            <a:off x="6730421" y="1776555"/>
            <a:ext cx="2383922" cy="2454226"/>
          </a:xfrm>
          <a:prstGeom prst="arc">
            <a:avLst/>
          </a:prstGeom>
          <a:ln w="19050">
            <a:solidFill>
              <a:schemeClr val="accent6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E30EF4C-411E-4E67-94E1-8F32FDC631C8}"/>
              </a:ext>
            </a:extLst>
          </p:cNvPr>
          <p:cNvSpPr txBox="1"/>
          <p:nvPr/>
        </p:nvSpPr>
        <p:spPr>
          <a:xfrm>
            <a:off x="9067140" y="1847528"/>
            <a:ext cx="841922" cy="3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q&gt;0</a:t>
            </a: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F88C65AC-C00C-41CC-B955-C75B92AF69E3}"/>
              </a:ext>
            </a:extLst>
          </p:cNvPr>
          <p:cNvCxnSpPr>
            <a:cxnSpLocks/>
          </p:cNvCxnSpPr>
          <p:nvPr/>
        </p:nvCxnSpPr>
        <p:spPr>
          <a:xfrm>
            <a:off x="7706357" y="6061368"/>
            <a:ext cx="25202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D5FFA15A-9435-4F72-8571-26BC3866DC2F}"/>
              </a:ext>
            </a:extLst>
          </p:cNvPr>
          <p:cNvCxnSpPr/>
          <p:nvPr/>
        </p:nvCxnSpPr>
        <p:spPr>
          <a:xfrm flipV="1">
            <a:off x="8911416" y="4155429"/>
            <a:ext cx="0" cy="2317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弧形 44">
            <a:extLst>
              <a:ext uri="{FF2B5EF4-FFF2-40B4-BE49-F238E27FC236}">
                <a16:creationId xmlns:a16="http://schemas.microsoft.com/office/drawing/2014/main" id="{9B39CF82-1E0C-47F8-A778-8EBE52FCBDD0}"/>
              </a:ext>
            </a:extLst>
          </p:cNvPr>
          <p:cNvSpPr/>
          <p:nvPr/>
        </p:nvSpPr>
        <p:spPr>
          <a:xfrm rot="20275681" flipH="1">
            <a:off x="8756947" y="4348945"/>
            <a:ext cx="2383922" cy="2454226"/>
          </a:xfrm>
          <a:prstGeom prst="arc">
            <a:avLst/>
          </a:prstGeom>
          <a:ln w="19050">
            <a:solidFill>
              <a:schemeClr val="accent6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B76467CF-F740-4971-BD97-42F06AFD7FE7}"/>
              </a:ext>
            </a:extLst>
          </p:cNvPr>
          <p:cNvSpPr txBox="1"/>
          <p:nvPr/>
        </p:nvSpPr>
        <p:spPr>
          <a:xfrm>
            <a:off x="9452226" y="4423762"/>
            <a:ext cx="841922" cy="3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q&lt;0</a:t>
            </a: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BB38D-C763-0246-9B85-620BF11FE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Kalman</a:t>
            </a:r>
            <a:r>
              <a:rPr lang="zh-CN" altLang="en-US" dirty="0"/>
              <a:t>滤波径迹拟合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B13D9-3268-0D48-BB66-15F4B6825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8826" y="1124746"/>
            <a:ext cx="4114800" cy="2304255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受各种因素影响，带电粒子的轨迹不是理想螺旋线</a:t>
            </a:r>
            <a:endParaRPr lang="en-US" altLang="zh-CN" sz="2400" dirty="0"/>
          </a:p>
          <a:p>
            <a:pPr lvl="1"/>
            <a:r>
              <a:rPr lang="zh-CN" altLang="en-US" sz="2000" dirty="0"/>
              <a:t>磁场不均匀</a:t>
            </a:r>
            <a:endParaRPr lang="en-US" altLang="zh-CN" sz="2000" dirty="0"/>
          </a:p>
          <a:p>
            <a:pPr lvl="1"/>
            <a:r>
              <a:rPr lang="zh-CN" altLang="en-US" sz="2000" dirty="0"/>
              <a:t>能量损失</a:t>
            </a:r>
            <a:endParaRPr lang="en-US" altLang="zh-CN" sz="2000" dirty="0"/>
          </a:p>
          <a:p>
            <a:pPr lvl="1"/>
            <a:r>
              <a:rPr lang="zh-CN" altLang="en-US" sz="2000" dirty="0"/>
              <a:t>多次散射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6A955-2B15-164D-9243-AFFE623B0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49</a:t>
            </a:fld>
            <a:endParaRPr lang="zh-CN" alt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9B751A2-775B-E84B-B75B-315C62F3D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2727" t="2855" r="16364" b="11481"/>
          <a:stretch>
            <a:fillRect/>
          </a:stretch>
        </p:blipFill>
        <p:spPr bwMode="auto">
          <a:xfrm>
            <a:off x="2562438" y="4221088"/>
            <a:ext cx="3481189" cy="234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E70929BD-01FE-B94B-947D-AA3A3E4457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65395" t="49254" r="3809"/>
          <a:stretch/>
        </p:blipFill>
        <p:spPr bwMode="auto">
          <a:xfrm>
            <a:off x="6882915" y="4221088"/>
            <a:ext cx="274664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794BAE-4BE9-7047-B4B6-4FF0356873B5}"/>
              </a:ext>
            </a:extLst>
          </p:cNvPr>
          <p:cNvSpPr txBox="1"/>
          <p:nvPr/>
        </p:nvSpPr>
        <p:spPr>
          <a:xfrm>
            <a:off x="3215680" y="37437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磁场不均匀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E8136D-ED26-9F4D-9EE8-0D6543C7F293}"/>
              </a:ext>
            </a:extLst>
          </p:cNvPr>
          <p:cNvSpPr txBox="1"/>
          <p:nvPr/>
        </p:nvSpPr>
        <p:spPr>
          <a:xfrm>
            <a:off x="6934039" y="37437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能量损失效应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DEFDFD-9FE9-E348-9BE9-CB5E289B7A42}"/>
              </a:ext>
            </a:extLst>
          </p:cNvPr>
          <p:cNvSpPr txBox="1">
            <a:spLocks/>
          </p:cNvSpPr>
          <p:nvPr/>
        </p:nvSpPr>
        <p:spPr>
          <a:xfrm>
            <a:off x="6384032" y="1124746"/>
            <a:ext cx="4114800" cy="2304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Kalman filter</a:t>
            </a:r>
            <a:r>
              <a:rPr lang="zh-CN" altLang="en-US" sz="2400" dirty="0"/>
              <a:t>径迹拟合</a:t>
            </a:r>
            <a:endParaRPr lang="en-US" altLang="zh-CN" sz="2400" dirty="0"/>
          </a:p>
          <a:p>
            <a:pPr lvl="1"/>
            <a:r>
              <a:rPr lang="zh-CN" altLang="en-US" sz="2000" dirty="0"/>
              <a:t>基于最小二乘拟合，把径迹看作分段螺旋线</a:t>
            </a:r>
            <a:endParaRPr lang="en-US" altLang="zh-CN" sz="2000" dirty="0"/>
          </a:p>
          <a:p>
            <a:pPr lvl="1"/>
            <a:r>
              <a:rPr lang="zh-CN" altLang="en-US" sz="2000" dirty="0"/>
              <a:t>便于考虑考虑磁场不均匀、</a:t>
            </a:r>
            <a:r>
              <a:rPr lang="en-US" altLang="zh-CN" sz="2000" dirty="0" err="1"/>
              <a:t>dE</a:t>
            </a:r>
            <a:r>
              <a:rPr lang="en-US" altLang="zh-CN" sz="2000" dirty="0"/>
              <a:t>/dx</a:t>
            </a:r>
            <a:r>
              <a:rPr lang="zh-CN" altLang="en-US" sz="2000" dirty="0"/>
              <a:t>、多次散射等效应，给出精确的径迹拟合结果</a:t>
            </a:r>
          </a:p>
        </p:txBody>
      </p:sp>
    </p:spTree>
    <p:extLst>
      <p:ext uri="{BB962C8B-B14F-4D97-AF65-F5344CB8AC3E}">
        <p14:creationId xmlns:p14="http://schemas.microsoft.com/office/powerpoint/2010/main" val="61439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9BB729-0ADF-47F9-9AAE-F72168796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探测器原始信息如何转化为入射粒子信息？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C7C07BB-5A07-43CD-B9F5-99BCF3539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1A2A392F-C9AF-49C1-85A1-286984461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16939">
            <a:off x="3334614" y="4770075"/>
            <a:ext cx="2679607" cy="1589597"/>
          </a:xfrm>
          <a:prstGeom prst="rect">
            <a:avLst/>
          </a:prstGeom>
        </p:spPr>
      </p:pic>
      <p:pic>
        <p:nvPicPr>
          <p:cNvPr id="7" name="Picture 3" descr="display1Ggamma">
            <a:extLst>
              <a:ext uri="{FF2B5EF4-FFF2-40B4-BE49-F238E27FC236}">
                <a16:creationId xmlns:a16="http://schemas.microsoft.com/office/drawing/2014/main" id="{1B9B137C-2357-4122-95C2-FCFC14F9E6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" t="4029" r="5137" b="1656"/>
          <a:stretch/>
        </p:blipFill>
        <p:spPr>
          <a:xfrm>
            <a:off x="6490364" y="4319893"/>
            <a:ext cx="3528392" cy="240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ignal01">
            <a:extLst>
              <a:ext uri="{FF2B5EF4-FFF2-40B4-BE49-F238E27FC236}">
                <a16:creationId xmlns:a16="http://schemas.microsoft.com/office/drawing/2014/main" id="{69603917-4119-40D7-A98C-81E071155E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8414" r="5555"/>
          <a:stretch/>
        </p:blipFill>
        <p:spPr bwMode="auto">
          <a:xfrm>
            <a:off x="5250019" y="1540898"/>
            <a:ext cx="2448272" cy="240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ECC489F4-414D-49E7-80DC-FC52FC717A0E}"/>
              </a:ext>
            </a:extLst>
          </p:cNvPr>
          <p:cNvGrpSpPr/>
          <p:nvPr/>
        </p:nvGrpSpPr>
        <p:grpSpPr>
          <a:xfrm>
            <a:off x="763273" y="4685772"/>
            <a:ext cx="2329294" cy="1827550"/>
            <a:chOff x="814375" y="4711364"/>
            <a:chExt cx="2329294" cy="1827550"/>
          </a:xfrm>
        </p:grpSpPr>
        <p:pic>
          <p:nvPicPr>
            <p:cNvPr id="9" name="Picture 4" descr="晶体簇射">
              <a:extLst>
                <a:ext uri="{FF2B5EF4-FFF2-40B4-BE49-F238E27FC236}">
                  <a16:creationId xmlns:a16="http://schemas.microsoft.com/office/drawing/2014/main" id="{DF8EB3ED-D796-4B62-82A6-9114205F3B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59" t="3455" r="9480" b="25706"/>
            <a:stretch/>
          </p:blipFill>
          <p:spPr>
            <a:xfrm>
              <a:off x="814375" y="4711364"/>
              <a:ext cx="2329294" cy="1827549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B62E06AA-4456-483C-9F81-8CAB639AE9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1836" y="5858609"/>
              <a:ext cx="603684" cy="680305"/>
            </a:xfrm>
            <a:prstGeom prst="straightConnector1">
              <a:avLst/>
            </a:prstGeom>
            <a:ln w="38100"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726F5EE-C0BB-47AF-ADED-35AA692E6A49}"/>
              </a:ext>
            </a:extLst>
          </p:cNvPr>
          <p:cNvGrpSpPr/>
          <p:nvPr/>
        </p:nvGrpSpPr>
        <p:grpSpPr>
          <a:xfrm>
            <a:off x="1991544" y="1440179"/>
            <a:ext cx="2520279" cy="2533244"/>
            <a:chOff x="1487488" y="1412776"/>
            <a:chExt cx="2520279" cy="2533244"/>
          </a:xfrm>
        </p:grpSpPr>
        <p:pic>
          <p:nvPicPr>
            <p:cNvPr id="4" name="Picture 3" descr="driftNorm">
              <a:extLst>
                <a:ext uri="{FF2B5EF4-FFF2-40B4-BE49-F238E27FC236}">
                  <a16:creationId xmlns:a16="http://schemas.microsoft.com/office/drawing/2014/main" id="{ED50490D-F3F8-4F60-9117-26AC730F75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 flipV="1">
              <a:off x="1487488" y="1412776"/>
              <a:ext cx="2520279" cy="2533244"/>
            </a:xfrm>
            <a:prstGeom prst="rect">
              <a:avLst/>
            </a:prstGeom>
            <a:noFill/>
            <a:ln/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BE23BFD-9B68-48C8-8026-5A3833F31DB1}"/>
                </a:ext>
              </a:extLst>
            </p:cNvPr>
            <p:cNvSpPr/>
            <p:nvPr/>
          </p:nvSpPr>
          <p:spPr>
            <a:xfrm>
              <a:off x="2351584" y="2060848"/>
              <a:ext cx="360040" cy="360040"/>
            </a:xfrm>
            <a:prstGeom prst="rect">
              <a:avLst/>
            </a:prstGeom>
            <a:no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93B6071F-D4E9-475F-83CB-D87DD80BD668}"/>
              </a:ext>
            </a:extLst>
          </p:cNvPr>
          <p:cNvCxnSpPr>
            <a:cxnSpLocks/>
          </p:cNvCxnSpPr>
          <p:nvPr/>
        </p:nvCxnSpPr>
        <p:spPr>
          <a:xfrm>
            <a:off x="3251683" y="2276872"/>
            <a:ext cx="1764197" cy="0"/>
          </a:xfrm>
          <a:prstGeom prst="straightConnector1">
            <a:avLst/>
          </a:prstGeom>
          <a:ln w="1905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B0A9514C-3343-4494-A64D-CAEE8DB76A65}"/>
              </a:ext>
            </a:extLst>
          </p:cNvPr>
          <p:cNvSpPr txBox="1"/>
          <p:nvPr/>
        </p:nvSpPr>
        <p:spPr>
          <a:xfrm>
            <a:off x="409360" y="4210432"/>
            <a:ext cx="2590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66CC"/>
                </a:solidFill>
              </a:rPr>
              <a:t>光子进入</a:t>
            </a:r>
            <a:r>
              <a:rPr lang="en-US" altLang="zh-CN" b="1" dirty="0">
                <a:solidFill>
                  <a:srgbClr val="0066CC"/>
                </a:solidFill>
              </a:rPr>
              <a:t>EMC</a:t>
            </a:r>
            <a:endParaRPr lang="zh-CN" altLang="en-US" b="1" dirty="0">
              <a:solidFill>
                <a:srgbClr val="0066CC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C603FB6-638E-40D4-84C9-0E65F0E60F49}"/>
              </a:ext>
            </a:extLst>
          </p:cNvPr>
          <p:cNvSpPr txBox="1"/>
          <p:nvPr/>
        </p:nvSpPr>
        <p:spPr>
          <a:xfrm>
            <a:off x="415752" y="228525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66CC"/>
                </a:solidFill>
              </a:rPr>
              <a:t>带电粒子进入</a:t>
            </a:r>
            <a:r>
              <a:rPr lang="en-US" altLang="zh-CN" b="1" dirty="0">
                <a:solidFill>
                  <a:srgbClr val="0066CC"/>
                </a:solidFill>
              </a:rPr>
              <a:t>MDC</a:t>
            </a:r>
            <a:endParaRPr lang="zh-CN" altLang="en-US" b="1" dirty="0">
              <a:solidFill>
                <a:srgbClr val="0066CC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6CDC499-7E3F-4AFD-B8FE-5F107E53FF12}"/>
              </a:ext>
            </a:extLst>
          </p:cNvPr>
          <p:cNvSpPr txBox="1"/>
          <p:nvPr/>
        </p:nvSpPr>
        <p:spPr>
          <a:xfrm>
            <a:off x="8200376" y="1906225"/>
            <a:ext cx="35641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zh-CN" altLang="en-US" sz="2000" b="1" dirty="0">
                <a:solidFill>
                  <a:srgbClr val="0066CC"/>
                </a:solidFill>
              </a:rPr>
              <a:t>探测器原始信息</a:t>
            </a:r>
            <a:endParaRPr lang="en-US" altLang="zh-CN" sz="2000" b="1" dirty="0">
              <a:solidFill>
                <a:srgbClr val="0066CC"/>
              </a:solidFill>
            </a:endParaRPr>
          </a:p>
          <a:p>
            <a:r>
              <a:rPr lang="zh-CN" altLang="en-US" sz="2000" dirty="0"/>
              <a:t>击中单元编号、信号时间</a:t>
            </a:r>
            <a:r>
              <a:rPr lang="en-US" altLang="zh-CN" sz="2000" dirty="0"/>
              <a:t>(T)</a:t>
            </a:r>
            <a:r>
              <a:rPr lang="zh-CN" altLang="en-US" sz="2000" dirty="0"/>
              <a:t>、信号幅度</a:t>
            </a:r>
            <a:r>
              <a:rPr lang="en-US" altLang="zh-CN" sz="2000" dirty="0"/>
              <a:t>(Q)</a:t>
            </a:r>
            <a:endParaRPr lang="zh-CN" altLang="en-US" sz="2000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9194629-91FC-4897-A178-14DC43AEB988}"/>
              </a:ext>
            </a:extLst>
          </p:cNvPr>
          <p:cNvSpPr/>
          <p:nvPr/>
        </p:nvSpPr>
        <p:spPr>
          <a:xfrm>
            <a:off x="8771695" y="4135225"/>
            <a:ext cx="3339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/>
              <a:t>击中单元编号、信号幅度</a:t>
            </a:r>
            <a:r>
              <a:rPr lang="en-US" altLang="zh-CN" sz="2000" dirty="0"/>
              <a:t>(Q)</a:t>
            </a:r>
            <a:endParaRPr lang="zh-CN" altLang="en-US" sz="2000" dirty="0"/>
          </a:p>
        </p:txBody>
      </p:sp>
      <p:sp>
        <p:nvSpPr>
          <p:cNvPr id="25" name="箭头: 右 24">
            <a:extLst>
              <a:ext uri="{FF2B5EF4-FFF2-40B4-BE49-F238E27FC236}">
                <a16:creationId xmlns:a16="http://schemas.microsoft.com/office/drawing/2014/main" id="{36C91BF8-4FE9-4BF5-B6C3-DDA3FB47AD34}"/>
              </a:ext>
            </a:extLst>
          </p:cNvPr>
          <p:cNvSpPr/>
          <p:nvPr/>
        </p:nvSpPr>
        <p:spPr>
          <a:xfrm>
            <a:off x="3116824" y="5399505"/>
            <a:ext cx="386888" cy="171997"/>
          </a:xfrm>
          <a:prstGeom prst="right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箭头: 右 26">
            <a:extLst>
              <a:ext uri="{FF2B5EF4-FFF2-40B4-BE49-F238E27FC236}">
                <a16:creationId xmlns:a16="http://schemas.microsoft.com/office/drawing/2014/main" id="{91BCC9C4-CAE7-4603-B8BA-705B9026CEAC}"/>
              </a:ext>
            </a:extLst>
          </p:cNvPr>
          <p:cNvSpPr/>
          <p:nvPr/>
        </p:nvSpPr>
        <p:spPr>
          <a:xfrm>
            <a:off x="5962292" y="5472283"/>
            <a:ext cx="386888" cy="171997"/>
          </a:xfrm>
          <a:prstGeom prst="right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0215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005192" y="6356351"/>
            <a:ext cx="2133600" cy="365125"/>
          </a:xfrm>
        </p:spPr>
        <p:txBody>
          <a:bodyPr/>
          <a:lstStyle/>
          <a:p>
            <a:fld id="{AA2534B5-D3E0-4693-931D-89FFC6B1F2FE}" type="slidenum">
              <a:rPr lang="zh-CN" altLang="en-US" smtClean="0"/>
              <a:pPr/>
              <a:t>50</a:t>
            </a:fld>
            <a:endParaRPr lang="zh-CN" altLang="en-US"/>
          </a:p>
        </p:txBody>
      </p:sp>
      <p:pic>
        <p:nvPicPr>
          <p:cNvPr id="9" name="Picture 3" descr="fig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4266381"/>
            <a:ext cx="4109492" cy="260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fig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272" y="3789040"/>
            <a:ext cx="1869761" cy="209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152" y="1270842"/>
            <a:ext cx="4363402" cy="232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4">
            <a:extLst>
              <a:ext uri="{FF2B5EF4-FFF2-40B4-BE49-F238E27FC236}">
                <a16:creationId xmlns:a16="http://schemas.microsoft.com/office/drawing/2014/main" id="{2B24F75C-7586-4ED8-99A6-57CE32D4D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升级后的端盖</a:t>
            </a:r>
            <a:r>
              <a:rPr lang="en-US" altLang="zh-CN" dirty="0"/>
              <a:t>TOF --MRPC</a:t>
            </a:r>
            <a:endParaRPr lang="zh-CN" altLang="en-US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D33CB576-00E1-4624-B312-6BD178EA907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12185" y="1199224"/>
          <a:ext cx="3651337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2875">
                  <a:extLst>
                    <a:ext uri="{9D8B030D-6E8A-4147-A177-3AD203B41FA5}">
                      <a16:colId xmlns:a16="http://schemas.microsoft.com/office/drawing/2014/main" val="419380468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139116395"/>
                    </a:ext>
                  </a:extLst>
                </a:gridCol>
                <a:gridCol w="930350">
                  <a:extLst>
                    <a:ext uri="{9D8B030D-6E8A-4147-A177-3AD203B41FA5}">
                      <a16:colId xmlns:a16="http://schemas.microsoft.com/office/drawing/2014/main" val="712289850"/>
                    </a:ext>
                  </a:extLst>
                </a:gridCol>
              </a:tblGrid>
              <a:tr h="291187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Old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New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903463"/>
                  </a:ext>
                </a:extLst>
              </a:tr>
              <a:tr h="291187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Detector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Scintillator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MRPC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98995"/>
                  </a:ext>
                </a:extLst>
              </a:tr>
              <a:tr h="291187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Modules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96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72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230083"/>
                  </a:ext>
                </a:extLst>
              </a:tr>
              <a:tr h="291187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Electronics Channel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96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1728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673846"/>
                  </a:ext>
                </a:extLst>
              </a:tr>
              <a:tr h="291187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Time resolution (</a:t>
                      </a:r>
                      <a:r>
                        <a:rPr lang="en-US" altLang="zh-CN" sz="1400" dirty="0" err="1"/>
                        <a:t>ps</a:t>
                      </a:r>
                      <a:r>
                        <a:rPr lang="en-US" altLang="zh-CN" sz="1400" dirty="0"/>
                        <a:t>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138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027714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9F8AC54F-DAF1-4B4D-9A04-186F3BBC88A6}"/>
              </a:ext>
            </a:extLst>
          </p:cNvPr>
          <p:cNvSpPr txBox="1"/>
          <p:nvPr/>
        </p:nvSpPr>
        <p:spPr>
          <a:xfrm>
            <a:off x="2063552" y="2796789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2015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年夏季安装</a:t>
            </a:r>
            <a:endParaRPr lang="en-US" altLang="zh-CN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2015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年底正式运行取数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49B435A-81C2-4AA6-B33E-5288E356BCB5}"/>
              </a:ext>
            </a:extLst>
          </p:cNvPr>
          <p:cNvSpPr/>
          <p:nvPr/>
        </p:nvSpPr>
        <p:spPr>
          <a:xfrm>
            <a:off x="6672065" y="1080735"/>
            <a:ext cx="2969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气隙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</a:rPr>
              <a:t>MRPC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与双端读出方案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876923C5-68B8-4399-B636-EEFA0D0A3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993" y="3939842"/>
            <a:ext cx="1310571" cy="241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7EC85B81-5C73-4350-A524-2A4AF1830F65}"/>
              </a:ext>
            </a:extLst>
          </p:cNvPr>
          <p:cNvSpPr/>
          <p:nvPr/>
        </p:nvSpPr>
        <p:spPr>
          <a:xfrm>
            <a:off x="1905819" y="3769120"/>
            <a:ext cx="30740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kern="0" dirty="0">
                <a:solidFill>
                  <a:srgbClr val="0070C0"/>
                </a:solidFill>
              </a:rPr>
              <a:t>探测器读出：</a:t>
            </a:r>
            <a:endParaRPr lang="en-US" altLang="zh-CN" b="1" kern="0" dirty="0">
              <a:solidFill>
                <a:srgbClr val="0070C0"/>
              </a:solidFill>
            </a:endParaRPr>
          </a:p>
          <a:p>
            <a:pPr lvl="1">
              <a:defRPr/>
            </a:pPr>
            <a:r>
              <a:rPr lang="en-US" altLang="zh-CN" b="1" kern="0" dirty="0"/>
              <a:t>Small Pad </a:t>
            </a:r>
            <a:r>
              <a:rPr lang="zh-CN" altLang="en-US" b="1" kern="0" dirty="0"/>
              <a:t>且双端读出：去除位置不确定的影响</a:t>
            </a:r>
            <a:endParaRPr lang="en-US" altLang="zh-CN" b="1" kern="0" dirty="0"/>
          </a:p>
          <a:p>
            <a:pPr lvl="1">
              <a:defRPr/>
            </a:pPr>
            <a:r>
              <a:rPr lang="zh-CN" altLang="en-US" b="1" kern="0" dirty="0"/>
              <a:t>经费增加</a:t>
            </a:r>
            <a:endParaRPr lang="en-US" altLang="zh-CN" b="1" kern="0" dirty="0"/>
          </a:p>
          <a:p>
            <a:pPr>
              <a:defRPr/>
            </a:pPr>
            <a:r>
              <a:rPr lang="zh-CN" altLang="en-US" b="1" kern="0" dirty="0">
                <a:solidFill>
                  <a:srgbClr val="0070C0"/>
                </a:solidFill>
              </a:rPr>
              <a:t>前端电子学：</a:t>
            </a:r>
            <a:r>
              <a:rPr lang="en-US" altLang="zh-CN" b="1" kern="0" dirty="0">
                <a:solidFill>
                  <a:srgbClr val="0070C0"/>
                </a:solidFill>
              </a:rPr>
              <a:t>Nino</a:t>
            </a:r>
          </a:p>
          <a:p>
            <a:pPr lvl="1">
              <a:defRPr/>
            </a:pPr>
            <a:r>
              <a:rPr lang="zh-CN" altLang="en-US" b="1" kern="0" dirty="0"/>
              <a:t>包含数字化</a:t>
            </a:r>
            <a:endParaRPr lang="en-US" altLang="zh-CN" b="1" kern="0" dirty="0"/>
          </a:p>
          <a:p>
            <a:pPr lvl="1">
              <a:defRPr/>
            </a:pPr>
            <a:r>
              <a:rPr lang="zh-CN" altLang="en-US" b="1" kern="0" dirty="0"/>
              <a:t>幅度测量使用</a:t>
            </a:r>
            <a:r>
              <a:rPr lang="en-US" altLang="zh-CN" b="1" kern="0" dirty="0"/>
              <a:t>TOT</a:t>
            </a:r>
          </a:p>
          <a:p>
            <a:pPr lvl="1">
              <a:defRPr/>
            </a:pPr>
            <a:r>
              <a:rPr lang="en-US" altLang="zh-CN" b="1" kern="0" dirty="0"/>
              <a:t>14ps</a:t>
            </a:r>
          </a:p>
          <a:p>
            <a:pPr>
              <a:defRPr/>
            </a:pPr>
            <a:r>
              <a:rPr lang="zh-CN" altLang="en-US" b="1" kern="0" dirty="0">
                <a:solidFill>
                  <a:srgbClr val="0070C0"/>
                </a:solidFill>
              </a:rPr>
              <a:t>后端电子学：</a:t>
            </a:r>
            <a:r>
              <a:rPr lang="en-US" altLang="zh-CN" b="1" kern="0" dirty="0">
                <a:solidFill>
                  <a:srgbClr val="0070C0"/>
                </a:solidFill>
              </a:rPr>
              <a:t>HPTDC</a:t>
            </a:r>
          </a:p>
          <a:p>
            <a:pPr lvl="1">
              <a:defRPr/>
            </a:pPr>
            <a:r>
              <a:rPr lang="en-US" altLang="zh-CN" b="1" kern="0" dirty="0"/>
              <a:t>10~20ps</a:t>
            </a:r>
          </a:p>
        </p:txBody>
      </p:sp>
    </p:spTree>
    <p:extLst>
      <p:ext uri="{BB962C8B-B14F-4D97-AF65-F5344CB8AC3E}">
        <p14:creationId xmlns:p14="http://schemas.microsoft.com/office/powerpoint/2010/main" val="42157080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24080" y="1039319"/>
            <a:ext cx="4042792" cy="2729406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种子：局域最大</a:t>
            </a:r>
            <a:endParaRPr lang="en-US" altLang="zh-CN" sz="2400" dirty="0"/>
          </a:p>
          <a:p>
            <a:r>
              <a:rPr lang="zh-CN" altLang="en-US" sz="2400" dirty="0"/>
              <a:t>如果只有一个种子，只有一个簇射</a:t>
            </a:r>
            <a:endParaRPr lang="en-US" altLang="zh-CN" sz="2400" dirty="0"/>
          </a:p>
          <a:p>
            <a:r>
              <a:rPr lang="zh-CN" altLang="en-US" sz="2400" dirty="0"/>
              <a:t>如果存在多个种子，存在多个簇射，每个晶体对多个簇射都有贡献。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A662-5FAD-46C7-A701-EE608B1F36D3}" type="slidenum">
              <a:rPr lang="zh-CN" altLang="en-US" smtClean="0"/>
              <a:t>51</a:t>
            </a:fld>
            <a:endParaRPr lang="zh-CN" altLang="en-US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981201" y="1066800"/>
            <a:ext cx="3641725" cy="5341938"/>
            <a:chOff x="3275" y="482"/>
            <a:chExt cx="2294" cy="3365"/>
          </a:xfrm>
        </p:grpSpPr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3275" y="2102"/>
              <a:ext cx="2281" cy="343"/>
              <a:chOff x="3275" y="2102"/>
              <a:chExt cx="2281" cy="343"/>
            </a:xfrm>
          </p:grpSpPr>
          <p:sp>
            <p:nvSpPr>
              <p:cNvPr id="26" name="AutoShape 12"/>
              <p:cNvSpPr>
                <a:spLocks noChangeArrowheads="1"/>
              </p:cNvSpPr>
              <p:nvPr/>
            </p:nvSpPr>
            <p:spPr bwMode="gray">
              <a:xfrm>
                <a:off x="3275" y="2102"/>
                <a:ext cx="1049" cy="33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shade val="3607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3607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dist="40161" dir="4293903" algn="ctr" rotWithShape="0">
                  <a:srgbClr val="FFFFCC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3366CC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27" name="Group 13"/>
              <p:cNvGrpSpPr>
                <a:grpSpLocks/>
              </p:cNvGrpSpPr>
              <p:nvPr/>
            </p:nvGrpSpPr>
            <p:grpSpPr bwMode="auto">
              <a:xfrm>
                <a:off x="3286" y="2121"/>
                <a:ext cx="1023" cy="303"/>
                <a:chOff x="3146" y="2248"/>
                <a:chExt cx="1023" cy="303"/>
              </a:xfrm>
            </p:grpSpPr>
            <p:sp>
              <p:nvSpPr>
                <p:cNvPr id="32" name="AutoShape 14"/>
                <p:cNvSpPr>
                  <a:spLocks noChangeArrowheads="1"/>
                </p:cNvSpPr>
                <p:nvPr/>
              </p:nvSpPr>
              <p:spPr bwMode="gray">
                <a:xfrm>
                  <a:off x="3146" y="2248"/>
                  <a:ext cx="1023" cy="3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hlink">
                        <a:alpha val="89999"/>
                      </a:schemeClr>
                    </a:gs>
                    <a:gs pos="50000">
                      <a:schemeClr val="hlink">
                        <a:gamma/>
                        <a:tint val="33725"/>
                        <a:invGamma/>
                      </a:schemeClr>
                    </a:gs>
                    <a:gs pos="100000">
                      <a:schemeClr val="hlink">
                        <a:alpha val="89999"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" name="Rectangle 15"/>
                <p:cNvSpPr>
                  <a:spLocks noChangeArrowheads="1"/>
                </p:cNvSpPr>
                <p:nvPr/>
              </p:nvSpPr>
              <p:spPr bwMode="gray">
                <a:xfrm>
                  <a:off x="3427" y="2292"/>
                  <a:ext cx="550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zh-CN">
                      <a:solidFill>
                        <a:srgbClr val="1C1C1C"/>
                      </a:solidFill>
                      <a:latin typeface="Verdana" pitchFamily="34" charset="0"/>
                      <a:ea typeface="宋体" pitchFamily="2" charset="-122"/>
                    </a:rPr>
                    <a:t>seed1</a:t>
                  </a:r>
                </a:p>
              </p:txBody>
            </p:sp>
          </p:grpSp>
          <p:sp>
            <p:nvSpPr>
              <p:cNvPr id="28" name="AutoShape 16"/>
              <p:cNvSpPr>
                <a:spLocks noChangeArrowheads="1"/>
              </p:cNvSpPr>
              <p:nvPr/>
            </p:nvSpPr>
            <p:spPr bwMode="gray">
              <a:xfrm>
                <a:off x="4507" y="2106"/>
                <a:ext cx="1049" cy="33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shade val="3607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3607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dist="40161" dir="4293903" algn="ctr" rotWithShape="0">
                  <a:srgbClr val="FFFFCC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3366CC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29" name="Group 17"/>
              <p:cNvGrpSpPr>
                <a:grpSpLocks/>
              </p:cNvGrpSpPr>
              <p:nvPr/>
            </p:nvGrpSpPr>
            <p:grpSpPr bwMode="auto">
              <a:xfrm>
                <a:off x="4518" y="2125"/>
                <a:ext cx="1023" cy="303"/>
                <a:chOff x="4378" y="2252"/>
                <a:chExt cx="1023" cy="303"/>
              </a:xfrm>
            </p:grpSpPr>
            <p:sp>
              <p:nvSpPr>
                <p:cNvPr id="30" name="AutoShape 18"/>
                <p:cNvSpPr>
                  <a:spLocks noChangeArrowheads="1"/>
                </p:cNvSpPr>
                <p:nvPr/>
              </p:nvSpPr>
              <p:spPr bwMode="gray">
                <a:xfrm>
                  <a:off x="4378" y="2252"/>
                  <a:ext cx="1023" cy="3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hlink">
                        <a:alpha val="89999"/>
                      </a:schemeClr>
                    </a:gs>
                    <a:gs pos="50000">
                      <a:schemeClr val="hlink">
                        <a:gamma/>
                        <a:tint val="33725"/>
                        <a:invGamma/>
                      </a:schemeClr>
                    </a:gs>
                    <a:gs pos="100000">
                      <a:schemeClr val="hlink">
                        <a:alpha val="89999"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gray">
                <a:xfrm>
                  <a:off x="4659" y="2296"/>
                  <a:ext cx="550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zh-CN">
                      <a:solidFill>
                        <a:srgbClr val="1C1C1C"/>
                      </a:solidFill>
                      <a:latin typeface="Verdana" pitchFamily="34" charset="0"/>
                      <a:ea typeface="宋体" pitchFamily="2" charset="-122"/>
                    </a:rPr>
                    <a:t>seed2</a:t>
                  </a:r>
                </a:p>
              </p:txBody>
            </p:sp>
          </p:grpSp>
        </p:grpSp>
        <p:sp>
          <p:nvSpPr>
            <p:cNvPr id="7" name="AutoShape 20"/>
            <p:cNvSpPr>
              <a:spLocks noChangeArrowheads="1"/>
            </p:cNvSpPr>
            <p:nvPr/>
          </p:nvSpPr>
          <p:spPr bwMode="gray">
            <a:xfrm>
              <a:off x="3288" y="3504"/>
              <a:ext cx="1049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3607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3366CC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" name="AutoShape 21"/>
            <p:cNvSpPr>
              <a:spLocks noChangeArrowheads="1"/>
            </p:cNvSpPr>
            <p:nvPr/>
          </p:nvSpPr>
          <p:spPr bwMode="gray">
            <a:xfrm>
              <a:off x="3301" y="3523"/>
              <a:ext cx="1023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89999"/>
                  </a:schemeClr>
                </a:gs>
                <a:gs pos="5000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89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" name="Rectangle 22"/>
            <p:cNvSpPr>
              <a:spLocks noChangeArrowheads="1"/>
            </p:cNvSpPr>
            <p:nvPr/>
          </p:nvSpPr>
          <p:spPr bwMode="gray">
            <a:xfrm>
              <a:off x="3492" y="3567"/>
              <a:ext cx="73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zh-CN">
                  <a:solidFill>
                    <a:srgbClr val="1C1C1C"/>
                  </a:solidFill>
                  <a:latin typeface="Verdana" pitchFamily="34" charset="0"/>
                  <a:ea typeface="宋体" pitchFamily="2" charset="-122"/>
                </a:rPr>
                <a:t>shower1</a:t>
              </a:r>
            </a:p>
          </p:txBody>
        </p:sp>
        <p:sp>
          <p:nvSpPr>
            <p:cNvPr id="10" name="AutoShape 23"/>
            <p:cNvSpPr>
              <a:spLocks noChangeArrowheads="1"/>
            </p:cNvSpPr>
            <p:nvPr/>
          </p:nvSpPr>
          <p:spPr bwMode="gray">
            <a:xfrm>
              <a:off x="4520" y="3508"/>
              <a:ext cx="1049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3607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3366CC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AutoShape 24"/>
            <p:cNvSpPr>
              <a:spLocks noChangeArrowheads="1"/>
            </p:cNvSpPr>
            <p:nvPr/>
          </p:nvSpPr>
          <p:spPr bwMode="gray">
            <a:xfrm>
              <a:off x="4533" y="3527"/>
              <a:ext cx="1023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89999"/>
                  </a:schemeClr>
                </a:gs>
                <a:gs pos="5000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89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Rectangle 25"/>
            <p:cNvSpPr>
              <a:spLocks noChangeArrowheads="1"/>
            </p:cNvSpPr>
            <p:nvPr/>
          </p:nvSpPr>
          <p:spPr bwMode="gray">
            <a:xfrm>
              <a:off x="4724" y="3571"/>
              <a:ext cx="73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zh-CN">
                  <a:solidFill>
                    <a:srgbClr val="1C1C1C"/>
                  </a:solidFill>
                  <a:latin typeface="Verdana" pitchFamily="34" charset="0"/>
                  <a:ea typeface="宋体" pitchFamily="2" charset="-122"/>
                </a:rPr>
                <a:t>shower2</a:t>
              </a:r>
            </a:p>
          </p:txBody>
        </p:sp>
        <p:sp>
          <p:nvSpPr>
            <p:cNvPr id="13" name="AutoShape 26"/>
            <p:cNvSpPr>
              <a:spLocks noChangeArrowheads="1"/>
            </p:cNvSpPr>
            <p:nvPr/>
          </p:nvSpPr>
          <p:spPr bwMode="auto">
            <a:xfrm>
              <a:off x="4332" y="907"/>
              <a:ext cx="181" cy="363"/>
            </a:xfrm>
            <a:prstGeom prst="downArrow">
              <a:avLst>
                <a:gd name="adj1" fmla="val 50000"/>
                <a:gd name="adj2" fmla="val 50138"/>
              </a:avLst>
            </a:prstGeom>
            <a:gradFill rotWithShape="1">
              <a:gsLst>
                <a:gs pos="0">
                  <a:schemeClr val="folHlink">
                    <a:alpha val="49001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4" name="AutoShape 27"/>
            <p:cNvSpPr>
              <a:spLocks noChangeArrowheads="1"/>
            </p:cNvSpPr>
            <p:nvPr/>
          </p:nvSpPr>
          <p:spPr bwMode="auto">
            <a:xfrm>
              <a:off x="3787" y="482"/>
              <a:ext cx="1270" cy="409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  <a:alpha val="89999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" name="Rectangle 28"/>
            <p:cNvSpPr>
              <a:spLocks noChangeArrowheads="1"/>
            </p:cNvSpPr>
            <p:nvPr/>
          </p:nvSpPr>
          <p:spPr bwMode="gray">
            <a:xfrm>
              <a:off x="4057" y="520"/>
              <a:ext cx="7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400">
                  <a:solidFill>
                    <a:srgbClr val="1C1C1C"/>
                  </a:solidFill>
                  <a:latin typeface="Verdana" pitchFamily="34" charset="0"/>
                  <a:ea typeface="宋体" pitchFamily="2" charset="-122"/>
                </a:rPr>
                <a:t>cluster</a:t>
              </a:r>
            </a:p>
          </p:txBody>
        </p:sp>
        <p:sp>
          <p:nvSpPr>
            <p:cNvPr id="16" name="AutoShape 29"/>
            <p:cNvSpPr>
              <a:spLocks noChangeArrowheads="1"/>
            </p:cNvSpPr>
            <p:nvPr/>
          </p:nvSpPr>
          <p:spPr bwMode="auto">
            <a:xfrm>
              <a:off x="3667" y="1292"/>
              <a:ext cx="1497" cy="544"/>
            </a:xfrm>
            <a:prstGeom prst="diamond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Text Box 30"/>
            <p:cNvSpPr txBox="1">
              <a:spLocks noChangeArrowheads="1"/>
            </p:cNvSpPr>
            <p:nvPr/>
          </p:nvSpPr>
          <p:spPr bwMode="auto">
            <a:xfrm>
              <a:off x="3969" y="1411"/>
              <a:ext cx="9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altLang="zh-CN" sz="2000">
                  <a:latin typeface="Times New Roman" pitchFamily="18" charset="0"/>
                  <a:ea typeface="宋体" pitchFamily="2" charset="-122"/>
                </a:rPr>
                <a:t>seed finding</a:t>
              </a:r>
            </a:p>
          </p:txBody>
        </p:sp>
        <p:sp>
          <p:nvSpPr>
            <p:cNvPr id="18" name="AutoShape 31"/>
            <p:cNvSpPr>
              <a:spLocks noChangeArrowheads="1"/>
            </p:cNvSpPr>
            <p:nvPr/>
          </p:nvSpPr>
          <p:spPr bwMode="auto">
            <a:xfrm rot="1477716">
              <a:off x="3969" y="1745"/>
              <a:ext cx="181" cy="363"/>
            </a:xfrm>
            <a:prstGeom prst="downArrow">
              <a:avLst>
                <a:gd name="adj1" fmla="val 50000"/>
                <a:gd name="adj2" fmla="val 50138"/>
              </a:avLst>
            </a:prstGeom>
            <a:gradFill rotWithShape="1">
              <a:gsLst>
                <a:gs pos="0">
                  <a:schemeClr val="folHlink">
                    <a:alpha val="49001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9" name="AutoShape 32"/>
            <p:cNvSpPr>
              <a:spLocks noChangeArrowheads="1"/>
            </p:cNvSpPr>
            <p:nvPr/>
          </p:nvSpPr>
          <p:spPr bwMode="auto">
            <a:xfrm rot="-1397794">
              <a:off x="4740" y="1745"/>
              <a:ext cx="181" cy="363"/>
            </a:xfrm>
            <a:prstGeom prst="downArrow">
              <a:avLst>
                <a:gd name="adj1" fmla="val 50000"/>
                <a:gd name="adj2" fmla="val 50138"/>
              </a:avLst>
            </a:prstGeom>
            <a:gradFill rotWithShape="1">
              <a:gsLst>
                <a:gs pos="0">
                  <a:schemeClr val="folHlink">
                    <a:alpha val="49001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20" name="AutoShape 33"/>
            <p:cNvSpPr>
              <a:spLocks noChangeArrowheads="1"/>
            </p:cNvSpPr>
            <p:nvPr/>
          </p:nvSpPr>
          <p:spPr bwMode="auto">
            <a:xfrm rot="-1777497">
              <a:off x="3923" y="2463"/>
              <a:ext cx="181" cy="363"/>
            </a:xfrm>
            <a:prstGeom prst="downArrow">
              <a:avLst>
                <a:gd name="adj1" fmla="val 50000"/>
                <a:gd name="adj2" fmla="val 50138"/>
              </a:avLst>
            </a:prstGeom>
            <a:gradFill rotWithShape="1">
              <a:gsLst>
                <a:gs pos="0">
                  <a:schemeClr val="folHlink">
                    <a:alpha val="49001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21" name="AutoShape 34"/>
            <p:cNvSpPr>
              <a:spLocks noChangeArrowheads="1"/>
            </p:cNvSpPr>
            <p:nvPr/>
          </p:nvSpPr>
          <p:spPr bwMode="auto">
            <a:xfrm>
              <a:off x="3696" y="2713"/>
              <a:ext cx="1497" cy="544"/>
            </a:xfrm>
            <a:prstGeom prst="diamond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" name="Text Box 35"/>
            <p:cNvSpPr txBox="1">
              <a:spLocks noChangeArrowheads="1"/>
            </p:cNvSpPr>
            <p:nvPr/>
          </p:nvSpPr>
          <p:spPr bwMode="auto">
            <a:xfrm>
              <a:off x="3923" y="2840"/>
              <a:ext cx="10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altLang="zh-CN" sz="2000">
                  <a:latin typeface="Times New Roman" pitchFamily="18" charset="0"/>
                  <a:ea typeface="宋体" pitchFamily="2" charset="-122"/>
                </a:rPr>
                <a:t>splitting</a:t>
              </a:r>
            </a:p>
          </p:txBody>
        </p:sp>
        <p:sp>
          <p:nvSpPr>
            <p:cNvPr id="23" name="AutoShape 36"/>
            <p:cNvSpPr>
              <a:spLocks noChangeArrowheads="1"/>
            </p:cNvSpPr>
            <p:nvPr/>
          </p:nvSpPr>
          <p:spPr bwMode="auto">
            <a:xfrm rot="1477716">
              <a:off x="3998" y="3159"/>
              <a:ext cx="181" cy="363"/>
            </a:xfrm>
            <a:prstGeom prst="downArrow">
              <a:avLst>
                <a:gd name="adj1" fmla="val 50000"/>
                <a:gd name="adj2" fmla="val 50138"/>
              </a:avLst>
            </a:prstGeom>
            <a:gradFill rotWithShape="1">
              <a:gsLst>
                <a:gs pos="0">
                  <a:schemeClr val="folHlink">
                    <a:alpha val="49001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24" name="AutoShape 37"/>
            <p:cNvSpPr>
              <a:spLocks noChangeArrowheads="1"/>
            </p:cNvSpPr>
            <p:nvPr/>
          </p:nvSpPr>
          <p:spPr bwMode="auto">
            <a:xfrm rot="-1397794">
              <a:off x="4769" y="3159"/>
              <a:ext cx="181" cy="363"/>
            </a:xfrm>
            <a:prstGeom prst="downArrow">
              <a:avLst>
                <a:gd name="adj1" fmla="val 50000"/>
                <a:gd name="adj2" fmla="val 50138"/>
              </a:avLst>
            </a:prstGeom>
            <a:gradFill rotWithShape="1">
              <a:gsLst>
                <a:gs pos="0">
                  <a:schemeClr val="folHlink">
                    <a:alpha val="49001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25" name="AutoShape 38"/>
            <p:cNvSpPr>
              <a:spLocks noChangeArrowheads="1"/>
            </p:cNvSpPr>
            <p:nvPr/>
          </p:nvSpPr>
          <p:spPr bwMode="auto">
            <a:xfrm rot="1477716">
              <a:off x="4748" y="2465"/>
              <a:ext cx="181" cy="363"/>
            </a:xfrm>
            <a:prstGeom prst="downArrow">
              <a:avLst>
                <a:gd name="adj1" fmla="val 50000"/>
                <a:gd name="adj2" fmla="val 50138"/>
              </a:avLst>
            </a:prstGeom>
            <a:gradFill rotWithShape="1">
              <a:gsLst>
                <a:gs pos="0">
                  <a:schemeClr val="folHlink">
                    <a:alpha val="49001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</p:grpSp>
      <p:grpSp>
        <p:nvGrpSpPr>
          <p:cNvPr id="34" name="Group 4"/>
          <p:cNvGrpSpPr>
            <a:grpSpLocks/>
          </p:cNvGrpSpPr>
          <p:nvPr/>
        </p:nvGrpSpPr>
        <p:grpSpPr bwMode="auto">
          <a:xfrm>
            <a:off x="6264275" y="3791130"/>
            <a:ext cx="3810000" cy="2546350"/>
            <a:chOff x="340" y="2387"/>
            <a:chExt cx="2400" cy="1604"/>
          </a:xfrm>
        </p:grpSpPr>
        <p:grpSp>
          <p:nvGrpSpPr>
            <p:cNvPr id="35" name="Group 5"/>
            <p:cNvGrpSpPr>
              <a:grpSpLocks/>
            </p:cNvGrpSpPr>
            <p:nvPr/>
          </p:nvGrpSpPr>
          <p:grpSpPr bwMode="auto">
            <a:xfrm>
              <a:off x="340" y="2387"/>
              <a:ext cx="2400" cy="1604"/>
              <a:chOff x="2928" y="1742"/>
              <a:chExt cx="2400" cy="1604"/>
            </a:xfrm>
          </p:grpSpPr>
          <p:pic>
            <p:nvPicPr>
              <p:cNvPr id="38" name="Picture 6" descr="pi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742"/>
                <a:ext cx="2400" cy="16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9" name="Rectangle 7"/>
              <p:cNvSpPr>
                <a:spLocks noChangeArrowheads="1"/>
              </p:cNvSpPr>
              <p:nvPr/>
            </p:nvSpPr>
            <p:spPr bwMode="auto">
              <a:xfrm>
                <a:off x="2943" y="1761"/>
                <a:ext cx="1452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6" name="AutoShape 8"/>
            <p:cNvSpPr>
              <a:spLocks/>
            </p:cNvSpPr>
            <p:nvPr/>
          </p:nvSpPr>
          <p:spPr bwMode="auto">
            <a:xfrm>
              <a:off x="521" y="2442"/>
              <a:ext cx="406" cy="267"/>
            </a:xfrm>
            <a:prstGeom prst="borderCallout1">
              <a:avLst>
                <a:gd name="adj1" fmla="val 26968"/>
                <a:gd name="adj2" fmla="val 111824"/>
                <a:gd name="adj3" fmla="val 153185"/>
                <a:gd name="adj4" fmla="val 189903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zh-CN">
                  <a:latin typeface="Times New Roman" pitchFamily="18" charset="0"/>
                  <a:ea typeface="宋体" pitchFamily="2" charset="-122"/>
                </a:rPr>
                <a:t>seed</a:t>
              </a:r>
            </a:p>
          </p:txBody>
        </p:sp>
        <p:sp>
          <p:nvSpPr>
            <p:cNvPr id="37" name="AutoShape 9"/>
            <p:cNvSpPr>
              <a:spLocks/>
            </p:cNvSpPr>
            <p:nvPr/>
          </p:nvSpPr>
          <p:spPr bwMode="auto">
            <a:xfrm>
              <a:off x="2242" y="2487"/>
              <a:ext cx="406" cy="267"/>
            </a:xfrm>
            <a:prstGeom prst="borderCallout1">
              <a:avLst>
                <a:gd name="adj1" fmla="val 26968"/>
                <a:gd name="adj2" fmla="val -11824"/>
                <a:gd name="adj3" fmla="val 156931"/>
                <a:gd name="adj4" fmla="val -4606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zh-CN">
                  <a:latin typeface="Times New Roman" pitchFamily="18" charset="0"/>
                  <a:ea typeface="宋体" pitchFamily="2" charset="-122"/>
                </a:rPr>
                <a:t>seed</a:t>
              </a:r>
            </a:p>
          </p:txBody>
        </p:sp>
      </p:grpSp>
      <p:sp>
        <p:nvSpPr>
          <p:cNvPr id="41" name="标题 40">
            <a:extLst>
              <a:ext uri="{FF2B5EF4-FFF2-40B4-BE49-F238E27FC236}">
                <a16:creationId xmlns:a16="http://schemas.microsoft.com/office/drawing/2014/main" id="{3449BE8F-1DAD-4BB2-911A-51DD261A7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簇团的劈裂</a:t>
            </a:r>
          </a:p>
        </p:txBody>
      </p:sp>
    </p:spTree>
    <p:extLst>
      <p:ext uri="{BB962C8B-B14F-4D97-AF65-F5344CB8AC3E}">
        <p14:creationId xmlns:p14="http://schemas.microsoft.com/office/powerpoint/2010/main" val="40765431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9B57E-0953-E448-AD75-6BEFFE718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簇射能量计算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0BF59-AC6A-D343-BF44-3A57DBB03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对簇射中所有晶体能量求和就得到了簇射的能量。不过参与求和的晶体数越多，簇射所包含的噪声也越多，这样会降低能量分辨。由于电磁簇射能量沉积比较集中，通常表示为种子周围</a:t>
            </a:r>
            <a:r>
              <a:rPr lang="en-US" altLang="zh-CN" sz="2400" dirty="0"/>
              <a:t>9</a:t>
            </a:r>
            <a:r>
              <a:rPr lang="zh-CN" altLang="en-US" sz="2400" dirty="0"/>
              <a:t>块晶体能量求和，称为</a:t>
            </a:r>
            <a:r>
              <a:rPr lang="en-US" altLang="zh-CN" sz="2400" dirty="0"/>
              <a:t>e3×3</a:t>
            </a:r>
            <a:r>
              <a:rPr lang="zh-CN" altLang="en-US" sz="2400" dirty="0"/>
              <a:t>；或</a:t>
            </a:r>
            <a:r>
              <a:rPr lang="en-US" altLang="zh-CN" sz="2400" dirty="0"/>
              <a:t>25</a:t>
            </a:r>
            <a:r>
              <a:rPr lang="zh-CN" altLang="en-US" sz="2400" dirty="0"/>
              <a:t>块晶体能量求和，称为</a:t>
            </a:r>
            <a:r>
              <a:rPr lang="en-US" altLang="zh-CN" sz="2400" dirty="0"/>
              <a:t>e5×5</a:t>
            </a:r>
            <a:r>
              <a:rPr lang="zh-CN" altLang="en-US" sz="2400" dirty="0"/>
              <a:t>。根据</a:t>
            </a:r>
            <a:r>
              <a:rPr lang="en-US" altLang="zh-CN" sz="2400" dirty="0"/>
              <a:t>BESIII</a:t>
            </a:r>
            <a:r>
              <a:rPr lang="zh-CN" altLang="en-US" sz="2400" dirty="0"/>
              <a:t>实际的噪声水平，目前默认采用</a:t>
            </a:r>
            <a:r>
              <a:rPr lang="en-US" altLang="zh-CN" sz="2400" dirty="0"/>
              <a:t>e5×5</a:t>
            </a:r>
            <a:r>
              <a:rPr lang="zh-CN" altLang="en-US" sz="2400" dirty="0"/>
              <a:t>作为簇射的能量。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A0467-9FC0-1141-8864-2036BEF3D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52</a:t>
            </a:fld>
            <a:endParaRPr lang="zh-CN" altLang="en-US" dirty="0"/>
          </a:p>
        </p:txBody>
      </p:sp>
      <p:pic>
        <p:nvPicPr>
          <p:cNvPr id="8" name="图片 10">
            <a:extLst>
              <a:ext uri="{FF2B5EF4-FFF2-40B4-BE49-F238E27FC236}">
                <a16:creationId xmlns:a16="http://schemas.microsoft.com/office/drawing/2014/main" id="{5D5450F9-DCF0-7946-96E1-6DCEE9D06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448" y="3410505"/>
            <a:ext cx="3286680" cy="314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6901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6"/>
          <p:cNvSpPr>
            <a:spLocks/>
          </p:cNvSpPr>
          <p:nvPr/>
        </p:nvSpPr>
        <p:spPr bwMode="auto">
          <a:xfrm>
            <a:off x="2241005" y="1094854"/>
            <a:ext cx="7585075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1200"/>
              </a:spcBef>
              <a:buFontTx/>
              <a:buChar char="•"/>
            </a:pP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加权平均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线性权重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对数权重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位置修正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修正粒子打到晶体表面不同位置带来的偏差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用</a:t>
            </a:r>
            <a:r>
              <a:rPr lang="en-US" altLang="zh-CN" sz="2000" b="1" dirty="0" err="1">
                <a:latin typeface="楷体_GB2312" pitchFamily="49" charset="-122"/>
                <a:ea typeface="楷体_GB2312" pitchFamily="49" charset="-122"/>
              </a:rPr>
              <a:t>bhabha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事例，根据漂移室的径迹外推信息进行修正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修正公式</a:t>
            </a: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：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D51ACAB-6EFF-4AAE-A2C9-DC201CC5D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ea"/>
              </a:rPr>
              <a:t>簇射位置修正</a:t>
            </a:r>
            <a:endParaRPr lang="zh-CN" altLang="en-US" dirty="0"/>
          </a:p>
        </p:txBody>
      </p:sp>
      <p:sp>
        <p:nvSpPr>
          <p:cNvPr id="4102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C07E91-0391-4B69-A562-68794FBDB691}" type="slidenum">
              <a:rPr lang="zh-CN" altLang="en-US" smtClean="0"/>
              <a:pPr/>
              <a:t>53</a:t>
            </a:fld>
            <a:endParaRPr lang="en-US" altLang="zh-CN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>
            <p:extLst/>
          </p:nvPr>
        </p:nvGraphicFramePr>
        <p:xfrm>
          <a:off x="4223792" y="979066"/>
          <a:ext cx="338455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8" name="Equation" r:id="rId4" imgW="1905000" imgH="444500" progId="Equation.DSMT4">
                  <p:embed/>
                </p:oleObj>
              </mc:Choice>
              <mc:Fallback>
                <p:oleObj name="Equation" r:id="rId4" imgW="1905000" imgH="444500" progId="Equation.DSMT4">
                  <p:embed/>
                  <p:pic>
                    <p:nvPicPr>
                      <p:cNvPr id="409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3792" y="979066"/>
                        <a:ext cx="3384550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6"/>
          <p:cNvGraphicFramePr>
            <a:graphicFrameLocks noChangeAspect="1"/>
          </p:cNvGraphicFramePr>
          <p:nvPr>
            <p:extLst/>
          </p:nvPr>
        </p:nvGraphicFramePr>
        <p:xfrm>
          <a:off x="4223793" y="1628801"/>
          <a:ext cx="20161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9" name="Equation" r:id="rId6" imgW="1040948" imgH="279279" progId="Equation.DSMT4">
                  <p:embed/>
                </p:oleObj>
              </mc:Choice>
              <mc:Fallback>
                <p:oleObj name="Equation" r:id="rId6" imgW="1040948" imgH="279279" progId="Equation.DSMT4">
                  <p:embed/>
                  <p:pic>
                    <p:nvPicPr>
                      <p:cNvPr id="409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3793" y="1628801"/>
                        <a:ext cx="201612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7"/>
          <p:cNvGraphicFramePr>
            <a:graphicFrameLocks noChangeAspect="1"/>
          </p:cNvGraphicFramePr>
          <p:nvPr>
            <p:extLst/>
          </p:nvPr>
        </p:nvGraphicFramePr>
        <p:xfrm>
          <a:off x="4223793" y="2132856"/>
          <a:ext cx="518318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40" name="Equation" r:id="rId8" imgW="2641600" imgH="304800" progId="Equation.DSMT4">
                  <p:embed/>
                </p:oleObj>
              </mc:Choice>
              <mc:Fallback>
                <p:oleObj name="Equation" r:id="rId8" imgW="2641600" imgH="304800" progId="Equation.DSMT4">
                  <p:embed/>
                  <p:pic>
                    <p:nvPicPr>
                      <p:cNvPr id="410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3793" y="2132856"/>
                        <a:ext cx="5183187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5" name="Picture 7" descr="thetaLinPar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28107" y="4600058"/>
            <a:ext cx="31337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8" descr="thetaLogPar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00056" y="4600058"/>
            <a:ext cx="31432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4101" name="Object 10"/>
          <p:cNvGraphicFramePr>
            <a:graphicFrameLocks noChangeAspect="1"/>
          </p:cNvGraphicFramePr>
          <p:nvPr>
            <p:extLst/>
          </p:nvPr>
        </p:nvGraphicFramePr>
        <p:xfrm>
          <a:off x="4331592" y="3760354"/>
          <a:ext cx="39592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41" name="Equation" r:id="rId12" imgW="2501640" imgH="228600" progId="Equation.DSMT4">
                  <p:embed/>
                </p:oleObj>
              </mc:Choice>
              <mc:Fallback>
                <p:oleObj name="Equation" r:id="rId12" imgW="2501640" imgH="228600" progId="Equation.DSMT4">
                  <p:embed/>
                  <p:pic>
                    <p:nvPicPr>
                      <p:cNvPr id="410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1592" y="3760354"/>
                        <a:ext cx="3959225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8" name="Text Box 29"/>
          <p:cNvSpPr txBox="1">
            <a:spLocks noChangeArrowheads="1"/>
          </p:cNvSpPr>
          <p:nvPr/>
        </p:nvSpPr>
        <p:spPr bwMode="auto">
          <a:xfrm>
            <a:off x="3267419" y="4230464"/>
            <a:ext cx="1657254" cy="36933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latin typeface="Cambria" pitchFamily="18" charset="0"/>
                <a:ea typeface="华文楷体" pitchFamily="2" charset="-122"/>
              </a:rPr>
              <a:t>线性权重函数</a:t>
            </a:r>
          </a:p>
        </p:txBody>
      </p:sp>
      <p:sp>
        <p:nvSpPr>
          <p:cNvPr id="4109" name="Text Box 29"/>
          <p:cNvSpPr txBox="1">
            <a:spLocks noChangeArrowheads="1"/>
          </p:cNvSpPr>
          <p:nvPr/>
        </p:nvSpPr>
        <p:spPr bwMode="auto">
          <a:xfrm>
            <a:off x="7601446" y="4219651"/>
            <a:ext cx="1584002" cy="36933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latin typeface="Cambria" pitchFamily="18" charset="0"/>
                <a:ea typeface="华文楷体" pitchFamily="2" charset="-122"/>
              </a:rPr>
              <a:t>对数权重函数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03A7E7-D9F4-472C-B400-6450EDB76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簇射绝对能量刻度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695400" y="1124745"/>
            <a:ext cx="10887000" cy="3168352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</a:rPr>
              <a:t>蒙特卡洛单光子刻度 </a:t>
            </a:r>
          </a:p>
          <a:p>
            <a:pPr lvl="1"/>
            <a:r>
              <a:rPr lang="zh-CN" altLang="en-US" sz="2400" dirty="0"/>
              <a:t>通过模拟单能光子在探测器中的响应，得到不同能量下光子分别击中量能器不同位置时的沉积能量分布 </a:t>
            </a:r>
          </a:p>
          <a:p>
            <a:r>
              <a:rPr lang="zh-CN" altLang="en-US" sz="2800" dirty="0">
                <a:solidFill>
                  <a:srgbClr val="0070C0"/>
                </a:solidFill>
              </a:rPr>
              <a:t>物理事例刻度</a:t>
            </a:r>
          </a:p>
          <a:p>
            <a:pPr lvl="1"/>
            <a:r>
              <a:rPr lang="zh-CN" altLang="en-US" sz="2400" dirty="0"/>
              <a:t>高能下利用</a:t>
            </a:r>
            <a:r>
              <a:rPr lang="en-US" altLang="zh-CN" sz="2400" dirty="0" err="1"/>
              <a:t>e</a:t>
            </a:r>
            <a:r>
              <a:rPr lang="en-US" altLang="zh-CN" sz="2400" baseline="30000" dirty="0" err="1"/>
              <a:t>+</a:t>
            </a:r>
            <a:r>
              <a:rPr lang="en-US" altLang="zh-CN" sz="2400" dirty="0" err="1"/>
              <a:t>e</a:t>
            </a:r>
            <a:r>
              <a:rPr lang="en-US" altLang="zh-CN" sz="2400" baseline="30000" dirty="0"/>
              <a:t>-</a:t>
            </a:r>
            <a:r>
              <a:rPr lang="en-US" altLang="zh-CN" sz="2400" dirty="0">
                <a:sym typeface="Wingdings" pitchFamily="2" charset="2"/>
              </a:rPr>
              <a:t></a:t>
            </a:r>
            <a:r>
              <a:rPr lang="en-US" altLang="zh-CN" sz="2400" dirty="0">
                <a:latin typeface="Symbol" pitchFamily="18" charset="2"/>
              </a:rPr>
              <a:t>g </a:t>
            </a:r>
            <a:r>
              <a:rPr lang="en-US" altLang="zh-CN" sz="2400" dirty="0" err="1">
                <a:latin typeface="Symbol" pitchFamily="18" charset="2"/>
              </a:rPr>
              <a:t>g</a:t>
            </a:r>
            <a:r>
              <a:rPr lang="en-US" altLang="zh-CN" sz="2400" dirty="0"/>
              <a:t> </a:t>
            </a:r>
            <a:r>
              <a:rPr lang="zh-CN" altLang="en-US" sz="2400" dirty="0"/>
              <a:t>，能量较低的区域则利用</a:t>
            </a:r>
            <a:r>
              <a:rPr lang="en-US" altLang="zh-CN" sz="2400" dirty="0">
                <a:latin typeface="Symbol" pitchFamily="18" charset="2"/>
              </a:rPr>
              <a:t>p</a:t>
            </a:r>
            <a:r>
              <a:rPr lang="en-US" altLang="zh-CN" sz="2400" baseline="30000" dirty="0"/>
              <a:t>0</a:t>
            </a:r>
            <a:r>
              <a:rPr lang="en-US" altLang="zh-CN" sz="2400" dirty="0">
                <a:sym typeface="Wingdings" pitchFamily="2" charset="2"/>
              </a:rPr>
              <a:t></a:t>
            </a:r>
            <a:r>
              <a:rPr lang="en-US" altLang="zh-CN" sz="2400" dirty="0">
                <a:latin typeface="Symbol" pitchFamily="18" charset="2"/>
              </a:rPr>
              <a:t>gg</a:t>
            </a:r>
            <a:r>
              <a:rPr lang="en-US" altLang="zh-CN" sz="2400" dirty="0"/>
              <a:t> </a:t>
            </a:r>
            <a:r>
              <a:rPr lang="zh-CN" altLang="en-US" sz="2400" dirty="0"/>
              <a:t>，光子的能量刻度因子靠调节重建出的</a:t>
            </a:r>
            <a:r>
              <a:rPr lang="en-US" altLang="zh-CN" sz="2400" dirty="0">
                <a:latin typeface="Symbol" pitchFamily="18" charset="2"/>
              </a:rPr>
              <a:t>p</a:t>
            </a:r>
            <a:r>
              <a:rPr lang="en-US" altLang="zh-CN" sz="2400" baseline="30000" dirty="0"/>
              <a:t>0</a:t>
            </a:r>
            <a:r>
              <a:rPr lang="zh-CN" altLang="en-US" sz="2400" dirty="0"/>
              <a:t>的不变质量到它的期待值来计算 </a:t>
            </a:r>
          </a:p>
        </p:txBody>
      </p:sp>
      <p:sp>
        <p:nvSpPr>
          <p:cNvPr id="82946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F4B662-76B0-4264-BA77-0CBA88590AE2}" type="slidenum">
              <a:rPr lang="zh-CN" altLang="en-US" smtClean="0"/>
              <a:pPr/>
              <a:t>54</a:t>
            </a:fld>
            <a:endParaRPr lang="en-US" altLang="zh-C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46FF0E-D59F-4CA8-9E74-F7926701F89F}"/>
              </a:ext>
            </a:extLst>
          </p:cNvPr>
          <p:cNvGrpSpPr>
            <a:grpSpLocks/>
          </p:cNvGrpSpPr>
          <p:nvPr/>
        </p:nvGrpSpPr>
        <p:grpSpPr bwMode="auto">
          <a:xfrm>
            <a:off x="3344069" y="4273855"/>
            <a:ext cx="5503862" cy="2366962"/>
            <a:chOff x="1322" y="9099"/>
            <a:chExt cx="8667" cy="372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E0B2CC3-0FD1-4F2B-9852-88F29C9CEB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2" y="9189"/>
              <a:ext cx="4680" cy="3565"/>
              <a:chOff x="3122" y="10125"/>
              <a:chExt cx="4680" cy="3565"/>
            </a:xfrm>
          </p:grpSpPr>
          <p:pic>
            <p:nvPicPr>
              <p:cNvPr id="72708" name="Picture 46">
                <a:extLst>
                  <a:ext uri="{FF2B5EF4-FFF2-40B4-BE49-F238E27FC236}">
                    <a16:creationId xmlns:a16="http://schemas.microsoft.com/office/drawing/2014/main" id="{FEF5B069-0E8E-4F08-AD7A-38B09392EA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715"/>
              <a:stretch>
                <a:fillRect/>
              </a:stretch>
            </p:blipFill>
            <p:spPr bwMode="auto">
              <a:xfrm>
                <a:off x="3302" y="10125"/>
                <a:ext cx="4440" cy="2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Text Box 5">
                <a:extLst>
                  <a:ext uri="{FF2B5EF4-FFF2-40B4-BE49-F238E27FC236}">
                    <a16:creationId xmlns:a16="http://schemas.microsoft.com/office/drawing/2014/main" id="{6154AF3C-E6EF-409C-9B97-A3AC96F42B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2" y="13089"/>
                <a:ext cx="4680" cy="6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ts val="750"/>
                  </a:spcBef>
                  <a:spcAft>
                    <a:spcPts val="800"/>
                  </a:spcAft>
                </a:pPr>
                <a:r>
                  <a:rPr lang="en-US" altLang="zh-CN" sz="10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  </a:t>
                </a:r>
                <a:r>
                  <a:rPr lang="zh-CN" altLang="en-US" sz="10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单光子能量刻度系数二维分布图</a:t>
                </a:r>
                <a:endParaRPr lang="zh-CN" altLang="zh-CN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C287B411-3E50-4EBF-89A8-547EFC3140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01" y="9099"/>
              <a:ext cx="3988" cy="3728"/>
              <a:chOff x="6001" y="9099"/>
              <a:chExt cx="3988" cy="3728"/>
            </a:xfrm>
          </p:grpSpPr>
          <p:pic>
            <p:nvPicPr>
              <p:cNvPr id="72711" name="图片 3">
                <a:extLst>
                  <a:ext uri="{FF2B5EF4-FFF2-40B4-BE49-F238E27FC236}">
                    <a16:creationId xmlns:a16="http://schemas.microsoft.com/office/drawing/2014/main" id="{141D2BC8-5E2D-48A4-B210-C3DC3D28EA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30"/>
              <a:stretch>
                <a:fillRect/>
              </a:stretch>
            </p:blipFill>
            <p:spPr bwMode="auto">
              <a:xfrm>
                <a:off x="6014" y="9099"/>
                <a:ext cx="3975" cy="3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Text Box 8">
                <a:extLst>
                  <a:ext uri="{FF2B5EF4-FFF2-40B4-BE49-F238E27FC236}">
                    <a16:creationId xmlns:a16="http://schemas.microsoft.com/office/drawing/2014/main" id="{B469F953-2BA5-43EB-A422-ABB0447FF3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01" y="12226"/>
                <a:ext cx="3730" cy="6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ts val="750"/>
                  </a:spcBef>
                  <a:spcAft>
                    <a:spcPts val="800"/>
                  </a:spcAft>
                </a:pPr>
                <a:r>
                  <a:rPr lang="en-US" altLang="zh-CN" sz="10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  </a:t>
                </a:r>
                <a:r>
                  <a:rPr lang="zh-CN" altLang="en-US" sz="10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修正后的能量峰位值偏差</a:t>
                </a:r>
                <a:endParaRPr lang="zh-CN" altLang="zh-CN" dirty="0">
                  <a:latin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65D490-C4A9-419B-AC65-7A583FAE2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离线重建与刻度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A79F19A-C2CE-4BC5-A0F4-8D5304377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B938A1A-2D0A-4C42-9D81-62D6159A4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5" y="1052736"/>
            <a:ext cx="9097105" cy="2736304"/>
          </a:xfrm>
          <a:prstGeom prst="rect">
            <a:avLst/>
          </a:prstGeom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76AC058A-40B1-4554-950A-8583158A3CAF}"/>
              </a:ext>
            </a:extLst>
          </p:cNvPr>
          <p:cNvSpPr txBox="1"/>
          <p:nvPr/>
        </p:nvSpPr>
        <p:spPr>
          <a:xfrm>
            <a:off x="6223825" y="3979986"/>
            <a:ext cx="5397463" cy="76944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</a:rPr>
              <a:t>重建</a:t>
            </a:r>
            <a:r>
              <a:rPr lang="zh-CN" altLang="en-US" sz="2000" dirty="0"/>
              <a:t>：探测器记录的原始数据转化为粒子的动量、能量和运动方向等物理量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14798C3E-0560-4989-8901-A2C566FAAB0A}"/>
              </a:ext>
            </a:extLst>
          </p:cNvPr>
          <p:cNvSpPr txBox="1"/>
          <p:nvPr/>
        </p:nvSpPr>
        <p:spPr>
          <a:xfrm>
            <a:off x="6223825" y="4957903"/>
            <a:ext cx="5504990" cy="138499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</a:rPr>
              <a:t>刻度</a:t>
            </a:r>
            <a:r>
              <a:rPr lang="zh-CN" altLang="en-US" sz="2000" dirty="0"/>
              <a:t>：标定电子学信号与物理测量量之间转换关系，并消除实验外部条件（如温度、气压）和探测器本身条件（如入射位置、电缆长度）对信号探测的影响</a:t>
            </a:r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D73891B7-5C42-4348-8893-B2B9B3C16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36" y="4221088"/>
            <a:ext cx="2400389" cy="2376264"/>
          </a:xfrm>
          <a:prstGeom prst="rect">
            <a:avLst/>
          </a:prstGeom>
        </p:spPr>
      </p:pic>
      <p:pic>
        <p:nvPicPr>
          <p:cNvPr id="8" name="Picture 17">
            <a:extLst>
              <a:ext uri="{FF2B5EF4-FFF2-40B4-BE49-F238E27FC236}">
                <a16:creationId xmlns:a16="http://schemas.microsoft.com/office/drawing/2014/main" id="{E72C69DE-7880-4283-968C-5C3FBDDFC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883" y="4213155"/>
            <a:ext cx="2400389" cy="2384197"/>
          </a:xfrm>
          <a:prstGeom prst="rect">
            <a:avLst/>
          </a:prstGeom>
        </p:spPr>
      </p:pic>
      <p:sp>
        <p:nvSpPr>
          <p:cNvPr id="9" name="箭头: 右 8">
            <a:extLst>
              <a:ext uri="{FF2B5EF4-FFF2-40B4-BE49-F238E27FC236}">
                <a16:creationId xmlns:a16="http://schemas.microsoft.com/office/drawing/2014/main" id="{136964BF-A11A-4BAB-9E39-4E8BB515B782}"/>
              </a:ext>
            </a:extLst>
          </p:cNvPr>
          <p:cNvSpPr/>
          <p:nvPr/>
        </p:nvSpPr>
        <p:spPr>
          <a:xfrm>
            <a:off x="2700628" y="5229200"/>
            <a:ext cx="613786" cy="280435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A0DF83E-99D3-403E-99FC-0B90D006024A}"/>
              </a:ext>
            </a:extLst>
          </p:cNvPr>
          <p:cNvSpPr/>
          <p:nvPr/>
        </p:nvSpPr>
        <p:spPr>
          <a:xfrm>
            <a:off x="5447928" y="1484784"/>
            <a:ext cx="3528392" cy="2160240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950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8EB664-7FED-4B1C-A5E2-63ED30DA2AC7}" type="slidenum">
              <a:rPr lang="zh-CN" altLang="en-US" smtClean="0"/>
              <a:pPr/>
              <a:t>7</a:t>
            </a:fld>
            <a:endParaRPr lang="en-US" altLang="zh-CN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/>
              <a:t>离线刻度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400" y="1340769"/>
            <a:ext cx="10729192" cy="50014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70C0"/>
                </a:solidFill>
              </a:rPr>
              <a:t>提供事例重建所需要的函数关系</a:t>
            </a:r>
            <a:endParaRPr lang="zh-CN" altLang="en-US" sz="1800" dirty="0">
              <a:solidFill>
                <a:srgbClr val="0070C0"/>
              </a:solidFill>
            </a:endParaRPr>
          </a:p>
          <a:p>
            <a:pPr marL="669925" lvl="1" indent="-325438">
              <a:lnSpc>
                <a:spcPct val="90000"/>
              </a:lnSpc>
              <a:spcBef>
                <a:spcPts val="1200"/>
              </a:spcBef>
            </a:pPr>
            <a:r>
              <a:rPr lang="zh-CN" altLang="en-US" sz="2000" dirty="0"/>
              <a:t>如</a:t>
            </a:r>
            <a:r>
              <a:rPr lang="en-US" altLang="zh-CN" sz="2000" dirty="0"/>
              <a:t>MDC</a:t>
            </a:r>
            <a:r>
              <a:rPr lang="zh-CN" altLang="en-US" sz="2000" dirty="0"/>
              <a:t>的时间</a:t>
            </a:r>
            <a:r>
              <a:rPr lang="en-US" altLang="zh-CN" sz="2000" dirty="0"/>
              <a:t>-</a:t>
            </a:r>
            <a:r>
              <a:rPr lang="zh-CN" altLang="en-US" sz="2000" dirty="0"/>
              <a:t>距离的转换关系</a:t>
            </a:r>
            <a:endParaRPr lang="en-US" altLang="zh-CN" sz="2000" dirty="0"/>
          </a:p>
          <a:p>
            <a:pPr marL="669925" lvl="1" indent="-325438">
              <a:lnSpc>
                <a:spcPct val="90000"/>
              </a:lnSpc>
              <a:spcBef>
                <a:spcPts val="1200"/>
              </a:spcBef>
            </a:pPr>
            <a:r>
              <a:rPr lang="zh-CN" altLang="en-US" sz="2000" dirty="0"/>
              <a:t>如</a:t>
            </a:r>
            <a:r>
              <a:rPr lang="en-US" altLang="zh-CN" sz="2000" dirty="0"/>
              <a:t>EMC</a:t>
            </a:r>
            <a:r>
              <a:rPr lang="zh-CN" altLang="en-US" sz="2000" dirty="0"/>
              <a:t>的</a:t>
            </a:r>
            <a:r>
              <a:rPr lang="en-US" altLang="zh-CN" sz="2000" dirty="0"/>
              <a:t>ADC</a:t>
            </a:r>
            <a:r>
              <a:rPr lang="zh-CN" altLang="en-US" sz="2000" dirty="0"/>
              <a:t>与能量沉积的转换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70C0"/>
                </a:solidFill>
              </a:rPr>
              <a:t>探测器不同部位的响应存在差别，需要通过刻度消除这些差别</a:t>
            </a:r>
          </a:p>
          <a:p>
            <a:pPr marL="669925" lvl="1" indent="-325438">
              <a:lnSpc>
                <a:spcPct val="90000"/>
              </a:lnSpc>
              <a:spcBef>
                <a:spcPts val="1200"/>
              </a:spcBef>
            </a:pPr>
            <a:r>
              <a:rPr lang="zh-CN" altLang="en-US" sz="2000" dirty="0"/>
              <a:t>如电子学</a:t>
            </a:r>
            <a:r>
              <a:rPr lang="en-US" altLang="zh-CN" sz="2000" dirty="0"/>
              <a:t>T0</a:t>
            </a:r>
            <a:r>
              <a:rPr lang="zh-CN" altLang="en-US" sz="2000" dirty="0"/>
              <a:t>刻度消除不同电子学通道间的差异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70C0"/>
                </a:solidFill>
              </a:rPr>
              <a:t>受温度、湿度等外部环境的影响，探测器的相应会随着时间发生变化  </a:t>
            </a:r>
            <a:r>
              <a:rPr lang="zh-CN" altLang="en-US" sz="1800" dirty="0">
                <a:solidFill>
                  <a:schemeClr val="accent6">
                    <a:lumMod val="75000"/>
                  </a:schemeClr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动画演示</a:t>
            </a:r>
            <a:endParaRPr lang="zh-CN" altLang="en-US" sz="1800" dirty="0">
              <a:solidFill>
                <a:schemeClr val="accent6">
                  <a:lumMod val="75000"/>
                </a:schemeClr>
              </a:solidFill>
            </a:endParaRPr>
          </a:p>
          <a:p>
            <a:pPr marL="669925" lvl="1" indent="-325438">
              <a:lnSpc>
                <a:spcPct val="90000"/>
              </a:lnSpc>
              <a:spcBef>
                <a:spcPts val="1200"/>
              </a:spcBef>
            </a:pPr>
            <a:r>
              <a:rPr lang="zh-CN" altLang="en-US" sz="2000" dirty="0"/>
              <a:t>如</a:t>
            </a:r>
            <a:r>
              <a:rPr lang="en-US" altLang="zh-CN" sz="2000" dirty="0" err="1"/>
              <a:t>dE</a:t>
            </a:r>
            <a:r>
              <a:rPr lang="en-US" altLang="zh-CN" sz="2000" dirty="0"/>
              <a:t>/</a:t>
            </a:r>
            <a:r>
              <a:rPr lang="en-US" altLang="zh-CN" sz="2000" dirty="0" err="1"/>
              <a:t>dx</a:t>
            </a:r>
            <a:r>
              <a:rPr lang="en-US" altLang="zh-CN" sz="2000" dirty="0"/>
              <a:t> run by run</a:t>
            </a:r>
            <a:r>
              <a:rPr lang="zh-CN" altLang="en-US" sz="2000" dirty="0"/>
              <a:t>增益刻度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70C0"/>
                </a:solidFill>
              </a:rPr>
              <a:t>探测器的实际几何位置与理想位置之间存在差别，需要进行位置刻度  </a:t>
            </a:r>
            <a:r>
              <a:rPr lang="zh-CN" altLang="en-US" sz="1800" dirty="0">
                <a:solidFill>
                  <a:schemeClr val="accent6">
                    <a:lumMod val="75000"/>
                  </a:schemeClr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动画演示</a:t>
            </a:r>
            <a:endParaRPr lang="zh-CN" altLang="en-US" sz="1800" dirty="0">
              <a:solidFill>
                <a:schemeClr val="accent6">
                  <a:lumMod val="75000"/>
                </a:schemeClr>
              </a:solidFill>
            </a:endParaRPr>
          </a:p>
          <a:p>
            <a:pPr marL="669925" lvl="1" indent="-325438">
              <a:lnSpc>
                <a:spcPct val="90000"/>
              </a:lnSpc>
              <a:spcBef>
                <a:spcPts val="1200"/>
              </a:spcBef>
            </a:pPr>
            <a:r>
              <a:rPr lang="zh-CN" altLang="en-US" sz="2000" dirty="0"/>
              <a:t>如</a:t>
            </a:r>
            <a:r>
              <a:rPr lang="en-US" altLang="zh-CN" sz="2000" dirty="0"/>
              <a:t>MDC</a:t>
            </a:r>
            <a:r>
              <a:rPr lang="zh-CN" altLang="en-US" sz="2000" dirty="0"/>
              <a:t>几何位置校准</a:t>
            </a:r>
          </a:p>
        </p:txBody>
      </p:sp>
    </p:spTree>
    <p:extLst>
      <p:ext uri="{BB962C8B-B14F-4D97-AF65-F5344CB8AC3E}">
        <p14:creationId xmlns:p14="http://schemas.microsoft.com/office/powerpoint/2010/main" val="3568404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ECAE50-B821-4CD0-8ACF-F9F7A2B556AC}" type="slidenum">
              <a:rPr lang="zh-CN" altLang="en-US" smtClean="0"/>
              <a:pPr/>
              <a:t>8</a:t>
            </a:fld>
            <a:endParaRPr lang="en-US" altLang="zh-CN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71464" y="334963"/>
            <a:ext cx="9505056" cy="1008063"/>
          </a:xfrm>
        </p:spPr>
        <p:txBody>
          <a:bodyPr/>
          <a:lstStyle/>
          <a:p>
            <a:pPr eaLnBrk="1" hangingPunct="1"/>
            <a:r>
              <a:rPr lang="zh-CN" altLang="en-US" sz="2000" dirty="0">
                <a:solidFill>
                  <a:srgbClr val="000099"/>
                </a:solidFill>
              </a:rPr>
              <a:t>受外部环境的影响，探测器的响应会随着时间发生变化，例如温度、气压的变化会导致漂移室气体增益的变化。因此，需要通过离线刻度消除这些差异</a:t>
            </a:r>
            <a:endParaRPr lang="en-US" altLang="zh-CN" sz="2000" dirty="0">
              <a:solidFill>
                <a:srgbClr val="000099"/>
              </a:solidFill>
            </a:endParaRPr>
          </a:p>
        </p:txBody>
      </p:sp>
      <p:pic>
        <p:nvPicPr>
          <p:cNvPr id="2396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114" y="1414463"/>
            <a:ext cx="6975475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6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6275" y="1557338"/>
            <a:ext cx="6038850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352675" y="3429000"/>
            <a:ext cx="7632700" cy="2959100"/>
            <a:chOff x="612" y="2296"/>
            <a:chExt cx="4808" cy="1864"/>
          </a:xfrm>
        </p:grpSpPr>
        <p:pic>
          <p:nvPicPr>
            <p:cNvPr id="7066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3" y="2296"/>
              <a:ext cx="4264" cy="1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669" name="Text Box 7"/>
            <p:cNvSpPr txBox="1">
              <a:spLocks noChangeArrowheads="1"/>
            </p:cNvSpPr>
            <p:nvPr/>
          </p:nvSpPr>
          <p:spPr bwMode="auto">
            <a:xfrm>
              <a:off x="5012" y="3929"/>
              <a:ext cx="4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/>
                <a:t>Run</a:t>
              </a:r>
            </a:p>
          </p:txBody>
        </p:sp>
        <p:sp>
          <p:nvSpPr>
            <p:cNvPr id="70670" name="Text Box 8"/>
            <p:cNvSpPr txBox="1">
              <a:spLocks noChangeArrowheads="1"/>
            </p:cNvSpPr>
            <p:nvPr/>
          </p:nvSpPr>
          <p:spPr bwMode="auto">
            <a:xfrm rot="-5400000">
              <a:off x="93" y="2997"/>
              <a:ext cx="12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气体增益相对值</a:t>
              </a:r>
            </a:p>
          </p:txBody>
        </p:sp>
        <p:sp>
          <p:nvSpPr>
            <p:cNvPr id="70671" name="Rectangle 9"/>
            <p:cNvSpPr>
              <a:spLocks noChangeArrowheads="1"/>
            </p:cNvSpPr>
            <p:nvPr/>
          </p:nvSpPr>
          <p:spPr bwMode="auto">
            <a:xfrm>
              <a:off x="1292" y="2614"/>
              <a:ext cx="3538" cy="11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23962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60738" y="4149726"/>
            <a:ext cx="5688012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627" name="Picture 11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4088" y="4508500"/>
            <a:ext cx="530860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9628" name="Text Box 12"/>
          <p:cNvSpPr txBox="1">
            <a:spLocks noChangeArrowheads="1"/>
          </p:cNvSpPr>
          <p:nvPr/>
        </p:nvSpPr>
        <p:spPr bwMode="auto">
          <a:xfrm>
            <a:off x="4008439" y="5229226"/>
            <a:ext cx="2160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0000FF"/>
                </a:solidFill>
              </a:rPr>
              <a:t>刻度前的相对增益</a:t>
            </a:r>
          </a:p>
        </p:txBody>
      </p:sp>
      <p:sp>
        <p:nvSpPr>
          <p:cNvPr id="239629" name="Text Box 13"/>
          <p:cNvSpPr txBox="1">
            <a:spLocks noChangeArrowheads="1"/>
          </p:cNvSpPr>
          <p:nvPr/>
        </p:nvSpPr>
        <p:spPr bwMode="auto">
          <a:xfrm>
            <a:off x="3792538" y="3717926"/>
            <a:ext cx="2087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FF0000"/>
                </a:solidFill>
              </a:rPr>
              <a:t>刻度后的相对增益</a:t>
            </a:r>
          </a:p>
        </p:txBody>
      </p:sp>
      <p:sp>
        <p:nvSpPr>
          <p:cNvPr id="70667" name="Text Box 14"/>
          <p:cNvSpPr txBox="1">
            <a:spLocks noChangeArrowheads="1"/>
          </p:cNvSpPr>
          <p:nvPr/>
        </p:nvSpPr>
        <p:spPr bwMode="auto">
          <a:xfrm>
            <a:off x="1271464" y="6180881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hlinkClick r:id="rId7" action="ppaction://hlinksldjump"/>
              </a:rPr>
              <a:t>返回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51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9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39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23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39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39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39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239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 build="p"/>
      <p:bldP spid="239628" grpId="0"/>
      <p:bldP spid="2396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B8FAE5-EE50-4F17-99D9-86C3F9C42E29}" type="slidenum">
              <a:rPr lang="zh-CN" altLang="en-US" smtClean="0"/>
              <a:pPr/>
              <a:t>9</a:t>
            </a:fld>
            <a:endParaRPr lang="en-US" altLang="zh-CN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27448" y="543719"/>
            <a:ext cx="10225136" cy="1008062"/>
          </a:xfrm>
        </p:spPr>
        <p:txBody>
          <a:bodyPr/>
          <a:lstStyle/>
          <a:p>
            <a:pPr eaLnBrk="1" hangingPunct="1"/>
            <a:r>
              <a:rPr lang="zh-CN" altLang="en-US" sz="2400" dirty="0"/>
              <a:t>探测器的实际几何位置与理想位置之间存在差别，需要进行几何位置刻度，即校准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160169" y="3892980"/>
            <a:ext cx="1871663" cy="1439863"/>
            <a:chOff x="2381" y="1253"/>
            <a:chExt cx="1179" cy="907"/>
          </a:xfrm>
        </p:grpSpPr>
        <p:sp>
          <p:nvSpPr>
            <p:cNvPr id="71715" name="Rectangle 5"/>
            <p:cNvSpPr>
              <a:spLocks noChangeArrowheads="1"/>
            </p:cNvSpPr>
            <p:nvPr/>
          </p:nvSpPr>
          <p:spPr bwMode="auto">
            <a:xfrm>
              <a:off x="2608" y="1253"/>
              <a:ext cx="45" cy="90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16" name="Rectangle 6"/>
            <p:cNvSpPr>
              <a:spLocks noChangeArrowheads="1"/>
            </p:cNvSpPr>
            <p:nvPr/>
          </p:nvSpPr>
          <p:spPr bwMode="auto">
            <a:xfrm>
              <a:off x="2835" y="1253"/>
              <a:ext cx="45" cy="90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17" name="Rectangle 7"/>
            <p:cNvSpPr>
              <a:spLocks noChangeArrowheads="1"/>
            </p:cNvSpPr>
            <p:nvPr/>
          </p:nvSpPr>
          <p:spPr bwMode="auto">
            <a:xfrm>
              <a:off x="3062" y="1253"/>
              <a:ext cx="45" cy="90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18" name="Rectangle 8"/>
            <p:cNvSpPr>
              <a:spLocks noChangeArrowheads="1"/>
            </p:cNvSpPr>
            <p:nvPr/>
          </p:nvSpPr>
          <p:spPr bwMode="auto">
            <a:xfrm>
              <a:off x="3289" y="1253"/>
              <a:ext cx="45" cy="90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19" name="Rectangle 9"/>
            <p:cNvSpPr>
              <a:spLocks noChangeArrowheads="1"/>
            </p:cNvSpPr>
            <p:nvPr/>
          </p:nvSpPr>
          <p:spPr bwMode="auto">
            <a:xfrm>
              <a:off x="3515" y="1253"/>
              <a:ext cx="45" cy="90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20" name="Rectangle 10"/>
            <p:cNvSpPr>
              <a:spLocks noChangeArrowheads="1"/>
            </p:cNvSpPr>
            <p:nvPr/>
          </p:nvSpPr>
          <p:spPr bwMode="auto">
            <a:xfrm>
              <a:off x="2381" y="1253"/>
              <a:ext cx="45" cy="90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160169" y="1524429"/>
            <a:ext cx="1871663" cy="2014538"/>
            <a:chOff x="2381" y="2614"/>
            <a:chExt cx="1179" cy="1269"/>
          </a:xfrm>
        </p:grpSpPr>
        <p:sp>
          <p:nvSpPr>
            <p:cNvPr id="71709" name="Rectangle 13"/>
            <p:cNvSpPr>
              <a:spLocks noChangeArrowheads="1"/>
            </p:cNvSpPr>
            <p:nvPr/>
          </p:nvSpPr>
          <p:spPr bwMode="auto">
            <a:xfrm>
              <a:off x="2381" y="2886"/>
              <a:ext cx="45" cy="90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10" name="Rectangle 14"/>
            <p:cNvSpPr>
              <a:spLocks noChangeArrowheads="1"/>
            </p:cNvSpPr>
            <p:nvPr/>
          </p:nvSpPr>
          <p:spPr bwMode="auto">
            <a:xfrm>
              <a:off x="2608" y="2614"/>
              <a:ext cx="45" cy="90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11" name="Rectangle 15"/>
            <p:cNvSpPr>
              <a:spLocks noChangeArrowheads="1"/>
            </p:cNvSpPr>
            <p:nvPr/>
          </p:nvSpPr>
          <p:spPr bwMode="auto">
            <a:xfrm>
              <a:off x="2835" y="2704"/>
              <a:ext cx="45" cy="90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12" name="Rectangle 16"/>
            <p:cNvSpPr>
              <a:spLocks noChangeArrowheads="1"/>
            </p:cNvSpPr>
            <p:nvPr/>
          </p:nvSpPr>
          <p:spPr bwMode="auto">
            <a:xfrm>
              <a:off x="3062" y="2976"/>
              <a:ext cx="45" cy="90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13" name="Rectangle 17"/>
            <p:cNvSpPr>
              <a:spLocks noChangeArrowheads="1"/>
            </p:cNvSpPr>
            <p:nvPr/>
          </p:nvSpPr>
          <p:spPr bwMode="auto">
            <a:xfrm>
              <a:off x="3289" y="2704"/>
              <a:ext cx="45" cy="90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14" name="Rectangle 18"/>
            <p:cNvSpPr>
              <a:spLocks noChangeArrowheads="1"/>
            </p:cNvSpPr>
            <p:nvPr/>
          </p:nvSpPr>
          <p:spPr bwMode="auto">
            <a:xfrm>
              <a:off x="3515" y="2614"/>
              <a:ext cx="45" cy="90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4512468" y="1883204"/>
            <a:ext cx="2952750" cy="1225550"/>
            <a:chOff x="1973" y="2840"/>
            <a:chExt cx="1860" cy="772"/>
          </a:xfrm>
        </p:grpSpPr>
        <p:sp>
          <p:nvSpPr>
            <p:cNvPr id="71702" name="Line 21"/>
            <p:cNvSpPr>
              <a:spLocks noChangeShapeType="1"/>
            </p:cNvSpPr>
            <p:nvPr/>
          </p:nvSpPr>
          <p:spPr bwMode="auto">
            <a:xfrm flipV="1">
              <a:off x="1973" y="2840"/>
              <a:ext cx="1860" cy="772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03" name="Oval 22"/>
            <p:cNvSpPr>
              <a:spLocks noChangeArrowheads="1"/>
            </p:cNvSpPr>
            <p:nvPr/>
          </p:nvSpPr>
          <p:spPr bwMode="auto">
            <a:xfrm>
              <a:off x="2381" y="3385"/>
              <a:ext cx="45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04" name="Oval 23"/>
            <p:cNvSpPr>
              <a:spLocks noChangeArrowheads="1"/>
            </p:cNvSpPr>
            <p:nvPr/>
          </p:nvSpPr>
          <p:spPr bwMode="auto">
            <a:xfrm>
              <a:off x="2608" y="3294"/>
              <a:ext cx="45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05" name="Oval 24"/>
            <p:cNvSpPr>
              <a:spLocks noChangeArrowheads="1"/>
            </p:cNvSpPr>
            <p:nvPr/>
          </p:nvSpPr>
          <p:spPr bwMode="auto">
            <a:xfrm>
              <a:off x="2835" y="3203"/>
              <a:ext cx="45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06" name="Oval 25"/>
            <p:cNvSpPr>
              <a:spLocks noChangeArrowheads="1"/>
            </p:cNvSpPr>
            <p:nvPr/>
          </p:nvSpPr>
          <p:spPr bwMode="auto">
            <a:xfrm>
              <a:off x="3061" y="3113"/>
              <a:ext cx="45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07" name="Oval 26"/>
            <p:cNvSpPr>
              <a:spLocks noChangeArrowheads="1"/>
            </p:cNvSpPr>
            <p:nvPr/>
          </p:nvSpPr>
          <p:spPr bwMode="auto">
            <a:xfrm>
              <a:off x="3288" y="3022"/>
              <a:ext cx="45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08" name="Oval 27"/>
            <p:cNvSpPr>
              <a:spLocks noChangeArrowheads="1"/>
            </p:cNvSpPr>
            <p:nvPr/>
          </p:nvSpPr>
          <p:spPr bwMode="auto">
            <a:xfrm>
              <a:off x="3515" y="2931"/>
              <a:ext cx="45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5160169" y="4110468"/>
            <a:ext cx="1871663" cy="1004887"/>
            <a:chOff x="2381" y="1390"/>
            <a:chExt cx="1179" cy="633"/>
          </a:xfrm>
        </p:grpSpPr>
        <p:sp>
          <p:nvSpPr>
            <p:cNvPr id="71696" name="Oval 29"/>
            <p:cNvSpPr>
              <a:spLocks noChangeArrowheads="1"/>
            </p:cNvSpPr>
            <p:nvPr/>
          </p:nvSpPr>
          <p:spPr bwMode="auto">
            <a:xfrm>
              <a:off x="2608" y="1933"/>
              <a:ext cx="45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697" name="Oval 30"/>
            <p:cNvSpPr>
              <a:spLocks noChangeArrowheads="1"/>
            </p:cNvSpPr>
            <p:nvPr/>
          </p:nvSpPr>
          <p:spPr bwMode="auto">
            <a:xfrm>
              <a:off x="2835" y="1752"/>
              <a:ext cx="45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698" name="Oval 31"/>
            <p:cNvSpPr>
              <a:spLocks noChangeArrowheads="1"/>
            </p:cNvSpPr>
            <p:nvPr/>
          </p:nvSpPr>
          <p:spPr bwMode="auto">
            <a:xfrm>
              <a:off x="3061" y="1390"/>
              <a:ext cx="45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699" name="Oval 32"/>
            <p:cNvSpPr>
              <a:spLocks noChangeArrowheads="1"/>
            </p:cNvSpPr>
            <p:nvPr/>
          </p:nvSpPr>
          <p:spPr bwMode="auto">
            <a:xfrm>
              <a:off x="3288" y="1571"/>
              <a:ext cx="45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00" name="Oval 33"/>
            <p:cNvSpPr>
              <a:spLocks noChangeArrowheads="1"/>
            </p:cNvSpPr>
            <p:nvPr/>
          </p:nvSpPr>
          <p:spPr bwMode="auto">
            <a:xfrm>
              <a:off x="3515" y="1570"/>
              <a:ext cx="45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01" name="Oval 34"/>
            <p:cNvSpPr>
              <a:spLocks noChangeArrowheads="1"/>
            </p:cNvSpPr>
            <p:nvPr/>
          </p:nvSpPr>
          <p:spPr bwMode="auto">
            <a:xfrm>
              <a:off x="2381" y="1752"/>
              <a:ext cx="45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43747" name="Line 35"/>
          <p:cNvSpPr>
            <a:spLocks noChangeShapeType="1"/>
          </p:cNvSpPr>
          <p:nvPr/>
        </p:nvSpPr>
        <p:spPr bwMode="auto">
          <a:xfrm flipV="1">
            <a:off x="4872832" y="4253342"/>
            <a:ext cx="2447925" cy="64770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3748" name="Text Box 36"/>
          <p:cNvSpPr txBox="1">
            <a:spLocks noChangeArrowheads="1"/>
          </p:cNvSpPr>
          <p:nvPr/>
        </p:nvSpPr>
        <p:spPr bwMode="auto">
          <a:xfrm>
            <a:off x="1137031" y="2645273"/>
            <a:ext cx="27376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dirty="0">
                <a:solidFill>
                  <a:srgbClr val="0070C0"/>
                </a:solidFill>
              </a:rPr>
              <a:t>径迹穿过真实的探测器</a:t>
            </a:r>
          </a:p>
        </p:txBody>
      </p:sp>
      <p:sp>
        <p:nvSpPr>
          <p:cNvPr id="243749" name="Text Box 37"/>
          <p:cNvSpPr txBox="1">
            <a:spLocks noChangeArrowheads="1"/>
          </p:cNvSpPr>
          <p:nvPr/>
        </p:nvSpPr>
        <p:spPr bwMode="auto">
          <a:xfrm>
            <a:off x="1052463" y="4366475"/>
            <a:ext cx="32441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0070C0"/>
                </a:solidFill>
              </a:rPr>
              <a:t>用理想位置进行拟合，导致拟合结果的系统误差</a:t>
            </a:r>
          </a:p>
        </p:txBody>
      </p:sp>
      <p:sp>
        <p:nvSpPr>
          <p:cNvPr id="243751" name="Text Box 39"/>
          <p:cNvSpPr txBox="1">
            <a:spLocks noChangeArrowheads="1"/>
          </p:cNvSpPr>
          <p:nvPr/>
        </p:nvSpPr>
        <p:spPr bwMode="auto">
          <a:xfrm>
            <a:off x="3369237" y="5890105"/>
            <a:ext cx="6543187" cy="396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C00000"/>
                </a:solidFill>
              </a:rPr>
              <a:t>高精度离线校准是实现高精度动量测量的关键环节之一</a:t>
            </a:r>
          </a:p>
        </p:txBody>
      </p:sp>
      <p:sp>
        <p:nvSpPr>
          <p:cNvPr id="71695" name="Text Box 41"/>
          <p:cNvSpPr txBox="1">
            <a:spLocks noChangeArrowheads="1"/>
          </p:cNvSpPr>
          <p:nvPr/>
        </p:nvSpPr>
        <p:spPr bwMode="auto">
          <a:xfrm>
            <a:off x="1052463" y="6286980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hlinkClick r:id="rId2" action="ppaction://hlinksldjump"/>
              </a:rPr>
              <a:t>返回</a:t>
            </a:r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C01AD828-ED7D-432D-948C-8A1C36E36B57}"/>
              </a:ext>
            </a:extLst>
          </p:cNvPr>
          <p:cNvGrpSpPr/>
          <p:nvPr/>
        </p:nvGrpSpPr>
        <p:grpSpPr>
          <a:xfrm>
            <a:off x="8124023" y="3109481"/>
            <a:ext cx="2944288" cy="2471710"/>
            <a:chOff x="6671459" y="3106914"/>
            <a:chExt cx="2944288" cy="2471710"/>
          </a:xfrm>
        </p:grpSpPr>
        <p:pic>
          <p:nvPicPr>
            <p:cNvPr id="41" name="Picture 4" descr="momPhi_psi3770">
              <a:extLst>
                <a:ext uri="{FF2B5EF4-FFF2-40B4-BE49-F238E27FC236}">
                  <a16:creationId xmlns:a16="http://schemas.microsoft.com/office/drawing/2014/main" id="{55040BEB-B693-462C-B2FC-F6CC8B7173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r="7218"/>
            <a:stretch/>
          </p:blipFill>
          <p:spPr bwMode="auto">
            <a:xfrm>
              <a:off x="6671459" y="3426433"/>
              <a:ext cx="2944288" cy="215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 Box 7">
              <a:extLst>
                <a:ext uri="{FF2B5EF4-FFF2-40B4-BE49-F238E27FC236}">
                  <a16:creationId xmlns:a16="http://schemas.microsoft.com/office/drawing/2014/main" id="{FE1F8A35-D749-4603-942F-9C2A2EEA55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6309" y="3106914"/>
              <a:ext cx="21605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dirty="0">
                  <a:solidFill>
                    <a:srgbClr val="0070C0"/>
                  </a:solidFill>
                </a:rPr>
                <a:t>重建动量</a:t>
              </a:r>
              <a:r>
                <a:rPr lang="en-US" altLang="zh-CN" sz="2000" dirty="0">
                  <a:solidFill>
                    <a:srgbClr val="0070C0"/>
                  </a:solidFill>
                </a:rPr>
                <a:t> vs </a:t>
              </a:r>
              <a:r>
                <a:rPr lang="en-US" altLang="zh-CN" sz="2000" dirty="0">
                  <a:solidFill>
                    <a:srgbClr val="0070C0"/>
                  </a:solidFill>
                  <a:latin typeface="Symbol" pitchFamily="18" charset="2"/>
                </a:rPr>
                <a:t>f </a:t>
              </a:r>
              <a:endParaRPr lang="en-US" altLang="zh-CN" sz="2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8" name="箭头: 右 7">
            <a:extLst>
              <a:ext uri="{FF2B5EF4-FFF2-40B4-BE49-F238E27FC236}">
                <a16:creationId xmlns:a16="http://schemas.microsoft.com/office/drawing/2014/main" id="{C635FC32-579F-4625-A366-0466927E8D83}"/>
              </a:ext>
            </a:extLst>
          </p:cNvPr>
          <p:cNvSpPr/>
          <p:nvPr/>
        </p:nvSpPr>
        <p:spPr>
          <a:xfrm>
            <a:off x="7465218" y="4539093"/>
            <a:ext cx="431802" cy="1460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5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4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4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43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47" grpId="0" animBg="1"/>
      <p:bldP spid="243748" grpId="0"/>
      <p:bldP spid="243749" grpId="0"/>
      <p:bldP spid="243751" grpId="0" animBg="1"/>
      <p:bldP spid="8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40616</TotalTime>
  <Words>3331</Words>
  <Application>Microsoft Office PowerPoint</Application>
  <PresentationFormat>宽屏</PresentationFormat>
  <Paragraphs>585</Paragraphs>
  <Slides>54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54</vt:i4>
      </vt:variant>
    </vt:vector>
  </HeadingPairs>
  <TitlesOfParts>
    <vt:vector size="79" baseType="lpstr">
      <vt:lpstr>Mathematica1</vt:lpstr>
      <vt:lpstr>Microsoft YaHei UI</vt:lpstr>
      <vt:lpstr>MS PGothic</vt:lpstr>
      <vt:lpstr>等线</vt:lpstr>
      <vt:lpstr>黑体</vt:lpstr>
      <vt:lpstr>华文楷体</vt:lpstr>
      <vt:lpstr>楷体_GB2312</vt:lpstr>
      <vt:lpstr>宋体</vt:lpstr>
      <vt:lpstr>Arial</vt:lpstr>
      <vt:lpstr>Calibri</vt:lpstr>
      <vt:lpstr>Cambria</vt:lpstr>
      <vt:lpstr>Cambria Math</vt:lpstr>
      <vt:lpstr>Comic Sans MS</vt:lpstr>
      <vt:lpstr>Microsoft Sans Serif</vt:lpstr>
      <vt:lpstr>Monotype Corsiva</vt:lpstr>
      <vt:lpstr>Symbol</vt:lpstr>
      <vt:lpstr>Times New Roman</vt:lpstr>
      <vt:lpstr>Verdana</vt:lpstr>
      <vt:lpstr>Wingdings</vt:lpstr>
      <vt:lpstr>Wingdings 2</vt:lpstr>
      <vt:lpstr>Office 主题</vt:lpstr>
      <vt:lpstr>1_Office 主题</vt:lpstr>
      <vt:lpstr>位图图像</vt:lpstr>
      <vt:lpstr>Equation</vt:lpstr>
      <vt:lpstr>公式</vt:lpstr>
      <vt:lpstr>BESIII离线重建与刻度</vt:lpstr>
      <vt:lpstr>BEPCII &amp; BESIII</vt:lpstr>
      <vt:lpstr>粒子如何被探测？</vt:lpstr>
      <vt:lpstr>BESIII探测器</vt:lpstr>
      <vt:lpstr>探测器原始信息如何转化为入射粒子信息？</vt:lpstr>
      <vt:lpstr>离线重建与刻度</vt:lpstr>
      <vt:lpstr>离线刻度</vt:lpstr>
      <vt:lpstr>PowerPoint 演示文稿</vt:lpstr>
      <vt:lpstr>PowerPoint 演示文稿</vt:lpstr>
      <vt:lpstr>BESIII事例重建流程</vt:lpstr>
      <vt:lpstr>事例起始时间（Event Start Time 𝑇𝑒𝑠𝑡）</vt:lpstr>
      <vt:lpstr>利用TOF计算𝑇𝑒𝑠𝑡</vt:lpstr>
      <vt:lpstr>利用MDC计算𝑇𝑒𝑠𝑡</vt:lpstr>
      <vt:lpstr>事例起始时间重建流程及刻度</vt:lpstr>
      <vt:lpstr>𝑇𝑒𝑠𝑡的确定</vt:lpstr>
      <vt:lpstr>径迹重建</vt:lpstr>
      <vt:lpstr>漂移室 (MDC)</vt:lpstr>
      <vt:lpstr>PowerPoint 演示文稿</vt:lpstr>
      <vt:lpstr>动量测量</vt:lpstr>
      <vt:lpstr>MDC径迹重建流程</vt:lpstr>
      <vt:lpstr>MDC刻度内容和方法</vt:lpstr>
      <vt:lpstr>MDC空间分辨与动量分辨</vt:lpstr>
      <vt:lpstr>带电强子鉴别</vt:lpstr>
      <vt:lpstr>能量损失(dE/dx)测量</vt:lpstr>
      <vt:lpstr>dE/dx重建流程</vt:lpstr>
      <vt:lpstr>dE/dx 刻度</vt:lpstr>
      <vt:lpstr>dE/dx 刻度</vt:lpstr>
      <vt:lpstr>dE/dx分辨</vt:lpstr>
      <vt:lpstr>飞行时间探测器（TOF）</vt:lpstr>
      <vt:lpstr>TOF刻度 (桶部)</vt:lpstr>
      <vt:lpstr>TOF时间分辨</vt:lpstr>
      <vt:lpstr>电磁量能器 (EMC)</vt:lpstr>
      <vt:lpstr>EMC重建</vt:lpstr>
      <vt:lpstr>EMC刻度</vt:lpstr>
      <vt:lpstr>EMC能量与角度分辨</vt:lpstr>
      <vt:lpstr>谬子计数器(MUC)</vt:lpstr>
      <vt:lpstr>MUC 重建与刻度</vt:lpstr>
      <vt:lpstr>本底事例过滤</vt:lpstr>
      <vt:lpstr>MDC高压异常事例过滤</vt:lpstr>
      <vt:lpstr>数据质量分析与探测器性能监测</vt:lpstr>
      <vt:lpstr>刻度常数管理</vt:lpstr>
      <vt:lpstr>总结</vt:lpstr>
      <vt:lpstr>Backup</vt:lpstr>
      <vt:lpstr>漂移室的快重建</vt:lpstr>
      <vt:lpstr>漂移室丝层设计</vt:lpstr>
      <vt:lpstr>Time walk</vt:lpstr>
      <vt:lpstr>动量测量</vt:lpstr>
      <vt:lpstr>径迹参数定义</vt:lpstr>
      <vt:lpstr>Kalman滤波径迹拟合</vt:lpstr>
      <vt:lpstr>升级后的端盖TOF --MRPC</vt:lpstr>
      <vt:lpstr>簇团的劈裂</vt:lpstr>
      <vt:lpstr>簇射能量计算</vt:lpstr>
      <vt:lpstr>簇射位置修正</vt:lpstr>
      <vt:lpstr>簇射绝对能量刻度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BESIII 漂移室</dc:title>
  <dc:creator>wulh</dc:creator>
  <cp:lastModifiedBy>wulh</cp:lastModifiedBy>
  <cp:revision>1653</cp:revision>
  <cp:lastPrinted>2021-10-05T16:14:05Z</cp:lastPrinted>
  <dcterms:created xsi:type="dcterms:W3CDTF">2015-06-30T08:43:30Z</dcterms:created>
  <dcterms:modified xsi:type="dcterms:W3CDTF">2024-07-20T05:27:51Z</dcterms:modified>
</cp:coreProperties>
</file>