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8" r:id="rId2"/>
    <p:sldId id="1071" r:id="rId3"/>
    <p:sldId id="1084" r:id="rId4"/>
    <p:sldId id="972" r:id="rId5"/>
    <p:sldId id="1091" r:id="rId6"/>
    <p:sldId id="1093" r:id="rId7"/>
    <p:sldId id="1094" r:id="rId8"/>
    <p:sldId id="1104" r:id="rId9"/>
    <p:sldId id="1106" r:id="rId10"/>
    <p:sldId id="1096" r:id="rId11"/>
    <p:sldId id="1108" r:id="rId12"/>
    <p:sldId id="1110" r:id="rId13"/>
    <p:sldId id="1109" r:id="rId14"/>
    <p:sldId id="1111" r:id="rId15"/>
    <p:sldId id="1112" r:id="rId16"/>
    <p:sldId id="1113" r:id="rId17"/>
    <p:sldId id="1114" r:id="rId18"/>
    <p:sldId id="1115" r:id="rId19"/>
    <p:sldId id="1105" r:id="rId20"/>
    <p:sldId id="1116" r:id="rId21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1201" autoAdjust="0"/>
  </p:normalViewPr>
  <p:slideViewPr>
    <p:cSldViewPr>
      <p:cViewPr>
        <p:scale>
          <a:sx n="100" d="100"/>
          <a:sy n="100" d="100"/>
        </p:scale>
        <p:origin x="21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2024/5/20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935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76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32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交流电阻分析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</a:t>
            </a:r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实心绕线线圈交流电阻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977651"/>
                <a:ext cx="8772525" cy="13593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120651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120651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2214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8BEABC-58BD-4EAB-8B13-773E680804DA}"/>
              </a:ext>
            </a:extLst>
          </p:cNvPr>
          <p:cNvSpPr txBox="1"/>
          <p:nvPr/>
        </p:nvSpPr>
        <p:spPr>
          <a:xfrm>
            <a:off x="319087" y="2534771"/>
            <a:ext cx="4024313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使用</a:t>
            </a:r>
            <a:r>
              <a:rPr lang="en-US" altLang="zh-CN" strike="sngStrike" dirty="0"/>
              <a:t>V1</a:t>
            </a:r>
            <a:r>
              <a:rPr lang="zh-CN" altLang="en-US" dirty="0"/>
              <a:t>，</a:t>
            </a:r>
            <a:r>
              <a:rPr lang="en-US" altLang="zh-CN" dirty="0"/>
              <a:t>V3</a:t>
            </a:r>
            <a:r>
              <a:rPr lang="zh-CN" altLang="en-US" dirty="0"/>
              <a:t>，</a:t>
            </a:r>
            <a:r>
              <a:rPr lang="en-US" altLang="zh-CN" dirty="0"/>
              <a:t>V3.5</a:t>
            </a:r>
            <a:r>
              <a:rPr lang="zh-CN" altLang="en-US" dirty="0"/>
              <a:t>线圈进行验证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V1</a:t>
            </a:r>
            <a:r>
              <a:rPr lang="zh-CN" altLang="en-US" dirty="0"/>
              <a:t>线圈被舍弃因为相同设计与工艺下的</a:t>
            </a:r>
            <a:r>
              <a:rPr lang="en-US" altLang="zh-CN" dirty="0"/>
              <a:t>V1_1</a:t>
            </a:r>
            <a:r>
              <a:rPr lang="zh-CN" altLang="en-US" dirty="0"/>
              <a:t>，</a:t>
            </a:r>
            <a:r>
              <a:rPr lang="en-US" altLang="zh-CN" dirty="0"/>
              <a:t>V1_2</a:t>
            </a:r>
            <a:r>
              <a:rPr lang="zh-CN" altLang="en-US" dirty="0"/>
              <a:t>，交流电阻相差很大，</a:t>
            </a:r>
            <a:r>
              <a:rPr lang="zh-CN" altLang="en-US" dirty="0">
                <a:solidFill>
                  <a:srgbClr val="FF0000"/>
                </a:solidFill>
              </a:rPr>
              <a:t>非密绕线圈工艺难以保证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05A6A95-8D9F-429C-B747-E72CCA42F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4667250" y="2668608"/>
            <a:ext cx="4095750" cy="1399381"/>
          </a:xfrm>
          <a:prstGeom prst="rect">
            <a:avLst/>
          </a:prstGeom>
        </p:spPr>
      </p:pic>
      <p:sp>
        <p:nvSpPr>
          <p:cNvPr id="17" name="箭头: 下 16">
            <a:extLst>
              <a:ext uri="{FF2B5EF4-FFF2-40B4-BE49-F238E27FC236}">
                <a16:creationId xmlns:a16="http://schemas.microsoft.com/office/drawing/2014/main" id="{313D77BF-E1CA-4999-A9A4-CEA10CD34E39}"/>
              </a:ext>
            </a:extLst>
          </p:cNvPr>
          <p:cNvSpPr/>
          <p:nvPr/>
        </p:nvSpPr>
        <p:spPr>
          <a:xfrm>
            <a:off x="4924425" y="2691616"/>
            <a:ext cx="228600" cy="73473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FC643839-2D93-49E1-8E49-B8BA5C3E1950}"/>
              </a:ext>
            </a:extLst>
          </p:cNvPr>
          <p:cNvSpPr/>
          <p:nvPr/>
        </p:nvSpPr>
        <p:spPr>
          <a:xfrm>
            <a:off x="6505575" y="2750579"/>
            <a:ext cx="228600" cy="3436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8C55DB4B-8938-4391-A5CA-FFACF651D6C7}"/>
              </a:ext>
            </a:extLst>
          </p:cNvPr>
          <p:cNvSpPr/>
          <p:nvPr/>
        </p:nvSpPr>
        <p:spPr>
          <a:xfrm>
            <a:off x="7515225" y="2434877"/>
            <a:ext cx="228600" cy="34366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26BA8ED-53B3-4FC5-A4F6-224ACF747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6906"/>
            <a:ext cx="9144000" cy="245869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0E0F7FA-8B9A-49FD-8B3E-8201E4043041}"/>
              </a:ext>
            </a:extLst>
          </p:cNvPr>
          <p:cNvSpPr txBox="1"/>
          <p:nvPr/>
        </p:nvSpPr>
        <p:spPr>
          <a:xfrm>
            <a:off x="1774863" y="4587155"/>
            <a:ext cx="7477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600" dirty="0">
                <a:solidFill>
                  <a:srgbClr val="FF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37775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E83617F-A8DE-4A78-BB93-263D8F3F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22" y="1750524"/>
            <a:ext cx="2418514" cy="477317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4CE4BB-7B8C-48E1-A75A-DB163E18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D41929-EB7E-4598-A472-17BFC653B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仿真验证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0A27A5-BF12-4A79-9AFF-5E378802DFCB}"/>
              </a:ext>
            </a:extLst>
          </p:cNvPr>
          <p:cNvSpPr txBox="1"/>
          <p:nvPr/>
        </p:nvSpPr>
        <p:spPr>
          <a:xfrm>
            <a:off x="3924302" y="1224335"/>
            <a:ext cx="32766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仿真参数：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层宽：</a:t>
            </a:r>
            <a:r>
              <a:rPr lang="en-US" altLang="zh-CN" dirty="0"/>
              <a:t>0.5mm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绕制桩内径：</a:t>
            </a:r>
            <a:r>
              <a:rPr lang="en-US" altLang="zh-CN" dirty="0"/>
              <a:t>10mm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层高：</a:t>
            </a:r>
            <a:r>
              <a:rPr lang="en-US" altLang="zh-CN" dirty="0"/>
              <a:t>50mm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层数：</a:t>
            </a:r>
            <a:r>
              <a:rPr lang="en-US" altLang="zh-CN" dirty="0"/>
              <a:t>3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层与层距离：</a:t>
            </a:r>
            <a:r>
              <a:rPr lang="en-US" altLang="zh-CN" dirty="0"/>
              <a:t>0.6mm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97B7AD-2B69-4F66-933B-42448BD3D1E3}"/>
              </a:ext>
            </a:extLst>
          </p:cNvPr>
          <p:cNvSpPr txBox="1"/>
          <p:nvPr/>
        </p:nvSpPr>
        <p:spPr>
          <a:xfrm>
            <a:off x="457200" y="14274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层级仿真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B685DB9-BC03-4FB0-817F-26A1E4FD07FB}"/>
              </a:ext>
            </a:extLst>
          </p:cNvPr>
          <p:cNvSpPr/>
          <p:nvPr/>
        </p:nvSpPr>
        <p:spPr>
          <a:xfrm>
            <a:off x="2057400" y="6172200"/>
            <a:ext cx="999289" cy="549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1CBCAF7-9D01-48E4-97F5-C31936B6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017077"/>
            <a:ext cx="3657600" cy="28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1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5DE9C9-DC87-45AD-8F42-42481FF0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0E5A01-FA7C-46C4-8F20-9DDB7642D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仿真电流分布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6E3818-57C6-4F87-BCBC-C24069C0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71600"/>
            <a:ext cx="5423718" cy="252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D232D48-C11A-4327-A059-3CF5267C2FD0}"/>
              </a:ext>
            </a:extLst>
          </p:cNvPr>
          <p:cNvSpPr txBox="1"/>
          <p:nvPr/>
        </p:nvSpPr>
        <p:spPr>
          <a:xfrm>
            <a:off x="247650" y="2453172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R</a:t>
            </a:r>
            <a:r>
              <a:rPr lang="zh-CN" altLang="en-US" dirty="0"/>
              <a:t>方向电流分布：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80753F-FE04-49C6-8C22-C840A845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4110047"/>
            <a:ext cx="5423719" cy="252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9CDE9F4-736F-4C40-992E-001A40F67BE9}"/>
              </a:ext>
            </a:extLst>
          </p:cNvPr>
          <p:cNvSpPr txBox="1"/>
          <p:nvPr/>
        </p:nvSpPr>
        <p:spPr>
          <a:xfrm>
            <a:off x="247650" y="5137227"/>
            <a:ext cx="4572000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Z</a:t>
            </a:r>
            <a:r>
              <a:rPr lang="zh-CN" altLang="en-US" dirty="0"/>
              <a:t>方向电流分布：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958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0FAA8D-BFD3-412E-8089-BE4D246F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2DA76-A52C-4FDC-9CC6-CD41134CC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层高度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CFC8CF-520B-494F-A786-C4799EF24FC2}"/>
              </a:ext>
            </a:extLst>
          </p:cNvPr>
          <p:cNvSpPr txBox="1"/>
          <p:nvPr/>
        </p:nvSpPr>
        <p:spPr>
          <a:xfrm>
            <a:off x="228600" y="1214361"/>
            <a:ext cx="5667375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变量：线径，线间距，层数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不含变量：单层匝数（层高度），层间距，线圈半径</a:t>
            </a:r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B486C96-48CA-4D83-8354-6F8A8E49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35271"/>
            <a:ext cx="5334000" cy="40005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8EAD2CF-2893-4F90-BB04-AEB614979D1E}"/>
              </a:ext>
            </a:extLst>
          </p:cNvPr>
          <p:cNvSpPr txBox="1"/>
          <p:nvPr/>
        </p:nvSpPr>
        <p:spPr>
          <a:xfrm>
            <a:off x="228600" y="6107196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单层匝数不会显著影响交流电阻</a:t>
            </a:r>
          </a:p>
        </p:txBody>
      </p:sp>
    </p:spTree>
    <p:extLst>
      <p:ext uri="{BB962C8B-B14F-4D97-AF65-F5344CB8AC3E}">
        <p14:creationId xmlns:p14="http://schemas.microsoft.com/office/powerpoint/2010/main" val="39644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0FAA8D-BFD3-412E-8089-BE4D246F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2DA76-A52C-4FDC-9CC6-CD41134CC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层间距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CFC8CF-520B-494F-A786-C4799EF24FC2}"/>
              </a:ext>
            </a:extLst>
          </p:cNvPr>
          <p:cNvSpPr txBox="1"/>
          <p:nvPr/>
        </p:nvSpPr>
        <p:spPr>
          <a:xfrm>
            <a:off x="228600" y="1214361"/>
            <a:ext cx="5667375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变量：线径，线间距，层数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不含变量：单层匝数（层高度），层间距，线圈半径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B6C511-5E0C-4D49-9523-4A527CDB4135}"/>
              </a:ext>
            </a:extLst>
          </p:cNvPr>
          <p:cNvSpPr txBox="1"/>
          <p:nvPr/>
        </p:nvSpPr>
        <p:spPr>
          <a:xfrm>
            <a:off x="228600" y="6107196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层间距会显著影响交流电阻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4C6D80-3382-42E2-836A-0BF4A0B9B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955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D0FAA8D-BFD3-412E-8089-BE4D246F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D2DA76-A52C-4FDC-9CC6-CD41134CC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线圈半径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CFC8CF-520B-494F-A786-C4799EF24FC2}"/>
              </a:ext>
            </a:extLst>
          </p:cNvPr>
          <p:cNvSpPr txBox="1"/>
          <p:nvPr/>
        </p:nvSpPr>
        <p:spPr>
          <a:xfrm>
            <a:off x="228600" y="1214361"/>
            <a:ext cx="5667375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变量：线径，线间距，层数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不含变量：单层匝数（层高度），层间距，线圈半径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DCD766-75E4-437C-A8B7-3026C2D7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06696"/>
            <a:ext cx="5334000" cy="4000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CA9A5FE-5FCF-4B33-B81F-23853522FF18}"/>
              </a:ext>
            </a:extLst>
          </p:cNvPr>
          <p:cNvSpPr txBox="1"/>
          <p:nvPr/>
        </p:nvSpPr>
        <p:spPr>
          <a:xfrm>
            <a:off x="228600" y="6107196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线圈半径会显著影响交流电阻</a:t>
            </a:r>
          </a:p>
        </p:txBody>
      </p:sp>
    </p:spTree>
    <p:extLst>
      <p:ext uri="{BB962C8B-B14F-4D97-AF65-F5344CB8AC3E}">
        <p14:creationId xmlns:p14="http://schemas.microsoft.com/office/powerpoint/2010/main" val="31645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547805-7ECA-460E-B1E0-E5454979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C560D-6B08-42FB-B2BB-71C07CAF3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v3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5829FE-C8E8-48D7-A1AC-AE965A36B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288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547805-7ECA-460E-B1E0-E5454979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C560D-6B08-42FB-B2BB-71C07CAF3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v3.5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02BEE6-83C4-4FC1-918D-E6BAD534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3D59F3-F2E6-4BAF-8927-09223B1A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BCB4CA-00E3-4CB9-BEB6-B6E109AA64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09E790-06C7-49B3-8614-9ED1664F1C3C}"/>
              </a:ext>
            </a:extLst>
          </p:cNvPr>
          <p:cNvSpPr txBox="1"/>
          <p:nvPr/>
        </p:nvSpPr>
        <p:spPr>
          <a:xfrm>
            <a:off x="1066800" y="288821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、层分布仿真结果和理论存在偏差，进行匝分布仿真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706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4CE4BB-7B8C-48E1-A75A-DB163E18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D41929-EB7E-4598-A472-17BFC653B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仿真验证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1F7D6-1217-47E6-82C4-B8C0D6BA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1219200"/>
            <a:ext cx="4953000" cy="229937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6CC8D07-A20F-458B-BD85-3CD6A2CA02EF}"/>
              </a:ext>
            </a:extLst>
          </p:cNvPr>
          <p:cNvSpPr txBox="1"/>
          <p:nvPr/>
        </p:nvSpPr>
        <p:spPr>
          <a:xfrm>
            <a:off x="152400" y="3885126"/>
            <a:ext cx="45720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V3</a:t>
            </a:r>
            <a:r>
              <a:rPr lang="zh-CN" altLang="en-US" dirty="0"/>
              <a:t>线圈参数：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绕线直径（芯）：</a:t>
            </a:r>
            <a:r>
              <a:rPr lang="en-US" altLang="zh-CN" dirty="0"/>
              <a:t>0.55mm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绕线直径（总）：</a:t>
            </a:r>
            <a:r>
              <a:rPr lang="en-US" altLang="zh-CN" dirty="0"/>
              <a:t>0.6mm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层与层距离：</a:t>
            </a:r>
            <a:r>
              <a:rPr lang="en-US" altLang="zh-CN" dirty="0"/>
              <a:t>0.85mm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FFF7C2-22D8-4706-A725-11577514964F}"/>
              </a:ext>
            </a:extLst>
          </p:cNvPr>
          <p:cNvSpPr txBox="1"/>
          <p:nvPr/>
        </p:nvSpPr>
        <p:spPr>
          <a:xfrm>
            <a:off x="457200" y="14274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层级仿真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0A27A5-BF12-4A79-9AFF-5E378802DFCB}"/>
              </a:ext>
            </a:extLst>
          </p:cNvPr>
          <p:cNvSpPr txBox="1"/>
          <p:nvPr/>
        </p:nvSpPr>
        <p:spPr>
          <a:xfrm>
            <a:off x="4572000" y="3885847"/>
            <a:ext cx="4572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仿真参数：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层宽：</a:t>
            </a:r>
            <a:r>
              <a:rPr lang="en-US" altLang="zh-CN" dirty="0"/>
              <a:t>0.4874mm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绕制桩内径：</a:t>
            </a:r>
            <a:r>
              <a:rPr lang="en-US" altLang="zh-CN" dirty="0">
                <a:solidFill>
                  <a:srgbClr val="C00000"/>
                </a:solidFill>
              </a:rPr>
              <a:t>200mm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层高：</a:t>
            </a:r>
            <a:r>
              <a:rPr lang="en-US" altLang="zh-CN" dirty="0"/>
              <a:t>150mm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层数：</a:t>
            </a:r>
            <a:r>
              <a:rPr lang="en-US" altLang="zh-CN" dirty="0"/>
              <a:t>50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层与层距离：</a:t>
            </a:r>
            <a:r>
              <a:rPr lang="en-US" altLang="zh-CN" dirty="0"/>
              <a:t>0.85mm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27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线圈编号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4CE4BB-7B8C-48E1-A75A-DB163E18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D41929-EB7E-4598-A472-17BFC653B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仿真验证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01F7D6-1217-47E6-82C4-B8C0D6BA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1219200"/>
            <a:ext cx="4953000" cy="229937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6CC8D07-A20F-458B-BD85-3CD6A2CA02EF}"/>
              </a:ext>
            </a:extLst>
          </p:cNvPr>
          <p:cNvSpPr txBox="1"/>
          <p:nvPr/>
        </p:nvSpPr>
        <p:spPr>
          <a:xfrm>
            <a:off x="152400" y="3885126"/>
            <a:ext cx="4572000" cy="295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V3.5</a:t>
            </a:r>
            <a:r>
              <a:rPr lang="zh-CN" altLang="en-US" dirty="0"/>
              <a:t>线圈参数：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绕线直径（芯）：</a:t>
            </a:r>
            <a:r>
              <a:rPr lang="en-US" altLang="zh-CN" dirty="0"/>
              <a:t>1.2mm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绕线直径（总）：</a:t>
            </a:r>
            <a:r>
              <a:rPr lang="en-US" altLang="zh-CN" dirty="0"/>
              <a:t>1.27mm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层与层距离：</a:t>
            </a:r>
            <a:r>
              <a:rPr lang="en-US" altLang="zh-CN" dirty="0"/>
              <a:t>1.77mm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FFF7C2-22D8-4706-A725-11577514964F}"/>
              </a:ext>
            </a:extLst>
          </p:cNvPr>
          <p:cNvSpPr txBox="1"/>
          <p:nvPr/>
        </p:nvSpPr>
        <p:spPr>
          <a:xfrm>
            <a:off x="457200" y="142748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层级仿真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0A27A5-BF12-4A79-9AFF-5E378802DFCB}"/>
              </a:ext>
            </a:extLst>
          </p:cNvPr>
          <p:cNvSpPr txBox="1"/>
          <p:nvPr/>
        </p:nvSpPr>
        <p:spPr>
          <a:xfrm>
            <a:off x="4572000" y="3885847"/>
            <a:ext cx="4572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仿真参数：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层宽：</a:t>
            </a:r>
            <a:r>
              <a:rPr lang="en-US" altLang="zh-CN" dirty="0"/>
              <a:t>1.0635mm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绕制桩内径：</a:t>
            </a:r>
            <a:r>
              <a:rPr lang="en-US" altLang="zh-CN" dirty="0"/>
              <a:t> 114mm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层高：</a:t>
            </a:r>
            <a:r>
              <a:rPr lang="en-US" altLang="zh-CN" dirty="0"/>
              <a:t>228.6mm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层数：</a:t>
            </a:r>
            <a:r>
              <a:rPr lang="en-US" altLang="zh-CN" dirty="0"/>
              <a:t>8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层与层距离：</a:t>
            </a:r>
            <a:r>
              <a:rPr lang="en-US" altLang="zh-CN" dirty="0"/>
              <a:t>1.77mm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123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交流电阻分析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0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4DA7E25-117B-4B79-A7D8-3A788CE3A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4" b="20670"/>
          <a:stretch/>
        </p:blipFill>
        <p:spPr>
          <a:xfrm>
            <a:off x="3300555" y="5609446"/>
            <a:ext cx="2542890" cy="118407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653CCA-1145-4761-8CE4-733CA0CA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14A936-DEF7-46DE-92C9-68CDC9BE9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交流电阻成因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/>
              <p:nvPr/>
            </p:nvSpPr>
            <p:spPr>
              <a:xfrm>
                <a:off x="190246" y="2449000"/>
                <a:ext cx="8801354" cy="318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aseline="0" dirty="0"/>
                  <a:t>1</a:t>
                </a:r>
                <a:r>
                  <a:rPr lang="zh-CN" altLang="en-US" sz="2000" baseline="0" dirty="0"/>
                  <a:t>、集肤效应：</a:t>
                </a:r>
                <a:r>
                  <a:rPr lang="el-GR" altLang="zh-CN" sz="2000" baseline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zh-CN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altLang="zh-CN" sz="20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zh-CN" altLang="el-GR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zh-CN" altLang="en-US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𝜇𝛾</m:t>
                            </m:r>
                          </m:den>
                        </m:f>
                      </m:e>
                    </m:rad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000" baseline="0" dirty="0"/>
                  <a:t>为集肤深度，</a:t>
                </a:r>
                <a14:m>
                  <m:oMath xmlns:m="http://schemas.openxmlformats.org/officeDocument/2006/math">
                    <m:r>
                      <a:rPr lang="zh-CN" altLang="el-GR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sz="2000" baseline="0" dirty="0"/>
                  <a:t>为角频率，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2000" baseline="0" dirty="0"/>
                  <a:t>为磁导率，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000" baseline="0" dirty="0"/>
                  <a:t>为电导率</a:t>
                </a:r>
                <a:endParaRPr lang="en-US" altLang="zh-CN" sz="2000" baseline="0" dirty="0"/>
              </a:p>
              <a:p>
                <a:endParaRPr lang="en-US" altLang="zh-CN" sz="2000" dirty="0"/>
              </a:p>
              <a:p>
                <a:endParaRPr lang="en-US" altLang="zh-CN" sz="2000" baseline="0" dirty="0"/>
              </a:p>
              <a:p>
                <a:endParaRPr lang="en-US" altLang="zh-CN" sz="2000" dirty="0"/>
              </a:p>
              <a:p>
                <a:endParaRPr lang="en-US" altLang="zh-CN" sz="2000" baseline="0" dirty="0"/>
              </a:p>
              <a:p>
                <a:endParaRPr lang="en-US" altLang="zh-CN" sz="2000" baseline="0" dirty="0"/>
              </a:p>
              <a:p>
                <a:endParaRPr lang="en-US" altLang="zh-CN" sz="2000" dirty="0"/>
              </a:p>
              <a:p>
                <a:r>
                  <a:rPr lang="en-US" altLang="zh-CN" sz="2000" baseline="0" dirty="0"/>
                  <a:t>2</a:t>
                </a:r>
                <a:r>
                  <a:rPr lang="zh-CN" altLang="en-US" sz="2000" baseline="0" dirty="0"/>
                  <a:t>、临近效应：</a:t>
                </a:r>
                <a:endParaRPr lang="en-US" altLang="zh-CN" sz="2000" baseline="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6" y="2449000"/>
                <a:ext cx="8801354" cy="3180871"/>
              </a:xfrm>
              <a:prstGeom prst="rect">
                <a:avLst/>
              </a:prstGeom>
              <a:blipFill>
                <a:blip r:embed="rId3"/>
                <a:stretch>
                  <a:fillRect l="-693" b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趋肤深度">
            <a:extLst>
              <a:ext uri="{FF2B5EF4-FFF2-40B4-BE49-F238E27FC236}">
                <a16:creationId xmlns:a16="http://schemas.microsoft.com/office/drawing/2014/main" id="{1DB9F4FF-E20C-41BA-9D98-415509D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40564"/>
            <a:ext cx="1630008" cy="15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/>
              <p:nvPr/>
            </p:nvSpPr>
            <p:spPr>
              <a:xfrm>
                <a:off x="3923215" y="3205804"/>
                <a:ext cx="4476750" cy="1735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</a:t>
                </a:r>
                <a:r>
                  <a:rPr lang="en-US" altLang="zh-CN" dirty="0"/>
                  <a:t>100kHz</a:t>
                </a:r>
                <a:r>
                  <a:rPr lang="zh-CN" altLang="en-US" dirty="0"/>
                  <a:t>频率下，铜线的集肤深度：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𝜇𝛾</m:t>
                              </m:r>
                            </m:den>
                          </m:f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=0.206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br>
                  <a:rPr lang="en-US" altLang="zh-CN" sz="1800" b="0" i="1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altLang="zh-CN" sz="1800" b="0" i="1" baseline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15" y="3205804"/>
                <a:ext cx="4476750" cy="1735411"/>
              </a:xfrm>
              <a:prstGeom prst="rect">
                <a:avLst/>
              </a:prstGeom>
              <a:blipFill>
                <a:blip r:embed="rId5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37F8DA7-3BEE-4B8D-8A65-5468CAEFA30B}"/>
              </a:ext>
            </a:extLst>
          </p:cNvPr>
          <p:cNvSpPr txBox="1"/>
          <p:nvPr/>
        </p:nvSpPr>
        <p:spPr>
          <a:xfrm>
            <a:off x="3075490" y="496904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对于线径</a:t>
            </a:r>
            <a:r>
              <a:rPr lang="en-US" altLang="zh-CN" dirty="0">
                <a:solidFill>
                  <a:srgbClr val="C00000"/>
                </a:solidFill>
              </a:rPr>
              <a:t>&gt;0.4mm</a:t>
            </a:r>
            <a:r>
              <a:rPr lang="zh-CN" altLang="en-US" dirty="0">
                <a:solidFill>
                  <a:srgbClr val="C00000"/>
                </a:solidFill>
              </a:rPr>
              <a:t>的绕线，需要考虑集肤效应，</a:t>
            </a:r>
            <a:r>
              <a:rPr lang="en-US" altLang="zh-CN" dirty="0">
                <a:solidFill>
                  <a:srgbClr val="C00000"/>
                </a:solidFill>
              </a:rPr>
              <a:t>V3</a:t>
            </a:r>
            <a:r>
              <a:rPr lang="zh-CN" altLang="en-US" dirty="0">
                <a:solidFill>
                  <a:srgbClr val="C00000"/>
                </a:solidFill>
              </a:rPr>
              <a:t>，</a:t>
            </a:r>
            <a:r>
              <a:rPr lang="en-US" altLang="zh-CN" dirty="0">
                <a:solidFill>
                  <a:srgbClr val="C00000"/>
                </a:solidFill>
              </a:rPr>
              <a:t>V3.5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3EFC8A-BC95-4369-A4CE-96C46FBB151A}"/>
              </a:ext>
            </a:extLst>
          </p:cNvPr>
          <p:cNvSpPr txBox="1"/>
          <p:nvPr/>
        </p:nvSpPr>
        <p:spPr>
          <a:xfrm>
            <a:off x="228600" y="1271293"/>
            <a:ext cx="3505200" cy="8811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交流电阻效应主要来自以下方面：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、集肤效应；</a:t>
            </a:r>
            <a:r>
              <a:rPr lang="en-US" altLang="zh-CN" dirty="0"/>
              <a:t>2</a:t>
            </a:r>
            <a:r>
              <a:rPr lang="zh-CN" altLang="en-US" dirty="0"/>
              <a:t>、邻近效应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605CB3-F2C9-40AF-B22C-1D267D691F67}"/>
              </a:ext>
            </a:extLst>
          </p:cNvPr>
          <p:cNvSpPr txBox="1"/>
          <p:nvPr/>
        </p:nvSpPr>
        <p:spPr>
          <a:xfrm>
            <a:off x="4536233" y="142378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</a:rPr>
              <a:t>集肤效应和邻近效应是正交的</a:t>
            </a:r>
          </a:p>
        </p:txBody>
      </p:sp>
    </p:spTree>
    <p:extLst>
      <p:ext uri="{BB962C8B-B14F-4D97-AF65-F5344CB8AC3E}">
        <p14:creationId xmlns:p14="http://schemas.microsoft.com/office/powerpoint/2010/main" val="359785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40FCED9-9A87-4D4B-AB1F-02A6710E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2956389"/>
            <a:ext cx="6934200" cy="376664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702798E-35FA-48D1-865F-9519860B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F36A2E-4F39-4878-B358-C911E9A4B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实心绕线线圈交流电阻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/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4B7AA1A-A874-4AB1-823A-56949958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6" y="1143000"/>
                <a:ext cx="8772525" cy="1359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A5EF239-F1D0-4651-927C-6621344E8F98}"/>
              </a:ext>
            </a:extLst>
          </p:cNvPr>
          <p:cNvCxnSpPr>
            <a:cxnSpLocks/>
          </p:cNvCxnSpPr>
          <p:nvPr/>
        </p:nvCxnSpPr>
        <p:spPr>
          <a:xfrm>
            <a:off x="1595436" y="2286000"/>
            <a:ext cx="221456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55E9EDA-9ABC-40B2-97DE-DC0CD611F9C5}"/>
              </a:ext>
            </a:extLst>
          </p:cNvPr>
          <p:cNvCxnSpPr>
            <a:cxnSpLocks/>
          </p:cNvCxnSpPr>
          <p:nvPr/>
        </p:nvCxnSpPr>
        <p:spPr>
          <a:xfrm>
            <a:off x="4114800" y="2286000"/>
            <a:ext cx="464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627E5864-2438-407A-8AF7-E3CB000C047C}"/>
              </a:ext>
            </a:extLst>
          </p:cNvPr>
          <p:cNvSpPr txBox="1"/>
          <p:nvPr/>
        </p:nvSpPr>
        <p:spPr>
          <a:xfrm>
            <a:off x="2148720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集肤效应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444A2A-AC0C-4C8F-96F3-18FB5729A12B}"/>
              </a:ext>
            </a:extLst>
          </p:cNvPr>
          <p:cNvSpPr txBox="1"/>
          <p:nvPr/>
        </p:nvSpPr>
        <p:spPr>
          <a:xfrm>
            <a:off x="5903952" y="23868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邻近效应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0A862C-149A-4254-9C67-F48609C74B48}"/>
              </a:ext>
            </a:extLst>
          </p:cNvPr>
          <p:cNvSpPr txBox="1"/>
          <p:nvPr/>
        </p:nvSpPr>
        <p:spPr>
          <a:xfrm>
            <a:off x="5757861" y="2956389"/>
            <a:ext cx="32004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变量：线径，线间距，层数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不含变量：单层匝数，层间距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404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FB59E2-1CE2-4E21-ABDC-7F457A8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0D73B2-F0B7-44C2-9C6F-CAD6652AA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推导过程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D5A8960-7309-4D13-A189-A3AA5B28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" y="1828716"/>
            <a:ext cx="4953000" cy="2299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58626E-FD30-426C-8787-061A30C98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253" y="1117784"/>
            <a:ext cx="3839547" cy="37212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CD614ED-10D2-47F3-BAD8-5D462B068D0C}"/>
              </a:ext>
            </a:extLst>
          </p:cNvPr>
          <p:cNvSpPr txBox="1"/>
          <p:nvPr/>
        </p:nvSpPr>
        <p:spPr>
          <a:xfrm>
            <a:off x="381000" y="5061701"/>
            <a:ext cx="8382000" cy="12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基本假设：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匝分布线圈使用层分布近似（忽略同一层内匝间的邻近效应）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利用了柱坐标系下的对称性假设，即电流和磁场分别只有 𝜙和 𝑧方向的分量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525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FB59E2-1CE2-4E21-ABDC-7F457A8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0D73B2-F0B7-44C2-9C6F-CAD6652AA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推导过程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B873803-FF24-4B49-B1CC-AC06381B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61944"/>
            <a:ext cx="3826747" cy="370883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7FF0D32-66D1-4D87-944A-2A76B6E6E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512" y="0"/>
            <a:ext cx="3020993" cy="685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A832C5D-C1B6-4054-B19B-5FAAD67F2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848305"/>
            <a:ext cx="2076190" cy="3638095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07A31EB4-9696-4CE2-9E5C-F26987A4431D}"/>
              </a:ext>
            </a:extLst>
          </p:cNvPr>
          <p:cNvSpPr/>
          <p:nvPr/>
        </p:nvSpPr>
        <p:spPr>
          <a:xfrm>
            <a:off x="7010400" y="5105400"/>
            <a:ext cx="1676400" cy="365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76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FB59E2-1CE2-4E21-ABDC-7F457A8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0D73B2-F0B7-44C2-9C6F-CAD6652AA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推导过程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B873803-FF24-4B49-B1CC-AC06381BD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61944"/>
            <a:ext cx="3826747" cy="370883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DC4B399-7EB2-45D0-9A7F-A7D2E409A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955" y="1295400"/>
            <a:ext cx="3438095" cy="9333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98180E-5293-4DB3-BF34-CD6F3E282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670" y="2612020"/>
            <a:ext cx="5066667" cy="647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4B4973-F203-4463-A087-E27F446DD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045" y="2153710"/>
            <a:ext cx="3323809" cy="5333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F2024E4-2295-4CB2-99AF-A2CB436B6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1530" y="3184616"/>
            <a:ext cx="1972837" cy="7149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737ED9-601C-48F6-A3C5-8C19801FF0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186" y="3824581"/>
            <a:ext cx="3409524" cy="5523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4CD21CD-BB8D-4C76-802A-31EBED17B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4301939"/>
            <a:ext cx="5142857" cy="5809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5FE4CEA-6B76-4C72-BC9B-6133075DF8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9559" y="5067362"/>
            <a:ext cx="3847619" cy="9904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6E3D082-6A01-4FC3-8C79-4C3ECACE9EFE}"/>
                  </a:ext>
                </a:extLst>
              </p:cNvPr>
              <p:cNvSpPr txBox="1"/>
              <p:nvPr/>
            </p:nvSpPr>
            <p:spPr>
              <a:xfrm>
                <a:off x="4399707" y="6088617"/>
                <a:ext cx="1285287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6E3D082-6A01-4FC3-8C79-4C3ECACE9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707" y="6088617"/>
                <a:ext cx="1285287" cy="535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500AF0AA-B398-4849-B839-8BB3D4AD55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1030" y="6078659"/>
            <a:ext cx="1579001" cy="642817"/>
          </a:xfrm>
          <a:prstGeom prst="rect">
            <a:avLst/>
          </a:prstGeom>
        </p:spPr>
      </p:pic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A983800-F38B-40D4-BC4B-C9B55CBB5ABC}"/>
              </a:ext>
            </a:extLst>
          </p:cNvPr>
          <p:cNvCxnSpPr/>
          <p:nvPr/>
        </p:nvCxnSpPr>
        <p:spPr>
          <a:xfrm>
            <a:off x="3979147" y="3259639"/>
            <a:ext cx="51648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137D71B8-D794-4187-9AC4-741503FFF6D7}"/>
              </a:ext>
            </a:extLst>
          </p:cNvPr>
          <p:cNvCxnSpPr/>
          <p:nvPr/>
        </p:nvCxnSpPr>
        <p:spPr>
          <a:xfrm>
            <a:off x="3979147" y="4876800"/>
            <a:ext cx="516485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36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EF3B9A-6D59-4805-8292-6EFC8361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78B3BC6-3A6D-4C30-B917-DA17B460D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考虑非理想情况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177E43-E2C3-4825-A105-E94AFB7A3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61944"/>
            <a:ext cx="3826747" cy="37088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A2E068-EFE3-4C34-AB50-64720133B64D}"/>
                  </a:ext>
                </a:extLst>
              </p:cNvPr>
              <p:cNvSpPr txBox="1"/>
              <p:nvPr/>
            </p:nvSpPr>
            <p:spPr>
              <a:xfrm>
                <a:off x="4876800" y="2270783"/>
                <a:ext cx="4114800" cy="3291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偏微分方程：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边界条件：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C00000"/>
                    </a:solidFill>
                  </a:rPr>
                  <a:t>求解困难</a:t>
                </a:r>
                <a:endParaRPr lang="en-US" altLang="zh-CN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AA2E068-EFE3-4C34-AB50-64720133B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270783"/>
                <a:ext cx="4114800" cy="3291157"/>
              </a:xfrm>
              <a:prstGeom prst="rect">
                <a:avLst/>
              </a:prstGeom>
              <a:blipFill>
                <a:blip r:embed="rId3"/>
                <a:stretch>
                  <a:fillRect l="-3407" b="-35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298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416336</TotalTime>
  <Words>1126</Words>
  <Application>Microsoft Office PowerPoint</Application>
  <PresentationFormat>全屏显示(4:3)</PresentationFormat>
  <Paragraphs>205</Paragraphs>
  <Slides>20</Slides>
  <Notes>4</Notes>
  <HiddenSlides>2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Wingdings</vt:lpstr>
      <vt:lpstr>Office 主题​​</vt:lpstr>
      <vt:lpstr>交流电阻分析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5255</cp:revision>
  <cp:lastPrinted>2023-09-04T07:35:07Z</cp:lastPrinted>
  <dcterms:created xsi:type="dcterms:W3CDTF">1601-01-01T00:00:00Z</dcterms:created>
  <dcterms:modified xsi:type="dcterms:W3CDTF">2024-05-22T08:52:39Z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