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sldIdLst>
    <p:sldId id="681" r:id="rId2"/>
    <p:sldId id="726" r:id="rId3"/>
    <p:sldId id="431" r:id="rId4"/>
    <p:sldId id="727" r:id="rId5"/>
    <p:sldId id="709" r:id="rId6"/>
    <p:sldId id="724" r:id="rId7"/>
    <p:sldId id="751" r:id="rId8"/>
    <p:sldId id="391" r:id="rId9"/>
    <p:sldId id="752" r:id="rId10"/>
    <p:sldId id="713" r:id="rId11"/>
    <p:sldId id="725" r:id="rId12"/>
    <p:sldId id="710" r:id="rId13"/>
    <p:sldId id="723" r:id="rId14"/>
    <p:sldId id="714" r:id="rId15"/>
    <p:sldId id="323" r:id="rId16"/>
    <p:sldId id="734" r:id="rId17"/>
    <p:sldId id="735" r:id="rId18"/>
    <p:sldId id="733" r:id="rId19"/>
    <p:sldId id="749" r:id="rId20"/>
    <p:sldId id="717" r:id="rId21"/>
    <p:sldId id="258" r:id="rId22"/>
    <p:sldId id="259" r:id="rId23"/>
    <p:sldId id="260" r:id="rId24"/>
    <p:sldId id="729" r:id="rId25"/>
    <p:sldId id="699" r:id="rId26"/>
    <p:sldId id="702" r:id="rId27"/>
    <p:sldId id="715" r:id="rId28"/>
    <p:sldId id="407" r:id="rId29"/>
    <p:sldId id="730" r:id="rId30"/>
    <p:sldId id="728" r:id="rId31"/>
    <p:sldId id="719" r:id="rId32"/>
    <p:sldId id="720" r:id="rId33"/>
    <p:sldId id="722" r:id="rId34"/>
    <p:sldId id="721" r:id="rId35"/>
    <p:sldId id="718" r:id="rId36"/>
    <p:sldId id="716" r:id="rId37"/>
    <p:sldId id="379" r:id="rId38"/>
    <p:sldId id="429" r:id="rId39"/>
    <p:sldId id="432" r:id="rId40"/>
    <p:sldId id="731" r:id="rId41"/>
    <p:sldId id="569" r:id="rId42"/>
    <p:sldId id="570" r:id="rId43"/>
    <p:sldId id="578" r:id="rId44"/>
    <p:sldId id="732" r:id="rId45"/>
    <p:sldId id="736" r:id="rId46"/>
    <p:sldId id="738" r:id="rId47"/>
    <p:sldId id="739" r:id="rId48"/>
    <p:sldId id="740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8F58"/>
    <a:srgbClr val="945200"/>
    <a:srgbClr val="0432FF"/>
    <a:srgbClr val="941100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18"/>
    <p:restoredTop sz="81759"/>
  </p:normalViewPr>
  <p:slideViewPr>
    <p:cSldViewPr snapToGrid="0">
      <p:cViewPr>
        <p:scale>
          <a:sx n="89" d="100"/>
          <a:sy n="89" d="100"/>
        </p:scale>
        <p:origin x="1928" y="608"/>
      </p:cViewPr>
      <p:guideLst/>
    </p:cSldViewPr>
  </p:slideViewPr>
  <p:outlineViewPr>
    <p:cViewPr>
      <p:scale>
        <a:sx n="33" d="100"/>
        <a:sy n="33" d="100"/>
      </p:scale>
      <p:origin x="0" y="-320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46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1755D-D928-4144-8A1A-AE0C068BA879}" type="datetimeFigureOut">
              <a:rPr lang="en-US" smtClean="0"/>
              <a:t>5/16/24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E9199-68F9-AB4B-BFCF-E2BA58FF2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954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CB18B-C5A3-6144-A345-EFCD89152FC1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7821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8156A-EECC-784A-92D0-F0F6F20FE78C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2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5E9199-68F9-AB4B-BFCF-E2BA58FF249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88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5E9199-68F9-AB4B-BFCF-E2BA58FF249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05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5E9199-68F9-AB4B-BFCF-E2BA58FF249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775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5E9199-68F9-AB4B-BFCF-E2BA58FF249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76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5E9199-68F9-AB4B-BFCF-E2BA58FF24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84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5E9199-68F9-AB4B-BFCF-E2BA58FF24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66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5E9199-68F9-AB4B-BFCF-E2BA58FF249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52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5E9199-68F9-AB4B-BFCF-E2BA58FF249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42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5E9199-68F9-AB4B-BFCF-E2BA58FF249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11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5E9199-68F9-AB4B-BFCF-E2BA58FF249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28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FB5CD-E8AD-E74B-AB72-147808A8C2A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048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FB5CD-E8AD-E74B-AB72-147808A8C2A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42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38AF8-1883-B909-2C5D-7C14E93962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D89D9F-C873-4347-EDA4-01042BB4B8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37119-3C7D-CB79-9492-E09BDE802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3B68-1DF7-5B4F-B29C-F014AD5E0628}" type="datetimeFigureOut">
              <a:rPr lang="en-US" smtClean="0"/>
              <a:t>5/16/24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8C52EB-0BCF-E9F5-46AF-51221CBD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E9B80-7CA2-27CD-4F2A-7A65041A4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238A-9835-1E41-A23C-E78B876E4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82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30D1C-014C-F436-6544-20218217A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D5A4C5-F361-A4F2-8D88-60CA6D872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2B9B8-5296-4C80-DBF4-E2173E4E9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3B68-1DF7-5B4F-B29C-F014AD5E0628}" type="datetimeFigureOut">
              <a:rPr lang="en-US" smtClean="0"/>
              <a:t>5/16/24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719FF-ABBB-573B-D04D-A387B63CA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C5730-6B17-3F32-EC64-B871FFD70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238A-9835-1E41-A23C-E78B876E4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4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3DEBA6-FB40-E491-C89A-E0E2737D4F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5D138F-8B44-9886-7DBB-D5FC4837AF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A55FAD-A990-16C6-18FE-F94D424C5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3B68-1DF7-5B4F-B29C-F014AD5E0628}" type="datetimeFigureOut">
              <a:rPr lang="en-US" smtClean="0"/>
              <a:t>5/16/24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08903-08F7-989C-017C-EAFCADA83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56E60-5268-B95C-5940-DFA571A9F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238A-9835-1E41-A23C-E78B876E4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44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26890-B916-D9BA-44DA-5C90BEC37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5FE6D-468F-194F-3952-3FB95C46B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8171D-3DB9-D3F1-C628-E501B8C4D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3B68-1DF7-5B4F-B29C-F014AD5E0628}" type="datetimeFigureOut">
              <a:rPr lang="en-US" smtClean="0"/>
              <a:t>5/16/24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DE60C-F9BB-D434-01F9-C8F293FFC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AFE2D-D2BE-60D8-B763-DC0341223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238A-9835-1E41-A23C-E78B876E4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76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491CD-A24B-89E0-40A5-B6865D757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115BCD-6194-06EC-0158-4D709F4A9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29C4A-B27B-02F2-8E95-B5C0B09F3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3B68-1DF7-5B4F-B29C-F014AD5E0628}" type="datetimeFigureOut">
              <a:rPr lang="en-US" smtClean="0"/>
              <a:t>5/16/24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1DAF3-5BC4-538E-0D42-4F47F82D7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05D36-DFCE-C18A-2B61-004A70AB8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238A-9835-1E41-A23C-E78B876E4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39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59AF3-4485-76E2-7D31-864077CB9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CA79D-8565-AC2E-ACFC-095F6A8EB8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6F6EBF-7722-0868-2682-F4746EB72F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A3D037-129F-B14F-D062-65A03214C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3B68-1DF7-5B4F-B29C-F014AD5E0628}" type="datetimeFigureOut">
              <a:rPr lang="en-US" smtClean="0"/>
              <a:t>5/16/24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BC5486-EC5E-60E2-C0E9-56032261A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E35C8-B4B5-F0FB-ED3A-2F9C6ED37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238A-9835-1E41-A23C-E78B876E4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68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0D3F6-41D0-819A-91D6-8DB48C372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FC66FB-78FF-A4F8-7A9C-EB56327E8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B77F88-5760-ACD8-24C8-80CF95CCB2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AAA35A-2B5D-91CC-976E-D2A0188DDF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5C0C8E-E4CC-72A5-9DBC-2E8B1F5483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7F8295-CA09-A44D-EED6-3B8A2857A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3B68-1DF7-5B4F-B29C-F014AD5E0628}" type="datetimeFigureOut">
              <a:rPr lang="en-US" smtClean="0"/>
              <a:t>5/16/24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133D1D-D3C9-342A-E3C1-0B92C02E6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E58649-A7E1-F91C-DFF6-51ED77EBB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238A-9835-1E41-A23C-E78B876E4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12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6F0F5-40F5-7BA9-0C2F-52FEDBEE1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93F7A7-29CD-6568-E651-63AD2FCD9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3B68-1DF7-5B4F-B29C-F014AD5E0628}" type="datetimeFigureOut">
              <a:rPr lang="en-US" smtClean="0"/>
              <a:t>5/16/24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D95C0F-22E5-179C-BADC-EE9D585F5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37C27C-64E5-83DD-1F05-644C98BD0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238A-9835-1E41-A23C-E78B876E4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34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6978F7-0D66-47E7-13A0-975C0314C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3B68-1DF7-5B4F-B29C-F014AD5E0628}" type="datetimeFigureOut">
              <a:rPr lang="en-US" smtClean="0"/>
              <a:t>5/16/24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208BDB-8665-F4AC-F144-0D6C64507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0AA4DF-FB7E-7F03-AFB2-931257528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238A-9835-1E41-A23C-E78B876E4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05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1B383-E516-7823-625E-582885F24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73E4D-745F-0A18-1F2A-157F7871A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B8036-39CD-1186-443F-8DC79C4474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9D43D5-8201-3B48-E601-3508F8457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3B68-1DF7-5B4F-B29C-F014AD5E0628}" type="datetimeFigureOut">
              <a:rPr lang="en-US" smtClean="0"/>
              <a:t>5/16/24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1DBF2E-AAE8-50F1-C080-C44D8E067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8AE58E-9BA6-B8AC-CE6F-5E4EFE958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238A-9835-1E41-A23C-E78B876E4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6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A670E-1691-57A5-5DCB-6B3F3BDD4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8B63DF-0FAF-650C-9BD9-F34C4E22CA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6A6461-738D-FE13-66AF-1D9C9CE03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FCE022-B838-A682-46E0-CC0870C15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3B68-1DF7-5B4F-B29C-F014AD5E0628}" type="datetimeFigureOut">
              <a:rPr lang="en-US" smtClean="0"/>
              <a:t>5/16/24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6E0CE9-A3BA-3BFA-92FB-A4527472B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8AC170-33D3-8B83-A69C-60FBFA239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238A-9835-1E41-A23C-E78B876E4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7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3B3180-CF64-82A5-0DC1-116F80EAB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D830E0-760F-F44A-8528-5043954C4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C85F5-D353-FC62-468A-5AE02353C0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853B68-1DF7-5B4F-B29C-F014AD5E0628}" type="datetimeFigureOut">
              <a:rPr lang="en-US" smtClean="0"/>
              <a:t>5/16/24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6D6CA-426C-A29D-D76B-B9EF5EEB08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8ECAE-D990-7C31-FF5E-C919BDA69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C0238A-9835-1E41-A23C-E78B876E4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003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12" Type="http://schemas.openxmlformats.org/officeDocument/2006/relationships/image" Target="../media/image5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11" Type="http://schemas.openxmlformats.org/officeDocument/2006/relationships/image" Target="../media/image51.png"/><Relationship Id="rId5" Type="http://schemas.openxmlformats.org/officeDocument/2006/relationships/image" Target="../media/image46.png"/><Relationship Id="rId10" Type="http://schemas.openxmlformats.org/officeDocument/2006/relationships/image" Target="../media/image24.png"/><Relationship Id="rId4" Type="http://schemas.openxmlformats.org/officeDocument/2006/relationships/image" Target="../media/image31.png"/><Relationship Id="rId9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70.png"/><Relationship Id="rId2" Type="http://schemas.openxmlformats.org/officeDocument/2006/relationships/image" Target="../media/image61.png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png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image" Target="../media/image72.png"/><Relationship Id="rId10" Type="http://schemas.openxmlformats.org/officeDocument/2006/relationships/image" Target="../media/image69.png"/><Relationship Id="rId4" Type="http://schemas.openxmlformats.org/officeDocument/2006/relationships/image" Target="../media/image66.png"/><Relationship Id="rId9" Type="http://schemas.openxmlformats.org/officeDocument/2006/relationships/oleObject" Target="../embeddings/oleObject6.bin"/><Relationship Id="rId14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3" Type="http://schemas.openxmlformats.org/officeDocument/2006/relationships/image" Target="../media/image78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40.png"/><Relationship Id="rId10" Type="http://schemas.openxmlformats.org/officeDocument/2006/relationships/image" Target="../media/image84.png"/><Relationship Id="rId4" Type="http://schemas.openxmlformats.org/officeDocument/2006/relationships/image" Target="../media/image79.png"/><Relationship Id="rId9" Type="http://schemas.openxmlformats.org/officeDocument/2006/relationships/image" Target="../media/image83.png"/><Relationship Id="rId14" Type="http://schemas.openxmlformats.org/officeDocument/2006/relationships/image" Target="../media/image8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40.png"/><Relationship Id="rId7" Type="http://schemas.openxmlformats.org/officeDocument/2006/relationships/image" Target="../media/image9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9.png"/><Relationship Id="rId5" Type="http://schemas.openxmlformats.org/officeDocument/2006/relationships/image" Target="../media/image78.png"/><Relationship Id="rId4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3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9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3.png"/><Relationship Id="rId3" Type="http://schemas.openxmlformats.org/officeDocument/2006/relationships/image" Target="../media/image91.png"/><Relationship Id="rId7" Type="http://schemas.openxmlformats.org/officeDocument/2006/relationships/image" Target="../media/image97.png"/><Relationship Id="rId12" Type="http://schemas.openxmlformats.org/officeDocument/2006/relationships/image" Target="../media/image10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5" Type="http://schemas.openxmlformats.org/officeDocument/2006/relationships/image" Target="../media/image10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Relationship Id="rId14" Type="http://schemas.openxmlformats.org/officeDocument/2006/relationships/image" Target="../media/image10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98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7.png"/><Relationship Id="rId5" Type="http://schemas.openxmlformats.org/officeDocument/2006/relationships/image" Target="../media/image92.png"/><Relationship Id="rId4" Type="http://schemas.openxmlformats.org/officeDocument/2006/relationships/image" Target="../media/image9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7.png"/><Relationship Id="rId4" Type="http://schemas.openxmlformats.org/officeDocument/2006/relationships/oleObject" Target="../embeddings/oleObject1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3.tif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7" Type="http://schemas.openxmlformats.org/officeDocument/2006/relationships/image" Target="../media/image127.png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6.png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7" Type="http://schemas.openxmlformats.org/officeDocument/2006/relationships/image" Target="../media/image130.png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29.png"/><Relationship Id="rId4" Type="http://schemas.openxmlformats.org/officeDocument/2006/relationships/oleObject" Target="../embeddings/oleObject15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2.png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134.png"/><Relationship Id="rId4" Type="http://schemas.openxmlformats.org/officeDocument/2006/relationships/image" Target="../media/image131.png"/><Relationship Id="rId9" Type="http://schemas.openxmlformats.org/officeDocument/2006/relationships/oleObject" Target="../embeddings/oleObject20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7.emf"/><Relationship Id="rId4" Type="http://schemas.openxmlformats.org/officeDocument/2006/relationships/image" Target="../media/image13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144.emf"/><Relationship Id="rId3" Type="http://schemas.openxmlformats.org/officeDocument/2006/relationships/image" Target="../media/image138.png"/><Relationship Id="rId7" Type="http://schemas.openxmlformats.org/officeDocument/2006/relationships/image" Target="../media/image140.png"/><Relationship Id="rId12" Type="http://schemas.openxmlformats.org/officeDocument/2006/relationships/image" Target="../media/image143.e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142.png"/><Relationship Id="rId5" Type="http://schemas.openxmlformats.org/officeDocument/2006/relationships/image" Target="../media/image139.png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141.png"/><Relationship Id="rId14" Type="http://schemas.openxmlformats.org/officeDocument/2006/relationships/image" Target="../media/image14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emf"/><Relationship Id="rId3" Type="http://schemas.openxmlformats.org/officeDocument/2006/relationships/image" Target="../media/image144.emf"/><Relationship Id="rId7" Type="http://schemas.openxmlformats.org/officeDocument/2006/relationships/image" Target="../media/image149.emf"/><Relationship Id="rId12" Type="http://schemas.openxmlformats.org/officeDocument/2006/relationships/image" Target="../media/image154.emf"/><Relationship Id="rId2" Type="http://schemas.openxmlformats.org/officeDocument/2006/relationships/image" Target="../media/image14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8.emf"/><Relationship Id="rId11" Type="http://schemas.openxmlformats.org/officeDocument/2006/relationships/image" Target="../media/image153.emf"/><Relationship Id="rId5" Type="http://schemas.openxmlformats.org/officeDocument/2006/relationships/image" Target="../media/image147.emf"/><Relationship Id="rId10" Type="http://schemas.openxmlformats.org/officeDocument/2006/relationships/image" Target="../media/image152.emf"/><Relationship Id="rId4" Type="http://schemas.openxmlformats.org/officeDocument/2006/relationships/image" Target="../media/image146.emf"/><Relationship Id="rId9" Type="http://schemas.openxmlformats.org/officeDocument/2006/relationships/image" Target="../media/image151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emf"/><Relationship Id="rId3" Type="http://schemas.openxmlformats.org/officeDocument/2006/relationships/image" Target="../media/image156.png"/><Relationship Id="rId7" Type="http://schemas.openxmlformats.org/officeDocument/2006/relationships/image" Target="../media/image160.emf"/><Relationship Id="rId12" Type="http://schemas.openxmlformats.org/officeDocument/2006/relationships/image" Target="../media/image165.emf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9.emf"/><Relationship Id="rId11" Type="http://schemas.openxmlformats.org/officeDocument/2006/relationships/image" Target="../media/image164.emf"/><Relationship Id="rId5" Type="http://schemas.openxmlformats.org/officeDocument/2006/relationships/image" Target="../media/image158.png"/><Relationship Id="rId10" Type="http://schemas.openxmlformats.org/officeDocument/2006/relationships/image" Target="../media/image163.emf"/><Relationship Id="rId4" Type="http://schemas.openxmlformats.org/officeDocument/2006/relationships/image" Target="../media/image157.png"/><Relationship Id="rId9" Type="http://schemas.openxmlformats.org/officeDocument/2006/relationships/image" Target="../media/image162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7" Type="http://schemas.openxmlformats.org/officeDocument/2006/relationships/image" Target="../media/image17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1.png"/><Relationship Id="rId5" Type="http://schemas.openxmlformats.org/officeDocument/2006/relationships/image" Target="../media/image170.tiff"/><Relationship Id="rId4" Type="http://schemas.openxmlformats.org/officeDocument/2006/relationships/image" Target="../media/image169.tif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A0F781B-3A0B-A0D2-E90D-2DAC0C3FB98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15055" y="130314"/>
            <a:ext cx="8229600" cy="174386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kumimoji="0" lang="en-US" altLang="zh-CN" dirty="0">
                <a:ea typeface="宋体" panose="02010600030101010101" pitchFamily="2" charset="-122"/>
              </a:rPr>
              <a:t>Introduction to </a:t>
            </a:r>
            <a:r>
              <a:rPr kumimoji="0" lang="en-US" altLang="zh-CN" dirty="0">
                <a:latin typeface="Monotype Corsiva" panose="03010101010201010101" pitchFamily="66" charset="0"/>
                <a:ea typeface="宋体" panose="02010600030101010101" pitchFamily="2" charset="-122"/>
              </a:rPr>
              <a:t>CP</a:t>
            </a:r>
            <a:r>
              <a:rPr kumimoji="0" lang="en-US" altLang="zh-CN" dirty="0">
                <a:ea typeface="宋体" panose="02010600030101010101" pitchFamily="2" charset="-122"/>
              </a:rPr>
              <a:t> violation</a:t>
            </a:r>
            <a:br>
              <a:rPr kumimoji="0" lang="en-US" altLang="zh-CN" sz="3200" dirty="0">
                <a:ea typeface="宋体" panose="02010600030101010101" pitchFamily="2" charset="-122"/>
              </a:rPr>
            </a:br>
            <a:r>
              <a:rPr kumimoji="0" lang="en-US" altLang="zh-CN" sz="3200" dirty="0">
                <a:ea typeface="宋体" panose="02010600030101010101" pitchFamily="2" charset="-122"/>
              </a:rPr>
              <a:t>-Lecture </a:t>
            </a:r>
            <a:r>
              <a:rPr lang="en-US" altLang="zh-CN" sz="3200" dirty="0">
                <a:ea typeface="宋体" panose="02010600030101010101" pitchFamily="2" charset="-122"/>
              </a:rPr>
              <a:t>4</a:t>
            </a:r>
            <a:r>
              <a:rPr kumimoji="0" lang="en-US" altLang="zh-CN" sz="3200" dirty="0">
                <a:ea typeface="宋体" panose="02010600030101010101" pitchFamily="2" charset="-122"/>
              </a:rPr>
              <a:t>-  </a:t>
            </a:r>
            <a:br>
              <a:rPr kumimoji="0" lang="en-US" altLang="zh-CN" sz="4000" dirty="0">
                <a:ea typeface="宋体" panose="02010600030101010101" pitchFamily="2" charset="-122"/>
              </a:rPr>
            </a:br>
            <a:endParaRPr kumimoji="0" lang="en-US" altLang="zh-CN" sz="4000" dirty="0">
              <a:ea typeface="宋体" panose="02010600030101010101" pitchFamily="2" charset="-122"/>
            </a:endParaRPr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5DB12460-DCD5-9857-ADD1-95F9966CA5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705" y="1758424"/>
            <a:ext cx="72263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4">
            <a:extLst>
              <a:ext uri="{FF2B5EF4-FFF2-40B4-BE49-F238E27FC236}">
                <a16:creationId xmlns:a16="http://schemas.microsoft.com/office/drawing/2014/main" id="{09B8F26A-3655-E46E-BA71-62C0C28DD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4927" y="6036399"/>
            <a:ext cx="15065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/>
              <a:t>M.C. Escher</a:t>
            </a:r>
          </a:p>
        </p:txBody>
      </p:sp>
      <p:sp>
        <p:nvSpPr>
          <p:cNvPr id="17413" name="TextBox 4">
            <a:extLst>
              <a:ext uri="{FF2B5EF4-FFF2-40B4-BE49-F238E27FC236}">
                <a16:creationId xmlns:a16="http://schemas.microsoft.com/office/drawing/2014/main" id="{3879EE93-7B00-3302-E5AB-681AB7633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3300" y="5949424"/>
            <a:ext cx="3038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srgbClr val="000090"/>
                </a:solidFill>
              </a:rPr>
              <a:t>Stephen Lars Olsen</a:t>
            </a:r>
            <a:endParaRPr lang="en-US" altLang="en-US" sz="1400" dirty="0">
              <a:solidFill>
                <a:srgbClr val="000090"/>
              </a:solidFill>
            </a:endParaRPr>
          </a:p>
          <a:p>
            <a:pPr algn="ctr" eaLnBrk="1" hangingPunct="1"/>
            <a:r>
              <a:rPr lang="en-US" altLang="en-US" sz="1400" dirty="0">
                <a:solidFill>
                  <a:srgbClr val="000090"/>
                </a:solidFill>
              </a:rPr>
              <a:t>May 16, 2024</a:t>
            </a:r>
            <a:r>
              <a:rPr lang="en-US" altLang="en-US" dirty="0">
                <a:solidFill>
                  <a:srgbClr val="00009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86C86-8825-614E-B6D7-FAD8F7F4C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12551"/>
            <a:ext cx="10515600" cy="1063092"/>
          </a:xfrm>
        </p:spPr>
        <p:txBody>
          <a:bodyPr/>
          <a:lstStyle/>
          <a:p>
            <a:pPr algn="ctr"/>
            <a:r>
              <a:rPr lang="en-US" dirty="0"/>
              <a:t>Measuring </a:t>
            </a:r>
            <a:r>
              <a:rPr lang="en-US" i="1" dirty="0"/>
              <a:t>K</a:t>
            </a:r>
            <a:r>
              <a:rPr lang="en-US" baseline="30000" dirty="0"/>
              <a:t>0</a:t>
            </a:r>
            <a:r>
              <a:rPr lang="en-US" sz="1800" dirty="0"/>
              <a:t> </a:t>
            </a:r>
            <a:r>
              <a:rPr lang="en-US" sz="3200" dirty="0">
                <a:sym typeface="Wingdings" pitchFamily="2" charset="2"/>
              </a:rPr>
              <a:t>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i="1" dirty="0">
                <a:sym typeface="Wingdings" pitchFamily="2" charset="2"/>
              </a:rPr>
              <a:t>K</a:t>
            </a:r>
            <a:r>
              <a:rPr lang="en-US" baseline="30000" dirty="0">
                <a:sym typeface="Wingdings" pitchFamily="2" charset="2"/>
              </a:rPr>
              <a:t>0</a:t>
            </a:r>
            <a:r>
              <a:rPr lang="en-US" dirty="0">
                <a:sym typeface="Wingdings" pitchFamily="2" charset="2"/>
              </a:rPr>
              <a:t> oscillations</a:t>
            </a:r>
            <a:endParaRPr lang="en-US" dirty="0"/>
          </a:p>
        </p:txBody>
      </p:sp>
      <p:pic>
        <p:nvPicPr>
          <p:cNvPr id="3" name="Picture 2" descr="Screen shot 2016-06-23 at 3.22.59 PM.png">
            <a:extLst>
              <a:ext uri="{FF2B5EF4-FFF2-40B4-BE49-F238E27FC236}">
                <a16:creationId xmlns:a16="http://schemas.microsoft.com/office/drawing/2014/main" id="{1CBEE32E-7636-194B-D86B-DF82792C9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046" y="718767"/>
            <a:ext cx="4772588" cy="24415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3E4DE53-3D58-E94C-E8B9-11F892BAF1FA}"/>
              </a:ext>
            </a:extLst>
          </p:cNvPr>
          <p:cNvSpPr/>
          <p:nvPr/>
        </p:nvSpPr>
        <p:spPr>
          <a:xfrm>
            <a:off x="4391974" y="1494997"/>
            <a:ext cx="1889701" cy="572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416E-A807-5B57-7013-71712E606FBD}"/>
              </a:ext>
            </a:extLst>
          </p:cNvPr>
          <p:cNvSpPr/>
          <p:nvPr/>
        </p:nvSpPr>
        <p:spPr>
          <a:xfrm>
            <a:off x="4650153" y="1799196"/>
            <a:ext cx="476176" cy="469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CDF1EA-E50F-4FBD-2AFB-834ACB97A6A7}"/>
              </a:ext>
            </a:extLst>
          </p:cNvPr>
          <p:cNvSpPr txBox="1"/>
          <p:nvPr/>
        </p:nvSpPr>
        <p:spPr>
          <a:xfrm>
            <a:off x="4197108" y="1772313"/>
            <a:ext cx="148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432FF"/>
                </a:solidFill>
                <a:sym typeface="Wingdings" pitchFamily="2" charset="2"/>
              </a:rPr>
              <a:t>K</a:t>
            </a:r>
            <a:r>
              <a:rPr lang="en-US" b="1" baseline="30000" dirty="0">
                <a:solidFill>
                  <a:srgbClr val="0432FF"/>
                </a:solidFill>
                <a:latin typeface="Symbol" pitchFamily="2" charset="2"/>
                <a:sym typeface="Wingdings" pitchFamily="2" charset="2"/>
              </a:rPr>
              <a:t>0</a:t>
            </a:r>
            <a:r>
              <a:rPr lang="en-US" b="1" dirty="0">
                <a:solidFill>
                  <a:srgbClr val="0432FF"/>
                </a:solidFill>
                <a:latin typeface="Symbol" pitchFamily="2" charset="2"/>
                <a:sym typeface="Wingdings" pitchFamily="2" charset="2"/>
              </a:rPr>
              <a:t>(t)➝ </a:t>
            </a:r>
            <a:r>
              <a:rPr lang="en-US" b="1" dirty="0" err="1">
                <a:solidFill>
                  <a:srgbClr val="0432FF"/>
                </a:solidFill>
                <a:latin typeface="Symbol" pitchFamily="2" charset="2"/>
                <a:sym typeface="Wingdings" pitchFamily="2" charset="2"/>
              </a:rPr>
              <a:t>p</a:t>
            </a:r>
            <a:r>
              <a:rPr lang="en-US" b="1" baseline="30000" dirty="0" err="1">
                <a:solidFill>
                  <a:srgbClr val="0432FF"/>
                </a:solidFill>
                <a:latin typeface="Symbol" pitchFamily="2" charset="2"/>
                <a:sym typeface="Wingdings" pitchFamily="2" charset="2"/>
              </a:rPr>
              <a:t>-</a:t>
            </a:r>
            <a:r>
              <a:rPr lang="en-US" b="1" dirty="0" err="1">
                <a:solidFill>
                  <a:srgbClr val="0432FF"/>
                </a:solidFill>
                <a:latin typeface="Dreaming Outloud Script Pro" panose="03050502040304050704" pitchFamily="66" charset="77"/>
                <a:cs typeface="Dreaming Outloud Script Pro" panose="03050502040304050704" pitchFamily="66" charset="77"/>
                <a:sym typeface="Wingdings" pitchFamily="2" charset="2"/>
              </a:rPr>
              <a:t>l</a:t>
            </a:r>
            <a:r>
              <a:rPr lang="en-US" b="1" baseline="30000" dirty="0" err="1">
                <a:solidFill>
                  <a:srgbClr val="0432FF"/>
                </a:solidFill>
                <a:sym typeface="Wingdings" pitchFamily="2" charset="2"/>
              </a:rPr>
              <a:t>+</a:t>
            </a:r>
            <a:r>
              <a:rPr lang="en-US" b="1" dirty="0" err="1">
                <a:solidFill>
                  <a:srgbClr val="0432FF"/>
                </a:solidFill>
                <a:latin typeface="Symbol" pitchFamily="2" charset="2"/>
                <a:sym typeface="Wingdings" pitchFamily="2" charset="2"/>
              </a:rPr>
              <a:t>n</a:t>
            </a:r>
            <a:endParaRPr lang="en-US" b="1" dirty="0">
              <a:solidFill>
                <a:srgbClr val="0432FF"/>
              </a:solidFill>
              <a:latin typeface="Symbol" pitchFamily="2" charset="2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0E706C4-F29F-EB91-7047-2B0AE26A66C4}"/>
              </a:ext>
            </a:extLst>
          </p:cNvPr>
          <p:cNvCxnSpPr>
            <a:cxnSpLocks/>
          </p:cNvCxnSpPr>
          <p:nvPr/>
        </p:nvCxnSpPr>
        <p:spPr>
          <a:xfrm>
            <a:off x="3125551" y="2512043"/>
            <a:ext cx="771535" cy="2533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0965369-46B6-1A21-3321-FA7A72E13DCE}"/>
              </a:ext>
            </a:extLst>
          </p:cNvPr>
          <p:cNvSpPr txBox="1"/>
          <p:nvPr/>
        </p:nvSpPr>
        <p:spPr>
          <a:xfrm>
            <a:off x="4062261" y="2528658"/>
            <a:ext cx="1553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sym typeface="Wingdings" pitchFamily="2" charset="2"/>
              </a:rPr>
              <a:t>K</a:t>
            </a:r>
            <a:r>
              <a:rPr lang="en-US" b="1" baseline="30000" dirty="0">
                <a:solidFill>
                  <a:srgbClr val="FF0000"/>
                </a:solidFill>
                <a:latin typeface="Symbol" pitchFamily="2" charset="2"/>
                <a:sym typeface="Wingdings" pitchFamily="2" charset="2"/>
              </a:rPr>
              <a:t>0</a:t>
            </a:r>
            <a:r>
              <a:rPr lang="en-US" b="1" dirty="0">
                <a:solidFill>
                  <a:srgbClr val="FF0000"/>
                </a:solidFill>
                <a:latin typeface="Symbol" pitchFamily="2" charset="2"/>
                <a:sym typeface="Wingdings" pitchFamily="2" charset="2"/>
              </a:rPr>
              <a:t>(t)➝ </a:t>
            </a:r>
            <a:r>
              <a:rPr lang="en-US" b="1" dirty="0" err="1">
                <a:solidFill>
                  <a:srgbClr val="FF0000"/>
                </a:solidFill>
                <a:latin typeface="Symbol" pitchFamily="2" charset="2"/>
                <a:sym typeface="Wingdings" pitchFamily="2" charset="2"/>
              </a:rPr>
              <a:t>p</a:t>
            </a:r>
            <a:r>
              <a:rPr lang="en-US" b="1" baseline="30000" dirty="0" err="1">
                <a:solidFill>
                  <a:srgbClr val="FF0000"/>
                </a:solidFill>
                <a:latin typeface="Symbol" pitchFamily="2" charset="2"/>
                <a:sym typeface="Wingdings" pitchFamily="2" charset="2"/>
              </a:rPr>
              <a:t>+</a:t>
            </a:r>
            <a:r>
              <a:rPr lang="en-US" b="1" dirty="0" err="1">
                <a:solidFill>
                  <a:srgbClr val="FF0000"/>
                </a:solidFill>
                <a:latin typeface="Dreaming Outloud Script Pro" panose="03050502040304050704" pitchFamily="66" charset="77"/>
                <a:cs typeface="Dreaming Outloud Script Pro" panose="03050502040304050704" pitchFamily="66" charset="77"/>
                <a:sym typeface="Wingdings" pitchFamily="2" charset="2"/>
              </a:rPr>
              <a:t>l</a:t>
            </a:r>
            <a:r>
              <a:rPr lang="en-US" b="1" baseline="30000" dirty="0" err="1">
                <a:solidFill>
                  <a:srgbClr val="FF0000"/>
                </a:solidFill>
                <a:latin typeface="Symbol" pitchFamily="2" charset="2"/>
                <a:sym typeface="Wingdings" pitchFamily="2" charset="2"/>
              </a:rPr>
              <a:t>-</a:t>
            </a:r>
            <a:r>
              <a:rPr lang="en-US" b="1" dirty="0" err="1">
                <a:solidFill>
                  <a:srgbClr val="FF0000"/>
                </a:solidFill>
                <a:latin typeface="Symbol" pitchFamily="2" charset="2"/>
                <a:sym typeface="Wingdings" pitchFamily="2" charset="2"/>
              </a:rPr>
              <a:t>n</a:t>
            </a:r>
            <a:endParaRPr lang="en-US" b="1" dirty="0">
              <a:solidFill>
                <a:srgbClr val="FF0000"/>
              </a:solidFill>
              <a:latin typeface="Symbol" pitchFamily="2" charset="2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79DADC0-F9BB-778F-779A-EF27B4A16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792" y="5138699"/>
            <a:ext cx="2872305" cy="79563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EA1A351-C64B-4648-DA23-4BD0235FF41C}"/>
              </a:ext>
            </a:extLst>
          </p:cNvPr>
          <p:cNvSpPr txBox="1"/>
          <p:nvPr/>
        </p:nvSpPr>
        <p:spPr>
          <a:xfrm rot="10800000">
            <a:off x="6297526" y="-90328"/>
            <a:ext cx="314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_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5EB2CC3-EC80-15E7-E44E-74917C20EC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0520" y="3296339"/>
            <a:ext cx="4710743" cy="50861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3AB1E2C-AEBF-82EB-822A-38083B2063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216" y="4107067"/>
            <a:ext cx="3961203" cy="64088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FA2E56D-B5B6-22D0-9FB5-0DEFA43E45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6454" y="5245108"/>
            <a:ext cx="4087726" cy="58848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7FD29E1-FDB1-4B0F-2D48-D2FC0E069B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2806" y="6039877"/>
            <a:ext cx="1825490" cy="564509"/>
          </a:xfrm>
          <a:prstGeom prst="rect">
            <a:avLst/>
          </a:prstGeom>
        </p:spPr>
      </p:pic>
      <p:sp>
        <p:nvSpPr>
          <p:cNvPr id="30" name="Right Brace 29">
            <a:extLst>
              <a:ext uri="{FF2B5EF4-FFF2-40B4-BE49-F238E27FC236}">
                <a16:creationId xmlns:a16="http://schemas.microsoft.com/office/drawing/2014/main" id="{4DFE960D-6EAC-AE8D-4FEA-F19A12CA046B}"/>
              </a:ext>
            </a:extLst>
          </p:cNvPr>
          <p:cNvSpPr/>
          <p:nvPr/>
        </p:nvSpPr>
        <p:spPr>
          <a:xfrm rot="5400000">
            <a:off x="3019934" y="4962396"/>
            <a:ext cx="401362" cy="1888865"/>
          </a:xfrm>
          <a:prstGeom prst="rightBrac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eft Brace 32">
            <a:extLst>
              <a:ext uri="{FF2B5EF4-FFF2-40B4-BE49-F238E27FC236}">
                <a16:creationId xmlns:a16="http://schemas.microsoft.com/office/drawing/2014/main" id="{02613161-C5CF-C47D-16B1-35764DAFE1F3}"/>
              </a:ext>
            </a:extLst>
          </p:cNvPr>
          <p:cNvSpPr/>
          <p:nvPr/>
        </p:nvSpPr>
        <p:spPr>
          <a:xfrm rot="5400000">
            <a:off x="6454034" y="3095428"/>
            <a:ext cx="141950" cy="454966"/>
          </a:xfrm>
          <a:prstGeom prst="leftBrace">
            <a:avLst>
              <a:gd name="adj1" fmla="val 18881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F41CBE1-6A93-934D-91BB-07F4F33B07FC}"/>
              </a:ext>
            </a:extLst>
          </p:cNvPr>
          <p:cNvSpPr txBox="1"/>
          <p:nvPr/>
        </p:nvSpPr>
        <p:spPr>
          <a:xfrm>
            <a:off x="6403934" y="3068726"/>
            <a:ext cx="6594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Symbol" pitchFamily="2" charset="2"/>
              </a:rPr>
              <a:t>G</a:t>
            </a:r>
            <a:r>
              <a:rPr lang="en-US" sz="1200" dirty="0"/>
              <a:t>≈</a:t>
            </a:r>
            <a:r>
              <a:rPr lang="en-US" sz="1200" dirty="0">
                <a:latin typeface="Symbol" pitchFamily="2" charset="2"/>
              </a:rPr>
              <a:t>G</a:t>
            </a:r>
            <a:r>
              <a:rPr lang="en-US" sz="1200" baseline="-25000" dirty="0"/>
              <a:t>S</a:t>
            </a:r>
            <a:r>
              <a:rPr lang="en-US" sz="1200" dirty="0"/>
              <a:t>/2</a:t>
            </a:r>
            <a:endParaRPr lang="en-US" sz="1200" baseline="-25000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4962167-A379-9BDB-604B-5EBBECE178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9283" y="2350164"/>
            <a:ext cx="1281237" cy="18841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19144E8-9CF3-DFFA-3C76-BCAF04A3C9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6207" y="4160884"/>
            <a:ext cx="5006009" cy="55326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69135CB-32E7-C205-2E3C-FDCF654CF459}"/>
              </a:ext>
            </a:extLst>
          </p:cNvPr>
          <p:cNvSpPr txBox="1"/>
          <p:nvPr/>
        </p:nvSpPr>
        <p:spPr>
          <a:xfrm rot="19269900">
            <a:off x="5350881" y="3159165"/>
            <a:ext cx="375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≈</a:t>
            </a:r>
            <a:r>
              <a:rPr lang="en-US" sz="1400" b="1" dirty="0">
                <a:latin typeface="Symbol" pitchFamily="2" charset="2"/>
              </a:rPr>
              <a:t>1</a:t>
            </a:r>
            <a:endParaRPr lang="en-US" sz="1400" b="1" baseline="-250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4A6BF62-315F-0D2A-DD74-837F35585FEA}"/>
              </a:ext>
            </a:extLst>
          </p:cNvPr>
          <p:cNvSpPr txBox="1"/>
          <p:nvPr/>
        </p:nvSpPr>
        <p:spPr>
          <a:xfrm rot="10800000">
            <a:off x="6401549" y="303113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_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2B78DEB-C8C4-10F9-3FBE-C285ECA754F8}"/>
              </a:ext>
            </a:extLst>
          </p:cNvPr>
          <p:cNvSpPr txBox="1"/>
          <p:nvPr/>
        </p:nvSpPr>
        <p:spPr>
          <a:xfrm rot="10800000">
            <a:off x="6987968" y="5045052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_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AF314B3-DCF5-C1FE-F37B-57B88C23997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97086" y="1202506"/>
            <a:ext cx="611857" cy="26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BBBC4A-8782-DEA5-4D73-A8013CA93DD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806842">
            <a:off x="5644578" y="4867619"/>
            <a:ext cx="889000" cy="292100"/>
          </a:xfrm>
          <a:prstGeom prst="rect">
            <a:avLst/>
          </a:prstGeom>
        </p:spPr>
      </p:pic>
      <p:sp>
        <p:nvSpPr>
          <p:cNvPr id="12" name="Right Brace 11">
            <a:extLst>
              <a:ext uri="{FF2B5EF4-FFF2-40B4-BE49-F238E27FC236}">
                <a16:creationId xmlns:a16="http://schemas.microsoft.com/office/drawing/2014/main" id="{3BCDF76B-5A1D-AE30-5C42-6286B8D34DEC}"/>
              </a:ext>
            </a:extLst>
          </p:cNvPr>
          <p:cNvSpPr/>
          <p:nvPr/>
        </p:nvSpPr>
        <p:spPr>
          <a:xfrm rot="16200000">
            <a:off x="5436787" y="4809756"/>
            <a:ext cx="268960" cy="825515"/>
          </a:xfrm>
          <a:prstGeom prst="rightBrac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C91D170-38A8-B3D2-F5B8-C4A6D226859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610584">
            <a:off x="5255830" y="6085984"/>
            <a:ext cx="889000" cy="266700"/>
          </a:xfrm>
          <a:prstGeom prst="rect">
            <a:avLst/>
          </a:prstGeom>
        </p:spPr>
      </p:pic>
      <p:sp>
        <p:nvSpPr>
          <p:cNvPr id="18" name="Right Brace 17">
            <a:extLst>
              <a:ext uri="{FF2B5EF4-FFF2-40B4-BE49-F238E27FC236}">
                <a16:creationId xmlns:a16="http://schemas.microsoft.com/office/drawing/2014/main" id="{756C604D-3A3C-D144-FDE4-719DF691ACEE}"/>
              </a:ext>
            </a:extLst>
          </p:cNvPr>
          <p:cNvSpPr/>
          <p:nvPr/>
        </p:nvSpPr>
        <p:spPr>
          <a:xfrm rot="5400000">
            <a:off x="5084013" y="5095525"/>
            <a:ext cx="318999" cy="1704973"/>
          </a:xfrm>
          <a:prstGeom prst="rightBrac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D8459A-D179-D309-F0F5-62A21DBA4C8D}"/>
              </a:ext>
            </a:extLst>
          </p:cNvPr>
          <p:cNvSpPr txBox="1"/>
          <p:nvPr/>
        </p:nvSpPr>
        <p:spPr>
          <a:xfrm>
            <a:off x="1345324" y="4168917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EBF9D7-1406-BE94-7AD6-853CCFD6CAC3}"/>
              </a:ext>
            </a:extLst>
          </p:cNvPr>
          <p:cNvSpPr txBox="1"/>
          <p:nvPr/>
        </p:nvSpPr>
        <p:spPr>
          <a:xfrm flipH="1">
            <a:off x="838200" y="3579978"/>
            <a:ext cx="1808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45200"/>
                </a:solidFill>
                <a:latin typeface="Comic Sans MS" panose="030F0902030302020204" pitchFamily="66" charset="0"/>
              </a:rPr>
              <a:t>“same flavor”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5716B50-5AB1-743E-A50D-3900F8AD20FA}"/>
              </a:ext>
            </a:extLst>
          </p:cNvPr>
          <p:cNvCxnSpPr>
            <a:endCxn id="4" idx="0"/>
          </p:cNvCxnSpPr>
          <p:nvPr/>
        </p:nvCxnSpPr>
        <p:spPr>
          <a:xfrm>
            <a:off x="1345324" y="3949310"/>
            <a:ext cx="177292" cy="219607"/>
          </a:xfrm>
          <a:prstGeom prst="straightConnector1">
            <a:avLst/>
          </a:prstGeom>
          <a:ln>
            <a:solidFill>
              <a:srgbClr val="9452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498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DB00B-23DF-F221-7E4B-8124C5389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222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Four </a:t>
            </a:r>
            <a:r>
              <a:rPr lang="en-US" i="1" dirty="0"/>
              <a:t>K</a:t>
            </a:r>
            <a:r>
              <a:rPr lang="en-US" i="1" baseline="30000" dirty="0"/>
              <a:t>0</a:t>
            </a:r>
            <a:r>
              <a:rPr lang="en-US" baseline="-25000" dirty="0">
                <a:latin typeface="Dreaming Outloud Script Pro" panose="03050502040304050704" pitchFamily="66" charset="77"/>
                <a:cs typeface="Dreaming Outloud Script Pro" panose="03050502040304050704" pitchFamily="66" charset="77"/>
              </a:rPr>
              <a:t>l</a:t>
            </a:r>
            <a:r>
              <a:rPr lang="en-US" baseline="-25000" dirty="0"/>
              <a:t>3</a:t>
            </a:r>
            <a:r>
              <a:rPr lang="en-US" dirty="0"/>
              <a:t> asymmetries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06B12C-8083-FAD9-9088-BF4A96FBB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483" y="2534123"/>
            <a:ext cx="1392464" cy="5733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44425D-1516-4F3E-6BFF-A2F08DBE6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969" y="4055302"/>
            <a:ext cx="1348923" cy="548562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128A894-D1FF-2019-9834-B7667DEC35E5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2818947" y="2820807"/>
            <a:ext cx="4089853" cy="79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98DAF7-5E77-5794-170F-B5E6447A1F86}"/>
              </a:ext>
            </a:extLst>
          </p:cNvPr>
          <p:cNvCxnSpPr>
            <a:cxnSpLocks/>
          </p:cNvCxnSpPr>
          <p:nvPr/>
        </p:nvCxnSpPr>
        <p:spPr>
          <a:xfrm>
            <a:off x="2818947" y="4308859"/>
            <a:ext cx="408985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10B3B4B-5381-0B04-8C32-FF1E270F19FA}"/>
              </a:ext>
            </a:extLst>
          </p:cNvPr>
          <p:cNvCxnSpPr>
            <a:cxnSpLocks/>
          </p:cNvCxnSpPr>
          <p:nvPr/>
        </p:nvCxnSpPr>
        <p:spPr>
          <a:xfrm>
            <a:off x="2818947" y="3059560"/>
            <a:ext cx="3973739" cy="9697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D0956AD-553F-0199-0226-E05CECEDFA9A}"/>
              </a:ext>
            </a:extLst>
          </p:cNvPr>
          <p:cNvCxnSpPr>
            <a:cxnSpLocks/>
          </p:cNvCxnSpPr>
          <p:nvPr/>
        </p:nvCxnSpPr>
        <p:spPr>
          <a:xfrm flipV="1">
            <a:off x="2818947" y="3107491"/>
            <a:ext cx="4089853" cy="9957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167E851-BFA5-5D09-8CEF-97388D286ADD}"/>
              </a:ext>
            </a:extLst>
          </p:cNvPr>
          <p:cNvSpPr txBox="1"/>
          <p:nvPr/>
        </p:nvSpPr>
        <p:spPr>
          <a:xfrm>
            <a:off x="4531301" y="4078027"/>
            <a:ext cx="59508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SF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403DAB-20D5-7544-9CE9-53E2F74E79FC}"/>
              </a:ext>
            </a:extLst>
          </p:cNvPr>
          <p:cNvSpPr txBox="1"/>
          <p:nvPr/>
        </p:nvSpPr>
        <p:spPr>
          <a:xfrm>
            <a:off x="5777424" y="3609447"/>
            <a:ext cx="59508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OF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0CF4108-C132-3A4F-289E-942C53764E20}"/>
              </a:ext>
            </a:extLst>
          </p:cNvPr>
          <p:cNvSpPr txBox="1"/>
          <p:nvPr/>
        </p:nvSpPr>
        <p:spPr>
          <a:xfrm>
            <a:off x="5779634" y="3033532"/>
            <a:ext cx="59508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OF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F421964-5CE2-54A9-D4F6-7A95C98D1E1C}"/>
              </a:ext>
            </a:extLst>
          </p:cNvPr>
          <p:cNvSpPr txBox="1"/>
          <p:nvPr/>
        </p:nvSpPr>
        <p:spPr>
          <a:xfrm>
            <a:off x="4499432" y="2578170"/>
            <a:ext cx="59508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SF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2624B7A-9E77-C729-A3C8-F2AD6AD44CCD}"/>
              </a:ext>
            </a:extLst>
          </p:cNvPr>
          <p:cNvSpPr txBox="1"/>
          <p:nvPr/>
        </p:nvSpPr>
        <p:spPr>
          <a:xfrm flipH="1">
            <a:off x="2760892" y="1208994"/>
            <a:ext cx="6458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SF:  same flavor  &amp; OF: opposite flavor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8AC03A-98CE-F373-915B-AE55679A589D}"/>
              </a:ext>
            </a:extLst>
          </p:cNvPr>
          <p:cNvSpPr txBox="1"/>
          <p:nvPr/>
        </p:nvSpPr>
        <p:spPr>
          <a:xfrm rot="10800000">
            <a:off x="5827537" y="2945962"/>
            <a:ext cx="4443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_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FACE2C-549C-9BBD-984E-2EFD851508A8}"/>
              </a:ext>
            </a:extLst>
          </p:cNvPr>
          <p:cNvSpPr txBox="1"/>
          <p:nvPr/>
        </p:nvSpPr>
        <p:spPr>
          <a:xfrm rot="10800000">
            <a:off x="4574797" y="3979246"/>
            <a:ext cx="4443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_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D2C97D-4A15-FEA2-AC8F-C49EA4BEF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7487" y="2578170"/>
            <a:ext cx="1371600" cy="4191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7897AF-CAE5-7640-A496-968F05E7A7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5394" y="3947395"/>
            <a:ext cx="13970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32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251A9-17F2-CA39-1EBA-025D26950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322" y="110703"/>
            <a:ext cx="10515600" cy="948498"/>
          </a:xfrm>
        </p:spPr>
        <p:txBody>
          <a:bodyPr/>
          <a:lstStyle/>
          <a:p>
            <a:pPr algn="ctr"/>
            <a:r>
              <a:rPr lang="en-US" dirty="0"/>
              <a:t>Corresponding relations for </a:t>
            </a:r>
            <a:r>
              <a:rPr lang="en-US" i="1" dirty="0"/>
              <a:t>K</a:t>
            </a:r>
            <a:r>
              <a:rPr lang="en-US" baseline="30000" dirty="0"/>
              <a:t>0</a:t>
            </a:r>
            <a:r>
              <a:rPr lang="en-US" sz="4000" dirty="0"/>
              <a:t>(</a:t>
            </a:r>
            <a:r>
              <a:rPr lang="en-US" sz="4000" dirty="0">
                <a:latin typeface="Symbol" pitchFamily="2" charset="2"/>
              </a:rPr>
              <a:t>t</a:t>
            </a:r>
            <a:r>
              <a:rPr lang="en-US" sz="4000" dirty="0"/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FCE776-BA5C-77C3-64FA-04F3859F3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907" y="2280063"/>
            <a:ext cx="8551790" cy="7530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38A6CB-76EB-204A-53D6-B6E37772C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5410" y="3429000"/>
            <a:ext cx="5770419" cy="4418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E2811F-2EE7-8C20-F9AE-E387C09CB59C}"/>
              </a:ext>
            </a:extLst>
          </p:cNvPr>
          <p:cNvSpPr txBox="1"/>
          <p:nvPr/>
        </p:nvSpPr>
        <p:spPr>
          <a:xfrm>
            <a:off x="3776429" y="1757797"/>
            <a:ext cx="784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902030302020204" pitchFamily="66" charset="0"/>
              </a:rPr>
              <a:t>g</a:t>
            </a:r>
            <a:r>
              <a:rPr lang="en-US" sz="2400" baseline="-25000" dirty="0">
                <a:solidFill>
                  <a:srgbClr val="C00000"/>
                </a:solidFill>
                <a:latin typeface="Comic Sans MS" panose="030F0902030302020204" pitchFamily="66" charset="0"/>
              </a:rPr>
              <a:t>+</a:t>
            </a:r>
            <a:r>
              <a:rPr lang="en-US" sz="2400" dirty="0">
                <a:solidFill>
                  <a:srgbClr val="C00000"/>
                </a:solidFill>
              </a:rPr>
              <a:t>(</a:t>
            </a:r>
            <a:r>
              <a:rPr lang="en-US" sz="2800" dirty="0">
                <a:solidFill>
                  <a:srgbClr val="C00000"/>
                </a:solidFill>
                <a:latin typeface="Symbol" pitchFamily="2" charset="2"/>
              </a:rPr>
              <a:t>t</a:t>
            </a:r>
            <a:r>
              <a:rPr lang="en-US" sz="2400" dirty="0">
                <a:solidFill>
                  <a:srgbClr val="C00000"/>
                </a:solidFill>
              </a:rPr>
              <a:t>)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2913B7-F800-F10D-BB8B-91BEC9A259BD}"/>
              </a:ext>
            </a:extLst>
          </p:cNvPr>
          <p:cNvSpPr txBox="1"/>
          <p:nvPr/>
        </p:nvSpPr>
        <p:spPr>
          <a:xfrm>
            <a:off x="7983478" y="1782421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902030302020204" pitchFamily="66" charset="0"/>
              </a:rPr>
              <a:t>g</a:t>
            </a:r>
            <a:r>
              <a:rPr lang="en-US" sz="2400" b="1" baseline="-25000" dirty="0">
                <a:solidFill>
                  <a:srgbClr val="C00000"/>
                </a:solidFill>
                <a:latin typeface="Symbol" pitchFamily="2" charset="2"/>
              </a:rPr>
              <a:t>-</a:t>
            </a:r>
            <a:r>
              <a:rPr lang="en-US" sz="2400" dirty="0">
                <a:solidFill>
                  <a:srgbClr val="C00000"/>
                </a:solidFill>
              </a:rPr>
              <a:t>(</a:t>
            </a:r>
            <a:r>
              <a:rPr lang="en-US" sz="2800" dirty="0">
                <a:solidFill>
                  <a:srgbClr val="C00000"/>
                </a:solidFill>
                <a:latin typeface="Symbol" pitchFamily="2" charset="2"/>
              </a:rPr>
              <a:t>t</a:t>
            </a:r>
            <a:r>
              <a:rPr lang="en-US" sz="2400" dirty="0">
                <a:solidFill>
                  <a:srgbClr val="C00000"/>
                </a:solidFill>
              </a:rPr>
              <a:t>)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429293-2BF0-F65A-CFA1-E640CF5BAA3C}"/>
              </a:ext>
            </a:extLst>
          </p:cNvPr>
          <p:cNvSpPr txBox="1"/>
          <p:nvPr/>
        </p:nvSpPr>
        <p:spPr>
          <a:xfrm rot="10800000">
            <a:off x="8570337" y="152435"/>
            <a:ext cx="4203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_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87753E-5058-48C6-44FB-AA84806E5BB0}"/>
              </a:ext>
            </a:extLst>
          </p:cNvPr>
          <p:cNvSpPr txBox="1"/>
          <p:nvPr/>
        </p:nvSpPr>
        <p:spPr>
          <a:xfrm>
            <a:off x="829943" y="4953567"/>
            <a:ext cx="60575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45200"/>
                </a:solidFill>
                <a:latin typeface="Comic Sans MS" panose="030F0902030302020204" pitchFamily="66" charset="0"/>
              </a:rPr>
              <a:t>neutral kaons flavor-tagged as a </a:t>
            </a:r>
            <a:r>
              <a:rPr lang="en-US" b="1" i="1" dirty="0">
                <a:solidFill>
                  <a:srgbClr val="945200"/>
                </a:solidFill>
                <a:latin typeface="Comic Sans MS" panose="030F0902030302020204" pitchFamily="66" charset="0"/>
              </a:rPr>
              <a:t>K</a:t>
            </a:r>
            <a:r>
              <a:rPr lang="en-US" sz="900" b="1" i="1" dirty="0">
                <a:solidFill>
                  <a:srgbClr val="945200"/>
                </a:solidFill>
                <a:latin typeface="Comic Sans MS" panose="030F0902030302020204" pitchFamily="66" charset="0"/>
              </a:rPr>
              <a:t> </a:t>
            </a:r>
            <a:r>
              <a:rPr lang="en-US" b="1" baseline="30000" dirty="0">
                <a:solidFill>
                  <a:srgbClr val="945200"/>
                </a:solidFill>
                <a:latin typeface="Comic Sans MS" panose="030F0902030302020204" pitchFamily="66" charset="0"/>
              </a:rPr>
              <a:t>0</a:t>
            </a:r>
            <a:r>
              <a:rPr lang="en-US" b="1" dirty="0">
                <a:solidFill>
                  <a:srgbClr val="945200"/>
                </a:solidFill>
                <a:latin typeface="Comic Sans MS" panose="030F0902030302020204" pitchFamily="66" charset="0"/>
              </a:rPr>
              <a:t> at </a:t>
            </a:r>
            <a:r>
              <a:rPr lang="en-US" sz="2200" b="1" dirty="0">
                <a:solidFill>
                  <a:srgbClr val="945200"/>
                </a:solidFill>
                <a:latin typeface="Symbol" pitchFamily="2" charset="2"/>
              </a:rPr>
              <a:t>t</a:t>
            </a:r>
            <a:r>
              <a:rPr lang="en-US" b="1" dirty="0">
                <a:solidFill>
                  <a:srgbClr val="945200"/>
                </a:solidFill>
                <a:latin typeface="Comic Sans MS" panose="030F0902030302020204" pitchFamily="66" charset="0"/>
              </a:rPr>
              <a:t>=0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972D1B-12D9-3679-7F96-EF0694ED0B97}"/>
              </a:ext>
            </a:extLst>
          </p:cNvPr>
          <p:cNvSpPr txBox="1"/>
          <p:nvPr/>
        </p:nvSpPr>
        <p:spPr>
          <a:xfrm rot="10800000">
            <a:off x="4547332" y="4994730"/>
            <a:ext cx="290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45200"/>
                </a:solidFill>
              </a:rPr>
              <a:t>_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9CD73EB-E826-7456-AEE8-F8754E929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5410" y="4135703"/>
            <a:ext cx="7105081" cy="37710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D43E974-3A3D-B53B-EE0B-C1CD6171C1A0}"/>
              </a:ext>
            </a:extLst>
          </p:cNvPr>
          <p:cNvSpPr/>
          <p:nvPr/>
        </p:nvSpPr>
        <p:spPr>
          <a:xfrm>
            <a:off x="1904509" y="3462376"/>
            <a:ext cx="792339" cy="1109995"/>
          </a:xfrm>
          <a:prstGeom prst="rect">
            <a:avLst/>
          </a:prstGeom>
          <a:solidFill>
            <a:srgbClr val="FFC000">
              <a:alpha val="3172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4009F85-C434-19EB-4B18-999B78DED2A4}"/>
              </a:ext>
            </a:extLst>
          </p:cNvPr>
          <p:cNvCxnSpPr>
            <a:cxnSpLocks/>
          </p:cNvCxnSpPr>
          <p:nvPr/>
        </p:nvCxnSpPr>
        <p:spPr>
          <a:xfrm>
            <a:off x="2300679" y="4670841"/>
            <a:ext cx="0" cy="420623"/>
          </a:xfrm>
          <a:prstGeom prst="straightConnector1">
            <a:avLst/>
          </a:prstGeom>
          <a:ln>
            <a:solidFill>
              <a:srgbClr val="9452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96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9838D-D57E-CBD9-2264-03551C63B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054" y="0"/>
            <a:ext cx="10515600" cy="786877"/>
          </a:xfrm>
        </p:spPr>
        <p:txBody>
          <a:bodyPr/>
          <a:lstStyle/>
          <a:p>
            <a:r>
              <a:rPr lang="en-US" dirty="0"/>
              <a:t>Effect of the “opposite-sign” </a:t>
            </a:r>
            <a:r>
              <a:rPr lang="en-US" i="1" dirty="0"/>
              <a:t>K</a:t>
            </a:r>
            <a:r>
              <a:rPr lang="en-US" baseline="30000" dirty="0"/>
              <a:t>0</a:t>
            </a:r>
            <a:r>
              <a:rPr lang="en-US" dirty="0"/>
              <a:t>(</a:t>
            </a:r>
            <a:r>
              <a:rPr lang="en-US" sz="4800" dirty="0">
                <a:latin typeface="Symbol" pitchFamily="2" charset="2"/>
              </a:rPr>
              <a:t>t</a:t>
            </a:r>
            <a:r>
              <a:rPr lang="en-US" dirty="0"/>
              <a:t>) decays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5851C8-F231-80F1-45BC-1766843DE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681" y="3047920"/>
            <a:ext cx="3926531" cy="7502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5D2F73-7662-AE2F-C165-A9D53E80676C}"/>
              </a:ext>
            </a:extLst>
          </p:cNvPr>
          <p:cNvSpPr txBox="1"/>
          <p:nvPr/>
        </p:nvSpPr>
        <p:spPr>
          <a:xfrm>
            <a:off x="4907478" y="2264760"/>
            <a:ext cx="2656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45200"/>
                </a:solidFill>
                <a:latin typeface="Comic Sans MS" panose="030F0902030302020204" pitchFamily="66" charset="0"/>
              </a:rPr>
              <a:t>opposite in sign to the</a:t>
            </a:r>
          </a:p>
          <a:p>
            <a:r>
              <a:rPr lang="en-US" b="1" i="1" dirty="0">
                <a:solidFill>
                  <a:srgbClr val="945200"/>
                </a:solidFill>
                <a:latin typeface="Lucida Handwriting" panose="03010101010101010101" pitchFamily="66" charset="77"/>
              </a:rPr>
              <a:t>A</a:t>
            </a:r>
            <a:r>
              <a:rPr lang="en-US" sz="800" b="1" i="1" dirty="0">
                <a:solidFill>
                  <a:srgbClr val="945200"/>
                </a:solidFill>
                <a:latin typeface="Lucida Handwriting" panose="03010101010101010101" pitchFamily="66" charset="77"/>
              </a:rPr>
              <a:t> </a:t>
            </a:r>
            <a:r>
              <a:rPr lang="en-US" b="1" baseline="36000" dirty="0">
                <a:solidFill>
                  <a:srgbClr val="945200"/>
                </a:solidFill>
                <a:latin typeface="Comic Sans MS" panose="030F0902030302020204" pitchFamily="66" charset="0"/>
              </a:rPr>
              <a:t>SF</a:t>
            </a:r>
            <a:r>
              <a:rPr lang="en-US" b="1" dirty="0">
                <a:solidFill>
                  <a:srgbClr val="945200"/>
                </a:solidFill>
                <a:latin typeface="Comic Sans MS" panose="030F0902030302020204" pitchFamily="66" charset="0"/>
              </a:rPr>
              <a:t> oscillation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B1E700A-BD0C-4945-33E6-161DFD105602}"/>
              </a:ext>
            </a:extLst>
          </p:cNvPr>
          <p:cNvCxnSpPr>
            <a:cxnSpLocks/>
          </p:cNvCxnSpPr>
          <p:nvPr/>
        </p:nvCxnSpPr>
        <p:spPr>
          <a:xfrm flipH="1">
            <a:off x="7482544" y="2234255"/>
            <a:ext cx="1111" cy="557203"/>
          </a:xfrm>
          <a:prstGeom prst="straightConnector1">
            <a:avLst/>
          </a:prstGeom>
          <a:ln>
            <a:solidFill>
              <a:srgbClr val="9452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CDD71BC-3AB9-A3BB-AF5A-67DAE1C53194}"/>
              </a:ext>
            </a:extLst>
          </p:cNvPr>
          <p:cNvCxnSpPr>
            <a:cxnSpLocks/>
            <a:endCxn id="38" idx="0"/>
          </p:cNvCxnSpPr>
          <p:nvPr/>
        </p:nvCxnSpPr>
        <p:spPr>
          <a:xfrm flipH="1">
            <a:off x="9438444" y="1962429"/>
            <a:ext cx="27507" cy="11158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653489E-3588-E9C6-771F-4BA5E9F34626}"/>
              </a:ext>
            </a:extLst>
          </p:cNvPr>
          <p:cNvSpPr txBox="1"/>
          <p:nvPr/>
        </p:nvSpPr>
        <p:spPr>
          <a:xfrm>
            <a:off x="8859399" y="2352883"/>
            <a:ext cx="29787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mic Sans MS" panose="030F0902030302020204" pitchFamily="66" charset="0"/>
              </a:rPr>
              <a:t>these have the same sign</a:t>
            </a:r>
          </a:p>
        </p:txBody>
      </p:sp>
      <p:pic>
        <p:nvPicPr>
          <p:cNvPr id="15" name="Picture 14" descr="Screen shot 2016-06-23 at 4.42.08 PM.png">
            <a:extLst>
              <a:ext uri="{FF2B5EF4-FFF2-40B4-BE49-F238E27FC236}">
                <a16:creationId xmlns:a16="http://schemas.microsoft.com/office/drawing/2014/main" id="{F4651161-DD27-6C79-FCEC-306D5BCA0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5573" y="4068483"/>
            <a:ext cx="4008802" cy="2775936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962B6458-8A95-23E0-DF0C-A6E6FE4FF9EC}"/>
              </a:ext>
            </a:extLst>
          </p:cNvPr>
          <p:cNvSpPr/>
          <p:nvPr/>
        </p:nvSpPr>
        <p:spPr>
          <a:xfrm>
            <a:off x="6258089" y="2941596"/>
            <a:ext cx="2601310" cy="990058"/>
          </a:xfrm>
          <a:prstGeom prst="ellipse">
            <a:avLst/>
          </a:prstGeom>
          <a:noFill/>
          <a:ln>
            <a:solidFill>
              <a:srgbClr val="9452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AFE5003-8D53-D7F1-40B1-EABCA8BF7064}"/>
              </a:ext>
            </a:extLst>
          </p:cNvPr>
          <p:cNvCxnSpPr>
            <a:cxnSpLocks/>
          </p:cNvCxnSpPr>
          <p:nvPr/>
        </p:nvCxnSpPr>
        <p:spPr>
          <a:xfrm>
            <a:off x="8521356" y="5153101"/>
            <a:ext cx="0" cy="230187"/>
          </a:xfrm>
          <a:prstGeom prst="straightConnector1">
            <a:avLst/>
          </a:prstGeom>
          <a:ln w="38100">
            <a:solidFill>
              <a:srgbClr val="9452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9703A8A-D628-E4AD-5A30-647CA323C9F1}"/>
              </a:ext>
            </a:extLst>
          </p:cNvPr>
          <p:cNvCxnSpPr>
            <a:cxnSpLocks/>
          </p:cNvCxnSpPr>
          <p:nvPr/>
        </p:nvCxnSpPr>
        <p:spPr>
          <a:xfrm>
            <a:off x="8537832" y="5436621"/>
            <a:ext cx="0" cy="230187"/>
          </a:xfrm>
          <a:prstGeom prst="straightConnector1">
            <a:avLst/>
          </a:prstGeom>
          <a:ln w="38100">
            <a:solidFill>
              <a:srgbClr val="9452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3724A1C-1101-897D-FAF3-DDA75018BC77}"/>
              </a:ext>
            </a:extLst>
          </p:cNvPr>
          <p:cNvSpPr txBox="1"/>
          <p:nvPr/>
        </p:nvSpPr>
        <p:spPr>
          <a:xfrm>
            <a:off x="8257607" y="4806529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45200"/>
                </a:solidFill>
              </a:rPr>
              <a:t>2Re</a:t>
            </a:r>
            <a:r>
              <a:rPr lang="en-US" sz="2400" i="1" dirty="0">
                <a:solidFill>
                  <a:srgbClr val="945200"/>
                </a:solidFill>
                <a:latin typeface="Comic Sans MS" panose="030F0902030302020204" pitchFamily="66" charset="0"/>
              </a:rPr>
              <a:t>ε</a:t>
            </a:r>
            <a:endParaRPr lang="en-US" sz="2400" dirty="0">
              <a:solidFill>
                <a:srgbClr val="945200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5BD88B1-2D2F-C7CA-6F5B-9521D1076C3A}"/>
              </a:ext>
            </a:extLst>
          </p:cNvPr>
          <p:cNvCxnSpPr>
            <a:cxnSpLocks/>
          </p:cNvCxnSpPr>
          <p:nvPr/>
        </p:nvCxnSpPr>
        <p:spPr>
          <a:xfrm>
            <a:off x="6255386" y="5436621"/>
            <a:ext cx="0" cy="958145"/>
          </a:xfrm>
          <a:prstGeom prst="straightConnector1">
            <a:avLst/>
          </a:prstGeom>
          <a:ln>
            <a:solidFill>
              <a:srgbClr val="9452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80C71AE-C617-8AD9-99F8-8A75F024311E}"/>
              </a:ext>
            </a:extLst>
          </p:cNvPr>
          <p:cNvSpPr txBox="1"/>
          <p:nvPr/>
        </p:nvSpPr>
        <p:spPr>
          <a:xfrm>
            <a:off x="6491326" y="5656102"/>
            <a:ext cx="106471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945200"/>
                </a:solidFill>
                <a:latin typeface="Comic Sans MS" panose="030F0902030302020204" pitchFamily="66" charset="0"/>
              </a:rPr>
              <a:t>oscillation</a:t>
            </a:r>
          </a:p>
          <a:p>
            <a:r>
              <a:rPr lang="en-US" sz="1400" b="1" dirty="0">
                <a:solidFill>
                  <a:srgbClr val="945200"/>
                </a:solidFill>
                <a:latin typeface="Comic Sans MS" panose="030F0902030302020204" pitchFamily="66" charset="0"/>
              </a:rPr>
              <a:t>amplitude</a:t>
            </a:r>
          </a:p>
          <a:p>
            <a:r>
              <a:rPr lang="en-US" sz="1400" b="1" dirty="0">
                <a:solidFill>
                  <a:srgbClr val="945200"/>
                </a:solidFill>
                <a:latin typeface="Comic Sans MS" panose="030F0902030302020204" pitchFamily="66" charset="0"/>
              </a:rPr>
              <a:t>is diluted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9439E23-ED7A-D248-E3A6-2F85E920B886}"/>
              </a:ext>
            </a:extLst>
          </p:cNvPr>
          <p:cNvSpPr txBox="1"/>
          <p:nvPr/>
        </p:nvSpPr>
        <p:spPr>
          <a:xfrm>
            <a:off x="7769736" y="5626168"/>
            <a:ext cx="13612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945200"/>
                </a:solidFill>
                <a:latin typeface="Symbol" pitchFamily="2" charset="2"/>
              </a:rPr>
              <a:t>t</a:t>
            </a:r>
            <a:r>
              <a:rPr lang="en-US" sz="1400" b="1" dirty="0">
                <a:solidFill>
                  <a:srgbClr val="945200"/>
                </a:solidFill>
                <a:latin typeface="Comic Sans MS" panose="030F0902030302020204" pitchFamily="66" charset="0"/>
              </a:rPr>
              <a:t>→</a:t>
            </a:r>
            <a:r>
              <a:rPr lang="en-US" b="1" dirty="0">
                <a:solidFill>
                  <a:srgbClr val="945200"/>
                </a:solidFill>
                <a:latin typeface="Comic Sans MS" panose="030F0902030302020204" pitchFamily="66" charset="0"/>
              </a:rPr>
              <a:t>∞</a:t>
            </a:r>
            <a:r>
              <a:rPr lang="en-US" sz="800" b="1" dirty="0">
                <a:solidFill>
                  <a:srgbClr val="945200"/>
                </a:solidFill>
                <a:latin typeface="Comic Sans MS" panose="030F0902030302020204" pitchFamily="66" charset="0"/>
              </a:rPr>
              <a:t> </a:t>
            </a:r>
            <a:r>
              <a:rPr lang="en-US" sz="1400" b="1" dirty="0">
                <a:solidFill>
                  <a:srgbClr val="945200"/>
                </a:solidFill>
                <a:latin typeface="Comic Sans MS" panose="030F0902030302020204" pitchFamily="66" charset="0"/>
              </a:rPr>
              <a:t>offset</a:t>
            </a:r>
          </a:p>
          <a:p>
            <a:r>
              <a:rPr lang="en-US" sz="1400" b="1" dirty="0">
                <a:solidFill>
                  <a:srgbClr val="945200"/>
                </a:solidFill>
                <a:latin typeface="Comic Sans MS" panose="030F0902030302020204" pitchFamily="66" charset="0"/>
              </a:rPr>
              <a:t>is unaffected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6C4264A-EDBD-4C64-F166-BE07671FCBCB}"/>
              </a:ext>
            </a:extLst>
          </p:cNvPr>
          <p:cNvSpPr txBox="1"/>
          <p:nvPr/>
        </p:nvSpPr>
        <p:spPr>
          <a:xfrm>
            <a:off x="5104740" y="2664869"/>
            <a:ext cx="3786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>
                <a:solidFill>
                  <a:srgbClr val="945200"/>
                </a:solidFill>
              </a:rPr>
              <a:t>K</a:t>
            </a:r>
            <a:r>
              <a:rPr lang="en-US" sz="1200" b="1" i="1" baseline="-25000" dirty="0">
                <a:solidFill>
                  <a:srgbClr val="945200"/>
                </a:solidFill>
                <a:latin typeface="Dreaming Outloud Script Pro" panose="03050502040304050704" pitchFamily="66" charset="77"/>
                <a:cs typeface="Dreaming Outloud Script Pro" panose="03050502040304050704" pitchFamily="66" charset="77"/>
              </a:rPr>
              <a:t>l</a:t>
            </a:r>
            <a:r>
              <a:rPr lang="en-US" sz="1200" b="1" i="1" baseline="-25000" dirty="0">
                <a:solidFill>
                  <a:srgbClr val="945200"/>
                </a:solidFill>
              </a:rPr>
              <a:t>3</a:t>
            </a:r>
            <a:endParaRPr lang="en-US" sz="1200" b="1" baseline="-25000" dirty="0">
              <a:solidFill>
                <a:srgbClr val="9452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98DB23D-DDAA-17C2-6359-BD442DBD019A}"/>
              </a:ext>
            </a:extLst>
          </p:cNvPr>
          <p:cNvSpPr txBox="1"/>
          <p:nvPr/>
        </p:nvSpPr>
        <p:spPr>
          <a:xfrm>
            <a:off x="5201059" y="2695646"/>
            <a:ext cx="2391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baseline="30000" dirty="0">
                <a:solidFill>
                  <a:srgbClr val="945200"/>
                </a:solidFill>
              </a:rPr>
              <a:t>0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6792F7E-F5E2-B827-7EBB-8EEDB19B8D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9543" y="4641429"/>
            <a:ext cx="2451100" cy="3302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611D5A1-D712-35FB-7E05-4FBAC9FE57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084" y="1295871"/>
            <a:ext cx="9723377" cy="813849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3E32F38A-065B-EDC5-9F74-7FAF1EFFF2D1}"/>
              </a:ext>
            </a:extLst>
          </p:cNvPr>
          <p:cNvSpPr/>
          <p:nvPr/>
        </p:nvSpPr>
        <p:spPr>
          <a:xfrm>
            <a:off x="6310312" y="1087842"/>
            <a:ext cx="2170670" cy="1128442"/>
          </a:xfrm>
          <a:prstGeom prst="ellipse">
            <a:avLst/>
          </a:prstGeom>
          <a:noFill/>
          <a:ln>
            <a:solidFill>
              <a:srgbClr val="9452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15A2173-8B49-2F55-9741-C43BEE061663}"/>
              </a:ext>
            </a:extLst>
          </p:cNvPr>
          <p:cNvSpPr/>
          <p:nvPr/>
        </p:nvSpPr>
        <p:spPr>
          <a:xfrm>
            <a:off x="8700662" y="1155186"/>
            <a:ext cx="1920462" cy="65220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7E99243-8690-90C8-A0A0-C04ACB66541C}"/>
              </a:ext>
            </a:extLst>
          </p:cNvPr>
          <p:cNvSpPr/>
          <p:nvPr/>
        </p:nvSpPr>
        <p:spPr>
          <a:xfrm>
            <a:off x="8977676" y="3078251"/>
            <a:ext cx="921536" cy="65220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B7F9069-2604-DCD4-F10A-EC431084D0E2}"/>
              </a:ext>
            </a:extLst>
          </p:cNvPr>
          <p:cNvSpPr txBox="1"/>
          <p:nvPr/>
        </p:nvSpPr>
        <p:spPr>
          <a:xfrm flipH="1">
            <a:off x="1320500" y="4068483"/>
            <a:ext cx="4375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45200"/>
                </a:solidFill>
                <a:latin typeface="Comic Sans MS" panose="030F0902030302020204" pitchFamily="66" charset="0"/>
              </a:rPr>
              <a:t>CERN-Heidelberg </a:t>
            </a:r>
            <a:r>
              <a:rPr lang="en-US" sz="2000" b="1" dirty="0" err="1">
                <a:solidFill>
                  <a:srgbClr val="945200"/>
                </a:solidFill>
                <a:latin typeface="Comic Sans MS" panose="030F0902030302020204" pitchFamily="66" charset="0"/>
              </a:rPr>
              <a:t>expt</a:t>
            </a:r>
            <a:r>
              <a:rPr lang="en-US" sz="2000" b="1" dirty="0">
                <a:solidFill>
                  <a:srgbClr val="945200"/>
                </a:solidFill>
                <a:latin typeface="Comic Sans MS" panose="030F0902030302020204" pitchFamily="66" charset="0"/>
              </a:rPr>
              <a:t> measured:</a:t>
            </a:r>
          </a:p>
        </p:txBody>
      </p:sp>
    </p:spTree>
    <p:extLst>
      <p:ext uri="{BB962C8B-B14F-4D97-AF65-F5344CB8AC3E}">
        <p14:creationId xmlns:p14="http://schemas.microsoft.com/office/powerpoint/2010/main" val="3287435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F22FA-D3B7-38DC-7503-E324EB0E7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83439"/>
          </a:xfrm>
        </p:spPr>
        <p:txBody>
          <a:bodyPr/>
          <a:lstStyle/>
          <a:p>
            <a:pPr algn="ctr"/>
            <a:r>
              <a:rPr lang="en-US" dirty="0"/>
              <a:t>CERN-Heidelberg experiment at CERN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AD4C44-2D59-266B-3B6A-9FF8117CB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192" y="2581965"/>
            <a:ext cx="9415991" cy="22618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8EC40C-1F7F-C7D5-CC9B-AD3D935881A2}"/>
              </a:ext>
            </a:extLst>
          </p:cNvPr>
          <p:cNvSpPr txBox="1"/>
          <p:nvPr/>
        </p:nvSpPr>
        <p:spPr>
          <a:xfrm>
            <a:off x="1223319" y="3929448"/>
            <a:ext cx="12245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p=24 GeV/c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C614AFE-E9D0-A977-E04F-0AD17EEFF481}"/>
              </a:ext>
            </a:extLst>
          </p:cNvPr>
          <p:cNvCxnSpPr>
            <a:cxnSpLocks/>
          </p:cNvCxnSpPr>
          <p:nvPr/>
        </p:nvCxnSpPr>
        <p:spPr>
          <a:xfrm flipV="1">
            <a:off x="2675598" y="3429000"/>
            <a:ext cx="1312894" cy="29353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C61C469-E840-184B-FA9F-0836BDF60C60}"/>
              </a:ext>
            </a:extLst>
          </p:cNvPr>
          <p:cNvCxnSpPr>
            <a:cxnSpLocks/>
          </p:cNvCxnSpPr>
          <p:nvPr/>
        </p:nvCxnSpPr>
        <p:spPr>
          <a:xfrm flipV="1">
            <a:off x="4479493" y="3390752"/>
            <a:ext cx="298870" cy="10674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FF04684-A8B2-6205-1E49-DCA85FF53522}"/>
              </a:ext>
            </a:extLst>
          </p:cNvPr>
          <p:cNvSpPr txBox="1"/>
          <p:nvPr/>
        </p:nvSpPr>
        <p:spPr>
          <a:xfrm>
            <a:off x="5892811" y="3090446"/>
            <a:ext cx="3545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Dreaming Outloud Script Pro" panose="03050502040304050704" pitchFamily="66" charset="77"/>
                <a:cs typeface="Dreaming Outloud Script Pro" panose="03050502040304050704" pitchFamily="66" charset="77"/>
              </a:rPr>
              <a:t>l</a:t>
            </a:r>
            <a:r>
              <a:rPr lang="en-US" baseline="30000" dirty="0">
                <a:solidFill>
                  <a:srgbClr val="FF0000"/>
                </a:solidFill>
              </a:rPr>
              <a:t>±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E9A526-EF1D-8762-7FCA-ED5D343074ED}"/>
              </a:ext>
            </a:extLst>
          </p:cNvPr>
          <p:cNvSpPr txBox="1"/>
          <p:nvPr/>
        </p:nvSpPr>
        <p:spPr>
          <a:xfrm>
            <a:off x="5793187" y="3456575"/>
            <a:ext cx="417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Symbol" pitchFamily="2" charset="2"/>
                <a:cs typeface="Dreaming Outloud Script Pro" panose="03050502040304050704" pitchFamily="66" charset="77"/>
              </a:rPr>
              <a:t>p</a:t>
            </a:r>
            <a:r>
              <a:rPr lang="en-US" baseline="30000" dirty="0">
                <a:solidFill>
                  <a:srgbClr val="FF0000"/>
                </a:solidFill>
              </a:rPr>
              <a:t>∓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5A6E06E-503D-C06D-CD6F-73CFE766A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9951" y="1196469"/>
            <a:ext cx="6452097" cy="107246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0514FC0-C29D-806A-7B77-9DB8A39C0F6F}"/>
              </a:ext>
            </a:extLst>
          </p:cNvPr>
          <p:cNvSpPr txBox="1"/>
          <p:nvPr/>
        </p:nvSpPr>
        <p:spPr>
          <a:xfrm>
            <a:off x="4546215" y="3044279"/>
            <a:ext cx="6543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K</a:t>
            </a:r>
            <a:r>
              <a:rPr lang="en-US" baseline="30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sz="2200" dirty="0">
                <a:solidFill>
                  <a:srgbClr val="FF0000"/>
                </a:solidFill>
                <a:latin typeface="Symbol" pitchFamily="2" charset="2"/>
              </a:rPr>
              <a:t>t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9B578BE-E937-5402-A041-07B15D7B1E66}"/>
              </a:ext>
            </a:extLst>
          </p:cNvPr>
          <p:cNvCxnSpPr/>
          <p:nvPr/>
        </p:nvCxnSpPr>
        <p:spPr>
          <a:xfrm flipV="1">
            <a:off x="2011680" y="4988560"/>
            <a:ext cx="8219440" cy="13208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AE4A918-8030-C2EE-E83F-0B1C8E5BEEAE}"/>
              </a:ext>
            </a:extLst>
          </p:cNvPr>
          <p:cNvSpPr txBox="1"/>
          <p:nvPr/>
        </p:nvSpPr>
        <p:spPr>
          <a:xfrm>
            <a:off x="5138138" y="4871424"/>
            <a:ext cx="863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~20 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13D339E-714B-EA53-CE5E-839F39072E3F}"/>
              </a:ext>
            </a:extLst>
          </p:cNvPr>
          <p:cNvSpPr txBox="1"/>
          <p:nvPr/>
        </p:nvSpPr>
        <p:spPr>
          <a:xfrm>
            <a:off x="8951934" y="1372923"/>
            <a:ext cx="1467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50 years ago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33D61E-95B0-C9AE-E1E5-6EC8754C1607}"/>
              </a:ext>
            </a:extLst>
          </p:cNvPr>
          <p:cNvSpPr txBox="1"/>
          <p:nvPr/>
        </p:nvSpPr>
        <p:spPr>
          <a:xfrm>
            <a:off x="454171" y="2441960"/>
            <a:ext cx="44428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945200"/>
                </a:solidFill>
                <a:latin typeface="Comic Sans MS" panose="030F0902030302020204" pitchFamily="66" charset="0"/>
              </a:rPr>
              <a:t>start with ≈75% K</a:t>
            </a:r>
            <a:r>
              <a:rPr lang="en-US" sz="2000" b="1" baseline="30000" dirty="0">
                <a:solidFill>
                  <a:srgbClr val="945200"/>
                </a:solidFill>
                <a:latin typeface="Comic Sans MS" panose="030F0902030302020204" pitchFamily="66" charset="0"/>
              </a:rPr>
              <a:t>0  </a:t>
            </a:r>
            <a:r>
              <a:rPr lang="en-US" sz="2000" b="1" dirty="0">
                <a:solidFill>
                  <a:srgbClr val="945200"/>
                </a:solidFill>
                <a:latin typeface="Comic Sans MS" panose="030F0902030302020204" pitchFamily="66" charset="0"/>
              </a:rPr>
              <a:t>and ≈25%  K</a:t>
            </a:r>
            <a:r>
              <a:rPr lang="en-US" sz="2000" b="1" baseline="30000" dirty="0">
                <a:solidFill>
                  <a:srgbClr val="945200"/>
                </a:solidFill>
                <a:latin typeface="Comic Sans MS" panose="030F0902030302020204" pitchFamily="66" charset="0"/>
              </a:rPr>
              <a:t>0</a:t>
            </a:r>
            <a:r>
              <a:rPr lang="en-US" sz="2000" b="1" dirty="0">
                <a:solidFill>
                  <a:srgbClr val="945200"/>
                </a:solidFill>
                <a:latin typeface="Comic Sans MS" panose="030F0902030302020204" pitchFamily="66" charset="0"/>
              </a:rPr>
              <a:t>  </a:t>
            </a:r>
            <a:endParaRPr lang="en-US" sz="2000" b="1" baseline="30000" dirty="0">
              <a:solidFill>
                <a:srgbClr val="945200"/>
              </a:solidFill>
              <a:latin typeface="Comic Sans MS" panose="030F09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CB8257-C154-B774-B256-105C0C1B24E2}"/>
              </a:ext>
            </a:extLst>
          </p:cNvPr>
          <p:cNvSpPr txBox="1"/>
          <p:nvPr/>
        </p:nvSpPr>
        <p:spPr>
          <a:xfrm rot="10800000">
            <a:off x="4351503" y="2421394"/>
            <a:ext cx="250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45200"/>
                </a:solidFill>
              </a:rPr>
              <a:t>_</a:t>
            </a:r>
            <a:endParaRPr lang="en-US" sz="2000" b="1" baseline="30000" dirty="0">
              <a:solidFill>
                <a:srgbClr val="9452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B76B68-A21B-DEC7-6B45-EEA390781621}"/>
              </a:ext>
            </a:extLst>
          </p:cNvPr>
          <p:cNvSpPr txBox="1"/>
          <p:nvPr/>
        </p:nvSpPr>
        <p:spPr>
          <a:xfrm>
            <a:off x="2283091" y="719339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 NA31!</a:t>
            </a:r>
          </a:p>
        </p:txBody>
      </p:sp>
    </p:spTree>
    <p:extLst>
      <p:ext uri="{BB962C8B-B14F-4D97-AF65-F5344CB8AC3E}">
        <p14:creationId xmlns:p14="http://schemas.microsoft.com/office/powerpoint/2010/main" val="1157980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8306"/>
            <a:ext cx="12071506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 </a:t>
            </a:r>
            <a:r>
              <a:rPr lang="en-US" sz="3600" i="1" dirty="0"/>
              <a:t>K</a:t>
            </a:r>
            <a:r>
              <a:rPr lang="en-US" sz="3600" baseline="30000" dirty="0"/>
              <a:t>0</a:t>
            </a:r>
            <a:r>
              <a:rPr lang="en-US" sz="3600" dirty="0">
                <a:sym typeface="Wingdings" pitchFamily="2" charset="2"/>
              </a:rPr>
              <a:t></a:t>
            </a:r>
            <a:r>
              <a:rPr lang="en-US" sz="3600" dirty="0">
                <a:latin typeface="Symbol" pitchFamily="2" charset="2"/>
                <a:sym typeface="Wingdings" pitchFamily="2" charset="2"/>
              </a:rPr>
              <a:t>p</a:t>
            </a:r>
            <a:r>
              <a:rPr lang="en-US" sz="3600" b="1" baseline="30000" dirty="0">
                <a:latin typeface="Symbol" pitchFamily="2" charset="2"/>
                <a:sym typeface="Wingdings" pitchFamily="2" charset="2"/>
              </a:rPr>
              <a:t>-</a:t>
            </a:r>
            <a:r>
              <a:rPr lang="en-US" sz="3600" dirty="0">
                <a:latin typeface="Dreaming Outloud Script Pro" panose="03050502040304050704" pitchFamily="66" charset="77"/>
                <a:cs typeface="Dreaming Outloud Script Pro" panose="03050502040304050704" pitchFamily="66" charset="77"/>
                <a:sym typeface="Wingdings" pitchFamily="2" charset="2"/>
              </a:rPr>
              <a:t>l</a:t>
            </a:r>
            <a:r>
              <a:rPr lang="en-US" sz="3600" baseline="30000" dirty="0">
                <a:sym typeface="Wingdings" pitchFamily="2" charset="2"/>
              </a:rPr>
              <a:t>+</a:t>
            </a:r>
            <a:r>
              <a:rPr lang="en-US" sz="3600" dirty="0">
                <a:latin typeface="Symbol" pitchFamily="2" charset="2"/>
                <a:sym typeface="Wingdings" pitchFamily="2" charset="2"/>
              </a:rPr>
              <a:t>n</a:t>
            </a:r>
            <a:r>
              <a:rPr lang="en-US" sz="3600" dirty="0"/>
              <a:t>  </a:t>
            </a:r>
            <a:r>
              <a:rPr lang="en-US" sz="3600" i="1" dirty="0"/>
              <a:t>vs.</a:t>
            </a:r>
            <a:r>
              <a:rPr lang="en-US" sz="3600" dirty="0"/>
              <a:t>  </a:t>
            </a:r>
            <a:r>
              <a:rPr lang="en-US" sz="3600" i="1" dirty="0"/>
              <a:t>K</a:t>
            </a:r>
            <a:r>
              <a:rPr lang="en-US" sz="3600" baseline="30000" dirty="0"/>
              <a:t>0</a:t>
            </a:r>
            <a:r>
              <a:rPr lang="en-US" sz="3600" dirty="0">
                <a:sym typeface="Wingdings" pitchFamily="2" charset="2"/>
              </a:rPr>
              <a:t></a:t>
            </a:r>
            <a:r>
              <a:rPr lang="en-US" sz="3600" dirty="0">
                <a:latin typeface="Symbol" pitchFamily="2" charset="2"/>
                <a:sym typeface="Wingdings" pitchFamily="2" charset="2"/>
              </a:rPr>
              <a:t>p</a:t>
            </a:r>
            <a:r>
              <a:rPr lang="en-US" sz="3600" baseline="30000" dirty="0">
                <a:sym typeface="Wingdings" pitchFamily="2" charset="2"/>
              </a:rPr>
              <a:t>+</a:t>
            </a:r>
            <a:r>
              <a:rPr lang="en-US" sz="3600" dirty="0">
                <a:latin typeface="Dreaming Outloud Script Pro" panose="03050502040304050704" pitchFamily="66" charset="77"/>
                <a:cs typeface="Dreaming Outloud Script Pro" panose="03050502040304050704" pitchFamily="66" charset="77"/>
                <a:sym typeface="Wingdings" pitchFamily="2" charset="2"/>
              </a:rPr>
              <a:t>l</a:t>
            </a:r>
            <a:r>
              <a:rPr lang="en-US" sz="3600" b="1" baseline="30000" dirty="0">
                <a:latin typeface="Symbol" pitchFamily="2" charset="2"/>
                <a:sym typeface="Wingdings" pitchFamily="2" charset="2"/>
              </a:rPr>
              <a:t>-</a:t>
            </a:r>
            <a:r>
              <a:rPr lang="en-US" sz="3600" dirty="0">
                <a:latin typeface="Symbol" pitchFamily="2" charset="2"/>
                <a:sym typeface="Wingdings" pitchFamily="2" charset="2"/>
              </a:rPr>
              <a:t>n</a:t>
            </a:r>
            <a:r>
              <a:rPr lang="en-US" sz="3600" dirty="0"/>
              <a:t> asymmetry in a (mostly) </a:t>
            </a:r>
            <a:r>
              <a:rPr lang="en-US" sz="3600" i="1" dirty="0"/>
              <a:t>K</a:t>
            </a:r>
            <a:r>
              <a:rPr lang="en-US" sz="3600" baseline="30000" dirty="0"/>
              <a:t>0</a:t>
            </a:r>
            <a:r>
              <a:rPr lang="en-US" sz="3600" dirty="0"/>
              <a:t>(</a:t>
            </a:r>
            <a:r>
              <a:rPr lang="en-US" sz="3600" dirty="0">
                <a:latin typeface="Symbol" pitchFamily="2" charset="2"/>
              </a:rPr>
              <a:t>t</a:t>
            </a:r>
            <a:r>
              <a:rPr lang="en-US" sz="3600" dirty="0"/>
              <a:t>) beam</a:t>
            </a:r>
          </a:p>
        </p:txBody>
      </p:sp>
      <p:sp>
        <p:nvSpPr>
          <p:cNvPr id="3" name="TextBox 2"/>
          <p:cNvSpPr txBox="1"/>
          <p:nvPr/>
        </p:nvSpPr>
        <p:spPr>
          <a:xfrm rot="10800000">
            <a:off x="2961348" y="76771"/>
            <a:ext cx="60543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_</a:t>
            </a:r>
            <a:endParaRPr lang="en-US" sz="3200" b="1" baseline="30000" dirty="0"/>
          </a:p>
        </p:txBody>
      </p:sp>
      <p:pic>
        <p:nvPicPr>
          <p:cNvPr id="31" name="Picture 30" descr="Screen shot 2016-06-23 at 4.42.0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505" y="1177382"/>
            <a:ext cx="7267298" cy="5032316"/>
          </a:xfrm>
          <a:prstGeom prst="rect">
            <a:avLst/>
          </a:prstGeom>
        </p:spPr>
      </p:pic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022298"/>
              </p:ext>
            </p:extLst>
          </p:nvPr>
        </p:nvGraphicFramePr>
        <p:xfrm>
          <a:off x="415593" y="2060824"/>
          <a:ext cx="921341" cy="614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71500" imgH="381000" progId="Equation.3">
                  <p:embed/>
                </p:oleObj>
              </mc:Choice>
              <mc:Fallback>
                <p:oleObj name="Equation" r:id="rId3" imgW="571500" imgH="381000" progId="Equation.3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593" y="2060824"/>
                        <a:ext cx="921341" cy="6142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1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216980"/>
              </p:ext>
            </p:extLst>
          </p:nvPr>
        </p:nvGraphicFramePr>
        <p:xfrm>
          <a:off x="4297086" y="2406764"/>
          <a:ext cx="31607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768600" imgH="469900" progId="Equation.3">
                  <p:embed/>
                </p:oleObj>
              </mc:Choice>
              <mc:Fallback>
                <p:oleObj name="Equation" r:id="rId5" imgW="2768600" imgH="469900" progId="Equation.3">
                  <p:embed/>
                  <p:pic>
                    <p:nvPicPr>
                      <p:cNvPr id="1771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086" y="2406764"/>
                        <a:ext cx="3160712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15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042700"/>
              </p:ext>
            </p:extLst>
          </p:nvPr>
        </p:nvGraphicFramePr>
        <p:xfrm>
          <a:off x="2555599" y="2922660"/>
          <a:ext cx="797809" cy="381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84200" imgH="279400" progId="Equation.DSMT4">
                  <p:embed/>
                </p:oleObj>
              </mc:Choice>
              <mc:Fallback>
                <p:oleObj name="Equation" r:id="rId7" imgW="584200" imgH="279400" progId="Equation.DSMT4">
                  <p:embed/>
                  <p:pic>
                    <p:nvPicPr>
                      <p:cNvPr id="17715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599" y="2922660"/>
                        <a:ext cx="797809" cy="3813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10"/>
          <p:cNvSpPr>
            <a:spLocks noChangeShapeType="1"/>
          </p:cNvSpPr>
          <p:nvPr/>
        </p:nvSpPr>
        <p:spPr bwMode="auto">
          <a:xfrm flipH="1">
            <a:off x="2592153" y="3166955"/>
            <a:ext cx="333125" cy="4554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rot="10800000">
            <a:off x="5358672" y="937450"/>
            <a:ext cx="250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45200"/>
                </a:solidFill>
              </a:rPr>
              <a:t>_</a:t>
            </a:r>
            <a:endParaRPr lang="en-US" sz="2000" b="1" baseline="30000" dirty="0">
              <a:solidFill>
                <a:srgbClr val="945200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5860984"/>
              </p:ext>
            </p:extLst>
          </p:nvPr>
        </p:nvGraphicFramePr>
        <p:xfrm flipH="1">
          <a:off x="4781273" y="3343682"/>
          <a:ext cx="45719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7000" imgH="190500" progId="Equation.DSMT4">
                  <p:embed/>
                </p:oleObj>
              </mc:Choice>
              <mc:Fallback>
                <p:oleObj name="Equation" r:id="rId9" imgW="127000" imgH="1905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4781273" y="3343682"/>
                        <a:ext cx="45719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9480065"/>
              </p:ext>
            </p:extLst>
          </p:nvPr>
        </p:nvGraphicFramePr>
        <p:xfrm>
          <a:off x="2497147" y="5438231"/>
          <a:ext cx="856261" cy="355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20700" imgH="215900" progId="Equation.DSMT4">
                  <p:embed/>
                </p:oleObj>
              </mc:Choice>
              <mc:Fallback>
                <p:oleObj name="Equation" r:id="rId11" imgW="520700" imgH="21590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7147" y="5438231"/>
                        <a:ext cx="856261" cy="3550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3357977"/>
              </p:ext>
            </p:extLst>
          </p:nvPr>
        </p:nvGraphicFramePr>
        <p:xfrm>
          <a:off x="3454123" y="2943632"/>
          <a:ext cx="901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60400" imgH="279400" progId="Equation.DSMT4">
                  <p:embed/>
                </p:oleObj>
              </mc:Choice>
              <mc:Fallback>
                <p:oleObj name="Equation" r:id="rId13" imgW="660400" imgH="279400" progId="Equation.DSMT4">
                  <p:embed/>
                  <p:pic>
                    <p:nvPicPr>
                      <p:cNvPr id="1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123" y="2943632"/>
                        <a:ext cx="9017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Line 10"/>
          <p:cNvSpPr>
            <a:spLocks noChangeShapeType="1"/>
          </p:cNvSpPr>
          <p:nvPr/>
        </p:nvSpPr>
        <p:spPr bwMode="auto">
          <a:xfrm flipH="1">
            <a:off x="3875485" y="3303995"/>
            <a:ext cx="0" cy="3184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457049" y="977327"/>
            <a:ext cx="44428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945200"/>
                </a:solidFill>
                <a:latin typeface="Comic Sans MS" panose="030F0902030302020204" pitchFamily="66" charset="0"/>
              </a:rPr>
              <a:t>start with ≈75% K</a:t>
            </a:r>
            <a:r>
              <a:rPr lang="en-US" sz="2000" b="1" baseline="30000" dirty="0">
                <a:solidFill>
                  <a:srgbClr val="945200"/>
                </a:solidFill>
                <a:latin typeface="Comic Sans MS" panose="030F0902030302020204" pitchFamily="66" charset="0"/>
              </a:rPr>
              <a:t>0  </a:t>
            </a:r>
            <a:r>
              <a:rPr lang="en-US" sz="2000" b="1" dirty="0">
                <a:solidFill>
                  <a:srgbClr val="945200"/>
                </a:solidFill>
                <a:latin typeface="Comic Sans MS" panose="030F0902030302020204" pitchFamily="66" charset="0"/>
              </a:rPr>
              <a:t>and ≈25%  K</a:t>
            </a:r>
            <a:r>
              <a:rPr lang="en-US" sz="2000" b="1" baseline="30000" dirty="0">
                <a:solidFill>
                  <a:srgbClr val="945200"/>
                </a:solidFill>
                <a:latin typeface="Comic Sans MS" panose="030F0902030302020204" pitchFamily="66" charset="0"/>
              </a:rPr>
              <a:t>0</a:t>
            </a:r>
            <a:r>
              <a:rPr lang="en-US" sz="2000" b="1" dirty="0">
                <a:solidFill>
                  <a:srgbClr val="945200"/>
                </a:solidFill>
                <a:latin typeface="Comic Sans MS" panose="030F0902030302020204" pitchFamily="66" charset="0"/>
              </a:rPr>
              <a:t>  </a:t>
            </a:r>
            <a:endParaRPr lang="en-US" sz="2000" b="1" baseline="30000" dirty="0">
              <a:solidFill>
                <a:srgbClr val="945200"/>
              </a:solidFill>
              <a:latin typeface="Comic Sans MS" panose="030F0902030302020204" pitchFamily="66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A0CD1BC-EDBD-A322-0664-6DC3386B7E54}"/>
              </a:ext>
            </a:extLst>
          </p:cNvPr>
          <p:cNvCxnSpPr>
            <a:cxnSpLocks/>
          </p:cNvCxnSpPr>
          <p:nvPr/>
        </p:nvCxnSpPr>
        <p:spPr>
          <a:xfrm>
            <a:off x="7185005" y="3341066"/>
            <a:ext cx="0" cy="230187"/>
          </a:xfrm>
          <a:prstGeom prst="straightConnector1">
            <a:avLst/>
          </a:prstGeom>
          <a:ln w="38100">
            <a:solidFill>
              <a:srgbClr val="9452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E7BEE37-2DF3-60B4-103F-367D80C45106}"/>
              </a:ext>
            </a:extLst>
          </p:cNvPr>
          <p:cNvCxnSpPr>
            <a:cxnSpLocks/>
          </p:cNvCxnSpPr>
          <p:nvPr/>
        </p:nvCxnSpPr>
        <p:spPr>
          <a:xfrm>
            <a:off x="7201481" y="3659486"/>
            <a:ext cx="0" cy="230187"/>
          </a:xfrm>
          <a:prstGeom prst="straightConnector1">
            <a:avLst/>
          </a:prstGeom>
          <a:ln w="38100">
            <a:solidFill>
              <a:srgbClr val="9452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B915F43-5500-BE9E-110E-E379E9E47343}"/>
              </a:ext>
            </a:extLst>
          </p:cNvPr>
          <p:cNvSpPr txBox="1"/>
          <p:nvPr/>
        </p:nvSpPr>
        <p:spPr>
          <a:xfrm>
            <a:off x="6921256" y="2994494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45200"/>
                </a:solidFill>
              </a:rPr>
              <a:t>2Re</a:t>
            </a:r>
            <a:r>
              <a:rPr lang="en-US" sz="2400" i="1" dirty="0">
                <a:solidFill>
                  <a:srgbClr val="945200"/>
                </a:solidFill>
                <a:latin typeface="Comic Sans MS" panose="030F0902030302020204" pitchFamily="66" charset="0"/>
              </a:rPr>
              <a:t>ε</a:t>
            </a:r>
            <a:endParaRPr lang="en-US" sz="2400" dirty="0">
              <a:solidFill>
                <a:srgbClr val="9452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B16DF3-7869-C593-6805-11F9D7328970}"/>
              </a:ext>
            </a:extLst>
          </p:cNvPr>
          <p:cNvSpPr txBox="1"/>
          <p:nvPr/>
        </p:nvSpPr>
        <p:spPr>
          <a:xfrm>
            <a:off x="4092116" y="1509970"/>
            <a:ext cx="3128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CERN Heidelberg experiment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D3873F-DCBD-A2BF-E721-94D640F0D54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21286" y="4332631"/>
            <a:ext cx="3460004" cy="574304"/>
          </a:xfrm>
          <a:prstGeom prst="rect">
            <a:avLst/>
          </a:prstGeom>
        </p:spPr>
      </p:pic>
      <p:sp>
        <p:nvSpPr>
          <p:cNvPr id="7" name="Right Brace 6">
            <a:extLst>
              <a:ext uri="{FF2B5EF4-FFF2-40B4-BE49-F238E27FC236}">
                <a16:creationId xmlns:a16="http://schemas.microsoft.com/office/drawing/2014/main" id="{744943BA-482D-D8B3-412E-5B082BD4CAE9}"/>
              </a:ext>
            </a:extLst>
          </p:cNvPr>
          <p:cNvSpPr/>
          <p:nvPr/>
        </p:nvSpPr>
        <p:spPr>
          <a:xfrm rot="5400000">
            <a:off x="4212681" y="4493487"/>
            <a:ext cx="231396" cy="905788"/>
          </a:xfrm>
          <a:prstGeom prst="rightBrace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26B5AD-C11C-9B28-1DC1-4A42869086BD}"/>
              </a:ext>
            </a:extLst>
          </p:cNvPr>
          <p:cNvSpPr txBox="1"/>
          <p:nvPr/>
        </p:nvSpPr>
        <p:spPr>
          <a:xfrm>
            <a:off x="3426530" y="4988376"/>
            <a:ext cx="1602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wrong-sign</a:t>
            </a:r>
          </a:p>
          <a:p>
            <a:pPr algn="ctr"/>
            <a:r>
              <a:rPr lang="en-US" dirty="0">
                <a:solidFill>
                  <a:schemeClr val="accent1"/>
                </a:solidFill>
              </a:rPr>
              <a:t>dilution factor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E70CDEE-44E5-1382-4E53-8A56F610EF0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78010" y="3311080"/>
            <a:ext cx="3762881" cy="463499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1469709-78E9-2F81-ACC1-2DBDA4DC5547}"/>
              </a:ext>
            </a:extLst>
          </p:cNvPr>
          <p:cNvCxnSpPr>
            <a:cxnSpLocks/>
          </p:cNvCxnSpPr>
          <p:nvPr/>
        </p:nvCxnSpPr>
        <p:spPr>
          <a:xfrm>
            <a:off x="1294171" y="5409385"/>
            <a:ext cx="2089596" cy="0"/>
          </a:xfrm>
          <a:prstGeom prst="line">
            <a:avLst/>
          </a:prstGeom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1B0B786-1A37-76EF-0401-833FB702BD73}"/>
              </a:ext>
            </a:extLst>
          </p:cNvPr>
          <p:cNvSpPr txBox="1"/>
          <p:nvPr/>
        </p:nvSpPr>
        <p:spPr>
          <a:xfrm>
            <a:off x="473973" y="5224719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-0.074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0D27BE-838F-897D-5A36-1C087CB7066C}"/>
              </a:ext>
            </a:extLst>
          </p:cNvPr>
          <p:cNvSpPr txBox="1"/>
          <p:nvPr/>
        </p:nvSpPr>
        <p:spPr>
          <a:xfrm>
            <a:off x="4857357" y="5062079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≈</a:t>
            </a:r>
            <a:r>
              <a:rPr lang="en-US" dirty="0">
                <a:solidFill>
                  <a:srgbClr val="945200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0.5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F3DF41D-5C46-6805-9A4D-518A8877993E}"/>
              </a:ext>
            </a:extLst>
          </p:cNvPr>
          <p:cNvSpPr txBox="1"/>
          <p:nvPr/>
        </p:nvSpPr>
        <p:spPr>
          <a:xfrm rot="20097761">
            <a:off x="4340202" y="4246793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≈25%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2923E5C-6718-196B-03FD-D18F9DFC7E4F}"/>
              </a:ext>
            </a:extLst>
          </p:cNvPr>
          <p:cNvSpPr/>
          <p:nvPr/>
        </p:nvSpPr>
        <p:spPr>
          <a:xfrm>
            <a:off x="2555599" y="5512045"/>
            <a:ext cx="905794" cy="211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5FF26-6EF4-1BCD-6CD6-2D1C500CC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214" y="252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CPLEAR experiment at CERN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D72369-3620-81A0-0414-E43A6148C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192" y="2211522"/>
            <a:ext cx="8987675" cy="3073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02AD30-9D4F-B815-1D8A-35C7E0BABDCC}"/>
              </a:ext>
            </a:extLst>
          </p:cNvPr>
          <p:cNvSpPr txBox="1"/>
          <p:nvPr/>
        </p:nvSpPr>
        <p:spPr>
          <a:xfrm flipH="1">
            <a:off x="77535" y="3135179"/>
            <a:ext cx="2469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low energy </a:t>
            </a:r>
            <a:r>
              <a:rPr lang="en-US" sz="2000" i="1" dirty="0"/>
              <a:t>p</a:t>
            </a:r>
            <a:r>
              <a:rPr lang="en-US" sz="2000" dirty="0"/>
              <a:t> beam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89C88F-00F2-41B5-60E3-CEAD74CCE25F}"/>
              </a:ext>
            </a:extLst>
          </p:cNvPr>
          <p:cNvSpPr txBox="1"/>
          <p:nvPr/>
        </p:nvSpPr>
        <p:spPr>
          <a:xfrm rot="10800000" flipH="1">
            <a:off x="1242523" y="3165340"/>
            <a:ext cx="371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_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3DFE734-69FB-B4EC-137A-7CF33256AC0D}"/>
              </a:ext>
            </a:extLst>
          </p:cNvPr>
          <p:cNvCxnSpPr>
            <a:cxnSpLocks/>
          </p:cNvCxnSpPr>
          <p:nvPr/>
        </p:nvCxnSpPr>
        <p:spPr>
          <a:xfrm>
            <a:off x="1346001" y="3722821"/>
            <a:ext cx="142672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3F17B28-5010-7166-E20B-4E50A14A1C44}"/>
              </a:ext>
            </a:extLst>
          </p:cNvPr>
          <p:cNvCxnSpPr>
            <a:cxnSpLocks/>
          </p:cNvCxnSpPr>
          <p:nvPr/>
        </p:nvCxnSpPr>
        <p:spPr>
          <a:xfrm flipH="1" flipV="1">
            <a:off x="4758267" y="3852333"/>
            <a:ext cx="372334" cy="17839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2B63FFA-F054-8FDD-3273-D42F15EAE5DB}"/>
              </a:ext>
            </a:extLst>
          </p:cNvPr>
          <p:cNvSpPr txBox="1"/>
          <p:nvPr/>
        </p:nvSpPr>
        <p:spPr>
          <a:xfrm>
            <a:off x="4247803" y="5636288"/>
            <a:ext cx="2912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 pressure H</a:t>
            </a:r>
            <a:r>
              <a:rPr lang="en-US" baseline="-25000" dirty="0"/>
              <a:t>2</a:t>
            </a:r>
            <a:r>
              <a:rPr lang="en-US" dirty="0"/>
              <a:t> gas target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C39F24-0E69-2C5B-13C1-3AA980EB5E32}"/>
              </a:ext>
            </a:extLst>
          </p:cNvPr>
          <p:cNvSpPr txBox="1"/>
          <p:nvPr/>
        </p:nvSpPr>
        <p:spPr>
          <a:xfrm>
            <a:off x="3708400" y="1129507"/>
            <a:ext cx="3137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/>
              <a:t>p</a:t>
            </a:r>
            <a:r>
              <a:rPr lang="en-US" sz="2800" b="1" baseline="-25000" dirty="0" err="1"/>
              <a:t>stop</a:t>
            </a:r>
            <a:r>
              <a:rPr lang="en-US" sz="2800" b="1" dirty="0"/>
              <a:t> </a:t>
            </a:r>
            <a:r>
              <a:rPr lang="en-US" sz="2800" b="1" i="1" dirty="0"/>
              <a:t>p</a:t>
            </a:r>
            <a:r>
              <a:rPr lang="en-US" sz="2800" b="1" dirty="0">
                <a:sym typeface="Wingdings" pitchFamily="2" charset="2"/>
              </a:rPr>
              <a:t></a:t>
            </a:r>
            <a:r>
              <a:rPr lang="en-US" sz="2800" b="1" i="1" dirty="0">
                <a:sym typeface="Wingdings" pitchFamily="2" charset="2"/>
              </a:rPr>
              <a:t>K</a:t>
            </a:r>
            <a:r>
              <a:rPr lang="en-US" sz="2800" b="1" baseline="30000" dirty="0">
                <a:sym typeface="Wingdings" pitchFamily="2" charset="2"/>
              </a:rPr>
              <a:t>±</a:t>
            </a:r>
            <a:r>
              <a:rPr lang="en-US" sz="2800" b="1" dirty="0">
                <a:latin typeface="Symbol" pitchFamily="2" charset="2"/>
                <a:sym typeface="Wingdings" pitchFamily="2" charset="2"/>
              </a:rPr>
              <a:t>p</a:t>
            </a:r>
            <a:r>
              <a:rPr lang="en-US" sz="2400" b="1" baseline="30000" dirty="0">
                <a:sym typeface="Wingdings" pitchFamily="2" charset="2"/>
              </a:rPr>
              <a:t>∓</a:t>
            </a:r>
            <a:r>
              <a:rPr lang="en-US" sz="2800" b="1" i="1" dirty="0">
                <a:sym typeface="Wingdings" pitchFamily="2" charset="2"/>
              </a:rPr>
              <a:t>K</a:t>
            </a:r>
            <a:r>
              <a:rPr lang="en-US" sz="2800" b="1" baseline="30000" dirty="0">
                <a:sym typeface="Wingdings" pitchFamily="2" charset="2"/>
              </a:rPr>
              <a:t>0</a:t>
            </a:r>
            <a:r>
              <a:rPr lang="en-US" sz="2800" b="1" dirty="0">
                <a:sym typeface="Wingdings" pitchFamily="2" charset="2"/>
              </a:rPr>
              <a:t>(</a:t>
            </a:r>
            <a:r>
              <a:rPr lang="en-US" sz="2800" b="1" i="1" dirty="0">
                <a:sym typeface="Wingdings" pitchFamily="2" charset="2"/>
              </a:rPr>
              <a:t>K</a:t>
            </a:r>
            <a:r>
              <a:rPr lang="en-US" sz="2800" b="1" baseline="30000" dirty="0">
                <a:sym typeface="Wingdings" pitchFamily="2" charset="2"/>
              </a:rPr>
              <a:t>0</a:t>
            </a:r>
            <a:r>
              <a:rPr lang="en-US" sz="2800" b="1" dirty="0">
                <a:sym typeface="Wingdings" pitchFamily="2" charset="2"/>
              </a:rPr>
              <a:t>)</a:t>
            </a:r>
            <a:endParaRPr lang="en-US" sz="28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1FCD07-56A9-C779-5862-4E634C66B785}"/>
              </a:ext>
            </a:extLst>
          </p:cNvPr>
          <p:cNvSpPr txBox="1"/>
          <p:nvPr/>
        </p:nvSpPr>
        <p:spPr>
          <a:xfrm rot="10800000">
            <a:off x="3733800" y="1191062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_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227BD1-CBC0-278F-D410-A7F97E599E39}"/>
              </a:ext>
            </a:extLst>
          </p:cNvPr>
          <p:cNvSpPr txBox="1"/>
          <p:nvPr/>
        </p:nvSpPr>
        <p:spPr>
          <a:xfrm rot="10800000">
            <a:off x="6273964" y="1124940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_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260CD86-675A-CE3A-1FC1-09A67F63398E}"/>
              </a:ext>
            </a:extLst>
          </p:cNvPr>
          <p:cNvSpPr/>
          <p:nvPr/>
        </p:nvSpPr>
        <p:spPr>
          <a:xfrm rot="19877297" flipH="1" flipV="1">
            <a:off x="8066345" y="2146456"/>
            <a:ext cx="415112" cy="2837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173165F-9870-EC69-E223-410CD0183985}"/>
              </a:ext>
            </a:extLst>
          </p:cNvPr>
          <p:cNvSpPr/>
          <p:nvPr/>
        </p:nvSpPr>
        <p:spPr>
          <a:xfrm rot="16943972" flipH="1" flipV="1">
            <a:off x="7241397" y="3174005"/>
            <a:ext cx="415112" cy="2837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64F6508-E766-9489-6CE8-B4F1583177DB}"/>
              </a:ext>
            </a:extLst>
          </p:cNvPr>
          <p:cNvSpPr/>
          <p:nvPr/>
        </p:nvSpPr>
        <p:spPr>
          <a:xfrm rot="19262648" flipH="1" flipV="1">
            <a:off x="9842051" y="4870404"/>
            <a:ext cx="415112" cy="2837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EF6B5F2-C3ED-3C28-AA58-C998E38E11F0}"/>
              </a:ext>
            </a:extLst>
          </p:cNvPr>
          <p:cNvSpPr/>
          <p:nvPr/>
        </p:nvSpPr>
        <p:spPr>
          <a:xfrm rot="17275631" flipH="1" flipV="1">
            <a:off x="10358611" y="4146504"/>
            <a:ext cx="415112" cy="2837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9F265C7-CF49-146E-F2A1-FE333AE36A0F}"/>
              </a:ext>
            </a:extLst>
          </p:cNvPr>
          <p:cNvSpPr/>
          <p:nvPr/>
        </p:nvSpPr>
        <p:spPr>
          <a:xfrm rot="17275631" flipH="1" flipV="1">
            <a:off x="7151985" y="2282832"/>
            <a:ext cx="415112" cy="2837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376B676-9030-1810-DE59-09EF6DF7F667}"/>
              </a:ext>
            </a:extLst>
          </p:cNvPr>
          <p:cNvSpPr/>
          <p:nvPr/>
        </p:nvSpPr>
        <p:spPr>
          <a:xfrm rot="17275631" flipH="1" flipV="1">
            <a:off x="2050697" y="2231584"/>
            <a:ext cx="415112" cy="2837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C3C76BA-1DBB-90D4-3D4F-AEB1A0BB4AFA}"/>
              </a:ext>
            </a:extLst>
          </p:cNvPr>
          <p:cNvSpPr txBox="1"/>
          <p:nvPr/>
        </p:nvSpPr>
        <p:spPr>
          <a:xfrm>
            <a:off x="9912591" y="4874813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Dreaming Outloud Script Pro" panose="03050502040304050704" pitchFamily="66" charset="77"/>
                <a:cs typeface="Dreaming Outloud Script Pro" panose="03050502040304050704" pitchFamily="66" charset="77"/>
              </a:rPr>
              <a:t>l</a:t>
            </a:r>
            <a:r>
              <a:rPr lang="en-US" baseline="30000" dirty="0"/>
              <a:t>+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9390422-7527-0554-9D91-63904A95AC30}"/>
              </a:ext>
            </a:extLst>
          </p:cNvPr>
          <p:cNvSpPr txBox="1"/>
          <p:nvPr/>
        </p:nvSpPr>
        <p:spPr>
          <a:xfrm>
            <a:off x="10409517" y="4035333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itchFamily="2" charset="2"/>
                <a:cs typeface="Dreaming Outloud Script Pro" panose="03050502040304050704" pitchFamily="66" charset="77"/>
              </a:rPr>
              <a:t>p</a:t>
            </a:r>
            <a:r>
              <a:rPr lang="en-US" b="1" baseline="30000" dirty="0">
                <a:latin typeface="Symbol" pitchFamily="2" charset="2"/>
              </a:rPr>
              <a:t>-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94F0D7-A47F-4948-AC34-7C180CFBB89D}"/>
              </a:ext>
            </a:extLst>
          </p:cNvPr>
          <p:cNvSpPr txBox="1"/>
          <p:nvPr/>
        </p:nvSpPr>
        <p:spPr>
          <a:xfrm>
            <a:off x="8077373" y="2132320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itchFamily="2" charset="2"/>
                <a:cs typeface="Dreaming Outloud Script Pro" panose="03050502040304050704" pitchFamily="66" charset="77"/>
              </a:rPr>
              <a:t>p</a:t>
            </a:r>
            <a:r>
              <a:rPr lang="en-US" baseline="30000" dirty="0"/>
              <a:t>+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E190E00-52DE-DB22-9AE0-127D5F69FB2A}"/>
              </a:ext>
            </a:extLst>
          </p:cNvPr>
          <p:cNvSpPr txBox="1"/>
          <p:nvPr/>
        </p:nvSpPr>
        <p:spPr>
          <a:xfrm>
            <a:off x="7298994" y="3109249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cs typeface="Dreaming Outloud Script Pro" panose="03050502040304050704" pitchFamily="66" charset="77"/>
              </a:rPr>
              <a:t>K</a:t>
            </a:r>
            <a:r>
              <a:rPr lang="en-US" b="1" baseline="30000" dirty="0">
                <a:latin typeface="Symbol" pitchFamily="2" charset="2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4945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D71C1-E607-D74A-5845-3136E3257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85729" y="0"/>
            <a:ext cx="11928566" cy="1325563"/>
          </a:xfrm>
        </p:spPr>
        <p:txBody>
          <a:bodyPr/>
          <a:lstStyle/>
          <a:p>
            <a:pPr algn="r"/>
            <a:r>
              <a:rPr lang="en-US" dirty="0"/>
              <a:t>CPLEAR &amp; BESIII: event-by-event </a:t>
            </a:r>
            <a:r>
              <a:rPr lang="en-US" i="1" dirty="0"/>
              <a:t>K</a:t>
            </a:r>
            <a:r>
              <a:rPr lang="en-US" baseline="30000" dirty="0"/>
              <a:t>0</a:t>
            </a:r>
            <a:r>
              <a:rPr lang="en-US" dirty="0"/>
              <a:t> flavor-tagging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DE09E0-3B37-E12D-81E2-17B51994A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865" y="2430094"/>
            <a:ext cx="4463890" cy="35433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85BC3C-2215-0D81-1EB3-964C989BF1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044" y="1858210"/>
            <a:ext cx="4226373" cy="44985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148C65-1045-EBC6-06A6-E6E3E61381C2}"/>
              </a:ext>
            </a:extLst>
          </p:cNvPr>
          <p:cNvSpPr txBox="1"/>
          <p:nvPr/>
        </p:nvSpPr>
        <p:spPr>
          <a:xfrm>
            <a:off x="9950814" y="5303519"/>
            <a:ext cx="957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BESIII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26E4E4-1E89-7DAA-C405-AC8F5A83C131}"/>
              </a:ext>
            </a:extLst>
          </p:cNvPr>
          <p:cNvSpPr txBox="1"/>
          <p:nvPr/>
        </p:nvSpPr>
        <p:spPr>
          <a:xfrm>
            <a:off x="2943922" y="1672683"/>
            <a:ext cx="1664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E</a:t>
            </a:r>
            <a:r>
              <a:rPr lang="en-US" baseline="-25000" dirty="0" err="1"/>
              <a:t>cm</a:t>
            </a:r>
            <a:r>
              <a:rPr lang="en-US" dirty="0"/>
              <a:t>=1.876 GeV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74BEEE-ACEE-DDE6-92A4-5B508109ADC5}"/>
              </a:ext>
            </a:extLst>
          </p:cNvPr>
          <p:cNvSpPr txBox="1"/>
          <p:nvPr/>
        </p:nvSpPr>
        <p:spPr>
          <a:xfrm>
            <a:off x="7599918" y="1592748"/>
            <a:ext cx="1664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E</a:t>
            </a:r>
            <a:r>
              <a:rPr lang="en-US" baseline="-25000" dirty="0" err="1"/>
              <a:t>cm</a:t>
            </a:r>
            <a:r>
              <a:rPr lang="en-US" dirty="0"/>
              <a:t>=3.097 GeV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504792-F3EE-2FD9-9646-EDF09A7760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1852" y="3348547"/>
            <a:ext cx="463439" cy="3727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11F7E78-5F1B-0846-7AFE-B3EFF6B5DE07}"/>
              </a:ext>
            </a:extLst>
          </p:cNvPr>
          <p:cNvSpPr txBox="1"/>
          <p:nvPr/>
        </p:nvSpPr>
        <p:spPr>
          <a:xfrm flipH="1">
            <a:off x="8281852" y="3611955"/>
            <a:ext cx="837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Symbol" pitchFamily="2" charset="2"/>
                <a:cs typeface="Times New Roman" panose="02020603050405020304" pitchFamily="18" charset="0"/>
              </a:rPr>
              <a:t>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297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5C5A30-57D0-0D31-6DDB-25E4A87B0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157" y="2940434"/>
            <a:ext cx="5821017" cy="391756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7B51B02-2587-41CD-B9BC-0E5D3CCCF2D8}"/>
              </a:ext>
            </a:extLst>
          </p:cNvPr>
          <p:cNvCxnSpPr>
            <a:cxnSpLocks/>
          </p:cNvCxnSpPr>
          <p:nvPr/>
        </p:nvCxnSpPr>
        <p:spPr>
          <a:xfrm>
            <a:off x="3267792" y="6358468"/>
            <a:ext cx="2089596" cy="0"/>
          </a:xfrm>
          <a:prstGeom prst="line">
            <a:avLst/>
          </a:prstGeom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D6B3274-FF31-6FFD-4817-D5616BE309AA}"/>
              </a:ext>
            </a:extLst>
          </p:cNvPr>
          <p:cNvSpPr txBox="1"/>
          <p:nvPr/>
        </p:nvSpPr>
        <p:spPr>
          <a:xfrm>
            <a:off x="2433017" y="6182810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-0.13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1FED1F2-C280-22DE-4A84-FE558BC5E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887" y="2239038"/>
            <a:ext cx="150010" cy="22175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3832F63-F808-DF70-5743-EDA28B296D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0102" y="2216103"/>
            <a:ext cx="209587" cy="22242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D936F99-7C83-E2B8-88D1-04F05A104D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5294" y="2221041"/>
            <a:ext cx="209587" cy="2150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5BEE10E-A320-FEE8-3E09-C4DFB4EDD4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5437" y="2270336"/>
            <a:ext cx="1338753" cy="23625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604979E-7981-A121-2933-1FF6A1A6B5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4629" y="2258288"/>
            <a:ext cx="1301396" cy="2169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BF52F61-E7A7-E2BC-3091-8F964CD74A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5408" y="2247162"/>
            <a:ext cx="1338753" cy="26297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E6253A6-0427-30CD-B989-26FA85865F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1973" y="2191928"/>
            <a:ext cx="1301397" cy="29262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1EA3F1B-32A9-C31B-EAE8-8A577E5C9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9154" y="2552371"/>
            <a:ext cx="150010" cy="22175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BED31FC-5FDC-5167-5A24-90B72949A6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5436" y="2527082"/>
            <a:ext cx="1338753" cy="23625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3AFE98D-44F2-373B-74A3-9EFA56BC09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5241" y="2567496"/>
            <a:ext cx="1301396" cy="2169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CC78AFE-086A-619E-31FB-495621C7D6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2288" y="2530521"/>
            <a:ext cx="1338753" cy="26297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170F891-3468-9067-21A7-0128E96E5C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47150" y="2494192"/>
            <a:ext cx="1301397" cy="29262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C104FDB-A528-A73A-50A6-916125E63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8154" y="2569612"/>
            <a:ext cx="150010" cy="22175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6FE3523-B1CC-9BAA-66C1-BCE639C08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0865" y="2566806"/>
            <a:ext cx="150010" cy="22175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96E7DED0-999B-0B22-446B-B26AB9D4D5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5183" y="949402"/>
            <a:ext cx="2075622" cy="691874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BF837891-324F-E3C6-88CB-F053FAE2B22C}"/>
              </a:ext>
            </a:extLst>
          </p:cNvPr>
          <p:cNvSpPr/>
          <p:nvPr/>
        </p:nvSpPr>
        <p:spPr>
          <a:xfrm>
            <a:off x="5003370" y="3076125"/>
            <a:ext cx="4100876" cy="1639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88E0A9E3-4D28-6119-874F-1F69B94812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15658" y="4150516"/>
            <a:ext cx="3557943" cy="605607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056C7B38-B374-AEFF-AA62-4A2C1335C458}"/>
              </a:ext>
            </a:extLst>
          </p:cNvPr>
          <p:cNvSpPr txBox="1"/>
          <p:nvPr/>
        </p:nvSpPr>
        <p:spPr>
          <a:xfrm rot="20814381">
            <a:off x="6292984" y="4203680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≈1%</a:t>
            </a:r>
          </a:p>
        </p:txBody>
      </p:sp>
      <p:sp>
        <p:nvSpPr>
          <p:cNvPr id="56" name="Right Brace 55">
            <a:extLst>
              <a:ext uri="{FF2B5EF4-FFF2-40B4-BE49-F238E27FC236}">
                <a16:creationId xmlns:a16="http://schemas.microsoft.com/office/drawing/2014/main" id="{11F44151-7ABF-F6B3-1501-9F9ECBE3AFF2}"/>
              </a:ext>
            </a:extLst>
          </p:cNvPr>
          <p:cNvSpPr/>
          <p:nvPr/>
        </p:nvSpPr>
        <p:spPr>
          <a:xfrm rot="5400000">
            <a:off x="6156739" y="4004781"/>
            <a:ext cx="178461" cy="140608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DF609FF-79C3-0CC3-FED8-0B6DF9F558F1}"/>
              </a:ext>
            </a:extLst>
          </p:cNvPr>
          <p:cNvSpPr txBox="1"/>
          <p:nvPr/>
        </p:nvSpPr>
        <p:spPr>
          <a:xfrm>
            <a:off x="5177435" y="4780524"/>
            <a:ext cx="2163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dilution factor≈98%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C49E908-C45C-80BE-8DCD-F81D00B8521B}"/>
              </a:ext>
            </a:extLst>
          </p:cNvPr>
          <p:cNvSpPr txBox="1"/>
          <p:nvPr/>
        </p:nvSpPr>
        <p:spPr>
          <a:xfrm>
            <a:off x="119847" y="5512897"/>
            <a:ext cx="2541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45200"/>
                </a:solidFill>
                <a:latin typeface="Comic Sans MS" panose="030F0902030302020204" pitchFamily="66" charset="0"/>
              </a:rPr>
              <a:t>measured asymmetry</a:t>
            </a:r>
          </a:p>
          <a:p>
            <a:r>
              <a:rPr lang="en-US" b="1" dirty="0">
                <a:solidFill>
                  <a:srgbClr val="945200"/>
                </a:solidFill>
                <a:latin typeface="Comic Sans MS" panose="030F0902030302020204" pitchFamily="66" charset="0"/>
              </a:rPr>
              <a:t>~2x that in NA31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87BE79B-1B4E-2858-941F-A313486AB75D}"/>
              </a:ext>
            </a:extLst>
          </p:cNvPr>
          <p:cNvSpPr txBox="1"/>
          <p:nvPr/>
        </p:nvSpPr>
        <p:spPr>
          <a:xfrm>
            <a:off x="5114952" y="3428989"/>
            <a:ext cx="3116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Symbol" pitchFamily="2" charset="2"/>
              </a:rPr>
              <a:t>D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=(3.485 ±0.013)×10</a:t>
            </a:r>
            <a:r>
              <a:rPr lang="en-US" baseline="30000" dirty="0">
                <a:solidFill>
                  <a:schemeClr val="accent5">
                    <a:lumMod val="75000"/>
                  </a:schemeClr>
                </a:solidFill>
              </a:rPr>
              <a:t>-12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MeV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228EF56-084D-96B5-F344-8275E79F48A7}"/>
              </a:ext>
            </a:extLst>
          </p:cNvPr>
          <p:cNvCxnSpPr/>
          <p:nvPr/>
        </p:nvCxnSpPr>
        <p:spPr>
          <a:xfrm>
            <a:off x="4204781" y="5836063"/>
            <a:ext cx="5007490" cy="130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itle 64">
            <a:extLst>
              <a:ext uri="{FF2B5EF4-FFF2-40B4-BE49-F238E27FC236}">
                <a16:creationId xmlns:a16="http://schemas.microsoft.com/office/drawing/2014/main" id="{5C79B1AE-E5E9-A0ED-84F1-5C9BB0114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47" y="63506"/>
            <a:ext cx="11916999" cy="75666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Use  SF</a:t>
            </a:r>
            <a:r>
              <a:rPr lang="en-US" sz="3600" dirty="0">
                <a:sym typeface="Wingdings" pitchFamily="2" charset="2"/>
              </a:rPr>
              <a:t>+</a:t>
            </a:r>
            <a:r>
              <a:rPr lang="en-US" dirty="0">
                <a:sym typeface="Wingdings" pitchFamily="2" charset="2"/>
              </a:rPr>
              <a:t>SF mixing to measure </a:t>
            </a:r>
            <a:r>
              <a:rPr lang="en-US" dirty="0">
                <a:latin typeface="Symbol" pitchFamily="2" charset="2"/>
                <a:sym typeface="Wingdings" pitchFamily="2" charset="2"/>
              </a:rPr>
              <a:t>D</a:t>
            </a:r>
            <a:r>
              <a:rPr lang="en-US" i="1" dirty="0">
                <a:sym typeface="Wingdings" pitchFamily="2" charset="2"/>
              </a:rPr>
              <a:t>M</a:t>
            </a:r>
            <a:r>
              <a:rPr lang="en-US" dirty="0">
                <a:sym typeface="Wingdings" pitchFamily="2" charset="2"/>
              </a:rPr>
              <a:t> =</a:t>
            </a:r>
            <a:r>
              <a:rPr lang="en-US" i="1" dirty="0">
                <a:sym typeface="Wingdings" pitchFamily="2" charset="2"/>
              </a:rPr>
              <a:t>M</a:t>
            </a:r>
            <a:r>
              <a:rPr lang="en-US" i="1" baseline="-25000" dirty="0">
                <a:sym typeface="Wingdings" pitchFamily="2" charset="2"/>
              </a:rPr>
              <a:t>K</a:t>
            </a:r>
            <a:r>
              <a:rPr lang="en-US" baseline="-41000" dirty="0">
                <a:sym typeface="Wingdings" pitchFamily="2" charset="2"/>
              </a:rPr>
              <a:t>L</a:t>
            </a:r>
            <a:r>
              <a:rPr lang="en-US" dirty="0">
                <a:sym typeface="Wingdings" pitchFamily="2" charset="2"/>
              </a:rPr>
              <a:t>-</a:t>
            </a:r>
            <a:r>
              <a:rPr lang="en-US" i="1" dirty="0">
                <a:sym typeface="Wingdings" pitchFamily="2" charset="2"/>
              </a:rPr>
              <a:t>M</a:t>
            </a:r>
            <a:r>
              <a:rPr lang="en-US" i="1" baseline="-25000" dirty="0">
                <a:sym typeface="Wingdings" pitchFamily="2" charset="2"/>
              </a:rPr>
              <a:t>K</a:t>
            </a:r>
            <a:r>
              <a:rPr lang="en-US" baseline="-41000" dirty="0">
                <a:sym typeface="Wingdings" pitchFamily="2" charset="2"/>
              </a:rPr>
              <a:t>S</a:t>
            </a:r>
            <a:endParaRPr lang="en-US" baseline="-410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EE28148-B8C7-3372-B512-0CCCB5B91F39}"/>
              </a:ext>
            </a:extLst>
          </p:cNvPr>
          <p:cNvSpPr txBox="1"/>
          <p:nvPr/>
        </p:nvSpPr>
        <p:spPr>
          <a:xfrm rot="10800000">
            <a:off x="3029654" y="-78387"/>
            <a:ext cx="6094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/>
              <a:t>_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F2AC42-450D-1EC9-7D85-316F2652642C}"/>
              </a:ext>
            </a:extLst>
          </p:cNvPr>
          <p:cNvSpPr txBox="1"/>
          <p:nvPr/>
        </p:nvSpPr>
        <p:spPr>
          <a:xfrm>
            <a:off x="8106857" y="2992392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CPLEAR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23BAE32-923B-EBF0-6338-5C9347E1C78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81761" y="1061293"/>
            <a:ext cx="7772400" cy="5501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F395A00-5AE5-A11A-6018-992D8404748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39691" y="1764348"/>
            <a:ext cx="1642222" cy="27132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5C518E5-BC16-66B1-711E-968A8FA53C7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62441" y="2262747"/>
            <a:ext cx="138597" cy="22175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4257AD1-B9C5-3FE0-DDC0-24143EAC947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86098" y="2272437"/>
            <a:ext cx="138597" cy="22175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B1B2F8C-69D2-A95A-2ADF-3505A3FD50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76477" y="2572393"/>
            <a:ext cx="138597" cy="188975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0414D4F-DC85-6580-4890-9C8A7CBB345F}"/>
              </a:ext>
            </a:extLst>
          </p:cNvPr>
          <p:cNvCxnSpPr>
            <a:cxnSpLocks/>
          </p:cNvCxnSpPr>
          <p:nvPr/>
        </p:nvCxnSpPr>
        <p:spPr>
          <a:xfrm>
            <a:off x="3764213" y="2501263"/>
            <a:ext cx="61790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073236A8-146E-9424-D8F5-D0BFC420230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78221" y="2560222"/>
            <a:ext cx="138597" cy="22175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C174AF5-A1D7-3E88-3226-A6AAA4649EC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8966" y="2825828"/>
            <a:ext cx="2798826" cy="802785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D1702B6-F9C7-C279-FD8B-163398901218}"/>
              </a:ext>
            </a:extLst>
          </p:cNvPr>
          <p:cNvCxnSpPr>
            <a:cxnSpLocks/>
          </p:cNvCxnSpPr>
          <p:nvPr/>
        </p:nvCxnSpPr>
        <p:spPr>
          <a:xfrm>
            <a:off x="1023893" y="2923183"/>
            <a:ext cx="677671" cy="514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757D7FF-72DE-712F-A789-E50D1294FC99}"/>
              </a:ext>
            </a:extLst>
          </p:cNvPr>
          <p:cNvCxnSpPr>
            <a:cxnSpLocks/>
          </p:cNvCxnSpPr>
          <p:nvPr/>
        </p:nvCxnSpPr>
        <p:spPr>
          <a:xfrm>
            <a:off x="1023893" y="3527908"/>
            <a:ext cx="67767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2DB4134-0956-4242-72B8-9F54764F84FF}"/>
              </a:ext>
            </a:extLst>
          </p:cNvPr>
          <p:cNvCxnSpPr>
            <a:cxnSpLocks/>
          </p:cNvCxnSpPr>
          <p:nvPr/>
        </p:nvCxnSpPr>
        <p:spPr>
          <a:xfrm>
            <a:off x="1917562" y="2924979"/>
            <a:ext cx="735246" cy="0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57E6789-56EF-F614-9958-DCBD9E93404F}"/>
              </a:ext>
            </a:extLst>
          </p:cNvPr>
          <p:cNvCxnSpPr>
            <a:cxnSpLocks/>
          </p:cNvCxnSpPr>
          <p:nvPr/>
        </p:nvCxnSpPr>
        <p:spPr>
          <a:xfrm>
            <a:off x="1917562" y="3518530"/>
            <a:ext cx="735246" cy="0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798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C3832F63-F808-DF70-5743-EDA28B296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7944" y="2080268"/>
            <a:ext cx="209587" cy="22242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5BEE10E-A320-FEE8-3E09-C4DFB4EDD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263" y="2142868"/>
            <a:ext cx="1338753" cy="23625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604979E-7981-A121-2933-1FF6A1A6B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5979" y="2145727"/>
            <a:ext cx="1301396" cy="2169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BED31FC-5FDC-5167-5A24-90B72949A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669" y="2426554"/>
            <a:ext cx="1338753" cy="23625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3AFE98D-44F2-373B-74A3-9EFA56BC0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5979" y="2452448"/>
            <a:ext cx="1301396" cy="2169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C104FDB-A528-A73A-50A6-916125E63E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9105" y="2442778"/>
            <a:ext cx="150010" cy="221754"/>
          </a:xfrm>
          <a:prstGeom prst="rect">
            <a:avLst/>
          </a:prstGeom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64FDBBC-566B-06FF-3FFF-65304234A2E7}"/>
              </a:ext>
            </a:extLst>
          </p:cNvPr>
          <p:cNvCxnSpPr>
            <a:cxnSpLocks/>
          </p:cNvCxnSpPr>
          <p:nvPr/>
        </p:nvCxnSpPr>
        <p:spPr>
          <a:xfrm>
            <a:off x="5470039" y="2404141"/>
            <a:ext cx="28253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4809A706-6D58-E401-9EE4-D112BB7A90C3}"/>
              </a:ext>
            </a:extLst>
          </p:cNvPr>
          <p:cNvSpPr txBox="1"/>
          <p:nvPr/>
        </p:nvSpPr>
        <p:spPr>
          <a:xfrm>
            <a:off x="10427110" y="1229413"/>
            <a:ext cx="1609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945200"/>
                </a:solidFill>
              </a:rPr>
              <a:t>oscillating</a:t>
            </a:r>
            <a:endParaRPr lang="en-US" b="1" dirty="0">
              <a:solidFill>
                <a:srgbClr val="945200"/>
              </a:solidFill>
              <a:latin typeface="Comic Sans MS" panose="030F0902030302020204" pitchFamily="66" charset="0"/>
            </a:endParaRPr>
          </a:p>
          <a:p>
            <a:pPr algn="ctr"/>
            <a:r>
              <a:rPr lang="en-US" b="1" dirty="0">
                <a:solidFill>
                  <a:srgbClr val="945200"/>
                </a:solidFill>
                <a:latin typeface="Comic Sans MS" panose="030F0902030302020204" pitchFamily="66" charset="0"/>
              </a:rPr>
              <a:t>terms cancel</a:t>
            </a:r>
          </a:p>
        </p:txBody>
      </p:sp>
      <p:sp>
        <p:nvSpPr>
          <p:cNvPr id="65" name="Title 64">
            <a:extLst>
              <a:ext uri="{FF2B5EF4-FFF2-40B4-BE49-F238E27FC236}">
                <a16:creationId xmlns:a16="http://schemas.microsoft.com/office/drawing/2014/main" id="{5C79B1AE-E5E9-A0ED-84F1-5C9BB0114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47" y="63506"/>
            <a:ext cx="11916999" cy="75666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Use  OF-OF </a:t>
            </a:r>
            <a:r>
              <a:rPr lang="en-US" dirty="0">
                <a:sym typeface="Wingdings" pitchFamily="2" charset="2"/>
              </a:rPr>
              <a:t>mixing to test </a:t>
            </a:r>
            <a:r>
              <a:rPr lang="en-US" sz="4800" dirty="0">
                <a:latin typeface="Monotype Corsiva" panose="03010101010201010101" pitchFamily="66" charset="0"/>
                <a:sym typeface="Wingdings" pitchFamily="2" charset="2"/>
              </a:rPr>
              <a:t>T</a:t>
            </a:r>
            <a:r>
              <a:rPr lang="en-US" dirty="0">
                <a:sym typeface="Wingdings" pitchFamily="2" charset="2"/>
              </a:rPr>
              <a:t>  invariance</a:t>
            </a:r>
            <a:endParaRPr lang="en-US" baseline="-410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EE28148-B8C7-3372-B512-0CCCB5B91F39}"/>
              </a:ext>
            </a:extLst>
          </p:cNvPr>
          <p:cNvSpPr txBox="1"/>
          <p:nvPr/>
        </p:nvSpPr>
        <p:spPr>
          <a:xfrm rot="10800000">
            <a:off x="3146708" y="-86842"/>
            <a:ext cx="6094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/>
              <a:t>_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321D13A-A0BB-DF16-98BC-AAEB8682F7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9655" y="2782989"/>
            <a:ext cx="7049343" cy="389521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2F3C2E8-B50B-B82B-01E5-697C801E2F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3706" y="961920"/>
            <a:ext cx="6749323" cy="737225"/>
          </a:xfrm>
          <a:prstGeom prst="rect">
            <a:avLst/>
          </a:prstGeom>
        </p:spPr>
      </p:pic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84D04B2-F97E-307E-5693-F80C32AEDC17}"/>
              </a:ext>
            </a:extLst>
          </p:cNvPr>
          <p:cNvCxnSpPr>
            <a:cxnSpLocks/>
          </p:cNvCxnSpPr>
          <p:nvPr/>
        </p:nvCxnSpPr>
        <p:spPr>
          <a:xfrm>
            <a:off x="9266910" y="4500409"/>
            <a:ext cx="0" cy="230187"/>
          </a:xfrm>
          <a:prstGeom prst="straightConnector1">
            <a:avLst/>
          </a:prstGeom>
          <a:ln w="38100">
            <a:solidFill>
              <a:srgbClr val="9452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A48A525-EEEB-1182-C1A6-31A55F8163AF}"/>
              </a:ext>
            </a:extLst>
          </p:cNvPr>
          <p:cNvCxnSpPr>
            <a:cxnSpLocks/>
          </p:cNvCxnSpPr>
          <p:nvPr/>
        </p:nvCxnSpPr>
        <p:spPr>
          <a:xfrm>
            <a:off x="9306458" y="5153100"/>
            <a:ext cx="0" cy="230187"/>
          </a:xfrm>
          <a:prstGeom prst="straightConnector1">
            <a:avLst/>
          </a:prstGeom>
          <a:ln w="38100">
            <a:solidFill>
              <a:srgbClr val="9452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44143F7B-9C32-73B0-4648-BBAA21E04BC4}"/>
              </a:ext>
            </a:extLst>
          </p:cNvPr>
          <p:cNvSpPr txBox="1"/>
          <p:nvPr/>
        </p:nvSpPr>
        <p:spPr>
          <a:xfrm>
            <a:off x="8906875" y="4685556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45200"/>
                </a:solidFill>
              </a:rPr>
              <a:t>4Re</a:t>
            </a:r>
            <a:r>
              <a:rPr lang="en-US" sz="2400" i="1" dirty="0">
                <a:solidFill>
                  <a:srgbClr val="945200"/>
                </a:solidFill>
                <a:latin typeface="Comic Sans MS" panose="030F0902030302020204" pitchFamily="66" charset="0"/>
              </a:rPr>
              <a:t>ε</a:t>
            </a:r>
            <a:endParaRPr lang="en-US" sz="2400" dirty="0">
              <a:solidFill>
                <a:srgbClr val="945200"/>
              </a:solidFill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FA8D3AD2-273F-39E6-538B-B28ACBDCBE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335" y="3023053"/>
            <a:ext cx="2468025" cy="700091"/>
          </a:xfrm>
          <a:prstGeom prst="rect">
            <a:avLst/>
          </a:prstGeom>
        </p:spPr>
      </p:pic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C3AB7DB-317B-F9AE-CE0D-9B87BEBF111A}"/>
              </a:ext>
            </a:extLst>
          </p:cNvPr>
          <p:cNvCxnSpPr>
            <a:cxnSpLocks/>
          </p:cNvCxnSpPr>
          <p:nvPr/>
        </p:nvCxnSpPr>
        <p:spPr>
          <a:xfrm>
            <a:off x="845072" y="3201909"/>
            <a:ext cx="1068780" cy="25193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A617A4B-9AB1-37E2-422E-9CBBE61103FD}"/>
              </a:ext>
            </a:extLst>
          </p:cNvPr>
          <p:cNvCxnSpPr>
            <a:cxnSpLocks/>
          </p:cNvCxnSpPr>
          <p:nvPr/>
        </p:nvCxnSpPr>
        <p:spPr>
          <a:xfrm flipV="1">
            <a:off x="888419" y="3314061"/>
            <a:ext cx="1069157" cy="26063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B8C38B48-52C2-CC3E-CE91-1A5C4EC7E285}"/>
              </a:ext>
            </a:extLst>
          </p:cNvPr>
          <p:cNvCxnSpPr>
            <a:cxnSpLocks/>
          </p:cNvCxnSpPr>
          <p:nvPr/>
        </p:nvCxnSpPr>
        <p:spPr>
          <a:xfrm flipV="1">
            <a:off x="2141915" y="3206931"/>
            <a:ext cx="268182" cy="60293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1A64520-522C-152F-DE7D-8A19E82D0835}"/>
              </a:ext>
            </a:extLst>
          </p:cNvPr>
          <p:cNvCxnSpPr>
            <a:cxnSpLocks/>
          </p:cNvCxnSpPr>
          <p:nvPr/>
        </p:nvCxnSpPr>
        <p:spPr>
          <a:xfrm>
            <a:off x="2152891" y="3490172"/>
            <a:ext cx="215900" cy="49210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736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97D24F-1D59-170F-4F9E-8CBA5F921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92" y="2557325"/>
            <a:ext cx="11501284" cy="1325563"/>
          </a:xfrm>
        </p:spPr>
        <p:txBody>
          <a:bodyPr/>
          <a:lstStyle/>
          <a:p>
            <a:r>
              <a:rPr lang="en-US" dirty="0"/>
              <a:t> 1</a:t>
            </a:r>
            <a:r>
              <a:rPr lang="en-US" baseline="30000" dirty="0"/>
              <a:t>st</a:t>
            </a:r>
            <a:r>
              <a:rPr lang="en-US" dirty="0"/>
              <a:t>: a few comments related to last week’s lecture</a:t>
            </a:r>
          </a:p>
        </p:txBody>
      </p:sp>
    </p:spTree>
    <p:extLst>
      <p:ext uri="{BB962C8B-B14F-4D97-AF65-F5344CB8AC3E}">
        <p14:creationId xmlns:p14="http://schemas.microsoft.com/office/powerpoint/2010/main" val="3874315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6">
            <a:extLst>
              <a:ext uri="{FF2B5EF4-FFF2-40B4-BE49-F238E27FC236}">
                <a16:creationId xmlns:a16="http://schemas.microsoft.com/office/drawing/2014/main" id="{8A38E62D-C357-9009-7461-EC93FF0B5ADF}"/>
              </a:ext>
            </a:extLst>
          </p:cNvPr>
          <p:cNvSpPr txBox="1">
            <a:spLocks/>
          </p:cNvSpPr>
          <p:nvPr/>
        </p:nvSpPr>
        <p:spPr>
          <a:xfrm>
            <a:off x="0" y="2081585"/>
            <a:ext cx="12228820" cy="7547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/>
              <a:t>some comments on </a:t>
            </a:r>
            <a:r>
              <a:rPr lang="en-US" sz="3600" i="1" dirty="0"/>
              <a:t>SU</a:t>
            </a:r>
            <a:r>
              <a:rPr lang="en-US" sz="3600" dirty="0"/>
              <a:t>(3), weak interactions, &amp; the </a:t>
            </a:r>
            <a:r>
              <a:rPr lang="en-US" sz="3600" dirty="0">
                <a:latin typeface="Symbol" pitchFamily="2" charset="2"/>
              </a:rPr>
              <a:t>D</a:t>
            </a:r>
            <a:r>
              <a:rPr lang="en-US" sz="3600" dirty="0">
                <a:latin typeface="Monotype Corsiva" panose="03010101010201010101" pitchFamily="66" charset="0"/>
              </a:rPr>
              <a:t>S </a:t>
            </a:r>
            <a:r>
              <a:rPr lang="en-US" sz="3600" dirty="0"/>
              <a:t>=</a:t>
            </a:r>
            <a:r>
              <a:rPr lang="en-US" sz="3600" dirty="0">
                <a:latin typeface="Symbol" pitchFamily="2" charset="2"/>
              </a:rPr>
              <a:t>D</a:t>
            </a:r>
            <a:r>
              <a:rPr lang="en-US" sz="3600" dirty="0"/>
              <a:t>Q rule </a:t>
            </a:r>
          </a:p>
        </p:txBody>
      </p:sp>
    </p:spTree>
    <p:extLst>
      <p:ext uri="{BB962C8B-B14F-4D97-AF65-F5344CB8AC3E}">
        <p14:creationId xmlns:p14="http://schemas.microsoft.com/office/powerpoint/2010/main" val="3736891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8CB687-BB22-C59E-46E9-F577B85EE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4154" y="1226614"/>
            <a:ext cx="2475128" cy="2513207"/>
          </a:xfrm>
          <a:prstGeom prst="rect">
            <a:avLst/>
          </a:prstGeom>
        </p:spPr>
      </p:pic>
      <p:pic>
        <p:nvPicPr>
          <p:cNvPr id="6" name="Picture 11" descr="800px-Octeto_bari%C3%B4nico">
            <a:extLst>
              <a:ext uri="{FF2B5EF4-FFF2-40B4-BE49-F238E27FC236}">
                <a16:creationId xmlns:a16="http://schemas.microsoft.com/office/drawing/2014/main" id="{1E523C72-1F1B-8B5E-DB0C-226F8E71B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3795" y="2015113"/>
            <a:ext cx="3614009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80731B5-41E4-886D-85B8-0E80C6D008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14" y="882516"/>
          <a:ext cx="4086945" cy="3689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5" imgW="4885714" imgH="4409524" progId="">
                  <p:embed/>
                </p:oleObj>
              </mc:Choice>
              <mc:Fallback>
                <p:oleObj name="Photo Editor Photo" r:id="rId5" imgW="4885714" imgH="4409524" progId="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80731B5-41E4-886D-85B8-0E80C6D008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4" y="882516"/>
                        <a:ext cx="4086945" cy="36890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FD90E93-37B3-0B1C-4E69-48A2AC64394D}"/>
              </a:ext>
            </a:extLst>
          </p:cNvPr>
          <p:cNvSpPr txBox="1"/>
          <p:nvPr/>
        </p:nvSpPr>
        <p:spPr>
          <a:xfrm>
            <a:off x="8915909" y="1488507"/>
            <a:ext cx="917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U-spin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BB327D04-401A-7517-3C4E-75634042A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4455" y="5392"/>
            <a:ext cx="12601353" cy="754748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I-spin, U-spin, V-spin and strangeness </a:t>
            </a:r>
            <a:r>
              <a:rPr lang="en-US" sz="3600" i="1" dirty="0"/>
              <a:t>vs.</a:t>
            </a:r>
            <a:r>
              <a:rPr lang="en-US" sz="3600" dirty="0"/>
              <a:t> hypercharge</a:t>
            </a:r>
          </a:p>
        </p:txBody>
      </p:sp>
      <p:pic>
        <p:nvPicPr>
          <p:cNvPr id="22" name="Picture 11" descr="800px-Octeto_bari%C3%B4nico">
            <a:extLst>
              <a:ext uri="{FF2B5EF4-FFF2-40B4-BE49-F238E27FC236}">
                <a16:creationId xmlns:a16="http://schemas.microsoft.com/office/drawing/2014/main" id="{8ACD7C7B-8382-F7E5-060E-D38960794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1497" y="1122644"/>
            <a:ext cx="3614009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4EC4C6A-B1FD-88CA-E2CF-C967618EAE12}"/>
              </a:ext>
            </a:extLst>
          </p:cNvPr>
          <p:cNvSpPr txBox="1"/>
          <p:nvPr/>
        </p:nvSpPr>
        <p:spPr>
          <a:xfrm>
            <a:off x="7343177" y="1337367"/>
            <a:ext cx="620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Y</a:t>
            </a:r>
            <a:r>
              <a:rPr lang="en-US" sz="1400" dirty="0"/>
              <a:t>=+1,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E4C589-9A5F-5B07-AAF3-BCFECF0F20E2}"/>
              </a:ext>
            </a:extLst>
          </p:cNvPr>
          <p:cNvSpPr txBox="1"/>
          <p:nvPr/>
        </p:nvSpPr>
        <p:spPr>
          <a:xfrm>
            <a:off x="7439357" y="2234144"/>
            <a:ext cx="5245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Y</a:t>
            </a:r>
            <a:r>
              <a:rPr lang="en-US" sz="1400" dirty="0"/>
              <a:t>=0,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9273FC-96D6-9B78-CE01-3C99A587CC83}"/>
              </a:ext>
            </a:extLst>
          </p:cNvPr>
          <p:cNvSpPr txBox="1"/>
          <p:nvPr/>
        </p:nvSpPr>
        <p:spPr>
          <a:xfrm>
            <a:off x="7391266" y="3130921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Y</a:t>
            </a:r>
            <a:r>
              <a:rPr lang="en-US" sz="1400" dirty="0"/>
              <a:t>=</a:t>
            </a:r>
            <a:r>
              <a:rPr lang="en-US" sz="1400" dirty="0">
                <a:latin typeface="Symbol" pitchFamily="2" charset="2"/>
              </a:rPr>
              <a:t>-</a:t>
            </a:r>
            <a:r>
              <a:rPr lang="en-US" sz="1400" dirty="0"/>
              <a:t>1,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2845633-3552-A3E5-357F-06765062FFBF}"/>
              </a:ext>
            </a:extLst>
          </p:cNvPr>
          <p:cNvSpPr/>
          <p:nvPr/>
        </p:nvSpPr>
        <p:spPr>
          <a:xfrm>
            <a:off x="3464132" y="1610737"/>
            <a:ext cx="158750" cy="68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3A6694-029E-D496-FEA1-322E7ADC9C02}"/>
              </a:ext>
            </a:extLst>
          </p:cNvPr>
          <p:cNvSpPr/>
          <p:nvPr/>
        </p:nvSpPr>
        <p:spPr>
          <a:xfrm>
            <a:off x="3489312" y="2422439"/>
            <a:ext cx="158750" cy="81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75AAB99-7D1C-E971-1DC4-739DBC27DCDE}"/>
              </a:ext>
            </a:extLst>
          </p:cNvPr>
          <p:cNvSpPr/>
          <p:nvPr/>
        </p:nvSpPr>
        <p:spPr>
          <a:xfrm>
            <a:off x="3446812" y="3442408"/>
            <a:ext cx="158750" cy="81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2236615-AC0A-2866-32FA-F14D144E1386}"/>
              </a:ext>
            </a:extLst>
          </p:cNvPr>
          <p:cNvSpPr txBox="1"/>
          <p:nvPr/>
        </p:nvSpPr>
        <p:spPr>
          <a:xfrm>
            <a:off x="3393578" y="1491255"/>
            <a:ext cx="401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Y</a:t>
            </a:r>
            <a:r>
              <a:rPr lang="en-US" sz="1400" dirty="0"/>
              <a:t>=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CA69A5E-322D-2AED-7EAB-157824D40374}"/>
              </a:ext>
            </a:extLst>
          </p:cNvPr>
          <p:cNvSpPr txBox="1"/>
          <p:nvPr/>
        </p:nvSpPr>
        <p:spPr>
          <a:xfrm>
            <a:off x="3422153" y="2331906"/>
            <a:ext cx="401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Y</a:t>
            </a:r>
            <a:r>
              <a:rPr lang="en-US" sz="1400" dirty="0"/>
              <a:t>=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1D956FB-6D20-EED1-DEAE-C7CC4A9BE9D2}"/>
              </a:ext>
            </a:extLst>
          </p:cNvPr>
          <p:cNvSpPr txBox="1"/>
          <p:nvPr/>
        </p:nvSpPr>
        <p:spPr>
          <a:xfrm>
            <a:off x="3379074" y="3329285"/>
            <a:ext cx="1111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Y</a:t>
            </a:r>
            <a:r>
              <a:rPr lang="en-US" sz="1400" dirty="0"/>
              <a:t>=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650B32E-E00A-2284-CBF5-71682C3E118B}"/>
              </a:ext>
            </a:extLst>
          </p:cNvPr>
          <p:cNvSpPr txBox="1"/>
          <p:nvPr/>
        </p:nvSpPr>
        <p:spPr>
          <a:xfrm>
            <a:off x="2739486" y="5233210"/>
            <a:ext cx="6920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45200"/>
                </a:solidFill>
                <a:latin typeface="Comic Sans MS" panose="030F0902030302020204" pitchFamily="66" charset="0"/>
              </a:rPr>
              <a:t>SU(3) uses “hypercharge,”</a:t>
            </a:r>
            <a:r>
              <a:rPr lang="en-US" sz="2400" b="1" dirty="0">
                <a:solidFill>
                  <a:srgbClr val="945200"/>
                </a:solidFill>
                <a:latin typeface="Comic Sans MS" panose="030F0902030302020204" pitchFamily="66" charset="0"/>
              </a:rPr>
              <a:t> </a:t>
            </a:r>
            <a:r>
              <a:rPr lang="en-US" sz="2400" b="1" i="1" dirty="0">
                <a:solidFill>
                  <a:srgbClr val="945200"/>
                </a:solidFill>
              </a:rPr>
              <a:t>Y</a:t>
            </a:r>
            <a:r>
              <a:rPr lang="en-US" b="1" dirty="0">
                <a:solidFill>
                  <a:srgbClr val="945200"/>
                </a:solidFill>
                <a:latin typeface="Comic Sans MS" panose="030F0902030302020204" pitchFamily="66" charset="0"/>
              </a:rPr>
              <a:t>=</a:t>
            </a:r>
            <a:r>
              <a:rPr lang="en-US" sz="2000" b="1" dirty="0">
                <a:solidFill>
                  <a:srgbClr val="945200"/>
                </a:solidFill>
                <a:latin typeface="Comic Sans MS" panose="030F0902030302020204" pitchFamily="66" charset="0"/>
              </a:rPr>
              <a:t>S</a:t>
            </a:r>
            <a:r>
              <a:rPr lang="en-US" b="1" dirty="0">
                <a:solidFill>
                  <a:srgbClr val="945200"/>
                </a:solidFill>
                <a:latin typeface="Comic Sans MS" panose="030F0902030302020204" pitchFamily="66" charset="0"/>
              </a:rPr>
              <a:t>+</a:t>
            </a:r>
            <a:r>
              <a:rPr lang="en-US" sz="2000" b="1" dirty="0">
                <a:solidFill>
                  <a:srgbClr val="945200"/>
                </a:solidFill>
                <a:latin typeface="Comic Sans MS" panose="030F0902030302020204" pitchFamily="66" charset="0"/>
              </a:rPr>
              <a:t>B</a:t>
            </a:r>
            <a:r>
              <a:rPr lang="en-US" b="1" dirty="0">
                <a:solidFill>
                  <a:srgbClr val="945200"/>
                </a:solidFill>
                <a:latin typeface="Comic Sans MS" panose="030F0902030302020204" pitchFamily="66" charset="0"/>
              </a:rPr>
              <a:t>,  rather than strangeness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6EC3FD4D-59D9-CF73-CFC3-3196E0DC9F12}"/>
              </a:ext>
            </a:extLst>
          </p:cNvPr>
          <p:cNvCxnSpPr/>
          <p:nvPr/>
        </p:nvCxnSpPr>
        <p:spPr>
          <a:xfrm flipV="1">
            <a:off x="10186877" y="1095038"/>
            <a:ext cx="0" cy="82802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F3999157-26D1-A6EA-18D2-24167397B56C}"/>
              </a:ext>
            </a:extLst>
          </p:cNvPr>
          <p:cNvSpPr txBox="1"/>
          <p:nvPr/>
        </p:nvSpPr>
        <p:spPr>
          <a:xfrm>
            <a:off x="9981254" y="78147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onotype Corsiva" panose="03010101010201010101" pitchFamily="66" charset="0"/>
              </a:rPr>
              <a:t>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0BBEC04-0DBC-73F0-D4E1-D78A98ACED7A}"/>
              </a:ext>
            </a:extLst>
          </p:cNvPr>
          <p:cNvSpPr txBox="1"/>
          <p:nvPr/>
        </p:nvSpPr>
        <p:spPr>
          <a:xfrm>
            <a:off x="9983787" y="734459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/>
              <a:t>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3C6B3C-A4E5-E081-2F55-8FF2FA55D1CF}"/>
              </a:ext>
            </a:extLst>
          </p:cNvPr>
          <p:cNvSpPr/>
          <p:nvPr/>
        </p:nvSpPr>
        <p:spPr>
          <a:xfrm>
            <a:off x="8751052" y="2911303"/>
            <a:ext cx="908918" cy="466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C20274-4C5C-35C0-40D0-CCD804D54CF9}"/>
              </a:ext>
            </a:extLst>
          </p:cNvPr>
          <p:cNvSpPr/>
          <p:nvPr/>
        </p:nvSpPr>
        <p:spPr>
          <a:xfrm>
            <a:off x="10883466" y="2660693"/>
            <a:ext cx="908918" cy="6138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A3B8C5F-B706-DC9F-2E92-6EDE7F86743F}"/>
              </a:ext>
            </a:extLst>
          </p:cNvPr>
          <p:cNvSpPr txBox="1"/>
          <p:nvPr/>
        </p:nvSpPr>
        <p:spPr>
          <a:xfrm>
            <a:off x="10528088" y="2034089"/>
            <a:ext cx="809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I-spin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B58788-3C58-45E8-9455-1A9BB03712C0}"/>
              </a:ext>
            </a:extLst>
          </p:cNvPr>
          <p:cNvSpPr txBox="1"/>
          <p:nvPr/>
        </p:nvSpPr>
        <p:spPr>
          <a:xfrm>
            <a:off x="11479613" y="2194219"/>
            <a:ext cx="40588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I</a:t>
            </a:r>
            <a:r>
              <a:rPr lang="en-US" sz="2800" baseline="-25000" dirty="0"/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847EC59-073E-B56A-211D-B1B06E6CFD4F}"/>
              </a:ext>
            </a:extLst>
          </p:cNvPr>
          <p:cNvSpPr txBox="1"/>
          <p:nvPr/>
        </p:nvSpPr>
        <p:spPr>
          <a:xfrm>
            <a:off x="8921087" y="3016546"/>
            <a:ext cx="880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V-spin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86EFF3F-00DC-726A-16BD-C4F33E173D6E}"/>
              </a:ext>
            </a:extLst>
          </p:cNvPr>
          <p:cNvSpPr txBox="1"/>
          <p:nvPr/>
        </p:nvSpPr>
        <p:spPr>
          <a:xfrm>
            <a:off x="9142616" y="3478211"/>
            <a:ext cx="522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</a:t>
            </a:r>
            <a:r>
              <a:rPr lang="en-US" sz="2800" baseline="-25000" dirty="0"/>
              <a:t>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413C601-1F4A-FB3C-5DC9-6A35A236E470}"/>
              </a:ext>
            </a:extLst>
          </p:cNvPr>
          <p:cNvSpPr txBox="1"/>
          <p:nvPr/>
        </p:nvSpPr>
        <p:spPr>
          <a:xfrm>
            <a:off x="9398520" y="806655"/>
            <a:ext cx="558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U</a:t>
            </a:r>
            <a:r>
              <a:rPr lang="en-US" sz="2800" baseline="-25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2271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30" grpId="0"/>
      <p:bldP spid="30" grpId="1"/>
      <p:bldP spid="31" grpId="0"/>
      <p:bldP spid="31" grpId="1"/>
      <p:bldP spid="32" grpId="0"/>
      <p:bldP spid="32" grpId="1"/>
      <p:bldP spid="49" grpId="0"/>
      <p:bldP spid="63" grpId="0"/>
      <p:bldP spid="6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8CB687-BB22-C59E-46E9-F577B85EE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8113" y="1314056"/>
            <a:ext cx="2475128" cy="251320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515685D-A455-A67D-2FC9-1118D6C6D14D}"/>
              </a:ext>
            </a:extLst>
          </p:cNvPr>
          <p:cNvSpPr/>
          <p:nvPr/>
        </p:nvSpPr>
        <p:spPr>
          <a:xfrm>
            <a:off x="9058113" y="3120492"/>
            <a:ext cx="608545" cy="361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E0B8A5-B38C-2A72-176A-EABFB72FF06B}"/>
              </a:ext>
            </a:extLst>
          </p:cNvPr>
          <p:cNvSpPr/>
          <p:nvPr/>
        </p:nvSpPr>
        <p:spPr>
          <a:xfrm>
            <a:off x="11019243" y="2759378"/>
            <a:ext cx="608545" cy="478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D7453A-C044-6A3B-5CB4-B7187B216557}"/>
              </a:ext>
            </a:extLst>
          </p:cNvPr>
          <p:cNvSpPr txBox="1"/>
          <p:nvPr/>
        </p:nvSpPr>
        <p:spPr>
          <a:xfrm>
            <a:off x="10947302" y="2587112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I-spin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D90E93-37B3-0B1C-4E69-48A2AC64394D}"/>
              </a:ext>
            </a:extLst>
          </p:cNvPr>
          <p:cNvSpPr txBox="1"/>
          <p:nvPr/>
        </p:nvSpPr>
        <p:spPr>
          <a:xfrm>
            <a:off x="8738557" y="1084499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U-spin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97AE80-AFAB-F57D-E51A-DBBCC72C03F7}"/>
              </a:ext>
            </a:extLst>
          </p:cNvPr>
          <p:cNvSpPr txBox="1"/>
          <p:nvPr/>
        </p:nvSpPr>
        <p:spPr>
          <a:xfrm>
            <a:off x="8777873" y="3528580"/>
            <a:ext cx="809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V-spin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463052-2FFB-4517-ACD9-651B81ED0BB3}"/>
              </a:ext>
            </a:extLst>
          </p:cNvPr>
          <p:cNvSpPr txBox="1"/>
          <p:nvPr/>
        </p:nvSpPr>
        <p:spPr>
          <a:xfrm>
            <a:off x="11001849" y="2836794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ymbol" pitchFamily="2" charset="2"/>
              </a:rPr>
              <a:t>D</a:t>
            </a:r>
            <a:r>
              <a:rPr lang="en-US" sz="1400" dirty="0">
                <a:latin typeface="Monotype Corsiva" panose="03010101010201010101" pitchFamily="66" charset="0"/>
              </a:rPr>
              <a:t>S</a:t>
            </a:r>
            <a:r>
              <a:rPr lang="en-US" sz="1400" dirty="0"/>
              <a:t>=0</a:t>
            </a:r>
          </a:p>
          <a:p>
            <a:r>
              <a:rPr lang="en-US" sz="1400" dirty="0">
                <a:latin typeface="Symbol" pitchFamily="2" charset="2"/>
              </a:rPr>
              <a:t>D</a:t>
            </a:r>
            <a:r>
              <a:rPr lang="en-US" sz="1400" dirty="0"/>
              <a:t>Q=±1</a:t>
            </a:r>
            <a:r>
              <a:rPr lang="en-US" dirty="0"/>
              <a:t>	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D1AF95-4F03-41D4-08C5-87C691913E7F}"/>
              </a:ext>
            </a:extLst>
          </p:cNvPr>
          <p:cNvSpPr txBox="1"/>
          <p:nvPr/>
        </p:nvSpPr>
        <p:spPr>
          <a:xfrm>
            <a:off x="8799014" y="3764432"/>
            <a:ext cx="11079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ymbol" pitchFamily="2" charset="2"/>
              </a:rPr>
              <a:t>D</a:t>
            </a:r>
            <a:r>
              <a:rPr lang="en-US" sz="1400" dirty="0">
                <a:latin typeface="Monotype Corsiva" panose="03010101010201010101" pitchFamily="66" charset="0"/>
              </a:rPr>
              <a:t>S=±1</a:t>
            </a:r>
            <a:endParaRPr lang="en-US" sz="1400" dirty="0"/>
          </a:p>
          <a:p>
            <a:r>
              <a:rPr lang="en-US" sz="1400" dirty="0">
                <a:latin typeface="Symbol" pitchFamily="2" charset="2"/>
              </a:rPr>
              <a:t>D</a:t>
            </a:r>
            <a:r>
              <a:rPr lang="en-US" sz="1400" dirty="0"/>
              <a:t>Q=±1</a:t>
            </a:r>
          </a:p>
          <a:p>
            <a:r>
              <a:rPr lang="en-US" sz="1400" dirty="0">
                <a:latin typeface="Symbol" pitchFamily="2" charset="2"/>
              </a:rPr>
              <a:t>D</a:t>
            </a:r>
            <a:r>
              <a:rPr lang="en-US" sz="1600" dirty="0">
                <a:latin typeface="Monotype Corsiva" panose="03010101010201010101" pitchFamily="66" charset="0"/>
              </a:rPr>
              <a:t>S</a:t>
            </a:r>
            <a:r>
              <a:rPr lang="en-US" sz="1400" dirty="0"/>
              <a:t>=</a:t>
            </a:r>
            <a:r>
              <a:rPr lang="en-US" sz="1400" dirty="0">
                <a:latin typeface="Symbol" pitchFamily="2" charset="2"/>
              </a:rPr>
              <a:t>D</a:t>
            </a:r>
            <a:r>
              <a:rPr lang="en-US" sz="1400" dirty="0"/>
              <a:t>Q</a:t>
            </a:r>
            <a:r>
              <a:rPr lang="en-US" dirty="0"/>
              <a:t>	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BB327D04-401A-7517-3C4E-75634042A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782"/>
            <a:ext cx="12601353" cy="754748"/>
          </a:xfrm>
        </p:spPr>
        <p:txBody>
          <a:bodyPr>
            <a:normAutofit/>
          </a:bodyPr>
          <a:lstStyle/>
          <a:p>
            <a:pPr algn="ctr"/>
            <a:r>
              <a:rPr lang="en-US" sz="3600" i="1" dirty="0"/>
              <a:t>SU</a:t>
            </a:r>
            <a:r>
              <a:rPr lang="en-US" sz="3600" dirty="0"/>
              <a:t>(3) and the weak interactions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4D87960-6B64-54F3-5972-606149548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0263" y="1580331"/>
            <a:ext cx="5583084" cy="154016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5F34E0F-5BBB-3746-7279-9B98EC7CA491}"/>
              </a:ext>
            </a:extLst>
          </p:cNvPr>
          <p:cNvSpPr txBox="1"/>
          <p:nvPr/>
        </p:nvSpPr>
        <p:spPr>
          <a:xfrm>
            <a:off x="3320803" y="5783348"/>
            <a:ext cx="248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pitchFamily="2" charset="2"/>
              </a:rPr>
              <a:t>D</a:t>
            </a:r>
            <a:r>
              <a:rPr lang="en-US" dirty="0">
                <a:latin typeface="Monotype Corsiva" panose="03010101010201010101" pitchFamily="66" charset="0"/>
              </a:rPr>
              <a:t>S</a:t>
            </a:r>
            <a:r>
              <a:rPr lang="en-US" dirty="0"/>
              <a:t>=±1, </a:t>
            </a:r>
            <a:r>
              <a:rPr lang="en-US" dirty="0">
                <a:latin typeface="Symbol" pitchFamily="2" charset="2"/>
              </a:rPr>
              <a:t>DI=</a:t>
            </a:r>
            <a:r>
              <a:rPr lang="en-US" dirty="0"/>
              <a:t>±1/2, </a:t>
            </a:r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Q=±1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2709F2-4100-C8E9-F698-1E4269827506}"/>
              </a:ext>
            </a:extLst>
          </p:cNvPr>
          <p:cNvSpPr txBox="1"/>
          <p:nvPr/>
        </p:nvSpPr>
        <p:spPr>
          <a:xfrm>
            <a:off x="3399467" y="4679737"/>
            <a:ext cx="219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itchFamily="2" charset="2"/>
              </a:rPr>
              <a:t>D</a:t>
            </a:r>
            <a:r>
              <a:rPr lang="en-US" dirty="0">
                <a:latin typeface="Monotype Corsiva" panose="03010101010201010101" pitchFamily="66" charset="0"/>
              </a:rPr>
              <a:t>S</a:t>
            </a:r>
            <a:r>
              <a:rPr lang="en-US" dirty="0"/>
              <a:t>=0, </a:t>
            </a:r>
            <a:r>
              <a:rPr lang="en-US" dirty="0">
                <a:latin typeface="Symbol" pitchFamily="2" charset="2"/>
              </a:rPr>
              <a:t>DI=</a:t>
            </a:r>
            <a:r>
              <a:rPr lang="en-US" dirty="0"/>
              <a:t>±1, </a:t>
            </a:r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Q=±1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3DAF384-755B-8A77-693E-98794A8536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7558" y="4632950"/>
            <a:ext cx="2018031" cy="31046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4FC27CF-617B-F7D3-8C27-F352086C61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9856" y="5822496"/>
            <a:ext cx="1870947" cy="291036"/>
          </a:xfrm>
          <a:prstGeom prst="rect">
            <a:avLst/>
          </a:prstGeom>
        </p:spPr>
      </p:pic>
      <p:sp>
        <p:nvSpPr>
          <p:cNvPr id="36" name="Up-Down Arrow 35">
            <a:extLst>
              <a:ext uri="{FF2B5EF4-FFF2-40B4-BE49-F238E27FC236}">
                <a16:creationId xmlns:a16="http://schemas.microsoft.com/office/drawing/2014/main" id="{CDB92610-92AD-2019-D089-540340D6D5EB}"/>
              </a:ext>
            </a:extLst>
          </p:cNvPr>
          <p:cNvSpPr/>
          <p:nvPr/>
        </p:nvSpPr>
        <p:spPr>
          <a:xfrm rot="5400000">
            <a:off x="1628327" y="4175078"/>
            <a:ext cx="135601" cy="619849"/>
          </a:xfrm>
          <a:prstGeom prst="upDown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-Down Arrow 36">
            <a:extLst>
              <a:ext uri="{FF2B5EF4-FFF2-40B4-BE49-F238E27FC236}">
                <a16:creationId xmlns:a16="http://schemas.microsoft.com/office/drawing/2014/main" id="{22C47358-6B0E-BFA4-ED7D-2C25FA119CDB}"/>
              </a:ext>
            </a:extLst>
          </p:cNvPr>
          <p:cNvSpPr/>
          <p:nvPr/>
        </p:nvSpPr>
        <p:spPr>
          <a:xfrm rot="1792655">
            <a:off x="1133675" y="5600484"/>
            <a:ext cx="120111" cy="619849"/>
          </a:xfrm>
          <a:prstGeom prst="upDown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Up-Down Arrow 38">
            <a:extLst>
              <a:ext uri="{FF2B5EF4-FFF2-40B4-BE49-F238E27FC236}">
                <a16:creationId xmlns:a16="http://schemas.microsoft.com/office/drawing/2014/main" id="{9C2EDCB4-A197-E50F-47D9-902C2DA69E01}"/>
              </a:ext>
            </a:extLst>
          </p:cNvPr>
          <p:cNvSpPr/>
          <p:nvPr/>
        </p:nvSpPr>
        <p:spPr>
          <a:xfrm rot="5400000">
            <a:off x="10832547" y="2061125"/>
            <a:ext cx="135601" cy="619849"/>
          </a:xfrm>
          <a:prstGeom prst="upDown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C0519B43-84B7-9655-37CA-D2604D85A6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79219" y="2078968"/>
            <a:ext cx="294480" cy="2454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2753725-4080-8B93-1013-C024904CC8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80363" y="2862821"/>
            <a:ext cx="394451" cy="207606"/>
          </a:xfrm>
          <a:prstGeom prst="rect">
            <a:avLst/>
          </a:prstGeom>
        </p:spPr>
      </p:pic>
      <p:sp>
        <p:nvSpPr>
          <p:cNvPr id="42" name="Up-Down Arrow 41">
            <a:extLst>
              <a:ext uri="{FF2B5EF4-FFF2-40B4-BE49-F238E27FC236}">
                <a16:creationId xmlns:a16="http://schemas.microsoft.com/office/drawing/2014/main" id="{2E4E79E5-64FE-7F78-A070-5C753B52B5A6}"/>
              </a:ext>
            </a:extLst>
          </p:cNvPr>
          <p:cNvSpPr/>
          <p:nvPr/>
        </p:nvSpPr>
        <p:spPr>
          <a:xfrm rot="1792655">
            <a:off x="9623996" y="2760503"/>
            <a:ext cx="120111" cy="619849"/>
          </a:xfrm>
          <a:prstGeom prst="upDown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23FF4DD-12E5-EB4B-20F1-409311D69F3D}"/>
              </a:ext>
            </a:extLst>
          </p:cNvPr>
          <p:cNvSpPr txBox="1"/>
          <p:nvPr/>
        </p:nvSpPr>
        <p:spPr>
          <a:xfrm>
            <a:off x="184958" y="2129555"/>
            <a:ext cx="1657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SU(3) matrices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15DAA24-C339-55A1-B0C0-110EA72F8ABB}"/>
              </a:ext>
            </a:extLst>
          </p:cNvPr>
          <p:cNvSpPr/>
          <p:nvPr/>
        </p:nvSpPr>
        <p:spPr>
          <a:xfrm>
            <a:off x="3488431" y="1668194"/>
            <a:ext cx="393701" cy="418418"/>
          </a:xfrm>
          <a:prstGeom prst="rect">
            <a:avLst/>
          </a:prstGeom>
          <a:solidFill>
            <a:srgbClr val="FF93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E863123-CE13-0A80-E26A-DB04E93488FB}"/>
              </a:ext>
            </a:extLst>
          </p:cNvPr>
          <p:cNvSpPr/>
          <p:nvPr/>
        </p:nvSpPr>
        <p:spPr>
          <a:xfrm>
            <a:off x="4814191" y="1668194"/>
            <a:ext cx="393701" cy="418418"/>
          </a:xfrm>
          <a:prstGeom prst="rect">
            <a:avLst/>
          </a:prstGeom>
          <a:solidFill>
            <a:srgbClr val="FF93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604E8DF-045E-62C5-26F8-C057797190E3}"/>
              </a:ext>
            </a:extLst>
          </p:cNvPr>
          <p:cNvSpPr/>
          <p:nvPr/>
        </p:nvSpPr>
        <p:spPr>
          <a:xfrm>
            <a:off x="2236786" y="1674015"/>
            <a:ext cx="311711" cy="418418"/>
          </a:xfrm>
          <a:prstGeom prst="rect">
            <a:avLst/>
          </a:prstGeom>
          <a:solidFill>
            <a:srgbClr val="FF93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0E2DF15-9890-4829-513B-648F59BD7F7A}"/>
              </a:ext>
            </a:extLst>
          </p:cNvPr>
          <p:cNvSpPr txBox="1"/>
          <p:nvPr/>
        </p:nvSpPr>
        <p:spPr>
          <a:xfrm>
            <a:off x="2173170" y="1302415"/>
            <a:ext cx="341792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rgbClr val="945200"/>
                </a:solidFill>
                <a:latin typeface="Comic Sans MS" panose="030F0902030302020204" pitchFamily="66" charset="0"/>
              </a:rPr>
              <a:t>these are the Pauli SU(2) matrices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6EC3FD4D-59D9-CF73-CFC3-3196E0DC9F12}"/>
              </a:ext>
            </a:extLst>
          </p:cNvPr>
          <p:cNvCxnSpPr/>
          <p:nvPr/>
        </p:nvCxnSpPr>
        <p:spPr>
          <a:xfrm flipV="1">
            <a:off x="10205728" y="1182480"/>
            <a:ext cx="0" cy="8280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80BBEC04-0DBC-73F0-D4E1-D78A98ACED7A}"/>
              </a:ext>
            </a:extLst>
          </p:cNvPr>
          <p:cNvSpPr txBox="1"/>
          <p:nvPr/>
        </p:nvSpPr>
        <p:spPr>
          <a:xfrm>
            <a:off x="10072782" y="843297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/>
              <a:t>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4C7091-97F1-6404-F15A-8ED25F42CF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88363" y="3222492"/>
            <a:ext cx="4628318" cy="6769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6B7EAFF-0024-7942-D98F-995E06001D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78738" y="4592499"/>
            <a:ext cx="3146115" cy="57923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4BAA668-50AC-DEE2-93F4-F6EA7E480AA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11588" y="4661994"/>
            <a:ext cx="953862" cy="44024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17A4E4A-A3ED-FEE0-ECA4-591DAA61FCC4}"/>
              </a:ext>
            </a:extLst>
          </p:cNvPr>
          <p:cNvSpPr txBox="1"/>
          <p:nvPr/>
        </p:nvSpPr>
        <p:spPr>
          <a:xfrm>
            <a:off x="10639485" y="4695126"/>
            <a:ext cx="445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mic Sans MS" panose="030F0902030302020204" pitchFamily="66" charset="0"/>
              </a:rPr>
              <a:t>➝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759B267-AA92-F061-1387-31E9DD3621C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43094" y="4782859"/>
            <a:ext cx="907382" cy="20865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4998694-C287-0916-EF1E-C2031E89939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16735" y="5735071"/>
            <a:ext cx="3416300" cy="5588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A6D77DB-88BD-4C91-919F-E3528EA5172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14542" y="5739981"/>
            <a:ext cx="1193800" cy="5207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A8E1071-9114-00F4-D33E-3EA700D0CCC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303779" y="5853430"/>
            <a:ext cx="931258" cy="26356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4CCFFC7-5004-63FC-37D7-08CC78D6B092}"/>
              </a:ext>
            </a:extLst>
          </p:cNvPr>
          <p:cNvSpPr txBox="1"/>
          <p:nvPr/>
        </p:nvSpPr>
        <p:spPr>
          <a:xfrm>
            <a:off x="10877559" y="5763044"/>
            <a:ext cx="445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mic Sans MS" panose="030F0902030302020204" pitchFamily="66" charset="0"/>
              </a:rPr>
              <a:t>➝</a:t>
            </a:r>
          </a:p>
        </p:txBody>
      </p:sp>
    </p:spTree>
    <p:extLst>
      <p:ext uri="{BB962C8B-B14F-4D97-AF65-F5344CB8AC3E}">
        <p14:creationId xmlns:p14="http://schemas.microsoft.com/office/powerpoint/2010/main" val="352308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0" grpId="0"/>
      <p:bldP spid="21" grpId="0"/>
      <p:bldP spid="36" grpId="0" animBg="1"/>
      <p:bldP spid="37" grpId="0" animBg="1"/>
      <p:bldP spid="39" grpId="0" animBg="1"/>
      <p:bldP spid="42" grpId="0" animBg="1"/>
      <p:bldP spid="23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8CB687-BB22-C59E-46E9-F577B85EE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3376" y="2228795"/>
            <a:ext cx="2475128" cy="2513207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80731B5-41E4-886D-85B8-0E80C6D008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51594" y="1829588"/>
          <a:ext cx="4086945" cy="3689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4885714" imgH="4409524" progId="">
                  <p:embed/>
                </p:oleObj>
              </mc:Choice>
              <mc:Fallback>
                <p:oleObj name="Photo Editor Photo" r:id="rId3" imgW="4885714" imgH="4409524" progId="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80731B5-41E4-886D-85B8-0E80C6D008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1594" y="1829588"/>
                        <a:ext cx="4086945" cy="36890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2515685D-A455-A67D-2FC9-1118D6C6D14D}"/>
              </a:ext>
            </a:extLst>
          </p:cNvPr>
          <p:cNvSpPr/>
          <p:nvPr/>
        </p:nvSpPr>
        <p:spPr>
          <a:xfrm>
            <a:off x="9513376" y="4035231"/>
            <a:ext cx="608545" cy="361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E0B8A5-B38C-2A72-176A-EABFB72FF06B}"/>
              </a:ext>
            </a:extLst>
          </p:cNvPr>
          <p:cNvSpPr/>
          <p:nvPr/>
        </p:nvSpPr>
        <p:spPr>
          <a:xfrm>
            <a:off x="11474506" y="3674117"/>
            <a:ext cx="608545" cy="478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D7453A-C044-6A3B-5CB4-B7187B216557}"/>
              </a:ext>
            </a:extLst>
          </p:cNvPr>
          <p:cNvSpPr txBox="1"/>
          <p:nvPr/>
        </p:nvSpPr>
        <p:spPr>
          <a:xfrm>
            <a:off x="11402565" y="3501851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I-spin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D90E93-37B3-0B1C-4E69-48A2AC64394D}"/>
              </a:ext>
            </a:extLst>
          </p:cNvPr>
          <p:cNvSpPr txBox="1"/>
          <p:nvPr/>
        </p:nvSpPr>
        <p:spPr>
          <a:xfrm>
            <a:off x="9637926" y="2026991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U-spin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97AE80-AFAB-F57D-E51A-DBBCC72C03F7}"/>
              </a:ext>
            </a:extLst>
          </p:cNvPr>
          <p:cNvSpPr txBox="1"/>
          <p:nvPr/>
        </p:nvSpPr>
        <p:spPr>
          <a:xfrm>
            <a:off x="9233136" y="4443319"/>
            <a:ext cx="809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V-spin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463052-2FFB-4517-ACD9-651B81ED0BB3}"/>
              </a:ext>
            </a:extLst>
          </p:cNvPr>
          <p:cNvSpPr txBox="1"/>
          <p:nvPr/>
        </p:nvSpPr>
        <p:spPr>
          <a:xfrm>
            <a:off x="11408902" y="3742843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ymbol" pitchFamily="2" charset="2"/>
              </a:rPr>
              <a:t>D</a:t>
            </a:r>
            <a:r>
              <a:rPr lang="en-US" sz="1400" dirty="0">
                <a:latin typeface="Monotype Corsiva" panose="03010101010201010101" pitchFamily="66" charset="0"/>
              </a:rPr>
              <a:t>S</a:t>
            </a:r>
            <a:r>
              <a:rPr lang="en-US" sz="1400" dirty="0"/>
              <a:t>=0</a:t>
            </a:r>
          </a:p>
          <a:p>
            <a:r>
              <a:rPr lang="en-US" sz="1400" dirty="0">
                <a:latin typeface="Symbol" pitchFamily="2" charset="2"/>
              </a:rPr>
              <a:t>D</a:t>
            </a:r>
            <a:r>
              <a:rPr lang="en-US" sz="1400" dirty="0"/>
              <a:t>Q=±1</a:t>
            </a:r>
            <a:r>
              <a:rPr lang="en-US" dirty="0"/>
              <a:t>	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12FDE6-4BA7-66A6-564C-D7E7FECD33AA}"/>
              </a:ext>
            </a:extLst>
          </p:cNvPr>
          <p:cNvSpPr txBox="1"/>
          <p:nvPr/>
        </p:nvSpPr>
        <p:spPr>
          <a:xfrm>
            <a:off x="9193820" y="2263320"/>
            <a:ext cx="6783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ymbol" pitchFamily="2" charset="2"/>
              </a:rPr>
              <a:t>D</a:t>
            </a:r>
            <a:r>
              <a:rPr lang="en-US" sz="1600" dirty="0">
                <a:latin typeface="Monotype Corsiva" panose="03010101010201010101" pitchFamily="66" charset="0"/>
              </a:rPr>
              <a:t>S</a:t>
            </a:r>
            <a:r>
              <a:rPr lang="en-US" sz="1400" dirty="0"/>
              <a:t>=±1</a:t>
            </a:r>
          </a:p>
          <a:p>
            <a:r>
              <a:rPr lang="en-US" sz="1400" dirty="0">
                <a:latin typeface="Symbol" pitchFamily="2" charset="2"/>
              </a:rPr>
              <a:t>D</a:t>
            </a:r>
            <a:r>
              <a:rPr lang="en-US" sz="1400" dirty="0"/>
              <a:t>Q=0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D1AF95-4F03-41D4-08C5-87C691913E7F}"/>
              </a:ext>
            </a:extLst>
          </p:cNvPr>
          <p:cNvSpPr txBox="1"/>
          <p:nvPr/>
        </p:nvSpPr>
        <p:spPr>
          <a:xfrm>
            <a:off x="9254277" y="4679171"/>
            <a:ext cx="11079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Symbol" pitchFamily="2" charset="2"/>
              </a:rPr>
              <a:t>D</a:t>
            </a:r>
            <a:r>
              <a:rPr lang="en-US" sz="1400" dirty="0">
                <a:latin typeface="Monotype Corsiva" panose="03010101010201010101" pitchFamily="66" charset="0"/>
              </a:rPr>
              <a:t>S=±1</a:t>
            </a:r>
            <a:endParaRPr lang="en-US" sz="1400" dirty="0"/>
          </a:p>
          <a:p>
            <a:r>
              <a:rPr lang="en-US" sz="1400" dirty="0">
                <a:latin typeface="Symbol" pitchFamily="2" charset="2"/>
              </a:rPr>
              <a:t>D</a:t>
            </a:r>
            <a:r>
              <a:rPr lang="en-US" sz="1400" dirty="0"/>
              <a:t>Q=±1</a:t>
            </a:r>
          </a:p>
          <a:p>
            <a:r>
              <a:rPr lang="en-US" sz="1400" dirty="0">
                <a:latin typeface="Symbol" pitchFamily="2" charset="2"/>
              </a:rPr>
              <a:t>D</a:t>
            </a:r>
            <a:r>
              <a:rPr lang="en-US" sz="1600" dirty="0">
                <a:latin typeface="Monotype Corsiva" panose="03010101010201010101" pitchFamily="66" charset="0"/>
              </a:rPr>
              <a:t>S</a:t>
            </a:r>
            <a:r>
              <a:rPr lang="en-US" sz="1400" dirty="0"/>
              <a:t>=</a:t>
            </a:r>
            <a:r>
              <a:rPr lang="en-US" sz="1400" dirty="0">
                <a:latin typeface="Symbol" pitchFamily="2" charset="2"/>
              </a:rPr>
              <a:t>D</a:t>
            </a:r>
            <a:r>
              <a:rPr lang="en-US" sz="1400" dirty="0"/>
              <a:t>Q</a:t>
            </a:r>
            <a:r>
              <a:rPr lang="en-US" dirty="0"/>
              <a:t>	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BB327D04-401A-7517-3C4E-75634042A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4455" y="5392"/>
            <a:ext cx="12601353" cy="754748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comments on </a:t>
            </a:r>
            <a:r>
              <a:rPr lang="en-US" sz="3600" i="1" dirty="0"/>
              <a:t>SU</a:t>
            </a:r>
            <a:r>
              <a:rPr lang="en-US" sz="3600" dirty="0"/>
              <a:t>(3), weak interactions, and the </a:t>
            </a:r>
            <a:r>
              <a:rPr lang="en-US" sz="3600" dirty="0">
                <a:latin typeface="Symbol" pitchFamily="2" charset="2"/>
              </a:rPr>
              <a:t>D</a:t>
            </a:r>
            <a:r>
              <a:rPr lang="en-US" sz="3600" dirty="0">
                <a:latin typeface="Monotype Corsiva" panose="03010101010201010101" pitchFamily="66" charset="0"/>
              </a:rPr>
              <a:t>S </a:t>
            </a:r>
            <a:r>
              <a:rPr lang="en-US" sz="3600" dirty="0"/>
              <a:t>=</a:t>
            </a:r>
            <a:r>
              <a:rPr lang="en-US" sz="3600" dirty="0">
                <a:latin typeface="Symbol" pitchFamily="2" charset="2"/>
              </a:rPr>
              <a:t>D</a:t>
            </a:r>
            <a:r>
              <a:rPr lang="en-US" sz="3600" dirty="0"/>
              <a:t>Q rule </a:t>
            </a:r>
          </a:p>
        </p:txBody>
      </p:sp>
      <p:pic>
        <p:nvPicPr>
          <p:cNvPr id="22" name="Picture 11" descr="800px-Octeto_bari%C3%B4nico">
            <a:extLst>
              <a:ext uri="{FF2B5EF4-FFF2-40B4-BE49-F238E27FC236}">
                <a16:creationId xmlns:a16="http://schemas.microsoft.com/office/drawing/2014/main" id="{8ACD7C7B-8382-F7E5-060E-D38960794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3460" y="2124642"/>
            <a:ext cx="3614009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4EC4C6A-B1FD-88CA-E2CF-C967618EAE12}"/>
              </a:ext>
            </a:extLst>
          </p:cNvPr>
          <p:cNvSpPr txBox="1"/>
          <p:nvPr/>
        </p:nvSpPr>
        <p:spPr>
          <a:xfrm>
            <a:off x="3105140" y="2339365"/>
            <a:ext cx="620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Y</a:t>
            </a:r>
            <a:r>
              <a:rPr lang="en-US" sz="1400" dirty="0"/>
              <a:t>=+1,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E4C589-9A5F-5B07-AAF3-BCFECF0F20E2}"/>
              </a:ext>
            </a:extLst>
          </p:cNvPr>
          <p:cNvSpPr txBox="1"/>
          <p:nvPr/>
        </p:nvSpPr>
        <p:spPr>
          <a:xfrm>
            <a:off x="3201320" y="3236142"/>
            <a:ext cx="5245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Y</a:t>
            </a:r>
            <a:r>
              <a:rPr lang="en-US" sz="1400" dirty="0"/>
              <a:t>=0,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9273FC-96D6-9B78-CE01-3C99A587CC83}"/>
              </a:ext>
            </a:extLst>
          </p:cNvPr>
          <p:cNvSpPr txBox="1"/>
          <p:nvPr/>
        </p:nvSpPr>
        <p:spPr>
          <a:xfrm>
            <a:off x="3153229" y="4132919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Y</a:t>
            </a:r>
            <a:r>
              <a:rPr lang="en-US" sz="1400" dirty="0"/>
              <a:t>=</a:t>
            </a:r>
            <a:r>
              <a:rPr lang="en-US" sz="1400" dirty="0">
                <a:latin typeface="Symbol" pitchFamily="2" charset="2"/>
              </a:rPr>
              <a:t>-</a:t>
            </a:r>
            <a:r>
              <a:rPr lang="en-US" sz="1400" dirty="0"/>
              <a:t>1,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2845633-3552-A3E5-357F-06765062FFBF}"/>
              </a:ext>
            </a:extLst>
          </p:cNvPr>
          <p:cNvSpPr/>
          <p:nvPr/>
        </p:nvSpPr>
        <p:spPr>
          <a:xfrm>
            <a:off x="7552740" y="2578328"/>
            <a:ext cx="158750" cy="68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3A6694-029E-D496-FEA1-322E7ADC9C02}"/>
              </a:ext>
            </a:extLst>
          </p:cNvPr>
          <p:cNvSpPr/>
          <p:nvPr/>
        </p:nvSpPr>
        <p:spPr>
          <a:xfrm>
            <a:off x="7577920" y="3390030"/>
            <a:ext cx="158750" cy="81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75AAB99-7D1C-E971-1DC4-739DBC27DCDE}"/>
              </a:ext>
            </a:extLst>
          </p:cNvPr>
          <p:cNvSpPr/>
          <p:nvPr/>
        </p:nvSpPr>
        <p:spPr>
          <a:xfrm>
            <a:off x="7590840" y="4368434"/>
            <a:ext cx="158750" cy="81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2236615-AC0A-2866-32FA-F14D144E1386}"/>
              </a:ext>
            </a:extLst>
          </p:cNvPr>
          <p:cNvSpPr txBox="1"/>
          <p:nvPr/>
        </p:nvSpPr>
        <p:spPr>
          <a:xfrm>
            <a:off x="7482186" y="2458846"/>
            <a:ext cx="401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Y</a:t>
            </a:r>
            <a:r>
              <a:rPr lang="en-US" sz="1400" dirty="0"/>
              <a:t>=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CA69A5E-322D-2AED-7EAB-157824D40374}"/>
              </a:ext>
            </a:extLst>
          </p:cNvPr>
          <p:cNvSpPr txBox="1"/>
          <p:nvPr/>
        </p:nvSpPr>
        <p:spPr>
          <a:xfrm>
            <a:off x="7510761" y="3299497"/>
            <a:ext cx="401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Y</a:t>
            </a:r>
            <a:r>
              <a:rPr lang="en-US" sz="1400" dirty="0"/>
              <a:t>=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1D956FB-6D20-EED1-DEAE-C7CC4A9BE9D2}"/>
              </a:ext>
            </a:extLst>
          </p:cNvPr>
          <p:cNvSpPr txBox="1"/>
          <p:nvPr/>
        </p:nvSpPr>
        <p:spPr>
          <a:xfrm>
            <a:off x="7535941" y="4265014"/>
            <a:ext cx="401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Y</a:t>
            </a:r>
            <a:r>
              <a:rPr lang="en-US" sz="1400" dirty="0"/>
              <a:t>=</a:t>
            </a:r>
          </a:p>
        </p:txBody>
      </p:sp>
      <p:sp>
        <p:nvSpPr>
          <p:cNvPr id="39" name="Up-Down Arrow 38">
            <a:extLst>
              <a:ext uri="{FF2B5EF4-FFF2-40B4-BE49-F238E27FC236}">
                <a16:creationId xmlns:a16="http://schemas.microsoft.com/office/drawing/2014/main" id="{9C2EDCB4-A197-E50F-47D9-902C2DA69E01}"/>
              </a:ext>
            </a:extLst>
          </p:cNvPr>
          <p:cNvSpPr/>
          <p:nvPr/>
        </p:nvSpPr>
        <p:spPr>
          <a:xfrm rot="5400000">
            <a:off x="11287810" y="2975864"/>
            <a:ext cx="135601" cy="619849"/>
          </a:xfrm>
          <a:prstGeom prst="upDown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C0519B43-84B7-9655-37CA-D2604D85A6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34482" y="2993707"/>
            <a:ext cx="294480" cy="2454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2753725-4080-8B93-1013-C024904CC8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35626" y="3777560"/>
            <a:ext cx="394451" cy="207606"/>
          </a:xfrm>
          <a:prstGeom prst="rect">
            <a:avLst/>
          </a:prstGeom>
        </p:spPr>
      </p:pic>
      <p:sp>
        <p:nvSpPr>
          <p:cNvPr id="42" name="Up-Down Arrow 41">
            <a:extLst>
              <a:ext uri="{FF2B5EF4-FFF2-40B4-BE49-F238E27FC236}">
                <a16:creationId xmlns:a16="http://schemas.microsoft.com/office/drawing/2014/main" id="{2E4E79E5-64FE-7F78-A070-5C753B52B5A6}"/>
              </a:ext>
            </a:extLst>
          </p:cNvPr>
          <p:cNvSpPr/>
          <p:nvPr/>
        </p:nvSpPr>
        <p:spPr>
          <a:xfrm rot="1792655">
            <a:off x="10079259" y="3675242"/>
            <a:ext cx="120111" cy="619849"/>
          </a:xfrm>
          <a:prstGeom prst="upDown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4BB03A9-BE1B-9FB9-4119-1081A21DC0DC}"/>
              </a:ext>
            </a:extLst>
          </p:cNvPr>
          <p:cNvSpPr txBox="1"/>
          <p:nvPr/>
        </p:nvSpPr>
        <p:spPr>
          <a:xfrm>
            <a:off x="4384345" y="2685930"/>
            <a:ext cx="72808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Symbol" pitchFamily="2" charset="2"/>
              </a:rPr>
              <a:t>D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S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=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Symbol" pitchFamily="2" charset="2"/>
              </a:rPr>
              <a:t>D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Q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6EC3FD4D-59D9-CF73-CFC3-3196E0DC9F12}"/>
              </a:ext>
            </a:extLst>
          </p:cNvPr>
          <p:cNvCxnSpPr/>
          <p:nvPr/>
        </p:nvCxnSpPr>
        <p:spPr>
          <a:xfrm flipV="1">
            <a:off x="10666099" y="2097219"/>
            <a:ext cx="0" cy="8280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80BBEC04-0DBC-73F0-D4E1-D78A98ACED7A}"/>
              </a:ext>
            </a:extLst>
          </p:cNvPr>
          <p:cNvSpPr txBox="1"/>
          <p:nvPr/>
        </p:nvSpPr>
        <p:spPr>
          <a:xfrm>
            <a:off x="10428716" y="1684666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/>
              <a:t>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6E60A7-8C75-7AD3-D960-B94DB11A55B1}"/>
              </a:ext>
            </a:extLst>
          </p:cNvPr>
          <p:cNvSpPr txBox="1"/>
          <p:nvPr/>
        </p:nvSpPr>
        <p:spPr>
          <a:xfrm>
            <a:off x="408422" y="2662213"/>
            <a:ext cx="72808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Symbol" pitchFamily="2" charset="2"/>
              </a:rPr>
              <a:t>D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S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=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Symbol" pitchFamily="2" charset="2"/>
              </a:rPr>
              <a:t>D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Q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A205764-30C4-D07E-0470-752EA97CED6E}"/>
              </a:ext>
            </a:extLst>
          </p:cNvPr>
          <p:cNvSpPr txBox="1"/>
          <p:nvPr/>
        </p:nvSpPr>
        <p:spPr>
          <a:xfrm>
            <a:off x="61534" y="1861578"/>
            <a:ext cx="143180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ymbol" pitchFamily="2" charset="2"/>
              </a:rPr>
              <a:t>S</a:t>
            </a:r>
            <a:r>
              <a:rPr lang="en-US" sz="2400" b="1" baseline="30000" dirty="0">
                <a:solidFill>
                  <a:schemeClr val="accent6">
                    <a:lumMod val="75000"/>
                  </a:schemeClr>
                </a:solidFill>
                <a:latin typeface="Symbol" pitchFamily="2" charset="2"/>
              </a:rPr>
              <a:t>-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</a:t>
            </a: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ne</a:t>
            </a:r>
            <a:r>
              <a:rPr lang="en-US" sz="2400" b="1" i="1" baseline="30000" dirty="0">
                <a:solidFill>
                  <a:schemeClr val="accent6">
                    <a:lumMod val="75000"/>
                  </a:schemeClr>
                </a:solidFill>
                <a:latin typeface="Symbol" pitchFamily="2" charset="2"/>
                <a:sym typeface="Wingdings" pitchFamily="2" charset="2"/>
              </a:rPr>
              <a:t>-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ymbol" pitchFamily="2" charset="2"/>
                <a:sym typeface="Wingdings" pitchFamily="2" charset="2"/>
              </a:rPr>
              <a:t>n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Symbol" pitchFamily="2" charset="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B9D3B16-787D-8F62-0192-8C5671188254}"/>
              </a:ext>
            </a:extLst>
          </p:cNvPr>
          <p:cNvSpPr txBox="1"/>
          <p:nvPr/>
        </p:nvSpPr>
        <p:spPr>
          <a:xfrm>
            <a:off x="2106564" y="1836263"/>
            <a:ext cx="143180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Symbol" pitchFamily="2" charset="2"/>
              </a:rPr>
              <a:t>S</a:t>
            </a:r>
            <a:r>
              <a:rPr lang="en-US" sz="2400" b="1" baseline="30000" dirty="0">
                <a:solidFill>
                  <a:srgbClr val="FF0000"/>
                </a:solidFill>
                <a:latin typeface="Symbol" pitchFamily="2" charset="2"/>
              </a:rPr>
              <a:t>+</a:t>
            </a:r>
            <a:r>
              <a:rPr lang="en-US" sz="2400" b="1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sz="2400" b="1" i="1" dirty="0" err="1">
                <a:solidFill>
                  <a:srgbClr val="FF0000"/>
                </a:solidFill>
                <a:sym typeface="Wingdings" pitchFamily="2" charset="2"/>
              </a:rPr>
              <a:t>ne</a:t>
            </a:r>
            <a:r>
              <a:rPr lang="en-US" sz="2400" b="1" i="1" baseline="30000" dirty="0" err="1">
                <a:solidFill>
                  <a:srgbClr val="FF0000"/>
                </a:solidFill>
                <a:latin typeface="Symbol" pitchFamily="2" charset="2"/>
                <a:sym typeface="Wingdings" pitchFamily="2" charset="2"/>
              </a:rPr>
              <a:t>+</a:t>
            </a:r>
            <a:r>
              <a:rPr lang="en-US" sz="2400" b="1" dirty="0" err="1">
                <a:solidFill>
                  <a:srgbClr val="FF0000"/>
                </a:solidFill>
                <a:latin typeface="Symbol" pitchFamily="2" charset="2"/>
                <a:sym typeface="Wingdings" pitchFamily="2" charset="2"/>
              </a:rPr>
              <a:t>n</a:t>
            </a:r>
            <a:endParaRPr lang="en-US" sz="2400" b="1" dirty="0">
              <a:solidFill>
                <a:srgbClr val="FF0000"/>
              </a:solidFill>
              <a:latin typeface="Symbol" pitchFamily="2" charset="2"/>
            </a:endParaRPr>
          </a:p>
        </p:txBody>
      </p:sp>
      <p:sp>
        <p:nvSpPr>
          <p:cNvPr id="56" name="Right Arrow 55">
            <a:extLst>
              <a:ext uri="{FF2B5EF4-FFF2-40B4-BE49-F238E27FC236}">
                <a16:creationId xmlns:a16="http://schemas.microsoft.com/office/drawing/2014/main" id="{C72156AA-A3DB-64F6-AB26-4C6AB55D58B0}"/>
              </a:ext>
            </a:extLst>
          </p:cNvPr>
          <p:cNvSpPr/>
          <p:nvPr/>
        </p:nvSpPr>
        <p:spPr>
          <a:xfrm rot="18044248">
            <a:off x="925168" y="2972686"/>
            <a:ext cx="690909" cy="11742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Left Arrow 57">
            <a:extLst>
              <a:ext uri="{FF2B5EF4-FFF2-40B4-BE49-F238E27FC236}">
                <a16:creationId xmlns:a16="http://schemas.microsoft.com/office/drawing/2014/main" id="{54A43194-BA10-7267-DB42-BA8734BE941F}"/>
              </a:ext>
            </a:extLst>
          </p:cNvPr>
          <p:cNvSpPr/>
          <p:nvPr/>
        </p:nvSpPr>
        <p:spPr>
          <a:xfrm rot="1606969">
            <a:off x="1599652" y="2986725"/>
            <a:ext cx="1337605" cy="107713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A0D1CB4-E1CB-015A-7832-AE46F351F19C}"/>
              </a:ext>
            </a:extLst>
          </p:cNvPr>
          <p:cNvSpPr/>
          <p:nvPr/>
        </p:nvSpPr>
        <p:spPr>
          <a:xfrm>
            <a:off x="1998874" y="2924452"/>
            <a:ext cx="653778" cy="188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5CABE9A-8932-7ED1-0FC6-54E8869FC308}"/>
              </a:ext>
            </a:extLst>
          </p:cNvPr>
          <p:cNvSpPr txBox="1"/>
          <p:nvPr/>
        </p:nvSpPr>
        <p:spPr>
          <a:xfrm>
            <a:off x="1803706" y="2859086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Symbol" pitchFamily="2" charset="2"/>
              </a:rPr>
              <a:t>D</a:t>
            </a:r>
            <a:r>
              <a:rPr lang="en-US" sz="1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S</a:t>
            </a:r>
            <a:r>
              <a:rPr lang="en-US" sz="1400" b="1" dirty="0">
                <a:solidFill>
                  <a:srgbClr val="FF0000"/>
                </a:solidFill>
              </a:rPr>
              <a:t>=</a:t>
            </a:r>
            <a:r>
              <a:rPr lang="en-US" sz="1400" b="1" dirty="0">
                <a:solidFill>
                  <a:srgbClr val="FF0000"/>
                </a:solidFill>
                <a:latin typeface="Symbol" pitchFamily="2" charset="2"/>
              </a:rPr>
              <a:t>-D</a:t>
            </a:r>
            <a:r>
              <a:rPr lang="en-US" sz="1400" b="1" dirty="0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66" name="Up Arrow 65">
            <a:extLst>
              <a:ext uri="{FF2B5EF4-FFF2-40B4-BE49-F238E27FC236}">
                <a16:creationId xmlns:a16="http://schemas.microsoft.com/office/drawing/2014/main" id="{4D434409-1FB4-6D55-D5C3-1C8D10434222}"/>
              </a:ext>
            </a:extLst>
          </p:cNvPr>
          <p:cNvSpPr/>
          <p:nvPr/>
        </p:nvSpPr>
        <p:spPr>
          <a:xfrm rot="12552856">
            <a:off x="5046856" y="2661615"/>
            <a:ext cx="150841" cy="728997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82360B5-73B4-B00C-B82D-14743B98EE04}"/>
              </a:ext>
            </a:extLst>
          </p:cNvPr>
          <p:cNvSpPr txBox="1"/>
          <p:nvPr/>
        </p:nvSpPr>
        <p:spPr>
          <a:xfrm>
            <a:off x="4295868" y="1805856"/>
            <a:ext cx="149592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sz="2400" b="1" baseline="30000" dirty="0">
                <a:solidFill>
                  <a:schemeClr val="accent6">
                    <a:lumMod val="75000"/>
                  </a:schemeClr>
                </a:solidFill>
                <a:latin typeface="Symbol" pitchFamily="2" charset="2"/>
              </a:rPr>
              <a:t>0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</a:t>
            </a: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  <a:latin typeface="Symbol" pitchFamily="2" charset="2"/>
                <a:sym typeface="Wingdings" pitchFamily="2" charset="2"/>
              </a:rPr>
              <a:t>p</a:t>
            </a:r>
            <a:r>
              <a:rPr lang="en-US" sz="2400" b="1" i="1" baseline="30000" dirty="0">
                <a:solidFill>
                  <a:schemeClr val="accent6">
                    <a:lumMod val="75000"/>
                  </a:schemeClr>
                </a:solidFill>
                <a:latin typeface="Symbol" pitchFamily="2" charset="2"/>
                <a:sym typeface="Wingdings" pitchFamily="2" charset="2"/>
              </a:rPr>
              <a:t>-</a:t>
            </a: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  <a:latin typeface="Dreaming Outloud Script Pro" panose="03050502040304050704" pitchFamily="66" charset="77"/>
                <a:cs typeface="Dreaming Outloud Script Pro" panose="03050502040304050704" pitchFamily="66" charset="77"/>
                <a:sym typeface="Wingdings" pitchFamily="2" charset="2"/>
              </a:rPr>
              <a:t>l</a:t>
            </a:r>
            <a:r>
              <a:rPr lang="en-US" sz="2400" b="1" i="1" baseline="30000" dirty="0">
                <a:solidFill>
                  <a:schemeClr val="accent6">
                    <a:lumMod val="75000"/>
                  </a:schemeClr>
                </a:solidFill>
                <a:latin typeface="Symbol" pitchFamily="2" charset="2"/>
                <a:sym typeface="Wingdings" pitchFamily="2" charset="2"/>
              </a:rPr>
              <a:t>+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ymbol" pitchFamily="2" charset="2"/>
                <a:sym typeface="Wingdings" pitchFamily="2" charset="2"/>
              </a:rPr>
              <a:t>n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Symbol" pitchFamily="2" charset="2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E2051A6-A871-5953-79B8-0932A60EE2B3}"/>
              </a:ext>
            </a:extLst>
          </p:cNvPr>
          <p:cNvSpPr txBox="1"/>
          <p:nvPr/>
        </p:nvSpPr>
        <p:spPr>
          <a:xfrm>
            <a:off x="6200884" y="1769227"/>
            <a:ext cx="1495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K</a:t>
            </a:r>
            <a:r>
              <a:rPr lang="en-US" sz="2400" b="1" baseline="30000" dirty="0">
                <a:solidFill>
                  <a:srgbClr val="FF0000"/>
                </a:solidFill>
                <a:latin typeface="Symbol" pitchFamily="2" charset="2"/>
              </a:rPr>
              <a:t>0</a:t>
            </a:r>
            <a:r>
              <a:rPr lang="en-US" sz="2400" b="1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sz="2400" b="1" i="1" dirty="0">
                <a:solidFill>
                  <a:srgbClr val="FF0000"/>
                </a:solidFill>
                <a:latin typeface="Symbol" pitchFamily="2" charset="2"/>
                <a:sym typeface="Wingdings" pitchFamily="2" charset="2"/>
              </a:rPr>
              <a:t>p</a:t>
            </a:r>
            <a:r>
              <a:rPr lang="en-US" sz="2400" b="1" i="1" baseline="30000" dirty="0">
                <a:solidFill>
                  <a:srgbClr val="FF0000"/>
                </a:solidFill>
                <a:latin typeface="Symbol" pitchFamily="2" charset="2"/>
                <a:sym typeface="Wingdings" pitchFamily="2" charset="2"/>
              </a:rPr>
              <a:t>+</a:t>
            </a:r>
            <a:r>
              <a:rPr lang="en-US" sz="2400" b="1" i="1" dirty="0">
                <a:solidFill>
                  <a:srgbClr val="FF0000"/>
                </a:solidFill>
                <a:latin typeface="Dreaming Outloud Script Pro" panose="03050502040304050704" pitchFamily="66" charset="77"/>
                <a:cs typeface="Dreaming Outloud Script Pro" panose="03050502040304050704" pitchFamily="66" charset="77"/>
                <a:sym typeface="Wingdings" pitchFamily="2" charset="2"/>
              </a:rPr>
              <a:t>l</a:t>
            </a:r>
            <a:r>
              <a:rPr lang="en-US" sz="2400" b="1" i="1" baseline="30000" dirty="0">
                <a:solidFill>
                  <a:srgbClr val="FF0000"/>
                </a:solidFill>
                <a:latin typeface="Symbol" pitchFamily="2" charset="2"/>
                <a:sym typeface="Wingdings" pitchFamily="2" charset="2"/>
              </a:rPr>
              <a:t>-</a:t>
            </a:r>
            <a:r>
              <a:rPr lang="en-US" sz="2400" b="1" dirty="0">
                <a:solidFill>
                  <a:srgbClr val="FF0000"/>
                </a:solidFill>
                <a:latin typeface="Symbol" pitchFamily="2" charset="2"/>
                <a:sym typeface="Wingdings" pitchFamily="2" charset="2"/>
              </a:rPr>
              <a:t>n</a:t>
            </a:r>
            <a:endParaRPr lang="en-US" sz="2400" b="1" dirty="0">
              <a:solidFill>
                <a:srgbClr val="FF0000"/>
              </a:solidFill>
              <a:latin typeface="Symbol" pitchFamily="2" charset="2"/>
            </a:endParaRPr>
          </a:p>
        </p:txBody>
      </p:sp>
      <p:sp>
        <p:nvSpPr>
          <p:cNvPr id="69" name="Right Arrow 68">
            <a:extLst>
              <a:ext uri="{FF2B5EF4-FFF2-40B4-BE49-F238E27FC236}">
                <a16:creationId xmlns:a16="http://schemas.microsoft.com/office/drawing/2014/main" id="{950D797A-77F5-BACB-4CFF-702DD799DC64}"/>
              </a:ext>
            </a:extLst>
          </p:cNvPr>
          <p:cNvSpPr/>
          <p:nvPr/>
        </p:nvSpPr>
        <p:spPr>
          <a:xfrm rot="1600165">
            <a:off x="5519331" y="2901969"/>
            <a:ext cx="1400125" cy="136041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E96848B-10E0-E66C-B6F9-2183744D9ACD}"/>
              </a:ext>
            </a:extLst>
          </p:cNvPr>
          <p:cNvSpPr/>
          <p:nvPr/>
        </p:nvSpPr>
        <p:spPr>
          <a:xfrm>
            <a:off x="5923176" y="2907405"/>
            <a:ext cx="653778" cy="188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7E1A094-962E-034E-DA54-665424666EFF}"/>
              </a:ext>
            </a:extLst>
          </p:cNvPr>
          <p:cNvSpPr txBox="1"/>
          <p:nvPr/>
        </p:nvSpPr>
        <p:spPr>
          <a:xfrm>
            <a:off x="5791790" y="2859981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Symbol" pitchFamily="2" charset="2"/>
              </a:rPr>
              <a:t>D</a:t>
            </a:r>
            <a:r>
              <a:rPr lang="en-US" sz="1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S</a:t>
            </a:r>
            <a:r>
              <a:rPr lang="en-US" sz="1400" b="1" dirty="0">
                <a:solidFill>
                  <a:srgbClr val="FF0000"/>
                </a:solidFill>
              </a:rPr>
              <a:t>=</a:t>
            </a:r>
            <a:r>
              <a:rPr lang="en-US" sz="1400" b="1" dirty="0">
                <a:solidFill>
                  <a:srgbClr val="FF0000"/>
                </a:solidFill>
                <a:latin typeface="Symbol" pitchFamily="2" charset="2"/>
              </a:rPr>
              <a:t>-D</a:t>
            </a:r>
            <a:r>
              <a:rPr lang="en-US" sz="1400" b="1" dirty="0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C3D954-C99A-1C60-7C63-1B17F2EB47D8}"/>
              </a:ext>
            </a:extLst>
          </p:cNvPr>
          <p:cNvSpPr txBox="1"/>
          <p:nvPr/>
        </p:nvSpPr>
        <p:spPr>
          <a:xfrm>
            <a:off x="1260698" y="297565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V</a:t>
            </a:r>
            <a:r>
              <a:rPr lang="en-US" b="1" baseline="30000" dirty="0">
                <a:solidFill>
                  <a:schemeClr val="accent6">
                    <a:lumMod val="75000"/>
                  </a:schemeClr>
                </a:solidFill>
                <a:latin typeface="Symbol" pitchFamily="2" charset="2"/>
              </a:rPr>
              <a:t>-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BD0632-3BC6-72D9-FFE4-60D888256245}"/>
              </a:ext>
            </a:extLst>
          </p:cNvPr>
          <p:cNvSpPr txBox="1"/>
          <p:nvPr/>
        </p:nvSpPr>
        <p:spPr>
          <a:xfrm>
            <a:off x="5074145" y="294390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V</a:t>
            </a:r>
            <a:r>
              <a:rPr lang="en-US" b="1" baseline="30000" dirty="0">
                <a:solidFill>
                  <a:schemeClr val="accent6">
                    <a:lumMod val="75000"/>
                  </a:schemeClr>
                </a:solidFill>
                <a:latin typeface="Symbol" pitchFamily="2" charset="2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97670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" grpId="0" animBg="1"/>
      <p:bldP spid="35" grpId="0" animBg="1"/>
      <p:bldP spid="38" grpId="0" animBg="1"/>
      <p:bldP spid="56" grpId="0" animBg="1"/>
      <p:bldP spid="58" grpId="0" animBg="1"/>
      <p:bldP spid="65" grpId="0"/>
      <p:bldP spid="66" grpId="0" animBg="1"/>
      <p:bldP spid="67" grpId="0" animBg="1"/>
      <p:bldP spid="68" grpId="0" animBg="1"/>
      <p:bldP spid="69" grpId="0" animBg="1"/>
      <p:bldP spid="70" grpId="0" animBg="1"/>
      <p:bldP spid="71" grpId="0"/>
      <p:bldP spid="2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69EB2-9E69-B041-4B58-CAC66D0BE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622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some comments about </a:t>
            </a:r>
            <a:r>
              <a:rPr lang="en-US" sz="4800" i="1" dirty="0" err="1">
                <a:latin typeface="Comic Sans MS" panose="030F0902030302020204" pitchFamily="66" charset="0"/>
              </a:rPr>
              <a:t>ε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73731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1"/>
            <a:ext cx="9064625" cy="9191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 </a:t>
            </a:r>
            <a:r>
              <a:rPr lang="en-US" i="1" dirty="0"/>
              <a:t>K</a:t>
            </a:r>
            <a:r>
              <a:rPr lang="en-US" i="1" baseline="-25000" dirty="0"/>
              <a:t>S</a:t>
            </a:r>
            <a:r>
              <a:rPr lang="en-US" dirty="0"/>
              <a:t> and </a:t>
            </a:r>
            <a:r>
              <a:rPr lang="en-US" i="1" dirty="0"/>
              <a:t>K</a:t>
            </a:r>
            <a:r>
              <a:rPr lang="en-US" b="1" i="1" baseline="-25000" dirty="0">
                <a:latin typeface="+mn-lt"/>
              </a:rPr>
              <a:t>L</a:t>
            </a:r>
            <a:r>
              <a:rPr lang="en-US" dirty="0"/>
              <a:t> decays to </a:t>
            </a:r>
            <a:r>
              <a:rPr lang="en-US" dirty="0">
                <a:latin typeface="Symbol" pitchFamily="2" charset="2"/>
              </a:rPr>
              <a:t>pp</a:t>
            </a:r>
            <a:r>
              <a:rPr lang="en-US" dirty="0"/>
              <a:t> and </a:t>
            </a:r>
            <a:r>
              <a:rPr lang="en-US" dirty="0" err="1">
                <a:latin typeface="Symbol" pitchFamily="2" charset="2"/>
              </a:rPr>
              <a:t>ppp</a:t>
            </a:r>
            <a:r>
              <a:rPr lang="en-US" dirty="0"/>
              <a:t> final states</a:t>
            </a: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2217738" y="1497013"/>
          <a:ext cx="16256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54100" imgH="520700" progId="Equation.3">
                  <p:embed/>
                </p:oleObj>
              </mc:Choice>
              <mc:Fallback>
                <p:oleObj name="Equation" r:id="rId2" imgW="1054100" imgH="520700" progId="Equation.3">
                  <p:embed/>
                  <p:pic>
                    <p:nvPicPr>
                      <p:cNvPr id="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738" y="1497013"/>
                        <a:ext cx="16256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75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397429"/>
              </p:ext>
            </p:extLst>
          </p:nvPr>
        </p:nvGraphicFramePr>
        <p:xfrm>
          <a:off x="4646614" y="1400176"/>
          <a:ext cx="3965575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95500" imgH="596900" progId="Equation.3">
                  <p:embed/>
                </p:oleObj>
              </mc:Choice>
              <mc:Fallback>
                <p:oleObj name="Equation" r:id="rId4" imgW="2095500" imgH="596900" progId="Equation.3">
                  <p:embed/>
                  <p:pic>
                    <p:nvPicPr>
                      <p:cNvPr id="15975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6614" y="1400176"/>
                        <a:ext cx="3965575" cy="1127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4513263" y="1390651"/>
            <a:ext cx="4171950" cy="110331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666164" y="1403350"/>
            <a:ext cx="1038225" cy="4016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Monotype Corsiva"/>
              </a:rPr>
              <a:t>CP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even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680451" y="2005013"/>
            <a:ext cx="99097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Monotype Corsiva"/>
              </a:rPr>
              <a:t>CP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odd </a:t>
            </a:r>
          </a:p>
        </p:txBody>
      </p:sp>
      <p:cxnSp>
        <p:nvCxnSpPr>
          <p:cNvPr id="22" name="Straight Arrow Connector 21"/>
          <p:cNvCxnSpPr>
            <a:cxnSpLocks/>
          </p:cNvCxnSpPr>
          <p:nvPr/>
        </p:nvCxnSpPr>
        <p:spPr>
          <a:xfrm>
            <a:off x="5342947" y="3429000"/>
            <a:ext cx="0" cy="808629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343855" y="3728442"/>
            <a:ext cx="592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303033" y="3629067"/>
            <a:ext cx="8269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b="1" i="1" dirty="0" err="1">
                <a:solidFill>
                  <a:schemeClr val="accent6">
                    <a:lumMod val="75000"/>
                  </a:schemeClr>
                </a:solidFill>
              </a:rPr>
              <a:t>ε</a:t>
            </a:r>
            <a:endParaRPr lang="en-US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7" name="Straight Arrow Connector 26"/>
          <p:cNvCxnSpPr>
            <a:cxnSpLocks/>
          </p:cNvCxnSpPr>
          <p:nvPr/>
        </p:nvCxnSpPr>
        <p:spPr>
          <a:xfrm>
            <a:off x="4623107" y="3465506"/>
            <a:ext cx="0" cy="81894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4114574-A836-A336-E4DE-1B9BA33CFBDD}"/>
              </a:ext>
            </a:extLst>
          </p:cNvPr>
          <p:cNvSpPr txBox="1"/>
          <p:nvPr/>
        </p:nvSpPr>
        <p:spPr>
          <a:xfrm>
            <a:off x="3858943" y="3076414"/>
            <a:ext cx="2119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K</a:t>
            </a:r>
            <a:r>
              <a:rPr lang="en-US" sz="2800" i="1" baseline="-25000" dirty="0"/>
              <a:t>S</a:t>
            </a:r>
            <a:r>
              <a:rPr lang="en-US" sz="2800" i="1" dirty="0"/>
              <a:t>=K</a:t>
            </a:r>
            <a:r>
              <a:rPr lang="en-US" sz="2800" baseline="-25000" dirty="0"/>
              <a:t>1</a:t>
            </a:r>
            <a:r>
              <a:rPr lang="en-US" sz="2800" dirty="0"/>
              <a:t>+</a:t>
            </a:r>
            <a:r>
              <a:rPr lang="en-US" sz="2800" i="1" dirty="0"/>
              <a:t>εK</a:t>
            </a:r>
            <a:r>
              <a:rPr lang="en-US" sz="2800" baseline="-25000" dirty="0"/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D2893C-E8AB-6E97-3581-616354238BAB}"/>
              </a:ext>
            </a:extLst>
          </p:cNvPr>
          <p:cNvSpPr txBox="1"/>
          <p:nvPr/>
        </p:nvSpPr>
        <p:spPr>
          <a:xfrm>
            <a:off x="4326635" y="4131331"/>
            <a:ext cx="591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Symbol" pitchFamily="2" charset="2"/>
              </a:rPr>
              <a:t>pp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588414-EDFD-B0F1-C387-5B4EFF4FA979}"/>
              </a:ext>
            </a:extLst>
          </p:cNvPr>
          <p:cNvSpPr txBox="1"/>
          <p:nvPr/>
        </p:nvSpPr>
        <p:spPr>
          <a:xfrm>
            <a:off x="5021442" y="4144030"/>
            <a:ext cx="795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Symbol" pitchFamily="2" charset="2"/>
              </a:rPr>
              <a:t>ppp</a:t>
            </a:r>
            <a:endParaRPr lang="en-US" sz="2800" b="1" dirty="0">
              <a:latin typeface="Symbol" pitchFamily="2" charset="2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4497203-11D5-2F15-36FB-12DCF2D6462C}"/>
              </a:ext>
            </a:extLst>
          </p:cNvPr>
          <p:cNvCxnSpPr>
            <a:cxnSpLocks/>
          </p:cNvCxnSpPr>
          <p:nvPr/>
        </p:nvCxnSpPr>
        <p:spPr>
          <a:xfrm>
            <a:off x="7943705" y="3388197"/>
            <a:ext cx="0" cy="808629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E364EB3-3D2C-DA66-6DF5-8D87F47D67CE}"/>
              </a:ext>
            </a:extLst>
          </p:cNvPr>
          <p:cNvCxnSpPr>
            <a:cxnSpLocks/>
          </p:cNvCxnSpPr>
          <p:nvPr/>
        </p:nvCxnSpPr>
        <p:spPr>
          <a:xfrm>
            <a:off x="7247330" y="3480838"/>
            <a:ext cx="0" cy="81894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1ABF7A9-1623-3050-2D97-8F217B30369E}"/>
              </a:ext>
            </a:extLst>
          </p:cNvPr>
          <p:cNvSpPr txBox="1"/>
          <p:nvPr/>
        </p:nvSpPr>
        <p:spPr>
          <a:xfrm>
            <a:off x="6516458" y="3059187"/>
            <a:ext cx="2119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K</a:t>
            </a:r>
            <a:r>
              <a:rPr lang="en-US" sz="2800" b="1" baseline="-25000" dirty="0"/>
              <a:t>L</a:t>
            </a:r>
            <a:r>
              <a:rPr lang="en-US" sz="2800" i="1" dirty="0"/>
              <a:t>=K</a:t>
            </a:r>
            <a:r>
              <a:rPr lang="en-US" sz="2800" i="1" baseline="-25000" dirty="0"/>
              <a:t>2</a:t>
            </a:r>
            <a:r>
              <a:rPr lang="en-US" sz="2800" dirty="0"/>
              <a:t>+</a:t>
            </a:r>
            <a:r>
              <a:rPr lang="en-US" sz="2800" i="1" dirty="0"/>
              <a:t>εK</a:t>
            </a:r>
            <a:r>
              <a:rPr lang="en-US" sz="2800" i="1" baseline="-25000" dirty="0"/>
              <a:t>1</a:t>
            </a:r>
            <a:endParaRPr lang="en-US" sz="2800" baseline="-25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3877E1-4921-61A0-3D9B-A168EAE29BDD}"/>
              </a:ext>
            </a:extLst>
          </p:cNvPr>
          <p:cNvSpPr txBox="1"/>
          <p:nvPr/>
        </p:nvSpPr>
        <p:spPr>
          <a:xfrm>
            <a:off x="7627958" y="4098330"/>
            <a:ext cx="591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Symbol" pitchFamily="2" charset="2"/>
              </a:rPr>
              <a:t>pp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CC2DBF1-A4F9-5265-48E2-41ABE52DB6B6}"/>
              </a:ext>
            </a:extLst>
          </p:cNvPr>
          <p:cNvSpPr txBox="1"/>
          <p:nvPr/>
        </p:nvSpPr>
        <p:spPr>
          <a:xfrm rot="248959">
            <a:off x="6750666" y="4110093"/>
            <a:ext cx="795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Symbol" pitchFamily="2" charset="2"/>
              </a:rPr>
              <a:t>ppp</a:t>
            </a:r>
            <a:endParaRPr lang="en-US" sz="2800" b="1" dirty="0">
              <a:latin typeface="Symbol" pitchFamily="2" charset="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CE36C70-E6E9-EACD-1E6B-0CCE01883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6384" y="3702054"/>
            <a:ext cx="592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464803C-BA08-F5BE-5D13-25E366962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9732" y="3585723"/>
            <a:ext cx="8269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b="1" i="1" dirty="0" err="1">
                <a:solidFill>
                  <a:schemeClr val="accent6">
                    <a:lumMod val="75000"/>
                  </a:schemeClr>
                </a:solidFill>
              </a:rPr>
              <a:t>ε</a:t>
            </a:r>
            <a:endParaRPr lang="en-US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3A39E9-0B40-C366-9AF3-C941E17D919C}"/>
              </a:ext>
            </a:extLst>
          </p:cNvPr>
          <p:cNvSpPr txBox="1"/>
          <p:nvPr/>
        </p:nvSpPr>
        <p:spPr>
          <a:xfrm>
            <a:off x="2202145" y="5202703"/>
            <a:ext cx="782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945200"/>
                </a:solidFill>
                <a:latin typeface="Comic Sans MS" panose="030F0902030302020204" pitchFamily="66" charset="0"/>
              </a:rPr>
              <a:t>The eigenstates violate </a:t>
            </a:r>
            <a:r>
              <a:rPr lang="en-US" sz="2400" b="1" dirty="0">
                <a:solidFill>
                  <a:srgbClr val="945200"/>
                </a:solidFill>
                <a:latin typeface="Monotype Corsiva" panose="03010101010201010101" pitchFamily="66" charset="0"/>
              </a:rPr>
              <a:t>CP</a:t>
            </a:r>
            <a:r>
              <a:rPr lang="en-US" sz="2000" b="1" dirty="0">
                <a:solidFill>
                  <a:srgbClr val="945200"/>
                </a:solidFill>
                <a:latin typeface="Comic Sans MS" panose="030F0902030302020204" pitchFamily="66" charset="0"/>
              </a:rPr>
              <a:t>, but the decays are </a:t>
            </a:r>
            <a:r>
              <a:rPr lang="en-US" sz="2400" b="1" dirty="0">
                <a:solidFill>
                  <a:srgbClr val="945200"/>
                </a:solidFill>
                <a:latin typeface="Monotype Corsiva" panose="03010101010201010101" pitchFamily="66" charset="0"/>
              </a:rPr>
              <a:t>CP</a:t>
            </a:r>
            <a:r>
              <a:rPr lang="en-US" sz="2000" b="1" dirty="0">
                <a:solidFill>
                  <a:srgbClr val="945200"/>
                </a:solidFill>
                <a:latin typeface="Comic Sans MS" panose="030F0902030302020204" pitchFamily="66" charset="0"/>
              </a:rPr>
              <a:t> conserving </a:t>
            </a:r>
          </a:p>
        </p:txBody>
      </p:sp>
      <p:sp>
        <p:nvSpPr>
          <p:cNvPr id="5" name="Wave 4">
            <a:extLst>
              <a:ext uri="{FF2B5EF4-FFF2-40B4-BE49-F238E27FC236}">
                <a16:creationId xmlns:a16="http://schemas.microsoft.com/office/drawing/2014/main" id="{D470F30E-859F-FDCF-71FC-290CB59135B6}"/>
              </a:ext>
            </a:extLst>
          </p:cNvPr>
          <p:cNvSpPr/>
          <p:nvPr/>
        </p:nvSpPr>
        <p:spPr>
          <a:xfrm rot="19940314">
            <a:off x="1069374" y="1933268"/>
            <a:ext cx="11326810" cy="1800225"/>
          </a:xfrm>
          <a:prstGeom prst="wav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945200"/>
                </a:solidFill>
                <a:latin typeface="Comic Sans MS" panose="030F0902030302020204" pitchFamily="66" charset="0"/>
              </a:rPr>
              <a:t>This is called “mass-matrix” </a:t>
            </a:r>
            <a:r>
              <a:rPr lang="en-US" sz="4600" b="1" dirty="0">
                <a:solidFill>
                  <a:srgbClr val="945200"/>
                </a:solidFill>
                <a:latin typeface="Monotype Corsiva" panose="03010101010201010101" pitchFamily="66" charset="0"/>
              </a:rPr>
              <a:t>CP</a:t>
            </a:r>
            <a:r>
              <a:rPr lang="en-US" sz="4000" b="1" dirty="0">
                <a:solidFill>
                  <a:srgbClr val="945200"/>
                </a:solidFill>
                <a:latin typeface="Comic Sans MS" panose="030F0902030302020204" pitchFamily="66" charset="0"/>
              </a:rPr>
              <a:t> violation</a:t>
            </a:r>
          </a:p>
        </p:txBody>
      </p:sp>
    </p:spTree>
    <p:extLst>
      <p:ext uri="{BB962C8B-B14F-4D97-AF65-F5344CB8AC3E}">
        <p14:creationId xmlns:p14="http://schemas.microsoft.com/office/powerpoint/2010/main" val="220086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" grpId="0"/>
      <p:bldP spid="9" grpId="0"/>
      <p:bldP spid="11" grpId="0"/>
      <p:bldP spid="23" grpId="0"/>
      <p:bldP spid="24" grpId="0"/>
      <p:bldP spid="29" grpId="0"/>
      <p:bldP spid="30" grpId="0"/>
      <p:bldP spid="33" grpId="0"/>
      <p:bldP spid="4" grpId="0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AC172-196D-7E4A-3617-7A66D4DC4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8768" y="-110295"/>
            <a:ext cx="10515600" cy="890102"/>
          </a:xfrm>
        </p:spPr>
        <p:txBody>
          <a:bodyPr/>
          <a:lstStyle/>
          <a:p>
            <a:pPr algn="ctr"/>
            <a:r>
              <a:rPr lang="en-US" sz="4400" i="1" dirty="0" err="1">
                <a:latin typeface="Comic Sans MS" panose="030F0902030302020204" pitchFamily="66" charset="0"/>
              </a:rPr>
              <a:t>ε</a:t>
            </a:r>
            <a:r>
              <a:rPr lang="en-US" sz="4400" dirty="0">
                <a:latin typeface="+mn-lt"/>
              </a:rPr>
              <a:t>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E4D08C-8BEA-156A-77BD-B9AAC1E3D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455" y="1494003"/>
            <a:ext cx="4722712" cy="11202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0F4672-DA16-1080-E276-407FC46CC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604" y="1536043"/>
            <a:ext cx="3848100" cy="965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FAA5BE-E0D7-3FD5-BBFC-AA06D54A9B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860" y="3874158"/>
            <a:ext cx="6551660" cy="965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C33ACD-03B2-A5A3-8445-4AFC565D37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9612" y="4668586"/>
            <a:ext cx="2375338" cy="772927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EB69CD4-100B-2A47-7EAB-BB4223CC23E4}"/>
              </a:ext>
            </a:extLst>
          </p:cNvPr>
          <p:cNvCxnSpPr>
            <a:cxnSpLocks/>
          </p:cNvCxnSpPr>
          <p:nvPr/>
        </p:nvCxnSpPr>
        <p:spPr>
          <a:xfrm flipH="1" flipV="1">
            <a:off x="6338550" y="4660638"/>
            <a:ext cx="762169" cy="277734"/>
          </a:xfrm>
          <a:prstGeom prst="straightConnector1">
            <a:avLst/>
          </a:prstGeom>
          <a:ln w="38100">
            <a:solidFill>
              <a:srgbClr val="9411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18616BF-8E56-C490-22F7-B436DB430FB5}"/>
              </a:ext>
            </a:extLst>
          </p:cNvPr>
          <p:cNvCxnSpPr>
            <a:cxnSpLocks/>
          </p:cNvCxnSpPr>
          <p:nvPr/>
        </p:nvCxnSpPr>
        <p:spPr>
          <a:xfrm>
            <a:off x="9826906" y="4873544"/>
            <a:ext cx="194575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263E790-CF61-08D5-9468-E2B1FAFCDBBE}"/>
              </a:ext>
            </a:extLst>
          </p:cNvPr>
          <p:cNvCxnSpPr>
            <a:cxnSpLocks/>
          </p:cNvCxnSpPr>
          <p:nvPr/>
        </p:nvCxnSpPr>
        <p:spPr>
          <a:xfrm flipV="1">
            <a:off x="9826906" y="3303768"/>
            <a:ext cx="0" cy="15854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347C005-4E63-052B-72E6-D7B6877226EA}"/>
              </a:ext>
            </a:extLst>
          </p:cNvPr>
          <p:cNvSpPr txBox="1"/>
          <p:nvPr/>
        </p:nvSpPr>
        <p:spPr>
          <a:xfrm>
            <a:off x="11336729" y="4873544"/>
            <a:ext cx="616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61BBA4-CF10-5B0A-B7FB-736EF9A503CE}"/>
              </a:ext>
            </a:extLst>
          </p:cNvPr>
          <p:cNvSpPr txBox="1"/>
          <p:nvPr/>
        </p:nvSpPr>
        <p:spPr>
          <a:xfrm>
            <a:off x="9393900" y="3200388"/>
            <a:ext cx="616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Im</a:t>
            </a:r>
            <a:endParaRPr lang="en-US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6E04E30-9FCA-E59E-F43A-9B8019F9725D}"/>
              </a:ext>
            </a:extLst>
          </p:cNvPr>
          <p:cNvCxnSpPr>
            <a:cxnSpLocks/>
          </p:cNvCxnSpPr>
          <p:nvPr/>
        </p:nvCxnSpPr>
        <p:spPr>
          <a:xfrm flipV="1">
            <a:off x="9820703" y="3767325"/>
            <a:ext cx="1215662" cy="11007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A3CFC27-F10A-6D30-C18E-839A4C820408}"/>
              </a:ext>
            </a:extLst>
          </p:cNvPr>
          <p:cNvCxnSpPr>
            <a:cxnSpLocks/>
          </p:cNvCxnSpPr>
          <p:nvPr/>
        </p:nvCxnSpPr>
        <p:spPr>
          <a:xfrm>
            <a:off x="11036365" y="3756921"/>
            <a:ext cx="0" cy="1236200"/>
          </a:xfrm>
          <a:prstGeom prst="line">
            <a:avLst/>
          </a:prstGeom>
          <a:ln w="9525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197814C-B85B-DB1D-14E9-D390D74E1568}"/>
              </a:ext>
            </a:extLst>
          </p:cNvPr>
          <p:cNvCxnSpPr>
            <a:cxnSpLocks/>
          </p:cNvCxnSpPr>
          <p:nvPr/>
        </p:nvCxnSpPr>
        <p:spPr>
          <a:xfrm>
            <a:off x="9702244" y="3767325"/>
            <a:ext cx="1216558" cy="7022"/>
          </a:xfrm>
          <a:prstGeom prst="line">
            <a:avLst/>
          </a:prstGeom>
          <a:ln w="9525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C6DC3CD-DFE0-89F6-7122-D0376FAC6426}"/>
              </a:ext>
            </a:extLst>
          </p:cNvPr>
          <p:cNvSpPr txBox="1"/>
          <p:nvPr/>
        </p:nvSpPr>
        <p:spPr>
          <a:xfrm>
            <a:off x="9168064" y="3561493"/>
            <a:ext cx="649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>
                <a:latin typeface="Symbol" pitchFamily="2" charset="2"/>
              </a:rPr>
              <a:t>D</a:t>
            </a:r>
            <a:r>
              <a:rPr lang="en-US" i="1" dirty="0"/>
              <a:t>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D45C150-2A72-D2ED-26B0-FC8BBF8C7521}"/>
              </a:ext>
            </a:extLst>
          </p:cNvPr>
          <p:cNvSpPr txBox="1"/>
          <p:nvPr/>
        </p:nvSpPr>
        <p:spPr>
          <a:xfrm>
            <a:off x="10785180" y="4873544"/>
            <a:ext cx="723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pitchFamily="2" charset="2"/>
              </a:rPr>
              <a:t>DG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01E71FC-62C9-2B94-25DB-FD6BFBC25A90}"/>
              </a:ext>
            </a:extLst>
          </p:cNvPr>
          <p:cNvSpPr txBox="1"/>
          <p:nvPr/>
        </p:nvSpPr>
        <p:spPr>
          <a:xfrm flipH="1">
            <a:off x="10078092" y="4427588"/>
            <a:ext cx="616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Symbol" pitchFamily="2" charset="2"/>
              </a:rPr>
              <a:t>f</a:t>
            </a:r>
            <a:r>
              <a:rPr lang="en-US" sz="2400" i="1" baseline="-25000" dirty="0" err="1">
                <a:latin typeface="Comic Sans MS" panose="030F0902030302020204" pitchFamily="66" charset="0"/>
              </a:rPr>
              <a:t>ε</a:t>
            </a:r>
            <a:endParaRPr lang="en-US" sz="2400" baseline="-250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8ED85CD-1C5F-80BF-151F-6FBFC634FBE8}"/>
              </a:ext>
            </a:extLst>
          </p:cNvPr>
          <p:cNvSpPr txBox="1"/>
          <p:nvPr/>
        </p:nvSpPr>
        <p:spPr>
          <a:xfrm>
            <a:off x="10244028" y="3778840"/>
            <a:ext cx="369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latin typeface="Comic Sans MS" panose="030F0902030302020204" pitchFamily="66" charset="0"/>
              </a:rPr>
              <a:t>ε</a:t>
            </a:r>
            <a:endParaRPr lang="en-US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38266F-8EBA-E3DC-786E-56218D469E8B}"/>
              </a:ext>
            </a:extLst>
          </p:cNvPr>
          <p:cNvSpPr txBox="1"/>
          <p:nvPr/>
        </p:nvSpPr>
        <p:spPr>
          <a:xfrm>
            <a:off x="660400" y="3200388"/>
            <a:ext cx="2526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945200"/>
                </a:solidFill>
                <a:latin typeface="Comic Sans MS" panose="030F0902030302020204" pitchFamily="66" charset="0"/>
              </a:rPr>
              <a:t>if</a:t>
            </a:r>
            <a:r>
              <a:rPr lang="en-US" sz="2400" b="1" dirty="0">
                <a:solidFill>
                  <a:srgbClr val="945200"/>
                </a:solidFill>
              </a:rPr>
              <a:t> </a:t>
            </a:r>
            <a:r>
              <a:rPr lang="en-US" sz="2400" b="1" dirty="0" err="1">
                <a:solidFill>
                  <a:srgbClr val="945200"/>
                </a:solidFill>
              </a:rPr>
              <a:t>Im</a:t>
            </a:r>
            <a:r>
              <a:rPr lang="en-US" sz="2400" b="1" dirty="0">
                <a:solidFill>
                  <a:srgbClr val="945200"/>
                </a:solidFill>
              </a:rPr>
              <a:t> </a:t>
            </a:r>
            <a:r>
              <a:rPr lang="en-US" sz="2400" b="1" i="1" dirty="0">
                <a:solidFill>
                  <a:srgbClr val="945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="1" baseline="-25000" dirty="0">
                <a:solidFill>
                  <a:srgbClr val="945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400" b="1" dirty="0">
                <a:solidFill>
                  <a:srgbClr val="945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≫</a:t>
            </a:r>
            <a:r>
              <a:rPr lang="en-US" sz="2400" b="1" dirty="0">
                <a:solidFill>
                  <a:srgbClr val="945200"/>
                </a:solidFill>
                <a:cs typeface="Times New Roman" panose="02020603050405020304" pitchFamily="18" charset="0"/>
              </a:rPr>
              <a:t>Im</a:t>
            </a:r>
            <a:r>
              <a:rPr lang="en-US" sz="2400" b="1" dirty="0">
                <a:solidFill>
                  <a:srgbClr val="945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945200"/>
                </a:solidFill>
                <a:latin typeface="Symbol" pitchFamily="2" charset="2"/>
                <a:cs typeface="Times New Roman" panose="02020603050405020304" pitchFamily="18" charset="0"/>
              </a:rPr>
              <a:t>G</a:t>
            </a:r>
            <a:r>
              <a:rPr lang="en-US" sz="2400" b="1" baseline="-25000" dirty="0">
                <a:solidFill>
                  <a:srgbClr val="945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2400" b="1" baseline="-25000" dirty="0">
              <a:solidFill>
                <a:srgbClr val="945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9" grpId="0"/>
      <p:bldP spid="30" grpId="0"/>
      <p:bldP spid="31" grpId="0"/>
      <p:bldP spid="3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2927209" y="-121859"/>
            <a:ext cx="6894594" cy="1136176"/>
          </a:xfrm>
        </p:spPr>
        <p:txBody>
          <a:bodyPr>
            <a:normAutofit/>
          </a:bodyPr>
          <a:lstStyle/>
          <a:p>
            <a:r>
              <a:rPr lang="en-US" altLang="en-US" b="1" dirty="0">
                <a:latin typeface="+mn-lt"/>
                <a:sym typeface="Wingdings" charset="2"/>
              </a:rPr>
              <a:t>Im</a:t>
            </a:r>
            <a:r>
              <a:rPr lang="en-US" altLang="en-US" b="1" i="1" dirty="0">
                <a:latin typeface="+mn-lt"/>
                <a:sym typeface="Wingdings" charset="2"/>
              </a:rPr>
              <a:t>M</a:t>
            </a:r>
            <a:r>
              <a:rPr lang="en-US" altLang="en-US" b="1" baseline="-25000" dirty="0">
                <a:latin typeface="+mn-lt"/>
                <a:sym typeface="Wingdings" charset="2"/>
              </a:rPr>
              <a:t>12</a:t>
            </a:r>
            <a:r>
              <a:rPr lang="en-US" altLang="en-US" b="1" dirty="0">
                <a:latin typeface="+mn-lt"/>
                <a:sym typeface="Wingdings" charset="2"/>
              </a:rPr>
              <a:t> ? … Im</a:t>
            </a:r>
            <a:r>
              <a:rPr lang="en-US" altLang="en-US" b="1" dirty="0">
                <a:latin typeface="Symbol" charset="2"/>
                <a:ea typeface="Symbol" charset="2"/>
                <a:cs typeface="Symbol" charset="2"/>
                <a:sym typeface="Wingdings" charset="2"/>
              </a:rPr>
              <a:t>G</a:t>
            </a:r>
            <a:r>
              <a:rPr lang="en-US" altLang="en-US" b="1" baseline="-25000" dirty="0">
                <a:latin typeface="+mn-lt"/>
                <a:sym typeface="Wingdings" charset="2"/>
              </a:rPr>
              <a:t>12</a:t>
            </a:r>
            <a:r>
              <a:rPr lang="en-US" altLang="en-US" b="1" dirty="0">
                <a:latin typeface="+mn-lt"/>
                <a:sym typeface="Wingdings" charset="2"/>
              </a:rPr>
              <a:t> ? … both?</a:t>
            </a:r>
            <a:endParaRPr lang="en-US" altLang="en-US" b="1" dirty="0">
              <a:latin typeface="+mn-lt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549525" y="681038"/>
            <a:ext cx="1841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endParaRPr lang="en-US" altLang="en-US" baseline="30000">
              <a:latin typeface="Symbol" charset="2"/>
            </a:endParaRPr>
          </a:p>
        </p:txBody>
      </p:sp>
      <p:pic>
        <p:nvPicPr>
          <p:cNvPr id="39944" name="Picture 45" descr="Screen shot 2016-06-28 at 12.59.0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970" y="1621839"/>
            <a:ext cx="3321587" cy="131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3433466" y="1274083"/>
            <a:ext cx="58820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en-US" sz="2000" b="1" dirty="0"/>
              <a:t>Mass Matrix: </a:t>
            </a:r>
            <a:r>
              <a:rPr lang="en-US" altLang="en-US" sz="2000" dirty="0"/>
              <a:t>“short-distance processes” (circa 1970)</a:t>
            </a:r>
          </a:p>
        </p:txBody>
      </p:sp>
      <p:sp>
        <p:nvSpPr>
          <p:cNvPr id="2" name="TextBox 1"/>
          <p:cNvSpPr txBox="1"/>
          <p:nvPr/>
        </p:nvSpPr>
        <p:spPr>
          <a:xfrm flipH="1">
            <a:off x="546734" y="1630037"/>
            <a:ext cx="1954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Im</a:t>
            </a:r>
            <a:r>
              <a:rPr lang="en-US" sz="3200" b="1" i="1" dirty="0"/>
              <a:t>M</a:t>
            </a:r>
            <a:r>
              <a:rPr lang="en-US" sz="3200" b="1" baseline="-25000" dirty="0"/>
              <a:t>12</a:t>
            </a:r>
            <a:r>
              <a:rPr lang="en-US" sz="3200" b="1" dirty="0"/>
              <a:t> ?</a:t>
            </a:r>
            <a:endParaRPr lang="en-US" sz="3200" b="1" baseline="-250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4506" y="1727280"/>
            <a:ext cx="2829560" cy="11900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DDF5C0-C3E6-A587-EA42-25EDE6DD061B}"/>
              </a:ext>
            </a:extLst>
          </p:cNvPr>
          <p:cNvSpPr txBox="1"/>
          <p:nvPr/>
        </p:nvSpPr>
        <p:spPr>
          <a:xfrm>
            <a:off x="125455" y="2970447"/>
            <a:ext cx="119699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45200"/>
                </a:solidFill>
                <a:latin typeface="Comic Sans MS" panose="030F0902030302020204" pitchFamily="66" charset="0"/>
              </a:rPr>
              <a:t>Prior to the KM 6-quark model, i.e., the 3-quark, maybe 4-quark era, there were no</a:t>
            </a:r>
            <a:r>
              <a:rPr lang="en-US" sz="2200" b="1" dirty="0">
                <a:solidFill>
                  <a:srgbClr val="945200"/>
                </a:solidFill>
                <a:latin typeface="Monotype Corsiva" panose="03010101010201010101" pitchFamily="66" charset="0"/>
              </a:rPr>
              <a:t> CP </a:t>
            </a:r>
            <a:r>
              <a:rPr lang="en-US" b="1" dirty="0">
                <a:solidFill>
                  <a:srgbClr val="945200"/>
                </a:solidFill>
                <a:latin typeface="Comic Sans MS" panose="030F0902030302020204" pitchFamily="66" charset="0"/>
              </a:rPr>
              <a:t>phase in SM mixing</a:t>
            </a:r>
          </a:p>
        </p:txBody>
      </p:sp>
    </p:spTree>
    <p:extLst>
      <p:ext uri="{BB962C8B-B14F-4D97-AF65-F5344CB8AC3E}">
        <p14:creationId xmlns:p14="http://schemas.microsoft.com/office/powerpoint/2010/main" val="153429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3392149" y="-137357"/>
            <a:ext cx="6894594" cy="1136176"/>
          </a:xfrm>
        </p:spPr>
        <p:txBody>
          <a:bodyPr>
            <a:normAutofit/>
          </a:bodyPr>
          <a:lstStyle/>
          <a:p>
            <a:r>
              <a:rPr lang="en-US" altLang="en-US" b="1" dirty="0">
                <a:latin typeface="+mn-lt"/>
                <a:sym typeface="Wingdings" charset="2"/>
              </a:rPr>
              <a:t>Im</a:t>
            </a:r>
            <a:r>
              <a:rPr lang="en-US" altLang="en-US" b="1" i="1" dirty="0">
                <a:latin typeface="+mn-lt"/>
                <a:sym typeface="Wingdings" charset="2"/>
              </a:rPr>
              <a:t>M</a:t>
            </a:r>
            <a:r>
              <a:rPr lang="en-US" altLang="en-US" b="1" baseline="-25000" dirty="0">
                <a:latin typeface="+mn-lt"/>
                <a:sym typeface="Wingdings" charset="2"/>
              </a:rPr>
              <a:t>12</a:t>
            </a:r>
            <a:r>
              <a:rPr lang="en-US" altLang="en-US" b="1" dirty="0">
                <a:latin typeface="+mn-lt"/>
                <a:sym typeface="Wingdings" charset="2"/>
              </a:rPr>
              <a:t> ? … Im</a:t>
            </a:r>
            <a:r>
              <a:rPr lang="en-US" altLang="en-US" b="1" dirty="0">
                <a:latin typeface="Symbol" charset="2"/>
                <a:ea typeface="Symbol" charset="2"/>
                <a:cs typeface="Symbol" charset="2"/>
                <a:sym typeface="Wingdings" charset="2"/>
              </a:rPr>
              <a:t>G</a:t>
            </a:r>
            <a:r>
              <a:rPr lang="en-US" altLang="en-US" b="1" baseline="-25000" dirty="0">
                <a:latin typeface="+mn-lt"/>
                <a:sym typeface="Wingdings" charset="2"/>
              </a:rPr>
              <a:t>12</a:t>
            </a:r>
            <a:r>
              <a:rPr lang="en-US" altLang="en-US" b="1" dirty="0">
                <a:latin typeface="+mn-lt"/>
                <a:sym typeface="Wingdings" charset="2"/>
              </a:rPr>
              <a:t> ? … both?</a:t>
            </a:r>
            <a:endParaRPr lang="en-US" altLang="en-US" b="1" dirty="0">
              <a:latin typeface="+mn-lt"/>
            </a:endParaRPr>
          </a:p>
        </p:txBody>
      </p:sp>
      <p:pic>
        <p:nvPicPr>
          <p:cNvPr id="39943" name="Picture 43" descr="Screen shot 2016-06-28 at 12.57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376" y="1599658"/>
            <a:ext cx="4027697" cy="1390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2215449" y="1927817"/>
            <a:ext cx="51858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altLang="en-US" b="1" dirty="0"/>
              <a:t>Decay Matrix: </a:t>
            </a:r>
            <a:r>
              <a:rPr lang="en-US" altLang="en-US" dirty="0"/>
              <a:t>“long-distance processes”</a:t>
            </a:r>
          </a:p>
        </p:txBody>
      </p:sp>
      <p:sp>
        <p:nvSpPr>
          <p:cNvPr id="26" name="TextBox 25"/>
          <p:cNvSpPr txBox="1"/>
          <p:nvPr/>
        </p:nvSpPr>
        <p:spPr>
          <a:xfrm flipH="1">
            <a:off x="129628" y="1028255"/>
            <a:ext cx="1954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a typeface="Symbol" charset="2"/>
                <a:cs typeface="Symbol" charset="2"/>
              </a:rPr>
              <a:t>Im</a:t>
            </a:r>
            <a:r>
              <a:rPr lang="en-US" sz="3200" b="1" dirty="0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sz="3200" b="1" baseline="-25000" dirty="0"/>
              <a:t>12</a:t>
            </a:r>
            <a:r>
              <a:rPr lang="en-US" sz="3200" b="1" dirty="0"/>
              <a:t> ?</a:t>
            </a:r>
            <a:endParaRPr lang="en-US" sz="3200" b="1" baseline="-25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30" y="2640831"/>
            <a:ext cx="2711485" cy="1645920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3748882" y="2687748"/>
            <a:ext cx="3779520" cy="1599004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9225428" y="2299089"/>
            <a:ext cx="990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sin</a:t>
            </a:r>
            <a:r>
              <a:rPr lang="en-US" sz="1200" dirty="0" err="1"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sz="1200" baseline="-25000" dirty="0" err="1"/>
              <a:t>c</a:t>
            </a:r>
            <a:endParaRPr lang="en-US" sz="1200" baseline="-25000" dirty="0"/>
          </a:p>
        </p:txBody>
      </p:sp>
      <p:cxnSp>
        <p:nvCxnSpPr>
          <p:cNvPr id="37" name="Straight Connector 36"/>
          <p:cNvCxnSpPr>
            <a:cxnSpLocks/>
            <a:endCxn id="31" idx="6"/>
          </p:cNvCxnSpPr>
          <p:nvPr/>
        </p:nvCxnSpPr>
        <p:spPr>
          <a:xfrm>
            <a:off x="7248774" y="2252706"/>
            <a:ext cx="279628" cy="1234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D644571-A787-96D7-6A33-F45AD4ADA22C}"/>
              </a:ext>
            </a:extLst>
          </p:cNvPr>
          <p:cNvSpPr txBox="1"/>
          <p:nvPr/>
        </p:nvSpPr>
        <p:spPr>
          <a:xfrm>
            <a:off x="7221234" y="1137022"/>
            <a:ext cx="2323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on-mass-shell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pions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C49C717-2128-0681-5DC8-2CBEEEB5563E}"/>
              </a:ext>
            </a:extLst>
          </p:cNvPr>
          <p:cNvCxnSpPr>
            <a:cxnSpLocks/>
          </p:cNvCxnSpPr>
          <p:nvPr/>
        </p:nvCxnSpPr>
        <p:spPr>
          <a:xfrm>
            <a:off x="7487950" y="1532554"/>
            <a:ext cx="222500" cy="41990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1FFDBF4F-4FDC-3E61-41BE-1C1B63EE5F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8716" y="2363544"/>
            <a:ext cx="447933" cy="24119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D524064-CCF6-5C47-CBB1-C520293C08D6}"/>
              </a:ext>
            </a:extLst>
          </p:cNvPr>
          <p:cNvSpPr/>
          <p:nvPr/>
        </p:nvSpPr>
        <p:spPr>
          <a:xfrm>
            <a:off x="8889598" y="2330649"/>
            <a:ext cx="352044" cy="274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79ACB43-DF4C-9387-6065-0B84046817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9050" y="2345669"/>
            <a:ext cx="341419" cy="183841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D0A60FB9-D5C6-CAE7-8AD7-345F00EA0E70}"/>
              </a:ext>
            </a:extLst>
          </p:cNvPr>
          <p:cNvSpPr/>
          <p:nvPr/>
        </p:nvSpPr>
        <p:spPr>
          <a:xfrm>
            <a:off x="8646228" y="2166133"/>
            <a:ext cx="452235" cy="241196"/>
          </a:xfrm>
          <a:prstGeom prst="ellipse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EB4BA62-D17B-D813-C4C8-16F29E4AB575}"/>
              </a:ext>
            </a:extLst>
          </p:cNvPr>
          <p:cNvSpPr/>
          <p:nvPr/>
        </p:nvSpPr>
        <p:spPr>
          <a:xfrm>
            <a:off x="6589426" y="2333241"/>
            <a:ext cx="415977" cy="274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6103BB8-40FE-472E-C8DC-DB67C489FF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1263" y="2341611"/>
            <a:ext cx="341419" cy="18384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B921855-1683-EE43-E3E9-302548EBD509}"/>
              </a:ext>
            </a:extLst>
          </p:cNvPr>
          <p:cNvSpPr txBox="1"/>
          <p:nvPr/>
        </p:nvSpPr>
        <p:spPr>
          <a:xfrm>
            <a:off x="6486416" y="2276548"/>
            <a:ext cx="990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sin</a:t>
            </a:r>
            <a:r>
              <a:rPr lang="en-US" sz="1200" dirty="0" err="1">
                <a:latin typeface="Symbol" charset="2"/>
                <a:ea typeface="Symbol" charset="2"/>
                <a:cs typeface="Symbol" charset="2"/>
              </a:rPr>
              <a:t>q</a:t>
            </a:r>
            <a:r>
              <a:rPr lang="en-US" sz="1200" baseline="-25000" dirty="0" err="1"/>
              <a:t>c</a:t>
            </a:r>
            <a:endParaRPr lang="en-US" sz="1200" baseline="-2500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84C481E-0E62-FBC3-4EFA-CC05B679DD8B}"/>
              </a:ext>
            </a:extLst>
          </p:cNvPr>
          <p:cNvSpPr/>
          <p:nvPr/>
        </p:nvSpPr>
        <p:spPr>
          <a:xfrm>
            <a:off x="6832797" y="2170371"/>
            <a:ext cx="452235" cy="241196"/>
          </a:xfrm>
          <a:prstGeom prst="ellipse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9A2704E-4F47-4EBD-A446-B586ED3FC124}"/>
              </a:ext>
            </a:extLst>
          </p:cNvPr>
          <p:cNvCxnSpPr>
            <a:cxnSpLocks/>
          </p:cNvCxnSpPr>
          <p:nvPr/>
        </p:nvCxnSpPr>
        <p:spPr>
          <a:xfrm flipH="1">
            <a:off x="4808391" y="2194680"/>
            <a:ext cx="2115699" cy="5717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B2944C65-43DF-2ECB-B92C-BF923CF33087}"/>
              </a:ext>
            </a:extLst>
          </p:cNvPr>
          <p:cNvSpPr txBox="1"/>
          <p:nvPr/>
        </p:nvSpPr>
        <p:spPr>
          <a:xfrm>
            <a:off x="273251" y="2857382"/>
            <a:ext cx="347563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45200"/>
                </a:solidFill>
                <a:latin typeface="Comic Sans MS" panose="030F0902030302020204" pitchFamily="66" charset="0"/>
              </a:rPr>
              <a:t>this diagram has no </a:t>
            </a:r>
            <a:r>
              <a:rPr lang="en-US" sz="2200" b="1" dirty="0">
                <a:solidFill>
                  <a:srgbClr val="945200"/>
                </a:solidFill>
                <a:latin typeface="Monotype Corsiva" panose="03010101010201010101" pitchFamily="66" charset="0"/>
              </a:rPr>
              <a:t>CP</a:t>
            </a:r>
            <a:r>
              <a:rPr lang="en-US" b="1" dirty="0">
                <a:solidFill>
                  <a:srgbClr val="945200"/>
                </a:solidFill>
                <a:latin typeface="Comic Sans MS" panose="030F0902030302020204" pitchFamily="66" charset="0"/>
              </a:rPr>
              <a:t> phase</a:t>
            </a:r>
          </a:p>
          <a:p>
            <a:r>
              <a:rPr lang="en-US" b="1" dirty="0">
                <a:solidFill>
                  <a:srgbClr val="945200"/>
                </a:solidFill>
                <a:latin typeface="Comic Sans MS" panose="030F0902030302020204" pitchFamily="66" charset="0"/>
              </a:rPr>
              <a:t>in the 3-quark (4-quark) SM</a:t>
            </a:r>
          </a:p>
          <a:p>
            <a:endParaRPr lang="en-US" dirty="0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D5C91BF-B6C8-4A0F-E447-641783630A3B}"/>
              </a:ext>
            </a:extLst>
          </p:cNvPr>
          <p:cNvCxnSpPr>
            <a:cxnSpLocks/>
          </p:cNvCxnSpPr>
          <p:nvPr/>
        </p:nvCxnSpPr>
        <p:spPr>
          <a:xfrm>
            <a:off x="7264004" y="5437332"/>
            <a:ext cx="0" cy="808629"/>
          </a:xfrm>
          <a:prstGeom prst="straightConnector1">
            <a:avLst/>
          </a:prstGeom>
          <a:ln w="38100">
            <a:solidFill>
              <a:srgbClr val="9452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24">
            <a:extLst>
              <a:ext uri="{FF2B5EF4-FFF2-40B4-BE49-F238E27FC236}">
                <a16:creationId xmlns:a16="http://schemas.microsoft.com/office/drawing/2014/main" id="{547C3E0F-EE1E-0A1A-E56A-961A8D4EB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8096" y="5731806"/>
            <a:ext cx="592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42" name="TextBox 25">
            <a:extLst>
              <a:ext uri="{FF2B5EF4-FFF2-40B4-BE49-F238E27FC236}">
                <a16:creationId xmlns:a16="http://schemas.microsoft.com/office/drawing/2014/main" id="{7BB5854D-C91D-9A13-3C5E-D91D71ACA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4090" y="5637399"/>
            <a:ext cx="8269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>
                <a:solidFill>
                  <a:srgbClr val="945200"/>
                </a:solidFill>
              </a:rPr>
              <a:t>ε</a:t>
            </a:r>
            <a:endParaRPr lang="en-US" sz="2400" b="1" dirty="0">
              <a:solidFill>
                <a:srgbClr val="945200"/>
              </a:solidFill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869F342-D494-E414-471F-A6FAC3827431}"/>
              </a:ext>
            </a:extLst>
          </p:cNvPr>
          <p:cNvCxnSpPr>
            <a:cxnSpLocks/>
          </p:cNvCxnSpPr>
          <p:nvPr/>
        </p:nvCxnSpPr>
        <p:spPr>
          <a:xfrm>
            <a:off x="6467964" y="5473838"/>
            <a:ext cx="0" cy="81894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2">
            <a:extLst>
              <a:ext uri="{FF2B5EF4-FFF2-40B4-BE49-F238E27FC236}">
                <a16:creationId xmlns:a16="http://schemas.microsoft.com/office/drawing/2014/main" id="{44114574-A836-A336-E4DE-1B9BA33CFBDD}"/>
              </a:ext>
            </a:extLst>
          </p:cNvPr>
          <p:cNvSpPr txBox="1"/>
          <p:nvPr/>
        </p:nvSpPr>
        <p:spPr>
          <a:xfrm>
            <a:off x="5703800" y="5084746"/>
            <a:ext cx="2119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/>
              <a:t>K</a:t>
            </a:r>
            <a:r>
              <a:rPr lang="en-US" sz="2800" i="1" baseline="-25000" dirty="0"/>
              <a:t>S</a:t>
            </a:r>
            <a:r>
              <a:rPr lang="en-US" sz="2800" i="1" dirty="0"/>
              <a:t>=K</a:t>
            </a:r>
            <a:r>
              <a:rPr lang="en-US" sz="2800" baseline="-25000" dirty="0"/>
              <a:t>1</a:t>
            </a:r>
            <a:r>
              <a:rPr lang="en-US" sz="2800" dirty="0"/>
              <a:t>+ε</a:t>
            </a:r>
            <a:r>
              <a:rPr lang="en-US" sz="2800" i="1" dirty="0"/>
              <a:t>K</a:t>
            </a:r>
            <a:r>
              <a:rPr lang="en-US" sz="2800" baseline="-25000" dirty="0"/>
              <a:t>2</a:t>
            </a:r>
          </a:p>
        </p:txBody>
      </p:sp>
      <p:sp>
        <p:nvSpPr>
          <p:cNvPr id="46" name="TextBox 8">
            <a:extLst>
              <a:ext uri="{FF2B5EF4-FFF2-40B4-BE49-F238E27FC236}">
                <a16:creationId xmlns:a16="http://schemas.microsoft.com/office/drawing/2014/main" id="{DDD2893C-E8AB-6E97-3581-616354238BAB}"/>
              </a:ext>
            </a:extLst>
          </p:cNvPr>
          <p:cNvSpPr txBox="1"/>
          <p:nvPr/>
        </p:nvSpPr>
        <p:spPr>
          <a:xfrm>
            <a:off x="6171492" y="6118425"/>
            <a:ext cx="591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atin typeface="Symbol" pitchFamily="2" charset="2"/>
              </a:rPr>
              <a:t>pp</a:t>
            </a:r>
          </a:p>
        </p:txBody>
      </p:sp>
      <p:sp>
        <p:nvSpPr>
          <p:cNvPr id="47" name="TextBox 10">
            <a:extLst>
              <a:ext uri="{FF2B5EF4-FFF2-40B4-BE49-F238E27FC236}">
                <a16:creationId xmlns:a16="http://schemas.microsoft.com/office/drawing/2014/main" id="{6E588414-EDFD-B0F1-C387-5B4EFF4FA979}"/>
              </a:ext>
            </a:extLst>
          </p:cNvPr>
          <p:cNvSpPr txBox="1"/>
          <p:nvPr/>
        </p:nvSpPr>
        <p:spPr>
          <a:xfrm>
            <a:off x="6879899" y="6075919"/>
            <a:ext cx="795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>
                <a:latin typeface="Symbol" pitchFamily="2" charset="2"/>
              </a:rPr>
              <a:t>ppp</a:t>
            </a:r>
            <a:endParaRPr lang="en-US" sz="2800" b="1" dirty="0">
              <a:latin typeface="Symbol" pitchFamily="2" charset="2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4497203-11D5-2F15-36FB-12DCF2D6462C}"/>
              </a:ext>
            </a:extLst>
          </p:cNvPr>
          <p:cNvCxnSpPr>
            <a:cxnSpLocks/>
          </p:cNvCxnSpPr>
          <p:nvPr/>
        </p:nvCxnSpPr>
        <p:spPr>
          <a:xfrm>
            <a:off x="9833294" y="5469847"/>
            <a:ext cx="0" cy="808629"/>
          </a:xfrm>
          <a:prstGeom prst="straightConnector1">
            <a:avLst/>
          </a:prstGeom>
          <a:ln w="38100">
            <a:solidFill>
              <a:srgbClr val="9452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E364EB3-3D2C-DA66-6DF5-8D87F47D67CE}"/>
              </a:ext>
            </a:extLst>
          </p:cNvPr>
          <p:cNvCxnSpPr>
            <a:cxnSpLocks/>
          </p:cNvCxnSpPr>
          <p:nvPr/>
        </p:nvCxnSpPr>
        <p:spPr>
          <a:xfrm>
            <a:off x="9115113" y="5449212"/>
            <a:ext cx="0" cy="81894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22">
            <a:extLst>
              <a:ext uri="{FF2B5EF4-FFF2-40B4-BE49-F238E27FC236}">
                <a16:creationId xmlns:a16="http://schemas.microsoft.com/office/drawing/2014/main" id="{61ABF7A9-1623-3050-2D97-8F217B30369E}"/>
              </a:ext>
            </a:extLst>
          </p:cNvPr>
          <p:cNvSpPr txBox="1"/>
          <p:nvPr/>
        </p:nvSpPr>
        <p:spPr>
          <a:xfrm>
            <a:off x="8362469" y="5103763"/>
            <a:ext cx="2363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/>
              <a:t>K</a:t>
            </a:r>
            <a:r>
              <a:rPr lang="en-US" sz="2800" b="1" baseline="-25000" dirty="0"/>
              <a:t>L</a:t>
            </a:r>
            <a:r>
              <a:rPr lang="en-US" sz="2800" i="1" dirty="0"/>
              <a:t>=K</a:t>
            </a:r>
            <a:r>
              <a:rPr lang="en-US" sz="2800" i="1" baseline="-25000" dirty="0"/>
              <a:t>2</a:t>
            </a:r>
            <a:r>
              <a:rPr lang="en-US" sz="2800" dirty="0"/>
              <a:t>+</a:t>
            </a:r>
            <a:r>
              <a:rPr lang="en-US" sz="2800" i="1" dirty="0"/>
              <a:t>K</a:t>
            </a:r>
            <a:r>
              <a:rPr lang="en-US" sz="2800" i="1" baseline="-25000" dirty="0"/>
              <a:t>1</a:t>
            </a:r>
            <a:endParaRPr lang="en-US" sz="2800" baseline="-25000" dirty="0"/>
          </a:p>
        </p:txBody>
      </p:sp>
      <p:sp>
        <p:nvSpPr>
          <p:cNvPr id="53" name="TextBox 23">
            <a:extLst>
              <a:ext uri="{FF2B5EF4-FFF2-40B4-BE49-F238E27FC236}">
                <a16:creationId xmlns:a16="http://schemas.microsoft.com/office/drawing/2014/main" id="{753877E1-4921-61A0-3D9B-A168EAE29BDD}"/>
              </a:ext>
            </a:extLst>
          </p:cNvPr>
          <p:cNvSpPr txBox="1"/>
          <p:nvPr/>
        </p:nvSpPr>
        <p:spPr>
          <a:xfrm>
            <a:off x="9559241" y="6066704"/>
            <a:ext cx="591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atin typeface="Symbol" pitchFamily="2" charset="2"/>
              </a:rPr>
              <a:t>pp</a:t>
            </a:r>
          </a:p>
        </p:txBody>
      </p:sp>
      <p:sp>
        <p:nvSpPr>
          <p:cNvPr id="54" name="TextBox 28">
            <a:extLst>
              <a:ext uri="{FF2B5EF4-FFF2-40B4-BE49-F238E27FC236}">
                <a16:creationId xmlns:a16="http://schemas.microsoft.com/office/drawing/2014/main" id="{4CC2DBF1-A4F9-5265-48E2-41ABE52DB6B6}"/>
              </a:ext>
            </a:extLst>
          </p:cNvPr>
          <p:cNvSpPr txBox="1"/>
          <p:nvPr/>
        </p:nvSpPr>
        <p:spPr>
          <a:xfrm>
            <a:off x="8618449" y="6078467"/>
            <a:ext cx="795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>
                <a:latin typeface="Symbol" pitchFamily="2" charset="2"/>
              </a:rPr>
              <a:t>ppp</a:t>
            </a:r>
            <a:endParaRPr lang="en-US" sz="2800" b="1" dirty="0">
              <a:latin typeface="Symbol" pitchFamily="2" charset="2"/>
            </a:endParaRPr>
          </a:p>
        </p:txBody>
      </p:sp>
      <p:sp>
        <p:nvSpPr>
          <p:cNvPr id="55" name="TextBox 29">
            <a:extLst>
              <a:ext uri="{FF2B5EF4-FFF2-40B4-BE49-F238E27FC236}">
                <a16:creationId xmlns:a16="http://schemas.microsoft.com/office/drawing/2014/main" id="{ACE36C70-E6E9-EACD-1E6B-0CCE01883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9567" y="5689218"/>
            <a:ext cx="592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56" name="TextBox 32">
            <a:extLst>
              <a:ext uri="{FF2B5EF4-FFF2-40B4-BE49-F238E27FC236}">
                <a16:creationId xmlns:a16="http://schemas.microsoft.com/office/drawing/2014/main" id="{0464803C-BA08-F5BE-5D13-25E366962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5559" y="5552593"/>
            <a:ext cx="8269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>
                <a:solidFill>
                  <a:srgbClr val="945200"/>
                </a:solidFill>
              </a:rPr>
              <a:t>ε</a:t>
            </a:r>
            <a:endParaRPr lang="en-US" sz="2400" b="1" dirty="0">
              <a:solidFill>
                <a:srgbClr val="945200"/>
              </a:solidFill>
            </a:endParaRPr>
          </a:p>
        </p:txBody>
      </p:sp>
      <p:cxnSp>
        <p:nvCxnSpPr>
          <p:cNvPr id="39949" name="Straight Arrow Connector 39948">
            <a:extLst>
              <a:ext uri="{FF2B5EF4-FFF2-40B4-BE49-F238E27FC236}">
                <a16:creationId xmlns:a16="http://schemas.microsoft.com/office/drawing/2014/main" id="{F1F2C853-A41D-0F07-D0F1-062508AD2765}"/>
              </a:ext>
            </a:extLst>
          </p:cNvPr>
          <p:cNvCxnSpPr>
            <a:cxnSpLocks/>
          </p:cNvCxnSpPr>
          <p:nvPr/>
        </p:nvCxnSpPr>
        <p:spPr>
          <a:xfrm>
            <a:off x="6506803" y="5506891"/>
            <a:ext cx="559219" cy="802626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950" name="Straight Arrow Connector 39949">
            <a:extLst>
              <a:ext uri="{FF2B5EF4-FFF2-40B4-BE49-F238E27FC236}">
                <a16:creationId xmlns:a16="http://schemas.microsoft.com/office/drawing/2014/main" id="{9691F9B6-BE08-3699-524B-AD36BFECAB87}"/>
              </a:ext>
            </a:extLst>
          </p:cNvPr>
          <p:cNvCxnSpPr>
            <a:cxnSpLocks/>
          </p:cNvCxnSpPr>
          <p:nvPr/>
        </p:nvCxnSpPr>
        <p:spPr>
          <a:xfrm>
            <a:off x="9213159" y="5507569"/>
            <a:ext cx="474697" cy="698970"/>
          </a:xfrm>
          <a:prstGeom prst="straightConnector1">
            <a:avLst/>
          </a:prstGeom>
          <a:ln w="412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953" name="TextBox 39952">
            <a:extLst>
              <a:ext uri="{FF2B5EF4-FFF2-40B4-BE49-F238E27FC236}">
                <a16:creationId xmlns:a16="http://schemas.microsoft.com/office/drawing/2014/main" id="{3F6DE5A3-79C0-CD86-8AB1-90BF3B14BC9C}"/>
              </a:ext>
            </a:extLst>
          </p:cNvPr>
          <p:cNvSpPr txBox="1"/>
          <p:nvPr/>
        </p:nvSpPr>
        <p:spPr>
          <a:xfrm>
            <a:off x="273251" y="4344845"/>
            <a:ext cx="47661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45200"/>
                </a:solidFill>
                <a:latin typeface="Comic Sans MS" panose="030F0902030302020204" pitchFamily="66" charset="0"/>
              </a:rPr>
              <a:t>if it  had a non-zero phase, </a:t>
            </a:r>
            <a:r>
              <a:rPr lang="en-US" sz="2200" b="1" dirty="0">
                <a:solidFill>
                  <a:srgbClr val="945200"/>
                </a:solidFill>
                <a:latin typeface="Monotype Corsiva" panose="03010101010201010101" pitchFamily="66" charset="0"/>
              </a:rPr>
              <a:t>CP </a:t>
            </a:r>
            <a:r>
              <a:rPr lang="en-US" b="1" dirty="0">
                <a:solidFill>
                  <a:srgbClr val="945200"/>
                </a:solidFill>
              </a:rPr>
              <a:t> </a:t>
            </a:r>
            <a:r>
              <a:rPr lang="en-US" b="1" dirty="0">
                <a:solidFill>
                  <a:srgbClr val="945200"/>
                </a:solidFill>
                <a:latin typeface="Comic Sans MS" panose="030F0902030302020204" pitchFamily="66" charset="0"/>
              </a:rPr>
              <a:t>violations</a:t>
            </a:r>
          </a:p>
          <a:p>
            <a:r>
              <a:rPr lang="en-US" b="1" dirty="0">
                <a:solidFill>
                  <a:srgbClr val="945200"/>
                </a:solidFill>
                <a:latin typeface="Comic Sans MS" panose="030F0902030302020204" pitchFamily="66" charset="0"/>
              </a:rPr>
              <a:t>would show up in </a:t>
            </a:r>
            <a:r>
              <a:rPr lang="en-US" b="1" dirty="0" err="1">
                <a:solidFill>
                  <a:srgbClr val="945200"/>
                </a:solidFill>
                <a:latin typeface="Symbol" pitchFamily="2" charset="2"/>
              </a:rPr>
              <a:t>L</a:t>
            </a:r>
            <a:r>
              <a:rPr lang="en-US" b="1" dirty="0" err="1">
                <a:solidFill>
                  <a:srgbClr val="945200"/>
                </a:solidFill>
                <a:sym typeface="Wingdings" pitchFamily="2" charset="2"/>
              </a:rPr>
              <a:t></a:t>
            </a:r>
            <a:r>
              <a:rPr lang="en-US" b="1" i="1" dirty="0" err="1">
                <a:solidFill>
                  <a:srgbClr val="945200"/>
                </a:solidFill>
                <a:sym typeface="Wingdings" pitchFamily="2" charset="2"/>
              </a:rPr>
              <a:t>p</a:t>
            </a:r>
            <a:r>
              <a:rPr lang="en-US" b="1" dirty="0" err="1">
                <a:solidFill>
                  <a:srgbClr val="945200"/>
                </a:solidFill>
                <a:latin typeface="Symbol" pitchFamily="2" charset="2"/>
                <a:sym typeface="Wingdings" pitchFamily="2" charset="2"/>
              </a:rPr>
              <a:t>p</a:t>
            </a:r>
            <a:r>
              <a:rPr lang="en-US" b="1" i="1" baseline="30000" dirty="0">
                <a:solidFill>
                  <a:srgbClr val="945200"/>
                </a:solidFill>
                <a:latin typeface="Symbol" pitchFamily="2" charset="2"/>
                <a:sym typeface="Wingdings" pitchFamily="2" charset="2"/>
              </a:rPr>
              <a:t>-</a:t>
            </a:r>
            <a:r>
              <a:rPr lang="en-US" b="1" dirty="0">
                <a:solidFill>
                  <a:srgbClr val="945200"/>
                </a:solidFill>
                <a:sym typeface="Wingdings" pitchFamily="2" charset="2"/>
              </a:rPr>
              <a:t>, </a:t>
            </a:r>
            <a:r>
              <a:rPr lang="en-US" b="1" i="1" dirty="0" err="1">
                <a:solidFill>
                  <a:srgbClr val="945200"/>
                </a:solidFill>
                <a:sym typeface="Wingdings" pitchFamily="2" charset="2"/>
              </a:rPr>
              <a:t>K</a:t>
            </a:r>
            <a:r>
              <a:rPr lang="en-US" b="1" dirty="0" err="1">
                <a:solidFill>
                  <a:srgbClr val="945200"/>
                </a:solidFill>
                <a:sym typeface="Wingdings" pitchFamily="2" charset="2"/>
              </a:rPr>
              <a:t></a:t>
            </a:r>
            <a:r>
              <a:rPr lang="en-US" b="1" dirty="0" err="1">
                <a:solidFill>
                  <a:srgbClr val="945200"/>
                </a:solidFill>
                <a:latin typeface="Symbol" pitchFamily="2" charset="2"/>
                <a:sym typeface="Wingdings" pitchFamily="2" charset="2"/>
              </a:rPr>
              <a:t>p</a:t>
            </a:r>
            <a:r>
              <a:rPr lang="en-US" b="1" dirty="0" err="1">
                <a:solidFill>
                  <a:srgbClr val="945200"/>
                </a:solidFill>
                <a:latin typeface="Dreaming Outloud Script Pro" panose="03050502040304050704" pitchFamily="66" charset="77"/>
                <a:cs typeface="Dreaming Outloud Script Pro" panose="03050502040304050704" pitchFamily="66" charset="77"/>
                <a:sym typeface="Wingdings" pitchFamily="2" charset="2"/>
              </a:rPr>
              <a:t>l</a:t>
            </a:r>
            <a:r>
              <a:rPr lang="en-US" b="1" dirty="0" err="1">
                <a:solidFill>
                  <a:srgbClr val="945200"/>
                </a:solidFill>
                <a:latin typeface="Symbol" pitchFamily="2" charset="2"/>
                <a:sym typeface="Wingdings" pitchFamily="2" charset="2"/>
              </a:rPr>
              <a:t>n</a:t>
            </a:r>
            <a:r>
              <a:rPr lang="en-US" b="1" dirty="0">
                <a:solidFill>
                  <a:srgbClr val="945200"/>
                </a:solidFill>
                <a:latin typeface="Symbol" pitchFamily="2" charset="2"/>
                <a:sym typeface="Wingdings" pitchFamily="2" charset="2"/>
              </a:rPr>
              <a:t>,</a:t>
            </a:r>
            <a:r>
              <a:rPr lang="en-US" b="1" dirty="0">
                <a:solidFill>
                  <a:srgbClr val="945200"/>
                </a:solidFill>
                <a:sym typeface="Wingdings" pitchFamily="2" charset="2"/>
              </a:rPr>
              <a:t> etc.</a:t>
            </a:r>
            <a:endParaRPr lang="en-US" b="1" dirty="0">
              <a:solidFill>
                <a:srgbClr val="945200"/>
              </a:solidFill>
            </a:endParaRPr>
          </a:p>
        </p:txBody>
      </p:sp>
      <p:sp>
        <p:nvSpPr>
          <p:cNvPr id="39954" name="TextBox 39953">
            <a:extLst>
              <a:ext uri="{FF2B5EF4-FFF2-40B4-BE49-F238E27FC236}">
                <a16:creationId xmlns:a16="http://schemas.microsoft.com/office/drawing/2014/main" id="{843BCC25-3CA2-C251-FE4B-D1BF6A684467}"/>
              </a:ext>
            </a:extLst>
          </p:cNvPr>
          <p:cNvSpPr txBox="1"/>
          <p:nvPr/>
        </p:nvSpPr>
        <p:spPr>
          <a:xfrm>
            <a:off x="323505" y="5438153"/>
            <a:ext cx="44005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45200"/>
                </a:solidFill>
                <a:latin typeface="Comic Sans MS" panose="030F0902030302020204" pitchFamily="66" charset="0"/>
              </a:rPr>
              <a:t>and would produce direct </a:t>
            </a:r>
            <a:r>
              <a:rPr lang="en-US" sz="2200" b="1" dirty="0">
                <a:solidFill>
                  <a:srgbClr val="945200"/>
                </a:solidFill>
                <a:latin typeface="Monotype Corsiva" panose="03010101010201010101" pitchFamily="66" charset="0"/>
              </a:rPr>
              <a:t>CP</a:t>
            </a:r>
            <a:r>
              <a:rPr lang="en-US" b="1" dirty="0">
                <a:solidFill>
                  <a:srgbClr val="945200"/>
                </a:solidFill>
                <a:latin typeface="Comic Sans MS" panose="030F0902030302020204" pitchFamily="66" charset="0"/>
              </a:rPr>
              <a:t>-violating</a:t>
            </a:r>
          </a:p>
          <a:p>
            <a:r>
              <a:rPr lang="en-US" i="1" dirty="0">
                <a:solidFill>
                  <a:srgbClr val="945200"/>
                </a:solidFill>
              </a:rPr>
              <a:t>K</a:t>
            </a:r>
            <a:r>
              <a:rPr lang="en-US" baseline="-25000" dirty="0">
                <a:solidFill>
                  <a:srgbClr val="945200"/>
                </a:solidFill>
              </a:rPr>
              <a:t>1</a:t>
            </a:r>
            <a:r>
              <a:rPr lang="en-US" dirty="0">
                <a:solidFill>
                  <a:srgbClr val="945200"/>
                </a:solidFill>
                <a:sym typeface="Wingdings" pitchFamily="2" charset="2"/>
              </a:rPr>
              <a:t></a:t>
            </a:r>
            <a:r>
              <a:rPr lang="en-US" dirty="0">
                <a:solidFill>
                  <a:srgbClr val="945200"/>
                </a:solidFill>
                <a:latin typeface="Symbol" pitchFamily="2" charset="2"/>
                <a:sym typeface="Wingdings" pitchFamily="2" charset="2"/>
              </a:rPr>
              <a:t>ppp</a:t>
            </a:r>
            <a:r>
              <a:rPr lang="en-US" dirty="0">
                <a:solidFill>
                  <a:srgbClr val="945200"/>
                </a:solidFill>
                <a:sym typeface="Wingdings" pitchFamily="2" charset="2"/>
              </a:rPr>
              <a:t> </a:t>
            </a:r>
            <a:r>
              <a:rPr lang="en-US" b="1" dirty="0">
                <a:solidFill>
                  <a:srgbClr val="945200"/>
                </a:solidFill>
                <a:latin typeface="Comic Sans MS" panose="030F0902030302020204" pitchFamily="66" charset="0"/>
                <a:sym typeface="Wingdings" pitchFamily="2" charset="2"/>
              </a:rPr>
              <a:t>and </a:t>
            </a:r>
            <a:r>
              <a:rPr lang="en-US" i="1" dirty="0">
                <a:solidFill>
                  <a:srgbClr val="945200"/>
                </a:solidFill>
                <a:sym typeface="Wingdings" pitchFamily="2" charset="2"/>
              </a:rPr>
              <a:t>K</a:t>
            </a:r>
            <a:r>
              <a:rPr lang="en-US" baseline="-25000" dirty="0">
                <a:solidFill>
                  <a:srgbClr val="945200"/>
                </a:solidFill>
                <a:sym typeface="Wingdings" pitchFamily="2" charset="2"/>
              </a:rPr>
              <a:t>2</a:t>
            </a:r>
            <a:r>
              <a:rPr lang="en-US" dirty="0">
                <a:solidFill>
                  <a:srgbClr val="945200"/>
                </a:solidFill>
                <a:sym typeface="Wingdings" pitchFamily="2" charset="2"/>
              </a:rPr>
              <a:t></a:t>
            </a:r>
            <a:r>
              <a:rPr lang="en-US" dirty="0">
                <a:solidFill>
                  <a:srgbClr val="945200"/>
                </a:solidFill>
                <a:latin typeface="Symbol" pitchFamily="2" charset="2"/>
                <a:sym typeface="Wingdings" pitchFamily="2" charset="2"/>
              </a:rPr>
              <a:t>pp</a:t>
            </a:r>
            <a:r>
              <a:rPr lang="en-US" dirty="0">
                <a:solidFill>
                  <a:srgbClr val="945200"/>
                </a:solidFill>
                <a:sym typeface="Wingdings" pitchFamily="2" charset="2"/>
              </a:rPr>
              <a:t> </a:t>
            </a:r>
            <a:r>
              <a:rPr lang="en-US" b="1" dirty="0">
                <a:solidFill>
                  <a:srgbClr val="945200"/>
                </a:solidFill>
                <a:latin typeface="Comic Sans MS" panose="030F0902030302020204" pitchFamily="66" charset="0"/>
                <a:sym typeface="Wingdings" pitchFamily="2" charset="2"/>
              </a:rPr>
              <a:t>decays</a:t>
            </a:r>
            <a:endParaRPr lang="en-US" b="1" dirty="0">
              <a:solidFill>
                <a:srgbClr val="945200"/>
              </a:solidFill>
              <a:latin typeface="Comic Sans MS" panose="030F0902030302020204" pitchFamily="66" charset="0"/>
            </a:endParaRPr>
          </a:p>
        </p:txBody>
      </p:sp>
      <p:cxnSp>
        <p:nvCxnSpPr>
          <p:cNvPr id="39957" name="Straight Arrow Connector 39956">
            <a:extLst>
              <a:ext uri="{FF2B5EF4-FFF2-40B4-BE49-F238E27FC236}">
                <a16:creationId xmlns:a16="http://schemas.microsoft.com/office/drawing/2014/main" id="{4089A480-EEC9-9A6D-70B7-D48F1FF397AD}"/>
              </a:ext>
            </a:extLst>
          </p:cNvPr>
          <p:cNvCxnSpPr>
            <a:cxnSpLocks/>
            <a:endCxn id="39969" idx="3"/>
          </p:cNvCxnSpPr>
          <p:nvPr/>
        </p:nvCxnSpPr>
        <p:spPr>
          <a:xfrm flipH="1">
            <a:off x="10155272" y="5312279"/>
            <a:ext cx="499478" cy="394227"/>
          </a:xfrm>
          <a:prstGeom prst="straightConnector1">
            <a:avLst/>
          </a:prstGeom>
          <a:ln>
            <a:solidFill>
              <a:srgbClr val="9452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959" name="Straight Arrow Connector 39958">
            <a:extLst>
              <a:ext uri="{FF2B5EF4-FFF2-40B4-BE49-F238E27FC236}">
                <a16:creationId xmlns:a16="http://schemas.microsoft.com/office/drawing/2014/main" id="{6CA7BDD1-AD4C-C145-B057-BF89834A779F}"/>
              </a:ext>
            </a:extLst>
          </p:cNvPr>
          <p:cNvCxnSpPr>
            <a:cxnSpLocks/>
          </p:cNvCxnSpPr>
          <p:nvPr/>
        </p:nvCxnSpPr>
        <p:spPr>
          <a:xfrm flipH="1">
            <a:off x="7418322" y="4677691"/>
            <a:ext cx="2880638" cy="1072544"/>
          </a:xfrm>
          <a:prstGeom prst="straightConnector1">
            <a:avLst/>
          </a:prstGeom>
          <a:ln>
            <a:solidFill>
              <a:srgbClr val="9452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961" name="TextBox 39960">
            <a:extLst>
              <a:ext uri="{FF2B5EF4-FFF2-40B4-BE49-F238E27FC236}">
                <a16:creationId xmlns:a16="http://schemas.microsoft.com/office/drawing/2014/main" id="{3EEA23E8-B375-ABD3-50A5-B535A464FC4D}"/>
              </a:ext>
            </a:extLst>
          </p:cNvPr>
          <p:cNvSpPr txBox="1"/>
          <p:nvPr/>
        </p:nvSpPr>
        <p:spPr>
          <a:xfrm>
            <a:off x="10433983" y="4405904"/>
            <a:ext cx="164339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45200"/>
                </a:solidFill>
                <a:latin typeface="Comic Sans MS" panose="030F0902030302020204" pitchFamily="66" charset="0"/>
              </a:rPr>
              <a:t>mass-matrix </a:t>
            </a:r>
          </a:p>
          <a:p>
            <a:r>
              <a:rPr lang="en-US" b="1" dirty="0">
                <a:solidFill>
                  <a:srgbClr val="945200"/>
                </a:solidFill>
                <a:latin typeface="Comic Sans MS" panose="030F0902030302020204" pitchFamily="66" charset="0"/>
              </a:rPr>
              <a:t>direct)</a:t>
            </a:r>
          </a:p>
          <a:p>
            <a:r>
              <a:rPr lang="en-US" sz="2200" b="1" dirty="0">
                <a:solidFill>
                  <a:srgbClr val="945200"/>
                </a:solidFill>
                <a:latin typeface="Monotype Corsiva" panose="03010101010201010101" pitchFamily="66" charset="0"/>
              </a:rPr>
              <a:t>CP</a:t>
            </a:r>
            <a:r>
              <a:rPr lang="en-US" b="1" dirty="0">
                <a:solidFill>
                  <a:srgbClr val="945200"/>
                </a:solidFill>
                <a:latin typeface="Comic Sans MS" panose="030F0902030302020204" pitchFamily="66" charset="0"/>
              </a:rPr>
              <a:t> violations</a:t>
            </a:r>
          </a:p>
        </p:txBody>
      </p:sp>
      <p:sp>
        <p:nvSpPr>
          <p:cNvPr id="39962" name="TextBox 39961">
            <a:extLst>
              <a:ext uri="{FF2B5EF4-FFF2-40B4-BE49-F238E27FC236}">
                <a16:creationId xmlns:a16="http://schemas.microsoft.com/office/drawing/2014/main" id="{2975FE12-9F62-BD75-F831-CA26BFA3E5F5}"/>
              </a:ext>
            </a:extLst>
          </p:cNvPr>
          <p:cNvSpPr txBox="1"/>
          <p:nvPr/>
        </p:nvSpPr>
        <p:spPr>
          <a:xfrm>
            <a:off x="7710450" y="4210505"/>
            <a:ext cx="23807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902030302020204" pitchFamily="66" charset="0"/>
              </a:rPr>
              <a:t>direct 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CP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902030302020204" pitchFamily="66" charset="0"/>
              </a:rPr>
              <a:t> violations</a:t>
            </a:r>
          </a:p>
        </p:txBody>
      </p:sp>
      <p:cxnSp>
        <p:nvCxnSpPr>
          <p:cNvPr id="39964" name="Straight Arrow Connector 39963">
            <a:extLst>
              <a:ext uri="{FF2B5EF4-FFF2-40B4-BE49-F238E27FC236}">
                <a16:creationId xmlns:a16="http://schemas.microsoft.com/office/drawing/2014/main" id="{24C47ADF-73A2-84FC-BC94-58E2F7783AEE}"/>
              </a:ext>
            </a:extLst>
          </p:cNvPr>
          <p:cNvCxnSpPr>
            <a:cxnSpLocks/>
          </p:cNvCxnSpPr>
          <p:nvPr/>
        </p:nvCxnSpPr>
        <p:spPr>
          <a:xfrm flipH="1">
            <a:off x="6924090" y="4513170"/>
            <a:ext cx="1070211" cy="1190275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966" name="Straight Arrow Connector 39965">
            <a:extLst>
              <a:ext uri="{FF2B5EF4-FFF2-40B4-BE49-F238E27FC236}">
                <a16:creationId xmlns:a16="http://schemas.microsoft.com/office/drawing/2014/main" id="{8EB0EF0F-1B0E-7095-83F2-8720F9FAD143}"/>
              </a:ext>
            </a:extLst>
          </p:cNvPr>
          <p:cNvCxnSpPr>
            <a:cxnSpLocks/>
          </p:cNvCxnSpPr>
          <p:nvPr/>
        </p:nvCxnSpPr>
        <p:spPr>
          <a:xfrm>
            <a:off x="9317078" y="4513170"/>
            <a:ext cx="111657" cy="1310463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969" name="TextBox 32">
            <a:extLst>
              <a:ext uri="{FF2B5EF4-FFF2-40B4-BE49-F238E27FC236}">
                <a16:creationId xmlns:a16="http://schemas.microsoft.com/office/drawing/2014/main" id="{94766805-5C26-1722-1D5D-219BF97D5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8366" y="5475673"/>
            <a:ext cx="8269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ε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omic Sans MS" panose="030F0902030302020204" pitchFamily="66" charset="0"/>
              </a:rPr>
              <a:t>’</a:t>
            </a:r>
          </a:p>
        </p:txBody>
      </p:sp>
      <p:sp>
        <p:nvSpPr>
          <p:cNvPr id="39975" name="TextBox 32">
            <a:extLst>
              <a:ext uri="{FF2B5EF4-FFF2-40B4-BE49-F238E27FC236}">
                <a16:creationId xmlns:a16="http://schemas.microsoft.com/office/drawing/2014/main" id="{9B22FA2E-5264-62C6-BF30-BA15296C5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9424" y="5481045"/>
            <a:ext cx="8269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ε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omic Sans MS" panose="030F0902030302020204" pitchFamily="66" charset="0"/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54772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1" grpId="0"/>
      <p:bldP spid="42" grpId="0"/>
      <p:bldP spid="45" grpId="0"/>
      <p:bldP spid="46" grpId="0"/>
      <p:bldP spid="47" grpId="0"/>
      <p:bldP spid="50" grpId="0"/>
      <p:bldP spid="53" grpId="0"/>
      <p:bldP spid="54" grpId="0"/>
      <p:bldP spid="55" grpId="0"/>
      <p:bldP spid="56" grpId="0"/>
      <p:bldP spid="39953" grpId="0"/>
      <p:bldP spid="39954" grpId="0"/>
      <p:bldP spid="39961" grpId="0"/>
      <p:bldP spid="39962" grpId="0"/>
      <p:bldP spid="39969" grpId="0"/>
      <p:bldP spid="3997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85D954-31A8-EEAB-23BE-7CDC79183B4A}"/>
              </a:ext>
            </a:extLst>
          </p:cNvPr>
          <p:cNvSpPr txBox="1"/>
          <p:nvPr/>
        </p:nvSpPr>
        <p:spPr>
          <a:xfrm>
            <a:off x="203200" y="1397000"/>
            <a:ext cx="12073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If only </a:t>
            </a:r>
            <a:r>
              <a:rPr lang="en-US" sz="2800" dirty="0" err="1"/>
              <a:t>Im</a:t>
            </a:r>
            <a:r>
              <a:rPr lang="en-US" sz="2800" dirty="0"/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aseline="-25000" dirty="0"/>
              <a:t>12</a:t>
            </a:r>
            <a:r>
              <a:rPr lang="en-US" sz="2800" dirty="0"/>
              <a:t>≠</a:t>
            </a:r>
            <a:r>
              <a:rPr lang="en-US" sz="1100" dirty="0"/>
              <a:t> </a:t>
            </a:r>
            <a:r>
              <a:rPr lang="en-US" sz="2800" dirty="0"/>
              <a:t>0  &amp;  </a:t>
            </a:r>
            <a:r>
              <a:rPr lang="en-US" sz="2800" dirty="0" err="1"/>
              <a:t>Im</a:t>
            </a:r>
            <a:r>
              <a:rPr lang="en-US" sz="2800" dirty="0"/>
              <a:t> </a:t>
            </a:r>
            <a:r>
              <a:rPr lang="en-US" sz="2800" dirty="0">
                <a:latin typeface="Symbol" pitchFamily="2" charset="2"/>
              </a:rPr>
              <a:t>G</a:t>
            </a:r>
            <a:r>
              <a:rPr lang="en-US" sz="2800" baseline="-25000" dirty="0"/>
              <a:t>12</a:t>
            </a:r>
            <a:r>
              <a:rPr lang="en-US" sz="2800" dirty="0"/>
              <a:t>=0:    </a:t>
            </a:r>
            <a:r>
              <a:rPr lang="en-US" sz="2800" i="1" dirty="0" err="1">
                <a:latin typeface="Symbol" pitchFamily="2" charset="2"/>
              </a:rPr>
              <a:t>f</a:t>
            </a:r>
            <a:r>
              <a:rPr lang="en-US" sz="2800" b="1" baseline="-25000" dirty="0" err="1"/>
              <a:t>ε</a:t>
            </a:r>
            <a:r>
              <a:rPr lang="en-US" sz="2800" dirty="0"/>
              <a:t>=</a:t>
            </a:r>
            <a:r>
              <a:rPr lang="en-US" sz="1000" i="1" dirty="0">
                <a:latin typeface="Symbol" pitchFamily="2" charset="2"/>
              </a:rPr>
              <a:t> </a:t>
            </a:r>
            <a:r>
              <a:rPr lang="en-US" sz="2800" i="1" dirty="0" err="1">
                <a:latin typeface="Symbol" pitchFamily="2" charset="2"/>
              </a:rPr>
              <a:t>f</a:t>
            </a:r>
            <a:r>
              <a:rPr lang="en-US" sz="2800" baseline="-25000" dirty="0" err="1"/>
              <a:t>SW</a:t>
            </a:r>
            <a:r>
              <a:rPr lang="en-US" sz="2800" dirty="0"/>
              <a:t> and there are no direct </a:t>
            </a:r>
            <a:r>
              <a:rPr lang="en-US" sz="2800" i="1" dirty="0"/>
              <a:t>K</a:t>
            </a:r>
            <a:r>
              <a:rPr lang="en-US" sz="2800" baseline="-25000" dirty="0"/>
              <a:t>L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sz="1000" dirty="0">
                <a:sym typeface="Wingdings" pitchFamily="2" charset="2"/>
              </a:rPr>
              <a:t> </a:t>
            </a:r>
            <a:r>
              <a:rPr lang="en-US" sz="2800" dirty="0">
                <a:latin typeface="Symbol" pitchFamily="2" charset="2"/>
                <a:sym typeface="Wingdings" pitchFamily="2" charset="2"/>
              </a:rPr>
              <a:t>pp</a:t>
            </a:r>
            <a:r>
              <a:rPr lang="en-US" sz="2800" dirty="0">
                <a:sym typeface="Wingdings" pitchFamily="2" charset="2"/>
              </a:rPr>
              <a:t> decays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BB06E6-02A0-AABA-204F-2EF8A48E1D90}"/>
              </a:ext>
            </a:extLst>
          </p:cNvPr>
          <p:cNvSpPr txBox="1"/>
          <p:nvPr/>
        </p:nvSpPr>
        <p:spPr>
          <a:xfrm>
            <a:off x="118568" y="2905780"/>
            <a:ext cx="120734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If only &amp;  </a:t>
            </a:r>
            <a:r>
              <a:rPr lang="en-US" sz="2800" dirty="0" err="1"/>
              <a:t>Im</a:t>
            </a:r>
            <a:r>
              <a:rPr lang="en-US" sz="2800" dirty="0"/>
              <a:t> </a:t>
            </a:r>
            <a:r>
              <a:rPr lang="en-US" sz="2800" dirty="0">
                <a:latin typeface="Symbol" pitchFamily="2" charset="2"/>
              </a:rPr>
              <a:t>G</a:t>
            </a:r>
            <a:r>
              <a:rPr lang="en-US" sz="2800" baseline="-25000" dirty="0"/>
              <a:t>12</a:t>
            </a:r>
            <a:r>
              <a:rPr lang="en-US" sz="2800" dirty="0"/>
              <a:t> ≠ 0  </a:t>
            </a:r>
            <a:r>
              <a:rPr lang="en-US" sz="2800" dirty="0" err="1"/>
              <a:t>Im</a:t>
            </a:r>
            <a:r>
              <a:rPr lang="en-US" sz="2800" dirty="0"/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aseline="-25000" dirty="0"/>
              <a:t>12</a:t>
            </a:r>
            <a:r>
              <a:rPr lang="en-US" sz="2800" dirty="0"/>
              <a:t> =0:    </a:t>
            </a:r>
            <a:r>
              <a:rPr lang="en-US" sz="2800" i="1" dirty="0" err="1">
                <a:latin typeface="Symbol" pitchFamily="2" charset="2"/>
              </a:rPr>
              <a:t>f</a:t>
            </a:r>
            <a:r>
              <a:rPr lang="en-US" sz="2800" b="1" baseline="-25000" dirty="0" err="1"/>
              <a:t>ε</a:t>
            </a:r>
            <a:r>
              <a:rPr lang="en-US" sz="2800" dirty="0"/>
              <a:t> ≠</a:t>
            </a:r>
            <a:r>
              <a:rPr lang="en-US" sz="2800" i="1" dirty="0">
                <a:latin typeface="Symbol" pitchFamily="2" charset="2"/>
              </a:rPr>
              <a:t> </a:t>
            </a:r>
            <a:r>
              <a:rPr lang="en-US" sz="2800" i="1" dirty="0" err="1">
                <a:latin typeface="Symbol" pitchFamily="2" charset="2"/>
              </a:rPr>
              <a:t>f</a:t>
            </a:r>
            <a:r>
              <a:rPr lang="en-US" sz="2800" baseline="-25000" dirty="0" err="1"/>
              <a:t>SW</a:t>
            </a:r>
            <a:r>
              <a:rPr lang="en-US" sz="2800" dirty="0"/>
              <a:t> and there are direct </a:t>
            </a:r>
            <a:r>
              <a:rPr lang="en-US" sz="2800" i="1" dirty="0"/>
              <a:t>K</a:t>
            </a:r>
            <a:r>
              <a:rPr lang="en-US" sz="2800" baseline="-25000" dirty="0"/>
              <a:t>L</a:t>
            </a:r>
            <a:r>
              <a:rPr lang="en-US" sz="2800" dirty="0"/>
              <a:t> </a:t>
            </a:r>
            <a:r>
              <a:rPr lang="en-US" sz="2800" dirty="0">
                <a:sym typeface="Wingdings" pitchFamily="2" charset="2"/>
              </a:rPr>
              <a:t> </a:t>
            </a:r>
            <a:r>
              <a:rPr lang="en-US" sz="2800" dirty="0">
                <a:latin typeface="Symbol" pitchFamily="2" charset="2"/>
                <a:sym typeface="Wingdings" pitchFamily="2" charset="2"/>
              </a:rPr>
              <a:t>pp</a:t>
            </a:r>
            <a:r>
              <a:rPr lang="en-US" sz="2800" dirty="0">
                <a:sym typeface="Wingdings" pitchFamily="2" charset="2"/>
              </a:rPr>
              <a:t> decays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21411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-1" y="-95146"/>
            <a:ext cx="11406855" cy="996950"/>
          </a:xfrm>
        </p:spPr>
        <p:txBody>
          <a:bodyPr>
            <a:normAutofit/>
          </a:bodyPr>
          <a:lstStyle/>
          <a:p>
            <a:pPr algn="ctr"/>
            <a:r>
              <a:rPr lang="en-US" altLang="en-US" dirty="0"/>
              <a:t>Solutions for </a:t>
            </a:r>
            <a:r>
              <a:rPr lang="en-US" altLang="en-US" dirty="0">
                <a:latin typeface="+mn-lt"/>
              </a:rPr>
              <a:t>the </a:t>
            </a:r>
            <a:r>
              <a:rPr lang="en-US" altLang="en-US" i="1" dirty="0">
                <a:latin typeface="+mn-lt"/>
              </a:rPr>
              <a:t>K</a:t>
            </a:r>
            <a:r>
              <a:rPr lang="en-US" altLang="en-US" baseline="-25000" dirty="0">
                <a:latin typeface="+mn-lt"/>
              </a:rPr>
              <a:t>S</a:t>
            </a:r>
            <a:r>
              <a:rPr lang="en-US" altLang="en-US" dirty="0">
                <a:latin typeface="+mn-lt"/>
              </a:rPr>
              <a:t> and </a:t>
            </a:r>
            <a:r>
              <a:rPr lang="en-US" altLang="en-US" i="1" dirty="0" err="1">
                <a:latin typeface="+mn-lt"/>
              </a:rPr>
              <a:t>K</a:t>
            </a:r>
            <a:r>
              <a:rPr lang="en-US" altLang="en-US" baseline="-25000" dirty="0" err="1">
                <a:latin typeface="+mn-lt"/>
              </a:rPr>
              <a:t>L</a:t>
            </a:r>
            <a:r>
              <a:rPr lang="en-US" altLang="en-US" dirty="0" err="1">
                <a:latin typeface="+mn-lt"/>
              </a:rPr>
              <a:t>eigenstates</a:t>
            </a:r>
            <a:r>
              <a:rPr lang="en-US" altLang="en-US" dirty="0"/>
              <a:t>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94133" y="1343427"/>
            <a:ext cx="136729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C00000"/>
                </a:solidFill>
              </a:rPr>
              <a:t>eigenvalues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70918" y="1376819"/>
            <a:ext cx="133491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C00000"/>
                </a:solidFill>
              </a:rPr>
              <a:t>eigenstates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45905" y="4288666"/>
            <a:ext cx="1493294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A50021"/>
                </a:solidFill>
                <a:latin typeface="+mn-lt"/>
              </a:rPr>
              <a:t> in terms of the</a:t>
            </a:r>
          </a:p>
          <a:p>
            <a:pPr eaLnBrk="1" hangingPunct="1"/>
            <a:r>
              <a:rPr lang="en-US" altLang="en-US" sz="2000" dirty="0">
                <a:solidFill>
                  <a:srgbClr val="A50021"/>
                </a:solidFill>
                <a:latin typeface="Monotype Corsiva" panose="03010101010201010101" pitchFamily="66" charset="0"/>
              </a:rPr>
              <a:t>CP </a:t>
            </a:r>
            <a:r>
              <a:rPr lang="en-US" altLang="en-US" sz="1600" dirty="0">
                <a:solidFill>
                  <a:srgbClr val="A50021"/>
                </a:solidFill>
              </a:rPr>
              <a:t>eigenstates</a:t>
            </a:r>
          </a:p>
          <a:p>
            <a:pPr eaLnBrk="1" hangingPunct="1"/>
            <a:r>
              <a:rPr lang="en-US" altLang="en-US" sz="1600" dirty="0">
                <a:solidFill>
                  <a:srgbClr val="A50021"/>
                </a:solidFill>
              </a:rPr>
              <a:t>and using</a:t>
            </a:r>
          </a:p>
        </p:txBody>
      </p:sp>
      <p:graphicFrame>
        <p:nvGraphicFramePr>
          <p:cNvPr id="2868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71265"/>
              </p:ext>
            </p:extLst>
          </p:nvPr>
        </p:nvGraphicFramePr>
        <p:xfrm>
          <a:off x="3613926" y="4550458"/>
          <a:ext cx="5521325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04762" imgH="1942857" progId="Equation.3">
                  <p:embed/>
                </p:oleObj>
              </mc:Choice>
              <mc:Fallback>
                <p:oleObj name="Equation" r:id="rId2" imgW="9104762" imgH="1942857" progId="Equation.3">
                  <p:embed/>
                  <p:pic>
                    <p:nvPicPr>
                      <p:cNvPr id="2868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3926" y="4550458"/>
                        <a:ext cx="5521325" cy="117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530996"/>
              </p:ext>
            </p:extLst>
          </p:nvPr>
        </p:nvGraphicFramePr>
        <p:xfrm>
          <a:off x="9852097" y="5038797"/>
          <a:ext cx="1027112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355556" imgH="5511111" progId="Equation.3">
                  <p:embed/>
                </p:oleObj>
              </mc:Choice>
              <mc:Fallback>
                <p:oleObj name="Equation" r:id="rId4" imgW="8355556" imgH="5511111" progId="Equation.3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2097" y="5038797"/>
                        <a:ext cx="1027112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9767165" y="4995663"/>
            <a:ext cx="1196975" cy="800100"/>
          </a:xfrm>
          <a:prstGeom prst="rect">
            <a:avLst/>
          </a:prstGeom>
          <a:noFill/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285457" y="2943618"/>
            <a:ext cx="6130250" cy="40260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860342-4347-279D-AF00-979307C67D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6537" y="4851905"/>
            <a:ext cx="1796973" cy="2875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7A70144-5422-FCEC-5B4D-B274E5EBB7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6537" y="5181218"/>
            <a:ext cx="1755230" cy="284106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077F802-4002-17E7-64E0-2C070B525D82}"/>
              </a:ext>
            </a:extLst>
          </p:cNvPr>
          <p:cNvCxnSpPr>
            <a:cxnSpLocks/>
          </p:cNvCxnSpPr>
          <p:nvPr/>
        </p:nvCxnSpPr>
        <p:spPr>
          <a:xfrm>
            <a:off x="2494133" y="2721126"/>
            <a:ext cx="458394" cy="241284"/>
          </a:xfrm>
          <a:prstGeom prst="straightConnector1">
            <a:avLst/>
          </a:prstGeom>
          <a:ln>
            <a:solidFill>
              <a:srgbClr val="9411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E71AC97F-FEC1-4D18-44CF-8CD2155C86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5532" y="1790831"/>
            <a:ext cx="3703281" cy="3499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520878-5A2D-10E4-FFA6-E8F95516EC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5532" y="2312285"/>
            <a:ext cx="3681559" cy="3360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2AABC6-CF48-CF90-50AF-F09017A23F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57380" y="2962410"/>
            <a:ext cx="5948555" cy="349915"/>
          </a:xfrm>
          <a:prstGeom prst="rect">
            <a:avLst/>
          </a:prstGeom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id="{CE88D175-F63B-D7B7-D8F6-6153879BDE45}"/>
              </a:ext>
            </a:extLst>
          </p:cNvPr>
          <p:cNvSpPr/>
          <p:nvPr/>
        </p:nvSpPr>
        <p:spPr>
          <a:xfrm rot="5400000">
            <a:off x="5428147" y="2795576"/>
            <a:ext cx="296941" cy="1232292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851E33-43C0-3EE2-AA32-4FD6C67C1359}"/>
              </a:ext>
            </a:extLst>
          </p:cNvPr>
          <p:cNvSpPr txBox="1"/>
          <p:nvPr/>
        </p:nvSpPr>
        <p:spPr>
          <a:xfrm>
            <a:off x="5545516" y="3466200"/>
            <a:ext cx="829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Symbol" pitchFamily="2" charset="2"/>
              </a:rPr>
              <a:t>≡</a:t>
            </a:r>
            <a:r>
              <a:rPr lang="en-US" sz="2400" b="1" dirty="0">
                <a:solidFill>
                  <a:srgbClr val="C00000"/>
                </a:solidFill>
                <a:latin typeface="Symbol" pitchFamily="2" charset="2"/>
              </a:rPr>
              <a:t>D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FE5919-56AE-C333-4E2B-3847095B9647}"/>
              </a:ext>
            </a:extLst>
          </p:cNvPr>
          <p:cNvSpPr txBox="1"/>
          <p:nvPr/>
        </p:nvSpPr>
        <p:spPr>
          <a:xfrm>
            <a:off x="7474188" y="3491862"/>
            <a:ext cx="747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Symbol" pitchFamily="2" charset="2"/>
              </a:rPr>
              <a:t>≡</a:t>
            </a:r>
            <a:r>
              <a:rPr lang="en-US" sz="2400" b="1" dirty="0">
                <a:solidFill>
                  <a:srgbClr val="C00000"/>
                </a:solidFill>
                <a:latin typeface="Symbol" pitchFamily="2" charset="2"/>
              </a:rPr>
              <a:t>D</a:t>
            </a:r>
            <a:r>
              <a:rPr lang="en-US" sz="2400" b="1" dirty="0">
                <a:solidFill>
                  <a:srgbClr val="C00000"/>
                </a:solidFill>
                <a:latin typeface="Symbol" pitchFamily="2" charset="2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71957F41-B0DA-C2C5-83AE-C74B07B2DE1C}"/>
              </a:ext>
            </a:extLst>
          </p:cNvPr>
          <p:cNvSpPr/>
          <p:nvPr/>
        </p:nvSpPr>
        <p:spPr>
          <a:xfrm rot="5400000">
            <a:off x="7452044" y="2819946"/>
            <a:ext cx="296941" cy="1232292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225D1A-4538-3F1F-A265-402535358997}"/>
              </a:ext>
            </a:extLst>
          </p:cNvPr>
          <p:cNvSpPr txBox="1"/>
          <p:nvPr/>
        </p:nvSpPr>
        <p:spPr>
          <a:xfrm>
            <a:off x="9230933" y="3538028"/>
            <a:ext cx="296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45200"/>
                </a:solidFill>
                <a:latin typeface="Comic Sans MS" panose="030F0902030302020204" pitchFamily="66" charset="0"/>
              </a:rPr>
              <a:t>2 more sign conventions</a:t>
            </a:r>
            <a:r>
              <a:rPr lang="en-US" sz="1000" b="1" dirty="0">
                <a:solidFill>
                  <a:srgbClr val="945200"/>
                </a:solidFill>
                <a:latin typeface="Comic Sans MS" panose="030F0902030302020204" pitchFamily="66" charset="0"/>
              </a:rPr>
              <a:t> </a:t>
            </a:r>
            <a:r>
              <a:rPr lang="en-US" b="1" dirty="0">
                <a:solidFill>
                  <a:srgbClr val="945200"/>
                </a:solidFill>
                <a:latin typeface="Comic Sans MS" panose="030F0902030302020204" pitchFamily="66" charset="0"/>
              </a:rPr>
              <a:t>!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BCD6459-2F37-475C-26B2-082FC142E11B}"/>
              </a:ext>
            </a:extLst>
          </p:cNvPr>
          <p:cNvCxnSpPr>
            <a:cxnSpLocks/>
          </p:cNvCxnSpPr>
          <p:nvPr/>
        </p:nvCxnSpPr>
        <p:spPr>
          <a:xfrm flipH="1">
            <a:off x="8621585" y="3722694"/>
            <a:ext cx="609348" cy="0"/>
          </a:xfrm>
          <a:prstGeom prst="straightConnector1">
            <a:avLst/>
          </a:prstGeom>
          <a:ln w="34925">
            <a:solidFill>
              <a:srgbClr val="9452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21DD742-695E-051C-9F37-D67EE57BC3FA}"/>
              </a:ext>
            </a:extLst>
          </p:cNvPr>
          <p:cNvSpPr txBox="1"/>
          <p:nvPr/>
        </p:nvSpPr>
        <p:spPr>
          <a:xfrm>
            <a:off x="131273" y="841151"/>
            <a:ext cx="2058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45200"/>
                </a:solidFill>
                <a:latin typeface="Comic Sans MS" panose="030F0902030302020204" pitchFamily="66" charset="0"/>
              </a:rPr>
              <a:t>Lect. 3, slide 46: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0D6678D-73C2-74E3-DDDA-0D92B44EE3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58038" y="1873924"/>
            <a:ext cx="5431753" cy="4397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F4298D-C7C8-1A41-614E-E5B95E90583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58037" y="2342969"/>
            <a:ext cx="5371071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6942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A0D7F-74E2-CF4F-1D86-DD516BDF1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2638425"/>
            <a:ext cx="108585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Characterizing the observed </a:t>
            </a:r>
            <a:r>
              <a:rPr lang="en-US" i="1" dirty="0" err="1"/>
              <a:t>K</a:t>
            </a:r>
            <a:r>
              <a:rPr lang="en-US" baseline="-25000" dirty="0" err="1"/>
              <a:t>L</a:t>
            </a:r>
            <a:r>
              <a:rPr lang="en-US" dirty="0" err="1">
                <a:sym typeface="Wingdings" pitchFamily="2" charset="2"/>
              </a:rPr>
              <a:t></a:t>
            </a:r>
            <a:r>
              <a:rPr lang="en-US" dirty="0" err="1">
                <a:latin typeface="Symbol" pitchFamily="2" charset="2"/>
                <a:sym typeface="Wingdings" pitchFamily="2" charset="2"/>
              </a:rPr>
              <a:t>p</a:t>
            </a:r>
            <a:r>
              <a:rPr lang="en-US" baseline="30000" dirty="0" err="1">
                <a:latin typeface="Symbol" pitchFamily="2" charset="2"/>
                <a:sym typeface="Wingdings" pitchFamily="2" charset="2"/>
              </a:rPr>
              <a:t>+</a:t>
            </a:r>
            <a:r>
              <a:rPr lang="en-US" dirty="0" err="1">
                <a:latin typeface="Symbol" pitchFamily="2" charset="2"/>
                <a:sym typeface="Wingdings" pitchFamily="2" charset="2"/>
              </a:rPr>
              <a:t>p</a:t>
            </a:r>
            <a:r>
              <a:rPr lang="en-US" baseline="30000" dirty="0">
                <a:latin typeface="Symbol" pitchFamily="2" charset="2"/>
                <a:sym typeface="Wingdings" pitchFamily="2" charset="2"/>
              </a:rPr>
              <a:t>-</a:t>
            </a:r>
            <a:r>
              <a:rPr lang="en-US" sz="4800" dirty="0">
                <a:latin typeface="Lucida Handwriting" panose="03010101010101010101" pitchFamily="66" charset="77"/>
                <a:sym typeface="Wingdings" pitchFamily="2" charset="2"/>
              </a:rPr>
              <a:t> CP </a:t>
            </a:r>
            <a:r>
              <a:rPr lang="en-US" dirty="0">
                <a:sym typeface="Wingdings" pitchFamily="2" charset="2"/>
              </a:rPr>
              <a:t>violation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878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B9852-8299-4E5C-2642-E6603DB4A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6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What is causing </a:t>
            </a:r>
            <a:r>
              <a:rPr lang="en-US" sz="4800" dirty="0">
                <a:latin typeface="Monotype Corsiva" panose="03010101010201010101" pitchFamily="66" charset="0"/>
              </a:rPr>
              <a:t>CP</a:t>
            </a:r>
            <a:r>
              <a:rPr lang="en-US" dirty="0"/>
              <a:t> violation?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F2804D-91A9-5ADB-E272-EA6CC68D47B0}"/>
              </a:ext>
            </a:extLst>
          </p:cNvPr>
          <p:cNvSpPr txBox="1"/>
          <p:nvPr/>
        </p:nvSpPr>
        <p:spPr>
          <a:xfrm>
            <a:off x="547629" y="1524000"/>
            <a:ext cx="11397992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Lots of proposals:</a:t>
            </a:r>
          </a:p>
          <a:p>
            <a:endParaRPr lang="en-US" b="1" dirty="0"/>
          </a:p>
          <a:p>
            <a:r>
              <a:rPr lang="en-US" sz="2200" b="1" i="1" dirty="0" err="1"/>
              <a:t>Milliweak</a:t>
            </a:r>
            <a:r>
              <a:rPr lang="en-US" sz="2200" b="1" i="1" dirty="0"/>
              <a:t> models:   </a:t>
            </a:r>
            <a:r>
              <a:rPr lang="en-US" sz="2000" dirty="0"/>
              <a:t>Small </a:t>
            </a:r>
            <a:r>
              <a:rPr lang="en-US" sz="2000" dirty="0">
                <a:latin typeface="Lucida Handwriting" panose="03010101010101010101" pitchFamily="66" charset="77"/>
              </a:rPr>
              <a:t>O</a:t>
            </a:r>
            <a:r>
              <a:rPr lang="en-US" sz="2000" dirty="0"/>
              <a:t>(10</a:t>
            </a:r>
            <a:r>
              <a:rPr lang="en-US" sz="2000" baseline="30000" dirty="0"/>
              <a:t>-3</a:t>
            </a:r>
            <a:r>
              <a:rPr lang="en-US" sz="2000" dirty="0"/>
              <a:t>) terms added to the </a:t>
            </a:r>
            <a:r>
              <a:rPr lang="en-US" sz="2000" i="1" dirty="0"/>
              <a:t> </a:t>
            </a:r>
            <a:r>
              <a:rPr lang="en-US" sz="2000" b="1" i="1" dirty="0"/>
              <a:t>I</a:t>
            </a:r>
            <a:r>
              <a:rPr lang="en-US" sz="2000" b="1" baseline="30000" dirty="0"/>
              <a:t>± </a:t>
            </a:r>
            <a:r>
              <a:rPr lang="en-US" sz="2000" dirty="0"/>
              <a:t>and</a:t>
            </a:r>
            <a:r>
              <a:rPr lang="en-US" sz="2000" b="1" i="1" dirty="0"/>
              <a:t> V</a:t>
            </a:r>
            <a:r>
              <a:rPr lang="en-US" sz="2000" baseline="30000" dirty="0"/>
              <a:t>±</a:t>
            </a:r>
            <a:r>
              <a:rPr lang="en-US" sz="2000" dirty="0"/>
              <a:t> operators mentioned earlier:</a:t>
            </a:r>
          </a:p>
          <a:p>
            <a:r>
              <a:rPr lang="en-US" sz="800" dirty="0"/>
              <a:t>     </a:t>
            </a:r>
          </a:p>
          <a:p>
            <a:r>
              <a:rPr lang="en-US" sz="2000" dirty="0"/>
              <a:t>R. Sachs:  </a:t>
            </a:r>
            <a:r>
              <a:rPr lang="en-US" sz="2000" dirty="0">
                <a:latin typeface="Symbol" pitchFamily="2" charset="2"/>
              </a:rPr>
              <a:t>D</a:t>
            </a:r>
            <a:r>
              <a:rPr lang="en-US" sz="2400" dirty="0">
                <a:latin typeface="Monotype Corsiva" panose="03010101010201010101" pitchFamily="66" charset="0"/>
              </a:rPr>
              <a:t>S</a:t>
            </a:r>
            <a:r>
              <a:rPr lang="en-US" sz="2000" dirty="0"/>
              <a:t>=</a:t>
            </a:r>
            <a:r>
              <a:rPr lang="en-US" sz="2000" dirty="0">
                <a:latin typeface="Symbol" pitchFamily="2" charset="2"/>
              </a:rPr>
              <a:t>-D</a:t>
            </a:r>
            <a:r>
              <a:rPr lang="en-US" sz="2000" dirty="0"/>
              <a:t>Q</a:t>
            </a:r>
            <a:r>
              <a:rPr lang="en-US" sz="2000" dirty="0">
                <a:latin typeface="Symbol" pitchFamily="2" charset="2"/>
              </a:rPr>
              <a:t> </a:t>
            </a:r>
            <a:r>
              <a:rPr lang="en-US" sz="2000" dirty="0"/>
              <a:t>operators with a </a:t>
            </a:r>
            <a:r>
              <a:rPr lang="en-US" sz="2200" dirty="0" err="1">
                <a:latin typeface="Symbol" pitchFamily="2" charset="2"/>
              </a:rPr>
              <a:t>d</a:t>
            </a:r>
            <a:r>
              <a:rPr lang="en-US" sz="2000" baseline="-25000" dirty="0" err="1">
                <a:latin typeface="Monotype Corsiva" panose="03010101010201010101" pitchFamily="66" charset="0"/>
              </a:rPr>
              <a:t>CP</a:t>
            </a:r>
            <a:r>
              <a:rPr lang="en-US" sz="2000" dirty="0"/>
              <a:t>=90% </a:t>
            </a:r>
            <a:r>
              <a:rPr lang="en-US" sz="2400" dirty="0">
                <a:latin typeface="Monotype Corsiva" panose="03010101010201010101" pitchFamily="66" charset="0"/>
              </a:rPr>
              <a:t>CP</a:t>
            </a:r>
            <a:r>
              <a:rPr lang="en-US" sz="2000" dirty="0"/>
              <a:t> phase difference from the standard </a:t>
            </a:r>
            <a:r>
              <a:rPr lang="en-US" sz="2000" dirty="0">
                <a:latin typeface="Symbol" pitchFamily="2" charset="2"/>
              </a:rPr>
              <a:t>D</a:t>
            </a:r>
            <a:r>
              <a:rPr lang="en-US" sz="2400" dirty="0">
                <a:latin typeface="Monotype Corsiva" panose="03010101010201010101" pitchFamily="66" charset="0"/>
              </a:rPr>
              <a:t>S</a:t>
            </a:r>
            <a:r>
              <a:rPr lang="en-US" sz="2000" dirty="0"/>
              <a:t>=+</a:t>
            </a:r>
            <a:r>
              <a:rPr lang="en-US" sz="2000" dirty="0">
                <a:latin typeface="Symbol" pitchFamily="2" charset="2"/>
              </a:rPr>
              <a:t>D</a:t>
            </a:r>
            <a:r>
              <a:rPr lang="en-US" sz="2000" dirty="0"/>
              <a:t>Q </a:t>
            </a:r>
            <a:r>
              <a:rPr lang="en-US" sz="2000" b="1" i="1" dirty="0"/>
              <a:t>V</a:t>
            </a:r>
            <a:r>
              <a:rPr lang="en-US" sz="2000" baseline="30000" dirty="0"/>
              <a:t>±</a:t>
            </a:r>
            <a:r>
              <a:rPr lang="en-US" sz="2000" dirty="0"/>
              <a:t> one.</a:t>
            </a:r>
          </a:p>
          <a:p>
            <a:r>
              <a:rPr lang="en-US" sz="2000" dirty="0"/>
              <a:t>                       </a:t>
            </a:r>
            <a:r>
              <a:rPr lang="en-US" sz="2000" dirty="0">
                <a:sym typeface="Wingdings" pitchFamily="2" charset="2"/>
              </a:rPr>
              <a:t> predicted violations of the </a:t>
            </a:r>
            <a:r>
              <a:rPr lang="en-US" sz="2000" dirty="0">
                <a:latin typeface="Symbol" pitchFamily="2" charset="2"/>
              </a:rPr>
              <a:t>D</a:t>
            </a:r>
            <a:r>
              <a:rPr lang="en-US" sz="2400" dirty="0">
                <a:latin typeface="Monotype Corsiva" panose="03010101010201010101" pitchFamily="66" charset="0"/>
              </a:rPr>
              <a:t>S</a:t>
            </a:r>
            <a:r>
              <a:rPr lang="en-US" sz="2000" dirty="0"/>
              <a:t>=+</a:t>
            </a:r>
            <a:r>
              <a:rPr lang="en-US" sz="2000" dirty="0">
                <a:latin typeface="Symbol" pitchFamily="2" charset="2"/>
              </a:rPr>
              <a:t>D</a:t>
            </a:r>
            <a:r>
              <a:rPr lang="en-US" sz="2000" dirty="0"/>
              <a:t>Q rule that were not seen.</a:t>
            </a:r>
          </a:p>
          <a:p>
            <a:r>
              <a:rPr lang="en-US" sz="800" dirty="0"/>
              <a:t>     </a:t>
            </a:r>
          </a:p>
          <a:p>
            <a:r>
              <a:rPr lang="en-US" sz="2000" dirty="0"/>
              <a:t>S. Glashow:  Additional weak-interaction terms that were different for Vector and Axial vector currents.</a:t>
            </a:r>
          </a:p>
          <a:p>
            <a:r>
              <a:rPr lang="en-US" sz="2000" dirty="0"/>
              <a:t>                          </a:t>
            </a:r>
            <a:r>
              <a:rPr lang="en-US" sz="2000" dirty="0">
                <a:sym typeface="Wingdings" pitchFamily="2" charset="2"/>
              </a:rPr>
              <a:t> predicted a large </a:t>
            </a:r>
            <a:r>
              <a:rPr lang="en-US" sz="2400" dirty="0">
                <a:latin typeface="Monotype Corsiva" panose="03010101010201010101" pitchFamily="66" charset="0"/>
                <a:sym typeface="Wingdings" pitchFamily="2" charset="2"/>
              </a:rPr>
              <a:t>CP</a:t>
            </a:r>
            <a:r>
              <a:rPr lang="en-US" sz="2000" dirty="0">
                <a:sym typeface="Wingdings" pitchFamily="2" charset="2"/>
              </a:rPr>
              <a:t>-violating K</a:t>
            </a:r>
            <a:r>
              <a:rPr lang="en-US" sz="2000" baseline="-25000" dirty="0">
                <a:sym typeface="Wingdings" pitchFamily="2" charset="2"/>
              </a:rPr>
              <a:t>S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>
                <a:latin typeface="Symbol" pitchFamily="2" charset="2"/>
                <a:sym typeface="Wingdings" pitchFamily="2" charset="2"/>
              </a:rPr>
              <a:t>p</a:t>
            </a:r>
            <a:r>
              <a:rPr lang="en-US" sz="2000" baseline="30000" dirty="0">
                <a:latin typeface="Symbol" pitchFamily="2" charset="2"/>
                <a:sym typeface="Wingdings" pitchFamily="2" charset="2"/>
              </a:rPr>
              <a:t>+</a:t>
            </a:r>
            <a:r>
              <a:rPr lang="en-US" sz="2000" dirty="0">
                <a:latin typeface="Symbol" pitchFamily="2" charset="2"/>
                <a:sym typeface="Wingdings" pitchFamily="2" charset="2"/>
              </a:rPr>
              <a:t>p</a:t>
            </a:r>
            <a:r>
              <a:rPr lang="en-US" sz="2000" i="1" baseline="30000" dirty="0">
                <a:latin typeface="Symbol" pitchFamily="2" charset="2"/>
                <a:sym typeface="Wingdings" pitchFamily="2" charset="2"/>
              </a:rPr>
              <a:t>-</a:t>
            </a:r>
            <a:r>
              <a:rPr lang="en-US" sz="2000" dirty="0">
                <a:latin typeface="Symbol" pitchFamily="2" charset="2"/>
                <a:sym typeface="Wingdings" pitchFamily="2" charset="2"/>
              </a:rPr>
              <a:t>p</a:t>
            </a:r>
            <a:r>
              <a:rPr lang="en-US" sz="2000" baseline="30000" dirty="0">
                <a:latin typeface="Symbol" pitchFamily="2" charset="2"/>
                <a:sym typeface="Wingdings" pitchFamily="2" charset="2"/>
              </a:rPr>
              <a:t>0</a:t>
            </a:r>
            <a:r>
              <a:rPr lang="en-US" sz="2000" dirty="0">
                <a:latin typeface="Symbol" pitchFamily="2" charset="2"/>
                <a:sym typeface="Wingdings" pitchFamily="2" charset="2"/>
              </a:rPr>
              <a:t> </a:t>
            </a:r>
            <a:r>
              <a:rPr lang="en-US" sz="2000" dirty="0">
                <a:sym typeface="Wingdings" pitchFamily="2" charset="2"/>
              </a:rPr>
              <a:t>decay branching fraction that wasn’t seen.</a:t>
            </a:r>
          </a:p>
          <a:p>
            <a:r>
              <a:rPr lang="en-US" sz="800" dirty="0">
                <a:sym typeface="Wingdings" pitchFamily="2" charset="2"/>
              </a:rPr>
              <a:t>     </a:t>
            </a:r>
          </a:p>
          <a:p>
            <a:r>
              <a:rPr lang="en-US" sz="2000" dirty="0">
                <a:sym typeface="Wingdings" pitchFamily="2" charset="2"/>
              </a:rPr>
              <a:t>N. </a:t>
            </a:r>
            <a:r>
              <a:rPr lang="en-US" sz="2000" dirty="0" err="1">
                <a:sym typeface="Wingdings" pitchFamily="2" charset="2"/>
              </a:rPr>
              <a:t>Cabbibo</a:t>
            </a:r>
            <a:r>
              <a:rPr lang="en-US" sz="2000" dirty="0">
                <a:sym typeface="Wingdings" pitchFamily="2" charset="2"/>
              </a:rPr>
              <a:t>: A </a:t>
            </a:r>
            <a:r>
              <a:rPr lang="en-US" sz="2400" dirty="0">
                <a:latin typeface="Monotype Corsiva" panose="03010101010201010101" pitchFamily="66" charset="0"/>
                <a:sym typeface="Wingdings" pitchFamily="2" charset="2"/>
              </a:rPr>
              <a:t>CP</a:t>
            </a:r>
            <a:r>
              <a:rPr lang="en-US" sz="2000" dirty="0">
                <a:sym typeface="Wingdings" pitchFamily="2" charset="2"/>
              </a:rPr>
              <a:t> -violating </a:t>
            </a:r>
            <a:r>
              <a:rPr lang="en-US" sz="2000" dirty="0">
                <a:latin typeface="Symbol" pitchFamily="2" charset="2"/>
                <a:sym typeface="Wingdings" pitchFamily="2" charset="2"/>
              </a:rPr>
              <a:t>D</a:t>
            </a:r>
            <a:r>
              <a:rPr lang="en-US" sz="2000" dirty="0">
                <a:sym typeface="Wingdings" pitchFamily="2" charset="2"/>
              </a:rPr>
              <a:t>S=±1 term</a:t>
            </a:r>
          </a:p>
          <a:p>
            <a:r>
              <a:rPr lang="en-US" sz="2000" dirty="0">
                <a:sym typeface="Wingdings" pitchFamily="2" charset="2"/>
              </a:rPr>
              <a:t>                            predicted a large </a:t>
            </a:r>
            <a:r>
              <a:rPr lang="en-US" sz="2000" dirty="0">
                <a:latin typeface="Lucida Handwriting" panose="03010101010101010101" pitchFamily="66" charset="77"/>
                <a:sym typeface="Wingdings" pitchFamily="2" charset="2"/>
              </a:rPr>
              <a:t>T</a:t>
            </a:r>
            <a:r>
              <a:rPr lang="en-US" sz="2000" dirty="0">
                <a:sym typeface="Wingdings" pitchFamily="2" charset="2"/>
              </a:rPr>
              <a:t>-violation in </a:t>
            </a:r>
            <a:r>
              <a:rPr lang="en-US" sz="2000" dirty="0" err="1">
                <a:sym typeface="Wingdings" pitchFamily="2" charset="2"/>
              </a:rPr>
              <a:t>K</a:t>
            </a:r>
            <a:r>
              <a:rPr lang="en-US" sz="2000" dirty="0" err="1">
                <a:latin typeface="Symbol" pitchFamily="2" charset="2"/>
                <a:sym typeface="Wingdings" pitchFamily="2" charset="2"/>
              </a:rPr>
              <a:t>pmn</a:t>
            </a:r>
            <a:r>
              <a:rPr lang="en-US" sz="2000" dirty="0">
                <a:sym typeface="Wingdings" pitchFamily="2" charset="2"/>
              </a:rPr>
              <a:t> decays that wasn’t seen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093480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B9852-8299-4E5C-2642-E6603DB4A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6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What is causing </a:t>
            </a:r>
            <a:r>
              <a:rPr lang="en-US" sz="4800" dirty="0">
                <a:latin typeface="Monotype Corsiva" panose="03010101010201010101" pitchFamily="66" charset="0"/>
              </a:rPr>
              <a:t>CP</a:t>
            </a:r>
            <a:r>
              <a:rPr lang="en-US" dirty="0"/>
              <a:t> violation? (continued)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F2804D-91A9-5ADB-E272-EA6CC68D47B0}"/>
              </a:ext>
            </a:extLst>
          </p:cNvPr>
          <p:cNvSpPr txBox="1"/>
          <p:nvPr/>
        </p:nvSpPr>
        <p:spPr>
          <a:xfrm>
            <a:off x="547629" y="1524000"/>
            <a:ext cx="107633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>
                <a:latin typeface="Monotype Corsiva" panose="03010101010201010101" pitchFamily="66" charset="0"/>
              </a:rPr>
              <a:t>C-</a:t>
            </a:r>
            <a:r>
              <a:rPr lang="en-US" sz="2200" b="1" i="1" dirty="0"/>
              <a:t> and </a:t>
            </a:r>
            <a:r>
              <a:rPr lang="en-US" sz="2200" b="1" i="1" dirty="0">
                <a:latin typeface="Monotype Corsiva" panose="03010101010201010101" pitchFamily="66" charset="0"/>
              </a:rPr>
              <a:t>T</a:t>
            </a:r>
            <a:r>
              <a:rPr lang="en-US" sz="2200" b="1" i="1" dirty="0"/>
              <a:t> -violating E&amp;M processes</a:t>
            </a:r>
            <a:r>
              <a:rPr lang="en-US" sz="2200" i="1" dirty="0"/>
              <a:t>: </a:t>
            </a:r>
            <a:r>
              <a:rPr lang="en-US" sz="2400" dirty="0">
                <a:latin typeface="Monotype Corsiva" panose="03010101010201010101" pitchFamily="66" charset="0"/>
              </a:rPr>
              <a:t>P</a:t>
            </a:r>
            <a:r>
              <a:rPr lang="en-US" sz="2000" dirty="0"/>
              <a:t>-symmetry in E&amp;M was well established, but not</a:t>
            </a:r>
            <a:r>
              <a:rPr lang="en-US" sz="2400" dirty="0">
                <a:latin typeface="Monotype Corsiva" panose="03010101010201010101" pitchFamily="66" charset="0"/>
              </a:rPr>
              <a:t> C </a:t>
            </a:r>
            <a:r>
              <a:rPr lang="en-US" sz="2000" dirty="0"/>
              <a:t>or </a:t>
            </a:r>
            <a:r>
              <a:rPr lang="en-US" sz="2400" dirty="0">
                <a:latin typeface="Monotype Corsiva" panose="03010101010201010101" pitchFamily="66" charset="0"/>
              </a:rPr>
              <a:t>T</a:t>
            </a:r>
          </a:p>
          <a:p>
            <a:endParaRPr lang="en-US" sz="2000" dirty="0"/>
          </a:p>
          <a:p>
            <a:r>
              <a:rPr lang="en-US" sz="2000" dirty="0"/>
              <a:t>T.D. Lee and Wolfenstein: a version of E&amp;M that violated </a:t>
            </a:r>
            <a:r>
              <a:rPr lang="en-US" sz="2400" dirty="0">
                <a:latin typeface="Monotype Corsiva" panose="03010101010201010101" pitchFamily="66" charset="0"/>
              </a:rPr>
              <a:t>C</a:t>
            </a:r>
            <a:r>
              <a:rPr lang="en-US" sz="2000" dirty="0"/>
              <a:t>  but not </a:t>
            </a:r>
            <a:r>
              <a:rPr lang="en-US" sz="2400" dirty="0">
                <a:latin typeface="Monotype Corsiva" panose="03010101010201010101" pitchFamily="66" charset="0"/>
              </a:rPr>
              <a:t>P</a:t>
            </a:r>
            <a:r>
              <a:rPr lang="en-US" sz="2000" dirty="0"/>
              <a:t>, thereby violating </a:t>
            </a:r>
            <a:r>
              <a:rPr lang="en-US" sz="2400" dirty="0">
                <a:latin typeface="Monotype Corsiva" panose="03010101010201010101" pitchFamily="66" charset="0"/>
              </a:rPr>
              <a:t>CP</a:t>
            </a:r>
            <a:r>
              <a:rPr lang="en-US" sz="2000" dirty="0"/>
              <a:t> </a:t>
            </a:r>
          </a:p>
          <a:p>
            <a:r>
              <a:rPr lang="en-US" sz="2000" dirty="0">
                <a:sym typeface="Wingdings" pitchFamily="2" charset="2"/>
              </a:rPr>
              <a:t>              predicted a a difference between the </a:t>
            </a:r>
            <a:r>
              <a:rPr lang="en-US" sz="2000" dirty="0">
                <a:latin typeface="Symbol" pitchFamily="2" charset="2"/>
                <a:sym typeface="Wingdings" pitchFamily="2" charset="2"/>
              </a:rPr>
              <a:t>p</a:t>
            </a:r>
            <a:r>
              <a:rPr lang="en-US" sz="2000" baseline="30000" dirty="0">
                <a:latin typeface="Symbol" pitchFamily="2" charset="2"/>
                <a:sym typeface="Wingdings" pitchFamily="2" charset="2"/>
              </a:rPr>
              <a:t>+</a:t>
            </a:r>
            <a:r>
              <a:rPr lang="en-US" sz="2000" dirty="0">
                <a:latin typeface="Symbol" pitchFamily="2" charset="2"/>
                <a:sym typeface="Wingdings" pitchFamily="2" charset="2"/>
              </a:rPr>
              <a:t> </a:t>
            </a:r>
            <a:r>
              <a:rPr lang="en-US" sz="2000" dirty="0">
                <a:sym typeface="Wingdings" pitchFamily="2" charset="2"/>
              </a:rPr>
              <a:t>and </a:t>
            </a:r>
            <a:r>
              <a:rPr lang="en-US" sz="2000" dirty="0">
                <a:latin typeface="Symbol" pitchFamily="2" charset="2"/>
                <a:sym typeface="Wingdings" pitchFamily="2" charset="2"/>
              </a:rPr>
              <a:t>p</a:t>
            </a:r>
            <a:r>
              <a:rPr lang="en-US" sz="2000" baseline="30000" dirty="0">
                <a:latin typeface="Symbol" pitchFamily="2" charset="2"/>
                <a:sym typeface="Wingdings" pitchFamily="2" charset="2"/>
              </a:rPr>
              <a:t>-</a:t>
            </a:r>
            <a:r>
              <a:rPr lang="en-US" sz="2000" dirty="0">
                <a:sym typeface="Wingdings" pitchFamily="2" charset="2"/>
              </a:rPr>
              <a:t> energy spectra in </a:t>
            </a:r>
            <a:r>
              <a:rPr lang="en-US" sz="2000" dirty="0">
                <a:latin typeface="Symbol" pitchFamily="2" charset="2"/>
                <a:sym typeface="Wingdings" pitchFamily="2" charset="2"/>
              </a:rPr>
              <a:t>h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>
                <a:latin typeface="Symbol" pitchFamily="2" charset="2"/>
                <a:sym typeface="Wingdings" pitchFamily="2" charset="2"/>
              </a:rPr>
              <a:t>p</a:t>
            </a:r>
            <a:r>
              <a:rPr lang="en-US" sz="2000" baseline="30000" dirty="0">
                <a:latin typeface="Symbol" pitchFamily="2" charset="2"/>
                <a:sym typeface="Wingdings" pitchFamily="2" charset="2"/>
              </a:rPr>
              <a:t>+</a:t>
            </a:r>
            <a:r>
              <a:rPr lang="en-US" sz="2000" dirty="0">
                <a:latin typeface="Symbol" pitchFamily="2" charset="2"/>
                <a:sym typeface="Wingdings" pitchFamily="2" charset="2"/>
              </a:rPr>
              <a:t>p</a:t>
            </a:r>
            <a:r>
              <a:rPr lang="en-US" sz="2000" baseline="30000" dirty="0">
                <a:latin typeface="Symbol" pitchFamily="2" charset="2"/>
                <a:sym typeface="Wingdings" pitchFamily="2" charset="2"/>
              </a:rPr>
              <a:t>-</a:t>
            </a:r>
            <a:r>
              <a:rPr lang="en-US" sz="2000" dirty="0">
                <a:latin typeface="Symbol" pitchFamily="2" charset="2"/>
                <a:sym typeface="Wingdings" pitchFamily="2" charset="2"/>
              </a:rPr>
              <a:t>p</a:t>
            </a:r>
            <a:r>
              <a:rPr lang="en-US" sz="2000" baseline="30000" dirty="0">
                <a:sym typeface="Wingdings" pitchFamily="2" charset="2"/>
              </a:rPr>
              <a:t>0</a:t>
            </a:r>
            <a:r>
              <a:rPr lang="en-US" sz="2000" dirty="0">
                <a:sym typeface="Wingdings" pitchFamily="2" charset="2"/>
              </a:rPr>
              <a:t> decays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14" name="Picture 13" descr="A close-up of a book&#10;&#10;Description automatically generated">
            <a:extLst>
              <a:ext uri="{FF2B5EF4-FFF2-40B4-BE49-F238E27FC236}">
                <a16:creationId xmlns:a16="http://schemas.microsoft.com/office/drawing/2014/main" id="{74C2DE57-E0B7-34F9-5308-CF2A1DB2B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456" y="3476763"/>
            <a:ext cx="7772400" cy="177250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8F20424-0C37-EB57-E873-197F78FEAC76}"/>
              </a:ext>
            </a:extLst>
          </p:cNvPr>
          <p:cNvSpPr/>
          <p:nvPr/>
        </p:nvSpPr>
        <p:spPr>
          <a:xfrm>
            <a:off x="4785080" y="4363016"/>
            <a:ext cx="1387151" cy="197171"/>
          </a:xfrm>
          <a:prstGeom prst="rect">
            <a:avLst/>
          </a:prstGeom>
          <a:solidFill>
            <a:srgbClr val="FF930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12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0C56B-24F5-4531-5329-D2F0DED4F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844"/>
            <a:ext cx="3781926" cy="933922"/>
          </a:xfrm>
        </p:spPr>
        <p:txBody>
          <a:bodyPr/>
          <a:lstStyle/>
          <a:p>
            <a:r>
              <a:rPr lang="en-US" dirty="0"/>
              <a:t>This was seen!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225DD5-290C-CB09-2FD6-B4C98D420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5343"/>
            <a:ext cx="7559040" cy="1325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21F441-BCEC-16CF-7C22-7C640919A9F1}"/>
              </a:ext>
            </a:extLst>
          </p:cNvPr>
          <p:cNvSpPr txBox="1"/>
          <p:nvPr/>
        </p:nvSpPr>
        <p:spPr>
          <a:xfrm>
            <a:off x="9196754" y="3228945"/>
            <a:ext cx="1917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Monotype Corsiva" panose="03010101010201010101" pitchFamily="66" charset="0"/>
              </a:rPr>
              <a:t>A</a:t>
            </a:r>
            <a:r>
              <a:rPr lang="en-US" sz="2000" b="1" dirty="0"/>
              <a:t>= 0.072</a:t>
            </a:r>
            <a:r>
              <a:rPr lang="en-US" sz="2000" dirty="0"/>
              <a:t>±</a:t>
            </a:r>
            <a:r>
              <a:rPr lang="en-US" sz="2000" b="1" dirty="0"/>
              <a:t>0.028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E96732-7D2A-BCF3-042E-D6200CA3D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6802" y="42384"/>
            <a:ext cx="3383671" cy="30396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03EA15-B34D-6561-5004-51D6927E22D5}"/>
              </a:ext>
            </a:extLst>
          </p:cNvPr>
          <p:cNvSpPr txBox="1"/>
          <p:nvPr/>
        </p:nvSpPr>
        <p:spPr>
          <a:xfrm>
            <a:off x="8707035" y="2758095"/>
            <a:ext cx="1104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627 </a:t>
            </a:r>
            <a:r>
              <a:rPr lang="en-US" sz="2000" dirty="0" err="1"/>
              <a:t>evts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F8B6EA-28A2-4843-3E2D-AD095AFD6734}"/>
              </a:ext>
            </a:extLst>
          </p:cNvPr>
          <p:cNvSpPr txBox="1"/>
          <p:nvPr/>
        </p:nvSpPr>
        <p:spPr>
          <a:xfrm>
            <a:off x="10391872" y="2753759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724 </a:t>
            </a:r>
            <a:r>
              <a:rPr lang="en-US" dirty="0" err="1"/>
              <a:t>evts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54671D-50AF-E9F1-59C6-7F5C950F8666}"/>
              </a:ext>
            </a:extLst>
          </p:cNvPr>
          <p:cNvSpPr txBox="1"/>
          <p:nvPr/>
        </p:nvSpPr>
        <p:spPr>
          <a:xfrm flipH="1">
            <a:off x="8334070" y="124493"/>
            <a:ext cx="2057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E</a:t>
            </a:r>
            <a:r>
              <a:rPr lang="en-US" sz="2800" b="1" baseline="-25000" dirty="0">
                <a:latin typeface="Symbol" pitchFamily="2" charset="2"/>
              </a:rPr>
              <a:t>p</a:t>
            </a:r>
            <a:r>
              <a:rPr lang="en-US" sz="2800" b="1" baseline="-9000" dirty="0">
                <a:latin typeface="Symbol" pitchFamily="2" charset="2"/>
              </a:rPr>
              <a:t>-</a:t>
            </a:r>
            <a:r>
              <a:rPr lang="en-US" sz="2800" b="1" dirty="0"/>
              <a:t>&gt;E</a:t>
            </a:r>
            <a:r>
              <a:rPr lang="en-US" sz="2800" b="1" baseline="-25000" dirty="0">
                <a:latin typeface="Symbol" pitchFamily="2" charset="2"/>
              </a:rPr>
              <a:t>p</a:t>
            </a:r>
            <a:r>
              <a:rPr lang="en-US" sz="2800" b="1" baseline="-9000" dirty="0">
                <a:latin typeface="Symbol" pitchFamily="2" charset="2"/>
              </a:rPr>
              <a:t>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8C26A7-8CE5-FDD5-2497-5A6DE4794F5F}"/>
              </a:ext>
            </a:extLst>
          </p:cNvPr>
          <p:cNvSpPr txBox="1"/>
          <p:nvPr/>
        </p:nvSpPr>
        <p:spPr>
          <a:xfrm flipH="1">
            <a:off x="9862671" y="170799"/>
            <a:ext cx="2057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E</a:t>
            </a:r>
            <a:r>
              <a:rPr lang="en-US" sz="2800" b="1" baseline="-25000" dirty="0">
                <a:latin typeface="Symbol" pitchFamily="2" charset="2"/>
              </a:rPr>
              <a:t>p</a:t>
            </a:r>
            <a:r>
              <a:rPr lang="en-US" sz="2800" b="1" baseline="-9000" dirty="0">
                <a:latin typeface="Symbol" pitchFamily="2" charset="2"/>
              </a:rPr>
              <a:t>+</a:t>
            </a:r>
            <a:r>
              <a:rPr lang="en-US" sz="2800" b="1" dirty="0"/>
              <a:t>&gt;E</a:t>
            </a:r>
            <a:r>
              <a:rPr lang="en-US" sz="2800" b="1" baseline="-25000" dirty="0">
                <a:latin typeface="Symbol" pitchFamily="2" charset="2"/>
              </a:rPr>
              <a:t>p</a:t>
            </a:r>
            <a:r>
              <a:rPr lang="en-US" sz="2800" b="1" baseline="-9000" dirty="0">
                <a:latin typeface="Symbol" pitchFamily="2" charset="2"/>
              </a:rPr>
              <a:t>-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C25B7A-DCBA-B66F-EAEB-B4871F6C654D}"/>
              </a:ext>
            </a:extLst>
          </p:cNvPr>
          <p:cNvSpPr txBox="1"/>
          <p:nvPr/>
        </p:nvSpPr>
        <p:spPr>
          <a:xfrm>
            <a:off x="0" y="3754380"/>
            <a:ext cx="52629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But was later unseen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B2251D-BE7F-2A77-3C73-5C90F28985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810" y="5232240"/>
            <a:ext cx="5577419" cy="10083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CA6FEED-EB02-4A63-32BD-53A7989C8C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548" y="4756752"/>
            <a:ext cx="7350492" cy="47239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C71CA4B-DA7C-18A3-7885-E97709DE2767}"/>
              </a:ext>
            </a:extLst>
          </p:cNvPr>
          <p:cNvSpPr txBox="1"/>
          <p:nvPr/>
        </p:nvSpPr>
        <p:spPr>
          <a:xfrm>
            <a:off x="9084736" y="6420007"/>
            <a:ext cx="21900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Monotype Corsiva" panose="03010101010201010101" pitchFamily="66" charset="0"/>
              </a:rPr>
              <a:t>A</a:t>
            </a:r>
            <a:r>
              <a:rPr lang="en-US" sz="2000" b="1" dirty="0"/>
              <a:t>= 0.0005</a:t>
            </a:r>
            <a:r>
              <a:rPr lang="en-US" sz="2000" dirty="0"/>
              <a:t>±</a:t>
            </a:r>
            <a:r>
              <a:rPr lang="en-US" sz="2000" b="1" dirty="0"/>
              <a:t>0.0022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8534F8-A106-D29A-9A2E-CF3AD7462A97}"/>
              </a:ext>
            </a:extLst>
          </p:cNvPr>
          <p:cNvSpPr txBox="1"/>
          <p:nvPr/>
        </p:nvSpPr>
        <p:spPr>
          <a:xfrm>
            <a:off x="8832055" y="6066064"/>
            <a:ext cx="1305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110,382 </a:t>
            </a:r>
            <a:r>
              <a:rPr lang="en-US" sz="1600" dirty="0" err="1"/>
              <a:t>evts</a:t>
            </a:r>
            <a:endParaRPr lang="en-US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F65044-BEC8-7BBB-3656-66E342DC81E2}"/>
              </a:ext>
            </a:extLst>
          </p:cNvPr>
          <p:cNvSpPr txBox="1"/>
          <p:nvPr/>
        </p:nvSpPr>
        <p:spPr>
          <a:xfrm>
            <a:off x="10209577" y="6050675"/>
            <a:ext cx="1741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110,288 events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AB50610-A5CC-E467-BEF1-6BE68E0A45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8919" y="3897225"/>
            <a:ext cx="2341658" cy="219144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B3038D1-7635-8B88-3CF8-E44F3AF084A2}"/>
              </a:ext>
            </a:extLst>
          </p:cNvPr>
          <p:cNvSpPr/>
          <p:nvPr/>
        </p:nvSpPr>
        <p:spPr>
          <a:xfrm>
            <a:off x="2313992" y="2556588"/>
            <a:ext cx="1387151" cy="197171"/>
          </a:xfrm>
          <a:prstGeom prst="rect">
            <a:avLst/>
          </a:prstGeom>
          <a:solidFill>
            <a:srgbClr val="FF930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0A60A62-9479-125E-D29A-A3806862AAA3}"/>
              </a:ext>
            </a:extLst>
          </p:cNvPr>
          <p:cNvSpPr/>
          <p:nvPr/>
        </p:nvSpPr>
        <p:spPr>
          <a:xfrm>
            <a:off x="2054780" y="5891503"/>
            <a:ext cx="1387151" cy="197171"/>
          </a:xfrm>
          <a:prstGeom prst="rect">
            <a:avLst/>
          </a:prstGeom>
          <a:solidFill>
            <a:srgbClr val="FF930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6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9" grpId="0"/>
      <p:bldP spid="20" grpId="0"/>
      <p:bldP spid="2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B9852-8299-4E5C-2642-E6603DB4A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6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What is causing </a:t>
            </a:r>
            <a:r>
              <a:rPr lang="en-US" sz="4800" dirty="0">
                <a:latin typeface="Monotype Corsiva" panose="03010101010201010101" pitchFamily="66" charset="0"/>
              </a:rPr>
              <a:t>CP</a:t>
            </a:r>
            <a:r>
              <a:rPr lang="en-US" dirty="0"/>
              <a:t> violation? (continued}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F2804D-91A9-5ADB-E272-EA6CC68D47B0}"/>
              </a:ext>
            </a:extLst>
          </p:cNvPr>
          <p:cNvSpPr txBox="1"/>
          <p:nvPr/>
        </p:nvSpPr>
        <p:spPr>
          <a:xfrm>
            <a:off x="547629" y="1524000"/>
            <a:ext cx="107633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>
                <a:latin typeface="Monotype Corsiva" panose="03010101010201010101" pitchFamily="66" charset="0"/>
              </a:rPr>
              <a:t>C-</a:t>
            </a:r>
            <a:r>
              <a:rPr lang="en-US" sz="2200" b="1" i="1" dirty="0"/>
              <a:t> and </a:t>
            </a:r>
            <a:r>
              <a:rPr lang="en-US" sz="2200" b="1" i="1" dirty="0">
                <a:latin typeface="Monotype Corsiva" panose="03010101010201010101" pitchFamily="66" charset="0"/>
              </a:rPr>
              <a:t>T</a:t>
            </a:r>
            <a:r>
              <a:rPr lang="en-US" sz="2200" b="1" i="1" dirty="0"/>
              <a:t> -violating E&amp;M processes</a:t>
            </a:r>
            <a:r>
              <a:rPr lang="en-US" sz="2200" i="1" dirty="0"/>
              <a:t>: </a:t>
            </a:r>
            <a:r>
              <a:rPr lang="en-US" sz="2400" dirty="0">
                <a:latin typeface="Monotype Corsiva" panose="03010101010201010101" pitchFamily="66" charset="0"/>
              </a:rPr>
              <a:t>P</a:t>
            </a:r>
            <a:r>
              <a:rPr lang="en-US" sz="2000" dirty="0"/>
              <a:t>-symmetry in E&amp;M was well established, but not</a:t>
            </a:r>
            <a:r>
              <a:rPr lang="en-US" sz="2400" dirty="0">
                <a:latin typeface="Monotype Corsiva" panose="03010101010201010101" pitchFamily="66" charset="0"/>
              </a:rPr>
              <a:t> C </a:t>
            </a:r>
            <a:r>
              <a:rPr lang="en-US" sz="2000" dirty="0"/>
              <a:t>or </a:t>
            </a:r>
            <a:r>
              <a:rPr lang="en-US" sz="2400" dirty="0">
                <a:latin typeface="Monotype Corsiva" panose="03010101010201010101" pitchFamily="66" charset="0"/>
              </a:rPr>
              <a:t>T</a:t>
            </a:r>
          </a:p>
          <a:p>
            <a:r>
              <a:rPr lang="en-US" sz="800" dirty="0"/>
              <a:t>     </a:t>
            </a:r>
          </a:p>
          <a:p>
            <a:r>
              <a:rPr lang="en-US" sz="2000" dirty="0"/>
              <a:t>T.D. Lee and Wolfenstein: a version of E&amp;M that violated </a:t>
            </a:r>
            <a:r>
              <a:rPr lang="en-US" sz="2400" dirty="0">
                <a:latin typeface="Monotype Corsiva" panose="03010101010201010101" pitchFamily="66" charset="0"/>
              </a:rPr>
              <a:t>C</a:t>
            </a:r>
            <a:r>
              <a:rPr lang="en-US" sz="2000" dirty="0"/>
              <a:t> but not </a:t>
            </a:r>
            <a:r>
              <a:rPr lang="en-US" sz="2400" dirty="0">
                <a:latin typeface="Monotype Corsiva" panose="03010101010201010101" pitchFamily="66" charset="0"/>
              </a:rPr>
              <a:t>P</a:t>
            </a:r>
            <a:r>
              <a:rPr lang="en-US" sz="2000" dirty="0"/>
              <a:t>, thereby violating </a:t>
            </a:r>
            <a:r>
              <a:rPr lang="en-US" sz="2400" dirty="0">
                <a:latin typeface="Monotype Corsiva" panose="03010101010201010101" pitchFamily="66" charset="0"/>
              </a:rPr>
              <a:t>CP</a:t>
            </a:r>
            <a:r>
              <a:rPr lang="en-US" sz="2000" dirty="0"/>
              <a:t> .</a:t>
            </a:r>
          </a:p>
          <a:p>
            <a:r>
              <a:rPr lang="en-US" sz="2000" dirty="0">
                <a:sym typeface="Wingdings" pitchFamily="2" charset="2"/>
              </a:rPr>
              <a:t>              predicted a difference between the </a:t>
            </a:r>
            <a:r>
              <a:rPr lang="en-US" sz="2000" dirty="0">
                <a:latin typeface="Symbol" pitchFamily="2" charset="2"/>
                <a:sym typeface="Wingdings" pitchFamily="2" charset="2"/>
              </a:rPr>
              <a:t>p</a:t>
            </a:r>
            <a:r>
              <a:rPr lang="en-US" sz="2000" baseline="30000" dirty="0">
                <a:latin typeface="Symbol" pitchFamily="2" charset="2"/>
                <a:sym typeface="Wingdings" pitchFamily="2" charset="2"/>
              </a:rPr>
              <a:t>+</a:t>
            </a:r>
            <a:r>
              <a:rPr lang="en-US" sz="2000" dirty="0">
                <a:latin typeface="Symbol" pitchFamily="2" charset="2"/>
                <a:sym typeface="Wingdings" pitchFamily="2" charset="2"/>
              </a:rPr>
              <a:t> </a:t>
            </a:r>
            <a:r>
              <a:rPr lang="en-US" sz="2000" dirty="0">
                <a:sym typeface="Wingdings" pitchFamily="2" charset="2"/>
              </a:rPr>
              <a:t>and </a:t>
            </a:r>
            <a:r>
              <a:rPr lang="en-US" sz="2000" dirty="0">
                <a:latin typeface="Symbol" pitchFamily="2" charset="2"/>
                <a:sym typeface="Wingdings" pitchFamily="2" charset="2"/>
              </a:rPr>
              <a:t>p</a:t>
            </a:r>
            <a:r>
              <a:rPr lang="en-US" sz="2000" baseline="30000" dirty="0">
                <a:latin typeface="Symbol" pitchFamily="2" charset="2"/>
                <a:sym typeface="Wingdings" pitchFamily="2" charset="2"/>
              </a:rPr>
              <a:t>-</a:t>
            </a:r>
            <a:r>
              <a:rPr lang="en-US" sz="2000" dirty="0">
                <a:sym typeface="Wingdings" pitchFamily="2" charset="2"/>
              </a:rPr>
              <a:t> energy spectra in </a:t>
            </a:r>
            <a:r>
              <a:rPr lang="en-US" sz="2000" dirty="0">
                <a:latin typeface="Symbol" pitchFamily="2" charset="2"/>
                <a:sym typeface="Wingdings" pitchFamily="2" charset="2"/>
              </a:rPr>
              <a:t>h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>
                <a:latin typeface="Symbol" pitchFamily="2" charset="2"/>
                <a:sym typeface="Wingdings" pitchFamily="2" charset="2"/>
              </a:rPr>
              <a:t>p</a:t>
            </a:r>
            <a:r>
              <a:rPr lang="en-US" sz="2000" baseline="30000" dirty="0">
                <a:latin typeface="Symbol" pitchFamily="2" charset="2"/>
                <a:sym typeface="Wingdings" pitchFamily="2" charset="2"/>
              </a:rPr>
              <a:t>+</a:t>
            </a:r>
            <a:r>
              <a:rPr lang="en-US" sz="2000" dirty="0">
                <a:latin typeface="Symbol" pitchFamily="2" charset="2"/>
                <a:sym typeface="Wingdings" pitchFamily="2" charset="2"/>
              </a:rPr>
              <a:t>p</a:t>
            </a:r>
            <a:r>
              <a:rPr lang="en-US" sz="2000" baseline="30000" dirty="0">
                <a:latin typeface="Symbol" pitchFamily="2" charset="2"/>
                <a:sym typeface="Wingdings" pitchFamily="2" charset="2"/>
              </a:rPr>
              <a:t>-</a:t>
            </a:r>
            <a:r>
              <a:rPr lang="en-US" sz="2000" dirty="0">
                <a:latin typeface="Symbol" pitchFamily="2" charset="2"/>
                <a:sym typeface="Wingdings" pitchFamily="2" charset="2"/>
              </a:rPr>
              <a:t>p</a:t>
            </a:r>
            <a:r>
              <a:rPr lang="en-US" sz="2000" baseline="30000" dirty="0">
                <a:sym typeface="Wingdings" pitchFamily="2" charset="2"/>
              </a:rPr>
              <a:t>0</a:t>
            </a:r>
            <a:r>
              <a:rPr lang="en-US" sz="2000" dirty="0">
                <a:sym typeface="Wingdings" pitchFamily="2" charset="2"/>
              </a:rPr>
              <a:t> decays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8D1D8F-76B0-BD84-9BD1-B3538621C40B}"/>
              </a:ext>
            </a:extLst>
          </p:cNvPr>
          <p:cNvSpPr txBox="1"/>
          <p:nvPr/>
        </p:nvSpPr>
        <p:spPr>
          <a:xfrm>
            <a:off x="515007" y="2964122"/>
            <a:ext cx="10669459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err="1"/>
              <a:t>Millistrong</a:t>
            </a:r>
            <a:r>
              <a:rPr lang="en-US" sz="2200" b="1" i="1" dirty="0"/>
              <a:t> models: </a:t>
            </a:r>
            <a:r>
              <a:rPr lang="en-US" sz="2000" dirty="0"/>
              <a:t>Likewise, </a:t>
            </a:r>
            <a:r>
              <a:rPr lang="en-US" sz="2400" dirty="0">
                <a:latin typeface="Monotype Corsiva" panose="03010101010201010101" pitchFamily="66" charset="0"/>
              </a:rPr>
              <a:t>P</a:t>
            </a:r>
            <a:r>
              <a:rPr lang="en-US" sz="2000" dirty="0"/>
              <a:t>-symmetry was well established for strong </a:t>
            </a:r>
            <a:r>
              <a:rPr lang="en-US" sz="2000" dirty="0" err="1"/>
              <a:t>ints</a:t>
            </a:r>
            <a:r>
              <a:rPr lang="en-US" sz="2000" dirty="0"/>
              <a:t>. but not </a:t>
            </a:r>
            <a:r>
              <a:rPr lang="en-US" sz="2200" dirty="0">
                <a:latin typeface="Monotype Corsiva" panose="03010101010201010101" pitchFamily="66" charset="0"/>
              </a:rPr>
              <a:t>C</a:t>
            </a:r>
            <a:r>
              <a:rPr lang="en-US" sz="2000" dirty="0"/>
              <a:t> or</a:t>
            </a:r>
            <a:r>
              <a:rPr lang="en-US" sz="2200" dirty="0">
                <a:latin typeface="Monotype Corsiva" panose="03010101010201010101" pitchFamily="66" charset="0"/>
              </a:rPr>
              <a:t> T</a:t>
            </a:r>
          </a:p>
          <a:p>
            <a:r>
              <a:rPr lang="en-US" sz="800" dirty="0"/>
              <a:t>    </a:t>
            </a:r>
          </a:p>
          <a:p>
            <a:r>
              <a:rPr lang="en-US" sz="2000" dirty="0" err="1"/>
              <a:t>Prentki</a:t>
            </a:r>
            <a:r>
              <a:rPr lang="en-US" sz="2000" dirty="0"/>
              <a:t> and </a:t>
            </a:r>
            <a:r>
              <a:rPr lang="en-US" sz="2000" dirty="0" err="1"/>
              <a:t>Veltman</a:t>
            </a:r>
            <a:r>
              <a:rPr lang="en-US" sz="2000" dirty="0"/>
              <a:t>: an </a:t>
            </a:r>
            <a:r>
              <a:rPr lang="en-US" sz="2000" dirty="0">
                <a:latin typeface="Lucida Handwriting" panose="03010101010101010101" pitchFamily="66" charset="77"/>
              </a:rPr>
              <a:t>O</a:t>
            </a:r>
            <a:r>
              <a:rPr lang="en-US" sz="2000" dirty="0"/>
              <a:t>(10</a:t>
            </a:r>
            <a:r>
              <a:rPr lang="en-US" sz="2000" baseline="30000" dirty="0"/>
              <a:t>-3</a:t>
            </a:r>
            <a:r>
              <a:rPr lang="en-US" sz="2000" dirty="0"/>
              <a:t>) strange sector strong interaction term that violated </a:t>
            </a:r>
            <a:r>
              <a:rPr lang="en-US" sz="2400" dirty="0">
                <a:latin typeface="Monotype Corsiva" panose="03010101010201010101" pitchFamily="66" charset="0"/>
              </a:rPr>
              <a:t>C</a:t>
            </a:r>
            <a:r>
              <a:rPr lang="en-US" sz="2000" dirty="0"/>
              <a:t>  but not </a:t>
            </a:r>
            <a:r>
              <a:rPr lang="en-US" sz="2400" dirty="0">
                <a:latin typeface="Monotype Corsiva" panose="03010101010201010101" pitchFamily="66" charset="0"/>
              </a:rPr>
              <a:t>P</a:t>
            </a:r>
            <a:r>
              <a:rPr lang="en-US" sz="2000" dirty="0">
                <a:latin typeface="Monotype Corsiva" panose="03010101010201010101" pitchFamily="66" charset="0"/>
              </a:rPr>
              <a:t>.</a:t>
            </a:r>
            <a:endParaRPr lang="en-US" sz="2000" dirty="0"/>
          </a:p>
          <a:p>
            <a:r>
              <a:rPr lang="en-US" sz="2000" dirty="0">
                <a:sym typeface="Wingdings" pitchFamily="2" charset="2"/>
              </a:rPr>
              <a:t>              predicted </a:t>
            </a:r>
            <a:r>
              <a:rPr lang="en-US" sz="2200" dirty="0">
                <a:latin typeface="Monotype Corsiva" panose="03010101010201010101" pitchFamily="66" charset="0"/>
                <a:sym typeface="Wingdings" pitchFamily="2" charset="2"/>
              </a:rPr>
              <a:t>C </a:t>
            </a:r>
            <a:r>
              <a:rPr lang="en-US" sz="2000" dirty="0">
                <a:sym typeface="Wingdings" pitchFamily="2" charset="2"/>
              </a:rPr>
              <a:t>and </a:t>
            </a:r>
            <a:r>
              <a:rPr lang="en-US" sz="2200" dirty="0">
                <a:latin typeface="Monotype Corsiva" panose="03010101010201010101" pitchFamily="66" charset="0"/>
                <a:sym typeface="Wingdings" pitchFamily="2" charset="2"/>
              </a:rPr>
              <a:t>T</a:t>
            </a:r>
            <a:r>
              <a:rPr lang="en-US" sz="2000" dirty="0">
                <a:sym typeface="Wingdings" pitchFamily="2" charset="2"/>
              </a:rPr>
              <a:t>  violations in hyperon decays that were not seen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C3E5BB-97C1-9F87-9D2F-FF3B2B0046EA}"/>
              </a:ext>
            </a:extLst>
          </p:cNvPr>
          <p:cNvSpPr txBox="1"/>
          <p:nvPr/>
        </p:nvSpPr>
        <p:spPr>
          <a:xfrm>
            <a:off x="515006" y="4435022"/>
            <a:ext cx="1167699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/>
              <a:t>Superweak</a:t>
            </a:r>
            <a:r>
              <a:rPr lang="en-US" sz="2200" b="1" i="1" dirty="0"/>
              <a:t> model: </a:t>
            </a:r>
            <a:r>
              <a:rPr lang="en-US" sz="2000" dirty="0"/>
              <a:t>a  </a:t>
            </a:r>
            <a:r>
              <a:rPr lang="en-US" sz="2000" dirty="0">
                <a:latin typeface="Symbol" pitchFamily="2" charset="2"/>
              </a:rPr>
              <a:t>D</a:t>
            </a:r>
            <a:r>
              <a:rPr lang="en-US" sz="2200" dirty="0">
                <a:latin typeface="Monotype Corsiva" panose="03010101010201010101" pitchFamily="66" charset="0"/>
              </a:rPr>
              <a:t>S</a:t>
            </a:r>
            <a:r>
              <a:rPr lang="en-US" sz="2000" dirty="0"/>
              <a:t>=+2 interaction that influenced short-distance </a:t>
            </a:r>
            <a:r>
              <a:rPr lang="en-US" sz="2000" i="1" dirty="0"/>
              <a:t>K</a:t>
            </a:r>
            <a:r>
              <a:rPr lang="en-US" sz="2000" baseline="30000" dirty="0"/>
              <a:t>0</a:t>
            </a:r>
            <a:r>
              <a:rPr lang="en-US" sz="2000" dirty="0"/>
              <a:t>-</a:t>
            </a:r>
            <a:r>
              <a:rPr lang="en-US" sz="2000" i="1" dirty="0"/>
              <a:t>K</a:t>
            </a:r>
            <a:r>
              <a:rPr lang="en-US" sz="2000" baseline="30000" dirty="0"/>
              <a:t>0</a:t>
            </a:r>
            <a:r>
              <a:rPr lang="en-US" sz="2000" dirty="0"/>
              <a:t> mixing</a:t>
            </a:r>
          </a:p>
          <a:p>
            <a:endParaRPr lang="en-US" sz="800" dirty="0"/>
          </a:p>
          <a:p>
            <a:r>
              <a:rPr lang="en-US" sz="2000" dirty="0"/>
              <a:t>Wolfenstein: a </a:t>
            </a:r>
            <a:r>
              <a:rPr lang="en-US" sz="2000" dirty="0">
                <a:latin typeface="Symbol" pitchFamily="2" charset="2"/>
              </a:rPr>
              <a:t>D</a:t>
            </a:r>
            <a:r>
              <a:rPr lang="en-US" sz="2000" dirty="0"/>
              <a:t>S=+2 interaction with a “</a:t>
            </a:r>
            <a:r>
              <a:rPr lang="en-US" sz="2000" dirty="0" err="1"/>
              <a:t>superweak</a:t>
            </a:r>
            <a:r>
              <a:rPr lang="en-US" sz="2000" dirty="0"/>
              <a:t>” </a:t>
            </a:r>
            <a:r>
              <a:rPr lang="en-US" sz="2000" dirty="0">
                <a:latin typeface="Lucida Handwriting" panose="03010101010101010101" pitchFamily="66" charset="77"/>
              </a:rPr>
              <a:t>O</a:t>
            </a:r>
            <a:r>
              <a:rPr lang="en-US" sz="2000" dirty="0"/>
              <a:t>(10</a:t>
            </a:r>
            <a:r>
              <a:rPr lang="en-US" sz="2000" baseline="30000" dirty="0"/>
              <a:t>-8</a:t>
            </a:r>
            <a:r>
              <a:rPr lang="en-US" sz="2000" dirty="0"/>
              <a:t>)</a:t>
            </a:r>
            <a:r>
              <a:rPr lang="en-US" sz="2000" dirty="0" err="1"/>
              <a:t>x</a:t>
            </a:r>
            <a:r>
              <a:rPr lang="en-US" sz="2000" i="1" dirty="0" err="1"/>
              <a:t>G</a:t>
            </a:r>
            <a:r>
              <a:rPr lang="en-US" sz="2000" baseline="-25000" dirty="0" err="1"/>
              <a:t>F</a:t>
            </a:r>
            <a:r>
              <a:rPr lang="en-US" sz="2000" dirty="0"/>
              <a:t> coupling strength  and  a </a:t>
            </a:r>
            <a:r>
              <a:rPr lang="en-US" sz="2200" dirty="0">
                <a:latin typeface="Monotype Corsiva" panose="03010101010201010101" pitchFamily="66" charset="0"/>
              </a:rPr>
              <a:t>CP</a:t>
            </a:r>
            <a:r>
              <a:rPr lang="en-US" sz="2000" dirty="0"/>
              <a:t>-phase</a:t>
            </a:r>
            <a:r>
              <a:rPr lang="en-US" sz="2000" dirty="0">
                <a:latin typeface="Monotype Corsiva" panose="03010101010201010101" pitchFamily="66" charset="0"/>
              </a:rPr>
              <a:t>.</a:t>
            </a:r>
            <a:endParaRPr lang="en-US" sz="2000" dirty="0"/>
          </a:p>
          <a:p>
            <a:r>
              <a:rPr lang="en-US" sz="2000" dirty="0">
                <a:sym typeface="Wingdings" pitchFamily="2" charset="2"/>
              </a:rPr>
              <a:t>              causes  mass-mixing </a:t>
            </a:r>
            <a:r>
              <a:rPr lang="en-US" sz="2200" dirty="0">
                <a:latin typeface="Monotype Corsiva" panose="03010101010201010101" pitchFamily="66" charset="0"/>
                <a:sym typeface="Wingdings" pitchFamily="2" charset="2"/>
              </a:rPr>
              <a:t>CP</a:t>
            </a:r>
            <a:r>
              <a:rPr lang="en-US" sz="2000" dirty="0">
                <a:sym typeface="Wingdings" pitchFamily="2" charset="2"/>
              </a:rPr>
              <a:t> violating </a:t>
            </a:r>
            <a:r>
              <a:rPr lang="en-US" sz="2000" i="1" dirty="0">
                <a:sym typeface="Wingdings" pitchFamily="2" charset="2"/>
              </a:rPr>
              <a:t>K</a:t>
            </a:r>
            <a:r>
              <a:rPr lang="en-US" sz="2000" baseline="-25000" dirty="0">
                <a:sym typeface="Wingdings" pitchFamily="2" charset="2"/>
              </a:rPr>
              <a:t>S</a:t>
            </a:r>
            <a:r>
              <a:rPr lang="en-US" sz="2000" dirty="0">
                <a:sym typeface="Wingdings" pitchFamily="2" charset="2"/>
              </a:rPr>
              <a:t> &amp; </a:t>
            </a:r>
            <a:r>
              <a:rPr lang="en-US" sz="2000" i="1" dirty="0">
                <a:sym typeface="Wingdings" pitchFamily="2" charset="2"/>
              </a:rPr>
              <a:t>K</a:t>
            </a:r>
            <a:r>
              <a:rPr lang="en-US" sz="2000" baseline="-25000" dirty="0">
                <a:sym typeface="Wingdings" pitchFamily="2" charset="2"/>
              </a:rPr>
              <a:t>L</a:t>
            </a:r>
            <a:r>
              <a:rPr lang="en-US" sz="2000" dirty="0">
                <a:sym typeface="Wingdings" pitchFamily="2" charset="2"/>
              </a:rPr>
              <a:t> eigenstates (</a:t>
            </a:r>
            <a:r>
              <a:rPr lang="en-US" sz="2000" i="1" dirty="0">
                <a:sym typeface="Wingdings" pitchFamily="2" charset="2"/>
              </a:rPr>
              <a:t>i.e., </a:t>
            </a:r>
            <a:r>
              <a:rPr lang="en-US" sz="2200" i="1" dirty="0" err="1"/>
              <a:t>ε</a:t>
            </a:r>
            <a:r>
              <a:rPr lang="en-US" sz="2000" dirty="0">
                <a:sym typeface="Wingdings" pitchFamily="2" charset="2"/>
              </a:rPr>
              <a:t>) </a:t>
            </a:r>
            <a:r>
              <a:rPr lang="en-US" sz="2000" i="1" dirty="0">
                <a:sym typeface="Wingdings" pitchFamily="2" charset="2"/>
              </a:rPr>
              <a:t>but no other measurable effects</a:t>
            </a:r>
            <a:endParaRPr lang="en-US" sz="2000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A7950B-4742-6193-5FB9-B0C15D08B9C5}"/>
              </a:ext>
            </a:extLst>
          </p:cNvPr>
          <p:cNvSpPr txBox="1"/>
          <p:nvPr/>
        </p:nvSpPr>
        <p:spPr>
          <a:xfrm rot="10800000">
            <a:off x="8697952" y="4435022"/>
            <a:ext cx="501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54085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6DB9E-0D63-D3E7-FF18-D76D5563A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7674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Theoretical </a:t>
            </a:r>
            <a:r>
              <a:rPr lang="en-US"/>
              <a:t>physics in the 1960s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A4B070-D8CC-BF5E-3805-A1FEC2752B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205" y="1148821"/>
            <a:ext cx="6323590" cy="579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9848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550" y="0"/>
            <a:ext cx="8229600" cy="949752"/>
          </a:xfrm>
        </p:spPr>
        <p:txBody>
          <a:bodyPr>
            <a:normAutofit/>
          </a:bodyPr>
          <a:lstStyle/>
          <a:p>
            <a:r>
              <a:rPr lang="en-US" dirty="0" err="1"/>
              <a:t>Superweak</a:t>
            </a:r>
            <a:r>
              <a:rPr lang="en-US" dirty="0"/>
              <a:t> model for </a:t>
            </a:r>
            <a:r>
              <a:rPr lang="en-US" sz="4800" dirty="0">
                <a:latin typeface="Monotype Corsiva" panose="03010101010201010101" pitchFamily="66" charset="0"/>
              </a:rPr>
              <a:t>CP </a:t>
            </a:r>
            <a:r>
              <a:rPr lang="en-US" sz="4800" dirty="0">
                <a:latin typeface="+mn-lt"/>
              </a:rPr>
              <a:t>violation</a:t>
            </a:r>
            <a:endParaRPr lang="en-US" dirty="0">
              <a:latin typeface="+mn-lt"/>
            </a:endParaRPr>
          </a:p>
        </p:txBody>
      </p:sp>
      <p:graphicFrame>
        <p:nvGraphicFramePr>
          <p:cNvPr id="139266" name="Object 2"/>
          <p:cNvGraphicFramePr>
            <a:graphicFrameLocks noChangeAspect="1"/>
          </p:cNvGraphicFramePr>
          <p:nvPr/>
        </p:nvGraphicFramePr>
        <p:xfrm>
          <a:off x="2124550" y="982938"/>
          <a:ext cx="40005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74800" imgH="304800" progId="Equation.3">
                  <p:embed/>
                </p:oleObj>
              </mc:Choice>
              <mc:Fallback>
                <p:oleObj name="Equation" r:id="rId2" imgW="1574800" imgH="304800" progId="Equation.3">
                  <p:embed/>
                  <p:pic>
                    <p:nvPicPr>
                      <p:cNvPr id="13926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550" y="982938"/>
                        <a:ext cx="4000500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Screen shot 2016-06-28 at 12.45.23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7500" y="2840993"/>
            <a:ext cx="3947294" cy="2334280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6684731" y="982938"/>
          <a:ext cx="2846291" cy="682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89100" imgH="406400" progId="Equation.3">
                  <p:embed/>
                </p:oleObj>
              </mc:Choice>
              <mc:Fallback>
                <p:oleObj name="Equation" r:id="rId5" imgW="1689100" imgH="406400" progId="Equation.3">
                  <p:embed/>
                  <p:pic>
                    <p:nvPicPr>
                      <p:cNvPr id="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4731" y="982938"/>
                        <a:ext cx="2846291" cy="6826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>
          <a:xfrm>
            <a:off x="5010527" y="3765619"/>
            <a:ext cx="340499" cy="34048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999403" y="3736771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  <a:r>
              <a:rPr lang="en-US" baseline="30000" dirty="0"/>
              <a:t>0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7163269" y="3757659"/>
            <a:ext cx="340499" cy="340484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163268" y="3728811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</a:t>
            </a:r>
            <a:r>
              <a:rPr lang="en-US" baseline="30000" dirty="0">
                <a:solidFill>
                  <a:schemeClr val="bg1"/>
                </a:solidFill>
              </a:rPr>
              <a:t>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5381991" y="3808239"/>
            <a:ext cx="544109" cy="2423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6619160" y="3808239"/>
            <a:ext cx="544109" cy="2423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xplosion 1 19"/>
          <p:cNvSpPr/>
          <p:nvPr/>
        </p:nvSpPr>
        <p:spPr>
          <a:xfrm>
            <a:off x="5861678" y="3606075"/>
            <a:ext cx="823053" cy="619654"/>
          </a:xfrm>
          <a:prstGeom prst="irregularSeal1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895884" y="3728812"/>
            <a:ext cx="724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Symbol"/>
              </a:rPr>
              <a:t>D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Monotype Corsiva" panose="03010101010201010101" pitchFamily="66" charset="0"/>
              </a:rPr>
              <a:t>S</a:t>
            </a:r>
            <a:r>
              <a:rPr lang="en-US" sz="900" b="1" dirty="0">
                <a:solidFill>
                  <a:schemeClr val="bg2">
                    <a:lumMod val="50000"/>
                  </a:schemeClr>
                </a:solidFill>
                <a:latin typeface="Monotype Corsiva" panose="03010101010201010101" pitchFamily="66" charset="0"/>
              </a:rPr>
              <a:t>  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=2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18520" y="2033107"/>
            <a:ext cx="61837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Monotype Corsiva" panose="03010101010201010101" pitchFamily="66" charset="0"/>
              </a:rPr>
              <a:t>CP </a:t>
            </a:r>
            <a:r>
              <a:rPr lang="en-US" dirty="0"/>
              <a:t>V is very small, ~10</a:t>
            </a:r>
            <a:r>
              <a:rPr lang="en-US" baseline="30000" dirty="0"/>
              <a:t>-3</a:t>
            </a:r>
            <a:r>
              <a:rPr lang="en-US" dirty="0"/>
              <a:t>G</a:t>
            </a:r>
            <a:r>
              <a:rPr lang="en-US" baseline="-25000" dirty="0"/>
              <a:t>F</a:t>
            </a:r>
            <a:r>
              <a:rPr lang="en-US" baseline="30000" dirty="0"/>
              <a:t>2</a:t>
            </a:r>
            <a:r>
              <a:rPr lang="en-US" dirty="0"/>
              <a:t>: is there a new “</a:t>
            </a:r>
            <a:r>
              <a:rPr lang="en-US" dirty="0" err="1"/>
              <a:t>superweak</a:t>
            </a:r>
            <a:r>
              <a:rPr lang="en-US" dirty="0"/>
              <a:t>,” very</a:t>
            </a:r>
          </a:p>
          <a:p>
            <a:r>
              <a:rPr lang="en-US" dirty="0"/>
              <a:t>short-ranged </a:t>
            </a:r>
            <a:r>
              <a:rPr lang="en-US" dirty="0">
                <a:latin typeface="Symbol"/>
              </a:rPr>
              <a:t>D</a:t>
            </a:r>
            <a:r>
              <a:rPr lang="en-US" b="1" dirty="0">
                <a:latin typeface="Monotype Corsiva" panose="03010101010201010101" pitchFamily="66" charset="0"/>
              </a:rPr>
              <a:t>S</a:t>
            </a:r>
            <a:r>
              <a:rPr lang="en-US" dirty="0"/>
              <a:t>=2 interaction that directly couples K</a:t>
            </a:r>
            <a:r>
              <a:rPr lang="en-US" baseline="30000" dirty="0"/>
              <a:t>0</a:t>
            </a:r>
            <a:r>
              <a:rPr lang="en-US" dirty="0"/>
              <a:t> to K</a:t>
            </a:r>
            <a:r>
              <a:rPr lang="en-US" baseline="30000" dirty="0"/>
              <a:t>0</a:t>
            </a:r>
            <a:r>
              <a:rPr lang="en-US" dirty="0"/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60606" y="5052075"/>
            <a:ext cx="6065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interaction has a coupling strength ~10</a:t>
            </a:r>
            <a:r>
              <a:rPr lang="en-US" baseline="30000" dirty="0"/>
              <a:t>-8</a:t>
            </a:r>
            <a:r>
              <a:rPr lang="en-US" dirty="0"/>
              <a:t> G</a:t>
            </a:r>
            <a:r>
              <a:rPr lang="en-US" baseline="-25000" dirty="0"/>
              <a:t>F</a:t>
            </a:r>
            <a:r>
              <a:rPr lang="en-US" dirty="0"/>
              <a:t> and is only strong enough to produce Im</a:t>
            </a:r>
            <a:r>
              <a:rPr lang="en-US" i="1" dirty="0"/>
              <a:t>M</a:t>
            </a:r>
            <a:r>
              <a:rPr lang="en-US" baseline="-25000" dirty="0"/>
              <a:t>12</a:t>
            </a:r>
            <a:r>
              <a:rPr lang="en-US" dirty="0"/>
              <a:t>, i.e. </a:t>
            </a:r>
            <a:r>
              <a:rPr lang="en-US" sz="2400" b="1" i="1" dirty="0" err="1">
                <a:latin typeface="Symbol"/>
              </a:rPr>
              <a:t>e</a:t>
            </a:r>
            <a:r>
              <a:rPr lang="en-US" dirty="0"/>
              <a:t>, and nothing else. It</a:t>
            </a:r>
          </a:p>
          <a:p>
            <a:r>
              <a:rPr lang="en-US" dirty="0"/>
              <a:t>is seen in </a:t>
            </a:r>
            <a:r>
              <a:rPr lang="en-US" i="1" dirty="0"/>
              <a:t>K</a:t>
            </a:r>
            <a:r>
              <a:rPr lang="en-US" baseline="-25000" dirty="0"/>
              <a:t>L</a:t>
            </a:r>
            <a:r>
              <a:rPr lang="en-US" dirty="0"/>
              <a:t> decay because </a:t>
            </a:r>
            <a:r>
              <a:rPr lang="en-US" dirty="0">
                <a:latin typeface="Symbol"/>
              </a:rPr>
              <a:t>D</a:t>
            </a:r>
            <a:r>
              <a:rPr lang="en-US" i="1" dirty="0"/>
              <a:t>M</a:t>
            </a:r>
            <a:r>
              <a:rPr lang="en-US" baseline="-25000" dirty="0"/>
              <a:t>K</a:t>
            </a:r>
            <a:r>
              <a:rPr lang="en-US" dirty="0"/>
              <a:t> (~10</a:t>
            </a:r>
            <a:r>
              <a:rPr lang="en-US" baseline="30000" dirty="0"/>
              <a:t>-12 </a:t>
            </a:r>
            <a:r>
              <a:rPr lang="en-US" dirty="0"/>
              <a:t>MeV) is so small.</a:t>
            </a:r>
          </a:p>
        </p:txBody>
      </p:sp>
      <p:pic>
        <p:nvPicPr>
          <p:cNvPr id="16" name="Picture 15" descr="wolfenstein phot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3595" y="2068849"/>
            <a:ext cx="1717010" cy="2190288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8528915" y="949424"/>
            <a:ext cx="539028" cy="340251"/>
          </a:xfrm>
          <a:prstGeom prst="straightConnector1">
            <a:avLst/>
          </a:prstGeom>
          <a:ln w="44450">
            <a:solidFill>
              <a:srgbClr val="A5002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8411801" y="949424"/>
            <a:ext cx="656142" cy="333169"/>
          </a:xfrm>
          <a:prstGeom prst="straightConnector1">
            <a:avLst/>
          </a:prstGeom>
          <a:ln w="44450">
            <a:solidFill>
              <a:srgbClr val="A5002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0800000">
            <a:off x="9139434" y="235575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374" y="-26165"/>
            <a:ext cx="9376543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Decay of the </a:t>
            </a:r>
            <a:r>
              <a:rPr lang="en-US" i="1" dirty="0"/>
              <a:t>K</a:t>
            </a:r>
            <a:r>
              <a:rPr lang="en-US" baseline="-25000" dirty="0"/>
              <a:t>L</a:t>
            </a:r>
            <a:r>
              <a:rPr lang="en-US" sz="2200" dirty="0"/>
              <a:t>  </a:t>
            </a:r>
            <a:r>
              <a:rPr lang="en-US" dirty="0"/>
              <a:t>to </a:t>
            </a:r>
            <a:r>
              <a:rPr lang="en-US" dirty="0">
                <a:latin typeface="Symbol" pitchFamily="2" charset="2"/>
              </a:rPr>
              <a:t>pp</a:t>
            </a:r>
            <a:r>
              <a:rPr lang="en-US" dirty="0"/>
              <a:t> and </a:t>
            </a:r>
            <a:r>
              <a:rPr lang="en-US" dirty="0" err="1">
                <a:latin typeface="Symbol" pitchFamily="2" charset="2"/>
              </a:rPr>
              <a:t>ppp</a:t>
            </a:r>
            <a:r>
              <a:rPr lang="en-US" dirty="0"/>
              <a:t> final states</a:t>
            </a:r>
            <a:endParaRPr lang="en-US" baseline="-25000" dirty="0"/>
          </a:p>
        </p:txBody>
      </p:sp>
      <p:graphicFrame>
        <p:nvGraphicFramePr>
          <p:cNvPr id="159758" name="Object 14"/>
          <p:cNvGraphicFramePr>
            <a:graphicFrameLocks noChangeAspect="1"/>
          </p:cNvGraphicFramePr>
          <p:nvPr/>
        </p:nvGraphicFramePr>
        <p:xfrm>
          <a:off x="3401220" y="3510045"/>
          <a:ext cx="2459037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06500" imgH="165100" progId="Equation.3">
                  <p:embed/>
                </p:oleObj>
              </mc:Choice>
              <mc:Fallback>
                <p:oleObj name="Equation" r:id="rId2" imgW="1206500" imgH="165100" progId="Equation.3">
                  <p:embed/>
                  <p:pic>
                    <p:nvPicPr>
                      <p:cNvPr id="15975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1220" y="3510045"/>
                        <a:ext cx="2459037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/>
          <p:cNvCxnSpPr/>
          <p:nvPr/>
        </p:nvCxnSpPr>
        <p:spPr>
          <a:xfrm>
            <a:off x="7112655" y="2443377"/>
            <a:ext cx="612343" cy="106666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261818" y="2766437"/>
            <a:ext cx="834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OK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rot="10800000" flipV="1">
            <a:off x="4353493" y="2600737"/>
            <a:ext cx="1507628" cy="79647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850282" y="3706000"/>
            <a:ext cx="1039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Monotype Corsiva"/>
              </a:rPr>
              <a:t>CP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even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54774" y="3764531"/>
            <a:ext cx="990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Monotype Corsiva"/>
              </a:rPr>
              <a:t>CP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odd </a:t>
            </a: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3633837" y="1905607"/>
          <a:ext cx="4000711" cy="774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74800" imgH="304800" progId="Equation.3">
                  <p:embed/>
                </p:oleObj>
              </mc:Choice>
              <mc:Fallback>
                <p:oleObj name="Equation" r:id="rId4" imgW="1574800" imgH="304800" progId="Equation.3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3837" y="1905607"/>
                        <a:ext cx="4000711" cy="7743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5385158" y="1588088"/>
            <a:ext cx="990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Monotype Corsiva"/>
              </a:rPr>
              <a:t>CP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odd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685493" y="1561015"/>
            <a:ext cx="1039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Monotype Corsiva"/>
              </a:rPr>
              <a:t>CP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even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528675" y="4392883"/>
            <a:ext cx="5068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A50021"/>
                </a:solidFill>
              </a:rPr>
              <a:t>Is there a direct decay K</a:t>
            </a:r>
            <a:r>
              <a:rPr lang="en-US" sz="2000" baseline="-25000" dirty="0">
                <a:solidFill>
                  <a:srgbClr val="A50021"/>
                </a:solidFill>
              </a:rPr>
              <a:t>CP-odd</a:t>
            </a:r>
            <a:r>
              <a:rPr lang="en-US" sz="2000" dirty="0">
                <a:solidFill>
                  <a:srgbClr val="A50021"/>
                </a:solidFill>
              </a:rPr>
              <a:t> to </a:t>
            </a:r>
            <a:r>
              <a:rPr lang="en-US" sz="2000" dirty="0" err="1">
                <a:solidFill>
                  <a:srgbClr val="A50021"/>
                </a:solidFill>
                <a:latin typeface="Symbol"/>
              </a:rPr>
              <a:t>p</a:t>
            </a:r>
            <a:r>
              <a:rPr lang="en-US" sz="2000" baseline="30000" dirty="0" err="1">
                <a:solidFill>
                  <a:srgbClr val="A50021"/>
                </a:solidFill>
                <a:sym typeface="Wingdings"/>
              </a:rPr>
              <a:t>+</a:t>
            </a:r>
            <a:r>
              <a:rPr lang="en-US" sz="2000" dirty="0" err="1">
                <a:solidFill>
                  <a:srgbClr val="A50021"/>
                </a:solidFill>
                <a:latin typeface="Symbol"/>
              </a:rPr>
              <a:t>p</a:t>
            </a:r>
            <a:r>
              <a:rPr lang="en-US" sz="2000" baseline="30000" dirty="0">
                <a:solidFill>
                  <a:srgbClr val="A50021"/>
                </a:solidFill>
                <a:latin typeface="Symbol"/>
              </a:rPr>
              <a:t>-</a:t>
            </a:r>
            <a:r>
              <a:rPr lang="en-US" sz="2000" dirty="0">
                <a:solidFill>
                  <a:srgbClr val="A50021"/>
                </a:solidFill>
              </a:rPr>
              <a:t> or </a:t>
            </a:r>
            <a:r>
              <a:rPr lang="en-US" sz="2000" dirty="0">
                <a:solidFill>
                  <a:srgbClr val="A50021"/>
                </a:solidFill>
                <a:latin typeface="Symbol"/>
              </a:rPr>
              <a:t>p</a:t>
            </a:r>
            <a:r>
              <a:rPr lang="en-US" sz="2000" baseline="30000" dirty="0">
                <a:solidFill>
                  <a:srgbClr val="A50021"/>
                </a:solidFill>
                <a:sym typeface="Wingdings"/>
              </a:rPr>
              <a:t>0</a:t>
            </a:r>
            <a:r>
              <a:rPr lang="en-US" sz="2000" dirty="0">
                <a:solidFill>
                  <a:srgbClr val="A50021"/>
                </a:solidFill>
                <a:latin typeface="Symbol"/>
              </a:rPr>
              <a:t>p</a:t>
            </a:r>
            <a:r>
              <a:rPr lang="en-US" sz="2000" baseline="30000" dirty="0">
                <a:solidFill>
                  <a:srgbClr val="A50021"/>
                </a:solidFill>
                <a:latin typeface="Symbol"/>
              </a:rPr>
              <a:t>0</a:t>
            </a:r>
            <a:r>
              <a:rPr lang="en-US" sz="2000" dirty="0">
                <a:solidFill>
                  <a:srgbClr val="A50021"/>
                </a:solidFill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11664" y="2619609"/>
            <a:ext cx="612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OK</a:t>
            </a:r>
          </a:p>
        </p:txBody>
      </p:sp>
      <p:graphicFrame>
        <p:nvGraphicFramePr>
          <p:cNvPr id="29706" name="Object 10"/>
          <p:cNvGraphicFramePr>
            <a:graphicFrameLocks noChangeAspect="1"/>
          </p:cNvGraphicFramePr>
          <p:nvPr/>
        </p:nvGraphicFramePr>
        <p:xfrm>
          <a:off x="6651091" y="3415617"/>
          <a:ext cx="196691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65200" imgH="165100" progId="Equation.3">
                  <p:embed/>
                </p:oleObj>
              </mc:Choice>
              <mc:Fallback>
                <p:oleObj name="Equation" r:id="rId6" imgW="965200" imgH="165100" progId="Equation.3">
                  <p:embed/>
                  <p:pic>
                    <p:nvPicPr>
                      <p:cNvPr id="2970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091" y="3415617"/>
                        <a:ext cx="1966912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rot="16200000" flipH="1">
            <a:off x="5982997" y="2678020"/>
            <a:ext cx="909308" cy="754742"/>
          </a:xfrm>
          <a:prstGeom prst="straightConnector1">
            <a:avLst/>
          </a:prstGeom>
          <a:ln w="44450">
            <a:solidFill>
              <a:srgbClr val="A5002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325099" y="4792993"/>
            <a:ext cx="35939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000" dirty="0">
              <a:solidFill>
                <a:srgbClr val="A50021"/>
              </a:solidFill>
            </a:endParaRPr>
          </a:p>
          <a:p>
            <a:pPr algn="ctr"/>
            <a:r>
              <a:rPr lang="en-US" sz="2000" dirty="0">
                <a:solidFill>
                  <a:srgbClr val="A50021"/>
                </a:solidFill>
              </a:rPr>
              <a:t>The </a:t>
            </a:r>
            <a:r>
              <a:rPr lang="en-US" sz="2000" dirty="0" err="1">
                <a:solidFill>
                  <a:srgbClr val="A50021"/>
                </a:solidFill>
              </a:rPr>
              <a:t>Superweak</a:t>
            </a:r>
            <a:r>
              <a:rPr lang="en-US" sz="2000" dirty="0">
                <a:solidFill>
                  <a:srgbClr val="A50021"/>
                </a:solidFill>
              </a:rPr>
              <a:t> model says no!</a:t>
            </a:r>
          </a:p>
        </p:txBody>
      </p:sp>
      <p:sp>
        <p:nvSpPr>
          <p:cNvPr id="4" name="Rectangle 3"/>
          <p:cNvSpPr/>
          <p:nvPr/>
        </p:nvSpPr>
        <p:spPr>
          <a:xfrm rot="3792190">
            <a:off x="6845844" y="2747782"/>
            <a:ext cx="126906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50"/>
                </a:solidFill>
              </a:rPr>
              <a:t>indirect CPV</a:t>
            </a:r>
          </a:p>
        </p:txBody>
      </p:sp>
      <p:sp>
        <p:nvSpPr>
          <p:cNvPr id="23" name="Rectangle 22"/>
          <p:cNvSpPr/>
          <p:nvPr/>
        </p:nvSpPr>
        <p:spPr>
          <a:xfrm rot="3151851">
            <a:off x="5862667" y="2730023"/>
            <a:ext cx="120654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A50021"/>
                </a:solidFill>
              </a:rPr>
              <a:t>direct CPV?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0" grpId="0"/>
      <p:bldP spid="21" grpId="0"/>
      <p:bldP spid="47" grpId="0"/>
      <p:bldP spid="14" grpId="0"/>
      <p:bldP spid="16" grpId="0"/>
      <p:bldP spid="4" grpId="0"/>
      <p:bldP spid="2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510" y="-183013"/>
            <a:ext cx="979106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+mn-lt"/>
              </a:rPr>
              <a:t>Direct decays and the </a:t>
            </a:r>
            <a:r>
              <a:rPr lang="en-US" dirty="0">
                <a:latin typeface="Symbol"/>
              </a:rPr>
              <a:t>h</a:t>
            </a:r>
            <a:r>
              <a:rPr lang="en-US" baseline="-25000" dirty="0"/>
              <a:t>+- </a:t>
            </a:r>
            <a:r>
              <a:rPr lang="en-US" dirty="0"/>
              <a:t>and </a:t>
            </a:r>
            <a:r>
              <a:rPr lang="en-US" dirty="0">
                <a:latin typeface="Symbol"/>
              </a:rPr>
              <a:t>h</a:t>
            </a:r>
            <a:r>
              <a:rPr lang="en-US" baseline="-25000" dirty="0"/>
              <a:t>00</a:t>
            </a:r>
            <a:r>
              <a:rPr lang="en-US" dirty="0"/>
              <a:t> parameters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312496" y="1352806"/>
          <a:ext cx="7179212" cy="774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356100" imgH="469900" progId="Equation.3">
                  <p:embed/>
                </p:oleObj>
              </mc:Choice>
              <mc:Fallback>
                <p:oleObj name="Equation" r:id="rId3" imgW="4356100" imgH="46990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2496" y="1352806"/>
                        <a:ext cx="7179212" cy="7744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19" name="Object 3"/>
          <p:cNvGraphicFramePr>
            <a:graphicFrameLocks noChangeAspect="1"/>
          </p:cNvGraphicFramePr>
          <p:nvPr/>
        </p:nvGraphicFramePr>
        <p:xfrm>
          <a:off x="2438446" y="2466941"/>
          <a:ext cx="7053263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279900" imgH="469900" progId="Equation.3">
                  <p:embed/>
                </p:oleObj>
              </mc:Choice>
              <mc:Fallback>
                <p:oleObj name="Equation" r:id="rId5" imgW="4279900" imgH="469900" progId="Equation.3">
                  <p:embed/>
                  <p:pic>
                    <p:nvPicPr>
                      <p:cNvPr id="1372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46" y="2466941"/>
                        <a:ext cx="7053263" cy="773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80771" y="3903919"/>
            <a:ext cx="31684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</a:t>
            </a:r>
            <a:r>
              <a:rPr lang="en-US" dirty="0" err="1"/>
              <a:t>Superweak</a:t>
            </a:r>
            <a:r>
              <a:rPr lang="en-US" dirty="0"/>
              <a:t> is correct, and</a:t>
            </a:r>
          </a:p>
          <a:p>
            <a:r>
              <a:rPr lang="en-US" dirty="0"/>
              <a:t>there are no direct </a:t>
            </a:r>
            <a:r>
              <a:rPr lang="en-US" sz="2200" dirty="0">
                <a:latin typeface="Monotype Corsiva" panose="03010101010201010101" pitchFamily="66" charset="0"/>
              </a:rPr>
              <a:t>CP</a:t>
            </a:r>
            <a:r>
              <a:rPr lang="en-US" dirty="0"/>
              <a:t>V terms: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576528" y="3903919"/>
          <a:ext cx="3779457" cy="713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489200" imgH="469900" progId="Equation.3">
                  <p:embed/>
                </p:oleObj>
              </mc:Choice>
              <mc:Fallback>
                <p:oleObj name="Equation" r:id="rId7" imgW="2489200" imgH="4699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6528" y="3903919"/>
                        <a:ext cx="3779457" cy="7134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46357" y="5152662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Then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392946" y="4978518"/>
          <a:ext cx="5806078" cy="745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657600" imgH="469900" progId="Equation.3">
                  <p:embed/>
                </p:oleObj>
              </mc:Choice>
              <mc:Fallback>
                <p:oleObj name="Equation" r:id="rId9" imgW="3657600" imgH="4699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2946" y="4978518"/>
                        <a:ext cx="5806078" cy="7459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435E550-D8AE-AC39-3D28-5B72FC4A0CB0}"/>
              </a:ext>
            </a:extLst>
          </p:cNvPr>
          <p:cNvSpPr txBox="1"/>
          <p:nvPr/>
        </p:nvSpPr>
        <p:spPr>
          <a:xfrm>
            <a:off x="4940180" y="1052352"/>
            <a:ext cx="800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direct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C1E4EF-4B0C-001C-97B4-AC743BBF5FE4}"/>
              </a:ext>
            </a:extLst>
          </p:cNvPr>
          <p:cNvSpPr txBox="1"/>
          <p:nvPr/>
        </p:nvSpPr>
        <p:spPr>
          <a:xfrm>
            <a:off x="6121733" y="1043711"/>
            <a:ext cx="996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indirect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1F84D9-6B95-93B1-4CE6-7EFFEFC0A8C1}"/>
              </a:ext>
            </a:extLst>
          </p:cNvPr>
          <p:cNvSpPr txBox="1"/>
          <p:nvPr/>
        </p:nvSpPr>
        <p:spPr>
          <a:xfrm>
            <a:off x="8364057" y="1013105"/>
            <a:ext cx="800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direct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491837-9C39-3DF3-3FB6-61E6216182FB}"/>
              </a:ext>
            </a:extLst>
          </p:cNvPr>
          <p:cNvSpPr/>
          <p:nvPr/>
        </p:nvSpPr>
        <p:spPr>
          <a:xfrm>
            <a:off x="4349404" y="1052352"/>
            <a:ext cx="3149449" cy="1194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D268A8-5EB1-53B5-0D2D-23D0CA5131AE}"/>
              </a:ext>
            </a:extLst>
          </p:cNvPr>
          <p:cNvSpPr/>
          <p:nvPr/>
        </p:nvSpPr>
        <p:spPr>
          <a:xfrm>
            <a:off x="7585001" y="1088649"/>
            <a:ext cx="3149449" cy="1194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D7CF5A-BD9F-8835-8BB6-D8AC4EF605B5}"/>
              </a:ext>
            </a:extLst>
          </p:cNvPr>
          <p:cNvSpPr/>
          <p:nvPr/>
        </p:nvSpPr>
        <p:spPr>
          <a:xfrm>
            <a:off x="4435552" y="2139198"/>
            <a:ext cx="5142305" cy="1194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322D69-0F3C-2CC6-250B-95BF7C07A29A}"/>
              </a:ext>
            </a:extLst>
          </p:cNvPr>
          <p:cNvSpPr/>
          <p:nvPr/>
        </p:nvSpPr>
        <p:spPr>
          <a:xfrm>
            <a:off x="1953510" y="3617947"/>
            <a:ext cx="8057719" cy="1194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26C594-1E8F-2BA6-7D05-4E2674B005B0}"/>
              </a:ext>
            </a:extLst>
          </p:cNvPr>
          <p:cNvSpPr/>
          <p:nvPr/>
        </p:nvSpPr>
        <p:spPr>
          <a:xfrm>
            <a:off x="2180771" y="4499228"/>
            <a:ext cx="8057719" cy="1194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564CA31-AA93-C8CE-B6AC-0F3B209D2031}"/>
              </a:ext>
            </a:extLst>
          </p:cNvPr>
          <p:cNvSpPr/>
          <p:nvPr/>
        </p:nvSpPr>
        <p:spPr>
          <a:xfrm>
            <a:off x="1828559" y="2151156"/>
            <a:ext cx="2900799" cy="1194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6862"/>
            <a:ext cx="8229600" cy="1143000"/>
          </a:xfrm>
        </p:spPr>
        <p:txBody>
          <a:bodyPr/>
          <a:lstStyle/>
          <a:p>
            <a:r>
              <a:rPr lang="en-US" dirty="0"/>
              <a:t>Predictions of </a:t>
            </a:r>
            <a:r>
              <a:rPr lang="en-US" dirty="0" err="1"/>
              <a:t>Superweak</a:t>
            </a:r>
            <a:r>
              <a:rPr lang="en-US" dirty="0"/>
              <a:t> model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79776" y="1340806"/>
            <a:ext cx="7156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</a:t>
            </a:r>
            <a:r>
              <a:rPr lang="en-US" sz="2000" dirty="0"/>
              <a:t>All </a:t>
            </a:r>
            <a:r>
              <a:rPr lang="en-US" sz="2400" dirty="0">
                <a:latin typeface="Monotype Corsiva" panose="03010101010201010101" pitchFamily="66" charset="0"/>
              </a:rPr>
              <a:t>CP</a:t>
            </a:r>
            <a:r>
              <a:rPr lang="en-US" sz="1000" dirty="0">
                <a:latin typeface="Monotype Corsiva" panose="03010101010201010101" pitchFamily="66" charset="0"/>
              </a:rPr>
              <a:t> </a:t>
            </a:r>
            <a:r>
              <a:rPr lang="en-US" sz="2000" dirty="0"/>
              <a:t>V is due to influence of </a:t>
            </a:r>
            <a:r>
              <a:rPr lang="en-US" sz="2800" b="1" i="1" dirty="0">
                <a:latin typeface="Symbol"/>
              </a:rPr>
              <a:t>e</a:t>
            </a:r>
            <a:r>
              <a:rPr lang="en-US" dirty="0"/>
              <a:t>, </a:t>
            </a:r>
            <a:r>
              <a:rPr lang="en-US" sz="2000" dirty="0"/>
              <a:t>no other measureable results</a:t>
            </a:r>
          </a:p>
          <a:p>
            <a:pPr>
              <a:buFont typeface="Wingdings" charset="2"/>
              <a:buChar char="u"/>
            </a:pPr>
            <a:endParaRPr lang="en-US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662212" y="2146850"/>
          <a:ext cx="6466101" cy="798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797300" imgH="469900" progId="Equation.3">
                  <p:embed/>
                </p:oleObj>
              </mc:Choice>
              <mc:Fallback>
                <p:oleObj name="Equation" r:id="rId2" imgW="3797300" imgH="4699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2212" y="2146850"/>
                        <a:ext cx="6466101" cy="7986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Screen shot 2016-06-30 at 7.45.23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8550" y="4217030"/>
            <a:ext cx="2733311" cy="25704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42608" y="4715689"/>
            <a:ext cx="1179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SW phase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7261860" y="4925210"/>
            <a:ext cx="1380748" cy="18466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211" y="3012750"/>
            <a:ext cx="7444380" cy="8342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75407" y="4393702"/>
            <a:ext cx="3066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different </a:t>
            </a:r>
            <a:r>
              <a:rPr lang="en-US" sz="2000" b="1" i="1" dirty="0">
                <a:solidFill>
                  <a:srgbClr val="002060"/>
                </a:solidFill>
                <a:latin typeface="Symbol" charset="2"/>
                <a:ea typeface="Symbol" charset="2"/>
                <a:cs typeface="Symbol" charset="2"/>
              </a:rPr>
              <a:t>f</a:t>
            </a:r>
            <a:r>
              <a:rPr lang="en-US" sz="2000" b="1" baseline="-25000" dirty="0">
                <a:solidFill>
                  <a:srgbClr val="002060"/>
                </a:solidFill>
              </a:rPr>
              <a:t>+-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measurements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A15A68-6AD9-237B-0F09-2A869E1D27CA}"/>
              </a:ext>
            </a:extLst>
          </p:cNvPr>
          <p:cNvSpPr/>
          <p:nvPr/>
        </p:nvSpPr>
        <p:spPr>
          <a:xfrm>
            <a:off x="8140700" y="3225800"/>
            <a:ext cx="368300" cy="39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79EEDC-C671-E079-509C-6FCF8C8B394E}"/>
              </a:ext>
            </a:extLst>
          </p:cNvPr>
          <p:cNvSpPr txBox="1"/>
          <p:nvPr/>
        </p:nvSpPr>
        <p:spPr>
          <a:xfrm>
            <a:off x="8044288" y="3205124"/>
            <a:ext cx="535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r>
              <a:rPr lang="en-US" sz="2000" baseline="30000" dirty="0"/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4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DA9D8-9D43-590B-A458-C75454486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60510" cy="1325563"/>
          </a:xfrm>
        </p:spPr>
        <p:txBody>
          <a:bodyPr/>
          <a:lstStyle/>
          <a:p>
            <a:r>
              <a:rPr lang="en-US" dirty="0"/>
              <a:t>Same solutions apply for </a:t>
            </a:r>
            <a:r>
              <a:rPr lang="en-US" i="1" dirty="0"/>
              <a:t>D</a:t>
            </a:r>
            <a:r>
              <a:rPr lang="en-US" baseline="-25000" dirty="0"/>
              <a:t>H</a:t>
            </a:r>
            <a:r>
              <a:rPr lang="en-US" i="1" dirty="0"/>
              <a:t>D</a:t>
            </a:r>
            <a:r>
              <a:rPr lang="en-US" baseline="-25000" dirty="0"/>
              <a:t>L</a:t>
            </a:r>
            <a:r>
              <a:rPr lang="en-US" dirty="0"/>
              <a:t>, </a:t>
            </a:r>
            <a:r>
              <a:rPr lang="en-US" i="1" dirty="0" err="1"/>
              <a:t>B</a:t>
            </a:r>
            <a:r>
              <a:rPr lang="en-US" sz="5400" baseline="-15000" dirty="0" err="1"/>
              <a:t>d</a:t>
            </a:r>
            <a:r>
              <a:rPr lang="en-US" baseline="-35000" dirty="0" err="1"/>
              <a:t>H</a:t>
            </a:r>
            <a:r>
              <a:rPr lang="en-US" i="1" dirty="0" err="1"/>
              <a:t>B</a:t>
            </a:r>
            <a:r>
              <a:rPr lang="en-US" sz="4800" baseline="-15000" dirty="0" err="1"/>
              <a:t>d</a:t>
            </a:r>
            <a:r>
              <a:rPr lang="en-US" baseline="-35000" dirty="0" err="1"/>
              <a:t>L</a:t>
            </a:r>
            <a:r>
              <a:rPr lang="en-US" dirty="0"/>
              <a:t> &amp; </a:t>
            </a:r>
            <a:r>
              <a:rPr lang="en-US" i="1" dirty="0" err="1"/>
              <a:t>B</a:t>
            </a:r>
            <a:r>
              <a:rPr lang="en-US" sz="5400" i="1" baseline="-15000" dirty="0" err="1"/>
              <a:t>s</a:t>
            </a:r>
            <a:r>
              <a:rPr lang="en-US" baseline="-35000" dirty="0" err="1"/>
              <a:t>H</a:t>
            </a:r>
            <a:r>
              <a:rPr lang="en-US" i="1" dirty="0" err="1"/>
              <a:t>B</a:t>
            </a:r>
            <a:r>
              <a:rPr lang="en-US" sz="4800" baseline="-15000" dirty="0" err="1"/>
              <a:t>s</a:t>
            </a:r>
            <a:r>
              <a:rPr lang="en-US" baseline="-35000" dirty="0" err="1"/>
              <a:t>L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6826A1-4FA4-0493-DCA5-A816EA8E7A0E}"/>
              </a:ext>
            </a:extLst>
          </p:cNvPr>
          <p:cNvSpPr txBox="1"/>
          <p:nvPr/>
        </p:nvSpPr>
        <p:spPr>
          <a:xfrm>
            <a:off x="6190636" y="1468379"/>
            <a:ext cx="1077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45200"/>
                </a:solidFill>
                <a:latin typeface="Comic Sans MS" panose="030F0902030302020204" pitchFamily="66" charset="0"/>
              </a:rPr>
              <a:t>“Heavy”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617015-E969-4ABA-2CBB-79310A307F66}"/>
              </a:ext>
            </a:extLst>
          </p:cNvPr>
          <p:cNvSpPr txBox="1"/>
          <p:nvPr/>
        </p:nvSpPr>
        <p:spPr>
          <a:xfrm>
            <a:off x="7500104" y="1507709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45200"/>
                </a:solidFill>
                <a:latin typeface="Comic Sans MS" panose="030F0902030302020204" pitchFamily="66" charset="0"/>
              </a:rPr>
              <a:t>“Light”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933FC8C-DB22-80A0-EA1B-A2E17D91F67E}"/>
              </a:ext>
            </a:extLst>
          </p:cNvPr>
          <p:cNvCxnSpPr>
            <a:cxnSpLocks/>
          </p:cNvCxnSpPr>
          <p:nvPr/>
        </p:nvCxnSpPr>
        <p:spPr>
          <a:xfrm flipV="1">
            <a:off x="6729501" y="1258529"/>
            <a:ext cx="231738" cy="324465"/>
          </a:xfrm>
          <a:prstGeom prst="straightConnector1">
            <a:avLst/>
          </a:prstGeom>
          <a:ln w="28575">
            <a:solidFill>
              <a:srgbClr val="9452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3BB84B1-3B30-6A2D-64C1-70E21F7561EB}"/>
              </a:ext>
            </a:extLst>
          </p:cNvPr>
          <p:cNvCxnSpPr>
            <a:cxnSpLocks/>
            <a:stCxn id="4" idx="0"/>
          </p:cNvCxnSpPr>
          <p:nvPr/>
        </p:nvCxnSpPr>
        <p:spPr>
          <a:xfrm flipH="1" flipV="1">
            <a:off x="7645954" y="1343789"/>
            <a:ext cx="332006" cy="163920"/>
          </a:xfrm>
          <a:prstGeom prst="straightConnector1">
            <a:avLst/>
          </a:prstGeom>
          <a:ln w="28575">
            <a:solidFill>
              <a:srgbClr val="9452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5">
            <a:extLst>
              <a:ext uri="{FF2B5EF4-FFF2-40B4-BE49-F238E27FC236}">
                <a16:creationId xmlns:a16="http://schemas.microsoft.com/office/drawing/2014/main" id="{A40E3FC1-3E1B-9884-217E-EB9A2DA6B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9138" y="231414"/>
            <a:ext cx="530505" cy="512064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solidFill>
                  <a:srgbClr val="E4F3F4"/>
                </a:solidFill>
              </a:rPr>
              <a:t>u</a:t>
            </a:r>
            <a:r>
              <a:rPr lang="en-US" sz="2000" baseline="30000" dirty="0">
                <a:solidFill>
                  <a:srgbClr val="E4F3F4"/>
                </a:solidFill>
              </a:rPr>
              <a:t>-2/3</a:t>
            </a:r>
          </a:p>
        </p:txBody>
      </p:sp>
      <p:sp>
        <p:nvSpPr>
          <p:cNvPr id="13" name="Oval 6">
            <a:extLst>
              <a:ext uri="{FF2B5EF4-FFF2-40B4-BE49-F238E27FC236}">
                <a16:creationId xmlns:a16="http://schemas.microsoft.com/office/drawing/2014/main" id="{9640F294-4AB8-DD9A-1FBF-EF69AE674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3787" y="36576"/>
            <a:ext cx="538866" cy="575158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/>
              <a:t>c</a:t>
            </a:r>
            <a:r>
              <a:rPr lang="en-US" sz="2000" baseline="30000" dirty="0"/>
              <a:t>+2/3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3322E7-1845-4424-C3CC-430BA1212558}"/>
              </a:ext>
            </a:extLst>
          </p:cNvPr>
          <p:cNvSpPr txBox="1"/>
          <p:nvPr/>
        </p:nvSpPr>
        <p:spPr>
          <a:xfrm rot="10800000">
            <a:off x="6746259" y="325527"/>
            <a:ext cx="2792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_</a:t>
            </a:r>
          </a:p>
        </p:txBody>
      </p:sp>
      <p:sp>
        <p:nvSpPr>
          <p:cNvPr id="16" name="Oval 5">
            <a:extLst>
              <a:ext uri="{FF2B5EF4-FFF2-40B4-BE49-F238E27FC236}">
                <a16:creationId xmlns:a16="http://schemas.microsoft.com/office/drawing/2014/main" id="{016A7A39-CDE3-E2F3-D401-5299E4126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6934" y="286757"/>
            <a:ext cx="530505" cy="512064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solidFill>
                  <a:srgbClr val="E4F3F4"/>
                </a:solidFill>
              </a:rPr>
              <a:t>d</a:t>
            </a:r>
            <a:r>
              <a:rPr lang="en-US" sz="2000" baseline="30000" dirty="0">
                <a:solidFill>
                  <a:srgbClr val="E4F3F4"/>
                </a:solidFill>
              </a:rPr>
              <a:t>+1/3</a:t>
            </a:r>
          </a:p>
        </p:txBody>
      </p:sp>
      <p:sp>
        <p:nvSpPr>
          <p:cNvPr id="17" name="Oval 6">
            <a:extLst>
              <a:ext uri="{FF2B5EF4-FFF2-40B4-BE49-F238E27FC236}">
                <a16:creationId xmlns:a16="http://schemas.microsoft.com/office/drawing/2014/main" id="{6751C5F6-4863-CCFB-2280-E6F2C1008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853" y="39039"/>
            <a:ext cx="538866" cy="575158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/>
              <a:t>b</a:t>
            </a:r>
            <a:r>
              <a:rPr lang="en-US" sz="2000" baseline="30000" dirty="0"/>
              <a:t>-1/3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3B1F43-9041-8895-044E-069351C16717}"/>
              </a:ext>
            </a:extLst>
          </p:cNvPr>
          <p:cNvSpPr txBox="1"/>
          <p:nvPr/>
        </p:nvSpPr>
        <p:spPr>
          <a:xfrm rot="10800000">
            <a:off x="8311295" y="349155"/>
            <a:ext cx="2792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_</a:t>
            </a:r>
          </a:p>
        </p:txBody>
      </p:sp>
      <p:sp>
        <p:nvSpPr>
          <p:cNvPr id="19" name="Oval 5">
            <a:extLst>
              <a:ext uri="{FF2B5EF4-FFF2-40B4-BE49-F238E27FC236}">
                <a16:creationId xmlns:a16="http://schemas.microsoft.com/office/drawing/2014/main" id="{284EAD13-1FBC-27CB-FE74-46045F41D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44587" y="301334"/>
            <a:ext cx="530505" cy="512064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solidFill>
                  <a:srgbClr val="E4F3F4"/>
                </a:solidFill>
              </a:rPr>
              <a:t>s</a:t>
            </a:r>
            <a:r>
              <a:rPr lang="en-US" sz="2000" baseline="30000" dirty="0">
                <a:solidFill>
                  <a:srgbClr val="E4F3F4"/>
                </a:solidFill>
              </a:rPr>
              <a:t>+1/3</a:t>
            </a:r>
          </a:p>
        </p:txBody>
      </p:sp>
      <p:sp>
        <p:nvSpPr>
          <p:cNvPr id="20" name="Oval 6">
            <a:extLst>
              <a:ext uri="{FF2B5EF4-FFF2-40B4-BE49-F238E27FC236}">
                <a16:creationId xmlns:a16="http://schemas.microsoft.com/office/drawing/2014/main" id="{4A945B21-2C93-6C86-B3A5-DE5351AF8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5867" y="77546"/>
            <a:ext cx="538866" cy="575158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/>
              <a:t>b</a:t>
            </a:r>
            <a:r>
              <a:rPr lang="en-US" sz="2000" baseline="30000" dirty="0"/>
              <a:t>-1/3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1D38C5-441D-8303-3607-E2D7ADBCF77B}"/>
              </a:ext>
            </a:extLst>
          </p:cNvPr>
          <p:cNvSpPr txBox="1"/>
          <p:nvPr/>
        </p:nvSpPr>
        <p:spPr>
          <a:xfrm rot="10800000">
            <a:off x="9906698" y="401611"/>
            <a:ext cx="653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_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FC340CA-A2CF-5504-5A2B-4CF1740CC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407" y="2262952"/>
            <a:ext cx="4737100" cy="4064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980246E-03AF-B62C-72B4-8D7724B12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985" y="2980295"/>
            <a:ext cx="4800600" cy="3937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3D7FF95-1EB7-9D1A-97AD-002F1A16F8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0" y="2307402"/>
            <a:ext cx="3556000" cy="3175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09824BF-C7E4-544D-56C6-424A6C38C7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700" y="3037445"/>
            <a:ext cx="3670300" cy="2794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1C7E671-9DB9-17D5-88AD-FE51F5243C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7866" y="3729388"/>
            <a:ext cx="5219700" cy="304800"/>
          </a:xfrm>
          <a:prstGeom prst="rect">
            <a:avLst/>
          </a:prstGeom>
        </p:spPr>
      </p:pic>
      <p:sp>
        <p:nvSpPr>
          <p:cNvPr id="28" name="Right Brace 27">
            <a:extLst>
              <a:ext uri="{FF2B5EF4-FFF2-40B4-BE49-F238E27FC236}">
                <a16:creationId xmlns:a16="http://schemas.microsoft.com/office/drawing/2014/main" id="{059782B1-5066-D7E9-82DC-3F4CD1349C7C}"/>
              </a:ext>
            </a:extLst>
          </p:cNvPr>
          <p:cNvSpPr/>
          <p:nvPr/>
        </p:nvSpPr>
        <p:spPr>
          <a:xfrm rot="5400000">
            <a:off x="6055283" y="3497760"/>
            <a:ext cx="254012" cy="1116248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5D309BE-B8B8-08F6-F663-254CC943D79F}"/>
              </a:ext>
            </a:extLst>
          </p:cNvPr>
          <p:cNvSpPr txBox="1"/>
          <p:nvPr/>
        </p:nvSpPr>
        <p:spPr>
          <a:xfrm>
            <a:off x="5876025" y="4097917"/>
            <a:ext cx="1137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Symbol" pitchFamily="2" charset="2"/>
              </a:rPr>
              <a:t>≡±</a:t>
            </a:r>
            <a:r>
              <a:rPr lang="en-US" sz="2400" b="1" dirty="0">
                <a:solidFill>
                  <a:srgbClr val="C00000"/>
                </a:solidFill>
                <a:latin typeface="Symbol" pitchFamily="2" charset="2"/>
              </a:rPr>
              <a:t>D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="1" i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F1194E-3A75-A808-FB0B-4EBE65EDD870}"/>
              </a:ext>
            </a:extLst>
          </p:cNvPr>
          <p:cNvSpPr txBox="1"/>
          <p:nvPr/>
        </p:nvSpPr>
        <p:spPr>
          <a:xfrm>
            <a:off x="7432280" y="4136415"/>
            <a:ext cx="1388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Symbol" pitchFamily="2" charset="2"/>
              </a:rPr>
              <a:t>≡±</a:t>
            </a:r>
            <a:r>
              <a:rPr lang="en-US" sz="2400" b="1" dirty="0">
                <a:solidFill>
                  <a:srgbClr val="C00000"/>
                </a:solidFill>
                <a:latin typeface="Symbol" pitchFamily="2" charset="2"/>
              </a:rPr>
              <a:t>D</a:t>
            </a:r>
            <a:r>
              <a:rPr lang="en-US" sz="2400" b="1" dirty="0">
                <a:solidFill>
                  <a:srgbClr val="C00000"/>
                </a:solidFill>
                <a:latin typeface="Symbol" pitchFamily="2" charset="2"/>
                <a:cs typeface="Times New Roman" panose="02020603050405020304" pitchFamily="18" charset="0"/>
              </a:rPr>
              <a:t>G</a:t>
            </a:r>
            <a:r>
              <a:rPr lang="en-US" sz="2400" i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63536ECF-0F32-737D-53CF-FC3F0A89AD26}"/>
              </a:ext>
            </a:extLst>
          </p:cNvPr>
          <p:cNvSpPr/>
          <p:nvPr/>
        </p:nvSpPr>
        <p:spPr>
          <a:xfrm rot="5400000">
            <a:off x="7605157" y="3593196"/>
            <a:ext cx="296941" cy="1009442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BDB1510-0B92-6161-E862-62F497041151}"/>
              </a:ext>
            </a:extLst>
          </p:cNvPr>
          <p:cNvSpPr txBox="1"/>
          <p:nvPr/>
        </p:nvSpPr>
        <p:spPr>
          <a:xfrm>
            <a:off x="8805665" y="4224158"/>
            <a:ext cx="3257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45200"/>
                </a:solidFill>
                <a:latin typeface="Comic Sans MS" panose="030F0902030302020204" pitchFamily="66" charset="0"/>
              </a:rPr>
              <a:t>convention-dependent signs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E54507-8BCD-46C2-DD74-B119D1F3CD5F}"/>
              </a:ext>
            </a:extLst>
          </p:cNvPr>
          <p:cNvSpPr txBox="1"/>
          <p:nvPr/>
        </p:nvSpPr>
        <p:spPr>
          <a:xfrm>
            <a:off x="2415010" y="1865609"/>
            <a:ext cx="136729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C00000"/>
                </a:solidFill>
              </a:rPr>
              <a:t>eigenvalues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BF1102B-3707-79BD-1E36-1BB89C55AB87}"/>
              </a:ext>
            </a:extLst>
          </p:cNvPr>
          <p:cNvSpPr txBox="1"/>
          <p:nvPr/>
        </p:nvSpPr>
        <p:spPr>
          <a:xfrm>
            <a:off x="6791795" y="1899001"/>
            <a:ext cx="133491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C00000"/>
                </a:solidFill>
              </a:rPr>
              <a:t>eigenstates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9FA5C1D-3C4A-27DC-D56E-D87E531A76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141" y="5275307"/>
            <a:ext cx="1911350" cy="29244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70939A9-2297-2F1B-78D2-6DFB067882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141" y="5628349"/>
            <a:ext cx="1911350" cy="404114"/>
          </a:xfrm>
          <a:prstGeom prst="rect">
            <a:avLst/>
          </a:prstGeom>
        </p:spPr>
      </p:pic>
      <p:sp>
        <p:nvSpPr>
          <p:cNvPr id="40" name="Right Arrow 39">
            <a:extLst>
              <a:ext uri="{FF2B5EF4-FFF2-40B4-BE49-F238E27FC236}">
                <a16:creationId xmlns:a16="http://schemas.microsoft.com/office/drawing/2014/main" id="{71DDF0A4-2F73-7EB0-EAA1-2F52796E53B3}"/>
              </a:ext>
            </a:extLst>
          </p:cNvPr>
          <p:cNvSpPr/>
          <p:nvPr/>
        </p:nvSpPr>
        <p:spPr>
          <a:xfrm>
            <a:off x="2722260" y="5564808"/>
            <a:ext cx="635000" cy="26246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Brace 40">
            <a:extLst>
              <a:ext uri="{FF2B5EF4-FFF2-40B4-BE49-F238E27FC236}">
                <a16:creationId xmlns:a16="http://schemas.microsoft.com/office/drawing/2014/main" id="{A3C96984-422F-D83B-F273-781404E2588A}"/>
              </a:ext>
            </a:extLst>
          </p:cNvPr>
          <p:cNvSpPr/>
          <p:nvPr/>
        </p:nvSpPr>
        <p:spPr>
          <a:xfrm>
            <a:off x="2364489" y="5248679"/>
            <a:ext cx="137689" cy="73218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A4E36CEB-E1AC-983A-4C96-EBE56B84E3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69740" y="5479494"/>
            <a:ext cx="2422239" cy="52751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4DA4E9B-53BF-AE93-2CD0-8D8D4E7075B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56741" y="5323301"/>
            <a:ext cx="5614091" cy="34517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79EEC05-D395-1559-0314-6D71FFB6779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10526" y="5864713"/>
            <a:ext cx="5567042" cy="33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34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/>
      <p:bldP spid="31" grpId="0" animBg="1"/>
      <p:bldP spid="33" grpId="0"/>
      <p:bldP spid="3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D2B47-9128-6177-C815-C3C22759F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613025"/>
            <a:ext cx="11049000" cy="1325563"/>
          </a:xfrm>
        </p:spPr>
        <p:txBody>
          <a:bodyPr/>
          <a:lstStyle/>
          <a:p>
            <a:pPr algn="ctr"/>
            <a:r>
              <a:rPr lang="en-US" dirty="0"/>
              <a:t>Direct-</a:t>
            </a:r>
            <a:r>
              <a:rPr lang="en-US" dirty="0">
                <a:latin typeface="Monotype Corsiva" panose="03010101010201010101" pitchFamily="66" charset="0"/>
              </a:rPr>
              <a:t>CP</a:t>
            </a:r>
            <a:r>
              <a:rPr lang="en-US" dirty="0"/>
              <a:t> violation in </a:t>
            </a:r>
            <a:r>
              <a:rPr lang="en-US" i="1" dirty="0" err="1"/>
              <a:t>K</a:t>
            </a:r>
            <a:r>
              <a:rPr lang="en-US" baseline="-25000" dirty="0" err="1"/>
              <a:t>L</a:t>
            </a:r>
            <a:r>
              <a:rPr lang="en-US" sz="3600" dirty="0" err="1">
                <a:sym typeface="Wingdings" pitchFamily="2" charset="2"/>
              </a:rPr>
              <a:t></a:t>
            </a:r>
            <a:r>
              <a:rPr lang="en-US" dirty="0" err="1">
                <a:latin typeface="Symbol" pitchFamily="2" charset="2"/>
                <a:sym typeface="Wingdings" pitchFamily="2" charset="2"/>
              </a:rPr>
              <a:t>p</a:t>
            </a:r>
            <a:r>
              <a:rPr lang="en-US" baseline="30000" dirty="0" err="1">
                <a:latin typeface="Symbol" pitchFamily="2" charset="2"/>
                <a:sym typeface="Wingdings" pitchFamily="2" charset="2"/>
              </a:rPr>
              <a:t>+</a:t>
            </a:r>
            <a:r>
              <a:rPr lang="en-US" dirty="0" err="1">
                <a:latin typeface="Symbol" pitchFamily="2" charset="2"/>
                <a:sym typeface="Wingdings" pitchFamily="2" charset="2"/>
              </a:rPr>
              <a:t>p</a:t>
            </a:r>
            <a:r>
              <a:rPr lang="en-US" b="1" baseline="30000" dirty="0">
                <a:latin typeface="Symbol" pitchFamily="2" charset="2"/>
                <a:sym typeface="Wingdings" pitchFamily="2" charset="2"/>
              </a:rPr>
              <a:t>-</a:t>
            </a:r>
            <a:r>
              <a:rPr lang="en-US" dirty="0">
                <a:latin typeface="Symbol" pitchFamily="2" charset="2"/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&amp; </a:t>
            </a:r>
            <a:r>
              <a:rPr lang="en-US" dirty="0">
                <a:latin typeface="Symbol" pitchFamily="2" charset="2"/>
                <a:sym typeface="Wingdings" pitchFamily="2" charset="2"/>
              </a:rPr>
              <a:t> p</a:t>
            </a:r>
            <a:r>
              <a:rPr lang="en-US" baseline="30000" dirty="0">
                <a:latin typeface="Symbol" pitchFamily="2" charset="2"/>
                <a:sym typeface="Wingdings" pitchFamily="2" charset="2"/>
              </a:rPr>
              <a:t>0</a:t>
            </a:r>
            <a:r>
              <a:rPr lang="en-US" dirty="0">
                <a:latin typeface="Symbol" pitchFamily="2" charset="2"/>
                <a:sym typeface="Wingdings" pitchFamily="2" charset="2"/>
              </a:rPr>
              <a:t>p</a:t>
            </a:r>
            <a:r>
              <a:rPr lang="en-US" baseline="30000" dirty="0">
                <a:latin typeface="Symbol" pitchFamily="2" charset="2"/>
                <a:sym typeface="Wingdings" pitchFamily="2" charset="2"/>
              </a:rPr>
              <a:t>0</a:t>
            </a:r>
            <a:r>
              <a:rPr lang="en-US" dirty="0">
                <a:latin typeface="Symbol" pitchFamily="2" charset="2"/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decays?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886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613" y="-38914"/>
            <a:ext cx="10790619" cy="772451"/>
          </a:xfrm>
        </p:spPr>
        <p:txBody>
          <a:bodyPr>
            <a:normAutofit fontScale="90000"/>
          </a:bodyPr>
          <a:lstStyle/>
          <a:p>
            <a:r>
              <a:rPr lang="en-US" dirty="0"/>
              <a:t>direct </a:t>
            </a:r>
            <a:r>
              <a:rPr lang="en-US" i="1" dirty="0"/>
              <a:t>K</a:t>
            </a:r>
            <a:r>
              <a:rPr lang="en-US" baseline="-25000" dirty="0"/>
              <a:t>2</a:t>
            </a:r>
            <a:r>
              <a:rPr lang="en-US" sz="1200" baseline="-25000" dirty="0"/>
              <a:t> </a:t>
            </a:r>
            <a:r>
              <a:rPr lang="en-US" sz="3111" dirty="0">
                <a:sym typeface="Wingdings"/>
              </a:rPr>
              <a:t></a:t>
            </a:r>
            <a:r>
              <a:rPr lang="en-US" dirty="0">
                <a:latin typeface="Symbol"/>
              </a:rPr>
              <a:t>pp </a:t>
            </a:r>
            <a:r>
              <a:rPr lang="en-US" dirty="0">
                <a:latin typeface="+mn-lt"/>
              </a:rPr>
              <a:t>decays</a:t>
            </a:r>
            <a:r>
              <a:rPr lang="en-US" dirty="0">
                <a:latin typeface="Symbol"/>
              </a:rPr>
              <a:t> </a:t>
            </a:r>
            <a:r>
              <a:rPr lang="en-US" dirty="0">
                <a:latin typeface="+mn-lt"/>
              </a:rPr>
              <a:t>affect </a:t>
            </a:r>
            <a:r>
              <a:rPr lang="en-US" dirty="0" err="1">
                <a:latin typeface="Symbol"/>
              </a:rPr>
              <a:t>p</a:t>
            </a:r>
            <a:r>
              <a:rPr lang="en-US" baseline="30000" dirty="0" err="1">
                <a:latin typeface="Symbol"/>
              </a:rPr>
              <a:t>+</a:t>
            </a:r>
            <a:r>
              <a:rPr lang="en-US" dirty="0" err="1">
                <a:latin typeface="Symbol"/>
              </a:rPr>
              <a:t>p</a:t>
            </a:r>
            <a:r>
              <a:rPr lang="en-US" baseline="30000" dirty="0">
                <a:latin typeface="+mn-lt"/>
              </a:rPr>
              <a:t>-</a:t>
            </a:r>
            <a:r>
              <a:rPr lang="en-US" dirty="0">
                <a:latin typeface="+mn-lt"/>
              </a:rPr>
              <a:t> &amp; </a:t>
            </a:r>
            <a:r>
              <a:rPr lang="en-US" dirty="0">
                <a:latin typeface="Symbol"/>
              </a:rPr>
              <a:t>p</a:t>
            </a:r>
            <a:r>
              <a:rPr lang="en-US" baseline="30000" dirty="0">
                <a:latin typeface="Symbol"/>
              </a:rPr>
              <a:t>0</a:t>
            </a:r>
            <a:r>
              <a:rPr lang="en-US" dirty="0">
                <a:latin typeface="Symbol"/>
              </a:rPr>
              <a:t>p</a:t>
            </a:r>
            <a:r>
              <a:rPr lang="en-US" baseline="30000" dirty="0"/>
              <a:t>0</a:t>
            </a:r>
            <a:r>
              <a:rPr lang="en-US" dirty="0">
                <a:latin typeface="+mn-lt"/>
              </a:rPr>
              <a:t> differently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207311"/>
              </p:ext>
            </p:extLst>
          </p:nvPr>
        </p:nvGraphicFramePr>
        <p:xfrm>
          <a:off x="3787498" y="1123175"/>
          <a:ext cx="530225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63900" imgH="520700" progId="Equation.3">
                  <p:embed/>
                </p:oleObj>
              </mc:Choice>
              <mc:Fallback>
                <p:oleObj name="Equation" r:id="rId2" imgW="3263900" imgH="52070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7498" y="1123175"/>
                        <a:ext cx="5302250" cy="846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03990"/>
              </p:ext>
            </p:extLst>
          </p:nvPr>
        </p:nvGraphicFramePr>
        <p:xfrm>
          <a:off x="2298639" y="2446998"/>
          <a:ext cx="3621088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86000" imgH="254000" progId="Equation.3">
                  <p:embed/>
                </p:oleObj>
              </mc:Choice>
              <mc:Fallback>
                <p:oleObj name="Equation" r:id="rId4" imgW="2286000" imgH="2540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8639" y="2446998"/>
                        <a:ext cx="3621088" cy="40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7878506"/>
              </p:ext>
            </p:extLst>
          </p:nvPr>
        </p:nvGraphicFramePr>
        <p:xfrm>
          <a:off x="2227264" y="3005188"/>
          <a:ext cx="4075898" cy="1532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40100" imgH="1257300" progId="Equation.3">
                  <p:embed/>
                </p:oleObj>
              </mc:Choice>
              <mc:Fallback>
                <p:oleObj name="Equation" r:id="rId6" imgW="3340100" imgH="12573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7264" y="3005188"/>
                        <a:ext cx="4075898" cy="15325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6633324"/>
              </p:ext>
            </p:extLst>
          </p:nvPr>
        </p:nvGraphicFramePr>
        <p:xfrm>
          <a:off x="7007316" y="2484653"/>
          <a:ext cx="3741738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362200" imgH="254000" progId="Equation.3">
                  <p:embed/>
                </p:oleObj>
              </mc:Choice>
              <mc:Fallback>
                <p:oleObj name="Equation" r:id="rId8" imgW="2362200" imgH="254000" progId="Equation.3">
                  <p:embed/>
                  <p:pic>
                    <p:nvPicPr>
                      <p:cNvPr id="13619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7316" y="2484653"/>
                        <a:ext cx="3741738" cy="401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20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49638"/>
              </p:ext>
            </p:extLst>
          </p:nvPr>
        </p:nvGraphicFramePr>
        <p:xfrm>
          <a:off x="6844472" y="3040909"/>
          <a:ext cx="4128936" cy="151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429000" imgH="1257300" progId="Equation.3">
                  <p:embed/>
                </p:oleObj>
              </mc:Choice>
              <mc:Fallback>
                <p:oleObj name="Equation" r:id="rId10" imgW="3429000" imgH="1257300" progId="Equation.3">
                  <p:embed/>
                  <p:pic>
                    <p:nvPicPr>
                      <p:cNvPr id="13620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4472" y="3040909"/>
                        <a:ext cx="4128936" cy="1515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147903" y="775545"/>
            <a:ext cx="20648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A50021"/>
                </a:solidFill>
              </a:rPr>
              <a:t>since we use </a:t>
            </a:r>
            <a:r>
              <a:rPr lang="en-US" sz="1600" dirty="0">
                <a:solidFill>
                  <a:srgbClr val="A50021"/>
                </a:solidFill>
                <a:latin typeface="Monotype Corsiva" panose="03010101010201010101" pitchFamily="66" charset="0"/>
              </a:rPr>
              <a:t>CP</a:t>
            </a:r>
            <a:r>
              <a:rPr lang="en-US" sz="1400" dirty="0">
                <a:solidFill>
                  <a:srgbClr val="A50021"/>
                </a:solidFill>
              </a:rPr>
              <a:t>(</a:t>
            </a:r>
            <a:r>
              <a:rPr lang="en-US" sz="1400" i="1" dirty="0">
                <a:solidFill>
                  <a:srgbClr val="A50021"/>
                </a:solidFill>
              </a:rPr>
              <a:t>K</a:t>
            </a:r>
            <a:r>
              <a:rPr lang="en-US" sz="1400" baseline="30000" dirty="0">
                <a:solidFill>
                  <a:srgbClr val="A50021"/>
                </a:solidFill>
              </a:rPr>
              <a:t>0</a:t>
            </a:r>
            <a:r>
              <a:rPr lang="en-US" sz="1400" dirty="0">
                <a:solidFill>
                  <a:srgbClr val="A50021"/>
                </a:solidFill>
              </a:rPr>
              <a:t>)=</a:t>
            </a:r>
            <a:r>
              <a:rPr lang="en-US" sz="1400" i="1" dirty="0">
                <a:solidFill>
                  <a:srgbClr val="A50021"/>
                </a:solidFill>
              </a:rPr>
              <a:t>+K</a:t>
            </a:r>
            <a:r>
              <a:rPr lang="en-US" sz="1400" baseline="30000" dirty="0">
                <a:solidFill>
                  <a:srgbClr val="A50021"/>
                </a:solidFill>
              </a:rPr>
              <a:t>0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8411058" y="1087045"/>
            <a:ext cx="205489" cy="147243"/>
          </a:xfrm>
          <a:prstGeom prst="straightConnector1">
            <a:avLst/>
          </a:prstGeom>
          <a:ln w="12700">
            <a:solidFill>
              <a:srgbClr val="A5002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0800000">
            <a:off x="9865036" y="777237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A50021"/>
                </a:solidFill>
              </a:rPr>
              <a:t>_</a:t>
            </a:r>
            <a:endParaRPr lang="en-US" sz="1400" baseline="30000" dirty="0">
              <a:solidFill>
                <a:srgbClr val="A5002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47903" y="2053358"/>
            <a:ext cx="24289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A50021"/>
                </a:solidFill>
              </a:rPr>
              <a:t>Clebsch</a:t>
            </a:r>
            <a:r>
              <a:rPr lang="en-US" sz="1400" dirty="0">
                <a:solidFill>
                  <a:srgbClr val="A50021"/>
                </a:solidFill>
              </a:rPr>
              <a:t>-Gordon coefficients</a:t>
            </a:r>
            <a:endParaRPr lang="en-US" sz="1400" baseline="30000" dirty="0">
              <a:solidFill>
                <a:srgbClr val="A5002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8197558" y="2270632"/>
            <a:ext cx="205489" cy="147243"/>
          </a:xfrm>
          <a:prstGeom prst="straightConnector1">
            <a:avLst/>
          </a:prstGeom>
          <a:ln w="12700">
            <a:solidFill>
              <a:srgbClr val="A5002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9701639" y="2320287"/>
            <a:ext cx="205489" cy="147243"/>
          </a:xfrm>
          <a:prstGeom prst="straightConnector1">
            <a:avLst/>
          </a:prstGeom>
          <a:ln w="12700">
            <a:solidFill>
              <a:srgbClr val="A5002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43354" y="4835772"/>
            <a:ext cx="9758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Physics is in the </a:t>
            </a:r>
            <a:r>
              <a:rPr lang="en-US" i="1" dirty="0"/>
              <a:t>phase difference </a:t>
            </a:r>
            <a:r>
              <a:rPr lang="en-US" dirty="0"/>
              <a:t>between </a:t>
            </a:r>
            <a:r>
              <a:rPr lang="en-US" i="1" dirty="0"/>
              <a:t>A</a:t>
            </a:r>
            <a:r>
              <a:rPr lang="en-US" i="1" baseline="-25000" dirty="0"/>
              <a:t>0</a:t>
            </a:r>
            <a:r>
              <a:rPr lang="en-US" dirty="0"/>
              <a:t> &amp;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dirty="0"/>
              <a:t>.  Wu &amp; Yang</a:t>
            </a:r>
            <a:r>
              <a:rPr lang="en-US" baseline="30000" dirty="0"/>
              <a:t>*</a:t>
            </a:r>
            <a:r>
              <a:rPr lang="en-US" dirty="0"/>
              <a:t> chose </a:t>
            </a:r>
            <a:r>
              <a:rPr lang="en-US" i="1" dirty="0"/>
              <a:t>A</a:t>
            </a:r>
            <a:r>
              <a:rPr lang="en-US" i="1" baseline="-25000" dirty="0"/>
              <a:t>0</a:t>
            </a:r>
            <a:r>
              <a:rPr lang="en-US" dirty="0"/>
              <a:t> to be real, </a:t>
            </a:r>
            <a:r>
              <a:rPr lang="en-US" i="1" dirty="0"/>
              <a:t>i.e.,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baseline="-25000" dirty="0"/>
              <a:t>0</a:t>
            </a:r>
            <a:r>
              <a:rPr lang="en-US" dirty="0"/>
              <a:t>=0</a:t>
            </a:r>
            <a:r>
              <a:rPr lang="en-US" sz="800" dirty="0"/>
              <a:t> </a:t>
            </a:r>
            <a:r>
              <a:rPr lang="en-US" dirty="0"/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639" y="5404856"/>
            <a:ext cx="3500017" cy="11113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450" y="5395326"/>
            <a:ext cx="3834980" cy="1098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190" y="6596247"/>
            <a:ext cx="3697938" cy="1835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61200" y="6497937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/>
              <a:t>*</a:t>
            </a: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800D7B-03CE-0867-C1B7-B80E0BBCFDC9}"/>
              </a:ext>
            </a:extLst>
          </p:cNvPr>
          <p:cNvSpPr/>
          <p:nvPr/>
        </p:nvSpPr>
        <p:spPr>
          <a:xfrm>
            <a:off x="8355756" y="1263411"/>
            <a:ext cx="139878" cy="991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3F1AD6-65F9-0154-384F-B0EADF6FE164}"/>
              </a:ext>
            </a:extLst>
          </p:cNvPr>
          <p:cNvSpPr/>
          <p:nvPr/>
        </p:nvSpPr>
        <p:spPr>
          <a:xfrm>
            <a:off x="8355756" y="1717609"/>
            <a:ext cx="139878" cy="991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5BC37B-A033-8DE2-F5A4-46A12BCD2F84}"/>
              </a:ext>
            </a:extLst>
          </p:cNvPr>
          <p:cNvSpPr/>
          <p:nvPr/>
        </p:nvSpPr>
        <p:spPr>
          <a:xfrm>
            <a:off x="4644665" y="3122342"/>
            <a:ext cx="109088" cy="135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2C7C92C-1F5D-2E8F-49A6-F09C9362D9E1}"/>
              </a:ext>
            </a:extLst>
          </p:cNvPr>
          <p:cNvSpPr/>
          <p:nvPr/>
        </p:nvSpPr>
        <p:spPr>
          <a:xfrm>
            <a:off x="9164303" y="1778922"/>
            <a:ext cx="139878" cy="991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207B0F7-B72B-5F40-FC97-99CAFACB5DB5}"/>
              </a:ext>
            </a:extLst>
          </p:cNvPr>
          <p:cNvSpPr txBox="1"/>
          <p:nvPr/>
        </p:nvSpPr>
        <p:spPr>
          <a:xfrm>
            <a:off x="8300302" y="114406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F37C9C0-66D7-32F7-7212-8AC0335434A5}"/>
              </a:ext>
            </a:extLst>
          </p:cNvPr>
          <p:cNvSpPr txBox="1"/>
          <p:nvPr/>
        </p:nvSpPr>
        <p:spPr>
          <a:xfrm>
            <a:off x="8286132" y="159998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404C6F-4CB1-AF32-FEE6-2B751EC522A2}"/>
              </a:ext>
            </a:extLst>
          </p:cNvPr>
          <p:cNvSpPr txBox="1"/>
          <p:nvPr/>
        </p:nvSpPr>
        <p:spPr>
          <a:xfrm>
            <a:off x="4553265" y="2990995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Symbol" pitchFamily="2" charset="2"/>
              </a:rPr>
              <a:t>-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E9AB97-5D99-E8F7-FCF0-73A5276F7606}"/>
              </a:ext>
            </a:extLst>
          </p:cNvPr>
          <p:cNvSpPr txBox="1"/>
          <p:nvPr/>
        </p:nvSpPr>
        <p:spPr>
          <a:xfrm>
            <a:off x="140952" y="1251059"/>
            <a:ext cx="3165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C00000"/>
                </a:solidFill>
              </a:rPr>
              <a:t>K</a:t>
            </a:r>
            <a:r>
              <a:rPr lang="en-US" sz="1600" baseline="30000" dirty="0">
                <a:solidFill>
                  <a:srgbClr val="C00000"/>
                </a:solidFill>
              </a:rPr>
              <a:t>0</a:t>
            </a:r>
            <a:r>
              <a:rPr lang="en-US" sz="1600" dirty="0">
                <a:solidFill>
                  <a:srgbClr val="C00000"/>
                </a:solidFill>
              </a:rPr>
              <a:t>(</a:t>
            </a:r>
            <a:r>
              <a:rPr lang="en-US" sz="1600" i="1" dirty="0">
                <a:solidFill>
                  <a:srgbClr val="C00000"/>
                </a:solidFill>
              </a:rPr>
              <a:t>K</a:t>
            </a:r>
            <a:r>
              <a:rPr lang="en-US" sz="1600" baseline="30000" dirty="0">
                <a:solidFill>
                  <a:srgbClr val="C00000"/>
                </a:solidFill>
              </a:rPr>
              <a:t>0</a:t>
            </a:r>
            <a:r>
              <a:rPr lang="en-US" sz="1600" dirty="0">
                <a:solidFill>
                  <a:srgbClr val="C00000"/>
                </a:solidFill>
              </a:rPr>
              <a:t>)</a:t>
            </a:r>
            <a:r>
              <a:rPr lang="en-US" sz="1200" dirty="0">
                <a:solidFill>
                  <a:srgbClr val="C00000"/>
                </a:solidFill>
                <a:sym typeface="Wingdings" pitchFamily="2" charset="2"/>
              </a:rPr>
              <a:t></a:t>
            </a:r>
            <a:r>
              <a:rPr lang="en-US" sz="1600" dirty="0">
                <a:solidFill>
                  <a:srgbClr val="C00000"/>
                </a:solidFill>
                <a:latin typeface="Symbol" pitchFamily="2" charset="2"/>
                <a:sym typeface="Wingdings" pitchFamily="2" charset="2"/>
              </a:rPr>
              <a:t>pp</a:t>
            </a:r>
            <a:r>
              <a:rPr lang="en-US" sz="1600" dirty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C00000"/>
                </a:solidFill>
                <a:sym typeface="Wingdings" pitchFamily="2" charset="2"/>
              </a:rPr>
              <a:t>Ispin</a:t>
            </a:r>
            <a:r>
              <a:rPr lang="en-US" sz="1600" dirty="0">
                <a:solidFill>
                  <a:srgbClr val="C00000"/>
                </a:solidFill>
                <a:sym typeface="Wingdings" pitchFamily="2" charset="2"/>
              </a:rPr>
              <a:t> amplitudes: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8DFE21-576A-42E0-021E-26AC89002DCE}"/>
              </a:ext>
            </a:extLst>
          </p:cNvPr>
          <p:cNvSpPr txBox="1"/>
          <p:nvPr/>
        </p:nvSpPr>
        <p:spPr>
          <a:xfrm rot="10800000">
            <a:off x="396385" y="1225167"/>
            <a:ext cx="297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_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890293-845B-76A3-5CFF-724AA3FF8641}"/>
              </a:ext>
            </a:extLst>
          </p:cNvPr>
          <p:cNvSpPr txBox="1"/>
          <p:nvPr/>
        </p:nvSpPr>
        <p:spPr>
          <a:xfrm>
            <a:off x="66319" y="2118334"/>
            <a:ext cx="2157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C00000"/>
                </a:solidFill>
                <a:latin typeface="Symbol" pitchFamily="2" charset="2"/>
                <a:sym typeface="Wingdings" pitchFamily="2" charset="2"/>
              </a:rPr>
              <a:t>p</a:t>
            </a:r>
            <a:r>
              <a:rPr lang="en-US" sz="1600" baseline="30000" dirty="0" err="1">
                <a:solidFill>
                  <a:srgbClr val="C00000"/>
                </a:solidFill>
                <a:latin typeface="Symbol" pitchFamily="2" charset="2"/>
                <a:sym typeface="Wingdings" pitchFamily="2" charset="2"/>
              </a:rPr>
              <a:t>+</a:t>
            </a:r>
            <a:r>
              <a:rPr lang="en-US" sz="1600" dirty="0" err="1">
                <a:solidFill>
                  <a:srgbClr val="C00000"/>
                </a:solidFill>
                <a:latin typeface="Symbol" pitchFamily="2" charset="2"/>
                <a:sym typeface="Wingdings" pitchFamily="2" charset="2"/>
              </a:rPr>
              <a:t>p</a:t>
            </a:r>
            <a:r>
              <a:rPr lang="en-US" sz="1600" baseline="30000" dirty="0">
                <a:solidFill>
                  <a:srgbClr val="C00000"/>
                </a:solidFill>
                <a:latin typeface="Symbol" pitchFamily="2" charset="2"/>
                <a:sym typeface="Wingdings" pitchFamily="2" charset="2"/>
              </a:rPr>
              <a:t>-</a:t>
            </a:r>
            <a:r>
              <a:rPr lang="en-US" sz="1600" dirty="0">
                <a:solidFill>
                  <a:srgbClr val="C00000"/>
                </a:solidFill>
                <a:sym typeface="Wingdings" pitchFamily="2" charset="2"/>
              </a:rPr>
              <a:t> &amp;  </a:t>
            </a:r>
            <a:r>
              <a:rPr lang="en-US" sz="1600" dirty="0">
                <a:solidFill>
                  <a:srgbClr val="C00000"/>
                </a:solidFill>
                <a:latin typeface="Symbol" pitchFamily="2" charset="2"/>
                <a:sym typeface="Wingdings" pitchFamily="2" charset="2"/>
              </a:rPr>
              <a:t>p</a:t>
            </a:r>
            <a:r>
              <a:rPr lang="en-US" sz="1600" baseline="30000" dirty="0">
                <a:solidFill>
                  <a:srgbClr val="C00000"/>
                </a:solidFill>
                <a:latin typeface="Symbol" pitchFamily="2" charset="2"/>
                <a:sym typeface="Wingdings" pitchFamily="2" charset="2"/>
              </a:rPr>
              <a:t>0</a:t>
            </a:r>
            <a:r>
              <a:rPr lang="en-US" sz="1600" dirty="0">
                <a:solidFill>
                  <a:srgbClr val="C00000"/>
                </a:solidFill>
                <a:latin typeface="Symbol" pitchFamily="2" charset="2"/>
                <a:sym typeface="Wingdings" pitchFamily="2" charset="2"/>
              </a:rPr>
              <a:t>p</a:t>
            </a:r>
            <a:r>
              <a:rPr lang="en-US" sz="1600" baseline="30000" dirty="0">
                <a:solidFill>
                  <a:srgbClr val="C00000"/>
                </a:solidFill>
                <a:latin typeface="Symbol" pitchFamily="2" charset="2"/>
                <a:sym typeface="Wingdings" pitchFamily="2" charset="2"/>
              </a:rPr>
              <a:t>0 </a:t>
            </a:r>
            <a:r>
              <a:rPr lang="en-US" sz="1600" dirty="0" err="1">
                <a:solidFill>
                  <a:srgbClr val="C00000"/>
                </a:solidFill>
                <a:sym typeface="Wingdings" pitchFamily="2" charset="2"/>
              </a:rPr>
              <a:t>Ispin</a:t>
            </a:r>
            <a:r>
              <a:rPr lang="en-US" sz="1600" dirty="0">
                <a:solidFill>
                  <a:srgbClr val="C00000"/>
                </a:solidFill>
                <a:sym typeface="Wingdings" pitchFamily="2" charset="2"/>
              </a:rPr>
              <a:t> amplitudes: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AF7F31-DCF1-7F17-64DA-C684C2695AD6}"/>
              </a:ext>
            </a:extLst>
          </p:cNvPr>
          <p:cNvSpPr txBox="1"/>
          <p:nvPr/>
        </p:nvSpPr>
        <p:spPr>
          <a:xfrm>
            <a:off x="107921" y="2947136"/>
            <a:ext cx="2157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C00000"/>
                </a:solidFill>
                <a:sym typeface="Wingdings" pitchFamily="2" charset="2"/>
              </a:rPr>
              <a:t>K</a:t>
            </a:r>
            <a:r>
              <a:rPr lang="en-US" sz="1600" baseline="-25000" dirty="0">
                <a:solidFill>
                  <a:srgbClr val="C00000"/>
                </a:solidFill>
                <a:sym typeface="Wingdings" pitchFamily="2" charset="2"/>
              </a:rPr>
              <a:t>2</a:t>
            </a:r>
            <a:r>
              <a:rPr lang="en-US" sz="1100" dirty="0">
                <a:solidFill>
                  <a:srgbClr val="C00000"/>
                </a:solidFill>
                <a:sym typeface="Wingdings" pitchFamily="2" charset="2"/>
              </a:rPr>
              <a:t></a:t>
            </a:r>
            <a:r>
              <a:rPr lang="en-US" sz="800" dirty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Symbol" pitchFamily="2" charset="2"/>
                <a:sym typeface="Wingdings" pitchFamily="2" charset="2"/>
              </a:rPr>
              <a:t>p</a:t>
            </a:r>
            <a:r>
              <a:rPr lang="en-US" sz="1600" baseline="30000" dirty="0" err="1">
                <a:solidFill>
                  <a:srgbClr val="C00000"/>
                </a:solidFill>
                <a:latin typeface="Symbol" pitchFamily="2" charset="2"/>
                <a:sym typeface="Wingdings" pitchFamily="2" charset="2"/>
              </a:rPr>
              <a:t>+</a:t>
            </a:r>
            <a:r>
              <a:rPr lang="en-US" sz="1600" dirty="0" err="1">
                <a:solidFill>
                  <a:srgbClr val="C00000"/>
                </a:solidFill>
                <a:latin typeface="Symbol" pitchFamily="2" charset="2"/>
                <a:sym typeface="Wingdings" pitchFamily="2" charset="2"/>
              </a:rPr>
              <a:t>p</a:t>
            </a:r>
            <a:r>
              <a:rPr lang="en-US" sz="1600" baseline="30000" dirty="0">
                <a:solidFill>
                  <a:srgbClr val="C00000"/>
                </a:solidFill>
                <a:latin typeface="Symbol" pitchFamily="2" charset="2"/>
                <a:sym typeface="Wingdings" pitchFamily="2" charset="2"/>
              </a:rPr>
              <a:t>-</a:t>
            </a:r>
            <a:r>
              <a:rPr lang="en-US" sz="1600" dirty="0">
                <a:solidFill>
                  <a:srgbClr val="C00000"/>
                </a:solidFill>
                <a:sym typeface="Wingdings" pitchFamily="2" charset="2"/>
              </a:rPr>
              <a:t> &amp;  </a:t>
            </a:r>
            <a:r>
              <a:rPr lang="en-US" sz="1600" dirty="0">
                <a:solidFill>
                  <a:srgbClr val="C00000"/>
                </a:solidFill>
                <a:latin typeface="Symbol" pitchFamily="2" charset="2"/>
                <a:sym typeface="Wingdings" pitchFamily="2" charset="2"/>
              </a:rPr>
              <a:t>p</a:t>
            </a:r>
            <a:r>
              <a:rPr lang="en-US" sz="1600" baseline="30000" dirty="0">
                <a:solidFill>
                  <a:srgbClr val="C00000"/>
                </a:solidFill>
                <a:latin typeface="Symbol" pitchFamily="2" charset="2"/>
                <a:sym typeface="Wingdings" pitchFamily="2" charset="2"/>
              </a:rPr>
              <a:t>0</a:t>
            </a:r>
            <a:r>
              <a:rPr lang="en-US" sz="1600" dirty="0">
                <a:solidFill>
                  <a:srgbClr val="C00000"/>
                </a:solidFill>
                <a:latin typeface="Symbol" pitchFamily="2" charset="2"/>
                <a:sym typeface="Wingdings" pitchFamily="2" charset="2"/>
              </a:rPr>
              <a:t>p</a:t>
            </a:r>
            <a:r>
              <a:rPr lang="en-US" sz="1600" baseline="30000" dirty="0">
                <a:solidFill>
                  <a:srgbClr val="C00000"/>
                </a:solidFill>
                <a:latin typeface="Symbol" pitchFamily="2" charset="2"/>
                <a:sym typeface="Wingdings" pitchFamily="2" charset="2"/>
              </a:rPr>
              <a:t>0 </a:t>
            </a:r>
            <a:r>
              <a:rPr lang="en-US" sz="1600" dirty="0" err="1">
                <a:solidFill>
                  <a:srgbClr val="C00000"/>
                </a:solidFill>
                <a:sym typeface="Wingdings" pitchFamily="2" charset="2"/>
              </a:rPr>
              <a:t>Ispin</a:t>
            </a:r>
            <a:r>
              <a:rPr lang="en-US" sz="1600" dirty="0">
                <a:solidFill>
                  <a:srgbClr val="C00000"/>
                </a:solidFill>
                <a:sym typeface="Wingdings" pitchFamily="2" charset="2"/>
              </a:rPr>
              <a:t> amplitudes</a:t>
            </a:r>
            <a:r>
              <a:rPr lang="en-US" sz="1600" b="1" dirty="0">
                <a:solidFill>
                  <a:srgbClr val="C00000"/>
                </a:solidFill>
                <a:sym typeface="Wingdings" pitchFamily="2" charset="2"/>
              </a:rPr>
              <a:t>: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292D83A-1300-5942-A319-C1516AE7CCE2}"/>
              </a:ext>
            </a:extLst>
          </p:cNvPr>
          <p:cNvSpPr txBox="1"/>
          <p:nvPr/>
        </p:nvSpPr>
        <p:spPr>
          <a:xfrm>
            <a:off x="-28284" y="4835772"/>
            <a:ext cx="2157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sym typeface="Wingdings" pitchFamily="2" charset="2"/>
              </a:rPr>
              <a:t>Wu-Yang phase</a:t>
            </a:r>
          </a:p>
          <a:p>
            <a:r>
              <a:rPr lang="en-US" sz="1600" dirty="0">
                <a:solidFill>
                  <a:srgbClr val="C00000"/>
                </a:solidFill>
                <a:sym typeface="Wingdings" pitchFamily="2" charset="2"/>
              </a:rPr>
              <a:t>convention: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7CD6CD-7DE0-80BC-9633-D6EB17BE972E}"/>
              </a:ext>
            </a:extLst>
          </p:cNvPr>
          <p:cNvSpPr txBox="1"/>
          <p:nvPr/>
        </p:nvSpPr>
        <p:spPr>
          <a:xfrm>
            <a:off x="75873" y="4068232"/>
            <a:ext cx="2157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sym typeface="Wingdings" pitchFamily="2" charset="2"/>
              </a:rPr>
              <a:t>repeat for </a:t>
            </a:r>
            <a:r>
              <a:rPr lang="en-US" sz="1600" i="1" dirty="0">
                <a:solidFill>
                  <a:srgbClr val="C00000"/>
                </a:solidFill>
                <a:sym typeface="Wingdings" pitchFamily="2" charset="2"/>
              </a:rPr>
              <a:t>K</a:t>
            </a:r>
            <a:r>
              <a:rPr lang="en-US" sz="1600" baseline="-25000" dirty="0">
                <a:solidFill>
                  <a:srgbClr val="C00000"/>
                </a:solidFill>
                <a:sym typeface="Wingdings" pitchFamily="2" charset="2"/>
              </a:rPr>
              <a:t>1</a:t>
            </a:r>
            <a:r>
              <a:rPr lang="en-US" sz="1200" dirty="0">
                <a:solidFill>
                  <a:srgbClr val="C00000"/>
                </a:solidFill>
                <a:sym typeface="Wingdings" pitchFamily="2" charset="2"/>
              </a:rPr>
              <a:t></a:t>
            </a:r>
            <a:r>
              <a:rPr lang="en-US" sz="1600" dirty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Symbol" pitchFamily="2" charset="2"/>
                <a:sym typeface="Wingdings" pitchFamily="2" charset="2"/>
              </a:rPr>
              <a:t>p</a:t>
            </a:r>
            <a:r>
              <a:rPr lang="en-US" sz="1600" baseline="30000" dirty="0" err="1">
                <a:solidFill>
                  <a:srgbClr val="C00000"/>
                </a:solidFill>
                <a:latin typeface="Symbol" pitchFamily="2" charset="2"/>
                <a:sym typeface="Wingdings" pitchFamily="2" charset="2"/>
              </a:rPr>
              <a:t>+</a:t>
            </a:r>
            <a:r>
              <a:rPr lang="en-US" sz="1600" dirty="0" err="1">
                <a:solidFill>
                  <a:srgbClr val="C00000"/>
                </a:solidFill>
                <a:latin typeface="Symbol" pitchFamily="2" charset="2"/>
                <a:sym typeface="Wingdings" pitchFamily="2" charset="2"/>
              </a:rPr>
              <a:t>p</a:t>
            </a:r>
            <a:r>
              <a:rPr lang="en-US" sz="1600" baseline="30000" dirty="0">
                <a:solidFill>
                  <a:srgbClr val="C00000"/>
                </a:solidFill>
                <a:latin typeface="Symbol" pitchFamily="2" charset="2"/>
                <a:sym typeface="Wingdings" pitchFamily="2" charset="2"/>
              </a:rPr>
              <a:t>-</a:t>
            </a:r>
            <a:r>
              <a:rPr lang="en-US" sz="1600" dirty="0">
                <a:solidFill>
                  <a:srgbClr val="C00000"/>
                </a:solidFill>
                <a:sym typeface="Wingdings" pitchFamily="2" charset="2"/>
              </a:rPr>
              <a:t> &amp;  </a:t>
            </a:r>
            <a:r>
              <a:rPr lang="en-US" sz="1600" dirty="0">
                <a:solidFill>
                  <a:srgbClr val="C00000"/>
                </a:solidFill>
                <a:latin typeface="Symbol" pitchFamily="2" charset="2"/>
                <a:sym typeface="Wingdings" pitchFamily="2" charset="2"/>
              </a:rPr>
              <a:t>p</a:t>
            </a:r>
            <a:r>
              <a:rPr lang="en-US" sz="1600" baseline="30000" dirty="0">
                <a:solidFill>
                  <a:srgbClr val="C00000"/>
                </a:solidFill>
                <a:latin typeface="Symbol" pitchFamily="2" charset="2"/>
                <a:sym typeface="Wingdings" pitchFamily="2" charset="2"/>
              </a:rPr>
              <a:t>0</a:t>
            </a:r>
            <a:r>
              <a:rPr lang="en-US" sz="1600" dirty="0">
                <a:solidFill>
                  <a:srgbClr val="C00000"/>
                </a:solidFill>
                <a:latin typeface="Symbol" pitchFamily="2" charset="2"/>
                <a:sym typeface="Wingdings" pitchFamily="2" charset="2"/>
              </a:rPr>
              <a:t>p</a:t>
            </a:r>
            <a:r>
              <a:rPr lang="en-US" sz="1600" baseline="30000" dirty="0">
                <a:solidFill>
                  <a:srgbClr val="C00000"/>
                </a:solidFill>
                <a:latin typeface="Symbol" pitchFamily="2" charset="2"/>
                <a:sym typeface="Wingdings" pitchFamily="2" charset="2"/>
              </a:rPr>
              <a:t>0 </a:t>
            </a:r>
            <a:r>
              <a:rPr lang="en-US" sz="1600" dirty="0">
                <a:solidFill>
                  <a:srgbClr val="C00000"/>
                </a:solidFill>
                <a:sym typeface="Wingdings" pitchFamily="2" charset="2"/>
              </a:rPr>
              <a:t>amplitudes</a:t>
            </a:r>
            <a:r>
              <a:rPr lang="en-US" sz="1600" b="1" dirty="0">
                <a:solidFill>
                  <a:srgbClr val="C00000"/>
                </a:solidFill>
                <a:sym typeface="Wingdings" pitchFamily="2" charset="2"/>
              </a:rPr>
              <a:t>: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9A6E301-BA54-BF45-CCC5-3F57554923AA}"/>
              </a:ext>
            </a:extLst>
          </p:cNvPr>
          <p:cNvSpPr txBox="1"/>
          <p:nvPr/>
        </p:nvSpPr>
        <p:spPr>
          <a:xfrm>
            <a:off x="21184" y="5621992"/>
            <a:ext cx="1014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sym typeface="Wingdings" pitchFamily="2" charset="2"/>
              </a:rPr>
              <a:t>results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id="{325D8261-B438-C6F2-35ED-E81DCE8E2929}"/>
              </a:ext>
            </a:extLst>
          </p:cNvPr>
          <p:cNvSpPr/>
          <p:nvPr/>
        </p:nvSpPr>
        <p:spPr>
          <a:xfrm>
            <a:off x="884126" y="5715443"/>
            <a:ext cx="431800" cy="169277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2F2CBE4-AC9F-F2C2-5E8A-4493B00F19B4}"/>
              </a:ext>
            </a:extLst>
          </p:cNvPr>
          <p:cNvSpPr/>
          <p:nvPr/>
        </p:nvSpPr>
        <p:spPr>
          <a:xfrm>
            <a:off x="2224006" y="4191000"/>
            <a:ext cx="3574650" cy="34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F47FC72-6691-7316-012D-3C69D4AAB67F}"/>
              </a:ext>
            </a:extLst>
          </p:cNvPr>
          <p:cNvSpPr/>
          <p:nvPr/>
        </p:nvSpPr>
        <p:spPr>
          <a:xfrm>
            <a:off x="6806905" y="4216277"/>
            <a:ext cx="3574650" cy="34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9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7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 animBg="1"/>
      <p:bldP spid="3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47363" y="5803601"/>
            <a:ext cx="1390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A50021"/>
                </a:solidFill>
              </a:rPr>
              <a:t>different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708302" y="6016855"/>
            <a:ext cx="828876" cy="1"/>
          </a:xfrm>
          <a:prstGeom prst="straightConnector1">
            <a:avLst/>
          </a:prstGeom>
          <a:ln w="44450">
            <a:solidFill>
              <a:srgbClr val="A5002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544103" y="6049078"/>
            <a:ext cx="798246" cy="4241"/>
          </a:xfrm>
          <a:prstGeom prst="straightConnector1">
            <a:avLst/>
          </a:prstGeom>
          <a:ln w="44450">
            <a:solidFill>
              <a:srgbClr val="A5002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601" y="355067"/>
            <a:ext cx="3500017" cy="11113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302" y="585567"/>
            <a:ext cx="3834980" cy="1098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740" y="2832140"/>
            <a:ext cx="2919268" cy="9880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430" y="2844073"/>
            <a:ext cx="2698496" cy="9812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577" y="1716058"/>
            <a:ext cx="1857414" cy="9313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254" y="1937866"/>
            <a:ext cx="2049699" cy="7027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601" y="3852751"/>
            <a:ext cx="4289656" cy="689409"/>
          </a:xfrm>
          <a:prstGeom prst="rect">
            <a:avLst/>
          </a:prstGeom>
          <a:ln w="22225">
            <a:solidFill>
              <a:srgbClr val="A5002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2159680" y="3915275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2">
                    <a:lumMod val="75000"/>
                  </a:schemeClr>
                </a:solidFill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I=1/2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rule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sym typeface="Wingdings"/>
              </a:rPr>
              <a:t>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430" y="4628726"/>
            <a:ext cx="2102990" cy="9949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256" y="4700278"/>
            <a:ext cx="2133216" cy="89391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256" y="5752315"/>
            <a:ext cx="1896190" cy="5718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436" y="5894803"/>
            <a:ext cx="1747020" cy="50587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432810" y="1783080"/>
            <a:ext cx="2169615" cy="857540"/>
          </a:xfrm>
          <a:prstGeom prst="rect">
            <a:avLst/>
          </a:prstGeom>
          <a:noFill/>
          <a:ln w="25400">
            <a:solidFill>
              <a:schemeClr val="tx1">
                <a:alpha val="92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3251698" y="1327022"/>
            <a:ext cx="323228" cy="402602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</p:cNvCxnSpPr>
          <p:nvPr/>
        </p:nvCxnSpPr>
        <p:spPr>
          <a:xfrm flipV="1">
            <a:off x="8582374" y="1490702"/>
            <a:ext cx="752126" cy="29237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432810" y="2740864"/>
            <a:ext cx="392792" cy="323175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6796364" y="2733980"/>
            <a:ext cx="408346" cy="36718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334622" y="1937866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define: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33997" y="230237"/>
            <a:ext cx="14713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804000"/>
                </a:solidFill>
              </a:rPr>
              <a:t>from previous</a:t>
            </a:r>
          </a:p>
          <a:p>
            <a:r>
              <a:rPr lang="en-US" sz="1600" b="1" dirty="0">
                <a:solidFill>
                  <a:srgbClr val="804000"/>
                </a:solidFill>
              </a:rPr>
              <a:t>         slide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33412E-FB5A-1AC0-ACA2-697BAD435412}"/>
              </a:ext>
            </a:extLst>
          </p:cNvPr>
          <p:cNvSpPr txBox="1"/>
          <p:nvPr/>
        </p:nvSpPr>
        <p:spPr>
          <a:xfrm>
            <a:off x="337318" y="3114286"/>
            <a:ext cx="16001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945200"/>
                </a:solidFill>
                <a:latin typeface="Comic Sans MS" panose="030F0902030302020204" pitchFamily="66" charset="0"/>
              </a:rPr>
              <a:t>direct </a:t>
            </a:r>
            <a:r>
              <a:rPr lang="en-US" sz="1600" b="1" dirty="0">
                <a:solidFill>
                  <a:srgbClr val="945200"/>
                </a:solidFill>
                <a:latin typeface="Monotype Corsiva" panose="03010101010201010101" pitchFamily="66" charset="0"/>
              </a:rPr>
              <a:t>CP</a:t>
            </a:r>
            <a:r>
              <a:rPr lang="en-US" sz="1400" b="1" dirty="0">
                <a:solidFill>
                  <a:srgbClr val="945200"/>
                </a:solidFill>
                <a:latin typeface="Comic Sans MS" panose="030F0902030302020204" pitchFamily="66" charset="0"/>
              </a:rPr>
              <a:t>V term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0BC774-67FF-2AE4-0A63-5B407AA46AAE}"/>
              </a:ext>
            </a:extLst>
          </p:cNvPr>
          <p:cNvSpPr txBox="1"/>
          <p:nvPr/>
        </p:nvSpPr>
        <p:spPr>
          <a:xfrm>
            <a:off x="5602425" y="3131346"/>
            <a:ext cx="16001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945200"/>
                </a:solidFill>
                <a:latin typeface="Comic Sans MS" panose="030F0902030302020204" pitchFamily="66" charset="0"/>
              </a:rPr>
              <a:t>direct </a:t>
            </a:r>
            <a:r>
              <a:rPr lang="en-US" sz="1600" b="1" dirty="0">
                <a:solidFill>
                  <a:srgbClr val="945200"/>
                </a:solidFill>
                <a:latin typeface="Monotype Corsiva" panose="03010101010201010101" pitchFamily="66" charset="0"/>
              </a:rPr>
              <a:t>CP</a:t>
            </a:r>
            <a:r>
              <a:rPr lang="en-US" sz="1400" b="1" dirty="0">
                <a:solidFill>
                  <a:srgbClr val="945200"/>
                </a:solidFill>
                <a:latin typeface="Comic Sans MS" panose="030F0902030302020204" pitchFamily="66" charset="0"/>
              </a:rPr>
              <a:t>V term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46B21D5-47BC-104A-BCDF-02302F3449C2}"/>
              </a:ext>
            </a:extLst>
          </p:cNvPr>
          <p:cNvSpPr/>
          <p:nvPr/>
        </p:nvSpPr>
        <p:spPr>
          <a:xfrm>
            <a:off x="6560531" y="1756282"/>
            <a:ext cx="2049699" cy="927844"/>
          </a:xfrm>
          <a:prstGeom prst="rect">
            <a:avLst/>
          </a:prstGeom>
          <a:noFill/>
          <a:ln w="25400">
            <a:solidFill>
              <a:schemeClr val="tx1">
                <a:alpha val="92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C8CF36B-5A3C-F4A2-F9C2-92F96CA21C60}"/>
              </a:ext>
            </a:extLst>
          </p:cNvPr>
          <p:cNvCxnSpPr>
            <a:cxnSpLocks/>
          </p:cNvCxnSpPr>
          <p:nvPr/>
        </p:nvCxnSpPr>
        <p:spPr>
          <a:xfrm flipH="1" flipV="1">
            <a:off x="4927610" y="1333207"/>
            <a:ext cx="1455704" cy="462637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01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22" grpId="0" animBg="1"/>
      <p:bldP spid="3" grpId="0"/>
      <p:bldP spid="5" grpId="0"/>
      <p:bldP spid="6" grpId="0"/>
      <p:bldP spid="2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7525" y="-152306"/>
            <a:ext cx="8229600" cy="1143000"/>
          </a:xfrm>
        </p:spPr>
        <p:txBody>
          <a:bodyPr/>
          <a:lstStyle/>
          <a:p>
            <a:r>
              <a:rPr lang="en-US" dirty="0"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dirty="0"/>
              <a:t>I=1/2 rule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490" y="949009"/>
            <a:ext cx="3303270" cy="18371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180" y="949008"/>
            <a:ext cx="3662680" cy="4292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610" y="2294309"/>
            <a:ext cx="3605530" cy="2692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330" y="1397492"/>
            <a:ext cx="3514090" cy="7437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364" y="2715255"/>
            <a:ext cx="3782252" cy="9029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00" y="2686785"/>
            <a:ext cx="3794760" cy="9314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430" y="3352144"/>
            <a:ext cx="3307790" cy="9603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550" y="4471550"/>
            <a:ext cx="3130472" cy="9207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74874" y="4993249"/>
            <a:ext cx="8627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rgbClr val="804000"/>
                </a:solidFill>
              </a:rPr>
              <a:t>Ispin</a:t>
            </a:r>
            <a:r>
              <a:rPr lang="en-US" sz="1600" b="1" dirty="0">
                <a:solidFill>
                  <a:srgbClr val="804000"/>
                </a:solidFill>
              </a:rPr>
              <a:t>=0</a:t>
            </a:r>
          </a:p>
          <a:p>
            <a:r>
              <a:rPr lang="en-US" sz="1600" b="1" dirty="0">
                <a:solidFill>
                  <a:srgbClr val="804000"/>
                </a:solidFill>
              </a:rPr>
              <a:t>  </a:t>
            </a:r>
            <a:r>
              <a:rPr lang="en-US" sz="1600" b="1" dirty="0" err="1">
                <a:solidFill>
                  <a:srgbClr val="804000"/>
                </a:solidFill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sz="1600" b="1" baseline="30000" dirty="0" err="1">
                <a:solidFill>
                  <a:srgbClr val="804000"/>
                </a:solidFill>
                <a:latin typeface="Symbol" charset="2"/>
                <a:ea typeface="Symbol" charset="2"/>
                <a:cs typeface="Symbol" charset="2"/>
              </a:rPr>
              <a:t>+</a:t>
            </a:r>
            <a:r>
              <a:rPr lang="en-US" sz="1600" b="1" dirty="0" err="1">
                <a:solidFill>
                  <a:srgbClr val="804000"/>
                </a:solidFill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sz="1600" b="1" baseline="30000" dirty="0">
                <a:solidFill>
                  <a:srgbClr val="804000"/>
                </a:solidFill>
                <a:latin typeface="Symbol" charset="2"/>
                <a:ea typeface="Symbol" charset="2"/>
                <a:cs typeface="Symbol" charset="2"/>
              </a:rPr>
              <a:t>-</a:t>
            </a:r>
            <a:r>
              <a:rPr lang="en-US" sz="1600" b="1" dirty="0">
                <a:solidFill>
                  <a:srgbClr val="804000"/>
                </a:solidFill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93997" y="4994815"/>
            <a:ext cx="8627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rgbClr val="804000"/>
                </a:solidFill>
              </a:rPr>
              <a:t>Ispin</a:t>
            </a:r>
            <a:r>
              <a:rPr lang="en-US" sz="1600" b="1" dirty="0">
                <a:solidFill>
                  <a:srgbClr val="804000"/>
                </a:solidFill>
              </a:rPr>
              <a:t>=2</a:t>
            </a:r>
          </a:p>
          <a:p>
            <a:r>
              <a:rPr lang="en-US" sz="1600" b="1" dirty="0">
                <a:solidFill>
                  <a:srgbClr val="804000"/>
                </a:solidFill>
              </a:rPr>
              <a:t>  </a:t>
            </a:r>
            <a:r>
              <a:rPr lang="en-US" sz="1600" b="1" dirty="0" err="1">
                <a:solidFill>
                  <a:srgbClr val="804000"/>
                </a:solidFill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sz="1600" b="1" baseline="30000" dirty="0" err="1">
                <a:solidFill>
                  <a:srgbClr val="804000"/>
                </a:solidFill>
                <a:latin typeface="Symbol" charset="2"/>
                <a:ea typeface="Symbol" charset="2"/>
                <a:cs typeface="Symbol" charset="2"/>
              </a:rPr>
              <a:t>+</a:t>
            </a:r>
            <a:r>
              <a:rPr lang="en-US" sz="1600" b="1" dirty="0" err="1">
                <a:solidFill>
                  <a:srgbClr val="804000"/>
                </a:solidFill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sz="1600" b="1" baseline="30000" dirty="0">
                <a:solidFill>
                  <a:srgbClr val="804000"/>
                </a:solidFill>
                <a:latin typeface="Symbol" charset="2"/>
                <a:ea typeface="Symbol" charset="2"/>
                <a:cs typeface="Symbol" charset="2"/>
              </a:rPr>
              <a:t>-</a:t>
            </a:r>
            <a:r>
              <a:rPr lang="en-US" sz="1600" b="1" dirty="0">
                <a:solidFill>
                  <a:srgbClr val="804000"/>
                </a:solidFill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76221" y="4883350"/>
            <a:ext cx="8627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rgbClr val="804000"/>
                </a:solidFill>
              </a:rPr>
              <a:t>Ispin</a:t>
            </a:r>
            <a:r>
              <a:rPr lang="en-US" sz="1600" b="1" dirty="0">
                <a:solidFill>
                  <a:srgbClr val="804000"/>
                </a:solidFill>
              </a:rPr>
              <a:t>=2</a:t>
            </a:r>
          </a:p>
          <a:p>
            <a:r>
              <a:rPr lang="en-US" sz="1600" b="1" dirty="0">
                <a:solidFill>
                  <a:srgbClr val="804000"/>
                </a:solidFill>
              </a:rPr>
              <a:t>  </a:t>
            </a:r>
            <a:r>
              <a:rPr lang="en-US" sz="1600" b="1" dirty="0" err="1">
                <a:solidFill>
                  <a:srgbClr val="804000"/>
                </a:solidFill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sz="1600" b="1" baseline="30000" dirty="0" err="1">
                <a:solidFill>
                  <a:srgbClr val="804000"/>
                </a:solidFill>
                <a:latin typeface="Symbol" charset="2"/>
                <a:ea typeface="Symbol" charset="2"/>
                <a:cs typeface="Symbol" charset="2"/>
              </a:rPr>
              <a:t>+</a:t>
            </a:r>
            <a:r>
              <a:rPr lang="en-US" sz="1600" b="1" dirty="0" err="1">
                <a:solidFill>
                  <a:srgbClr val="804000"/>
                </a:solidFill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sz="1600" b="1" baseline="30000" dirty="0">
                <a:solidFill>
                  <a:srgbClr val="804000"/>
                </a:solidFill>
                <a:latin typeface="Symbol" charset="2"/>
                <a:ea typeface="Symbol" charset="2"/>
                <a:cs typeface="Symbol" charset="2"/>
              </a:rPr>
              <a:t>-</a:t>
            </a:r>
            <a:r>
              <a:rPr lang="en-US" sz="1600" b="1" dirty="0">
                <a:solidFill>
                  <a:srgbClr val="804000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74316" y="4191880"/>
            <a:ext cx="35782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804000"/>
                </a:solidFill>
              </a:rPr>
              <a:t>phase space </a:t>
            </a:r>
            <a:r>
              <a:rPr lang="en-US" sz="1600" b="1">
                <a:solidFill>
                  <a:srgbClr val="804000"/>
                </a:solidFill>
              </a:rPr>
              <a:t>is same </a:t>
            </a:r>
            <a:r>
              <a:rPr lang="en-US" sz="1600" b="1" dirty="0">
                <a:solidFill>
                  <a:srgbClr val="804000"/>
                </a:solidFill>
              </a:rPr>
              <a:t>for both modes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873" y="5756977"/>
            <a:ext cx="3259038" cy="10395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348" y="5763388"/>
            <a:ext cx="3178631" cy="82029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568430" y="3317854"/>
            <a:ext cx="3307790" cy="568346"/>
          </a:xfrm>
          <a:prstGeom prst="rect">
            <a:avLst/>
          </a:prstGeom>
          <a:noFill/>
          <a:ln w="63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53" y="4494556"/>
            <a:ext cx="3444744" cy="548526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 flipV="1">
            <a:off x="3124778" y="4944029"/>
            <a:ext cx="228005" cy="170936"/>
          </a:xfrm>
          <a:prstGeom prst="straightConnector1">
            <a:avLst/>
          </a:prstGeom>
          <a:ln>
            <a:solidFill>
              <a:srgbClr val="804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3823339" y="4949603"/>
            <a:ext cx="105066" cy="163197"/>
          </a:xfrm>
          <a:prstGeom prst="straightConnector1">
            <a:avLst/>
          </a:prstGeom>
          <a:ln>
            <a:solidFill>
              <a:srgbClr val="804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75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AC659-A1D5-0714-C843-FAC1C3C93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986" y="102949"/>
            <a:ext cx="10515600" cy="755865"/>
          </a:xfrm>
        </p:spPr>
        <p:txBody>
          <a:bodyPr/>
          <a:lstStyle/>
          <a:p>
            <a:pPr algn="ctr"/>
            <a:r>
              <a:rPr lang="en-US" dirty="0"/>
              <a:t>Phase of </a:t>
            </a:r>
            <a:r>
              <a:rPr lang="en-US" sz="4400" i="1" dirty="0" err="1">
                <a:latin typeface="Comic Sans MS" panose="030F0902030302020204" pitchFamily="66" charset="0"/>
              </a:rPr>
              <a:t>ε</a:t>
            </a:r>
            <a:r>
              <a:rPr lang="en-US" dirty="0">
                <a:latin typeface="Comic Sans MS" panose="030F0902030302020204" pitchFamily="66" charset="0"/>
              </a:rPr>
              <a:t>’:   </a:t>
            </a:r>
            <a:r>
              <a:rPr lang="en-US" i="1" dirty="0" err="1">
                <a:latin typeface="Symbol" pitchFamily="2" charset="2"/>
              </a:rPr>
              <a:t>f</a:t>
            </a:r>
            <a:r>
              <a:rPr lang="en-US" i="1" baseline="-25000" dirty="0" err="1">
                <a:latin typeface="Symbol" pitchFamily="2" charset="2"/>
              </a:rPr>
              <a:t>e</a:t>
            </a:r>
            <a:r>
              <a:rPr lang="en-US" i="1" baseline="-25000" dirty="0">
                <a:latin typeface="Comic Sans MS" panose="030F0902030302020204" pitchFamily="66" charset="0"/>
              </a:rPr>
              <a:t>’ </a:t>
            </a:r>
            <a:r>
              <a:rPr lang="en-US" i="1" dirty="0">
                <a:latin typeface="Comic Sans MS" panose="030F0902030302020204" pitchFamily="66" charset="0"/>
              </a:rPr>
              <a:t>= </a:t>
            </a:r>
            <a:r>
              <a:rPr lang="en-US" dirty="0">
                <a:latin typeface="Symbol" pitchFamily="2" charset="2"/>
              </a:rPr>
              <a:t>p</a:t>
            </a:r>
            <a:r>
              <a:rPr lang="en-US" dirty="0">
                <a:latin typeface="+mn-lt"/>
              </a:rPr>
              <a:t>/</a:t>
            </a:r>
            <a:r>
              <a:rPr lang="en-US" sz="3600" dirty="0">
                <a:latin typeface="+mn-lt"/>
              </a:rPr>
              <a:t>2</a:t>
            </a:r>
            <a:r>
              <a:rPr lang="en-US" b="1" dirty="0">
                <a:latin typeface="Symbol" pitchFamily="2" charset="2"/>
              </a:rPr>
              <a:t>-</a:t>
            </a:r>
            <a:r>
              <a:rPr lang="en-US" dirty="0">
                <a:latin typeface="+mn-lt"/>
              </a:rPr>
              <a:t>(</a:t>
            </a:r>
            <a:r>
              <a:rPr lang="en-US" dirty="0">
                <a:latin typeface="Symbol" pitchFamily="2" charset="2"/>
              </a:rPr>
              <a:t>d</a:t>
            </a:r>
            <a:r>
              <a:rPr lang="en-US" baseline="-25000" dirty="0">
                <a:latin typeface="+mn-lt"/>
              </a:rPr>
              <a:t>0</a:t>
            </a:r>
            <a:r>
              <a:rPr lang="en-US" dirty="0">
                <a:latin typeface="Symbol" pitchFamily="2" charset="2"/>
              </a:rPr>
              <a:t>-d</a:t>
            </a:r>
            <a:r>
              <a:rPr lang="en-US" baseline="-25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)=</a:t>
            </a:r>
            <a:r>
              <a:rPr lang="en-US" sz="1400" dirty="0">
                <a:latin typeface="+mn-lt"/>
              </a:rPr>
              <a:t> </a:t>
            </a:r>
            <a:r>
              <a:rPr lang="en-US" dirty="0">
                <a:latin typeface="+mn-lt"/>
              </a:rPr>
              <a:t>42.3</a:t>
            </a:r>
            <a:r>
              <a:rPr lang="en-US" baseline="30000" dirty="0">
                <a:latin typeface="+mn-lt"/>
              </a:rPr>
              <a:t>o</a:t>
            </a:r>
            <a:r>
              <a:rPr lang="en-US" dirty="0">
                <a:latin typeface="+mn-lt"/>
              </a:rPr>
              <a:t>+1.5</a:t>
            </a:r>
            <a:r>
              <a:rPr lang="en-US" baseline="30000" dirty="0">
                <a:latin typeface="+mn-lt"/>
              </a:rPr>
              <a:t>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81DB2D-A8E0-9A8D-5B91-B5496A4D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540" y="2535542"/>
            <a:ext cx="5836920" cy="37592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65FF35-6486-1037-001A-5657341B3802}"/>
              </a:ext>
            </a:extLst>
          </p:cNvPr>
          <p:cNvSpPr txBox="1"/>
          <p:nvPr/>
        </p:nvSpPr>
        <p:spPr>
          <a:xfrm>
            <a:off x="4009395" y="2870213"/>
            <a:ext cx="184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Symbol" charset="2"/>
                <a:ea typeface="Symbol" charset="2"/>
                <a:cs typeface="Symbol" charset="2"/>
              </a:rPr>
              <a:t>pp</a:t>
            </a:r>
            <a:r>
              <a:rPr lang="en-US" sz="2800" b="1" dirty="0"/>
              <a:t> S-wave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6961EB-17DB-68C6-5D0B-48C8A3C9A995}"/>
              </a:ext>
            </a:extLst>
          </p:cNvPr>
          <p:cNvCxnSpPr>
            <a:cxnSpLocks/>
          </p:cNvCxnSpPr>
          <p:nvPr/>
        </p:nvCxnSpPr>
        <p:spPr>
          <a:xfrm flipV="1">
            <a:off x="5040906" y="3862027"/>
            <a:ext cx="0" cy="215802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B96E4E6-C894-299E-91E9-BBB9ABA8C9EE}"/>
              </a:ext>
            </a:extLst>
          </p:cNvPr>
          <p:cNvCxnSpPr>
            <a:cxnSpLocks/>
          </p:cNvCxnSpPr>
          <p:nvPr/>
        </p:nvCxnSpPr>
        <p:spPr>
          <a:xfrm flipH="1">
            <a:off x="3378941" y="4705241"/>
            <a:ext cx="4016799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9857653-2142-CC7D-2A9E-170AB6237803}"/>
              </a:ext>
            </a:extLst>
          </p:cNvPr>
          <p:cNvSpPr txBox="1"/>
          <p:nvPr/>
        </p:nvSpPr>
        <p:spPr>
          <a:xfrm>
            <a:off x="1542434" y="4926846"/>
            <a:ext cx="1954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Symbol" charset="2"/>
                <a:ea typeface="Symbol" charset="2"/>
                <a:cs typeface="Symbol" charset="2"/>
              </a:rPr>
              <a:t>d</a:t>
            </a:r>
            <a:r>
              <a:rPr lang="en-US" baseline="-25000" dirty="0">
                <a:solidFill>
                  <a:srgbClr val="0070C0"/>
                </a:solidFill>
                <a:latin typeface="Symbol" charset="2"/>
                <a:ea typeface="Symbol" charset="2"/>
                <a:cs typeface="Symbol" charset="2"/>
              </a:rPr>
              <a:t>0</a:t>
            </a:r>
            <a:r>
              <a:rPr lang="en-US" dirty="0">
                <a:solidFill>
                  <a:srgbClr val="0070C0"/>
                </a:solidFill>
                <a:latin typeface="Symbol" charset="2"/>
                <a:ea typeface="Symbol" charset="2"/>
                <a:cs typeface="Symbol" charset="2"/>
              </a:rPr>
              <a:t>-d</a:t>
            </a:r>
            <a:r>
              <a:rPr lang="en-US" baseline="-25000" dirty="0">
                <a:solidFill>
                  <a:srgbClr val="0070C0"/>
                </a:solidFill>
                <a:latin typeface="Symbol" charset="2"/>
                <a:ea typeface="Symbol" charset="2"/>
                <a:cs typeface="Symbol" charset="2"/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≃47.7</a:t>
            </a:r>
            <a:r>
              <a:rPr lang="en-US" baseline="30000" dirty="0">
                <a:solidFill>
                  <a:srgbClr val="0070C0"/>
                </a:solidFill>
              </a:rPr>
              <a:t>o</a:t>
            </a:r>
            <a:r>
              <a:rPr lang="en-US" dirty="0">
                <a:solidFill>
                  <a:srgbClr val="0070C0"/>
                </a:solidFill>
              </a:rPr>
              <a:t> ±1.5</a:t>
            </a:r>
            <a:r>
              <a:rPr lang="en-US" baseline="30000" dirty="0">
                <a:solidFill>
                  <a:srgbClr val="0070C0"/>
                </a:solidFill>
              </a:rPr>
              <a:t>o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C92F1C-7AAA-54D9-BBF1-FE130D357218}"/>
              </a:ext>
            </a:extLst>
          </p:cNvPr>
          <p:cNvCxnSpPr>
            <a:cxnSpLocks/>
          </p:cNvCxnSpPr>
          <p:nvPr/>
        </p:nvCxnSpPr>
        <p:spPr>
          <a:xfrm flipH="1">
            <a:off x="3434865" y="5625737"/>
            <a:ext cx="4016799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BDF388AE-1AA7-DDB1-78EB-3168879393BB}"/>
              </a:ext>
            </a:extLst>
          </p:cNvPr>
          <p:cNvSpPr/>
          <p:nvPr/>
        </p:nvSpPr>
        <p:spPr>
          <a:xfrm>
            <a:off x="5911957" y="6142198"/>
            <a:ext cx="425848" cy="295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7DB617-4A69-E0FB-8058-40A6F9AE9909}"/>
              </a:ext>
            </a:extLst>
          </p:cNvPr>
          <p:cNvSpPr txBox="1"/>
          <p:nvPr/>
        </p:nvSpPr>
        <p:spPr>
          <a:xfrm>
            <a:off x="5976726" y="6047165"/>
            <a:ext cx="577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>
                <a:latin typeface="+mj-lt"/>
                <a:ea typeface="Symbol" charset="2"/>
                <a:cs typeface="Symbol" charset="2"/>
              </a:rPr>
              <a:t>m</a:t>
            </a:r>
            <a:r>
              <a:rPr lang="en-US" sz="2000" baseline="-25000" dirty="0" err="1">
                <a:latin typeface="Symbol" charset="2"/>
                <a:ea typeface="Symbol" charset="2"/>
                <a:cs typeface="Symbol" charset="2"/>
              </a:rPr>
              <a:t>pp</a:t>
            </a:r>
            <a:endParaRPr lang="en-US" sz="2000" baseline="-25000" dirty="0">
              <a:latin typeface="Symbol" charset="2"/>
              <a:ea typeface="Symbol" charset="2"/>
              <a:cs typeface="Symbol" charset="2"/>
            </a:endParaRPr>
          </a:p>
          <a:p>
            <a:pPr algn="ctr"/>
            <a:r>
              <a:rPr lang="en-US" sz="2000" i="1" dirty="0" err="1">
                <a:ea typeface="Symbol" charset="2"/>
                <a:cs typeface="Symbol" charset="2"/>
              </a:rPr>
              <a:t>m</a:t>
            </a:r>
            <a:r>
              <a:rPr lang="en-US" sz="2000" baseline="-25000" dirty="0" err="1">
                <a:latin typeface="Symbol" charset="2"/>
                <a:ea typeface="Symbol" charset="2"/>
                <a:cs typeface="Symbol" charset="2"/>
              </a:rPr>
              <a:t>p</a:t>
            </a:r>
            <a:endParaRPr lang="en-US" sz="2000" baseline="-25000" dirty="0">
              <a:latin typeface="Symbol" charset="2"/>
              <a:ea typeface="Symbol" charset="2"/>
              <a:cs typeface="Symbol" charset="2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E413D5E-4B17-9F2B-6B0D-84C9240F1F49}"/>
              </a:ext>
            </a:extLst>
          </p:cNvPr>
          <p:cNvCxnSpPr>
            <a:cxnSpLocks/>
          </p:cNvCxnSpPr>
          <p:nvPr/>
        </p:nvCxnSpPr>
        <p:spPr>
          <a:xfrm>
            <a:off x="6059997" y="6437761"/>
            <a:ext cx="36505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5576DB0-049E-7A6B-5FC3-4003F469E8DF}"/>
              </a:ext>
            </a:extLst>
          </p:cNvPr>
          <p:cNvSpPr txBox="1"/>
          <p:nvPr/>
        </p:nvSpPr>
        <p:spPr>
          <a:xfrm>
            <a:off x="6242867" y="6354936"/>
            <a:ext cx="365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77F85E7-6187-7CBF-28EF-A8FA00CEAE82}"/>
              </a:ext>
            </a:extLst>
          </p:cNvPr>
          <p:cNvSpPr txBox="1"/>
          <p:nvPr/>
        </p:nvSpPr>
        <p:spPr>
          <a:xfrm>
            <a:off x="6197340" y="6041719"/>
            <a:ext cx="280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EA6662-E879-F6E9-8E56-E0AE9F48ECCA}"/>
              </a:ext>
            </a:extLst>
          </p:cNvPr>
          <p:cNvSpPr txBox="1"/>
          <p:nvPr/>
        </p:nvSpPr>
        <p:spPr>
          <a:xfrm>
            <a:off x="4775365" y="3645546"/>
            <a:ext cx="49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/>
              <a:t>m</a:t>
            </a:r>
            <a:r>
              <a:rPr lang="en-US" i="1" baseline="-25000" dirty="0" err="1"/>
              <a:t>K</a:t>
            </a:r>
            <a:endParaRPr lang="en-US" i="1" baseline="-25000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3AAF46D-6B63-B4C8-E195-18E44D5DE833}"/>
              </a:ext>
            </a:extLst>
          </p:cNvPr>
          <p:cNvCxnSpPr>
            <a:cxnSpLocks/>
          </p:cNvCxnSpPr>
          <p:nvPr/>
        </p:nvCxnSpPr>
        <p:spPr>
          <a:xfrm>
            <a:off x="3496815" y="4705242"/>
            <a:ext cx="0" cy="9204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8DD0536F-D968-B1CA-F0AD-1C55A973164F}"/>
              </a:ext>
            </a:extLst>
          </p:cNvPr>
          <p:cNvSpPr txBox="1"/>
          <p:nvPr/>
        </p:nvSpPr>
        <p:spPr>
          <a:xfrm>
            <a:off x="3251822" y="1188373"/>
            <a:ext cx="5891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nearly the same as </a:t>
            </a:r>
            <a:r>
              <a:rPr lang="en-US" sz="2400" i="1" dirty="0" err="1">
                <a:latin typeface="Symbol" pitchFamily="2" charset="2"/>
              </a:rPr>
              <a:t>f</a:t>
            </a:r>
            <a:r>
              <a:rPr lang="en-US" sz="2400" baseline="-25000" dirty="0" err="1"/>
              <a:t>SW</a:t>
            </a:r>
            <a:r>
              <a:rPr lang="en-US" sz="2400" dirty="0"/>
              <a:t>≈ 43</a:t>
            </a:r>
            <a:r>
              <a:rPr lang="en-US" sz="2400" baseline="30000" dirty="0"/>
              <a:t>o</a:t>
            </a:r>
            <a:r>
              <a:rPr lang="en-US" sz="2400" dirty="0"/>
              <a:t>, the phase of </a:t>
            </a:r>
            <a:r>
              <a:rPr lang="en-US" sz="2800" b="1" i="1" dirty="0" err="1">
                <a:latin typeface="Comic Sans MS" panose="030F0902030302020204" pitchFamily="66" charset="0"/>
              </a:rPr>
              <a:t>ε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757473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E350A-067A-9153-6A3F-E4B2F63A2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400"/>
          </a:xfrm>
        </p:spPr>
        <p:txBody>
          <a:bodyPr/>
          <a:lstStyle/>
          <a:p>
            <a:pPr algn="ctr"/>
            <a:r>
              <a:rPr lang="en-US" dirty="0"/>
              <a:t>Nature has been kind!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D52660-FF6F-2A9E-8232-32F9BF040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465" y="1417535"/>
            <a:ext cx="5350870" cy="4760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23C83B-60C9-7EFB-1589-7F9791D44BFC}"/>
              </a:ext>
            </a:extLst>
          </p:cNvPr>
          <p:cNvSpPr txBox="1"/>
          <p:nvPr/>
        </p:nvSpPr>
        <p:spPr>
          <a:xfrm>
            <a:off x="2169002" y="1415855"/>
            <a:ext cx="187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Wu-Yang Triangle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A4A649-6AC5-09E9-4E03-788C672CF227}"/>
              </a:ext>
            </a:extLst>
          </p:cNvPr>
          <p:cNvSpPr txBox="1"/>
          <p:nvPr/>
        </p:nvSpPr>
        <p:spPr>
          <a:xfrm>
            <a:off x="7566297" y="4004012"/>
            <a:ext cx="418576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945200"/>
                </a:solidFill>
                <a:latin typeface="Comic Sans MS" panose="030F0902030302020204" pitchFamily="66" charset="0"/>
              </a:rPr>
              <a:t>ε</a:t>
            </a:r>
            <a:r>
              <a:rPr lang="en-US" sz="2400" b="1" i="1" dirty="0">
                <a:solidFill>
                  <a:srgbClr val="945200"/>
                </a:solidFill>
                <a:latin typeface="Comic Sans MS" panose="030F0902030302020204" pitchFamily="66" charset="0"/>
              </a:rPr>
              <a:t>’ </a:t>
            </a:r>
            <a:r>
              <a:rPr lang="en-US" sz="1800" b="1" dirty="0">
                <a:solidFill>
                  <a:srgbClr val="945200"/>
                </a:solidFill>
                <a:latin typeface="Comic Sans MS" panose="030F0902030302020204" pitchFamily="66" charset="0"/>
              </a:rPr>
              <a:t>and</a:t>
            </a:r>
            <a:r>
              <a:rPr lang="en-US" sz="1800" b="1" i="1" dirty="0">
                <a:solidFill>
                  <a:srgbClr val="945200"/>
                </a:solidFill>
                <a:latin typeface="Comic Sans MS" panose="030F0902030302020204" pitchFamily="66" charset="0"/>
              </a:rPr>
              <a:t> </a:t>
            </a:r>
            <a:r>
              <a:rPr lang="en-US" sz="2400" b="1" i="1" dirty="0" err="1">
                <a:solidFill>
                  <a:srgbClr val="945200"/>
                </a:solidFill>
                <a:latin typeface="Comic Sans MS" panose="030F0902030302020204" pitchFamily="66" charset="0"/>
              </a:rPr>
              <a:t>ε</a:t>
            </a:r>
            <a:r>
              <a:rPr lang="en-US" sz="1800" b="1" i="1" dirty="0">
                <a:solidFill>
                  <a:srgbClr val="945200"/>
                </a:solidFill>
                <a:latin typeface="Comic Sans MS" panose="030F0902030302020204" pitchFamily="66" charset="0"/>
              </a:rPr>
              <a:t> </a:t>
            </a:r>
            <a:r>
              <a:rPr lang="en-US" sz="1800" b="1" dirty="0">
                <a:solidFill>
                  <a:srgbClr val="945200"/>
                </a:solidFill>
                <a:latin typeface="Comic Sans MS" panose="030F0902030302020204" pitchFamily="66" charset="0"/>
              </a:rPr>
              <a:t>are very nearly parallel,</a:t>
            </a:r>
          </a:p>
          <a:p>
            <a:r>
              <a:rPr lang="en-US" b="1" dirty="0">
                <a:solidFill>
                  <a:srgbClr val="945200"/>
                </a:solidFill>
                <a:latin typeface="Comic Sans MS" panose="030F0902030302020204" pitchFamily="66" charset="0"/>
              </a:rPr>
              <a:t> which maximizes |</a:t>
            </a:r>
            <a:r>
              <a:rPr lang="en-US" sz="2400" b="1" dirty="0">
                <a:solidFill>
                  <a:srgbClr val="945200"/>
                </a:solidFill>
                <a:latin typeface="Symbol" pitchFamily="2" charset="2"/>
              </a:rPr>
              <a:t>h</a:t>
            </a:r>
            <a:r>
              <a:rPr lang="en-US" sz="2400" b="1" baseline="-25000" dirty="0">
                <a:solidFill>
                  <a:srgbClr val="945200"/>
                </a:solidFill>
                <a:latin typeface="Comic Sans MS" panose="030F0902030302020204" pitchFamily="66" charset="0"/>
              </a:rPr>
              <a:t>+-</a:t>
            </a:r>
            <a:r>
              <a:rPr lang="en-US" b="1" dirty="0">
                <a:solidFill>
                  <a:srgbClr val="945200"/>
                </a:solidFill>
                <a:latin typeface="Comic Sans MS" panose="030F0902030302020204" pitchFamily="66" charset="0"/>
              </a:rPr>
              <a:t>|-|</a:t>
            </a:r>
            <a:r>
              <a:rPr lang="en-US" sz="2400" b="1" dirty="0">
                <a:solidFill>
                  <a:srgbClr val="945200"/>
                </a:solidFill>
                <a:latin typeface="Symbol" pitchFamily="2" charset="2"/>
              </a:rPr>
              <a:t>h</a:t>
            </a:r>
            <a:r>
              <a:rPr lang="en-US" b="1" baseline="-25000" dirty="0">
                <a:solidFill>
                  <a:srgbClr val="945200"/>
                </a:solidFill>
                <a:latin typeface="Comic Sans MS" panose="030F0902030302020204" pitchFamily="66" charset="0"/>
              </a:rPr>
              <a:t>00</a:t>
            </a:r>
            <a:r>
              <a:rPr lang="en-US" b="1" dirty="0">
                <a:solidFill>
                  <a:srgbClr val="945200"/>
                </a:solidFill>
                <a:latin typeface="Comic Sans MS" panose="030F0902030302020204" pitchFamily="66" charset="0"/>
              </a:rPr>
              <a:t>|.</a:t>
            </a:r>
          </a:p>
          <a:p>
            <a:endParaRPr lang="en-US" b="1" dirty="0">
              <a:solidFill>
                <a:srgbClr val="945200"/>
              </a:solidFill>
              <a:latin typeface="Comic Sans MS" panose="030F0902030302020204" pitchFamily="66" charset="0"/>
            </a:endParaRPr>
          </a:p>
          <a:p>
            <a:r>
              <a:rPr lang="en-US" b="1" dirty="0">
                <a:solidFill>
                  <a:srgbClr val="945200"/>
                </a:solidFill>
                <a:latin typeface="Comic Sans MS" panose="030F0902030302020204" pitchFamily="66" charset="0"/>
              </a:rPr>
              <a:t>If they were nearly perpendicular,</a:t>
            </a:r>
          </a:p>
          <a:p>
            <a:r>
              <a:rPr lang="en-US" b="1" dirty="0">
                <a:solidFill>
                  <a:srgbClr val="945200"/>
                </a:solidFill>
                <a:latin typeface="Comic Sans MS" panose="030F0902030302020204" pitchFamily="66" charset="0"/>
              </a:rPr>
              <a:t>then |</a:t>
            </a:r>
            <a:r>
              <a:rPr lang="en-US" sz="2400" b="1" dirty="0">
                <a:solidFill>
                  <a:srgbClr val="945200"/>
                </a:solidFill>
                <a:latin typeface="Symbol" pitchFamily="2" charset="2"/>
              </a:rPr>
              <a:t>h</a:t>
            </a:r>
            <a:r>
              <a:rPr lang="en-US" sz="2400" b="1" baseline="-25000" dirty="0">
                <a:solidFill>
                  <a:srgbClr val="945200"/>
                </a:solidFill>
                <a:latin typeface="Comic Sans MS" panose="030F0902030302020204" pitchFamily="66" charset="0"/>
              </a:rPr>
              <a:t>+-</a:t>
            </a:r>
            <a:r>
              <a:rPr lang="en-US" b="1" dirty="0">
                <a:solidFill>
                  <a:srgbClr val="945200"/>
                </a:solidFill>
                <a:latin typeface="Comic Sans MS" panose="030F0902030302020204" pitchFamily="66" charset="0"/>
              </a:rPr>
              <a:t>|≈|</a:t>
            </a:r>
            <a:r>
              <a:rPr lang="en-US" sz="2400" b="1" dirty="0">
                <a:solidFill>
                  <a:srgbClr val="945200"/>
                </a:solidFill>
                <a:latin typeface="Symbol" pitchFamily="2" charset="2"/>
              </a:rPr>
              <a:t>h</a:t>
            </a:r>
            <a:r>
              <a:rPr lang="en-US" b="1" baseline="-25000" dirty="0">
                <a:solidFill>
                  <a:srgbClr val="945200"/>
                </a:solidFill>
                <a:latin typeface="Comic Sans MS" panose="030F0902030302020204" pitchFamily="66" charset="0"/>
              </a:rPr>
              <a:t>00</a:t>
            </a:r>
            <a:r>
              <a:rPr lang="en-US" b="1" dirty="0">
                <a:solidFill>
                  <a:srgbClr val="945200"/>
                </a:solidFill>
                <a:latin typeface="Comic Sans MS" panose="030F0902030302020204" pitchFamily="66" charset="0"/>
              </a:rPr>
              <a:t>| and </a:t>
            </a:r>
            <a:r>
              <a:rPr lang="en-US" sz="2400" b="1" i="1" dirty="0" err="1">
                <a:solidFill>
                  <a:srgbClr val="945200"/>
                </a:solidFill>
                <a:latin typeface="Comic Sans MS" panose="030F0902030302020204" pitchFamily="66" charset="0"/>
              </a:rPr>
              <a:t>ε</a:t>
            </a:r>
            <a:r>
              <a:rPr lang="en-US" sz="2400" b="1" i="1" dirty="0">
                <a:solidFill>
                  <a:srgbClr val="945200"/>
                </a:solidFill>
                <a:latin typeface="Comic Sans MS" panose="030F0902030302020204" pitchFamily="66" charset="0"/>
              </a:rPr>
              <a:t>’</a:t>
            </a:r>
            <a:r>
              <a:rPr lang="en-US" sz="1800" b="1" i="1" dirty="0">
                <a:solidFill>
                  <a:srgbClr val="945200"/>
                </a:solidFill>
                <a:latin typeface="Comic Sans MS" panose="030F0902030302020204" pitchFamily="66" charset="0"/>
              </a:rPr>
              <a:t>  </a:t>
            </a:r>
            <a:r>
              <a:rPr lang="en-US" b="1" dirty="0">
                <a:solidFill>
                  <a:srgbClr val="945200"/>
                </a:solidFill>
                <a:latin typeface="Comic Sans MS" panose="030F0902030302020204" pitchFamily="66" charset="0"/>
              </a:rPr>
              <a:t>would  not</a:t>
            </a:r>
          </a:p>
          <a:p>
            <a:r>
              <a:rPr lang="en-US" b="1" dirty="0">
                <a:solidFill>
                  <a:srgbClr val="945200"/>
                </a:solidFill>
                <a:latin typeface="Comic Sans MS" panose="030F0902030302020204" pitchFamily="66" charset="0"/>
              </a:rPr>
              <a:t>be measurable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158970-2E67-3037-F3C7-6E703E7565BE}"/>
              </a:ext>
            </a:extLst>
          </p:cNvPr>
          <p:cNvSpPr txBox="1"/>
          <p:nvPr/>
        </p:nvSpPr>
        <p:spPr>
          <a:xfrm>
            <a:off x="7219247" y="5301222"/>
            <a:ext cx="4879862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rgbClr val="945200"/>
                </a:solidFill>
                <a:latin typeface="Symbol" pitchFamily="2" charset="2"/>
              </a:rPr>
              <a:t>f</a:t>
            </a:r>
            <a:r>
              <a:rPr lang="en-US" sz="2400" i="1" baseline="-25000" dirty="0" err="1">
                <a:solidFill>
                  <a:srgbClr val="945200"/>
                </a:solidFill>
                <a:latin typeface="Symbol" pitchFamily="2" charset="2"/>
              </a:rPr>
              <a:t>e</a:t>
            </a:r>
            <a:r>
              <a:rPr lang="en-US" b="1" dirty="0">
                <a:solidFill>
                  <a:srgbClr val="945200"/>
                </a:solidFill>
              </a:rPr>
              <a:t>  : </a:t>
            </a:r>
            <a:r>
              <a:rPr lang="en-US" b="1" dirty="0">
                <a:solidFill>
                  <a:srgbClr val="945200"/>
                </a:solidFill>
                <a:latin typeface="Comic Sans MS" panose="030F0902030302020204" pitchFamily="66" charset="0"/>
              </a:rPr>
              <a:t>short-distance Electro-Weak  physics</a:t>
            </a:r>
          </a:p>
          <a:p>
            <a:r>
              <a:rPr lang="en-US" sz="300" b="1" dirty="0">
                <a:solidFill>
                  <a:srgbClr val="945200"/>
                </a:solidFill>
              </a:rPr>
              <a:t>     </a:t>
            </a:r>
          </a:p>
          <a:p>
            <a:r>
              <a:rPr lang="en-US" sz="2400" b="1" i="1" dirty="0" err="1">
                <a:solidFill>
                  <a:srgbClr val="945200"/>
                </a:solidFill>
                <a:latin typeface="Symbol" pitchFamily="2" charset="2"/>
              </a:rPr>
              <a:t>f</a:t>
            </a:r>
            <a:r>
              <a:rPr lang="en-US" sz="2400" b="1" i="1" baseline="-25000" dirty="0" err="1">
                <a:solidFill>
                  <a:srgbClr val="945200"/>
                </a:solidFill>
                <a:latin typeface="Symbol" pitchFamily="2" charset="2"/>
              </a:rPr>
              <a:t>e</a:t>
            </a:r>
            <a:r>
              <a:rPr lang="en-US" sz="2400" b="1" i="1" baseline="-25000" dirty="0">
                <a:solidFill>
                  <a:srgbClr val="945200"/>
                </a:solidFill>
                <a:latin typeface="Comic Sans MS" panose="030F0902030302020204" pitchFamily="66" charset="0"/>
              </a:rPr>
              <a:t>’</a:t>
            </a:r>
            <a:r>
              <a:rPr lang="en-US" sz="2400" b="1" dirty="0">
                <a:solidFill>
                  <a:srgbClr val="945200"/>
                </a:solidFill>
                <a:latin typeface="Comic Sans MS" panose="030F0902030302020204" pitchFamily="66" charset="0"/>
              </a:rPr>
              <a:t> </a:t>
            </a:r>
            <a:r>
              <a:rPr lang="en-US" b="1" dirty="0">
                <a:solidFill>
                  <a:srgbClr val="945200"/>
                </a:solidFill>
                <a:latin typeface="Comic Sans MS" panose="030F0902030302020204" pitchFamily="66" charset="0"/>
              </a:rPr>
              <a:t>: long-distance QCD physics</a:t>
            </a:r>
            <a:endParaRPr lang="en-US" b="1" dirty="0">
              <a:solidFill>
                <a:srgbClr val="9452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C12508-803D-6292-6981-B881A35AE302}"/>
              </a:ext>
            </a:extLst>
          </p:cNvPr>
          <p:cNvSpPr txBox="1"/>
          <p:nvPr/>
        </p:nvSpPr>
        <p:spPr>
          <a:xfrm>
            <a:off x="7435694" y="1645197"/>
            <a:ext cx="39581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45200"/>
                </a:solidFill>
                <a:latin typeface="Comic Sans MS" panose="030F0902030302020204" pitchFamily="66" charset="0"/>
              </a:rPr>
              <a:t>Here</a:t>
            </a:r>
            <a:r>
              <a:rPr lang="en-US" dirty="0">
                <a:solidFill>
                  <a:srgbClr val="945200"/>
                </a:solidFill>
              </a:rPr>
              <a:t> </a:t>
            </a:r>
            <a:r>
              <a:rPr lang="en-US" sz="2200" b="1" i="1" dirty="0" err="1">
                <a:solidFill>
                  <a:srgbClr val="945200"/>
                </a:solidFill>
                <a:latin typeface="Symbol" pitchFamily="2" charset="2"/>
              </a:rPr>
              <a:t>f</a:t>
            </a:r>
            <a:r>
              <a:rPr lang="en-US" sz="2200" b="1" i="1" baseline="-25000" dirty="0" err="1">
                <a:solidFill>
                  <a:srgbClr val="945200"/>
                </a:solidFill>
                <a:latin typeface="Symbol" pitchFamily="2" charset="2"/>
              </a:rPr>
              <a:t>e</a:t>
            </a:r>
            <a:r>
              <a:rPr lang="en-US" sz="2200" b="1" i="1" baseline="-25000" dirty="0">
                <a:solidFill>
                  <a:srgbClr val="945200"/>
                </a:solidFill>
                <a:latin typeface="Comic Sans MS" panose="030F0902030302020204" pitchFamily="66" charset="0"/>
              </a:rPr>
              <a:t>’</a:t>
            </a:r>
            <a:r>
              <a:rPr lang="en-US" sz="2200" b="1" dirty="0">
                <a:solidFill>
                  <a:srgbClr val="945200"/>
                </a:solidFill>
                <a:latin typeface="Comic Sans MS" panose="030F0902030302020204" pitchFamily="66" charset="0"/>
              </a:rPr>
              <a:t> </a:t>
            </a:r>
            <a:r>
              <a:rPr lang="en-US" sz="2200" b="1" dirty="0">
                <a:solidFill>
                  <a:srgbClr val="945200"/>
                </a:solidFill>
                <a:latin typeface="Symbol" pitchFamily="2" charset="2"/>
              </a:rPr>
              <a:t>–</a:t>
            </a:r>
            <a:r>
              <a:rPr lang="en-US" sz="2200" b="1" i="1" dirty="0">
                <a:solidFill>
                  <a:srgbClr val="945200"/>
                </a:solidFill>
                <a:latin typeface="Symbol" pitchFamily="2" charset="2"/>
              </a:rPr>
              <a:t> </a:t>
            </a:r>
            <a:r>
              <a:rPr lang="en-US" sz="2200" b="1" i="1" dirty="0" err="1">
                <a:solidFill>
                  <a:srgbClr val="945200"/>
                </a:solidFill>
                <a:latin typeface="Symbol" pitchFamily="2" charset="2"/>
              </a:rPr>
              <a:t>f</a:t>
            </a:r>
            <a:r>
              <a:rPr lang="en-US" sz="2200" b="1" i="1" baseline="-25000" dirty="0" err="1">
                <a:solidFill>
                  <a:srgbClr val="945200"/>
                </a:solidFill>
                <a:latin typeface="Symbol" pitchFamily="2" charset="2"/>
              </a:rPr>
              <a:t>e</a:t>
            </a:r>
            <a:r>
              <a:rPr lang="en-US" sz="2200" b="1" baseline="-25000" dirty="0">
                <a:solidFill>
                  <a:srgbClr val="945200"/>
                </a:solidFill>
                <a:latin typeface="Symbol" pitchFamily="2" charset="2"/>
              </a:rPr>
              <a:t> </a:t>
            </a:r>
            <a:r>
              <a:rPr lang="en-US" sz="1800" b="1" dirty="0">
                <a:solidFill>
                  <a:srgbClr val="945200"/>
                </a:solidFill>
                <a:latin typeface="Comic Sans MS" panose="030F0902030302020204" pitchFamily="66" charset="0"/>
              </a:rPr>
              <a:t>is exaggerated by a</a:t>
            </a:r>
          </a:p>
          <a:p>
            <a:r>
              <a:rPr lang="en-US" b="1" dirty="0">
                <a:solidFill>
                  <a:srgbClr val="945200"/>
                </a:solidFill>
                <a:latin typeface="Comic Sans MS" panose="030F0902030302020204" pitchFamily="66" charset="0"/>
              </a:rPr>
              <a:t>factor of ~10 for display reasons </a:t>
            </a:r>
            <a:endParaRPr lang="en-US" dirty="0">
              <a:solidFill>
                <a:srgbClr val="9452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B7A52B-8676-80CF-DF69-B5CF47851BDB}"/>
              </a:ext>
            </a:extLst>
          </p:cNvPr>
          <p:cNvSpPr/>
          <p:nvPr/>
        </p:nvSpPr>
        <p:spPr>
          <a:xfrm>
            <a:off x="3619500" y="4886325"/>
            <a:ext cx="304800" cy="266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73A905-4259-9877-0D0B-28609151DC72}"/>
              </a:ext>
            </a:extLst>
          </p:cNvPr>
          <p:cNvSpPr/>
          <p:nvPr/>
        </p:nvSpPr>
        <p:spPr>
          <a:xfrm rot="2754542">
            <a:off x="3570084" y="3645352"/>
            <a:ext cx="304800" cy="266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0FEC29-F5A9-6C30-8DFC-EBDA6251D6DD}"/>
              </a:ext>
            </a:extLst>
          </p:cNvPr>
          <p:cNvSpPr txBox="1"/>
          <p:nvPr/>
        </p:nvSpPr>
        <p:spPr>
          <a:xfrm rot="19615812">
            <a:off x="2993167" y="4754673"/>
            <a:ext cx="12490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Symbol" pitchFamily="2" charset="2"/>
              </a:rPr>
              <a:t>h</a:t>
            </a:r>
            <a:r>
              <a:rPr lang="en-US" sz="2000" baseline="-25000" dirty="0"/>
              <a:t>00</a:t>
            </a:r>
            <a:r>
              <a:rPr lang="en-US" sz="2000" dirty="0"/>
              <a:t>=</a:t>
            </a:r>
            <a:r>
              <a:rPr lang="en-US" sz="800" i="1" dirty="0">
                <a:latin typeface="Comic Sans MS" panose="030F0902030302020204" pitchFamily="66" charset="0"/>
              </a:rPr>
              <a:t> </a:t>
            </a:r>
            <a:r>
              <a:rPr lang="en-US" sz="2000" i="1" dirty="0" err="1">
                <a:latin typeface="Comic Sans MS" panose="030F0902030302020204" pitchFamily="66" charset="0"/>
              </a:rPr>
              <a:t>ε</a:t>
            </a:r>
            <a:r>
              <a:rPr lang="en-US" sz="1000" i="1" dirty="0">
                <a:latin typeface="Comic Sans MS" panose="030F0902030302020204" pitchFamily="66" charset="0"/>
              </a:rPr>
              <a:t> </a:t>
            </a:r>
            <a:r>
              <a:rPr lang="en-US" sz="2000" dirty="0"/>
              <a:t>-2</a:t>
            </a:r>
            <a:r>
              <a:rPr lang="en-US" sz="2000" i="1" dirty="0">
                <a:latin typeface="Comic Sans MS" panose="030F0902030302020204" pitchFamily="66" charset="0"/>
              </a:rPr>
              <a:t>ε</a:t>
            </a:r>
            <a:r>
              <a:rPr lang="en-US" sz="2000" dirty="0">
                <a:latin typeface="Comic Sans MS" panose="030F0902030302020204" pitchFamily="66" charset="0"/>
              </a:rPr>
              <a:t>’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BEBFAA-0C96-2CAA-F8AD-A28321642772}"/>
              </a:ext>
            </a:extLst>
          </p:cNvPr>
          <p:cNvSpPr txBox="1"/>
          <p:nvPr/>
        </p:nvSpPr>
        <p:spPr>
          <a:xfrm rot="19220207">
            <a:off x="2794284" y="4011510"/>
            <a:ext cx="1141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Symbol" pitchFamily="2" charset="2"/>
              </a:rPr>
              <a:t>h</a:t>
            </a:r>
            <a:r>
              <a:rPr lang="en-US" sz="2000" baseline="-25000" dirty="0"/>
              <a:t>00</a:t>
            </a:r>
            <a:r>
              <a:rPr lang="en-US" sz="2000" dirty="0"/>
              <a:t>=</a:t>
            </a:r>
            <a:r>
              <a:rPr lang="en-US" sz="800" i="1" dirty="0">
                <a:latin typeface="Comic Sans MS" panose="030F0902030302020204" pitchFamily="66" charset="0"/>
              </a:rPr>
              <a:t> </a:t>
            </a:r>
            <a:r>
              <a:rPr lang="en-US" sz="2000" i="1" dirty="0" err="1">
                <a:latin typeface="Comic Sans MS" panose="030F0902030302020204" pitchFamily="66" charset="0"/>
              </a:rPr>
              <a:t>ε</a:t>
            </a:r>
            <a:r>
              <a:rPr lang="en-US" sz="800" i="1" dirty="0">
                <a:latin typeface="Comic Sans MS" panose="030F0902030302020204" pitchFamily="66" charset="0"/>
              </a:rPr>
              <a:t> </a:t>
            </a:r>
            <a:r>
              <a:rPr lang="en-US" sz="2000" dirty="0">
                <a:latin typeface="Comic Sans MS" panose="030F0902030302020204" pitchFamily="66" charset="0"/>
              </a:rPr>
              <a:t>+</a:t>
            </a:r>
            <a:r>
              <a:rPr lang="en-US" sz="2000" i="1" dirty="0" err="1">
                <a:latin typeface="Comic Sans MS" panose="030F0902030302020204" pitchFamily="66" charset="0"/>
              </a:rPr>
              <a:t>ε</a:t>
            </a:r>
            <a:r>
              <a:rPr lang="en-US" sz="2000" dirty="0">
                <a:latin typeface="Comic Sans MS" panose="030F0902030302020204" pitchFamily="66" charset="0"/>
              </a:rPr>
              <a:t>’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67DD16-D2E3-439D-8C40-71787E06C266}"/>
              </a:ext>
            </a:extLst>
          </p:cNvPr>
          <p:cNvSpPr txBox="1"/>
          <p:nvPr/>
        </p:nvSpPr>
        <p:spPr>
          <a:xfrm>
            <a:off x="7395665" y="2448233"/>
            <a:ext cx="38827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45200"/>
                </a:solidFill>
                <a:latin typeface="Comic Sans MS" panose="030F0902030302020204" pitchFamily="66" charset="0"/>
              </a:rPr>
              <a:t>|</a:t>
            </a:r>
            <a:r>
              <a:rPr lang="en-US" sz="2400" b="1" i="1" dirty="0">
                <a:solidFill>
                  <a:srgbClr val="945200"/>
                </a:solidFill>
                <a:latin typeface="Symbol" pitchFamily="2" charset="2"/>
              </a:rPr>
              <a:t>e</a:t>
            </a:r>
            <a:r>
              <a:rPr lang="en-US" sz="2400" b="1" i="1" dirty="0">
                <a:solidFill>
                  <a:srgbClr val="945200"/>
                </a:solidFill>
                <a:latin typeface="Comic Sans MS" panose="030F0902030302020204" pitchFamily="66" charset="0"/>
              </a:rPr>
              <a:t>’</a:t>
            </a:r>
            <a:r>
              <a:rPr lang="en-US" sz="2400" b="1" dirty="0">
                <a:solidFill>
                  <a:srgbClr val="945200"/>
                </a:solidFill>
                <a:latin typeface="Comic Sans MS" panose="030F0902030302020204" pitchFamily="66" charset="0"/>
              </a:rPr>
              <a:t> |</a:t>
            </a:r>
            <a:r>
              <a:rPr lang="en-US" sz="2200" b="1" baseline="-25000" dirty="0">
                <a:solidFill>
                  <a:srgbClr val="945200"/>
                </a:solidFill>
                <a:latin typeface="Symbol" pitchFamily="2" charset="2"/>
              </a:rPr>
              <a:t> </a:t>
            </a:r>
            <a:r>
              <a:rPr lang="en-US" sz="1800" b="1" dirty="0">
                <a:solidFill>
                  <a:srgbClr val="945200"/>
                </a:solidFill>
                <a:latin typeface="Comic Sans MS" panose="030F0902030302020204" pitchFamily="66" charset="0"/>
              </a:rPr>
              <a:t>is exaggerated by a factor</a:t>
            </a:r>
          </a:p>
          <a:p>
            <a:r>
              <a:rPr lang="en-US" b="1" dirty="0">
                <a:solidFill>
                  <a:srgbClr val="945200"/>
                </a:solidFill>
                <a:latin typeface="Comic Sans MS" panose="030F0902030302020204" pitchFamily="66" charset="0"/>
              </a:rPr>
              <a:t>of ~100, also for display reasons </a:t>
            </a:r>
            <a:endParaRPr lang="en-US" dirty="0">
              <a:solidFill>
                <a:srgbClr val="945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69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54332-3861-A407-04DF-C9DF1F89D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348"/>
            <a:ext cx="10515600" cy="615553"/>
          </a:xfrm>
        </p:spPr>
        <p:txBody>
          <a:bodyPr>
            <a:normAutofit fontScale="90000"/>
          </a:bodyPr>
          <a:lstStyle/>
          <a:p>
            <a:r>
              <a:rPr lang="en-US" dirty="0"/>
              <a:t>The 21</a:t>
            </a:r>
            <a:r>
              <a:rPr lang="en-US" baseline="30000" dirty="0"/>
              <a:t>st</a:t>
            </a:r>
            <a:r>
              <a:rPr lang="en-US" dirty="0"/>
              <a:t>-century </a:t>
            </a:r>
            <a:r>
              <a:rPr lang="en-US" sz="4900" dirty="0">
                <a:latin typeface="Monotype Corsiva" panose="03010101010201010101" pitchFamily="66" charset="0"/>
              </a:rPr>
              <a:t>CP</a:t>
            </a:r>
            <a:r>
              <a:rPr lang="en-US" sz="2200" dirty="0"/>
              <a:t>  </a:t>
            </a:r>
            <a:r>
              <a:rPr lang="en-US" dirty="0"/>
              <a:t>phase-convention: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9B6B43-539F-8848-FA12-4E38C7598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8998" y="5081865"/>
            <a:ext cx="8394297" cy="11830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963226-5EE6-5CAB-B2B7-FC2EDD3780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963" y="1334681"/>
            <a:ext cx="828477" cy="13255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2F4689-5239-BEF9-A991-D9DDF0635C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761" y="1344418"/>
            <a:ext cx="1147693" cy="13158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1A51EA-745D-A172-7D6F-7AA75BB72356}"/>
              </a:ext>
            </a:extLst>
          </p:cNvPr>
          <p:cNvSpPr txBox="1"/>
          <p:nvPr/>
        </p:nvSpPr>
        <p:spPr>
          <a:xfrm flipH="1">
            <a:off x="7937638" y="1037534"/>
            <a:ext cx="15213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4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1</a:t>
            </a:r>
            <a:r>
              <a:rPr lang="en-US" sz="1400" b="1" baseline="30000" dirty="0">
                <a:solidFill>
                  <a:schemeClr val="accent4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st</a:t>
            </a:r>
            <a:r>
              <a:rPr lang="en-US" sz="1400" b="1" dirty="0">
                <a:solidFill>
                  <a:schemeClr val="accent4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 rotate 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Symbol" pitchFamily="2" charset="2"/>
                <a:ea typeface="Comic Sans MS" charset="0"/>
                <a:cs typeface="Comic Sans MS" charset="0"/>
              </a:rPr>
              <a:t>q</a:t>
            </a:r>
            <a:r>
              <a:rPr lang="en-US" sz="1400" b="1" baseline="-25000" dirty="0">
                <a:solidFill>
                  <a:schemeClr val="accent4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12</a:t>
            </a:r>
          </a:p>
          <a:p>
            <a:pPr algn="ctr"/>
            <a:r>
              <a:rPr lang="en-US" sz="1400" b="1" dirty="0">
                <a:solidFill>
                  <a:schemeClr val="accent4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around </a:t>
            </a:r>
            <a:r>
              <a:rPr lang="en-US" sz="1400" b="1" i="1" dirty="0">
                <a:solidFill>
                  <a:schemeClr val="accent4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13AC2E-10E3-C044-47ED-D165006B6254}"/>
              </a:ext>
            </a:extLst>
          </p:cNvPr>
          <p:cNvSpPr txBox="1"/>
          <p:nvPr/>
        </p:nvSpPr>
        <p:spPr>
          <a:xfrm flipH="1">
            <a:off x="5294064" y="918899"/>
            <a:ext cx="24768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4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2</a:t>
            </a:r>
            <a:r>
              <a:rPr lang="en-US" sz="1400" b="1" baseline="30000" dirty="0">
                <a:solidFill>
                  <a:schemeClr val="accent4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nd</a:t>
            </a:r>
            <a:r>
              <a:rPr lang="en-US" sz="1400" b="1" dirty="0">
                <a:solidFill>
                  <a:schemeClr val="accent4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 rotate 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Symbol" pitchFamily="2" charset="2"/>
                <a:ea typeface="Comic Sans MS" charset="0"/>
                <a:cs typeface="Comic Sans MS" charset="0"/>
              </a:rPr>
              <a:t>q</a:t>
            </a:r>
            <a:r>
              <a:rPr lang="en-US" sz="1400" b="1" baseline="-25000" dirty="0">
                <a:solidFill>
                  <a:schemeClr val="accent4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13 </a:t>
            </a:r>
            <a:r>
              <a:rPr lang="en-US" sz="1400" b="1" dirty="0">
                <a:solidFill>
                  <a:schemeClr val="accent4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around </a:t>
            </a:r>
            <a:r>
              <a:rPr lang="en-US" sz="1400" b="1" i="1" dirty="0">
                <a:solidFill>
                  <a:schemeClr val="accent4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s’,  </a:t>
            </a:r>
            <a:r>
              <a:rPr lang="en-US" sz="1400" b="1" dirty="0">
                <a:solidFill>
                  <a:schemeClr val="accent4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include </a:t>
            </a:r>
            <a:r>
              <a:rPr lang="en-US" sz="1400" b="1" i="1" dirty="0">
                <a:solidFill>
                  <a:schemeClr val="accent4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CP</a:t>
            </a:r>
            <a:r>
              <a:rPr lang="en-US" sz="1400" b="1" dirty="0">
                <a:solidFill>
                  <a:schemeClr val="accent4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 phase</a:t>
            </a:r>
            <a:endParaRPr lang="en-US" sz="1400" b="1" i="1" dirty="0">
              <a:solidFill>
                <a:schemeClr val="accent4">
                  <a:lumMod val="50000"/>
                </a:schemeClr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7B50AD-45DE-6A6C-2AD5-153476CB2EBE}"/>
              </a:ext>
            </a:extLst>
          </p:cNvPr>
          <p:cNvSpPr txBox="1"/>
          <p:nvPr/>
        </p:nvSpPr>
        <p:spPr>
          <a:xfrm flipH="1">
            <a:off x="3192714" y="1064917"/>
            <a:ext cx="15265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4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3</a:t>
            </a:r>
            <a:r>
              <a:rPr lang="en-US" sz="1400" b="1" baseline="30000" dirty="0">
                <a:solidFill>
                  <a:schemeClr val="accent4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rd</a:t>
            </a:r>
            <a:r>
              <a:rPr lang="en-US" sz="1400" b="1" dirty="0">
                <a:solidFill>
                  <a:schemeClr val="accent4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 rotate 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Symbol" pitchFamily="2" charset="2"/>
                <a:ea typeface="Comic Sans MS" charset="0"/>
                <a:cs typeface="Comic Sans MS" charset="0"/>
              </a:rPr>
              <a:t>q</a:t>
            </a:r>
            <a:r>
              <a:rPr lang="en-US" sz="1400" b="1" baseline="-25000" dirty="0">
                <a:solidFill>
                  <a:schemeClr val="accent4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23</a:t>
            </a:r>
            <a:endParaRPr lang="en-US" sz="1400" b="1" dirty="0">
              <a:solidFill>
                <a:schemeClr val="accent4">
                  <a:lumMod val="50000"/>
                </a:schemeClr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algn="ctr"/>
            <a:r>
              <a:rPr lang="en-US" sz="1400" b="1" dirty="0">
                <a:solidFill>
                  <a:schemeClr val="accent4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around </a:t>
            </a:r>
            <a:r>
              <a:rPr lang="en-US" sz="1400" b="1" i="1" dirty="0">
                <a:solidFill>
                  <a:schemeClr val="accent4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d’’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BD7E83-8BE7-2A4C-16DC-15012C6B84E3}"/>
              </a:ext>
            </a:extLst>
          </p:cNvPr>
          <p:cNvSpPr txBox="1"/>
          <p:nvPr/>
        </p:nvSpPr>
        <p:spPr>
          <a:xfrm>
            <a:off x="204064" y="2660244"/>
            <a:ext cx="681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Ling-li</a:t>
            </a:r>
          </a:p>
          <a:p>
            <a:pPr algn="ctr"/>
            <a:r>
              <a:rPr lang="en-US" sz="1400" b="1" dirty="0"/>
              <a:t>Chau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8A0519-A6D6-6A50-8FA3-7900FB3F527A}"/>
              </a:ext>
            </a:extLst>
          </p:cNvPr>
          <p:cNvSpPr txBox="1"/>
          <p:nvPr/>
        </p:nvSpPr>
        <p:spPr>
          <a:xfrm>
            <a:off x="1147491" y="2660244"/>
            <a:ext cx="834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Wai Kee</a:t>
            </a:r>
          </a:p>
          <a:p>
            <a:pPr algn="ctr"/>
            <a:r>
              <a:rPr lang="en-US" sz="1400" b="1" dirty="0"/>
              <a:t>Keung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C447C01-E5B6-B4E8-9639-500AD7C0EB94}"/>
              </a:ext>
            </a:extLst>
          </p:cNvPr>
          <p:cNvCxnSpPr>
            <a:cxnSpLocks/>
          </p:cNvCxnSpPr>
          <p:nvPr/>
        </p:nvCxnSpPr>
        <p:spPr>
          <a:xfrm flipV="1">
            <a:off x="8688756" y="1778873"/>
            <a:ext cx="0" cy="6457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C392A36-DC2D-C35D-C27C-CE4D35A893AA}"/>
              </a:ext>
            </a:extLst>
          </p:cNvPr>
          <p:cNvCxnSpPr>
            <a:cxnSpLocks/>
          </p:cNvCxnSpPr>
          <p:nvPr/>
        </p:nvCxnSpPr>
        <p:spPr>
          <a:xfrm flipV="1">
            <a:off x="8688756" y="2154171"/>
            <a:ext cx="761058" cy="257999"/>
          </a:xfrm>
          <a:prstGeom prst="straightConnector1">
            <a:avLst/>
          </a:prstGeom>
          <a:ln w="38100">
            <a:solidFill>
              <a:srgbClr val="9411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EF894A0-4691-55D3-C364-F6513C78A1AA}"/>
              </a:ext>
            </a:extLst>
          </p:cNvPr>
          <p:cNvCxnSpPr>
            <a:cxnSpLocks/>
          </p:cNvCxnSpPr>
          <p:nvPr/>
        </p:nvCxnSpPr>
        <p:spPr>
          <a:xfrm>
            <a:off x="8688755" y="2424576"/>
            <a:ext cx="199458" cy="445202"/>
          </a:xfrm>
          <a:prstGeom prst="straightConnector1">
            <a:avLst/>
          </a:prstGeom>
          <a:ln w="38100">
            <a:solidFill>
              <a:srgbClr val="9411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9174717-9CD0-9C88-FC57-9C7DF86BC5E2}"/>
              </a:ext>
            </a:extLst>
          </p:cNvPr>
          <p:cNvCxnSpPr>
            <a:cxnSpLocks/>
          </p:cNvCxnSpPr>
          <p:nvPr/>
        </p:nvCxnSpPr>
        <p:spPr>
          <a:xfrm flipH="1">
            <a:off x="8418314" y="2424576"/>
            <a:ext cx="270441" cy="37529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B2ECBE6-525F-1CD5-6A1E-CB9D95AD56CB}"/>
              </a:ext>
            </a:extLst>
          </p:cNvPr>
          <p:cNvCxnSpPr>
            <a:cxnSpLocks/>
          </p:cNvCxnSpPr>
          <p:nvPr/>
        </p:nvCxnSpPr>
        <p:spPr>
          <a:xfrm>
            <a:off x="8676249" y="2393730"/>
            <a:ext cx="990167" cy="184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24FC60E-D25F-D0B5-E382-DC3D5DEB605E}"/>
              </a:ext>
            </a:extLst>
          </p:cNvPr>
          <p:cNvSpPr txBox="1"/>
          <p:nvPr/>
        </p:nvSpPr>
        <p:spPr>
          <a:xfrm>
            <a:off x="6495175" y="1518122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omic Sans MS" panose="030F0902030302020204" pitchFamily="66" charset="0"/>
              </a:rPr>
              <a:t>b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D7C0CAC-A106-6114-F3B8-2A409381610A}"/>
              </a:ext>
            </a:extLst>
          </p:cNvPr>
          <p:cNvSpPr txBox="1"/>
          <p:nvPr/>
        </p:nvSpPr>
        <p:spPr>
          <a:xfrm>
            <a:off x="9647984" y="2205251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omic Sans MS" panose="030F0902030302020204" pitchFamily="66" charset="0"/>
              </a:rPr>
              <a:t>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BB7F5E-5B2C-D221-C357-3C136F94F97F}"/>
              </a:ext>
            </a:extLst>
          </p:cNvPr>
          <p:cNvSpPr txBox="1"/>
          <p:nvPr/>
        </p:nvSpPr>
        <p:spPr>
          <a:xfrm>
            <a:off x="8229914" y="2663576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omic Sans MS" panose="030F0902030302020204" pitchFamily="66" charset="0"/>
              </a:rPr>
              <a:t>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8A70642-5345-493F-7EDE-06C6D3FD7B72}"/>
              </a:ext>
            </a:extLst>
          </p:cNvPr>
          <p:cNvSpPr txBox="1"/>
          <p:nvPr/>
        </p:nvSpPr>
        <p:spPr>
          <a:xfrm>
            <a:off x="8803643" y="2727340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  <a:latin typeface="Comic Sans MS" panose="030F0902030302020204" pitchFamily="66" charset="0"/>
              </a:rPr>
              <a:t>s’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67E69DF-7067-808D-AE04-E9570238CE16}"/>
              </a:ext>
            </a:extLst>
          </p:cNvPr>
          <p:cNvSpPr txBox="1"/>
          <p:nvPr/>
        </p:nvSpPr>
        <p:spPr>
          <a:xfrm>
            <a:off x="9353191" y="1887454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  <a:latin typeface="Comic Sans MS" panose="030F0902030302020204" pitchFamily="66" charset="0"/>
              </a:rPr>
              <a:t>d’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27F832F-E9BD-EB46-8ABF-66C89494ED91}"/>
              </a:ext>
            </a:extLst>
          </p:cNvPr>
          <p:cNvCxnSpPr>
            <a:cxnSpLocks/>
          </p:cNvCxnSpPr>
          <p:nvPr/>
        </p:nvCxnSpPr>
        <p:spPr>
          <a:xfrm>
            <a:off x="6610293" y="2469101"/>
            <a:ext cx="232789" cy="524083"/>
          </a:xfrm>
          <a:prstGeom prst="straightConnector1">
            <a:avLst/>
          </a:prstGeom>
          <a:ln w="38100">
            <a:solidFill>
              <a:srgbClr val="9411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7591936-C568-58F0-E1B3-FDAC73968F8B}"/>
              </a:ext>
            </a:extLst>
          </p:cNvPr>
          <p:cNvCxnSpPr>
            <a:cxnSpLocks/>
          </p:cNvCxnSpPr>
          <p:nvPr/>
        </p:nvCxnSpPr>
        <p:spPr>
          <a:xfrm flipV="1">
            <a:off x="6610293" y="1753922"/>
            <a:ext cx="605854" cy="70636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50B265A-B5C4-27F6-47BA-C6F31A3FCA28}"/>
              </a:ext>
            </a:extLst>
          </p:cNvPr>
          <p:cNvCxnSpPr>
            <a:cxnSpLocks/>
          </p:cNvCxnSpPr>
          <p:nvPr/>
        </p:nvCxnSpPr>
        <p:spPr>
          <a:xfrm flipH="1" flipV="1">
            <a:off x="5710545" y="1887789"/>
            <a:ext cx="899748" cy="576907"/>
          </a:xfrm>
          <a:prstGeom prst="straightConnector1">
            <a:avLst/>
          </a:prstGeom>
          <a:ln w="38100">
            <a:solidFill>
              <a:srgbClr val="9411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169FECA4-9ABC-B54B-83FD-E9DF5881FF1C}"/>
              </a:ext>
            </a:extLst>
          </p:cNvPr>
          <p:cNvSpPr txBox="1"/>
          <p:nvPr/>
        </p:nvSpPr>
        <p:spPr>
          <a:xfrm>
            <a:off x="6726687" y="2899114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  <a:latin typeface="Comic Sans MS" panose="030F0902030302020204" pitchFamily="66" charset="0"/>
              </a:rPr>
              <a:t>s’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A72958B-F65C-5BD5-4F8F-5A30AE8E92BA}"/>
              </a:ext>
            </a:extLst>
          </p:cNvPr>
          <p:cNvSpPr txBox="1"/>
          <p:nvPr/>
        </p:nvSpPr>
        <p:spPr>
          <a:xfrm>
            <a:off x="7153381" y="1487996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2060"/>
                </a:solidFill>
                <a:latin typeface="Comic Sans MS" panose="030F0902030302020204" pitchFamily="66" charset="0"/>
              </a:rPr>
              <a:t>d”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D05122F-6EF1-3617-F450-138EE3D78233}"/>
              </a:ext>
            </a:extLst>
          </p:cNvPr>
          <p:cNvSpPr txBox="1"/>
          <p:nvPr/>
        </p:nvSpPr>
        <p:spPr>
          <a:xfrm>
            <a:off x="5475381" y="1615681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941100"/>
                </a:solidFill>
                <a:latin typeface="Comic Sans MS" panose="030F0902030302020204" pitchFamily="66" charset="0"/>
              </a:rPr>
              <a:t>b’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85E8E09-9E38-D205-46AF-82DD01E9361C}"/>
              </a:ext>
            </a:extLst>
          </p:cNvPr>
          <p:cNvCxnSpPr>
            <a:cxnSpLocks/>
          </p:cNvCxnSpPr>
          <p:nvPr/>
        </p:nvCxnSpPr>
        <p:spPr>
          <a:xfrm flipV="1">
            <a:off x="4044496" y="1983254"/>
            <a:ext cx="585478" cy="570637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C324D76-C570-BAFD-CC36-374CEAABE2CE}"/>
              </a:ext>
            </a:extLst>
          </p:cNvPr>
          <p:cNvCxnSpPr>
            <a:cxnSpLocks/>
          </p:cNvCxnSpPr>
          <p:nvPr/>
        </p:nvCxnSpPr>
        <p:spPr>
          <a:xfrm flipH="1" flipV="1">
            <a:off x="3914339" y="1962950"/>
            <a:ext cx="130157" cy="57554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ADDF52E-9A30-4280-CAED-849380F4AF15}"/>
              </a:ext>
            </a:extLst>
          </p:cNvPr>
          <p:cNvCxnSpPr>
            <a:cxnSpLocks/>
          </p:cNvCxnSpPr>
          <p:nvPr/>
        </p:nvCxnSpPr>
        <p:spPr>
          <a:xfrm flipH="1">
            <a:off x="3708696" y="2570466"/>
            <a:ext cx="335800" cy="36976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9C8660C-9490-383B-C870-7450C5DDBE85}"/>
              </a:ext>
            </a:extLst>
          </p:cNvPr>
          <p:cNvCxnSpPr>
            <a:cxnSpLocks/>
          </p:cNvCxnSpPr>
          <p:nvPr/>
        </p:nvCxnSpPr>
        <p:spPr>
          <a:xfrm flipV="1">
            <a:off x="6610293" y="1798588"/>
            <a:ext cx="28137" cy="8890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176361C2-8F0A-266E-2200-308A39E8600C}"/>
              </a:ext>
            </a:extLst>
          </p:cNvPr>
          <p:cNvCxnSpPr>
            <a:cxnSpLocks/>
          </p:cNvCxnSpPr>
          <p:nvPr/>
        </p:nvCxnSpPr>
        <p:spPr>
          <a:xfrm>
            <a:off x="4047516" y="2562387"/>
            <a:ext cx="198540" cy="4004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A76F55A0-BA20-21E6-7A90-B9CAA87346C8}"/>
              </a:ext>
            </a:extLst>
          </p:cNvPr>
          <p:cNvCxnSpPr>
            <a:cxnSpLocks/>
          </p:cNvCxnSpPr>
          <p:nvPr/>
        </p:nvCxnSpPr>
        <p:spPr>
          <a:xfrm flipH="1" flipV="1">
            <a:off x="3438642" y="2224623"/>
            <a:ext cx="549451" cy="3100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46C18E3-2788-63E7-C38D-66C9B4CCE8C6}"/>
              </a:ext>
            </a:extLst>
          </p:cNvPr>
          <p:cNvSpPr txBox="1"/>
          <p:nvPr/>
        </p:nvSpPr>
        <p:spPr>
          <a:xfrm>
            <a:off x="4174866" y="2818036"/>
            <a:ext cx="338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Comic Sans MS" panose="030F0902030302020204" pitchFamily="66" charset="0"/>
              </a:rPr>
              <a:t>s’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D9494F2-F69E-DB95-BD43-058CC4BCDDD1}"/>
              </a:ext>
            </a:extLst>
          </p:cNvPr>
          <p:cNvSpPr txBox="1"/>
          <p:nvPr/>
        </p:nvSpPr>
        <p:spPr>
          <a:xfrm rot="20485749">
            <a:off x="3405586" y="2758279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2060"/>
                </a:solidFill>
                <a:latin typeface="Comic Sans MS" panose="030F0902030302020204" pitchFamily="66" charset="0"/>
              </a:rPr>
              <a:t>s”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169DB74-D7C9-77FC-FC53-8FD38C196B4A}"/>
              </a:ext>
            </a:extLst>
          </p:cNvPr>
          <p:cNvSpPr txBox="1"/>
          <p:nvPr/>
        </p:nvSpPr>
        <p:spPr>
          <a:xfrm>
            <a:off x="4589826" y="1798588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2060"/>
                </a:solidFill>
              </a:rPr>
              <a:t>d</a:t>
            </a:r>
            <a:r>
              <a:rPr lang="en-US" b="1" i="1" dirty="0">
                <a:solidFill>
                  <a:srgbClr val="002060"/>
                </a:solidFill>
                <a:latin typeface="Comic Sans MS" panose="030F0902030302020204" pitchFamily="66" charset="0"/>
              </a:rPr>
              <a:t>”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081F514-85A5-DC1E-3639-8E35BEEE4D94}"/>
              </a:ext>
            </a:extLst>
          </p:cNvPr>
          <p:cNvSpPr txBox="1"/>
          <p:nvPr/>
        </p:nvSpPr>
        <p:spPr>
          <a:xfrm>
            <a:off x="8535440" y="147265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Comic Sans MS" panose="030F0902030302020204" pitchFamily="66" charset="0"/>
              </a:rPr>
              <a:t>b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569D7627-5793-F3F0-B47E-366FF389338E}"/>
              </a:ext>
            </a:extLst>
          </p:cNvPr>
          <p:cNvCxnSpPr>
            <a:cxnSpLocks/>
          </p:cNvCxnSpPr>
          <p:nvPr/>
        </p:nvCxnSpPr>
        <p:spPr>
          <a:xfrm flipV="1">
            <a:off x="6638430" y="2202291"/>
            <a:ext cx="761058" cy="25799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4F62FA90-4777-4597-9839-7BC4AC7F46B1}"/>
              </a:ext>
            </a:extLst>
          </p:cNvPr>
          <p:cNvSpPr txBox="1"/>
          <p:nvPr/>
        </p:nvSpPr>
        <p:spPr>
          <a:xfrm>
            <a:off x="7342513" y="2008814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omic Sans MS" panose="030F0902030302020204" pitchFamily="66" charset="0"/>
              </a:rPr>
              <a:t>d’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DAAED39-2D07-4183-C39E-0E6A615A97B2}"/>
              </a:ext>
            </a:extLst>
          </p:cNvPr>
          <p:cNvSpPr txBox="1"/>
          <p:nvPr/>
        </p:nvSpPr>
        <p:spPr>
          <a:xfrm>
            <a:off x="3732367" y="1652748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2060"/>
                </a:solidFill>
                <a:latin typeface="Comic Sans MS" panose="030F0902030302020204" pitchFamily="66" charset="0"/>
              </a:rPr>
              <a:t>b”</a:t>
            </a:r>
          </a:p>
        </p:txBody>
      </p:sp>
      <p:sp>
        <p:nvSpPr>
          <p:cNvPr id="88" name="Curved Right Arrow 87">
            <a:extLst>
              <a:ext uri="{FF2B5EF4-FFF2-40B4-BE49-F238E27FC236}">
                <a16:creationId xmlns:a16="http://schemas.microsoft.com/office/drawing/2014/main" id="{F8F3ADAA-7E5D-511F-1742-74AC5C6C0192}"/>
              </a:ext>
            </a:extLst>
          </p:cNvPr>
          <p:cNvSpPr/>
          <p:nvPr/>
        </p:nvSpPr>
        <p:spPr>
          <a:xfrm rot="20194011">
            <a:off x="8561941" y="1990597"/>
            <a:ext cx="187204" cy="334120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0" name="Curved Down Arrow 89">
            <a:extLst>
              <a:ext uri="{FF2B5EF4-FFF2-40B4-BE49-F238E27FC236}">
                <a16:creationId xmlns:a16="http://schemas.microsoft.com/office/drawing/2014/main" id="{3151C3C1-019F-29E3-C1F2-E60CB530C862}"/>
              </a:ext>
            </a:extLst>
          </p:cNvPr>
          <p:cNvSpPr/>
          <p:nvPr/>
        </p:nvSpPr>
        <p:spPr>
          <a:xfrm>
            <a:off x="6610293" y="2714430"/>
            <a:ext cx="232789" cy="68448"/>
          </a:xfrm>
          <a:prstGeom prst="curvedDownArrow">
            <a:avLst/>
          </a:prstGeom>
          <a:solidFill>
            <a:srgbClr val="941100"/>
          </a:solidFill>
          <a:ln>
            <a:solidFill>
              <a:srgbClr val="9411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2" name="Curved Left Arrow 91">
            <a:extLst>
              <a:ext uri="{FF2B5EF4-FFF2-40B4-BE49-F238E27FC236}">
                <a16:creationId xmlns:a16="http://schemas.microsoft.com/office/drawing/2014/main" id="{EDBDF75D-9111-70F1-8C36-15751D274197}"/>
              </a:ext>
            </a:extLst>
          </p:cNvPr>
          <p:cNvSpPr/>
          <p:nvPr/>
        </p:nvSpPr>
        <p:spPr>
          <a:xfrm rot="1865637">
            <a:off x="4251519" y="2243271"/>
            <a:ext cx="286780" cy="152019"/>
          </a:xfrm>
          <a:prstGeom prst="curvedLeftArrow">
            <a:avLst>
              <a:gd name="adj1" fmla="val 17855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3" name="Arc 92">
            <a:extLst>
              <a:ext uri="{FF2B5EF4-FFF2-40B4-BE49-F238E27FC236}">
                <a16:creationId xmlns:a16="http://schemas.microsoft.com/office/drawing/2014/main" id="{6C98A6CC-1B02-E614-0DA5-1F662147009C}"/>
              </a:ext>
            </a:extLst>
          </p:cNvPr>
          <p:cNvSpPr/>
          <p:nvPr/>
        </p:nvSpPr>
        <p:spPr>
          <a:xfrm rot="20942632" flipH="1" flipV="1">
            <a:off x="8573130" y="2465061"/>
            <a:ext cx="352145" cy="192724"/>
          </a:xfrm>
          <a:prstGeom prst="arc">
            <a:avLst>
              <a:gd name="adj1" fmla="val 15696590"/>
              <a:gd name="adj2" fmla="val 0"/>
            </a:avLst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Arc 93">
            <a:extLst>
              <a:ext uri="{FF2B5EF4-FFF2-40B4-BE49-F238E27FC236}">
                <a16:creationId xmlns:a16="http://schemas.microsoft.com/office/drawing/2014/main" id="{7ECF0D8C-F935-59E3-4F39-7EF51520DAE9}"/>
              </a:ext>
            </a:extLst>
          </p:cNvPr>
          <p:cNvSpPr/>
          <p:nvPr/>
        </p:nvSpPr>
        <p:spPr>
          <a:xfrm rot="6908604" flipH="1" flipV="1">
            <a:off x="6356414" y="2302396"/>
            <a:ext cx="352145" cy="192724"/>
          </a:xfrm>
          <a:prstGeom prst="arc">
            <a:avLst>
              <a:gd name="adj1" fmla="val 15696590"/>
              <a:gd name="adj2" fmla="val 0"/>
            </a:avLst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Arc 94">
            <a:extLst>
              <a:ext uri="{FF2B5EF4-FFF2-40B4-BE49-F238E27FC236}">
                <a16:creationId xmlns:a16="http://schemas.microsoft.com/office/drawing/2014/main" id="{AAF0F76D-D5A6-3A21-FA8A-03944F6AFB53}"/>
              </a:ext>
            </a:extLst>
          </p:cNvPr>
          <p:cNvSpPr/>
          <p:nvPr/>
        </p:nvSpPr>
        <p:spPr>
          <a:xfrm rot="11562257" flipH="1" flipV="1">
            <a:off x="6599366" y="2235141"/>
            <a:ext cx="352145" cy="304026"/>
          </a:xfrm>
          <a:prstGeom prst="arc">
            <a:avLst>
              <a:gd name="adj1" fmla="val 15696590"/>
              <a:gd name="adj2" fmla="val 19980492"/>
            </a:avLst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Arc 95">
            <a:extLst>
              <a:ext uri="{FF2B5EF4-FFF2-40B4-BE49-F238E27FC236}">
                <a16:creationId xmlns:a16="http://schemas.microsoft.com/office/drawing/2014/main" id="{1CA9121E-2939-CFE1-8A81-EE8137D98E33}"/>
              </a:ext>
            </a:extLst>
          </p:cNvPr>
          <p:cNvSpPr/>
          <p:nvPr/>
        </p:nvSpPr>
        <p:spPr>
          <a:xfrm rot="6908604" flipH="1" flipV="1">
            <a:off x="3736648" y="2354690"/>
            <a:ext cx="352145" cy="192724"/>
          </a:xfrm>
          <a:prstGeom prst="arc">
            <a:avLst>
              <a:gd name="adj1" fmla="val 15696590"/>
              <a:gd name="adj2" fmla="val 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Arc 96">
            <a:extLst>
              <a:ext uri="{FF2B5EF4-FFF2-40B4-BE49-F238E27FC236}">
                <a16:creationId xmlns:a16="http://schemas.microsoft.com/office/drawing/2014/main" id="{4F2BA3A6-3A11-74AC-F8E5-D31956B5A63E}"/>
              </a:ext>
            </a:extLst>
          </p:cNvPr>
          <p:cNvSpPr/>
          <p:nvPr/>
        </p:nvSpPr>
        <p:spPr>
          <a:xfrm rot="21125805" flipH="1" flipV="1">
            <a:off x="3949250" y="2527022"/>
            <a:ext cx="352145" cy="234294"/>
          </a:xfrm>
          <a:prstGeom prst="arc">
            <a:avLst>
              <a:gd name="adj1" fmla="val 16187757"/>
              <a:gd name="adj2" fmla="val 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66C9DA9-E897-26DB-F2AF-C54CC5889F83}"/>
              </a:ext>
            </a:extLst>
          </p:cNvPr>
          <p:cNvSpPr txBox="1"/>
          <p:nvPr/>
        </p:nvSpPr>
        <p:spPr>
          <a:xfrm>
            <a:off x="3192264" y="1998591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omic Sans MS" panose="030F0902030302020204" pitchFamily="66" charset="0"/>
              </a:rPr>
              <a:t>b’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A1B2B4BE-FD8A-77EB-AA55-DF4E0C0C64B5}"/>
              </a:ext>
            </a:extLst>
          </p:cNvPr>
          <p:cNvSpPr/>
          <p:nvPr/>
        </p:nvSpPr>
        <p:spPr>
          <a:xfrm>
            <a:off x="6133597" y="5443055"/>
            <a:ext cx="463412" cy="427468"/>
          </a:xfrm>
          <a:prstGeom prst="rect">
            <a:avLst/>
          </a:prstGeom>
          <a:solidFill>
            <a:srgbClr val="941100">
              <a:alpha val="1695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35DA1E9E-56C9-5CED-C953-191A73C0A518}"/>
              </a:ext>
            </a:extLst>
          </p:cNvPr>
          <p:cNvSpPr/>
          <p:nvPr/>
        </p:nvSpPr>
        <p:spPr>
          <a:xfrm>
            <a:off x="9579961" y="5870570"/>
            <a:ext cx="463411" cy="427468"/>
          </a:xfrm>
          <a:prstGeom prst="rect">
            <a:avLst/>
          </a:prstGeom>
          <a:solidFill>
            <a:srgbClr val="941100">
              <a:alpha val="1695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60C3B2F-5E77-53AA-CC5D-3515DA047C79}"/>
              </a:ext>
            </a:extLst>
          </p:cNvPr>
          <p:cNvSpPr/>
          <p:nvPr/>
        </p:nvSpPr>
        <p:spPr>
          <a:xfrm>
            <a:off x="9351500" y="5418674"/>
            <a:ext cx="456512" cy="427468"/>
          </a:xfrm>
          <a:prstGeom prst="rect">
            <a:avLst/>
          </a:prstGeom>
          <a:solidFill>
            <a:srgbClr val="941100">
              <a:alpha val="1695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60533DED-010A-DDE0-50C6-20B8E3C72880}"/>
              </a:ext>
            </a:extLst>
          </p:cNvPr>
          <p:cNvSpPr/>
          <p:nvPr/>
        </p:nvSpPr>
        <p:spPr>
          <a:xfrm>
            <a:off x="10742947" y="5084988"/>
            <a:ext cx="456512" cy="427468"/>
          </a:xfrm>
          <a:prstGeom prst="rect">
            <a:avLst/>
          </a:prstGeom>
          <a:solidFill>
            <a:srgbClr val="941100">
              <a:alpha val="1695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11FFE61C-F7D2-0642-3FC8-F2DFA5787807}"/>
              </a:ext>
            </a:extLst>
          </p:cNvPr>
          <p:cNvSpPr/>
          <p:nvPr/>
        </p:nvSpPr>
        <p:spPr>
          <a:xfrm>
            <a:off x="6055803" y="5882530"/>
            <a:ext cx="456512" cy="427468"/>
          </a:xfrm>
          <a:prstGeom prst="rect">
            <a:avLst/>
          </a:prstGeom>
          <a:solidFill>
            <a:srgbClr val="941100">
              <a:alpha val="1695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57C57BC-154C-A5D5-2D79-48563DFC8399}"/>
              </a:ext>
            </a:extLst>
          </p:cNvPr>
          <p:cNvSpPr txBox="1"/>
          <p:nvPr/>
        </p:nvSpPr>
        <p:spPr>
          <a:xfrm>
            <a:off x="6151389" y="1830090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itchFamily="2" charset="2"/>
              </a:rPr>
              <a:t>q</a:t>
            </a:r>
            <a:r>
              <a:rPr lang="en-US" baseline="-25000" dirty="0"/>
              <a:t>13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5E4146DF-A864-FE3B-D57C-247B0BA42FED}"/>
              </a:ext>
            </a:extLst>
          </p:cNvPr>
          <p:cNvSpPr txBox="1"/>
          <p:nvPr/>
        </p:nvSpPr>
        <p:spPr>
          <a:xfrm>
            <a:off x="8434224" y="2563988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itchFamily="2" charset="2"/>
              </a:rPr>
              <a:t>q</a:t>
            </a:r>
            <a:r>
              <a:rPr lang="en-US" baseline="-25000" dirty="0"/>
              <a:t>12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E61DAC77-A084-4859-EACA-AE985580C851}"/>
              </a:ext>
            </a:extLst>
          </p:cNvPr>
          <p:cNvSpPr txBox="1"/>
          <p:nvPr/>
        </p:nvSpPr>
        <p:spPr>
          <a:xfrm>
            <a:off x="3807071" y="2744363"/>
            <a:ext cx="553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pitchFamily="2" charset="2"/>
              </a:rPr>
              <a:t>q</a:t>
            </a:r>
            <a:r>
              <a:rPr lang="en-US" baseline="-25000" dirty="0"/>
              <a:t>23</a:t>
            </a: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BF857B7B-F13F-11E2-BD26-92CECC5A2E7D}"/>
              </a:ext>
            </a:extLst>
          </p:cNvPr>
          <p:cNvSpPr/>
          <p:nvPr/>
        </p:nvSpPr>
        <p:spPr>
          <a:xfrm>
            <a:off x="10083047" y="4986606"/>
            <a:ext cx="1330248" cy="597114"/>
          </a:xfrm>
          <a:prstGeom prst="ellipse">
            <a:avLst/>
          </a:prstGeom>
          <a:noFill/>
          <a:ln w="38100">
            <a:solidFill>
              <a:srgbClr val="9452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BCB57A73-2800-2639-8760-1E6ECDA3340B}"/>
              </a:ext>
            </a:extLst>
          </p:cNvPr>
          <p:cNvSpPr/>
          <p:nvPr/>
        </p:nvSpPr>
        <p:spPr>
          <a:xfrm>
            <a:off x="3683235" y="5805252"/>
            <a:ext cx="3235480" cy="597114"/>
          </a:xfrm>
          <a:prstGeom prst="ellipse">
            <a:avLst/>
          </a:prstGeom>
          <a:noFill/>
          <a:ln w="38100">
            <a:solidFill>
              <a:srgbClr val="9452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A86C3981-CC2A-1754-721B-3D8F375962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5589" y="5444020"/>
            <a:ext cx="1169809" cy="402122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483D7438-9AA7-0505-DE19-8ABAE3CFC3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2992" y="3342596"/>
            <a:ext cx="5503823" cy="1125782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EBE54AC-F0CC-2EF0-01E2-565731ABB3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854518"/>
              </p:ext>
            </p:extLst>
          </p:nvPr>
        </p:nvGraphicFramePr>
        <p:xfrm>
          <a:off x="106408" y="4743184"/>
          <a:ext cx="1865577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062">
                  <a:extLst>
                    <a:ext uri="{9D8B030D-6E8A-4147-A177-3AD203B41FA5}">
                      <a16:colId xmlns:a16="http://schemas.microsoft.com/office/drawing/2014/main" val="3517460118"/>
                    </a:ext>
                  </a:extLst>
                </a:gridCol>
                <a:gridCol w="714988">
                  <a:extLst>
                    <a:ext uri="{9D8B030D-6E8A-4147-A177-3AD203B41FA5}">
                      <a16:colId xmlns:a16="http://schemas.microsoft.com/office/drawing/2014/main" val="601403851"/>
                    </a:ext>
                  </a:extLst>
                </a:gridCol>
                <a:gridCol w="702527">
                  <a:extLst>
                    <a:ext uri="{9D8B030D-6E8A-4147-A177-3AD203B41FA5}">
                      <a16:colId xmlns:a16="http://schemas.microsoft.com/office/drawing/2014/main" val="1632457698"/>
                    </a:ext>
                  </a:extLst>
                </a:gridCol>
              </a:tblGrid>
              <a:tr h="25659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ij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s</a:t>
                      </a:r>
                      <a:r>
                        <a:rPr lang="en-US" sz="1600" baseline="-25000" dirty="0" err="1"/>
                        <a:t>ij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c</a:t>
                      </a:r>
                      <a:r>
                        <a:rPr lang="en-US" sz="1600" baseline="-25000" dirty="0" err="1"/>
                        <a:t>ij</a:t>
                      </a:r>
                      <a:endParaRPr lang="en-US" sz="16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264065"/>
                  </a:ext>
                </a:extLst>
              </a:tr>
              <a:tr h="2838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0.226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0.974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675833"/>
                  </a:ext>
                </a:extLst>
              </a:tr>
              <a:tr h="2838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0.040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0.999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57628"/>
                  </a:ext>
                </a:extLst>
              </a:tr>
              <a:tr h="2838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73863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3891E5A-D335-A9DC-229A-C504BBEA2462}"/>
              </a:ext>
            </a:extLst>
          </p:cNvPr>
          <p:cNvSpPr txBox="1"/>
          <p:nvPr/>
        </p:nvSpPr>
        <p:spPr>
          <a:xfrm>
            <a:off x="301083" y="4125951"/>
            <a:ext cx="1558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945200"/>
                </a:solidFill>
                <a:latin typeface="Comic Sans MS" panose="030F0902030302020204" pitchFamily="66" charset="0"/>
              </a:rPr>
              <a:t>s</a:t>
            </a:r>
            <a:r>
              <a:rPr lang="en-US" b="1" baseline="-25000" dirty="0" err="1">
                <a:solidFill>
                  <a:srgbClr val="945200"/>
                </a:solidFill>
                <a:latin typeface="Comic Sans MS" panose="030F0902030302020204" pitchFamily="66" charset="0"/>
              </a:rPr>
              <a:t>ij</a:t>
            </a:r>
            <a:r>
              <a:rPr lang="en-US" b="1" dirty="0">
                <a:solidFill>
                  <a:srgbClr val="945200"/>
                </a:solidFill>
                <a:latin typeface="Comic Sans MS" panose="030F0902030302020204" pitchFamily="66" charset="0"/>
              </a:rPr>
              <a:t>: all  small</a:t>
            </a:r>
          </a:p>
          <a:p>
            <a:r>
              <a:rPr lang="en-US" b="1" dirty="0" err="1">
                <a:solidFill>
                  <a:srgbClr val="945200"/>
                </a:solidFill>
                <a:latin typeface="Comic Sans MS" panose="030F0902030302020204" pitchFamily="66" charset="0"/>
              </a:rPr>
              <a:t>c</a:t>
            </a:r>
            <a:r>
              <a:rPr lang="en-US" b="1" baseline="-25000" dirty="0" err="1">
                <a:solidFill>
                  <a:srgbClr val="945200"/>
                </a:solidFill>
                <a:latin typeface="Comic Sans MS" panose="030F0902030302020204" pitchFamily="66" charset="0"/>
              </a:rPr>
              <a:t>ij</a:t>
            </a:r>
            <a:r>
              <a:rPr lang="en-US" b="1" dirty="0">
                <a:solidFill>
                  <a:srgbClr val="945200"/>
                </a:solidFill>
                <a:latin typeface="Comic Sans MS" panose="030F0902030302020204" pitchFamily="66" charset="0"/>
              </a:rPr>
              <a:t>: all ≈1</a:t>
            </a:r>
          </a:p>
        </p:txBody>
      </p:sp>
    </p:spTree>
    <p:extLst>
      <p:ext uri="{BB962C8B-B14F-4D97-AF65-F5344CB8AC3E}">
        <p14:creationId xmlns:p14="http://schemas.microsoft.com/office/powerpoint/2010/main" val="57005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  <p:bldP spid="101" grpId="0" animBg="1"/>
      <p:bldP spid="102" grpId="0" animBg="1"/>
      <p:bldP spid="103" grpId="0" animBg="1"/>
      <p:bldP spid="107" grpId="0" animBg="1"/>
      <p:bldP spid="108" grpId="0" animBg="1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F4759-10C6-449E-1BC9-401A427EB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5254"/>
          </a:xfrm>
        </p:spPr>
        <p:txBody>
          <a:bodyPr>
            <a:normAutofit/>
          </a:bodyPr>
          <a:lstStyle/>
          <a:p>
            <a:r>
              <a:rPr lang="en-US" dirty="0"/>
              <a:t>Wolfenstein approximation: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D6DA1B-7CD3-9640-DD69-0A59E8FCA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745" y="1924373"/>
            <a:ext cx="8526220" cy="150462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6EED225-3369-A278-6EBA-EC850100EE15}"/>
              </a:ext>
            </a:extLst>
          </p:cNvPr>
          <p:cNvSpPr/>
          <p:nvPr/>
        </p:nvSpPr>
        <p:spPr>
          <a:xfrm>
            <a:off x="3079649" y="2879254"/>
            <a:ext cx="2623728" cy="597114"/>
          </a:xfrm>
          <a:prstGeom prst="ellipse">
            <a:avLst/>
          </a:prstGeom>
          <a:noFill/>
          <a:ln w="38100">
            <a:solidFill>
              <a:srgbClr val="9452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63A810B-F4DD-5F8F-7FA1-B1CA9FAF20AE}"/>
              </a:ext>
            </a:extLst>
          </p:cNvPr>
          <p:cNvSpPr/>
          <p:nvPr/>
        </p:nvSpPr>
        <p:spPr>
          <a:xfrm>
            <a:off x="6731432" y="2040181"/>
            <a:ext cx="2164596" cy="474421"/>
          </a:xfrm>
          <a:prstGeom prst="ellipse">
            <a:avLst/>
          </a:prstGeom>
          <a:noFill/>
          <a:ln w="38100">
            <a:solidFill>
              <a:srgbClr val="9452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EE919B-5C3C-3437-5DC1-E0EE9E678077}"/>
              </a:ext>
            </a:extLst>
          </p:cNvPr>
          <p:cNvSpPr txBox="1"/>
          <p:nvPr/>
        </p:nvSpPr>
        <p:spPr>
          <a:xfrm>
            <a:off x="2923609" y="4068327"/>
            <a:ext cx="5559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45200"/>
                </a:solidFill>
                <a:latin typeface="Comic Sans MS" panose="030F0902030302020204" pitchFamily="66" charset="0"/>
              </a:rPr>
              <a:t>Similar to Chau-Keung’s “exact” parametrization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519472-EF74-620D-A60C-0F1313E00018}"/>
              </a:ext>
            </a:extLst>
          </p:cNvPr>
          <p:cNvSpPr txBox="1"/>
          <p:nvPr/>
        </p:nvSpPr>
        <p:spPr>
          <a:xfrm>
            <a:off x="573285" y="4861542"/>
            <a:ext cx="107805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45200"/>
                </a:solidFill>
                <a:latin typeface="Comic Sans MS" panose="030F0902030302020204" pitchFamily="66" charset="0"/>
              </a:rPr>
              <a:t>--- this phase convention is especially convenient for studies of </a:t>
            </a:r>
            <a:r>
              <a:rPr lang="en-US" sz="2200" b="1" dirty="0">
                <a:solidFill>
                  <a:srgbClr val="945200"/>
                </a:solidFill>
                <a:latin typeface="Monotype Corsiva" panose="03010101010201010101" pitchFamily="66" charset="0"/>
              </a:rPr>
              <a:t>CP</a:t>
            </a:r>
            <a:r>
              <a:rPr lang="en-US" b="1" dirty="0">
                <a:solidFill>
                  <a:srgbClr val="945200"/>
                </a:solidFill>
                <a:latin typeface="Comic Sans MS" panose="030F0902030302020204" pitchFamily="66" charset="0"/>
              </a:rPr>
              <a:t> violation in </a:t>
            </a:r>
            <a:r>
              <a:rPr lang="en-US" b="1" i="1" dirty="0">
                <a:solidFill>
                  <a:srgbClr val="945200"/>
                </a:solidFill>
                <a:latin typeface="Comic Sans MS" panose="030F0902030302020204" pitchFamily="66" charset="0"/>
              </a:rPr>
              <a:t>B</a:t>
            </a:r>
            <a:r>
              <a:rPr lang="en-US" b="1" dirty="0">
                <a:solidFill>
                  <a:srgbClr val="945200"/>
                </a:solidFill>
                <a:latin typeface="Comic Sans MS" panose="030F0902030302020204" pitchFamily="66" charset="0"/>
              </a:rPr>
              <a:t>-meson decays</a:t>
            </a:r>
          </a:p>
        </p:txBody>
      </p:sp>
    </p:spTree>
    <p:extLst>
      <p:ext uri="{BB962C8B-B14F-4D97-AF65-F5344CB8AC3E}">
        <p14:creationId xmlns:p14="http://schemas.microsoft.com/office/powerpoint/2010/main" val="18077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14909-D995-0DDD-EFD8-4F657523F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52" y="379133"/>
            <a:ext cx="10515600" cy="1325563"/>
          </a:xfrm>
        </p:spPr>
        <p:txBody>
          <a:bodyPr/>
          <a:lstStyle/>
          <a:p>
            <a:pPr algn="ctr"/>
            <a:r>
              <a:rPr lang="en-US" b="1" i="1" dirty="0" err="1">
                <a:latin typeface="Comic Sans MS" panose="030F0902030302020204" pitchFamily="66" charset="0"/>
              </a:rPr>
              <a:t>ε</a:t>
            </a:r>
            <a:r>
              <a:rPr lang="en-US" b="1" i="1" dirty="0">
                <a:latin typeface="Comic Sans MS" panose="030F0902030302020204" pitchFamily="66" charset="0"/>
              </a:rPr>
              <a:t>’ </a:t>
            </a:r>
            <a:r>
              <a:rPr lang="en-US" b="1" dirty="0">
                <a:latin typeface="+mn-lt"/>
              </a:rPr>
              <a:t>with no phase-convention constraint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31BCFD-A5F2-998C-783F-A6EC6876A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27" y="3177044"/>
            <a:ext cx="3341974" cy="110301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470CD0D1-9944-1ED0-DC44-71D42AEE3C91}"/>
              </a:ext>
            </a:extLst>
          </p:cNvPr>
          <p:cNvSpPr/>
          <p:nvPr/>
        </p:nvSpPr>
        <p:spPr>
          <a:xfrm>
            <a:off x="4105359" y="3556498"/>
            <a:ext cx="1144140" cy="344107"/>
          </a:xfrm>
          <a:prstGeom prst="rightArrow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AA8625-90E4-F29E-8FFB-D99138D48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2658" y="3267505"/>
            <a:ext cx="6338006" cy="107454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7176EF-F167-2F59-A589-3733B0DCDC6A}"/>
              </a:ext>
            </a:extLst>
          </p:cNvPr>
          <p:cNvSpPr txBox="1"/>
          <p:nvPr/>
        </p:nvSpPr>
        <p:spPr>
          <a:xfrm>
            <a:off x="523398" y="2807712"/>
            <a:ext cx="3475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45200"/>
                </a:solidFill>
                <a:latin typeface="Comic Sans MS" panose="030F0902030302020204" pitchFamily="66" charset="0"/>
              </a:rPr>
              <a:t>with  the Wu-Yang constraint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A5D037-775B-A40D-9328-5E9F836777F9}"/>
              </a:ext>
            </a:extLst>
          </p:cNvPr>
          <p:cNvSpPr txBox="1"/>
          <p:nvPr/>
        </p:nvSpPr>
        <p:spPr>
          <a:xfrm>
            <a:off x="7697027" y="2807712"/>
            <a:ext cx="3677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45200"/>
                </a:solidFill>
                <a:latin typeface="Comic Sans MS" panose="030F0902030302020204" pitchFamily="66" charset="0"/>
              </a:rPr>
              <a:t>with  no constraint</a:t>
            </a:r>
          </a:p>
        </p:txBody>
      </p:sp>
    </p:spTree>
    <p:extLst>
      <p:ext uri="{BB962C8B-B14F-4D97-AF65-F5344CB8AC3E}">
        <p14:creationId xmlns:p14="http://schemas.microsoft.com/office/powerpoint/2010/main" val="3130914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59C8B-3896-7C6F-5D8E-C67C92C57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047"/>
            <a:ext cx="10515600" cy="804456"/>
          </a:xfrm>
        </p:spPr>
        <p:txBody>
          <a:bodyPr/>
          <a:lstStyle/>
          <a:p>
            <a:pPr algn="ctr"/>
            <a:r>
              <a:rPr lang="en-US" i="1" dirty="0"/>
              <a:t>K</a:t>
            </a:r>
            <a:r>
              <a:rPr lang="en-US" baseline="30000" dirty="0"/>
              <a:t>0</a:t>
            </a:r>
            <a:r>
              <a:rPr lang="en-US" dirty="0"/>
              <a:t> </a:t>
            </a:r>
            <a:r>
              <a:rPr lang="en-US" sz="3600" dirty="0"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i="1" dirty="0">
                <a:sym typeface="Wingdings" pitchFamily="2" charset="2"/>
              </a:rPr>
              <a:t>K</a:t>
            </a:r>
            <a:r>
              <a:rPr lang="en-US" baseline="30000" dirty="0">
                <a:sym typeface="Wingdings" pitchFamily="2" charset="2"/>
              </a:rPr>
              <a:t>0</a:t>
            </a:r>
            <a:r>
              <a:rPr lang="en-US" dirty="0">
                <a:sym typeface="Wingdings" pitchFamily="2" charset="2"/>
              </a:rPr>
              <a:t> survival and </a:t>
            </a:r>
            <a:r>
              <a:rPr lang="en-US" i="1" dirty="0">
                <a:sym typeface="Wingdings" pitchFamily="2" charset="2"/>
              </a:rPr>
              <a:t>K</a:t>
            </a:r>
            <a:r>
              <a:rPr lang="en-US" baseline="30000" dirty="0">
                <a:sym typeface="Wingdings" pitchFamily="2" charset="2"/>
              </a:rPr>
              <a:t>0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sz="3600" dirty="0"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i="1" dirty="0">
                <a:sym typeface="Wingdings" pitchFamily="2" charset="2"/>
              </a:rPr>
              <a:t>K</a:t>
            </a:r>
            <a:r>
              <a:rPr lang="en-US" baseline="30000" dirty="0">
                <a:sym typeface="Wingdings" pitchFamily="2" charset="2"/>
              </a:rPr>
              <a:t>0</a:t>
            </a:r>
            <a:r>
              <a:rPr lang="en-US" dirty="0">
                <a:sym typeface="Wingdings" pitchFamily="2" charset="2"/>
              </a:rPr>
              <a:t> oscillation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D7C9F3-8455-F58B-12D6-9E8C3B7B0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530" y="1774426"/>
            <a:ext cx="6368407" cy="3377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E406E7-EA31-18B0-BD6E-7FEB2DE6F050}"/>
              </a:ext>
            </a:extLst>
          </p:cNvPr>
          <p:cNvSpPr txBox="1"/>
          <p:nvPr/>
        </p:nvSpPr>
        <p:spPr>
          <a:xfrm>
            <a:off x="260361" y="1696963"/>
            <a:ext cx="17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K</a:t>
            </a:r>
            <a:r>
              <a:rPr lang="en-US" baseline="30000" dirty="0">
                <a:solidFill>
                  <a:srgbClr val="C00000"/>
                </a:solidFill>
              </a:rPr>
              <a:t>0</a:t>
            </a:r>
            <a:r>
              <a:rPr lang="en-US" sz="1400" dirty="0">
                <a:solidFill>
                  <a:srgbClr val="C00000"/>
                </a:solidFill>
                <a:sym typeface="Wingdings" pitchFamily="2" charset="2"/>
              </a:rPr>
              <a:t></a:t>
            </a:r>
            <a:r>
              <a:rPr lang="en-US" i="1" dirty="0">
                <a:solidFill>
                  <a:srgbClr val="C00000"/>
                </a:solidFill>
              </a:rPr>
              <a:t>K</a:t>
            </a:r>
            <a:r>
              <a:rPr lang="en-US" baseline="30000" dirty="0">
                <a:solidFill>
                  <a:srgbClr val="C00000"/>
                </a:solidFill>
              </a:rPr>
              <a:t>0</a:t>
            </a:r>
            <a:r>
              <a:rPr lang="en-US" dirty="0">
                <a:solidFill>
                  <a:srgbClr val="C00000"/>
                </a:solidFill>
              </a:rPr>
              <a:t> survival: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5D7E33-6DA2-E640-C41F-8FE739B99B9C}"/>
              </a:ext>
            </a:extLst>
          </p:cNvPr>
          <p:cNvSpPr txBox="1"/>
          <p:nvPr/>
        </p:nvSpPr>
        <p:spPr>
          <a:xfrm>
            <a:off x="260361" y="2360777"/>
            <a:ext cx="193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K</a:t>
            </a:r>
            <a:r>
              <a:rPr lang="en-US" baseline="30000" dirty="0">
                <a:solidFill>
                  <a:srgbClr val="C00000"/>
                </a:solidFill>
              </a:rPr>
              <a:t>0</a:t>
            </a:r>
            <a:r>
              <a:rPr lang="en-US" sz="1400" dirty="0">
                <a:solidFill>
                  <a:srgbClr val="C00000"/>
                </a:solidFill>
                <a:sym typeface="Wingdings" pitchFamily="2" charset="2"/>
              </a:rPr>
              <a:t></a:t>
            </a:r>
            <a:r>
              <a:rPr lang="en-US" i="1" dirty="0">
                <a:solidFill>
                  <a:srgbClr val="C00000"/>
                </a:solidFill>
              </a:rPr>
              <a:t>K</a:t>
            </a:r>
            <a:r>
              <a:rPr lang="en-US" baseline="30000" dirty="0">
                <a:solidFill>
                  <a:srgbClr val="C00000"/>
                </a:solidFill>
              </a:rPr>
              <a:t>0</a:t>
            </a:r>
            <a:r>
              <a:rPr lang="en-US" dirty="0">
                <a:solidFill>
                  <a:srgbClr val="C00000"/>
                </a:solidFill>
              </a:rPr>
              <a:t> oscillation: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E97494-FD10-299D-690A-0C5B02CAE3A8}"/>
              </a:ext>
            </a:extLst>
          </p:cNvPr>
          <p:cNvSpPr txBox="1"/>
          <p:nvPr/>
        </p:nvSpPr>
        <p:spPr>
          <a:xfrm rot="10800000">
            <a:off x="678654" y="2344829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_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D8CEA3-74F2-6068-0D91-767527A6D08D}"/>
              </a:ext>
            </a:extLst>
          </p:cNvPr>
          <p:cNvSpPr txBox="1"/>
          <p:nvPr/>
        </p:nvSpPr>
        <p:spPr>
          <a:xfrm rot="10800000">
            <a:off x="7521816" y="254"/>
            <a:ext cx="4203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_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A2BCAB-6CC6-2FEE-D0F4-DE0D402EDA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886" y="7577834"/>
            <a:ext cx="6526924" cy="2027436"/>
          </a:xfrm>
          <a:prstGeom prst="rect">
            <a:avLst/>
          </a:prstGeom>
        </p:spPr>
      </p:pic>
      <p:pic>
        <p:nvPicPr>
          <p:cNvPr id="7" name="Picture 6" descr="Screen shot 2016-06-23 at 3.22.59 PM.png">
            <a:extLst>
              <a:ext uri="{FF2B5EF4-FFF2-40B4-BE49-F238E27FC236}">
                <a16:creationId xmlns:a16="http://schemas.microsoft.com/office/drawing/2014/main" id="{083AFBC9-97EC-6C1D-4D8A-C0005BA3C6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4613" y="3667066"/>
            <a:ext cx="5317387" cy="27202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5429C0-6CA1-50BD-1334-679B170179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4688" y="4078747"/>
            <a:ext cx="723488" cy="311575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A42829A-1553-AAD7-2AF7-63499975164D}"/>
              </a:ext>
            </a:extLst>
          </p:cNvPr>
          <p:cNvCxnSpPr>
            <a:cxnSpLocks/>
          </p:cNvCxnSpPr>
          <p:nvPr/>
        </p:nvCxnSpPr>
        <p:spPr>
          <a:xfrm flipH="1" flipV="1">
            <a:off x="8038952" y="5685227"/>
            <a:ext cx="323040" cy="2309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9281F73-1351-EABF-B087-680794320727}"/>
              </a:ext>
            </a:extLst>
          </p:cNvPr>
          <p:cNvSpPr txBox="1"/>
          <p:nvPr/>
        </p:nvSpPr>
        <p:spPr>
          <a:xfrm>
            <a:off x="2381037" y="1124048"/>
            <a:ext cx="48670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45200"/>
                </a:solidFill>
                <a:latin typeface="Comic Sans MS" panose="030F0902030302020204" pitchFamily="66" charset="0"/>
              </a:rPr>
              <a:t>neutral kaons flavor-tagged as a </a:t>
            </a:r>
            <a:r>
              <a:rPr lang="en-US" b="1" i="1" dirty="0">
                <a:solidFill>
                  <a:srgbClr val="945200"/>
                </a:solidFill>
                <a:latin typeface="Comic Sans MS" panose="030F0902030302020204" pitchFamily="66" charset="0"/>
              </a:rPr>
              <a:t>K</a:t>
            </a:r>
            <a:r>
              <a:rPr lang="en-US" b="1" baseline="30000" dirty="0">
                <a:solidFill>
                  <a:srgbClr val="945200"/>
                </a:solidFill>
                <a:latin typeface="Comic Sans MS" panose="030F0902030302020204" pitchFamily="66" charset="0"/>
              </a:rPr>
              <a:t>0</a:t>
            </a:r>
            <a:r>
              <a:rPr lang="en-US" b="1" dirty="0">
                <a:solidFill>
                  <a:srgbClr val="945200"/>
                </a:solidFill>
                <a:latin typeface="Comic Sans MS" panose="030F0902030302020204" pitchFamily="66" charset="0"/>
              </a:rPr>
              <a:t> at </a:t>
            </a:r>
            <a:r>
              <a:rPr lang="en-US" sz="2200" b="1" dirty="0">
                <a:solidFill>
                  <a:srgbClr val="945200"/>
                </a:solidFill>
                <a:latin typeface="Symbol" pitchFamily="2" charset="2"/>
              </a:rPr>
              <a:t>t</a:t>
            </a:r>
            <a:r>
              <a:rPr lang="en-US" b="1" dirty="0">
                <a:solidFill>
                  <a:srgbClr val="945200"/>
                </a:solidFill>
                <a:latin typeface="Comic Sans MS" panose="030F0902030302020204" pitchFamily="66" charset="0"/>
              </a:rPr>
              <a:t>=0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2087BD7-B3B2-3B0F-F92B-9672E041E1FD}"/>
              </a:ext>
            </a:extLst>
          </p:cNvPr>
          <p:cNvCxnSpPr>
            <a:cxnSpLocks/>
          </p:cNvCxnSpPr>
          <p:nvPr/>
        </p:nvCxnSpPr>
        <p:spPr>
          <a:xfrm>
            <a:off x="3305992" y="1505617"/>
            <a:ext cx="0" cy="250231"/>
          </a:xfrm>
          <a:prstGeom prst="straightConnector1">
            <a:avLst/>
          </a:prstGeom>
          <a:ln>
            <a:solidFill>
              <a:srgbClr val="9452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F0451242-EC96-7B00-8BBD-AD908D0348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950" y="3826091"/>
            <a:ext cx="3422410" cy="6771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6B72721-6747-C7ED-86CD-88C1FBD817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429" y="5534330"/>
            <a:ext cx="5882318" cy="67716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2B8BDA4-A3D9-0866-C3BB-DFBB17E793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64614" y="2364682"/>
            <a:ext cx="7772400" cy="3876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6EEB3A6-C5D1-7F2B-1D43-BD9AF0504F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8218" y="5838196"/>
            <a:ext cx="1344573" cy="17394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9482794-09E0-A0D0-0483-7034D3F34E7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9967507">
            <a:off x="1939163" y="3425631"/>
            <a:ext cx="883749" cy="32707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148B76D-4775-D71E-37B1-1FC22B578A1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9669414">
            <a:off x="3144804" y="3341526"/>
            <a:ext cx="1002639" cy="36799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21AA5D1-0F21-2F3B-47AC-1FB9B420F22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2950" y="4625827"/>
            <a:ext cx="6271801" cy="67716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4E50832E-8F0B-4272-BD85-919257411AEA}"/>
              </a:ext>
            </a:extLst>
          </p:cNvPr>
          <p:cNvSpPr/>
          <p:nvPr/>
        </p:nvSpPr>
        <p:spPr>
          <a:xfrm>
            <a:off x="2848792" y="1755848"/>
            <a:ext cx="914400" cy="989273"/>
          </a:xfrm>
          <a:prstGeom prst="rect">
            <a:avLst/>
          </a:prstGeom>
          <a:solidFill>
            <a:srgbClr val="FFC000">
              <a:alpha val="3172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385AE98-E02E-8E90-8D45-8DC4837AA23B}"/>
              </a:ext>
            </a:extLst>
          </p:cNvPr>
          <p:cNvSpPr/>
          <p:nvPr/>
        </p:nvSpPr>
        <p:spPr>
          <a:xfrm>
            <a:off x="7942124" y="4535231"/>
            <a:ext cx="872196" cy="415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77858CD-6FA6-E232-DC36-B5CB42C70AA8}"/>
              </a:ext>
            </a:extLst>
          </p:cNvPr>
          <p:cNvSpPr/>
          <p:nvPr/>
        </p:nvSpPr>
        <p:spPr>
          <a:xfrm>
            <a:off x="8324913" y="4729682"/>
            <a:ext cx="126610" cy="706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76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578A9-AF27-F2CC-BC54-A314DF328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70" y="13181"/>
            <a:ext cx="12327466" cy="116513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 </a:t>
            </a:r>
            <a:r>
              <a:rPr lang="en-US" dirty="0">
                <a:latin typeface="Comic Sans MS" panose="030F0902030302020204" pitchFamily="66" charset="0"/>
                <a:cs typeface="Bahnschrift SemiLight Condensed" panose="020F0302020204030204" pitchFamily="34" charset="0"/>
              </a:rPr>
              <a:t>g</a:t>
            </a:r>
            <a:r>
              <a:rPr lang="en-US" sz="4000" baseline="-25000" dirty="0"/>
              <a:t>±</a:t>
            </a:r>
            <a:r>
              <a:rPr lang="en-US" sz="4000" dirty="0"/>
              <a:t>(</a:t>
            </a:r>
            <a:r>
              <a:rPr lang="en-US" dirty="0">
                <a:latin typeface="Symbol" pitchFamily="2" charset="2"/>
              </a:rPr>
              <a:t>t</a:t>
            </a:r>
            <a:r>
              <a:rPr lang="en-US" sz="4000" dirty="0"/>
              <a:t>) functions are common to </a:t>
            </a:r>
            <a:r>
              <a:rPr lang="en-US" sz="4000" i="1" dirty="0"/>
              <a:t>K</a:t>
            </a:r>
            <a:r>
              <a:rPr lang="en-US" sz="4000" baseline="-25000" dirty="0"/>
              <a:t>S</a:t>
            </a:r>
            <a:r>
              <a:rPr lang="en-US" sz="4000" i="1" dirty="0"/>
              <a:t>K</a:t>
            </a:r>
            <a:r>
              <a:rPr lang="en-US" sz="4000" baseline="-25000" dirty="0"/>
              <a:t>L</a:t>
            </a:r>
            <a:r>
              <a:rPr lang="en-US" sz="4000" dirty="0"/>
              <a:t>, </a:t>
            </a:r>
            <a:r>
              <a:rPr lang="en-US" sz="4000" i="1" dirty="0"/>
              <a:t>D</a:t>
            </a:r>
            <a:r>
              <a:rPr lang="en-US" sz="4000" baseline="-25000" dirty="0"/>
              <a:t>H</a:t>
            </a:r>
            <a:r>
              <a:rPr lang="en-US" sz="4000" i="1" dirty="0"/>
              <a:t>D</a:t>
            </a:r>
            <a:r>
              <a:rPr lang="en-US" sz="4000" baseline="-25000" dirty="0"/>
              <a:t>L</a:t>
            </a:r>
            <a:r>
              <a:rPr lang="en-US" sz="4000" dirty="0"/>
              <a:t>, </a:t>
            </a:r>
            <a:r>
              <a:rPr lang="en-US" sz="4000" i="1" dirty="0" err="1"/>
              <a:t>B</a:t>
            </a:r>
            <a:r>
              <a:rPr lang="en-US" sz="4800" baseline="-15000" dirty="0" err="1"/>
              <a:t>d</a:t>
            </a:r>
            <a:r>
              <a:rPr lang="en-US" sz="4000" baseline="-35000" dirty="0" err="1"/>
              <a:t>H</a:t>
            </a:r>
            <a:r>
              <a:rPr lang="en-US" sz="4000" i="1" dirty="0" err="1"/>
              <a:t>B</a:t>
            </a:r>
            <a:r>
              <a:rPr lang="en-US" sz="4400" baseline="-15000" dirty="0" err="1"/>
              <a:t>d</a:t>
            </a:r>
            <a:r>
              <a:rPr lang="en-US" sz="4000" baseline="-35000" dirty="0" err="1"/>
              <a:t>L</a:t>
            </a:r>
            <a:r>
              <a:rPr lang="en-US" sz="4000" dirty="0"/>
              <a:t> &amp; </a:t>
            </a:r>
            <a:r>
              <a:rPr lang="en-US" sz="4000" i="1" dirty="0" err="1"/>
              <a:t>B</a:t>
            </a:r>
            <a:r>
              <a:rPr lang="en-US" sz="4800" i="1" baseline="-15000" dirty="0" err="1"/>
              <a:t>s</a:t>
            </a:r>
            <a:r>
              <a:rPr lang="en-US" sz="4000" baseline="-35000" dirty="0" err="1"/>
              <a:t>H</a:t>
            </a:r>
            <a:r>
              <a:rPr lang="en-US" sz="4000" i="1" dirty="0" err="1"/>
              <a:t>B</a:t>
            </a:r>
            <a:r>
              <a:rPr lang="en-US" sz="4400" baseline="-15000" dirty="0" err="1"/>
              <a:t>s</a:t>
            </a:r>
            <a:r>
              <a:rPr lang="en-US" sz="4000" baseline="-35000" dirty="0" err="1"/>
              <a:t>L</a:t>
            </a:r>
            <a:endParaRPr lang="en-US" sz="4000" baseline="-25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F92418-543E-2B9E-9358-5883286AB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664" y="2924125"/>
            <a:ext cx="6557004" cy="13660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62EFEE-1971-C187-8CA4-214AE4B78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684" y="1260256"/>
            <a:ext cx="2717649" cy="7909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AEBEE56-B8F6-D2DE-A0D6-CC878C9C95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50" y="1285714"/>
            <a:ext cx="6141179" cy="78413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26C0938-D6AF-C3AF-E5D0-029434707A1B}"/>
              </a:ext>
            </a:extLst>
          </p:cNvPr>
          <p:cNvSpPr txBox="1"/>
          <p:nvPr/>
        </p:nvSpPr>
        <p:spPr>
          <a:xfrm>
            <a:off x="2730605" y="2387011"/>
            <a:ext cx="6317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945200"/>
                </a:solidFill>
                <a:latin typeface="Comic Sans MS" panose="030F0902030302020204" pitchFamily="66" charset="0"/>
              </a:rPr>
              <a:t>but the </a:t>
            </a:r>
            <a:r>
              <a:rPr lang="en-US" sz="2000" b="1" dirty="0">
                <a:solidFill>
                  <a:srgbClr val="945200"/>
                </a:solidFill>
                <a:latin typeface="Symbol" pitchFamily="2" charset="2"/>
              </a:rPr>
              <a:t>DG</a:t>
            </a:r>
            <a:r>
              <a:rPr lang="en-US" sz="2000" b="1" dirty="0">
                <a:solidFill>
                  <a:srgbClr val="945200"/>
                </a:solidFill>
                <a:latin typeface="Comic Sans MS" panose="030F0902030302020204" pitchFamily="66" charset="0"/>
              </a:rPr>
              <a:t> and </a:t>
            </a:r>
            <a:r>
              <a:rPr lang="en-US" sz="2000" b="1" dirty="0">
                <a:solidFill>
                  <a:srgbClr val="945200"/>
                </a:solidFill>
                <a:latin typeface="Symbol" pitchFamily="2" charset="2"/>
              </a:rPr>
              <a:t>D</a:t>
            </a:r>
            <a:r>
              <a:rPr lang="en-US" sz="2000" b="1" i="1" dirty="0">
                <a:solidFill>
                  <a:srgbClr val="945200"/>
                </a:solidFill>
              </a:rPr>
              <a:t>M</a:t>
            </a:r>
            <a:r>
              <a:rPr lang="en-US" sz="2000" b="1" dirty="0">
                <a:solidFill>
                  <a:srgbClr val="945200"/>
                </a:solidFill>
              </a:rPr>
              <a:t> </a:t>
            </a:r>
            <a:r>
              <a:rPr lang="en-US" sz="2000" b="1" dirty="0">
                <a:solidFill>
                  <a:srgbClr val="945200"/>
                </a:solidFill>
                <a:latin typeface="Comic Sans MS" panose="030F0902030302020204" pitchFamily="66" charset="0"/>
              </a:rPr>
              <a:t>parameters are very different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F57D6D-F54B-E94F-1B17-740F195BEFFE}"/>
              </a:ext>
            </a:extLst>
          </p:cNvPr>
          <p:cNvSpPr txBox="1"/>
          <p:nvPr/>
        </p:nvSpPr>
        <p:spPr>
          <a:xfrm>
            <a:off x="718855" y="4480910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K</a:t>
            </a:r>
            <a:r>
              <a:rPr lang="en-US" dirty="0"/>
              <a:t>-mesons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88139C-E60A-70A5-BD91-9E758154B366}"/>
              </a:ext>
            </a:extLst>
          </p:cNvPr>
          <p:cNvSpPr txBox="1"/>
          <p:nvPr/>
        </p:nvSpPr>
        <p:spPr>
          <a:xfrm>
            <a:off x="343291" y="4831970"/>
            <a:ext cx="2323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45200"/>
                </a:solidFill>
                <a:latin typeface="Symbol" pitchFamily="2" charset="2"/>
              </a:rPr>
              <a:t>D</a:t>
            </a:r>
            <a:r>
              <a:rPr lang="en-US" b="1" i="1" dirty="0">
                <a:solidFill>
                  <a:srgbClr val="945200"/>
                </a:solidFill>
              </a:rPr>
              <a:t>M</a:t>
            </a:r>
            <a:r>
              <a:rPr lang="en-US" b="1" dirty="0">
                <a:solidFill>
                  <a:srgbClr val="945200"/>
                </a:solidFill>
              </a:rPr>
              <a:t>, </a:t>
            </a:r>
            <a:r>
              <a:rPr lang="en-US" b="1" dirty="0">
                <a:solidFill>
                  <a:srgbClr val="945200"/>
                </a:solidFill>
                <a:latin typeface="Symbol" pitchFamily="2" charset="2"/>
              </a:rPr>
              <a:t>DG</a:t>
            </a:r>
            <a:r>
              <a:rPr lang="en-US" b="1" dirty="0">
                <a:solidFill>
                  <a:srgbClr val="945200"/>
                </a:solidFill>
              </a:rPr>
              <a:t> &amp; </a:t>
            </a:r>
            <a:r>
              <a:rPr lang="en-US" b="1" dirty="0">
                <a:solidFill>
                  <a:srgbClr val="945200"/>
                </a:solidFill>
                <a:latin typeface="Symbol" pitchFamily="2" charset="2"/>
              </a:rPr>
              <a:t>G</a:t>
            </a:r>
            <a:r>
              <a:rPr lang="en-US" b="1" dirty="0">
                <a:solidFill>
                  <a:srgbClr val="945200"/>
                </a:solidFill>
              </a:rPr>
              <a:t> </a:t>
            </a:r>
            <a:r>
              <a:rPr lang="en-US" b="1" dirty="0">
                <a:solidFill>
                  <a:srgbClr val="945200"/>
                </a:solidFill>
                <a:latin typeface="Comic Sans MS" panose="030F0902030302020204" pitchFamily="66" charset="0"/>
              </a:rPr>
              <a:t>have</a:t>
            </a:r>
          </a:p>
          <a:p>
            <a:r>
              <a:rPr lang="en-US" b="1" dirty="0">
                <a:solidFill>
                  <a:srgbClr val="945200"/>
                </a:solidFill>
                <a:latin typeface="Comic Sans MS" panose="030F0902030302020204" pitchFamily="66" charset="0"/>
              </a:rPr>
              <a:t>similar  magnitudes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FCCB9E-76CD-AE5F-AD10-60B86EF234B2}"/>
              </a:ext>
            </a:extLst>
          </p:cNvPr>
          <p:cNvSpPr txBox="1"/>
          <p:nvPr/>
        </p:nvSpPr>
        <p:spPr>
          <a:xfrm>
            <a:off x="4506571" y="4506310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</a:t>
            </a:r>
            <a:r>
              <a:rPr lang="en-US" dirty="0"/>
              <a:t>-mesons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7EE3E8-7D3A-9256-5915-623A47E5B0AB}"/>
              </a:ext>
            </a:extLst>
          </p:cNvPr>
          <p:cNvSpPr txBox="1"/>
          <p:nvPr/>
        </p:nvSpPr>
        <p:spPr>
          <a:xfrm>
            <a:off x="4342265" y="4807380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45200"/>
                </a:solidFill>
                <a:latin typeface="Symbol" pitchFamily="2" charset="2"/>
              </a:rPr>
              <a:t>D</a:t>
            </a:r>
            <a:r>
              <a:rPr lang="en-US" b="1" i="1" dirty="0">
                <a:solidFill>
                  <a:srgbClr val="945200"/>
                </a:solidFill>
              </a:rPr>
              <a:t>M &amp; </a:t>
            </a:r>
            <a:r>
              <a:rPr lang="en-US" b="1" dirty="0">
                <a:solidFill>
                  <a:srgbClr val="945200"/>
                </a:solidFill>
                <a:latin typeface="Symbol" pitchFamily="2" charset="2"/>
              </a:rPr>
              <a:t>DG</a:t>
            </a:r>
            <a:r>
              <a:rPr lang="en-US" b="1" dirty="0">
                <a:solidFill>
                  <a:srgbClr val="945200"/>
                </a:solidFill>
              </a:rPr>
              <a:t> &lt;&lt; </a:t>
            </a:r>
            <a:r>
              <a:rPr lang="en-US" b="1" dirty="0">
                <a:solidFill>
                  <a:srgbClr val="945200"/>
                </a:solidFill>
                <a:latin typeface="Symbol" pitchFamily="2" charset="2"/>
              </a:rPr>
              <a:t>G</a:t>
            </a:r>
            <a:endParaRPr lang="en-US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8BB8DF-897A-BB13-AE5C-03C152BADE0A}"/>
              </a:ext>
            </a:extLst>
          </p:cNvPr>
          <p:cNvSpPr txBox="1"/>
          <p:nvPr/>
        </p:nvSpPr>
        <p:spPr>
          <a:xfrm>
            <a:off x="3587228" y="5102599"/>
            <a:ext cx="3118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45200"/>
                </a:solidFill>
              </a:rPr>
              <a:t>⇒ mixing effects are tiny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418B11-FB18-B76C-AF2B-9D50257D1FCE}"/>
              </a:ext>
            </a:extLst>
          </p:cNvPr>
          <p:cNvSpPr txBox="1"/>
          <p:nvPr/>
        </p:nvSpPr>
        <p:spPr>
          <a:xfrm>
            <a:off x="343291" y="5478301"/>
            <a:ext cx="2294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945200"/>
                </a:solidFill>
                <a:latin typeface="Comic Sans MS" panose="030F0902030302020204" pitchFamily="66" charset="0"/>
              </a:rPr>
              <a:t>need all terms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6C919B-49A1-D768-1B7D-A43175DC974E}"/>
              </a:ext>
            </a:extLst>
          </p:cNvPr>
          <p:cNvSpPr txBox="1"/>
          <p:nvPr/>
        </p:nvSpPr>
        <p:spPr>
          <a:xfrm>
            <a:off x="3112812" y="6068498"/>
            <a:ext cx="3900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45200"/>
                </a:solidFill>
                <a:latin typeface="Comic Sans MS" panose="030F0902030302020204" pitchFamily="66" charset="0"/>
              </a:rPr>
              <a:t>linear approximation is sufficient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1A16BF-A6C4-F776-43BA-7423795E868B}"/>
              </a:ext>
            </a:extLst>
          </p:cNvPr>
          <p:cNvSpPr txBox="1"/>
          <p:nvPr/>
        </p:nvSpPr>
        <p:spPr>
          <a:xfrm>
            <a:off x="7626465" y="5346733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945200"/>
                </a:solidFill>
              </a:rPr>
              <a:t>B</a:t>
            </a:r>
            <a:r>
              <a:rPr lang="en-US" sz="2400" i="1" baseline="-25000" dirty="0">
                <a:solidFill>
                  <a:srgbClr val="945200"/>
                </a:solidFill>
              </a:rPr>
              <a:t>d</a:t>
            </a:r>
            <a:r>
              <a:rPr lang="en-US" dirty="0"/>
              <a:t>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4D15E6-F1C3-66DE-41BB-A53473DD5848}"/>
              </a:ext>
            </a:extLst>
          </p:cNvPr>
          <p:cNvSpPr txBox="1"/>
          <p:nvPr/>
        </p:nvSpPr>
        <p:spPr>
          <a:xfrm>
            <a:off x="7685055" y="6015893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945200"/>
                </a:solidFill>
              </a:rPr>
              <a:t>B</a:t>
            </a:r>
            <a:r>
              <a:rPr lang="en-US" sz="2400" i="1" baseline="-25000" dirty="0">
                <a:solidFill>
                  <a:srgbClr val="945200"/>
                </a:solidFill>
              </a:rPr>
              <a:t>s</a:t>
            </a:r>
            <a:r>
              <a:rPr lang="en-US" dirty="0"/>
              <a:t>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8BB613F-1127-2740-74F9-A8E8B5853ECF}"/>
              </a:ext>
            </a:extLst>
          </p:cNvPr>
          <p:cNvSpPr txBox="1"/>
          <p:nvPr/>
        </p:nvSpPr>
        <p:spPr>
          <a:xfrm>
            <a:off x="8634164" y="4533695"/>
            <a:ext cx="1874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B</a:t>
            </a:r>
            <a:r>
              <a:rPr lang="en-US" i="1" baseline="-25000" dirty="0"/>
              <a:t>d</a:t>
            </a:r>
            <a:r>
              <a:rPr lang="en-US" i="1" dirty="0"/>
              <a:t>-  &amp; B</a:t>
            </a:r>
            <a:r>
              <a:rPr lang="en-US" i="1" baseline="-25000" dirty="0"/>
              <a:t>s</a:t>
            </a:r>
            <a:r>
              <a:rPr lang="en-US" dirty="0"/>
              <a:t>-mesons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1C7A41-ECCF-DBCE-E155-D38827DD44EB}"/>
              </a:ext>
            </a:extLst>
          </p:cNvPr>
          <p:cNvSpPr txBox="1"/>
          <p:nvPr/>
        </p:nvSpPr>
        <p:spPr>
          <a:xfrm>
            <a:off x="8536611" y="4881859"/>
            <a:ext cx="2315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45200"/>
                </a:solidFill>
                <a:latin typeface="Symbol" pitchFamily="2" charset="2"/>
              </a:rPr>
              <a:t>DG</a:t>
            </a:r>
            <a:r>
              <a:rPr lang="en-US" b="1" dirty="0">
                <a:solidFill>
                  <a:srgbClr val="945200"/>
                </a:solidFill>
              </a:rPr>
              <a:t> &lt;&lt; </a:t>
            </a:r>
            <a:r>
              <a:rPr lang="en-US" b="1" dirty="0">
                <a:solidFill>
                  <a:srgbClr val="945200"/>
                </a:solidFill>
                <a:latin typeface="Symbol" pitchFamily="2" charset="2"/>
              </a:rPr>
              <a:t>G</a:t>
            </a:r>
            <a:r>
              <a:rPr lang="en-US" b="1" dirty="0">
                <a:solidFill>
                  <a:srgbClr val="945200"/>
                </a:solidFill>
              </a:rPr>
              <a:t> &amp; </a:t>
            </a:r>
            <a:r>
              <a:rPr lang="en-US" b="1" dirty="0">
                <a:solidFill>
                  <a:srgbClr val="945200"/>
                </a:solidFill>
                <a:latin typeface="Symbol" pitchFamily="2" charset="2"/>
              </a:rPr>
              <a:t>D</a:t>
            </a:r>
            <a:r>
              <a:rPr lang="en-US" b="1" i="1" dirty="0">
                <a:solidFill>
                  <a:srgbClr val="945200"/>
                </a:solidFill>
              </a:rPr>
              <a:t>M</a:t>
            </a:r>
            <a:r>
              <a:rPr lang="en-US" b="1" baseline="-25000" dirty="0">
                <a:solidFill>
                  <a:srgbClr val="945200"/>
                </a:solidFill>
              </a:rPr>
              <a:t>B</a:t>
            </a:r>
            <a:r>
              <a:rPr lang="en-US" b="1" dirty="0">
                <a:solidFill>
                  <a:srgbClr val="945200"/>
                </a:solidFill>
              </a:rPr>
              <a:t>&gt;&gt;</a:t>
            </a:r>
            <a:r>
              <a:rPr lang="en-US" b="1" dirty="0">
                <a:solidFill>
                  <a:srgbClr val="945200"/>
                </a:solidFill>
                <a:latin typeface="Symbol" pitchFamily="2" charset="2"/>
              </a:rPr>
              <a:t>D</a:t>
            </a:r>
            <a:r>
              <a:rPr lang="en-US" b="1" i="1" dirty="0">
                <a:solidFill>
                  <a:srgbClr val="945200"/>
                </a:solidFill>
              </a:rPr>
              <a:t>M</a:t>
            </a:r>
            <a:r>
              <a:rPr lang="en-US" b="1" baseline="-25000" dirty="0">
                <a:solidFill>
                  <a:srgbClr val="945200"/>
                </a:solidFill>
              </a:rPr>
              <a:t>K</a:t>
            </a:r>
            <a:endParaRPr lang="en-US" b="1" baseline="-25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256715-A799-931B-6D8F-532412420B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0820" y="5486752"/>
            <a:ext cx="3900427" cy="6010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0E1B0A2-E25E-7584-6157-46BCC58B80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1013" y="5265057"/>
            <a:ext cx="3468856" cy="6250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36C9AF2-C2A5-D37C-9030-B463D75BAA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8730" y="5964006"/>
            <a:ext cx="3563018" cy="5756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ABFF14-1638-DB86-F68C-EFB757470A51}"/>
              </a:ext>
            </a:extLst>
          </p:cNvPr>
          <p:cNvSpPr txBox="1"/>
          <p:nvPr/>
        </p:nvSpPr>
        <p:spPr>
          <a:xfrm rot="10800000">
            <a:off x="1345168" y="481214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45200"/>
                </a:solidFill>
              </a:rPr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195334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/>
      <p:bldP spid="4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1190A-92EF-2A4C-A7EA-7092E06D0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935" y="107727"/>
            <a:ext cx="10320130" cy="1325563"/>
          </a:xfrm>
        </p:spPr>
        <p:txBody>
          <a:bodyPr/>
          <a:lstStyle/>
          <a:p>
            <a:pPr algn="ctr"/>
            <a:r>
              <a:rPr lang="en-US" i="1" dirty="0"/>
              <a:t>K</a:t>
            </a:r>
            <a:r>
              <a:rPr lang="en-US" dirty="0"/>
              <a:t>-</a:t>
            </a:r>
            <a:r>
              <a:rPr lang="en-US" i="1" dirty="0"/>
              <a:t>K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-</a:t>
            </a:r>
            <a:r>
              <a:rPr lang="en-US" i="1" dirty="0"/>
              <a:t>D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baseline="-25000" dirty="0"/>
              <a:t>d</a:t>
            </a:r>
            <a:r>
              <a:rPr lang="en-US" dirty="0"/>
              <a:t>-</a:t>
            </a:r>
            <a:r>
              <a:rPr lang="en-US" i="1" dirty="0"/>
              <a:t>B</a:t>
            </a:r>
            <a:r>
              <a:rPr lang="en-US" baseline="-25000" dirty="0"/>
              <a:t>d</a:t>
            </a:r>
            <a:r>
              <a:rPr lang="en-US" dirty="0"/>
              <a:t> &amp; </a:t>
            </a:r>
            <a:r>
              <a:rPr lang="en-US" i="1" dirty="0"/>
              <a:t>B</a:t>
            </a:r>
            <a:r>
              <a:rPr lang="en-US" baseline="-25000" dirty="0"/>
              <a:t>s</a:t>
            </a:r>
            <a:r>
              <a:rPr lang="en-US" dirty="0"/>
              <a:t>-</a:t>
            </a:r>
            <a:r>
              <a:rPr lang="en-US" i="1" dirty="0"/>
              <a:t>B</a:t>
            </a:r>
            <a:r>
              <a:rPr lang="en-US" dirty="0"/>
              <a:t>s mixing all seen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D56F5C-0FCD-F677-8578-6CE80FCBE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865" y="4206875"/>
            <a:ext cx="6654800" cy="2286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34F3BF-9CF3-926F-AA47-7E9223326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287" y="2205985"/>
            <a:ext cx="2558447" cy="17218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0EA488-3B17-645E-940E-1AA43B170C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0613" y="1969734"/>
            <a:ext cx="1338753" cy="2362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5073E5-64BF-4DD7-E301-434C4B39E1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2510" y="2004367"/>
            <a:ext cx="2462893" cy="2286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4F2D25-388A-10BE-35D3-FEBCCC214819}"/>
              </a:ext>
            </a:extLst>
          </p:cNvPr>
          <p:cNvSpPr txBox="1"/>
          <p:nvPr/>
        </p:nvSpPr>
        <p:spPr>
          <a:xfrm>
            <a:off x="6700826" y="1718527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</a:t>
            </a:r>
            <a:r>
              <a:rPr lang="en-US" baseline="30000" dirty="0"/>
              <a:t>0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i="1" dirty="0">
                <a:sym typeface="Wingdings" pitchFamily="2" charset="2"/>
              </a:rPr>
              <a:t>D</a:t>
            </a:r>
            <a:r>
              <a:rPr lang="en-US" baseline="30000" dirty="0">
                <a:sym typeface="Wingdings" pitchFamily="2" charset="2"/>
              </a:rPr>
              <a:t>0</a:t>
            </a:r>
            <a:endParaRPr lang="en-US" baseline="30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201D6D-B6AD-A348-5093-AC2050C04C14}"/>
              </a:ext>
            </a:extLst>
          </p:cNvPr>
          <p:cNvSpPr txBox="1"/>
          <p:nvPr/>
        </p:nvSpPr>
        <p:spPr>
          <a:xfrm rot="10800000">
            <a:off x="7202426" y="1697801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_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57D0B8-1470-59E1-E4CA-776E213D3D7E}"/>
              </a:ext>
            </a:extLst>
          </p:cNvPr>
          <p:cNvSpPr txBox="1"/>
          <p:nvPr/>
        </p:nvSpPr>
        <p:spPr>
          <a:xfrm rot="10800000">
            <a:off x="2226513" y="333595"/>
            <a:ext cx="4443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_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8AFB51-955E-5F1A-6A3B-2FA7C69E762F}"/>
              </a:ext>
            </a:extLst>
          </p:cNvPr>
          <p:cNvSpPr txBox="1"/>
          <p:nvPr/>
        </p:nvSpPr>
        <p:spPr>
          <a:xfrm rot="10800000">
            <a:off x="3326107" y="333044"/>
            <a:ext cx="4443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_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FD223E-D544-0ACB-1134-75C9DEBB38E0}"/>
              </a:ext>
            </a:extLst>
          </p:cNvPr>
          <p:cNvSpPr txBox="1"/>
          <p:nvPr/>
        </p:nvSpPr>
        <p:spPr>
          <a:xfrm rot="10800000">
            <a:off x="4659366" y="333044"/>
            <a:ext cx="4443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_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00132E-EA8A-40EA-CEC2-5E385564B3EA}"/>
              </a:ext>
            </a:extLst>
          </p:cNvPr>
          <p:cNvSpPr txBox="1"/>
          <p:nvPr/>
        </p:nvSpPr>
        <p:spPr>
          <a:xfrm rot="10800000">
            <a:off x="6468140" y="331943"/>
            <a:ext cx="4443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2966085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723" y="-193070"/>
            <a:ext cx="11805366" cy="92529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neutral meson systems: 3 different basis systems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572260" y="1014887"/>
            <a:ext cx="0" cy="4307628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339321" y="4662107"/>
            <a:ext cx="4450075" cy="16075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3562916" y="1672153"/>
            <a:ext cx="36035" cy="2993096"/>
          </a:xfrm>
          <a:prstGeom prst="straightConnector1">
            <a:avLst/>
          </a:prstGeom>
          <a:ln w="3810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580933" y="4668324"/>
            <a:ext cx="2634244" cy="5948"/>
          </a:xfrm>
          <a:prstGeom prst="straightConnector1">
            <a:avLst/>
          </a:prstGeom>
          <a:ln w="3810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564743" y="2541573"/>
            <a:ext cx="2160646" cy="211738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1467262" y="2501599"/>
            <a:ext cx="2084768" cy="216425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94171" y="1692035"/>
            <a:ext cx="499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432FF"/>
                </a:solidFill>
              </a:rPr>
              <a:t>P</a:t>
            </a:r>
            <a:r>
              <a:rPr lang="en-US" sz="2400" b="1" baseline="30000" dirty="0">
                <a:solidFill>
                  <a:srgbClr val="0432FF"/>
                </a:solidFill>
              </a:rPr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50113" y="4246547"/>
            <a:ext cx="670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432FF"/>
                </a:solidFill>
              </a:rPr>
              <a:t>P</a:t>
            </a:r>
            <a:r>
              <a:rPr lang="en-US" sz="2400" b="1" baseline="30000" dirty="0">
                <a:solidFill>
                  <a:srgbClr val="0432FF"/>
                </a:solidFill>
              </a:rPr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 rot="10800000" flipH="1">
            <a:off x="5755690" y="4225897"/>
            <a:ext cx="378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_</a:t>
            </a:r>
            <a:endParaRPr lang="en-US" sz="2400" b="1" baseline="30000" dirty="0">
              <a:solidFill>
                <a:srgbClr val="0432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1394" y="2708528"/>
            <a:ext cx="604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</a:rPr>
              <a:t>P</a:t>
            </a:r>
            <a:r>
              <a:rPr lang="en-US" sz="2400" b="1" baseline="-250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25064" y="2702759"/>
            <a:ext cx="635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</a:rPr>
              <a:t>P</a:t>
            </a:r>
            <a:r>
              <a:rPr lang="en-US" sz="2400" b="1" baseline="-25000" dirty="0">
                <a:solidFill>
                  <a:srgbClr val="C00000"/>
                </a:solidFill>
              </a:rPr>
              <a:t>2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638766" y="2354450"/>
            <a:ext cx="1906945" cy="227985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68769" y="2123618"/>
            <a:ext cx="570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B050"/>
                </a:solidFill>
              </a:rPr>
              <a:t>P</a:t>
            </a:r>
            <a:r>
              <a:rPr lang="en-US" sz="2400" b="1" baseline="-25000" dirty="0">
                <a:solidFill>
                  <a:srgbClr val="00B050"/>
                </a:solidFill>
              </a:rPr>
              <a:t>L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527997" y="2412596"/>
            <a:ext cx="2037758" cy="224636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964686" y="2282332"/>
            <a:ext cx="545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B050"/>
                </a:solidFill>
              </a:rPr>
              <a:t>P</a:t>
            </a:r>
            <a:r>
              <a:rPr lang="en-US" sz="2400" b="1" baseline="-25000" dirty="0">
                <a:solidFill>
                  <a:srgbClr val="00B050"/>
                </a:solidFill>
              </a:rPr>
              <a:t>H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1497062" y="2354450"/>
            <a:ext cx="171504" cy="158714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5531142" y="2388949"/>
            <a:ext cx="181534" cy="179828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 rot="1995615">
            <a:off x="5485327" y="2291512"/>
            <a:ext cx="1233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mbol" charset="2"/>
                <a:ea typeface="Symbol" charset="2"/>
                <a:cs typeface="Symbol" charset="2"/>
              </a:rPr>
              <a:t>e</a:t>
            </a:r>
            <a:r>
              <a:rPr lang="en-US" sz="2400" b="1" baseline="-25000" dirty="0">
                <a:ea typeface="Symbol" charset="2"/>
                <a:cs typeface="Symbol" charset="2"/>
              </a:rPr>
              <a:t>P</a:t>
            </a:r>
            <a:r>
              <a:rPr lang="en-US" sz="2400" b="1" i="1" dirty="0"/>
              <a:t>P</a:t>
            </a:r>
            <a:r>
              <a:rPr lang="en-US" sz="2400" b="1" baseline="-25000" dirty="0"/>
              <a:t>1</a:t>
            </a:r>
          </a:p>
        </p:txBody>
      </p:sp>
      <p:sp>
        <p:nvSpPr>
          <p:cNvPr id="47" name="TextBox 46"/>
          <p:cNvSpPr txBox="1"/>
          <p:nvPr/>
        </p:nvSpPr>
        <p:spPr>
          <a:xfrm rot="19457519">
            <a:off x="1091639" y="1868819"/>
            <a:ext cx="1052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mbol" charset="2"/>
                <a:ea typeface="Symbol" charset="2"/>
                <a:cs typeface="Symbol" charset="2"/>
              </a:rPr>
              <a:t>e</a:t>
            </a:r>
            <a:r>
              <a:rPr lang="en-US" sz="2400" b="1" baseline="-25000" dirty="0">
                <a:ea typeface="Symbol" charset="2"/>
                <a:cs typeface="Symbol" charset="2"/>
              </a:rPr>
              <a:t>P</a:t>
            </a:r>
            <a:r>
              <a:rPr lang="en-US" sz="2400" b="1" i="1" dirty="0"/>
              <a:t>K</a:t>
            </a:r>
            <a:r>
              <a:rPr lang="en-US" sz="2400" b="1" baseline="-25000" dirty="0"/>
              <a:t>2</a:t>
            </a:r>
          </a:p>
        </p:txBody>
      </p:sp>
      <p:sp>
        <p:nvSpPr>
          <p:cNvPr id="49" name="Oval 7"/>
          <p:cNvSpPr>
            <a:spLocks noChangeArrowheads="1"/>
          </p:cNvSpPr>
          <p:nvPr/>
        </p:nvSpPr>
        <p:spPr bwMode="auto">
          <a:xfrm>
            <a:off x="7452886" y="2608789"/>
            <a:ext cx="2057400" cy="1295400"/>
          </a:xfrm>
          <a:prstGeom prst="ellipse">
            <a:avLst/>
          </a:prstGeom>
          <a:solidFill>
            <a:srgbClr val="FF9999"/>
          </a:solidFill>
          <a:ln w="9525">
            <a:solidFill>
              <a:srgbClr val="A5002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b="1" i="1" dirty="0">
                <a:solidFill>
                  <a:srgbClr val="A50021"/>
                </a:solidFill>
              </a:rPr>
              <a:t>P</a:t>
            </a:r>
            <a:r>
              <a:rPr lang="en-US" sz="2400" b="1" baseline="-25000" dirty="0">
                <a:solidFill>
                  <a:srgbClr val="A50021"/>
                </a:solidFill>
              </a:rPr>
              <a:t>1</a:t>
            </a:r>
            <a:r>
              <a:rPr lang="en-US" sz="2400" b="1" dirty="0">
                <a:solidFill>
                  <a:srgbClr val="A50021"/>
                </a:solidFill>
              </a:rPr>
              <a:t>-</a:t>
            </a:r>
            <a:r>
              <a:rPr lang="en-US" sz="2400" b="1" i="1" dirty="0">
                <a:solidFill>
                  <a:srgbClr val="A50021"/>
                </a:solidFill>
              </a:rPr>
              <a:t>P</a:t>
            </a:r>
            <a:r>
              <a:rPr lang="en-US" sz="2400" b="1" baseline="-25000" dirty="0">
                <a:solidFill>
                  <a:srgbClr val="A50021"/>
                </a:solidFill>
              </a:rPr>
              <a:t>2</a:t>
            </a:r>
          </a:p>
          <a:p>
            <a:pPr algn="ctr"/>
            <a:r>
              <a:rPr lang="en-US" sz="2000" b="1" dirty="0">
                <a:solidFill>
                  <a:srgbClr val="A50021"/>
                </a:solidFill>
                <a:latin typeface="Monotype Corsiva" charset="0"/>
                <a:ea typeface="Monotype Corsiva" charset="0"/>
                <a:cs typeface="Monotype Corsiva" charset="0"/>
              </a:rPr>
              <a:t>CP</a:t>
            </a:r>
            <a:r>
              <a:rPr lang="en-US" sz="2000" b="1" dirty="0">
                <a:solidFill>
                  <a:srgbClr val="A50021"/>
                </a:solidFill>
              </a:rPr>
              <a:t> eigenstates</a:t>
            </a:r>
          </a:p>
        </p:txBody>
      </p:sp>
      <p:sp>
        <p:nvSpPr>
          <p:cNvPr id="50" name="Oval 9"/>
          <p:cNvSpPr>
            <a:spLocks noChangeArrowheads="1"/>
          </p:cNvSpPr>
          <p:nvPr/>
        </p:nvSpPr>
        <p:spPr bwMode="auto">
          <a:xfrm>
            <a:off x="7529086" y="4468285"/>
            <a:ext cx="1981200" cy="1143000"/>
          </a:xfrm>
          <a:prstGeom prst="ellipse">
            <a:avLst/>
          </a:prstGeom>
          <a:solidFill>
            <a:srgbClr val="66FF33"/>
          </a:solidFill>
          <a:ln w="9525">
            <a:solidFill>
              <a:srgbClr val="0033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b="1" i="1" dirty="0">
                <a:solidFill>
                  <a:srgbClr val="003300"/>
                </a:solidFill>
              </a:rPr>
              <a:t>P</a:t>
            </a:r>
            <a:r>
              <a:rPr lang="en-US" sz="2400" b="1" i="1" baseline="-25000" dirty="0">
                <a:solidFill>
                  <a:srgbClr val="003300"/>
                </a:solidFill>
              </a:rPr>
              <a:t>H</a:t>
            </a:r>
            <a:r>
              <a:rPr lang="en-US" sz="2400" b="1" dirty="0">
                <a:solidFill>
                  <a:srgbClr val="003300"/>
                </a:solidFill>
              </a:rPr>
              <a:t>-</a:t>
            </a:r>
            <a:r>
              <a:rPr lang="en-US" sz="2400" b="1" i="1" dirty="0">
                <a:solidFill>
                  <a:srgbClr val="003300"/>
                </a:solidFill>
              </a:rPr>
              <a:t>P</a:t>
            </a:r>
            <a:r>
              <a:rPr lang="en-US" sz="2400" b="1" baseline="-25000" dirty="0">
                <a:solidFill>
                  <a:srgbClr val="003300"/>
                </a:solidFill>
              </a:rPr>
              <a:t>L</a:t>
            </a:r>
          </a:p>
          <a:p>
            <a:pPr algn="ctr"/>
            <a:r>
              <a:rPr lang="en-US" sz="2000" b="1" dirty="0">
                <a:solidFill>
                  <a:srgbClr val="003300"/>
                </a:solidFill>
              </a:rPr>
              <a:t>Mass </a:t>
            </a:r>
            <a:r>
              <a:rPr lang="en-US" b="1" dirty="0">
                <a:solidFill>
                  <a:srgbClr val="003300"/>
                </a:solidFill>
              </a:rPr>
              <a:t>eigenstate</a:t>
            </a:r>
          </a:p>
        </p:txBody>
      </p:sp>
      <p:sp>
        <p:nvSpPr>
          <p:cNvPr id="52" name="Line 16"/>
          <p:cNvSpPr>
            <a:spLocks noChangeShapeType="1"/>
          </p:cNvSpPr>
          <p:nvPr/>
        </p:nvSpPr>
        <p:spPr bwMode="auto">
          <a:xfrm>
            <a:off x="2959491" y="2931602"/>
            <a:ext cx="299037" cy="770043"/>
          </a:xfrm>
          <a:prstGeom prst="line">
            <a:avLst/>
          </a:prstGeom>
          <a:noFill/>
          <a:ln w="34925">
            <a:solidFill>
              <a:srgbClr val="0033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9392813" y="4468285"/>
            <a:ext cx="24514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These have  well defined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</a:rPr>
              <a:t>lifetime &amp; mass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</a:rPr>
              <a:t>but are not orthogonal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588089" y="2711289"/>
            <a:ext cx="24514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These have  well defined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Monotype Corsiva" charset="0"/>
                <a:ea typeface="Monotype Corsiva" charset="0"/>
                <a:cs typeface="Monotype Corsiva" charset="0"/>
              </a:rPr>
              <a:t>CP</a:t>
            </a:r>
            <a:r>
              <a:rPr lang="en-US" sz="1600" b="1" dirty="0">
                <a:solidFill>
                  <a:srgbClr val="002060"/>
                </a:solidFill>
              </a:rPr>
              <a:t> values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</a:rPr>
              <a:t>and are orthogonal</a:t>
            </a:r>
          </a:p>
        </p:txBody>
      </p:sp>
      <p:sp>
        <p:nvSpPr>
          <p:cNvPr id="56" name="Oval 5"/>
          <p:cNvSpPr>
            <a:spLocks noChangeArrowheads="1"/>
          </p:cNvSpPr>
          <p:nvPr/>
        </p:nvSpPr>
        <p:spPr bwMode="auto">
          <a:xfrm>
            <a:off x="7681486" y="1014887"/>
            <a:ext cx="1828800" cy="1066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b="1" i="1" dirty="0">
                <a:solidFill>
                  <a:srgbClr val="0432FF"/>
                </a:solidFill>
              </a:rPr>
              <a:t>P</a:t>
            </a:r>
            <a:r>
              <a:rPr lang="en-US" sz="2400" b="1" baseline="30000" dirty="0">
                <a:solidFill>
                  <a:srgbClr val="0432FF"/>
                </a:solidFill>
              </a:rPr>
              <a:t>0</a:t>
            </a:r>
            <a:r>
              <a:rPr lang="en-US" sz="2400" b="1" dirty="0">
                <a:solidFill>
                  <a:srgbClr val="0432FF"/>
                </a:solidFill>
              </a:rPr>
              <a:t>-</a:t>
            </a:r>
            <a:r>
              <a:rPr lang="en-US" sz="2400" b="1" i="1" dirty="0">
                <a:solidFill>
                  <a:srgbClr val="0432FF"/>
                </a:solidFill>
              </a:rPr>
              <a:t>P</a:t>
            </a:r>
            <a:r>
              <a:rPr lang="en-US" sz="2400" b="1" baseline="30000" dirty="0">
                <a:solidFill>
                  <a:srgbClr val="0432FF"/>
                </a:solidFill>
              </a:rPr>
              <a:t>0</a:t>
            </a:r>
          </a:p>
          <a:p>
            <a:pPr algn="ctr"/>
            <a:r>
              <a:rPr lang="en-US" sz="2000" b="1" dirty="0">
                <a:solidFill>
                  <a:srgbClr val="0432FF"/>
                </a:solidFill>
              </a:rPr>
              <a:t>Flavor States</a:t>
            </a:r>
          </a:p>
        </p:txBody>
      </p:sp>
      <p:sp>
        <p:nvSpPr>
          <p:cNvPr id="57" name="Line 6"/>
          <p:cNvSpPr>
            <a:spLocks noChangeShapeType="1"/>
          </p:cNvSpPr>
          <p:nvPr/>
        </p:nvSpPr>
        <p:spPr bwMode="auto">
          <a:xfrm>
            <a:off x="8670188" y="1261500"/>
            <a:ext cx="228600" cy="0"/>
          </a:xfrm>
          <a:prstGeom prst="line">
            <a:avLst/>
          </a:prstGeom>
          <a:noFill/>
          <a:ln w="31750">
            <a:solidFill>
              <a:srgbClr val="0432F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9671532" y="999717"/>
            <a:ext cx="2284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These have well defined flavor</a:t>
            </a:r>
          </a:p>
          <a:p>
            <a:pPr algn="ctr"/>
            <a:r>
              <a:rPr lang="en-US" sz="1600" b="1" dirty="0"/>
              <a:t>and are orthogonal:</a:t>
            </a:r>
          </a:p>
        </p:txBody>
      </p:sp>
      <p:sp>
        <p:nvSpPr>
          <p:cNvPr id="3" name="Arc 2"/>
          <p:cNvSpPr/>
          <p:nvPr/>
        </p:nvSpPr>
        <p:spPr>
          <a:xfrm rot="19240205">
            <a:off x="2485941" y="3670395"/>
            <a:ext cx="1868157" cy="1572670"/>
          </a:xfrm>
          <a:prstGeom prst="arc">
            <a:avLst/>
          </a:prstGeom>
          <a:ln w="38100">
            <a:solidFill>
              <a:srgbClr val="00B05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 flipH="1">
            <a:off x="2353679" y="2568777"/>
            <a:ext cx="140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not 90</a:t>
            </a:r>
            <a:r>
              <a:rPr lang="en-US" sz="2400" b="1" baseline="30000" dirty="0">
                <a:solidFill>
                  <a:srgbClr val="00B050"/>
                </a:solidFill>
              </a:rPr>
              <a:t>o</a:t>
            </a:r>
          </a:p>
        </p:txBody>
      </p:sp>
      <p:sp>
        <p:nvSpPr>
          <p:cNvPr id="24" name="Up-Down Arrow 23">
            <a:extLst>
              <a:ext uri="{FF2B5EF4-FFF2-40B4-BE49-F238E27FC236}">
                <a16:creationId xmlns:a16="http://schemas.microsoft.com/office/drawing/2014/main" id="{0FC63886-B118-DFE5-CD1F-F183F58E8279}"/>
              </a:ext>
            </a:extLst>
          </p:cNvPr>
          <p:cNvSpPr/>
          <p:nvPr/>
        </p:nvSpPr>
        <p:spPr>
          <a:xfrm flipH="1">
            <a:off x="8491250" y="3701646"/>
            <a:ext cx="122319" cy="932654"/>
          </a:xfrm>
          <a:prstGeom prst="up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813C149-6155-8595-6CD0-CEDCB7B282F0}"/>
              </a:ext>
            </a:extLst>
          </p:cNvPr>
          <p:cNvSpPr/>
          <p:nvPr/>
        </p:nvSpPr>
        <p:spPr>
          <a:xfrm>
            <a:off x="8371619" y="4086886"/>
            <a:ext cx="377110" cy="178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2A6C378-EBA0-FB83-ECF1-020AF48289E5}"/>
              </a:ext>
            </a:extLst>
          </p:cNvPr>
          <p:cNvSpPr txBox="1"/>
          <p:nvPr/>
        </p:nvSpPr>
        <p:spPr>
          <a:xfrm>
            <a:off x="7822277" y="3979885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not the same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0DC6A8E-E454-930F-4162-2AD6563AA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0449" y="1834567"/>
            <a:ext cx="1392187" cy="31324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BD7BD9D-15D5-6875-B757-05CCE89BC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2626" y="3545023"/>
            <a:ext cx="1587831" cy="31324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52C5EDB-4FC1-6236-8733-61F4E80F39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2869" y="5366434"/>
            <a:ext cx="1869767" cy="48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11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DF5AA-9CAA-6537-B7CA-247B91CED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565" y="210343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Comment on </a:t>
            </a:r>
            <a:r>
              <a:rPr lang="en-US" i="1" dirty="0"/>
              <a:t>K</a:t>
            </a:r>
            <a:r>
              <a:rPr lang="en-US" baseline="30000" dirty="0"/>
              <a:t>0</a:t>
            </a:r>
            <a:r>
              <a:rPr lang="en-US" dirty="0"/>
              <a:t>-</a:t>
            </a:r>
            <a:r>
              <a:rPr lang="en-US" i="1" dirty="0"/>
              <a:t>K</a:t>
            </a:r>
            <a:r>
              <a:rPr lang="en-US" baseline="30000" dirty="0"/>
              <a:t>0</a:t>
            </a:r>
            <a:r>
              <a:rPr lang="en-US" dirty="0"/>
              <a:t> mixing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CDADC8-0789-DFF4-B3A2-8157084225ED}"/>
              </a:ext>
            </a:extLst>
          </p:cNvPr>
          <p:cNvSpPr txBox="1"/>
          <p:nvPr/>
        </p:nvSpPr>
        <p:spPr>
          <a:xfrm rot="10800000">
            <a:off x="6798512" y="2339457"/>
            <a:ext cx="4443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383883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STC-April-2024_lect3" id="{5C9C9569-E9B1-1B4C-BD3E-D1700A5B2E8A}" vid="{859D3D1E-9F01-7049-9230-DEC3A24ADE7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12946</TotalTime>
  <Words>2158</Words>
  <Application>Microsoft Macintosh PowerPoint</Application>
  <PresentationFormat>Widescreen</PresentationFormat>
  <Paragraphs>493</Paragraphs>
  <Slides>48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62" baseType="lpstr">
      <vt:lpstr>宋体</vt:lpstr>
      <vt:lpstr>Aptos</vt:lpstr>
      <vt:lpstr>Aptos Display</vt:lpstr>
      <vt:lpstr>Arial</vt:lpstr>
      <vt:lpstr>Comic Sans MS</vt:lpstr>
      <vt:lpstr>Dreaming Outloud Script Pro</vt:lpstr>
      <vt:lpstr>Lucida Handwriting</vt:lpstr>
      <vt:lpstr>Monotype Corsiva</vt:lpstr>
      <vt:lpstr>Symbol</vt:lpstr>
      <vt:lpstr>Times New Roman</vt:lpstr>
      <vt:lpstr>Wingdings</vt:lpstr>
      <vt:lpstr>Office Theme</vt:lpstr>
      <vt:lpstr>Equation</vt:lpstr>
      <vt:lpstr>Photo Editor Photo</vt:lpstr>
      <vt:lpstr>Introduction to CP violation -Lecture 4-   </vt:lpstr>
      <vt:lpstr> 1st: a few comments related to last week’s lecture</vt:lpstr>
      <vt:lpstr>Solutions for the KS and KLeigenstates:</vt:lpstr>
      <vt:lpstr>Same solutions apply for DHDL, BdHBdL &amp; BsHBsL</vt:lpstr>
      <vt:lpstr>K0  K0 survival and K0  K0 oscillation</vt:lpstr>
      <vt:lpstr>  g±(t) functions are common to KSKL, DHDL, BdHBdL &amp; BsHBsL</vt:lpstr>
      <vt:lpstr>K-K, D-D, Bd-Bd &amp; Bs-Bs mixing all seen</vt:lpstr>
      <vt:lpstr>neutral meson systems: 3 different basis systems</vt:lpstr>
      <vt:lpstr>Comment on K0-K0 mixing</vt:lpstr>
      <vt:lpstr>Measuring K0  K0 oscillations</vt:lpstr>
      <vt:lpstr>Four K0l3 asymmetries</vt:lpstr>
      <vt:lpstr>Corresponding relations for K0(t)</vt:lpstr>
      <vt:lpstr>Effect of the “opposite-sign” K0(t) decays</vt:lpstr>
      <vt:lpstr>CERN-Heidelberg experiment at CERN</vt:lpstr>
      <vt:lpstr> K0p-l+n  vs.  K0p+l-n asymmetry in a (mostly) K0(t) beam</vt:lpstr>
      <vt:lpstr>CPLEAR experiment at CERN</vt:lpstr>
      <vt:lpstr>CPLEAR &amp; BESIII: event-by-event K0 flavor-tagging</vt:lpstr>
      <vt:lpstr>Use  SF+SF mixing to measure DM =MKL-MKS</vt:lpstr>
      <vt:lpstr>Use  OF-OF mixing to test T  invariance</vt:lpstr>
      <vt:lpstr>PowerPoint Presentation</vt:lpstr>
      <vt:lpstr>I-spin, U-spin, V-spin and strangeness vs. hypercharge</vt:lpstr>
      <vt:lpstr>SU(3) and the weak interactions</vt:lpstr>
      <vt:lpstr>comments on SU(3), weak interactions, and the DS =DQ rule </vt:lpstr>
      <vt:lpstr>some comments about ε</vt:lpstr>
      <vt:lpstr> KS and KL decays to pp and ppp final states</vt:lpstr>
      <vt:lpstr>ε </vt:lpstr>
      <vt:lpstr>ImM12 ? … ImG12 ? … both?</vt:lpstr>
      <vt:lpstr>ImM12 ? … ImG12 ? … both?</vt:lpstr>
      <vt:lpstr>PowerPoint Presentation</vt:lpstr>
      <vt:lpstr>Characterizing the observed KLp+p- CP violation</vt:lpstr>
      <vt:lpstr>What is causing CP violation?</vt:lpstr>
      <vt:lpstr>What is causing CP violation? (continued)</vt:lpstr>
      <vt:lpstr>This was seen!</vt:lpstr>
      <vt:lpstr>What is causing CP violation? (continued}</vt:lpstr>
      <vt:lpstr>Theoretical physics in the 1960s</vt:lpstr>
      <vt:lpstr>Superweak model for CP violation</vt:lpstr>
      <vt:lpstr>Decay of the KL  to pp and ppp final states</vt:lpstr>
      <vt:lpstr>Direct decays and the h+- and h00 parameters</vt:lpstr>
      <vt:lpstr>Predictions of Superweak model</vt:lpstr>
      <vt:lpstr>Direct-CP violation in KLp+p- &amp;  p0p0 decays?</vt:lpstr>
      <vt:lpstr>direct K2 pp decays affect p+p- &amp; p0p0 differently</vt:lpstr>
      <vt:lpstr>PowerPoint Presentation</vt:lpstr>
      <vt:lpstr>DI=1/2 rule</vt:lpstr>
      <vt:lpstr>Phase of ε’:   fe’ = p/2-(d0-d2)= 42.3o+1.5o</vt:lpstr>
      <vt:lpstr>Nature has been kind!</vt:lpstr>
      <vt:lpstr>The 21st-century CP  phase-convention:</vt:lpstr>
      <vt:lpstr>Wolfenstein approximation:</vt:lpstr>
      <vt:lpstr>ε’ with no phase-convention constraint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CP violation -Lecture 3-   </dc:title>
  <dc:creator>Stephen  Olsen</dc:creator>
  <cp:lastModifiedBy>Stephen  Olsen</cp:lastModifiedBy>
  <cp:revision>88</cp:revision>
  <dcterms:created xsi:type="dcterms:W3CDTF">2024-04-25T06:09:54Z</dcterms:created>
  <dcterms:modified xsi:type="dcterms:W3CDTF">2024-05-16T04:21:39Z</dcterms:modified>
</cp:coreProperties>
</file>