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581" r:id="rId2"/>
    <p:sldId id="561" r:id="rId3"/>
    <p:sldId id="583" r:id="rId4"/>
    <p:sldId id="569" r:id="rId5"/>
    <p:sldId id="584" r:id="rId6"/>
    <p:sldId id="585" r:id="rId7"/>
    <p:sldId id="586" r:id="rId8"/>
    <p:sldId id="590" r:id="rId9"/>
    <p:sldId id="591" r:id="rId10"/>
    <p:sldId id="575" r:id="rId11"/>
  </p:sldIdLst>
  <p:sldSz cx="9144000" cy="6858000" type="screen4x3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990000"/>
    <a:srgbClr val="6600FF"/>
    <a:srgbClr val="FF9900"/>
    <a:srgbClr val="FF3399"/>
    <a:srgbClr val="663300"/>
    <a:srgbClr val="000099"/>
    <a:srgbClr val="660066"/>
    <a:srgbClr val="B7A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4" autoAdjust="0"/>
    <p:restoredTop sz="94424" autoAdjust="0"/>
  </p:normalViewPr>
  <p:slideViewPr>
    <p:cSldViewPr>
      <p:cViewPr varScale="1">
        <p:scale>
          <a:sx n="74" d="100"/>
          <a:sy n="74" d="100"/>
        </p:scale>
        <p:origin x="12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3915" y="-5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31BB1F13-AB06-4828-BAD2-6EE67A6569E9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A0295A5B-ED6D-41BC-BFEF-BC8A22ECBC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973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BFFB13-4B3E-40D3-B029-8A437BFF0D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0923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5A5177B-3257-B1A6-9D35-5F19E6744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9pPr>
          </a:lstStyle>
          <a:p>
            <a:fld id="{E44DE26D-948F-4007-886E-290A4F433E42}" type="slidenum">
              <a:rPr lang="en-US" altLang="zh-CN" sz="1300" smtClean="0"/>
              <a:pPr/>
              <a:t>2</a:t>
            </a:fld>
            <a:endParaRPr lang="en-US" altLang="zh-CN" sz="13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2AE0084-B2F3-AA43-D01F-63CBD5A3AE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F805AD6-0E71-A510-C4A5-BCDAB6ABB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9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zh-CN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zh-CN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zh-CN" altLang="en-US" smtClean="0"/>
            </a:p>
          </p:txBody>
        </p:sp>
      </p:grpSp>
      <p:sp>
        <p:nvSpPr>
          <p:cNvPr id="3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868D56A-A8CE-46B8-8BBF-2067EEBFD4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736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75A84-3FD1-4B77-B0CD-F83439B433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407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8EB8C-3E52-47B9-9672-DA69603B09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184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11BEB-79C4-4FBB-B5E5-E3318CFA8B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447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84E73-DD63-4F1B-8F3C-C54A8F4BAB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638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043D0-D73F-40AA-BB8B-968E79936C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232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12704-5D82-4D87-8C36-145643A984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71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AEA36-17B7-4F62-ABD8-F17378AC31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530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85D0D-65FB-4147-BE8A-FEB195B29E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738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1B9AB-2D15-4CAF-AEE1-D2616D27EB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42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A88C7-9B08-441B-8EF8-D6D877575A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879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21248-B9F3-48A2-816E-8F39EB3211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021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71600" y="471443"/>
            <a:ext cx="734481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Heavy Flavors in Nuclear Collisions</a:t>
            </a:r>
          </a:p>
          <a:p>
            <a:pPr algn="ctr"/>
            <a:endParaRPr lang="en-US" altLang="zh-CN" sz="1200" dirty="0" smtClean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</a:t>
            </a:r>
          </a:p>
          <a:p>
            <a:pPr algn="ctr"/>
            <a:r>
              <a:rPr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Physics Department, Tsinghua University</a:t>
            </a:r>
          </a:p>
          <a:p>
            <a:pPr algn="ctr"/>
            <a:endParaRPr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endParaRPr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endParaRPr lang="en-US" altLang="zh-CN" sz="1200" i="1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1800" i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J/</a:t>
            </a:r>
            <a:r>
              <a:rPr lang="el-GR" altLang="zh-CN" sz="1800" i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ψ </a:t>
            </a:r>
            <a:r>
              <a:rPr lang="en-US" altLang="zh-CN" sz="1800" i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Suppression by Quark-Gluon Plasma </a:t>
            </a:r>
            <a:r>
              <a:rPr lang="en-US" altLang="zh-CN" sz="1800" i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Formation, </a:t>
            </a:r>
          </a:p>
          <a:p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T.Matsui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H.Satz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Phys.Lett.B178, 416(1986), </a:t>
            </a:r>
            <a:r>
              <a:rPr lang="en-US" altLang="zh-CN" sz="1200" i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3576 citations!</a:t>
            </a:r>
          </a:p>
          <a:p>
            <a:endParaRPr lang="en-US" altLang="zh-CN" sz="1200" i="1" dirty="0" smtClean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1200" i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1200" i="1" dirty="0" smtClean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1200" i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1200" i="1" dirty="0" smtClean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1200" i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1200" i="1" dirty="0" smtClean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1200" i="1" dirty="0" smtClean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1200" i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1600" i="1" dirty="0" smtClean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After 38 years, </a:t>
            </a:r>
          </a:p>
          <a:p>
            <a:pPr marL="342900" indent="-342900">
              <a:buAutoNum type="arabicParenR"/>
            </a:pP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What is</a:t>
            </a:r>
            <a:r>
              <a:rPr lang="zh-CN" altLang="en-US" sz="1600" i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the new physics?</a:t>
            </a:r>
            <a:endParaRPr lang="en-US" altLang="zh-CN" sz="1600" i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Magnetic field effect on </a:t>
            </a:r>
            <a:r>
              <a:rPr lang="en-US" altLang="zh-CN" sz="16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quarkonia</a:t>
            </a: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!                                                               </a:t>
            </a:r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S.Chen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J.Zhao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P.Zhuang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JHEP 09, 111(2024</a:t>
            </a:r>
            <a:r>
              <a:rPr lang="en-US" altLang="zh-CN" sz="1200" i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) </a:t>
            </a:r>
            <a:r>
              <a:rPr lang="en-US" altLang="zh-CN" sz="1200" i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endParaRPr lang="en-US" altLang="zh-CN" sz="1200" i="1" dirty="0" smtClean="0">
              <a:solidFill>
                <a:srgbClr val="0000FF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endParaRPr lang="en-US" altLang="zh-CN" sz="1600" i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2) What is the </a:t>
            </a: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open question?</a:t>
            </a:r>
            <a:endParaRPr lang="en-US" altLang="zh-CN" sz="1600" i="1" dirty="0" smtClean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The suppression mechanism!           </a:t>
            </a:r>
          </a:p>
          <a:p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S.Shi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K.Zhou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J.Zhao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S.Mukherjee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P.Zhuang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Phys.Rev.D105, 014017(2022)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910" y="2593463"/>
            <a:ext cx="4785370" cy="1411601"/>
          </a:xfrm>
          <a:prstGeom prst="rect">
            <a:avLst/>
          </a:prstGeom>
        </p:spPr>
      </p:pic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42494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STAR workshop, Chongqing University, 20241012                                                                                         </a:t>
            </a: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8" name="直接箭头连接符 17"/>
          <p:cNvCxnSpPr/>
          <p:nvPr/>
        </p:nvCxnSpPr>
        <p:spPr bwMode="auto">
          <a:xfrm>
            <a:off x="971600" y="188640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Line"/>
          <p:cNvSpPr/>
          <p:nvPr/>
        </p:nvSpPr>
        <p:spPr>
          <a:xfrm flipH="1">
            <a:off x="4932040" y="3356992"/>
            <a:ext cx="0" cy="2520280"/>
          </a:xfrm>
          <a:prstGeom prst="line">
            <a:avLst/>
          </a:prstGeom>
          <a:ln w="25400">
            <a:solidFill>
              <a:srgbClr val="FF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Line"/>
          <p:cNvSpPr/>
          <p:nvPr/>
        </p:nvSpPr>
        <p:spPr>
          <a:xfrm>
            <a:off x="3347864" y="3284984"/>
            <a:ext cx="0" cy="1152128"/>
          </a:xfrm>
          <a:prstGeom prst="line">
            <a:avLst/>
          </a:prstGeom>
          <a:ln w="25400">
            <a:solidFill>
              <a:srgbClr val="FF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6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707904" y="1084674"/>
            <a:ext cx="1388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27784" y="418101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zh-CN" altLang="en-US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2093947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</a:p>
          <a:p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strong magnetic field in the initial stage will enhance low momentum </a:t>
            </a:r>
            <a:r>
              <a:rPr lang="en-US" altLang="zh-CN" sz="16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quarkonia</a:t>
            </a:r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high energy nuclear collisions.   </a:t>
            </a:r>
            <a:endParaRPr lang="zh-CN" altLang="en-US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2958043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</a:p>
          <a:p>
            <a:r>
              <a:rPr lang="en-US" altLang="zh-CN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6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quarkonium</a:t>
            </a:r>
            <a:r>
              <a:rPr lang="en-US" altLang="zh-CN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suppression in QGP is mainly due to the decay from color singlet to octet states. </a:t>
            </a:r>
            <a:endParaRPr lang="zh-CN" altLang="en-US" sz="1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42494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STAR workshop, Chongqing University, 20241012                                                                                       10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箭头连接符 5"/>
          <p:cNvCxnSpPr/>
          <p:nvPr/>
        </p:nvCxnSpPr>
        <p:spPr bwMode="auto">
          <a:xfrm>
            <a:off x="107504" y="283295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下箭头 7"/>
          <p:cNvSpPr/>
          <p:nvPr/>
        </p:nvSpPr>
        <p:spPr bwMode="auto">
          <a:xfrm>
            <a:off x="720006" y="836712"/>
            <a:ext cx="484632" cy="978408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42494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STAR workshop, Chongqing University, 20241012                                                                                         2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8" y="935445"/>
            <a:ext cx="8763520" cy="45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42494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STAR workshop, Chongqing University, 20241012                                                                                         3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49672"/>
            <a:ext cx="8985964" cy="45555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095" y="2708920"/>
            <a:ext cx="4124393" cy="280831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28592" y="5775647"/>
            <a:ext cx="3707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included in this talk, </a:t>
            </a:r>
          </a:p>
          <a:p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S.Chen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J.Zhao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P.Zhuang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e-Print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2407.03586</a:t>
            </a:r>
            <a:endParaRPr lang="zh-CN" altLang="en-US" sz="12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"/>
          <p:cNvSpPr/>
          <p:nvPr/>
        </p:nvSpPr>
        <p:spPr>
          <a:xfrm>
            <a:off x="6444208" y="4869160"/>
            <a:ext cx="0" cy="936104"/>
          </a:xfrm>
          <a:prstGeom prst="line">
            <a:avLst/>
          </a:prstGeom>
          <a:ln w="25400">
            <a:solidFill>
              <a:srgbClr val="FF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" name="Line"/>
          <p:cNvSpPr/>
          <p:nvPr/>
        </p:nvSpPr>
        <p:spPr>
          <a:xfrm>
            <a:off x="1115616" y="5013176"/>
            <a:ext cx="0" cy="936104"/>
          </a:xfrm>
          <a:prstGeom prst="line">
            <a:avLst/>
          </a:prstGeom>
          <a:ln w="25400">
            <a:solidFill>
              <a:srgbClr val="FF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矩形 10"/>
          <p:cNvSpPr/>
          <p:nvPr/>
        </p:nvSpPr>
        <p:spPr>
          <a:xfrm>
            <a:off x="755576" y="5928047"/>
            <a:ext cx="864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talk</a:t>
            </a:r>
            <a:endParaRPr lang="zh-CN" altLang="en-US" sz="12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42494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STAR workshop, Chongqing University, 20241012                                                                                         4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00" y="1135105"/>
            <a:ext cx="8221372" cy="236590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52" y="3645024"/>
            <a:ext cx="83034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861048"/>
            <a:ext cx="7912508" cy="2370334"/>
          </a:xfrm>
          <a:prstGeom prst="rect">
            <a:avLst/>
          </a:prstGeom>
        </p:spPr>
      </p:pic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42494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STAR workshop, Chongqing University, 20241012                                                                                         5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50" y="476672"/>
            <a:ext cx="7339066" cy="319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835696" y="5805264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momentum enhancement and high momentum suppression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36712"/>
            <a:ext cx="7980583" cy="22171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93" y="3140968"/>
            <a:ext cx="3343299" cy="2657494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42494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STAR workshop, Chongqing University, 20241012                                                                                         6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Mechanisms for </a:t>
            </a:r>
            <a:r>
              <a:rPr lang="en-US" altLang="zh-CN" sz="1800" i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CN" sz="1800" i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uarkonium</a:t>
            </a:r>
            <a:r>
              <a:rPr lang="en-US" altLang="zh-CN" sz="1800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Dissociation    </a:t>
            </a:r>
            <a:endParaRPr lang="en-US" altLang="zh-CN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220949"/>
            <a:ext cx="79928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kumimoji="0" lang="en-US" altLang="zh-CN" sz="16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I</a:t>
            </a:r>
            <a:endParaRPr kumimoji="0" lang="en-US" altLang="zh-CN" sz="8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"/>
          <p:cNvGrpSpPr/>
          <p:nvPr/>
        </p:nvGrpSpPr>
        <p:grpSpPr>
          <a:xfrm>
            <a:off x="1835696" y="1772816"/>
            <a:ext cx="5074716" cy="2371839"/>
            <a:chOff x="0" y="0"/>
            <a:chExt cx="6620256" cy="3808029"/>
          </a:xfrm>
        </p:grpSpPr>
        <p:pic>
          <p:nvPicPr>
            <p:cNvPr id="13" name="Screen Shot 2023-04-21 at 15.44.10.png" descr="Screen Shot 2023-04-21 at 15.44.10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255710" cy="38080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Line"/>
            <p:cNvSpPr/>
            <p:nvPr/>
          </p:nvSpPr>
          <p:spPr>
            <a:xfrm>
              <a:off x="544733" y="775249"/>
              <a:ext cx="1426527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5" name="Line"/>
            <p:cNvSpPr/>
            <p:nvPr/>
          </p:nvSpPr>
          <p:spPr>
            <a:xfrm>
              <a:off x="533487" y="2206033"/>
              <a:ext cx="457759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6" name="Line"/>
            <p:cNvSpPr/>
            <p:nvPr/>
          </p:nvSpPr>
          <p:spPr>
            <a:xfrm>
              <a:off x="544733" y="1490641"/>
              <a:ext cx="877655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7" name="Line"/>
            <p:cNvSpPr/>
            <p:nvPr/>
          </p:nvSpPr>
          <p:spPr>
            <a:xfrm flipH="1">
              <a:off x="5391605" y="261580"/>
              <a:ext cx="1" cy="2872594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" name="Line"/>
            <p:cNvSpPr/>
            <p:nvPr/>
          </p:nvSpPr>
          <p:spPr>
            <a:xfrm>
              <a:off x="5281580" y="775249"/>
              <a:ext cx="2200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9" name="Line"/>
            <p:cNvSpPr/>
            <p:nvPr/>
          </p:nvSpPr>
          <p:spPr>
            <a:xfrm>
              <a:off x="5281580" y="1490641"/>
              <a:ext cx="2200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0" name="Line"/>
            <p:cNvSpPr/>
            <p:nvPr/>
          </p:nvSpPr>
          <p:spPr>
            <a:xfrm>
              <a:off x="5281580" y="2206033"/>
              <a:ext cx="2200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2" name="Equation"/>
            <p:cNvSpPr txBox="1"/>
            <p:nvPr/>
          </p:nvSpPr>
          <p:spPr>
            <a:xfrm>
              <a:off x="5527501" y="118490"/>
              <a:ext cx="106" cy="494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/>
              </a:pPr>
              <a:endParaRPr sz="2000" dirty="0">
                <a:solidFill>
                  <a:srgbClr val="C82506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Equation"/>
                <p:cNvSpPr txBox="1"/>
                <p:nvPr/>
              </p:nvSpPr>
              <p:spPr>
                <a:xfrm>
                  <a:off x="5673804" y="641753"/>
                  <a:ext cx="787644" cy="24109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𝑑𝑖𝑠𝑠</m:t>
                            </m:r>
                          </m:sub>
                        </m:sSub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2000" dirty="0"/>
                </a:p>
              </p:txBody>
            </p:sp>
          </mc:Choice>
          <mc:Fallback xmlns="">
            <p:sp>
              <p:nvSpPr>
                <p:cNvPr id="2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3804" y="641753"/>
                  <a:ext cx="787644" cy="241094"/>
                </a:xfrm>
                <a:prstGeom prst="rect">
                  <a:avLst/>
                </a:prstGeom>
                <a:blipFill>
                  <a:blip r:embed="rId4"/>
                  <a:stretch>
                    <a:fillRect l="-15152" r="-82828" b="-191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Equation"/>
                <p:cNvSpPr txBox="1"/>
                <p:nvPr/>
              </p:nvSpPr>
              <p:spPr>
                <a:xfrm>
                  <a:off x="5683809" y="1369430"/>
                  <a:ext cx="783403" cy="24058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𝑑𝑖𝑠𝑠</m:t>
                            </m:r>
                          </m:sub>
                        </m:sSub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2000"/>
                </a:p>
              </p:txBody>
            </p:sp>
          </mc:Choice>
          <mc:Fallback xmlns="">
            <p:sp>
              <p:nvSpPr>
                <p:cNvPr id="2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3809" y="1369430"/>
                  <a:ext cx="783403" cy="240580"/>
                </a:xfrm>
                <a:prstGeom prst="rect">
                  <a:avLst/>
                </a:prstGeom>
                <a:blipFill>
                  <a:blip r:embed="rId5"/>
                  <a:stretch>
                    <a:fillRect l="-14141" r="-80808" b="-18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Equation"/>
                <p:cNvSpPr txBox="1"/>
                <p:nvPr/>
              </p:nvSpPr>
              <p:spPr>
                <a:xfrm>
                  <a:off x="5685940" y="2094832"/>
                  <a:ext cx="934316" cy="24058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𝑑𝑖𝑠𝑠</m:t>
                            </m:r>
                          </m:sub>
                        </m:sSub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2000"/>
                </a:p>
              </p:txBody>
            </p:sp>
          </mc:Choice>
          <mc:Fallback xmlns="">
            <p:sp>
              <p:nvSpPr>
                <p:cNvPr id="2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5940" y="2094832"/>
                  <a:ext cx="934316" cy="240580"/>
                </a:xfrm>
                <a:prstGeom prst="rect">
                  <a:avLst/>
                </a:prstGeom>
                <a:blipFill>
                  <a:blip r:embed="rId6"/>
                  <a:stretch>
                    <a:fillRect l="-11864" r="-72881" b="-18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P. Petreczky, J. Phys. G 37 (2010) 094009."/>
          <p:cNvSpPr txBox="1"/>
          <p:nvPr/>
        </p:nvSpPr>
        <p:spPr>
          <a:xfrm>
            <a:off x="1635398" y="1484784"/>
            <a:ext cx="4160738" cy="278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ctr" defTabSz="58420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i="1">
                <a:solidFill>
                  <a:srgbClr val="0119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sz="933" i="1" kern="0" baseline="57142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sz="1200" i="1" kern="0" dirty="0">
                <a:solidFill>
                  <a:srgbClr val="01199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P. </a:t>
            </a:r>
            <a:r>
              <a:rPr kumimoji="0" sz="1200" i="1" kern="0" dirty="0" err="1">
                <a:solidFill>
                  <a:srgbClr val="01199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Petreczky</a:t>
            </a:r>
            <a:r>
              <a:rPr kumimoji="0" sz="1200" i="1" kern="0" dirty="0">
                <a:solidFill>
                  <a:srgbClr val="01199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J. Phys. G 37 (2010) 094009.</a:t>
            </a:r>
          </a:p>
        </p:txBody>
      </p:sp>
      <p:sp>
        <p:nvSpPr>
          <p:cNvPr id="36" name="Besides the static color screening of heavy potential, quarkonia will obtaine the thermal width!"/>
          <p:cNvSpPr txBox="1"/>
          <p:nvPr/>
        </p:nvSpPr>
        <p:spPr>
          <a:xfrm>
            <a:off x="539552" y="4455001"/>
            <a:ext cx="7416824" cy="345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defTabSz="58420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000" i="1"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kumimoji="0" lang="en-US" altLang="zh-CN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II</a:t>
            </a:r>
            <a:endParaRPr kumimoji="0" sz="1600" i="1" kern="0" dirty="0">
              <a:solidFill>
                <a:srgbClr val="C0000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inglet-octet thermal break up —&gt; gluon-dissociation"/>
              <p:cNvSpPr txBox="1"/>
              <p:nvPr/>
            </p:nvSpPr>
            <p:spPr>
              <a:xfrm>
                <a:off x="1300856" y="4786321"/>
                <a:ext cx="4765728" cy="37087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defTabSz="584200" eaLnBrk="1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 sz="2000" i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kumimoji="0" lang="en-US" sz="1600" i="1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Singlet-octet thermal break up </a:t>
                </a:r>
                <a14:m>
                  <m:oMath xmlns:m="http://schemas.openxmlformats.org/officeDocument/2006/math">
                    <m:r>
                      <a:rPr kumimoji="0" lang="en-US" altLang="zh-CN" sz="16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"/>
                        <a:cs typeface="Arial" panose="020B0604020202020204" pitchFamily="34" charset="0"/>
                        <a:sym typeface="Helvetica"/>
                      </a:rPr>
                      <m:t>→</m:t>
                    </m:r>
                  </m:oMath>
                </a14:m>
                <a:r>
                  <a:rPr kumimoji="0" lang="en-US" sz="1600" i="1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 </a:t>
                </a:r>
                <a:r>
                  <a:rPr kumimoji="0" lang="en-US" sz="1600" i="1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Helvetica"/>
                    <a:cs typeface="Arial" panose="020B0604020202020204" pitchFamily="34" charset="0"/>
                    <a:sym typeface="Helvetica"/>
                  </a:rPr>
                  <a:t>gluon-dissociation</a:t>
                </a:r>
              </a:p>
            </p:txBody>
          </p:sp>
        </mc:Choice>
        <mc:Fallback xmlns="">
          <p:sp>
            <p:nvSpPr>
              <p:cNvPr id="38" name="Singlet-octet thermal break up —&gt; gluon-dissoci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856" y="4786321"/>
                <a:ext cx="4765728" cy="370871"/>
              </a:xfrm>
              <a:prstGeom prst="rect">
                <a:avLst/>
              </a:prstGeom>
              <a:blipFill>
                <a:blip r:embed="rId7"/>
                <a:stretch>
                  <a:fillRect l="-1535" b="-1639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N. Brambilla, M. Escobedo, J. Ghiglieri, M. Laine, O. Philipsen, P. Romatschke, M. Tassler, P. Petreczky, et al,…"/>
          <p:cNvSpPr txBox="1"/>
          <p:nvPr/>
        </p:nvSpPr>
        <p:spPr>
          <a:xfrm>
            <a:off x="1331640" y="5157192"/>
            <a:ext cx="7848872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defTabSz="584200" eaLnBrk="1" fontAlgn="auto">
              <a:spcBef>
                <a:spcPts val="0"/>
              </a:spcBef>
              <a:spcAft>
                <a:spcPts val="0"/>
              </a:spcAft>
              <a:defRPr sz="1400" i="1">
                <a:solidFill>
                  <a:srgbClr val="0119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sz="1200" i="1" kern="0" dirty="0">
                <a:solidFill>
                  <a:srgbClr val="01199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N. </a:t>
            </a:r>
            <a:r>
              <a:rPr kumimoji="0" sz="1200" i="1" kern="0" dirty="0" err="1">
                <a:solidFill>
                  <a:srgbClr val="01199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Brambilla</a:t>
            </a:r>
            <a:r>
              <a:rPr kumimoji="0" sz="1200" i="1" kern="0" dirty="0">
                <a:solidFill>
                  <a:srgbClr val="01199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M. Escobedo, J. </a:t>
            </a:r>
            <a:r>
              <a:rPr kumimoji="0" sz="1200" i="1" kern="0" dirty="0" err="1">
                <a:solidFill>
                  <a:srgbClr val="01199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Ghiglieri</a:t>
            </a:r>
            <a:r>
              <a:rPr kumimoji="0" sz="1200" i="1" kern="0" dirty="0">
                <a:solidFill>
                  <a:srgbClr val="01199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M. </a:t>
            </a:r>
            <a:r>
              <a:rPr kumimoji="0" sz="1200" i="1" kern="0" dirty="0" err="1">
                <a:solidFill>
                  <a:srgbClr val="01199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Laine</a:t>
            </a:r>
            <a:r>
              <a:rPr kumimoji="0" sz="1200" i="1" kern="0" dirty="0">
                <a:solidFill>
                  <a:srgbClr val="01199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O. </a:t>
            </a:r>
            <a:r>
              <a:rPr kumimoji="0" sz="1200" i="1" kern="0" dirty="0" err="1">
                <a:solidFill>
                  <a:srgbClr val="01199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Philipsen</a:t>
            </a:r>
            <a:r>
              <a:rPr kumimoji="0" sz="1200" i="1" kern="0" dirty="0">
                <a:solidFill>
                  <a:srgbClr val="01199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P. </a:t>
            </a:r>
            <a:r>
              <a:rPr kumimoji="0" sz="1200" i="1" kern="0" dirty="0" err="1">
                <a:solidFill>
                  <a:srgbClr val="01199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Romatschke</a:t>
            </a:r>
            <a:r>
              <a:rPr kumimoji="0" sz="1200" i="1" kern="0" dirty="0">
                <a:solidFill>
                  <a:srgbClr val="01199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M. </a:t>
            </a:r>
            <a:r>
              <a:rPr kumimoji="0" sz="1200" i="1" kern="0" dirty="0" err="1">
                <a:solidFill>
                  <a:srgbClr val="01199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Tassler</a:t>
            </a:r>
            <a:r>
              <a:rPr kumimoji="0" sz="1200" i="1" kern="0" dirty="0">
                <a:solidFill>
                  <a:srgbClr val="01199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P. </a:t>
            </a:r>
            <a:r>
              <a:rPr kumimoji="0" sz="1200" i="1" kern="0" dirty="0" err="1">
                <a:solidFill>
                  <a:srgbClr val="01199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Petreczky</a:t>
            </a:r>
            <a:r>
              <a:rPr kumimoji="0" sz="1200" i="1" kern="0" dirty="0">
                <a:solidFill>
                  <a:srgbClr val="01199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et al, </a:t>
            </a:r>
          </a:p>
          <a:p>
            <a:pPr defTabSz="584200" eaLnBrk="1" fontAlgn="auto">
              <a:spcBef>
                <a:spcPts val="0"/>
              </a:spcBef>
              <a:spcAft>
                <a:spcPts val="0"/>
              </a:spcAft>
              <a:defRPr sz="1400" i="1">
                <a:solidFill>
                  <a:srgbClr val="0119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sz="1200" i="1" kern="0" dirty="0">
                <a:solidFill>
                  <a:srgbClr val="01199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JHEP 03, 054 (2007). PRD 78, 014017 (2008). JHEP 09, 038 (2010). JHEP 1112 (2011) 116…</a:t>
            </a:r>
          </a:p>
        </p:txBody>
      </p:sp>
      <p:sp>
        <p:nvSpPr>
          <p:cNvPr id="26" name="Besides the static color screening of heavy potential, quarkonia will obtaine the thermal width!"/>
          <p:cNvSpPr txBox="1"/>
          <p:nvPr/>
        </p:nvSpPr>
        <p:spPr>
          <a:xfrm>
            <a:off x="2564160" y="5864902"/>
            <a:ext cx="3952056" cy="372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defTabSz="58420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000" i="1"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mechanism is the dominant one ?</a:t>
            </a:r>
            <a:endParaRPr kumimoji="0" sz="1600" i="1" kern="0" dirty="0">
              <a:solidFill>
                <a:srgbClr val="00000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42494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STAR workshop, Chongqing University, 20241012                                                                                         7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188640"/>
                <a:ext cx="8352928" cy="6137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i="1" u="sng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Inverse </a:t>
                </a:r>
                <a:r>
                  <a:rPr lang="en-US" altLang="zh-CN" sz="1800" i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altLang="zh-CN" sz="1800" i="1" u="sng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roblem of Quantum </a:t>
                </a:r>
                <a:r>
                  <a:rPr lang="en-US" altLang="zh-CN" sz="1800" i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zh-CN" sz="1800" i="1" u="sng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echanics     </a:t>
                </a:r>
              </a:p>
              <a:p>
                <a:endParaRPr kumimoji="0" lang="en-US" altLang="zh-CN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0" lang="en-US" altLang="zh-CN" sz="1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  <a:r>
                  <a:rPr kumimoji="0"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LQCD simulated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Υ</m:t>
                    </m:r>
                  </m:oMath>
                </a14:m>
                <a:r>
                  <a:rPr kumimoji="0"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mass and width</a:t>
                </a:r>
              </a:p>
              <a:p>
                <a:r>
                  <a:rPr kumimoji="0"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endParaRPr kumimoji="0" lang="en-US" altLang="zh-CN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0" lang="en-US" altLang="zh-CN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0" lang="en-US" altLang="zh-CN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0" lang="en-US" altLang="zh-CN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0" lang="en-US" altLang="zh-CN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0" lang="en-US" altLang="zh-CN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0" lang="en-US" altLang="zh-CN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0" lang="en-US" altLang="zh-CN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0" lang="en-US" altLang="zh-CN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0" lang="en-US" altLang="zh-CN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0" lang="en-US" altLang="zh-CN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0" lang="en-US" altLang="zh-CN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0"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0"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Υ</m:t>
                    </m:r>
                  </m:oMath>
                </a14:m>
                <a:r>
                  <a:rPr kumimoji="0"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mass </a:t>
                </a:r>
                <a14:m>
                  <m:oMath xmlns:m="http://schemas.openxmlformats.org/officeDocument/2006/math">
                    <m:r>
                      <a:rPr kumimoji="0"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kumimoji="0"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kumimoji="0"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almost a constant, but the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Γ</m:t>
                    </m:r>
                    <m:r>
                      <a:rPr kumimoji="0"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kumimoji="0"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strongly depends on </a:t>
                </a:r>
                <a14:m>
                  <m:oMath xmlns:m="http://schemas.openxmlformats.org/officeDocument/2006/math">
                    <m:r>
                      <a:rPr kumimoji="0"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kumimoji="0"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 </a:t>
                </a:r>
              </a:p>
              <a:p>
                <a:endParaRPr kumimoji="0" lang="en-US" altLang="zh-CN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method: inversely solving the </a:t>
                </a:r>
                <a:r>
                  <a:rPr lang="en-US" altLang="zh-CN" sz="1600" i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Schroedinger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equation </a:t>
                </a:r>
              </a:p>
              <a:p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), </m:t>
                      </m:r>
                      <m:r>
                        <m:rPr>
                          <m:sty m:val="p"/>
                        </m:rPr>
                        <a:rPr lang="el-GR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Γ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 →  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altLang="zh-CN" sz="14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zh-CN" alt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zh-CN" alt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e>
                        <m:sub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zh-CN" alt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e>
                        <m:sub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zh-CN" alt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zh-CN" alt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e>
                        <m:sub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          </m:t>
                      </m:r>
                      <m:r>
                        <a:rPr kumimoji="0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</m:d>
                      <m:r>
                        <a:rPr kumimoji="0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</m:d>
                      <m:r>
                        <a:rPr kumimoji="0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sSub>
                        <m:sSubPr>
                          <m:ctrlP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kumimoji="0" lang="en-US" altLang="zh-CN" sz="1400" b="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kumimoji="0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sSub>
                        <m:sSubPr>
                          <m:ctrlP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sub>
                      </m:sSub>
                      <m:r>
                        <a:rPr kumimoji="0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𝑅𝑒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zh-CN" alt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</m:d>
                      <m:r>
                        <a:rPr kumimoji="0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         </m:t>
                      </m:r>
                      <m:r>
                        <m:rPr>
                          <m:sty m:val="p"/>
                        </m:rPr>
                        <a:rPr kumimoji="0" lang="el-GR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Γ</m:t>
                      </m:r>
                      <m:r>
                        <a:rPr kumimoji="0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kumimoji="0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𝐼𝑚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zh-CN" alt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kumimoji="0" lang="en-US" altLang="zh-CN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8640"/>
                <a:ext cx="8352928" cy="6137962"/>
              </a:xfrm>
              <a:prstGeom prst="rect">
                <a:avLst/>
              </a:prstGeom>
              <a:blipFill>
                <a:blip r:embed="rId2"/>
                <a:stretch>
                  <a:fillRect l="-438" t="-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10476656" y="2060848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Screen Shot 2021-07-17 at 10.12.43 PM.png" descr="Screen Shot 2021-07-17 at 10.12.4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2286" y="1196752"/>
            <a:ext cx="4329954" cy="305053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矩形 2"/>
          <p:cNvSpPr/>
          <p:nvPr/>
        </p:nvSpPr>
        <p:spPr>
          <a:xfrm>
            <a:off x="3203848" y="980728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R.Larsen</a:t>
            </a:r>
            <a:r>
              <a:rPr lang="en-US" altLang="zh-CN" sz="1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S.Meinel</a:t>
            </a:r>
            <a:r>
              <a:rPr lang="en-US" altLang="zh-CN" sz="1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S.Mukherjee</a:t>
            </a:r>
            <a:r>
              <a:rPr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P.Petreczky</a:t>
            </a:r>
            <a:r>
              <a:rPr lang="en-US" altLang="zh-CN" sz="1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PLB </a:t>
            </a:r>
            <a:r>
              <a:rPr lang="en-US" altLang="zh-CN" sz="1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r>
              <a:rPr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135119(2020) </a:t>
            </a:r>
            <a:endParaRPr lang="zh-CN" altLang="en-US" sz="12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42494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STAR workshop, Chongqing University, 20241012                                                                                         8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learning meets LQCD  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20688"/>
            <a:ext cx="5853155" cy="25922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068960"/>
            <a:ext cx="2571323" cy="3201693"/>
          </a:xfrm>
          <a:prstGeom prst="rect">
            <a:avLst/>
          </a:prstGeom>
        </p:spPr>
      </p:pic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42494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STAR workshop, Chongqing University, 20241012                                                                                         9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arge imaginary part and very small screening effect!"/>
          <p:cNvSpPr txBox="1"/>
          <p:nvPr/>
        </p:nvSpPr>
        <p:spPr>
          <a:xfrm>
            <a:off x="5076056" y="4221088"/>
            <a:ext cx="3240360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l">
              <a:defRPr sz="2000" i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C8250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Strong T-dependent </a:t>
            </a:r>
            <a:r>
              <a:rPr kumimoji="0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C8250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imaginary </a:t>
            </a: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rgbClr val="C8250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part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C8250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but</a:t>
            </a:r>
            <a:r>
              <a:rPr kumimoji="0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C8250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</a:t>
            </a: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rgbClr val="C8250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very small screening effect!</a:t>
            </a:r>
          </a:p>
        </p:txBody>
      </p:sp>
    </p:spTree>
    <p:extLst>
      <p:ext uri="{BB962C8B-B14F-4D97-AF65-F5344CB8AC3E}">
        <p14:creationId xmlns:p14="http://schemas.microsoft.com/office/powerpoint/2010/main" val="4662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Designs\Blends.pot</Template>
  <TotalTime>25438</TotalTime>
  <Words>459</Words>
  <Application>Microsoft Office PowerPoint</Application>
  <PresentationFormat>On-screen Show (4:3)</PresentationFormat>
  <Paragraphs>86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Helvetica Neue</vt:lpstr>
      <vt:lpstr>Helvetica Neue Medium</vt:lpstr>
      <vt:lpstr>楷体</vt:lpstr>
      <vt:lpstr>宋体</vt:lpstr>
      <vt:lpstr>Arial</vt:lpstr>
      <vt:lpstr>Cambria Math</vt:lpstr>
      <vt:lpstr>Helvetica</vt:lpstr>
      <vt:lpstr>Impact</vt:lpstr>
      <vt:lpstr>Tahoma</vt:lpstr>
      <vt:lpstr>Times New Roman</vt:lpstr>
      <vt:lpstr>Wingdings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tsinghua university  physics dep.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探索新物质形态——      夸克胶子等离子体</dc:title>
  <dc:creator>JonMMx 2000</dc:creator>
  <cp:lastModifiedBy>Windows 用户</cp:lastModifiedBy>
  <cp:revision>1869</cp:revision>
  <cp:lastPrinted>2021-06-07T23:55:46Z</cp:lastPrinted>
  <dcterms:created xsi:type="dcterms:W3CDTF">2001-10-25T05:26:40Z</dcterms:created>
  <dcterms:modified xsi:type="dcterms:W3CDTF">2024-10-13T01:11:33Z</dcterms:modified>
</cp:coreProperties>
</file>