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</p:sldMasterIdLst>
  <p:notesMasterIdLst>
    <p:notesMasterId r:id="rId25"/>
  </p:notesMasterIdLst>
  <p:handoutMasterIdLst>
    <p:handoutMasterId r:id="rId26"/>
  </p:handoutMasterIdLst>
  <p:sldIdLst>
    <p:sldId id="353" r:id="rId2"/>
    <p:sldId id="428" r:id="rId3"/>
    <p:sldId id="457" r:id="rId4"/>
    <p:sldId id="495" r:id="rId5"/>
    <p:sldId id="484" r:id="rId6"/>
    <p:sldId id="462" r:id="rId7"/>
    <p:sldId id="461" r:id="rId8"/>
    <p:sldId id="469" r:id="rId9"/>
    <p:sldId id="463" r:id="rId10"/>
    <p:sldId id="470" r:id="rId11"/>
    <p:sldId id="471" r:id="rId12"/>
    <p:sldId id="464" r:id="rId13"/>
    <p:sldId id="465" r:id="rId14"/>
    <p:sldId id="489" r:id="rId15"/>
    <p:sldId id="491" r:id="rId16"/>
    <p:sldId id="473" r:id="rId17"/>
    <p:sldId id="472" r:id="rId18"/>
    <p:sldId id="474" r:id="rId19"/>
    <p:sldId id="482" r:id="rId20"/>
    <p:sldId id="496" r:id="rId21"/>
    <p:sldId id="494" r:id="rId22"/>
    <p:sldId id="455" r:id="rId23"/>
    <p:sldId id="4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ngchao Zhang" initials="YZ" lastIdx="3" clrIdx="0">
    <p:extLst>
      <p:ext uri="{19B8F6BF-5375-455C-9EA6-DF929625EA0E}">
        <p15:presenceInfo xmlns:p15="http://schemas.microsoft.com/office/powerpoint/2012/main" userId="252489e2ca295b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996633"/>
    <a:srgbClr val="0000FF"/>
    <a:srgbClr val="3333FF"/>
    <a:srgbClr val="663300"/>
    <a:srgbClr val="CC6600"/>
    <a:srgbClr val="339966"/>
    <a:srgbClr val="CCCC00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4" autoAdjust="0"/>
    <p:restoredTop sz="94683" autoAdjust="0"/>
  </p:normalViewPr>
  <p:slideViewPr>
    <p:cSldViewPr>
      <p:cViewPr varScale="1">
        <p:scale>
          <a:sx n="76" d="100"/>
          <a:sy n="76" d="100"/>
        </p:scale>
        <p:origin x="468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8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3751AE-408A-4292-8423-02EE8AE4E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B0C62-2CDE-483F-93C5-DF0497098F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FEBED-7443-4B5F-B3DA-4042C2E475E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668A3-FC0C-4B67-9F2F-18F43BD8E7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306D8-644C-4594-982C-1A07F6559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5AA49-F821-4A88-86D7-6F9803D57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65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508DFB7-312C-4F51-9CF0-15D08C957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69415E-46AE-4790-BCB8-B5CA54C6AB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989850-E263-4D46-8887-143407A2ACF5}" type="datetimeFigureOut">
              <a:rPr lang="zh-CN" altLang="en-US"/>
              <a:pPr>
                <a:defRPr/>
              </a:pPr>
              <a:t>2024/12/21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FBFBF1F4-79B2-4EC2-845C-9FF30332C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D58E6D19-1D6A-4452-86CA-C52A68F94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8FCC47-3581-4D37-A197-F3BE327C35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6A52DC-A709-460F-82F8-91643524C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3D8A005-C383-4E82-970D-FE3FD6383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8A005-C383-4E82-970D-FE3FD6383747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96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https://indico.ibs.re.kr/event/445/contributions/2690/attachments/3053/3305/Pres_PCarenza_IBSICTP.pdf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8A005-C383-4E82-970D-FE3FD6383747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13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https://indico.ibs.re.kr/event/445/contributions/2690/attachments/3053/3305/Pres_PCarenza_IBSICTP.pdf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8A005-C383-4E82-970D-FE3FD6383747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36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Gravitational trapping NOT considered in this calculation.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D8A005-C383-4E82-970D-FE3FD6383747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52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CEB14F-8B91-4C3D-B75B-42789E1F0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0FBC53-FB4F-44D2-97FE-6DB3C3737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C793E-2CC0-49B5-BE53-A83FD7E5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42441-46D7-492A-A0E3-C6C102381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73508B-6795-4C3F-8A0A-2172F464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FD6E3-DEBA-4BBF-B816-87D1098687B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221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7D227-3281-45A2-90B5-C85FA3D6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F2371A-F1E8-42DF-8E38-CB9D8A8E9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088423-6E95-4453-884E-87DF39DA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7A5E0A-D043-4081-AA9C-AE54FEC5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E4A86-E85E-439E-8AC1-3ED204EE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0A8B1-A011-4CEE-BA01-60B50A8ACBE6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33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42C42C-2AE5-498D-839E-F64D36E4B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81FE07-5F79-42E6-8D9E-3B1450C7F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6E13D5-924A-45B4-9D6A-4FC12BAE4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D69019-E7A5-49D6-8ECE-337AA0BC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4F3A1-F18A-4452-9815-6225BCAA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4368E-F7B9-47E8-9CC4-89C008E173B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667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C372F-A799-42A7-84EC-BE1A4742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10C921-44DF-41BA-B153-C9D43ADF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ADF38D-C2C8-4DDA-9F36-55AB9C96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FB0C1B-4E76-4980-BE75-66D51BD5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4368E-F7B9-47E8-9CC4-89C008E173B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580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A3DC86-459A-4224-B30C-B57A13F6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35771F-52D8-4BD7-9F2A-6DBEBF5DB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86527-086C-44CE-A747-4E0EB46A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8D2DB-93A1-4941-97CE-0815EA14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80C06-2264-449B-8675-7BE83B25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547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76472-5BF5-4718-B440-AEAF6E29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D2666F-F8CF-41FA-951B-608E7D74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B00F2-CBB5-489C-A232-010B72A5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E1158-8FE6-4091-898D-DE2793C18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BAF8A9-56F8-4DA7-B20B-FBD9379C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41AB5-83DD-4866-A646-54524FA962C9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715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399F4D-C69D-46E4-B8D5-FF42764B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483AEE-35D1-4793-B0CB-6F9450FB9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48E49B-A818-413B-AEE2-F450C8779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F82483-FC72-4670-8BDD-1AB60340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8CF56D-483E-4DAC-BB4C-46955C853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508083-BE93-489F-848F-F2C0AB04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1E98E-77A7-4352-AAC9-D1425032500A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23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D62D2-803E-4272-A52D-19F525BE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4519EB-7F41-447E-9C25-A0CE415FE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B78A74-625B-4F8E-AA5D-263A2BA5B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782563-0DD9-4B71-9C62-FEAFFAD00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28AC6A-667A-4EDE-9DF1-4083F4838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32BF0B-81E4-4783-B2DC-91DCF603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92A220-2B03-45A8-BD0D-D8B312C3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7A23D-B2CF-46D6-B595-F81DACC1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4E82F-F13E-4EAD-B2FD-E9D46F96F4F5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245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42801F-AD1A-46AE-A61C-7B806440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94524B-2184-4426-9668-B86B4D5D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83108F-EEE5-4481-AA45-1A76205D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4368E-F7B9-47E8-9CC4-89C008E173B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919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E2B018-6FDF-483E-B117-BC0A61D8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F8B7EA-B462-4793-9401-1F0602A7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7C88BD-19A7-4C94-B81B-32C93EDD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6149A-4F0C-4EAE-B369-299EF8B273D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671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37162-0556-4E08-9F4C-AC2BACA5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5C5708-8445-43F0-81FF-C709E5D82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C5D7C8-43BD-4F11-855B-ADBD1506F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A908CD-6C28-4119-8926-A2F23E0B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03A296-6B4E-495A-927E-26596135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236529-CC9D-4AE2-9525-96373485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98F09-97CD-4011-8475-AFD7CA2D4765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653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A37DFD-2DF1-4C5B-B7A1-3A340C39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9F3A20-8545-410A-8B11-3FC694817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B19DA6-F77D-4117-8D73-5CDBA371F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1D082C-2192-4C40-898A-BD279381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724D6D-689B-4FC6-A142-00F411FF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9AE8E6-3483-4126-BCCE-742286FD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D5EDB-30F7-4143-9DF6-BC0230D8D6E4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742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EB759A-0188-476A-B8A0-A3B29E49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CF46F-2177-48A0-BC21-A6AE603F6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87552"/>
            <a:ext cx="8686800" cy="513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70465-385C-4DCE-9E54-A5DAD4FEF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F4DF5-70B2-40FC-BB3E-8BBA1704F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53449-CE28-4CBF-857E-7FA7BA9A1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032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24368E-F7B9-47E8-9CC4-89C008E173B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A5B33F9-5D0F-4B39-AA45-99310B158E6B}"/>
              </a:ext>
            </a:extLst>
          </p:cNvPr>
          <p:cNvCxnSpPr>
            <a:cxnSpLocks/>
          </p:cNvCxnSpPr>
          <p:nvPr/>
        </p:nvCxnSpPr>
        <p:spPr>
          <a:xfrm>
            <a:off x="457200" y="826481"/>
            <a:ext cx="82296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3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CC6600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3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新宋体" panose="02010609030101010101" pitchFamily="49" charset="-122"/>
          <a:ea typeface="新宋体" panose="0201060903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7.xml"/><Relationship Id="rId7" Type="http://schemas.openxmlformats.org/officeDocument/2006/relationships/image" Target="../media/image4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814D8C-D461-49C3-9DDD-0E89AE54C70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91096" y="836712"/>
            <a:ext cx="7561461" cy="2088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GW170817 limits on Axion-like Particles</a:t>
            </a:r>
            <a:endParaRPr lang="zh-CN" altLang="en-US" dirty="0">
              <a:solidFill>
                <a:schemeClr val="tx1"/>
              </a:solidFill>
              <a:ea typeface="华文宋体" panose="0201060004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7A5716-0BEB-4ED5-8C45-92662F2A59AD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043608" y="2492896"/>
            <a:ext cx="7056438" cy="223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CC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+mn-lt"/>
                <a:ea typeface="华文楷体" panose="02010600040101010101" pitchFamily="2" charset="-122"/>
              </a:rPr>
              <a:t>Yongchao Zhang</a:t>
            </a:r>
            <a:br>
              <a:rPr lang="en-US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（张永超）</a:t>
            </a:r>
            <a:br>
              <a:rPr lang="en-US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latin typeface="+mn-lt"/>
                <a:ea typeface="华文楷体" panose="02010600040101010101" pitchFamily="2" charset="-122"/>
              </a:rPr>
              <a:t>Southeast University</a:t>
            </a:r>
            <a:endParaRPr lang="zh-CN" altLang="en-US" sz="4000" dirty="0">
              <a:solidFill>
                <a:schemeClr val="tx1"/>
              </a:solidFill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AE0739-B3F5-425E-A3F7-DE92D171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E13E5-87F8-4723-B2D3-B61599AF2923}"/>
              </a:ext>
            </a:extLst>
          </p:cNvPr>
          <p:cNvSpPr/>
          <p:nvPr/>
        </p:nvSpPr>
        <p:spPr>
          <a:xfrm>
            <a:off x="0" y="404664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58C860-4F10-4CDD-AD82-8A551FA6B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08731"/>
            <a:ext cx="981541" cy="981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BD275-54AC-4BFC-A4FF-D9A9F9EC5C66}"/>
              </a:ext>
            </a:extLst>
          </p:cNvPr>
          <p:cNvSpPr txBox="1"/>
          <p:nvPr/>
        </p:nvSpPr>
        <p:spPr>
          <a:xfrm>
            <a:off x="539552" y="443711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Higgs Potential 2024, Hefei</a:t>
            </a:r>
            <a:br>
              <a:rPr lang="en-US" altLang="zh-CN" sz="2400" dirty="0"/>
            </a:br>
            <a:r>
              <a:rPr lang="en-US" altLang="zh-CN" sz="2400" dirty="0"/>
              <a:t>Dec 22, 2024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772D4-76A7-4DBA-8B35-CAAB2A79272B}"/>
              </a:ext>
            </a:extLst>
          </p:cNvPr>
          <p:cNvSpPr txBox="1"/>
          <p:nvPr/>
        </p:nvSpPr>
        <p:spPr>
          <a:xfrm>
            <a:off x="8352557" y="6398171"/>
            <a:ext cx="6551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323514-FAE6-4072-A7FD-114F76EF12AB}"/>
              </a:ext>
            </a:extLst>
          </p:cNvPr>
          <p:cNvSpPr/>
          <p:nvPr/>
        </p:nvSpPr>
        <p:spPr>
          <a:xfrm>
            <a:off x="469435" y="5766355"/>
            <a:ext cx="8271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LMSans10-Regular"/>
              </a:rPr>
              <a:t>mainly based on PRL</a:t>
            </a:r>
            <a:r>
              <a:rPr lang="en-US" altLang="zh-CN" sz="2400" b="1" dirty="0">
                <a:latin typeface="LMSans10-Regular"/>
              </a:rPr>
              <a:t>132</a:t>
            </a:r>
            <a:r>
              <a:rPr lang="en-US" altLang="zh-CN" sz="2400" dirty="0">
                <a:latin typeface="LMSans10-Regular"/>
              </a:rPr>
              <a:t>(2024)101003</a:t>
            </a:r>
          </a:p>
          <a:p>
            <a:pPr algn="ctr"/>
            <a:r>
              <a:rPr lang="en-US" altLang="zh-CN" sz="2400" dirty="0">
                <a:latin typeface="LMSans10-Regular"/>
              </a:rPr>
              <a:t>in collaboration with P. S. B. Dev, J.-F. Fortin, S. P. Harris &amp; K. Sinha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4BF02-C853-445C-9B55-6B026D138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346" y="114827"/>
            <a:ext cx="981541" cy="975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F357-6C75-457C-9964-6265A325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spectra: </a:t>
            </a:r>
            <a:r>
              <a:rPr lang="en-US" dirty="0" err="1"/>
              <a:t>Primakoff</a:t>
            </a:r>
            <a:r>
              <a:rPr lang="en-US" dirty="0"/>
              <a:t> vs coalescence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670E-AE86-4A08-9386-71D37F19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C2BF33-71BA-46BA-832F-C204CFBA3F47}"/>
                  </a:ext>
                </a:extLst>
              </p:cNvPr>
              <p:cNvSpPr txBox="1"/>
              <p:nvPr/>
            </p:nvSpPr>
            <p:spPr>
              <a:xfrm>
                <a:off x="1835696" y="5157192"/>
                <a:ext cx="547260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For light ALP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altLang="zh-CN" sz="2400" dirty="0"/>
                  <a:t> MeV, </a:t>
                </a:r>
                <a:br>
                  <a:rPr lang="en-US" altLang="zh-CN" sz="2400" dirty="0"/>
                </a:br>
                <a:r>
                  <a:rPr lang="en-US" altLang="zh-CN" sz="2400" dirty="0" err="1"/>
                  <a:t>Primakoff</a:t>
                </a:r>
                <a:r>
                  <a:rPr lang="en-US" altLang="zh-CN" sz="2400" dirty="0"/>
                  <a:t> process is more important.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For heavy ALP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400" dirty="0"/>
                  <a:t> MeV, </a:t>
                </a:r>
                <a:br>
                  <a:rPr lang="en-US" altLang="zh-CN" sz="2400" dirty="0"/>
                </a:br>
                <a:r>
                  <a:rPr lang="en-US" altLang="zh-CN" sz="2400" dirty="0"/>
                  <a:t>coalescence process is more important.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C2BF33-71BA-46BA-832F-C204CFBA3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157192"/>
                <a:ext cx="5472608" cy="1569660"/>
              </a:xfrm>
              <a:prstGeom prst="rect">
                <a:avLst/>
              </a:prstGeom>
              <a:blipFill>
                <a:blip r:embed="rId2"/>
                <a:stretch>
                  <a:fillRect l="-1448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9828DB7-6736-40BE-B6A5-44AAA8D83AAA}"/>
              </a:ext>
            </a:extLst>
          </p:cNvPr>
          <p:cNvSpPr/>
          <p:nvPr/>
        </p:nvSpPr>
        <p:spPr>
          <a:xfrm>
            <a:off x="971600" y="827420"/>
            <a:ext cx="7769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rgbClr val="C08040"/>
                </a:solidFill>
                <a:latin typeface="LMSans10-Regular"/>
              </a:rPr>
              <a:t>Caputo, Janka, Raffelt &amp; Vitagliano, PRL128(2022)221103  </a:t>
            </a:r>
            <a:endParaRPr lang="en-US" dirty="0">
              <a:solidFill>
                <a:srgbClr val="C08040"/>
              </a:solidFill>
              <a:latin typeface="LMSans10-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157241-9C98-4C7B-BDBA-0F71C038A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68" y="1268760"/>
            <a:ext cx="52246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ED23-3CEC-4BAB-8D2A-8EE2380F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decay: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3C6BF-6ED7-4061-9A21-D6B46AF3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B82F9-1891-4E5C-91B8-473FF66DEF24}"/>
              </a:ext>
            </a:extLst>
          </p:cNvPr>
          <p:cNvSpPr/>
          <p:nvPr/>
        </p:nvSpPr>
        <p:spPr>
          <a:xfrm>
            <a:off x="469435" y="836712"/>
            <a:ext cx="827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err="1">
                <a:solidFill>
                  <a:srgbClr val="C08040"/>
                </a:solidFill>
                <a:latin typeface="LMSans10-Regular"/>
              </a:rPr>
              <a:t>Jaeckel</a:t>
            </a:r>
            <a:r>
              <a:rPr lang="es-ES" dirty="0">
                <a:solidFill>
                  <a:srgbClr val="C08040"/>
                </a:solidFill>
                <a:latin typeface="LMSans10-Regular"/>
              </a:rPr>
              <a:t>, Malta &amp; Redondo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</a:t>
            </a:r>
            <a:r>
              <a:rPr lang="es-ES" dirty="0">
                <a:solidFill>
                  <a:srgbClr val="C08040"/>
                </a:solidFill>
                <a:latin typeface="LMSans10-Regular"/>
              </a:rPr>
              <a:t> PRD98(2018)055032</a:t>
            </a:r>
            <a:br>
              <a:rPr lang="en-US" altLang="zh-CN" dirty="0">
                <a:solidFill>
                  <a:srgbClr val="C08040"/>
                </a:solidFill>
                <a:latin typeface="LMSans10-Regular"/>
              </a:rPr>
            </a:br>
            <a:r>
              <a:rPr lang="en-US" dirty="0">
                <a:solidFill>
                  <a:srgbClr val="C08040"/>
                </a:solidFill>
                <a:latin typeface="LMSans10-Regular"/>
              </a:rPr>
              <a:t>Ferreira, Marsh &amp; Muller, JCAP11(2022)057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0D9DDC-EDD9-42BD-B386-0B013410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26" y="1588815"/>
            <a:ext cx="5092423" cy="47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0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EB391-0730-4F0A-8A06-E13E5715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spectra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65C75-CA64-40DD-AA5F-49FFB018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14" name="Picture 13" descr="\documentclass{article}&#10;\usepackage{amsmath}&#10;\pagestyle{empty}&#10;\begin{document}&#10;&#10;\begin{align*}&#10;\omega_a^\pm &amp;=\frac{m_a^2\pm\sqrt{z^2m_a^2[m_a^2-4(1-z^2)\omega_\gamma^2]}}{2(1-z^2)\omega_\gamma} \\&#10;L_\gamma &amp;=-Lz+\sqrt{D^2-L^2(1-z^2)} &#10;\end{align*}&#10;&#10;\end{document}" title="IguanaTex Bitmap Display">
            <a:extLst>
              <a:ext uri="{FF2B5EF4-FFF2-40B4-BE49-F238E27FC236}">
                <a16:creationId xmlns:a16="http://schemas.microsoft.com/office/drawing/2014/main" id="{4E823529-85A0-4848-A4FD-AAC57D13F6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64" y="4306645"/>
            <a:ext cx="4280916" cy="1226820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\begin{align*}&#10;z&amp;=\cos\alpha \\&#10;\beta_a&amp;=\sqrt{1-{m_a^2}/{\omega_a^2}}\\&#10;\ell_a&amp;=\frac{64\pi\beta_a\omega_a}{g_{a\gamma\gamma}^2m_a^4}&#10;\end{align*}&#10;&#10;\end{document}" title="IguanaTex Bitmap Display">
            <a:extLst>
              <a:ext uri="{FF2B5EF4-FFF2-40B4-BE49-F238E27FC236}">
                <a16:creationId xmlns:a16="http://schemas.microsoft.com/office/drawing/2014/main" id="{0E9C0B4D-4BA0-44CE-996E-C6F7427032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4220"/>
            <a:ext cx="2036064" cy="1367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9DA85-1F19-42DE-A700-D33C84A37E17}"/>
              </a:ext>
            </a:extLst>
          </p:cNvPr>
          <p:cNvSpPr txBox="1"/>
          <p:nvPr/>
        </p:nvSpPr>
        <p:spPr>
          <a:xfrm>
            <a:off x="467544" y="1412776"/>
            <a:ext cx="6336704" cy="46166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Photon spectrum from the ALP spectrum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5F2AE-8A81-442C-9687-DB9377219640}"/>
              </a:ext>
            </a:extLst>
          </p:cNvPr>
          <p:cNvSpPr/>
          <p:nvPr/>
        </p:nvSpPr>
        <p:spPr>
          <a:xfrm>
            <a:off x="469435" y="838453"/>
            <a:ext cx="827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err="1">
                <a:solidFill>
                  <a:srgbClr val="C08040"/>
                </a:solidFill>
                <a:latin typeface="LMSans10-Regular"/>
              </a:rPr>
              <a:t>Jaeckel</a:t>
            </a:r>
            <a:r>
              <a:rPr lang="es-ES" dirty="0">
                <a:solidFill>
                  <a:srgbClr val="C08040"/>
                </a:solidFill>
                <a:latin typeface="LMSans10-Regular"/>
              </a:rPr>
              <a:t>, Malta &amp; Redondo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</a:t>
            </a:r>
            <a:r>
              <a:rPr lang="es-ES" dirty="0">
                <a:solidFill>
                  <a:srgbClr val="C08040"/>
                </a:solidFill>
                <a:latin typeface="LMSans10-Regular"/>
              </a:rPr>
              <a:t> PRD98(2018)055032</a:t>
            </a:r>
            <a:br>
              <a:rPr lang="en-US" altLang="zh-CN" dirty="0">
                <a:solidFill>
                  <a:srgbClr val="C08040"/>
                </a:solidFill>
                <a:latin typeface="LMSans10-Regular"/>
              </a:rPr>
            </a:br>
            <a:r>
              <a:rPr lang="en-US" dirty="0">
                <a:solidFill>
                  <a:srgbClr val="C08040"/>
                </a:solidFill>
                <a:latin typeface="LMSans10-Regular"/>
              </a:rPr>
              <a:t>Ferreira, Marsh &amp; Muller, JCAP11(2022)057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CCCA58-CB4A-4E22-AAEB-8E1EAB1F5EB6}"/>
              </a:ext>
            </a:extLst>
          </p:cNvPr>
          <p:cNvCxnSpPr/>
          <p:nvPr/>
        </p:nvCxnSpPr>
        <p:spPr>
          <a:xfrm>
            <a:off x="251520" y="4005064"/>
            <a:ext cx="8489122" cy="0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722CD39-5EAE-4929-A8BC-E53D09C33766}"/>
              </a:ext>
            </a:extLst>
          </p:cNvPr>
          <p:cNvGrpSpPr/>
          <p:nvPr/>
        </p:nvGrpSpPr>
        <p:grpSpPr>
          <a:xfrm>
            <a:off x="0" y="2322216"/>
            <a:ext cx="9144000" cy="1394816"/>
            <a:chOff x="0" y="2826272"/>
            <a:chExt cx="9144000" cy="13948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BA5E67-136A-4681-A404-BA80A24ED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832659"/>
              <a:ext cx="9144000" cy="1388429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4758F9-577F-4C8F-BD37-6FA07FCB0E75}"/>
                </a:ext>
              </a:extLst>
            </p:cNvPr>
            <p:cNvSpPr/>
            <p:nvPr/>
          </p:nvSpPr>
          <p:spPr>
            <a:xfrm>
              <a:off x="323528" y="2826272"/>
              <a:ext cx="648072" cy="7920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A8BB1F-BAA6-46B3-9743-F0462555C0F6}"/>
                </a:ext>
              </a:extLst>
            </p:cNvPr>
            <p:cNvSpPr/>
            <p:nvPr/>
          </p:nvSpPr>
          <p:spPr>
            <a:xfrm>
              <a:off x="5076056" y="2826272"/>
              <a:ext cx="648072" cy="7920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364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2C19-BBF3-4114-9405-D51DA28E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Jacobian: summing up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solutions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AADE-AFF6-431B-A4C3-80A78F4D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18" name="Picture 17" descr="\documentclass{article}&#10;\usepackage{amsmath}&#10;\pagestyle{empty}&#10;\begin{document}&#10;&#10;\begin{align*}&#10;\text{for $\omega_\gamma&lt;m_a/2$ and $z&gt;0$}&amp;\Rightarrow\omega_a^+,\\&#10;\text{for $\omega_\gamma&lt;m_a/2$ and $z&lt;0$}&amp;\Rightarrow\omega_a^-,\\&#10;\text{for $\omega_\gamma&gt;m_a/2$ and $z&gt;0$}&amp;\Rightarrow\omega_a^\pm,\\&#10;\text{for $\omega_\gamma&gt;m_a/2$ and $z&lt;0$}&amp;\Rightarrow\text{impossible}.&#10;\end{align*}&#10;&#10;\end{document}" title="IguanaTex Bitmap Display">
            <a:extLst>
              <a:ext uri="{FF2B5EF4-FFF2-40B4-BE49-F238E27FC236}">
                <a16:creationId xmlns:a16="http://schemas.microsoft.com/office/drawing/2014/main" id="{6C4DC7FD-2393-4B2D-A2B6-C384C023CF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88" y="1581839"/>
            <a:ext cx="4797857" cy="1631137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\begin{align*}&#10;\text{Jac}(\omega_a,\omega_\gamma)=&amp;\Theta(m_a/2-\omega_\gamma)\Theta(z)\left|\frac{\partial \omega_a^+}{\partial \omega_\gamma}\right|\\&#10;&amp;+\Theta(m_a/2-\omega_\gamma)\Theta(-z)\left|\frac{\partial \omega_a^-}{\partial \omega_\gamma}\right|\\&#10;&amp;+\Theta(\omega_\gamma-m_a/2)\Theta\left(z-\sqrt{1-\frac{m_a^2}{4\omega_\gamma^2}}\right)\left(\left|\frac{\partial \omega_a^+}{\partial \omega_\gamma}\right|+\left|\frac{\partial \omega_a^-}{\partial \omega_\gamma}\right|\right),&#10;\end{align*}&#10;&#10;\end{document}" title="IguanaTex Bitmap Display">
            <a:extLst>
              <a:ext uri="{FF2B5EF4-FFF2-40B4-BE49-F238E27FC236}">
                <a16:creationId xmlns:a16="http://schemas.microsoft.com/office/drawing/2014/main" id="{61903252-F7F5-4B66-9B86-C977A46FB3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0" y="3573018"/>
            <a:ext cx="8675370" cy="2434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2C8CC8-0226-4D25-ADA1-876DBEC53518}"/>
                  </a:ext>
                </a:extLst>
              </p:cNvPr>
              <p:cNvSpPr txBox="1"/>
              <p:nvPr/>
            </p:nvSpPr>
            <p:spPr>
              <a:xfrm>
                <a:off x="467544" y="980728"/>
                <a:ext cx="6336704" cy="491160"/>
              </a:xfrm>
              <a:prstGeom prst="rect">
                <a:avLst/>
              </a:prstGeom>
              <a:solidFill>
                <a:schemeClr val="bg1"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Two solutions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𝓏</m:t>
                    </m:r>
                  </m:oMath>
                </a14:m>
                <a:r>
                  <a:rPr lang="en-US" sz="2400" dirty="0"/>
                  <a:t> in ALP decay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2C8CC8-0226-4D25-ADA1-876DBEC5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80728"/>
                <a:ext cx="6336704" cy="491160"/>
              </a:xfrm>
              <a:prstGeom prst="rect">
                <a:avLst/>
              </a:prstGeom>
              <a:blipFill>
                <a:blip r:embed="rId6"/>
                <a:stretch>
                  <a:fillRect l="-1540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25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BBA9F2-8F67-40FE-83F1-DEBC01F064A9}"/>
              </a:ext>
            </a:extLst>
          </p:cNvPr>
          <p:cNvSpPr/>
          <p:nvPr/>
        </p:nvSpPr>
        <p:spPr>
          <a:xfrm>
            <a:off x="323528" y="692696"/>
            <a:ext cx="8496944" cy="205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73BA0-29EC-4B4B-BA96-400A619A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977" y="136525"/>
            <a:ext cx="2282935" cy="176138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Photon spectra: example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1A7F2-D2EC-4983-A5C3-CE3481B9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3A25A-7647-4292-86CE-BFDE783B5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1" y="44624"/>
            <a:ext cx="5256584" cy="3388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AD270-8A99-46D5-915B-FA2ED0715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64" y="3429000"/>
            <a:ext cx="52578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4C6E56-F8DB-40B2-8418-D4FCC12B4514}"/>
              </a:ext>
            </a:extLst>
          </p:cNvPr>
          <p:cNvSpPr txBox="1"/>
          <p:nvPr/>
        </p:nvSpPr>
        <p:spPr>
          <a:xfrm>
            <a:off x="6623409" y="2381979"/>
            <a:ext cx="2282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ALP is relatively shorter-lived.</a:t>
            </a:r>
          </a:p>
        </p:txBody>
      </p:sp>
    </p:spTree>
    <p:extLst>
      <p:ext uri="{BB962C8B-B14F-4D97-AF65-F5344CB8AC3E}">
        <p14:creationId xmlns:p14="http://schemas.microsoft.com/office/powerpoint/2010/main" val="70667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FEEB77-556C-4C38-95F6-31C88B40C7C5}"/>
              </a:ext>
            </a:extLst>
          </p:cNvPr>
          <p:cNvSpPr/>
          <p:nvPr/>
        </p:nvSpPr>
        <p:spPr>
          <a:xfrm>
            <a:off x="323528" y="692696"/>
            <a:ext cx="8496944" cy="205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73BA0-29EC-4B4B-BA96-400A619A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224" y="155448"/>
            <a:ext cx="2376264" cy="183339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Photon spectra: example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1A7F2-D2EC-4983-A5C3-CE3481B9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F30DC-8963-407D-8272-F185F891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45720"/>
            <a:ext cx="5257800" cy="337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8F24A-DF28-4F37-BE3B-F3DD8BCA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3440431"/>
            <a:ext cx="5257800" cy="3389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96D2A-CC64-4AA9-A015-C9DA93CE046E}"/>
              </a:ext>
            </a:extLst>
          </p:cNvPr>
          <p:cNvSpPr txBox="1"/>
          <p:nvPr/>
        </p:nvSpPr>
        <p:spPr>
          <a:xfrm>
            <a:off x="6623409" y="2381979"/>
            <a:ext cx="2282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ALP is relatively longer-lived.</a:t>
            </a:r>
          </a:p>
        </p:txBody>
      </p:sp>
    </p:spTree>
    <p:extLst>
      <p:ext uri="{BB962C8B-B14F-4D97-AF65-F5344CB8AC3E}">
        <p14:creationId xmlns:p14="http://schemas.microsoft.com/office/powerpoint/2010/main" val="161076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20FEE5-9D03-4F91-B1BE-93DED259BC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-ray limits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20FEE5-9D03-4F91-B1BE-93DED259B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043" b="-2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D9090-5830-4017-B854-C1A9B94F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5F3D-AE67-4C83-A7C6-ECF9DFBA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38"/>
          <a:stretch/>
        </p:blipFill>
        <p:spPr>
          <a:xfrm>
            <a:off x="7166" y="1124744"/>
            <a:ext cx="9101338" cy="4608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8263BE-DF26-4BB6-8D8F-3D982CF5E98A}"/>
              </a:ext>
            </a:extLst>
          </p:cNvPr>
          <p:cNvSpPr/>
          <p:nvPr/>
        </p:nvSpPr>
        <p:spPr>
          <a:xfrm>
            <a:off x="4644008" y="827420"/>
            <a:ext cx="4096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rgbClr val="C08040"/>
                </a:solidFill>
                <a:latin typeface="LMSans10-Regular"/>
              </a:rPr>
              <a:t>Astrophys.J.Lett. 848 (2017) 2, L12</a:t>
            </a:r>
            <a:endParaRPr lang="en-US" dirty="0">
              <a:solidFill>
                <a:srgbClr val="C08040"/>
              </a:solidFill>
              <a:latin typeface="LMSans10-Regular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7BAB15-5E28-4EAD-ACAD-60DB1A1FC8A6}"/>
              </a:ext>
            </a:extLst>
          </p:cNvPr>
          <p:cNvSpPr/>
          <p:nvPr/>
        </p:nvSpPr>
        <p:spPr>
          <a:xfrm>
            <a:off x="35496" y="2924944"/>
            <a:ext cx="9073008" cy="21602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7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0BAE-8165-462E-8DB8-2897A4DF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Fermi-LAT limit on GRB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FFF84-720E-4ED3-B66A-D40DDFA3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C81DC-36E6-4A0C-B851-78B954059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9051" b="4850"/>
          <a:stretch/>
        </p:blipFill>
        <p:spPr>
          <a:xfrm>
            <a:off x="35496" y="1124744"/>
            <a:ext cx="5159258" cy="482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973DE-748C-412F-8158-CAEAFEDDDD98}"/>
              </a:ext>
            </a:extLst>
          </p:cNvPr>
          <p:cNvSpPr txBox="1"/>
          <p:nvPr/>
        </p:nvSpPr>
        <p:spPr>
          <a:xfrm>
            <a:off x="5148064" y="1196752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Fermi-LAT looked for GW170817 associated short GRBs.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Energy range: </a:t>
            </a:r>
            <a:br>
              <a:rPr lang="en-US" sz="2400" dirty="0"/>
            </a:br>
            <a:r>
              <a:rPr lang="en-US" sz="2400" dirty="0"/>
              <a:t>100 MeV – 1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period:</a:t>
            </a:r>
            <a:br>
              <a:rPr lang="en-US" sz="2400" dirty="0"/>
            </a:br>
            <a:r>
              <a:rPr lang="en-US" sz="2400" dirty="0" err="1"/>
              <a:t>t</a:t>
            </a:r>
            <a:r>
              <a:rPr lang="en-US" sz="2400" baseline="-25000" dirty="0" err="1"/>
              <a:t>GW</a:t>
            </a:r>
            <a:r>
              <a:rPr lang="en-US" sz="2400" dirty="0"/>
              <a:t> + 1153 s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t</a:t>
            </a:r>
            <a:r>
              <a:rPr lang="en-US" sz="2400" baseline="-25000" dirty="0" err="1"/>
              <a:t>GW</a:t>
            </a:r>
            <a:r>
              <a:rPr lang="en-US" sz="2400" dirty="0"/>
              <a:t> + 2027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Limit: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nl-NL" sz="2400" b="1" dirty="0">
                <a:solidFill>
                  <a:srgbClr val="FF0000"/>
                </a:solidFill>
              </a:rPr>
              <a:t>4.5×10</a:t>
            </a:r>
            <a:r>
              <a:rPr lang="nl-NL" sz="2400" b="1" baseline="30000" dirty="0">
                <a:solidFill>
                  <a:srgbClr val="FF0000"/>
                </a:solidFill>
              </a:rPr>
              <a:t>−10</a:t>
            </a:r>
            <a:r>
              <a:rPr lang="nl-NL" sz="2400" b="1" dirty="0">
                <a:solidFill>
                  <a:srgbClr val="FF0000"/>
                </a:solidFill>
              </a:rPr>
              <a:t> erg/cm</a:t>
            </a:r>
            <a:r>
              <a:rPr lang="nl-NL" sz="2400" b="1" baseline="30000" dirty="0">
                <a:solidFill>
                  <a:srgbClr val="FF0000"/>
                </a:solidFill>
              </a:rPr>
              <a:t>2</a:t>
            </a:r>
            <a:r>
              <a:rPr lang="nl-NL" sz="2400" b="1" dirty="0">
                <a:solidFill>
                  <a:srgbClr val="FF0000"/>
                </a:solidFill>
              </a:rPr>
              <a:t>/sec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53F9B1-5DF3-4B9B-B633-91471790A286}"/>
              </a:ext>
            </a:extLst>
          </p:cNvPr>
          <p:cNvSpPr/>
          <p:nvPr/>
        </p:nvSpPr>
        <p:spPr>
          <a:xfrm>
            <a:off x="4644008" y="827420"/>
            <a:ext cx="4096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rgbClr val="C08040"/>
                </a:solidFill>
                <a:latin typeface="LMSans10-Regular"/>
              </a:rPr>
              <a:t>Fermi-LAT, 1710.05450  </a:t>
            </a:r>
            <a:endParaRPr lang="en-US" dirty="0">
              <a:solidFill>
                <a:srgbClr val="C08040"/>
              </a:solidFill>
              <a:latin typeface="LMSans10-Regular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FEA080-A6A9-407E-9218-328D9C48FBF6}"/>
              </a:ext>
            </a:extLst>
          </p:cNvPr>
          <p:cNvSpPr/>
          <p:nvPr/>
        </p:nvSpPr>
        <p:spPr>
          <a:xfrm>
            <a:off x="3674552" y="4365104"/>
            <a:ext cx="864096" cy="136815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3A87AE-869A-483B-ACB4-FC055E07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58" y="859536"/>
            <a:ext cx="5676084" cy="4214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C286D-3898-4C15-8A9D-19662D46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 merger limits on ALP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702DA-4F83-4822-8582-A45E2E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F8C82-8DAB-4B3C-A3DA-7E2B0A67EDC6}"/>
              </a:ext>
            </a:extLst>
          </p:cNvPr>
          <p:cNvSpPr txBox="1"/>
          <p:nvPr/>
        </p:nvSpPr>
        <p:spPr>
          <a:xfrm>
            <a:off x="251520" y="4751273"/>
            <a:ext cx="86841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SN decay limit</a:t>
            </a:r>
            <a:br>
              <a:rPr lang="en-US" sz="2400" dirty="0"/>
            </a:br>
            <a:r>
              <a:rPr lang="en-US" dirty="0" err="1">
                <a:solidFill>
                  <a:srgbClr val="C08040"/>
                </a:solidFill>
                <a:latin typeface="LMSans10-Regular"/>
              </a:rPr>
              <a:t>Jaeckel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Malta &amp; Redondo, PRD</a:t>
            </a:r>
            <a:r>
              <a:rPr lang="en-US" b="1" dirty="0">
                <a:solidFill>
                  <a:srgbClr val="C08040"/>
                </a:solidFill>
                <a:latin typeface="LMSans10-Regular"/>
              </a:rPr>
              <a:t>98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(2018)055032; Hoof &amp; Schulz, JCAP</a:t>
            </a:r>
            <a:r>
              <a:rPr lang="en-US" b="1" dirty="0">
                <a:solidFill>
                  <a:srgbClr val="C08040"/>
                </a:solidFill>
                <a:latin typeface="LMSans10-Regular"/>
              </a:rPr>
              <a:t>03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(2023) 054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r>
              <a:rPr lang="en-US" sz="2000" b="1" dirty="0">
                <a:latin typeface="LMSans10-Regular"/>
              </a:rPr>
              <a:t>Fireball </a:t>
            </a:r>
            <a:r>
              <a:rPr lang="en-US" altLang="zh-CN" sz="2000" b="1" dirty="0">
                <a:latin typeface="LMSans10-Regular"/>
              </a:rPr>
              <a:t>region &amp; limit</a:t>
            </a:r>
            <a:endParaRPr lang="en-US" sz="2000" b="1" dirty="0">
              <a:latin typeface="LMSans10-Regular"/>
            </a:endParaRPr>
          </a:p>
          <a:p>
            <a:r>
              <a:rPr lang="en-US" dirty="0">
                <a:solidFill>
                  <a:srgbClr val="C08040"/>
                </a:solidFill>
                <a:latin typeface="LMSans10-Regular"/>
              </a:rPr>
              <a:t>Diamond,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Fiorillo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Marques-Tavares,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Tamborra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Vitagliano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PRL</a:t>
            </a:r>
            <a:r>
              <a:rPr lang="en-US" b="1" dirty="0">
                <a:solidFill>
                  <a:srgbClr val="C08040"/>
                </a:solidFill>
                <a:latin typeface="LMSans10-Regular"/>
              </a:rPr>
              <a:t>132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(2024)101004</a:t>
            </a:r>
            <a:br>
              <a:rPr lang="en-US" sz="2000" dirty="0">
                <a:solidFill>
                  <a:srgbClr val="C08040"/>
                </a:solidFill>
                <a:latin typeface="LMSans10-Regular"/>
              </a:rPr>
            </a:br>
            <a:r>
              <a:rPr lang="en-US" sz="2000" b="1" dirty="0">
                <a:latin typeface="LMSans10-Regular"/>
              </a:rPr>
              <a:t>Future prospects</a:t>
            </a:r>
            <a:br>
              <a:rPr lang="en-US" sz="2000" dirty="0">
                <a:solidFill>
                  <a:srgbClr val="C08040"/>
                </a:solidFill>
                <a:latin typeface="LMSans10-Regular"/>
              </a:rPr>
            </a:br>
            <a:r>
              <a:rPr lang="en-US" sz="1600" dirty="0">
                <a:solidFill>
                  <a:srgbClr val="C08040"/>
                </a:solidFill>
                <a:latin typeface="LMSans10-Regular"/>
              </a:rPr>
              <a:t>AMEGO-X [2208.04990], e-ASTROGAM [1711.01265], PANGU [1407.0710], </a:t>
            </a:r>
            <a:r>
              <a:rPr lang="en-US" sz="1600" dirty="0" err="1">
                <a:solidFill>
                  <a:srgbClr val="C08040"/>
                </a:solidFill>
                <a:latin typeface="LMSans10-Regular"/>
              </a:rPr>
              <a:t>AdEPT</a:t>
            </a:r>
            <a:r>
              <a:rPr lang="en-US" sz="1600" dirty="0">
                <a:solidFill>
                  <a:srgbClr val="C08040"/>
                </a:solidFill>
                <a:latin typeface="LMSans10-Regular"/>
              </a:rPr>
              <a:t> [1311.2059], APT [</a:t>
            </a:r>
            <a:r>
              <a:rPr lang="fr-FR" sz="1600" dirty="0" err="1">
                <a:solidFill>
                  <a:srgbClr val="C08040"/>
                </a:solidFill>
                <a:latin typeface="LMSans10-Regular"/>
              </a:rPr>
              <a:t>PoS</a:t>
            </a:r>
            <a:r>
              <a:rPr lang="fr-FR" sz="1600" dirty="0">
                <a:solidFill>
                  <a:srgbClr val="C08040"/>
                </a:solidFill>
                <a:latin typeface="LMSans10-Regular"/>
              </a:rPr>
              <a:t> ICRC</a:t>
            </a:r>
            <a:r>
              <a:rPr lang="fr-FR" sz="1600" b="1" dirty="0">
                <a:solidFill>
                  <a:srgbClr val="C08040"/>
                </a:solidFill>
                <a:latin typeface="LMSans10-Regular"/>
              </a:rPr>
              <a:t>2021</a:t>
            </a:r>
            <a:r>
              <a:rPr lang="fr-FR" sz="1600" dirty="0">
                <a:solidFill>
                  <a:srgbClr val="C08040"/>
                </a:solidFill>
                <a:latin typeface="LMSans10-Regular"/>
              </a:rPr>
              <a:t>(2021)655</a:t>
            </a:r>
            <a:r>
              <a:rPr lang="en-US" sz="1600" dirty="0">
                <a:solidFill>
                  <a:srgbClr val="C08040"/>
                </a:solidFill>
                <a:latin typeface="LMSans10-Regular"/>
              </a:rPr>
              <a:t>], GAMMA-400 [Phys.Atom.Nucl.80(2017)1141], GECCO [2112.07190]</a:t>
            </a:r>
            <a:endParaRPr lang="en-US" dirty="0">
              <a:solidFill>
                <a:srgbClr val="C08040"/>
              </a:solidFill>
              <a:latin typeface="LMSans10-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10019-54E2-4CD2-9239-98D0CC1E736D}"/>
              </a:ext>
            </a:extLst>
          </p:cNvPr>
          <p:cNvSpPr txBox="1"/>
          <p:nvPr/>
        </p:nvSpPr>
        <p:spPr>
          <a:xfrm rot="18046040">
            <a:off x="6228184" y="1956962"/>
            <a:ext cx="7920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LESNe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3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nspirehep.net/files/b1bb2380420a16a1f9a321ba6e8e3204">
            <a:extLst>
              <a:ext uri="{FF2B5EF4-FFF2-40B4-BE49-F238E27FC236}">
                <a16:creationId xmlns:a16="http://schemas.microsoft.com/office/drawing/2014/main" id="{CEE82F97-9A43-4E14-83EB-3A846CC12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96" y="908720"/>
            <a:ext cx="5940000" cy="21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EEB40-7735-4A83-B6B8-62A54B96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Fireball in supernovae &amp; NS mergers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8F355-1D4F-4B66-848D-4C8889D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D5440-DAF5-46D9-ABE2-3CF97BBE8DF7}"/>
              </a:ext>
            </a:extLst>
          </p:cNvPr>
          <p:cNvSpPr/>
          <p:nvPr/>
        </p:nvSpPr>
        <p:spPr>
          <a:xfrm>
            <a:off x="0" y="827420"/>
            <a:ext cx="87406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Diamond,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Fiorillo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</a:p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Marques-Tavares 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r>
              <a:rPr lang="en-US" dirty="0">
                <a:solidFill>
                  <a:srgbClr val="C08040"/>
                </a:solidFill>
                <a:latin typeface="LMSans10-Regular"/>
              </a:rPr>
              <a:t>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Vitagliano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</a:t>
            </a:r>
            <a:r>
              <a:rPr lang="zh-CN" altLang="en-US" dirty="0">
                <a:solidFill>
                  <a:srgbClr val="C08040"/>
                </a:solidFill>
                <a:latin typeface="LMSans10-Regular"/>
              </a:rPr>
              <a:t>’</a:t>
            </a:r>
            <a:r>
              <a:rPr lang="en-US" altLang="zh-CN" dirty="0">
                <a:solidFill>
                  <a:srgbClr val="C08040"/>
                </a:solidFill>
                <a:latin typeface="LMSans10-Regular"/>
              </a:rPr>
              <a:t>23;</a:t>
            </a:r>
            <a:endParaRPr lang="en-US" dirty="0">
              <a:solidFill>
                <a:srgbClr val="C08040"/>
              </a:solidFill>
              <a:latin typeface="LMSans10-Regular"/>
            </a:endParaRPr>
          </a:p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Diamond,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Fiorillo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</a:p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Marques-Tavares, </a:t>
            </a:r>
          </a:p>
          <a:p>
            <a:pPr algn="r"/>
            <a:r>
              <a:rPr lang="en-US" dirty="0" err="1">
                <a:solidFill>
                  <a:srgbClr val="C08040"/>
                </a:solidFill>
                <a:latin typeface="LMSans10-Regular"/>
              </a:rPr>
              <a:t>Tamborra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r>
              <a:rPr lang="en-US" dirty="0">
                <a:solidFill>
                  <a:srgbClr val="C08040"/>
                </a:solidFill>
                <a:latin typeface="LMSans10-Regular"/>
              </a:rPr>
              <a:t>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Vitagliano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</a:p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PRL132(2024)101004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C0371-77B5-4414-AB1F-C14878B3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32" y="292494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1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36A1B-AF64-4A95-904C-8853F8FD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BDDF07-CFB4-4111-AD55-14424D5A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4088"/>
          </a:xfrm>
        </p:spPr>
        <p:txBody>
          <a:bodyPr/>
          <a:lstStyle/>
          <a:p>
            <a:r>
              <a:rPr lang="en-US" dirty="0"/>
              <a:t>Multi-messenger astrophysics</a:t>
            </a:r>
            <a:endParaRPr lang="en-US" dirty="0">
              <a:latin typeface="+mn-lt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A9DCAA6-0149-4D37-977D-7BA3EE9FF9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900107"/>
              </p:ext>
            </p:extLst>
          </p:nvPr>
        </p:nvGraphicFramePr>
        <p:xfrm>
          <a:off x="1262649" y="3933056"/>
          <a:ext cx="6719664" cy="16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183">
                  <a:extLst>
                    <a:ext uri="{9D8B030D-6E8A-4147-A177-3AD203B41FA5}">
                      <a16:colId xmlns:a16="http://schemas.microsoft.com/office/drawing/2014/main" val="666477023"/>
                    </a:ext>
                  </a:extLst>
                </a:gridCol>
                <a:gridCol w="1562649">
                  <a:extLst>
                    <a:ext uri="{9D8B030D-6E8A-4147-A177-3AD203B41FA5}">
                      <a16:colId xmlns:a16="http://schemas.microsoft.com/office/drawing/2014/main" val="1844368909"/>
                    </a:ext>
                  </a:extLst>
                </a:gridCol>
                <a:gridCol w="1679916">
                  <a:extLst>
                    <a:ext uri="{9D8B030D-6E8A-4147-A177-3AD203B41FA5}">
                      <a16:colId xmlns:a16="http://schemas.microsoft.com/office/drawing/2014/main" val="4202175907"/>
                    </a:ext>
                  </a:extLst>
                </a:gridCol>
                <a:gridCol w="1679916">
                  <a:extLst>
                    <a:ext uri="{9D8B030D-6E8A-4147-A177-3AD203B41FA5}">
                      <a16:colId xmlns:a16="http://schemas.microsoft.com/office/drawing/2014/main" val="1634198553"/>
                    </a:ext>
                  </a:extLst>
                </a:gridCol>
              </a:tblGrid>
              <a:tr h="3725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Photons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Neutrinos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GWs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579115"/>
                  </a:ext>
                </a:extLst>
              </a:tr>
              <a:tr h="3725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Supernovae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predicted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1333202"/>
                  </a:ext>
                </a:extLst>
              </a:tr>
              <a:tr h="37251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400" dirty="0"/>
                        <a:t>Neutron Star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mergers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predicted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96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992F868-6BFF-4D8F-858E-6F7F474AE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47" y="1167135"/>
            <a:ext cx="3316089" cy="224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2C6922-B3C0-4868-8162-9CB9F0097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16" y="1167135"/>
            <a:ext cx="2498490" cy="2244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4ACF44-2843-494F-A94C-FD0F86622AB8}"/>
              </a:ext>
            </a:extLst>
          </p:cNvPr>
          <p:cNvSpPr txBox="1"/>
          <p:nvPr/>
        </p:nvSpPr>
        <p:spPr>
          <a:xfrm>
            <a:off x="1259632" y="339938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SN1987A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87D9A1-98D9-485C-A29F-AF499A7C7223}"/>
              </a:ext>
            </a:extLst>
          </p:cNvPr>
          <p:cNvSpPr txBox="1"/>
          <p:nvPr/>
        </p:nvSpPr>
        <p:spPr>
          <a:xfrm>
            <a:off x="4644008" y="339938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Neutron Star merger</a:t>
            </a:r>
          </a:p>
        </p:txBody>
      </p:sp>
    </p:spTree>
    <p:extLst>
      <p:ext uri="{BB962C8B-B14F-4D97-AF65-F5344CB8AC3E}">
        <p14:creationId xmlns:p14="http://schemas.microsoft.com/office/powerpoint/2010/main" val="4063999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EB40-7735-4A83-B6B8-62A54B96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𝛾</a:t>
            </a:r>
            <a:r>
              <a:rPr lang="en-US" dirty="0"/>
              <a:t>-ray prospects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8F355-1D4F-4B66-848D-4C8889D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D5440-DAF5-46D9-ABE2-3CF97BBE8DF7}"/>
              </a:ext>
            </a:extLst>
          </p:cNvPr>
          <p:cNvSpPr/>
          <p:nvPr/>
        </p:nvSpPr>
        <p:spPr>
          <a:xfrm>
            <a:off x="0" y="827420"/>
            <a:ext cx="874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1711.01265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endParaRPr lang="en-US" dirty="0">
              <a:solidFill>
                <a:srgbClr val="C08040"/>
              </a:solidFill>
              <a:latin typeface="LMSans10-Regular"/>
            </a:endParaRPr>
          </a:p>
        </p:txBody>
      </p:sp>
      <p:pic>
        <p:nvPicPr>
          <p:cNvPr id="1026" name="Picture 2" descr="https://inspirehep.net/files/ba4f0145a8397a2139039b9e61f26122">
            <a:extLst>
              <a:ext uri="{FF2B5EF4-FFF2-40B4-BE49-F238E27FC236}">
                <a16:creationId xmlns:a16="http://schemas.microsoft.com/office/drawing/2014/main" id="{A7910BFA-F198-4AA5-AF51-814B599F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0" y="908720"/>
            <a:ext cx="8260120" cy="49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6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1C21-FD95-4BD6-A3B0-442F7E7A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thoughts and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D58EF-8281-40BD-90FE-CFA2C3C6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EF0CC-E680-4A3D-979F-5519B10AF9C5}"/>
              </a:ext>
            </a:extLst>
          </p:cNvPr>
          <p:cNvSpPr txBox="1"/>
          <p:nvPr/>
        </p:nvSpPr>
        <p:spPr>
          <a:xfrm>
            <a:off x="457201" y="1102092"/>
            <a:ext cx="8229599" cy="267765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 mergers limits on a light (photonic) scalar </a:t>
            </a:r>
            <a:r>
              <a:rPr lang="zh-CN" altLang="en-US" sz="2400" dirty="0">
                <a:latin typeface="Cambria Math" panose="02040503050406030204" pitchFamily="18" charset="0"/>
              </a:rPr>
              <a:t>𝘚</a:t>
            </a:r>
            <a:br>
              <a:rPr lang="en-US" sz="2400" dirty="0"/>
            </a:br>
            <a:r>
              <a:rPr lang="en-US" sz="2400" dirty="0"/>
              <a:t>(e.g. originating from </a:t>
            </a:r>
            <a:r>
              <a:rPr lang="en-US" altLang="zh-CN" sz="2400" dirty="0"/>
              <a:t>left-right symmetric model)</a:t>
            </a:r>
            <a:br>
              <a:rPr lang="en-US" altLang="zh-CN" sz="2400" dirty="0"/>
            </a:br>
            <a:r>
              <a:rPr lang="zh-CN" altLang="en-US" sz="2400" dirty="0">
                <a:latin typeface="Cambria Math" panose="02040503050406030204" pitchFamily="18" charset="0"/>
              </a:rPr>
              <a:t>𝘚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zh-CN" altLang="en-US" sz="2400" dirty="0">
                <a:latin typeface="Cambria Math" panose="02040503050406030204" pitchFamily="18" charset="0"/>
                <a:sym typeface="Wingdings" panose="05000000000000000000" pitchFamily="2" charset="2"/>
              </a:rPr>
              <a:t>𝛾𝛾 </a:t>
            </a:r>
            <a:r>
              <a:rPr lang="en-US" altLang="zh-CN" sz="2400" dirty="0">
                <a:latin typeface="Cambria Math" panose="02040503050406030204" pitchFamily="18" charset="0"/>
                <a:sym typeface="Wingdings" panose="05000000000000000000" pitchFamily="2" charset="2"/>
              </a:rPr>
              <a:t>and/or </a:t>
            </a:r>
            <a:r>
              <a:rPr lang="zh-CN" altLang="en-US" sz="2400" dirty="0">
                <a:latin typeface="Cambria Math" panose="02040503050406030204" pitchFamily="18" charset="0"/>
              </a:rPr>
              <a:t>𝘚 </a:t>
            </a:r>
            <a:r>
              <a:rPr lang="en-US" altLang="zh-CN" sz="2400" dirty="0">
                <a:sym typeface="Wingdings" panose="05000000000000000000" pitchFamily="2" charset="2"/>
              </a:rPr>
              <a:t> mesons/</a:t>
            </a:r>
            <a:r>
              <a:rPr lang="zh-CN" altLang="en-US" sz="2400" dirty="0">
                <a:latin typeface="Cambria Math" panose="02040503050406030204" pitchFamily="18" charset="0"/>
                <a:sym typeface="Wingdings" panose="05000000000000000000" pitchFamily="2" charset="2"/>
              </a:rPr>
              <a:t>𝜇</a:t>
            </a:r>
            <a:r>
              <a:rPr lang="en-US" altLang="zh-CN" sz="2400" baseline="30000" dirty="0">
                <a:latin typeface="Cambria Math" panose="02040503050406030204" pitchFamily="18" charset="0"/>
                <a:sym typeface="Wingdings" panose="05000000000000000000" pitchFamily="2" charset="2"/>
              </a:rPr>
              <a:t>+</a:t>
            </a:r>
            <a:r>
              <a:rPr lang="zh-CN" altLang="en-US" sz="2400" dirty="0">
                <a:latin typeface="Cambria Math" panose="02040503050406030204" pitchFamily="18" charset="0"/>
                <a:sym typeface="Wingdings" panose="05000000000000000000" pitchFamily="2" charset="2"/>
              </a:rPr>
              <a:t>𝜇</a:t>
            </a:r>
            <a:r>
              <a:rPr lang="en-US" altLang="zh-CN" sz="2400" baseline="30000" dirty="0">
                <a:latin typeface="Cambria Math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latin typeface="Cambria Math" panose="02040503050406030204" pitchFamily="18" charset="0"/>
                <a:sym typeface="Wingdings" panose="05000000000000000000" pitchFamily="2" charset="2"/>
              </a:rPr>
              <a:t>𝛾𝛾</a:t>
            </a:r>
            <a:br>
              <a:rPr lang="en-US" altLang="zh-CN" sz="2400" dirty="0">
                <a:latin typeface="Cambria Math" panose="02040503050406030204" pitchFamily="18" charset="0"/>
                <a:sym typeface="Wingdings" panose="05000000000000000000" pitchFamily="2" charset="2"/>
              </a:rPr>
            </a:br>
            <a:endParaRPr lang="en-US" altLang="zh-CN" sz="2400" dirty="0">
              <a:latin typeface="Cambria Math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White Dwarf me</a:t>
            </a:r>
            <a:r>
              <a:rPr lang="en-US" altLang="zh-CN" sz="2400" dirty="0">
                <a:sym typeface="Wingdings" panose="05000000000000000000" pitchFamily="2" charset="2"/>
              </a:rPr>
              <a:t>r</a:t>
            </a:r>
            <a:r>
              <a:rPr lang="en-US" sz="2400" dirty="0">
                <a:sym typeface="Wingdings" panose="05000000000000000000" pitchFamily="2" charset="2"/>
              </a:rPr>
              <a:t>ger limits on ALPs: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less</a:t>
            </a:r>
            <a:r>
              <a:rPr lang="zh-CN" altLang="en-US" sz="2400" dirty="0">
                <a:sym typeface="Wingdings" panose="05000000000000000000" pitchFamily="2" charset="2"/>
              </a:rPr>
              <a:t> </a:t>
            </a:r>
            <a:r>
              <a:rPr lang="en-US" altLang="zh-CN" sz="2400" dirty="0">
                <a:sym typeface="Wingdings" panose="05000000000000000000" pitchFamily="2" charset="2"/>
              </a:rPr>
              <a:t>promising</a:t>
            </a:r>
            <a:r>
              <a:rPr lang="zh-CN" altLang="en-US" sz="2400" dirty="0">
                <a:sym typeface="Wingdings" panose="05000000000000000000" pitchFamily="2" charset="2"/>
              </a:rPr>
              <a:t> </a:t>
            </a:r>
            <a:r>
              <a:rPr lang="en-US" altLang="zh-CN" sz="2400" dirty="0">
                <a:sym typeface="Wingdings" panose="05000000000000000000" pitchFamily="2" charset="2"/>
              </a:rPr>
              <a:t>with respect to NS mergers</a:t>
            </a:r>
            <a:br>
              <a:rPr lang="en-US" altLang="zh-CN" sz="2400" dirty="0">
                <a:sym typeface="Wingdings" panose="05000000000000000000" pitchFamily="2" charset="2"/>
              </a:rPr>
            </a:br>
            <a:r>
              <a:rPr lang="en-US" altLang="zh-CN" sz="2400" dirty="0">
                <a:sym typeface="Wingdings" panose="05000000000000000000" pitchFamily="2" charset="2"/>
              </a:rPr>
              <a:t>photons from ALP decays in the back direction?</a:t>
            </a:r>
            <a:endParaRPr lang="en-US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10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1C21-FD95-4BD6-A3B0-442F7E7A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D58EF-8281-40BD-90FE-CFA2C3C6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EF0CC-E680-4A3D-979F-5519B10AF9C5}"/>
              </a:ext>
            </a:extLst>
          </p:cNvPr>
          <p:cNvSpPr txBox="1"/>
          <p:nvPr/>
        </p:nvSpPr>
        <p:spPr>
          <a:xfrm>
            <a:off x="457201" y="1102092"/>
            <a:ext cx="8229599" cy="304698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 mergers can be used to set limits on light particles, e.g. axion/ALP, from observations of </a:t>
            </a:r>
            <a:r>
              <a:rPr lang="en-US" sz="2400" dirty="0" err="1"/>
              <a:t>multimessenger</a:t>
            </a:r>
            <a:r>
              <a:rPr lang="en-US" sz="2400" dirty="0"/>
              <a:t> signals.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 merger &amp; supernova limits are largely complementary to each other (&amp; also other limits).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future, we can do better!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9D830E-985E-4DA4-AE24-0CF690D32C0B}"/>
              </a:ext>
            </a:extLst>
          </p:cNvPr>
          <p:cNvSpPr/>
          <p:nvPr/>
        </p:nvSpPr>
        <p:spPr>
          <a:xfrm>
            <a:off x="1924481" y="4532927"/>
            <a:ext cx="52950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Thank you</a:t>
            </a:r>
            <a:r>
              <a:rPr lang="zh-CN" alt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667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7656-EF13-4C5D-A479-0DFC42A4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Muons in NSs &amp; supernovae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CC23-C333-4AA0-90F6-050FE32E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C2DB8-C76A-42DB-B892-014F753C2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6752"/>
            <a:ext cx="5465322" cy="4093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42E6B-B090-4DC4-9623-B58F20144595}"/>
              </a:ext>
            </a:extLst>
          </p:cNvPr>
          <p:cNvSpPr txBox="1"/>
          <p:nvPr/>
        </p:nvSpPr>
        <p:spPr>
          <a:xfrm>
            <a:off x="5364088" y="1052736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Energies of photons and neutrinos can reach well beyond 100 MeV in a newly born 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br>
              <a:rPr lang="en-US" sz="2400" dirty="0"/>
            </a:br>
            <a:endParaRPr lang="en-US" sz="2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80CA35-1961-4D9D-AB39-6663B3C4C42C}"/>
              </a:ext>
            </a:extLst>
          </p:cNvPr>
          <p:cNvGrpSpPr/>
          <p:nvPr/>
        </p:nvGrpSpPr>
        <p:grpSpPr>
          <a:xfrm>
            <a:off x="6012160" y="2740038"/>
            <a:ext cx="2488997" cy="1049002"/>
            <a:chOff x="6258782" y="2956062"/>
            <a:chExt cx="2488997" cy="1049002"/>
          </a:xfrm>
        </p:grpSpPr>
        <p:pic>
          <p:nvPicPr>
            <p:cNvPr id="8" name="Picture 7" descr="\documentclass{article}&#10;\usepackage{amsmath}&#10;\pagestyle{empty}&#10;\begin{document}&#10;&#10;$$ e^+ e^- ,\, \gamma\gamma \to \mu^+ \mu^- $$&#10;&#10;\end{document}" title="IguanaTex Bitmap Display">
              <a:extLst>
                <a:ext uri="{FF2B5EF4-FFF2-40B4-BE49-F238E27FC236}">
                  <a16:creationId xmlns:a16="http://schemas.microsoft.com/office/drawing/2014/main" id="{01475FB9-9DBB-4618-BC6C-567C647C973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126" y="2956062"/>
              <a:ext cx="2417674" cy="323698"/>
            </a:xfrm>
            <a:prstGeom prst="rect">
              <a:avLst/>
            </a:prstGeom>
          </p:spPr>
        </p:pic>
        <p:pic>
          <p:nvPicPr>
            <p:cNvPr id="11" name="Picture 10" descr="\documentclass{article}&#10;\usepackage{amsmath}&#10;\pagestyle{empty}&#10;\begin{document}&#10;&#10;$$ \nu_\mu + e^- \to \nu_e + \mu^- $$&#10;&#10;\end{document}" title="IguanaTex Bitmap Display">
              <a:extLst>
                <a:ext uri="{FF2B5EF4-FFF2-40B4-BE49-F238E27FC236}">
                  <a16:creationId xmlns:a16="http://schemas.microsoft.com/office/drawing/2014/main" id="{D225390A-2CFF-4AAB-BB8C-EC82196F75E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782" y="3368875"/>
              <a:ext cx="2488997" cy="276149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pagestyle{empty}&#10;\begin{document}&#10;&#10;$$ \nu_\mu + n \to p + \mu^- $$&#10;&#10;\end{document}" title="IguanaTex Bitmap Display">
              <a:extLst>
                <a:ext uri="{FF2B5EF4-FFF2-40B4-BE49-F238E27FC236}">
                  <a16:creationId xmlns:a16="http://schemas.microsoft.com/office/drawing/2014/main" id="{203264D6-D456-4D34-967C-03F9D82F9C3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67" y="3728915"/>
              <a:ext cx="2198218" cy="276149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FAF6C-2433-42E3-8BC6-851C1EEE8783}"/>
              </a:ext>
            </a:extLst>
          </p:cNvPr>
          <p:cNvSpPr/>
          <p:nvPr/>
        </p:nvSpPr>
        <p:spPr>
          <a:xfrm>
            <a:off x="469435" y="5541039"/>
            <a:ext cx="8271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8040"/>
                </a:solidFill>
                <a:latin typeface="LMSans10-Regular"/>
              </a:rPr>
              <a:t>Bollig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Janka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Lohs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Martinez-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Pinedo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Horowitz 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Melson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PRL119(2017)242702;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r>
              <a:rPr lang="en-US" dirty="0" err="1">
                <a:solidFill>
                  <a:srgbClr val="C08040"/>
                </a:solidFill>
                <a:latin typeface="LMSans10-Regular"/>
              </a:rPr>
              <a:t>Bollig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DeRocco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Graham 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Janka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PRL125(2020)051104;</a:t>
            </a:r>
            <a:br>
              <a:rPr lang="en-US" dirty="0">
                <a:solidFill>
                  <a:srgbClr val="C08040"/>
                </a:solidFill>
                <a:latin typeface="LMSans10-Regular"/>
              </a:rPr>
            </a:br>
            <a:r>
              <a:rPr lang="en-US" dirty="0">
                <a:solidFill>
                  <a:srgbClr val="C08040"/>
                </a:solidFill>
                <a:latin typeface="LMSans10-Regular"/>
              </a:rPr>
              <a:t>Croon,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Elor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Leane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McDermott, JHEP01(2021)107;</a:t>
            </a:r>
          </a:p>
          <a:p>
            <a:r>
              <a:rPr lang="en-US" dirty="0">
                <a:solidFill>
                  <a:srgbClr val="C08040"/>
                </a:solidFill>
                <a:latin typeface="LMSans10-Regular"/>
              </a:rPr>
              <a:t>Fischer, Guo, Martinez-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Pinedo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Liebendorfer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Mezzacappa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PRD102(2020)123001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BC3076-50ED-4E27-A8D7-B8A0638D7289}"/>
                  </a:ext>
                </a:extLst>
              </p:cNvPr>
              <p:cNvSpPr txBox="1"/>
              <p:nvPr/>
            </p:nvSpPr>
            <p:spPr>
              <a:xfrm>
                <a:off x="5364088" y="4005064"/>
                <a:ext cx="3816424" cy="196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Muonizing</a:t>
                </a:r>
                <a:r>
                  <a:rPr lang="en-US" sz="2400" dirty="0"/>
                  <a:t> (building up net muon-lepton number) in the star by emitting 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BC3076-50ED-4E27-A8D7-B8A0638D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005064"/>
                <a:ext cx="3816424" cy="1968744"/>
              </a:xfrm>
              <a:prstGeom prst="rect">
                <a:avLst/>
              </a:prstGeom>
              <a:blipFill>
                <a:blip r:embed="rId9"/>
                <a:stretch>
                  <a:fillRect l="-2236" t="-2477" r="-3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4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F76-E7D4-47F5-934E-474F91CA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4088"/>
          </a:xfrm>
        </p:spPr>
        <p:txBody>
          <a:bodyPr>
            <a:normAutofit/>
          </a:bodyPr>
          <a:lstStyle/>
          <a:p>
            <a:r>
              <a:rPr lang="en-US" dirty="0"/>
              <a:t>NS merger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/>
              <a:t>ALPs </a:t>
            </a:r>
            <a:r>
              <a:rPr lang="en-US" dirty="0">
                <a:sym typeface="Wingdings" panose="05000000000000000000" pitchFamily="2" charset="2"/>
              </a:rPr>
              <a:t> photons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F4223-915F-4A54-8AB5-3F5EE454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3</a:t>
            </a:fld>
            <a:endParaRPr lang="en-US" altLang="zh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A1F9A-347C-4CD3-9CC6-049C1A6F9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09" y="1093873"/>
            <a:ext cx="5740782" cy="5285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C3F228-06E7-4146-A6F8-B621F8AB13D2}"/>
              </a:ext>
            </a:extLst>
          </p:cNvPr>
          <p:cNvSpPr txBox="1"/>
          <p:nvPr/>
        </p:nvSpPr>
        <p:spPr>
          <a:xfrm>
            <a:off x="2123728" y="2492896"/>
            <a:ext cx="1152128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 w="31750" cmpd="thickThin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GWs</a:t>
            </a:r>
          </a:p>
        </p:txBody>
      </p:sp>
    </p:spTree>
    <p:extLst>
      <p:ext uri="{BB962C8B-B14F-4D97-AF65-F5344CB8AC3E}">
        <p14:creationId xmlns:p14="http://schemas.microsoft.com/office/powerpoint/2010/main" val="383872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F76-E7D4-47F5-934E-474F91CA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couplings &amp; processes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F4223-915F-4A54-8AB5-3F5EE454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EE394-5DC8-4905-9674-DCB7B22AE1F4}"/>
              </a:ext>
            </a:extLst>
          </p:cNvPr>
          <p:cNvSpPr txBox="1"/>
          <p:nvPr/>
        </p:nvSpPr>
        <p:spPr>
          <a:xfrm>
            <a:off x="395536" y="836712"/>
            <a:ext cx="829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To photons: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endParaRPr lang="en-US" altLang="zh-CN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6722F4-0279-4BB0-92DA-73B769B836C2}"/>
              </a:ext>
            </a:extLst>
          </p:cNvPr>
          <p:cNvGrpSpPr/>
          <p:nvPr/>
        </p:nvGrpSpPr>
        <p:grpSpPr>
          <a:xfrm>
            <a:off x="1619672" y="1268760"/>
            <a:ext cx="3441279" cy="2122551"/>
            <a:chOff x="1810272" y="2189294"/>
            <a:chExt cx="3441279" cy="2122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803C3F-FA86-478F-BA97-7297CB6B4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272" y="2189294"/>
              <a:ext cx="3441279" cy="17281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1A1124-0650-48F4-8672-02A5885035D7}"/>
                </a:ext>
              </a:extLst>
            </p:cNvPr>
            <p:cNvSpPr txBox="1"/>
            <p:nvPr/>
          </p:nvSpPr>
          <p:spPr>
            <a:xfrm>
              <a:off x="2688140" y="3850180"/>
              <a:ext cx="1685544" cy="46166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/>
                <a:t>Primakoff</a:t>
              </a:r>
              <a:endParaRPr lang="en-US" sz="24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A9B67D-0F29-4EDF-B5D3-1F48731CD49D}"/>
              </a:ext>
            </a:extLst>
          </p:cNvPr>
          <p:cNvGrpSpPr/>
          <p:nvPr/>
        </p:nvGrpSpPr>
        <p:grpSpPr>
          <a:xfrm>
            <a:off x="5028202" y="1500354"/>
            <a:ext cx="3000182" cy="1872208"/>
            <a:chOff x="4860032" y="2420888"/>
            <a:chExt cx="3000182" cy="18722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8470A1-BCDA-43CC-8C9C-7DDDC9ADB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2420888"/>
              <a:ext cx="3000182" cy="13681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BE30FB-8A0D-4593-8E95-97EC5E6C5602}"/>
                </a:ext>
              </a:extLst>
            </p:cNvPr>
            <p:cNvSpPr txBox="1"/>
            <p:nvPr/>
          </p:nvSpPr>
          <p:spPr>
            <a:xfrm>
              <a:off x="5550752" y="3831431"/>
              <a:ext cx="1685544" cy="46166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coalescence</a:t>
              </a:r>
              <a:endParaRPr lang="en-US" sz="24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DEF087-72F6-4FBA-9513-A09B79262569}"/>
              </a:ext>
            </a:extLst>
          </p:cNvPr>
          <p:cNvGrpSpPr/>
          <p:nvPr/>
        </p:nvGrpSpPr>
        <p:grpSpPr>
          <a:xfrm>
            <a:off x="1259632" y="3791658"/>
            <a:ext cx="3793341" cy="2275817"/>
            <a:chOff x="1457658" y="4700149"/>
            <a:chExt cx="3793341" cy="227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056BA0-F55F-4F2B-95C6-D98C14FB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658" y="4700149"/>
              <a:ext cx="3793341" cy="18722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15DC68-BB63-4C81-B512-48E4B295B10B}"/>
                </a:ext>
              </a:extLst>
            </p:cNvPr>
            <p:cNvSpPr txBox="1"/>
            <p:nvPr/>
          </p:nvSpPr>
          <p:spPr>
            <a:xfrm>
              <a:off x="1736751" y="6514301"/>
              <a:ext cx="3235154" cy="46166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Nucleon bremsstrahlung</a:t>
              </a:r>
              <a:endParaRPr lang="en-US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E9825C-CD30-436E-9550-1BBEEA69B4DD}"/>
              </a:ext>
            </a:extLst>
          </p:cNvPr>
          <p:cNvGrpSpPr/>
          <p:nvPr/>
        </p:nvGrpSpPr>
        <p:grpSpPr>
          <a:xfrm>
            <a:off x="5052972" y="3789040"/>
            <a:ext cx="3564268" cy="2259861"/>
            <a:chOff x="5250998" y="4697531"/>
            <a:chExt cx="3564268" cy="2259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7E00F7-7756-40BD-A489-CF0FCB47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998" y="4697531"/>
              <a:ext cx="3479879" cy="18154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7D6B0A-A031-40CA-B2E8-4EFF48C3C7B7}"/>
                </a:ext>
              </a:extLst>
            </p:cNvPr>
            <p:cNvSpPr txBox="1"/>
            <p:nvPr/>
          </p:nvSpPr>
          <p:spPr>
            <a:xfrm>
              <a:off x="5580112" y="6495727"/>
              <a:ext cx="3235154" cy="46166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pion-axion conversion</a:t>
              </a:r>
              <a:endParaRPr lang="en-US" sz="24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BC785AB-E638-46A0-9338-CA8D3D24F969}"/>
              </a:ext>
            </a:extLst>
          </p:cNvPr>
          <p:cNvSpPr txBox="1"/>
          <p:nvPr/>
        </p:nvSpPr>
        <p:spPr>
          <a:xfrm>
            <a:off x="1612626" y="6064213"/>
            <a:ext cx="707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08040"/>
                </a:solidFill>
                <a:latin typeface="LMSans10-Regular"/>
              </a:rPr>
              <a:t>Turner,</a:t>
            </a:r>
            <a:r>
              <a:rPr lang="en-US" altLang="zh-CN" dirty="0">
                <a:solidFill>
                  <a:srgbClr val="C08040"/>
                </a:solidFill>
                <a:latin typeface="LMSans10-Regular"/>
              </a:rPr>
              <a:t> PRD45(1992)1066;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Raffelt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Seckel, PRD52(1995)1780;</a:t>
            </a:r>
          </a:p>
          <a:p>
            <a:pPr algn="r"/>
            <a:r>
              <a:rPr lang="en-US" dirty="0" err="1">
                <a:solidFill>
                  <a:srgbClr val="C08040"/>
                </a:solidFill>
                <a:latin typeface="LMSans10-Regular"/>
              </a:rPr>
              <a:t>Carenza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Fore, Giannotti,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Mirizzi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Reddy, PRL126(2021)071102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D9F1BC-D12A-4E7C-91CD-E99031BCF9E5}"/>
              </a:ext>
            </a:extLst>
          </p:cNvPr>
          <p:cNvSpPr txBox="1"/>
          <p:nvPr/>
        </p:nvSpPr>
        <p:spPr>
          <a:xfrm>
            <a:off x="395536" y="2948751"/>
            <a:ext cx="829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To nucleons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0877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F76-E7D4-47F5-934E-474F91CA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couplings &amp; processes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F4223-915F-4A54-8AB5-3F5EE454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EE394-5DC8-4905-9674-DCB7B22AE1F4}"/>
              </a:ext>
            </a:extLst>
          </p:cNvPr>
          <p:cNvSpPr txBox="1"/>
          <p:nvPr/>
        </p:nvSpPr>
        <p:spPr>
          <a:xfrm>
            <a:off x="395536" y="1556792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To electrons/muons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337B5-9E12-4093-8EB7-8E048767DF9C}"/>
              </a:ext>
            </a:extLst>
          </p:cNvPr>
          <p:cNvGrpSpPr/>
          <p:nvPr/>
        </p:nvGrpSpPr>
        <p:grpSpPr>
          <a:xfrm>
            <a:off x="899592" y="2054924"/>
            <a:ext cx="3456384" cy="2843853"/>
            <a:chOff x="899592" y="2054924"/>
            <a:chExt cx="3456384" cy="2843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45C365-AE23-4089-B9A4-E7F8F9DB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054924"/>
              <a:ext cx="3456384" cy="23821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E8F82EC-C67D-44A1-A79E-BE196CA05D2F}"/>
                    </a:ext>
                  </a:extLst>
                </p:cNvPr>
                <p:cNvSpPr txBox="1"/>
                <p:nvPr/>
              </p:nvSpPr>
              <p:spPr>
                <a:xfrm>
                  <a:off x="1115616" y="4437112"/>
                  <a:ext cx="3235154" cy="461665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en-US" altLang="zh-CN" sz="2400" dirty="0"/>
                    <a:t> bremsstrahlung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E8F82EC-C67D-44A1-A79E-BE196CA05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16" y="4437112"/>
                  <a:ext cx="3235154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C9ED23-3A1F-4ABA-897D-CE693A21BFE5}"/>
              </a:ext>
            </a:extLst>
          </p:cNvPr>
          <p:cNvGrpSpPr/>
          <p:nvPr/>
        </p:nvGrpSpPr>
        <p:grpSpPr>
          <a:xfrm>
            <a:off x="4932040" y="2054923"/>
            <a:ext cx="3307162" cy="2843854"/>
            <a:chOff x="4932040" y="2054923"/>
            <a:chExt cx="3307162" cy="28438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87EC1D-EF9B-4B2E-A90F-C53ECE44E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2054923"/>
              <a:ext cx="3265650" cy="23821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D2FE5A0-4801-49DF-8C5C-56ECC7B8D81F}"/>
                    </a:ext>
                  </a:extLst>
                </p:cNvPr>
                <p:cNvSpPr txBox="1"/>
                <p:nvPr/>
              </p:nvSpPr>
              <p:spPr>
                <a:xfrm>
                  <a:off x="5004048" y="4437112"/>
                  <a:ext cx="3235154" cy="461665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a14:m>
                  <a:r>
                    <a:rPr lang="en-US" altLang="zh-CN" sz="2400" dirty="0"/>
                    <a:t> bremsstrahlung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D2FE5A0-4801-49DF-8C5C-56ECC7B8D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048" y="4437112"/>
                  <a:ext cx="3235154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321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AF4E0A-4DF5-4C17-9B44-61B3B2DA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4608512" cy="24897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D386C-B022-4068-94E4-4917CBF0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1CFA8-2371-4D05-B6D9-CA8DB42D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36" y="-2392"/>
            <a:ext cx="4719464" cy="2567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BB0F9-FDDA-4DB2-9D09-859B84666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2856"/>
            <a:ext cx="4633034" cy="252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9DB00-F029-4E50-83A5-43B468EAA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36" y="2157847"/>
            <a:ext cx="4719464" cy="2567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34260-F34A-4902-8314-7060E2C6E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" y="4271835"/>
            <a:ext cx="4719464" cy="2541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91B2B-BC43-4170-BEEB-214BC1411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55" y="4293096"/>
            <a:ext cx="4636010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2561-4790-4B33-8C7C-A284B2E9A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spectra: NS profiles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B1F4-9EA8-42D6-A003-A7DD9B3D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CFA79-B762-4846-B3D7-E86074BE2EBE}"/>
              </a:ext>
            </a:extLst>
          </p:cNvPr>
          <p:cNvSpPr txBox="1"/>
          <p:nvPr/>
        </p:nvSpPr>
        <p:spPr>
          <a:xfrm>
            <a:off x="5436096" y="292494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ALP emission duration of 1 second </a:t>
            </a:r>
            <a:r>
              <a:rPr lang="en-US" sz="2400" b="1" dirty="0">
                <a:solidFill>
                  <a:srgbClr val="FF0000"/>
                </a:solidFill>
              </a:rPr>
              <a:t>(duration of GW emission)</a:t>
            </a:r>
            <a:r>
              <a:rPr lang="en-US" sz="24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3EC62-FFF5-45E3-87BB-987E0C7B257D}"/>
              </a:ext>
            </a:extLst>
          </p:cNvPr>
          <p:cNvSpPr txBox="1"/>
          <p:nvPr/>
        </p:nvSpPr>
        <p:spPr>
          <a:xfrm>
            <a:off x="5436096" y="4532927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analysis based on the bold orange </a:t>
            </a:r>
            <a:r>
              <a:rPr lang="en-US" altLang="zh-CN" sz="2400" dirty="0"/>
              <a:t>curve (not extreme profiles)</a:t>
            </a:r>
            <a:r>
              <a:rPr lang="en-US" sz="24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3759B-F648-46E5-AE78-26DEDDB16679}"/>
              </a:ext>
            </a:extLst>
          </p:cNvPr>
          <p:cNvSpPr txBox="1"/>
          <p:nvPr/>
        </p:nvSpPr>
        <p:spPr>
          <a:xfrm>
            <a:off x="1839888" y="944676"/>
            <a:ext cx="54642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492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Assuming ALP coupling only to photons.</a:t>
            </a:r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F0587C32-0F62-40D8-B9FE-95EDAB811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9845"/>
            <a:ext cx="5377109" cy="5138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4D3EBC-8AB2-4D4E-82F0-979493AC3C4C}"/>
              </a:ext>
            </a:extLst>
          </p:cNvPr>
          <p:cNvSpPr txBox="1"/>
          <p:nvPr/>
        </p:nvSpPr>
        <p:spPr>
          <a:xfrm>
            <a:off x="5436096" y="163228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NS profiles from </a:t>
            </a:r>
            <a:br>
              <a:rPr lang="en-US" sz="2400" dirty="0"/>
            </a:br>
            <a:r>
              <a:rPr lang="en-US" dirty="0" err="1">
                <a:solidFill>
                  <a:srgbClr val="C08040"/>
                </a:solidFill>
                <a:latin typeface="LMSans10-Regular"/>
              </a:rPr>
              <a:t>Camelio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Dietrich,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Rosswog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&amp; Haskell, PRD 103(2021)063014</a:t>
            </a:r>
          </a:p>
        </p:txBody>
      </p:sp>
    </p:spTree>
    <p:extLst>
      <p:ext uri="{BB962C8B-B14F-4D97-AF65-F5344CB8AC3E}">
        <p14:creationId xmlns:p14="http://schemas.microsoft.com/office/powerpoint/2010/main" val="4028618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2561-4790-4B33-8C7C-A284B2E9A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spectra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B1F4-9EA8-42D6-A003-A7DD9B3D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F1CDA-6B2A-4B10-8789-BBD62AFD6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1059520"/>
            <a:ext cx="7150608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F357-6C75-457C-9964-6265A325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 spectra: gravitational trapping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670E-AE86-4A08-9386-71D37F19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8B82EB-BC86-44EE-A6F1-7182C51DCD0F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013A5-B934-421B-9450-33E29D517E1D}"/>
              </a:ext>
            </a:extLst>
          </p:cNvPr>
          <p:cNvSpPr txBox="1"/>
          <p:nvPr/>
        </p:nvSpPr>
        <p:spPr>
          <a:xfrm>
            <a:off x="5868144" y="1916832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Effectively, there is lower cutoff on the momentum of ALP.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important for heavy ALP.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CAE22-FC88-4343-8B5E-FD24E4AFF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7377"/>
            <a:ext cx="5618929" cy="4181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00A7-AB69-43E1-BF97-E6C57485C180}"/>
              </a:ext>
            </a:extLst>
          </p:cNvPr>
          <p:cNvSpPr txBox="1"/>
          <p:nvPr/>
        </p:nvSpPr>
        <p:spPr>
          <a:xfrm>
            <a:off x="1763688" y="5813915"/>
            <a:ext cx="707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8040"/>
                </a:solidFill>
                <a:latin typeface="LMSans10-Regular"/>
              </a:rPr>
              <a:t>Gravitational trapping effect for spernovae:</a:t>
            </a:r>
            <a:br>
              <a:rPr lang="it-IT" dirty="0">
                <a:solidFill>
                  <a:srgbClr val="C08040"/>
                </a:solidFill>
                <a:latin typeface="LMSans10-Regular"/>
              </a:rPr>
            </a:br>
            <a:r>
              <a:rPr lang="it-IT" dirty="0">
                <a:solidFill>
                  <a:srgbClr val="C08040"/>
                </a:solidFill>
                <a:latin typeface="LMSans10-Regular"/>
              </a:rPr>
              <a:t>Lucente, Carenza, Fischer, Giannotti &amp;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 </a:t>
            </a:r>
            <a:r>
              <a:rPr lang="en-US" dirty="0" err="1">
                <a:solidFill>
                  <a:srgbClr val="C08040"/>
                </a:solidFill>
                <a:latin typeface="LMSans10-Regular"/>
              </a:rPr>
              <a:t>Mirizzi</a:t>
            </a:r>
            <a:r>
              <a:rPr lang="en-US" dirty="0">
                <a:solidFill>
                  <a:srgbClr val="C08040"/>
                </a:solidFill>
                <a:latin typeface="LMSans10-Regular"/>
              </a:rPr>
              <a:t>, JCAP12(2020) 008</a:t>
            </a:r>
          </a:p>
        </p:txBody>
      </p:sp>
    </p:spTree>
    <p:extLst>
      <p:ext uri="{BB962C8B-B14F-4D97-AF65-F5344CB8AC3E}">
        <p14:creationId xmlns:p14="http://schemas.microsoft.com/office/powerpoint/2010/main" val="1031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3.75"/>
  <p:tag name="ORIGINALWIDTH" val="2106.75"/>
  <p:tag name="OUTPUTTYPE" val="PNG"/>
  <p:tag name="IGUANATEXVERSION" val="160"/>
  <p:tag name="LATEXADDIN" val="\documentclass{article}&#10;\usepackage{amsmath}&#10;\pagestyle{empty}&#10;\begin{document}&#10;&#10;\begin{align*}&#10;\omega_a^\pm &amp;=\frac{m_a^2\pm\sqrt{z^2m_a^2[m_a^2-4(1-z^2)\omega_\gamma^2]}}{2(1-z^2)\omega_\gamma} \\&#10;L_\gamma &amp;=-Lz+\sqrt{D^2-L^2(1-z^2)} &#10;\end{align*}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2.75"/>
  <p:tag name="ORIGINALWIDTH" val="1002"/>
  <p:tag name="OUTPUTTYPE" val="PNG"/>
  <p:tag name="IGUANATEXVERSION" val="160"/>
  <p:tag name="LATEXADDIN" val="\documentclass{article}&#10;\usepackage{amsmath}&#10;\pagestyle{empty}&#10;\begin{document}&#10;&#10;\begin{align*}&#10;z&amp;=\cos\alpha \\&#10;\beta_a&amp;=\sqrt{1-{m_a^2}/{\omega_a^2}}\\&#10;\ell_a&amp;=\frac{64\pi\beta_a\omega_a}{g_{a\gamma\gamma}^2m_a^4}&#10;\end{align*}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9.75"/>
  <p:tag name="ORIGINALWIDTH" val="2146.5"/>
  <p:tag name="OUTPUTTYPE" val="PNG"/>
  <p:tag name="IGUANATEXVERSION" val="160"/>
  <p:tag name="LATEXADDIN" val="\documentclass{article}&#10;\usepackage{amsmath}&#10;\pagestyle{empty}&#10;\begin{document}&#10;&#10;\begin{align*}&#10;\text{for $\omega_\gamma&lt;m_a/2$ and $z&gt;0$}&amp;\Rightarrow\omega_a^+,\\&#10;\text{for $\omega_\gamma&lt;m_a/2$ and $z&lt;0$}&amp;\Rightarrow\omega_a^-,\\&#10;\text{for $\omega_\gamma&gt;m_a/2$ and $z&gt;0$}&amp;\Rightarrow\omega_a^\pm,\\&#10;\text{for $\omega_\gamma&gt;m_a/2$ and $z&lt;0$}&amp;\Rightarrow\text{impossible}.&#10;\end{align*}&#10;&#10;\end{document}"/>
  <p:tag name="IGUANATEXSIZE" val="22"/>
  <p:tag name="IGUANATEXCURSOR" val="387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9"/>
  <p:tag name="ORIGINALWIDTH" val="3881.25"/>
  <p:tag name="OUTPUTTYPE" val="PNG"/>
  <p:tag name="IGUANATEXVERSION" val="160"/>
  <p:tag name="LATEXADDIN" val="\documentclass{article}&#10;\usepackage{amsmath}&#10;\pagestyle{empty}&#10;\begin{document}&#10;&#10;\begin{align*}&#10;\text{Jac}(\omega_a,\omega_\gamma)=&amp;\Theta(m_a/2-\omega_\gamma)\Theta(z)\left|\frac{\partial \omega_a^+}{\partial \omega_\gamma}\right|\\&#10;&amp;+\Theta(m_a/2-\omega_\gamma)\Theta(-z)\left|\frac{\partial \omega_a^-}{\partial \omega_\gamma}\right|\\&#10;&amp;+\Theta(\omega_\gamma-m_a/2)\Theta\left(z-\sqrt{1-\frac{m_a^2}{4\omega_\gamma^2}}\right)\left(\left|\frac{\partial \omega_a^+}{\partial \omega_\gamma}\right|+\left|\frac{\partial \omega_a^-}{\partial \omega_\gamma}\right|\right),&#10;\end{align*}&#10;&#10;\end{document}"/>
  <p:tag name="IGUANATEXSIZE" val="22"/>
  <p:tag name="IGUANATEXCURSOR" val="340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991.5"/>
  <p:tag name="OUTPUTTYPE" val="PNG"/>
  <p:tag name="IGUANATEXVERSION" val="160"/>
  <p:tag name="LATEXADDIN" val="\documentclass{article}&#10;\usepackage{amsmath}&#10;\pagestyle{empty}&#10;\begin{document}&#10;&#10;$$ e^+ e^- ,\, \gamma\gamma \to \mu^+ \mu^- $$&#10;&#10;\end{document}"/>
  <p:tag name="IGUANATEXSIZE" val="24"/>
  <p:tag name="IGUANATEXCURSOR" val="12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1020.75"/>
  <p:tag name="OUTPUTTYPE" val="PNG"/>
  <p:tag name="IGUANATEXVERSION" val="160"/>
  <p:tag name="LATEXADDIN" val="\documentclass{article}&#10;\usepackage{amsmath}&#10;\pagestyle{empty}&#10;\begin{document}&#10;&#10;$$ \nu_\mu + e^- \to \nu_e + \mu^- $$&#10;&#10;\end{document}"/>
  <p:tag name="IGUANATEXSIZE" val="24"/>
  <p:tag name="IGUANATEXCURSOR" val="11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901.5"/>
  <p:tag name="OUTPUTTYPE" val="PNG"/>
  <p:tag name="IGUANATEXVERSION" val="160"/>
  <p:tag name="LATEXADDIN" val="\documentclass{article}&#10;\usepackage{amsmath}&#10;\pagestyle{empty}&#10;\begin{document}&#10;&#10;$$ \nu_\mu + n \to p + \mu^- $$&#10;&#10;\end{document}"/>
  <p:tag name="IGUANATEXSIZE" val="24"/>
  <p:tag name="IGUANATEXCURSOR" val="10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光电效应及普朗克常数测定.pptx" id="{898E007C-6B7D-4B3D-80AD-1298FA26AFA2}" vid="{91AA3D3D-4A84-48A1-B170-AE9A1368EA9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光电效应及普朗克常数测定</Template>
  <TotalTime>22610</TotalTime>
  <Words>840</Words>
  <Application>Microsoft Office PowerPoint</Application>
  <PresentationFormat>On-screen Show (4:3)</PresentationFormat>
  <Paragraphs>132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LMSans10-Regular</vt:lpstr>
      <vt:lpstr>华文宋体</vt:lpstr>
      <vt:lpstr>华文楷体</vt:lpstr>
      <vt:lpstr>宋体</vt:lpstr>
      <vt:lpstr>新宋体</vt:lpstr>
      <vt:lpstr>楷体</vt:lpstr>
      <vt:lpstr>等线</vt:lpstr>
      <vt:lpstr>黑体</vt:lpstr>
      <vt:lpstr>Arial</vt:lpstr>
      <vt:lpstr>Calibri</vt:lpstr>
      <vt:lpstr>Cambria Math</vt:lpstr>
      <vt:lpstr>Wingdings</vt:lpstr>
      <vt:lpstr>自定义设计方案</vt:lpstr>
      <vt:lpstr>GW170817 limits on Axion-like Particles</vt:lpstr>
      <vt:lpstr>Multi-messenger astrophysics</vt:lpstr>
      <vt:lpstr>NS merger  ALPs  photons</vt:lpstr>
      <vt:lpstr>ALP couplings &amp; processes</vt:lpstr>
      <vt:lpstr>ALP couplings &amp; processes</vt:lpstr>
      <vt:lpstr>PowerPoint Presentation</vt:lpstr>
      <vt:lpstr>ALP spectra: NS profiles</vt:lpstr>
      <vt:lpstr>ALP spectra</vt:lpstr>
      <vt:lpstr>ALP spectra: gravitational trapping</vt:lpstr>
      <vt:lpstr>ALP spectra: Primakoff vs coalescence</vt:lpstr>
      <vt:lpstr>ALP decay: geometry</vt:lpstr>
      <vt:lpstr>Photon spectra</vt:lpstr>
      <vt:lpstr>Jacobian: summing up two solutions</vt:lpstr>
      <vt:lpstr>Photon spectra: example 1</vt:lpstr>
      <vt:lpstr>Photon spectra: example 2</vt:lpstr>
      <vt:lpstr>γ-ray limits</vt:lpstr>
      <vt:lpstr>Fermi-LAT limit on GRB</vt:lpstr>
      <vt:lpstr>NS merger limits on ALP</vt:lpstr>
      <vt:lpstr>Fireball in supernovae &amp; NS mergers </vt:lpstr>
      <vt:lpstr>Future 𝛾-ray prospects</vt:lpstr>
      <vt:lpstr>Some thoughts and progress</vt:lpstr>
      <vt:lpstr>Conclusion</vt:lpstr>
      <vt:lpstr>Muons in NSs &amp; supernovae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Yongchao Zhang</cp:lastModifiedBy>
  <cp:revision>3341</cp:revision>
  <dcterms:created xsi:type="dcterms:W3CDTF">1601-01-01T00:00:00Z</dcterms:created>
  <dcterms:modified xsi:type="dcterms:W3CDTF">2024-12-21T15:09:54Z</dcterms:modified>
</cp:coreProperties>
</file>