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ags/tag2.xml" ContentType="application/vnd.openxmlformats-officedocument.presentationml.tags+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3"/>
  </p:notesMasterIdLst>
  <p:handoutMasterIdLst>
    <p:handoutMasterId r:id="rId34"/>
  </p:handoutMasterIdLst>
  <p:sldIdLst>
    <p:sldId id="256" r:id="rId2"/>
    <p:sldId id="273" r:id="rId3"/>
    <p:sldId id="258" r:id="rId4"/>
    <p:sldId id="1757" r:id="rId5"/>
    <p:sldId id="1743" r:id="rId6"/>
    <p:sldId id="1727" r:id="rId7"/>
    <p:sldId id="1759" r:id="rId8"/>
    <p:sldId id="1758" r:id="rId9"/>
    <p:sldId id="1745" r:id="rId10"/>
    <p:sldId id="1748" r:id="rId11"/>
    <p:sldId id="1756" r:id="rId12"/>
    <p:sldId id="1742" r:id="rId13"/>
    <p:sldId id="1744" r:id="rId14"/>
    <p:sldId id="1752" r:id="rId15"/>
    <p:sldId id="1761" r:id="rId16"/>
    <p:sldId id="1753" r:id="rId17"/>
    <p:sldId id="1769" r:id="rId18"/>
    <p:sldId id="1751" r:id="rId19"/>
    <p:sldId id="1747" r:id="rId20"/>
    <p:sldId id="1711" r:id="rId21"/>
    <p:sldId id="1760" r:id="rId22"/>
    <p:sldId id="1767" r:id="rId23"/>
    <p:sldId id="1764" r:id="rId24"/>
    <p:sldId id="1762" r:id="rId25"/>
    <p:sldId id="1763" r:id="rId26"/>
    <p:sldId id="1766" r:id="rId27"/>
    <p:sldId id="1768" r:id="rId28"/>
    <p:sldId id="1765" r:id="rId29"/>
    <p:sldId id="1739" r:id="rId30"/>
    <p:sldId id="1736" r:id="rId31"/>
    <p:sldId id="1740" r:id="rId32"/>
  </p:sldIdLst>
  <p:sldSz cx="9144000" cy="6858000" type="screen4x3"/>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0070C0"/>
    <a:srgbClr val="E6E6E6"/>
    <a:srgbClr val="555F6B"/>
    <a:srgbClr val="544DD7"/>
    <a:srgbClr val="EBF6FC"/>
    <a:srgbClr val="36A9AC"/>
    <a:srgbClr val="D61E42"/>
    <a:srgbClr val="A80C26"/>
    <a:srgbClr val="2261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34" autoAdjust="0"/>
    <p:restoredTop sz="96201" autoAdjust="0"/>
  </p:normalViewPr>
  <p:slideViewPr>
    <p:cSldViewPr snapToGrid="0">
      <p:cViewPr varScale="1">
        <p:scale>
          <a:sx n="156" d="100"/>
          <a:sy n="156" d="100"/>
        </p:scale>
        <p:origin x="2196" y="13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25" d="100"/>
        <a:sy n="125" d="100"/>
      </p:scale>
      <p:origin x="0" y="0"/>
    </p:cViewPr>
  </p:sorterViewPr>
  <p:notesViewPr>
    <p:cSldViewPr snapToGrid="0" showGuides="1">
      <p:cViewPr varScale="1">
        <p:scale>
          <a:sx n="64" d="100"/>
          <a:sy n="64" d="100"/>
        </p:scale>
        <p:origin x="274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7C49B2-44E8-4EFD-A97B-B11A258AE913}" type="datetimeFigureOut">
              <a:rPr lang="zh-CN" altLang="en-US" smtClean="0"/>
              <a:t>2024/9/13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1B3AF3-F35D-4318-B7D7-AB8D96882FE1}" type="slidenum">
              <a:rPr lang="zh-CN" altLang="en-US" smtClean="0"/>
              <a:t>‹#›</a:t>
            </a:fld>
            <a:endParaRPr lang="zh-CN" altLang="en-US"/>
          </a:p>
        </p:txBody>
      </p:sp>
    </p:spTree>
    <p:extLst>
      <p:ext uri="{BB962C8B-B14F-4D97-AF65-F5344CB8AC3E}">
        <p14:creationId xmlns:p14="http://schemas.microsoft.com/office/powerpoint/2010/main" val="3207748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D8963-CFCD-4740-AF60-049850373CDF}" type="datetimeFigureOut">
              <a:rPr lang="zh-CN" altLang="en-US" smtClean="0"/>
              <a:t>2024/9/13</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6FDB6-6D2B-46C1-9FA1-D82906A37C3A}" type="slidenum">
              <a:rPr lang="zh-CN" altLang="en-US" smtClean="0"/>
              <a:t>‹#›</a:t>
            </a:fld>
            <a:endParaRPr lang="zh-CN" altLang="en-US"/>
          </a:p>
        </p:txBody>
      </p:sp>
    </p:spTree>
    <p:extLst>
      <p:ext uri="{BB962C8B-B14F-4D97-AF65-F5344CB8AC3E}">
        <p14:creationId xmlns:p14="http://schemas.microsoft.com/office/powerpoint/2010/main" val="2184981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2</a:t>
            </a:fld>
            <a:endParaRPr lang="zh-CN" altLang="en-US"/>
          </a:p>
        </p:txBody>
      </p:sp>
    </p:spTree>
    <p:extLst>
      <p:ext uri="{BB962C8B-B14F-4D97-AF65-F5344CB8AC3E}">
        <p14:creationId xmlns:p14="http://schemas.microsoft.com/office/powerpoint/2010/main" val="2517459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9</a:t>
            </a:fld>
            <a:endParaRPr lang="zh-CN" altLang="en-US"/>
          </a:p>
        </p:txBody>
      </p:sp>
    </p:spTree>
    <p:extLst>
      <p:ext uri="{BB962C8B-B14F-4D97-AF65-F5344CB8AC3E}">
        <p14:creationId xmlns:p14="http://schemas.microsoft.com/office/powerpoint/2010/main" val="2542062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20</a:t>
            </a:fld>
            <a:endParaRPr lang="zh-CN" altLang="en-US"/>
          </a:p>
        </p:txBody>
      </p:sp>
    </p:spTree>
    <p:extLst>
      <p:ext uri="{BB962C8B-B14F-4D97-AF65-F5344CB8AC3E}">
        <p14:creationId xmlns:p14="http://schemas.microsoft.com/office/powerpoint/2010/main" val="1557445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6ECB370-12D0-4478-B2C1-42041D3548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副标题 2">
            <a:extLst>
              <a:ext uri="{FF2B5EF4-FFF2-40B4-BE49-F238E27FC236}">
                <a16:creationId xmlns:a16="http://schemas.microsoft.com/office/drawing/2014/main" id="{DE4774FD-CA84-4334-A5E6-4018CC8F8387}"/>
              </a:ext>
            </a:extLst>
          </p:cNvPr>
          <p:cNvSpPr>
            <a:spLocks noGrp="1"/>
          </p:cNvSpPr>
          <p:nvPr>
            <p:ph type="subTitle" idx="1"/>
          </p:nvPr>
        </p:nvSpPr>
        <p:spPr>
          <a:xfrm>
            <a:off x="502444" y="2877828"/>
            <a:ext cx="8137922" cy="444594"/>
          </a:xfrm>
        </p:spPr>
        <p:txBody>
          <a:bodyPr anchor="ctr">
            <a:normAutofit/>
          </a:bodyPr>
          <a:lstStyle>
            <a:lvl1pPr marL="0" indent="0" algn="ctr">
              <a:buNone/>
              <a:defRPr sz="1500">
                <a:solidFill>
                  <a:schemeClr val="accent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sp>
        <p:nvSpPr>
          <p:cNvPr id="11" name="标题 1">
            <a:extLst>
              <a:ext uri="{FF2B5EF4-FFF2-40B4-BE49-F238E27FC236}">
                <a16:creationId xmlns:a16="http://schemas.microsoft.com/office/drawing/2014/main" id="{51BC89B0-625D-43E6-B3D9-96B6348FD82D}"/>
              </a:ext>
            </a:extLst>
          </p:cNvPr>
          <p:cNvSpPr>
            <a:spLocks noGrp="1"/>
          </p:cNvSpPr>
          <p:nvPr>
            <p:ph type="ctrTitle"/>
          </p:nvPr>
        </p:nvSpPr>
        <p:spPr>
          <a:xfrm>
            <a:off x="502444" y="1786122"/>
            <a:ext cx="8137922" cy="1072602"/>
          </a:xfrm>
        </p:spPr>
        <p:txBody>
          <a:bodyPr anchor="ctr">
            <a:normAutofit/>
          </a:bodyPr>
          <a:lstStyle>
            <a:lvl1pPr algn="ctr">
              <a:defRPr sz="3000">
                <a:solidFill>
                  <a:schemeClr val="accent1"/>
                </a:solidFill>
              </a:defRPr>
            </a:lvl1pPr>
          </a:lstStyle>
          <a:p>
            <a:r>
              <a:rPr lang="en-US" dirty="0"/>
              <a:t>Click to edit Master title style</a:t>
            </a:r>
            <a:endParaRPr lang="zh-CN" altLang="en-US" dirty="0"/>
          </a:p>
        </p:txBody>
      </p:sp>
      <p:sp>
        <p:nvSpPr>
          <p:cNvPr id="14" name="文本占位符 13">
            <a:extLst>
              <a:ext uri="{FF2B5EF4-FFF2-40B4-BE49-F238E27FC236}">
                <a16:creationId xmlns:a16="http://schemas.microsoft.com/office/drawing/2014/main" id="{F63CF7FF-9841-453A-8D11-A8042CB0D3C4}"/>
              </a:ext>
            </a:extLst>
          </p:cNvPr>
          <p:cNvSpPr>
            <a:spLocks noGrp="1"/>
          </p:cNvSpPr>
          <p:nvPr>
            <p:ph type="body" sz="quarter" idx="10" hasCustomPrompt="1"/>
          </p:nvPr>
        </p:nvSpPr>
        <p:spPr>
          <a:xfrm>
            <a:off x="502444" y="4052305"/>
            <a:ext cx="8137922" cy="296271"/>
          </a:xfrm>
        </p:spPr>
        <p:txBody>
          <a:bodyPr vert="horz" anchor="ctr">
            <a:noAutofit/>
          </a:bodyPr>
          <a:lstStyle>
            <a:lvl1pPr marL="0" indent="0" algn="ctr">
              <a:buNone/>
              <a:defRPr sz="1125" b="0">
                <a:solidFill>
                  <a:schemeClr val="tx1"/>
                </a:solidFill>
              </a:defRPr>
            </a:lvl1pPr>
            <a:lvl2pPr marL="342883" indent="0">
              <a:buNone/>
              <a:defRPr/>
            </a:lvl2pPr>
            <a:lvl3pPr marL="685765" indent="0">
              <a:buNone/>
              <a:defRPr/>
            </a:lvl3pPr>
            <a:lvl4pPr marL="1028648" indent="0">
              <a:buNone/>
              <a:defRPr/>
            </a:lvl4pPr>
            <a:lvl5pPr marL="1371532" indent="0">
              <a:buNone/>
              <a:defRPr/>
            </a:lvl5pPr>
          </a:lstStyle>
          <a:p>
            <a:pPr lvl="0"/>
            <a:r>
              <a:rPr lang="en-US" altLang="zh-CN" dirty="0"/>
              <a:t>Signature</a:t>
            </a:r>
          </a:p>
        </p:txBody>
      </p:sp>
      <p:sp>
        <p:nvSpPr>
          <p:cNvPr id="15" name="文本占位符 13">
            <a:extLst>
              <a:ext uri="{FF2B5EF4-FFF2-40B4-BE49-F238E27FC236}">
                <a16:creationId xmlns:a16="http://schemas.microsoft.com/office/drawing/2014/main" id="{B30B88CF-5CF5-40AB-A59C-05AF2340EE0B}"/>
              </a:ext>
            </a:extLst>
          </p:cNvPr>
          <p:cNvSpPr>
            <a:spLocks noGrp="1"/>
          </p:cNvSpPr>
          <p:nvPr>
            <p:ph type="body" sz="quarter" idx="11" hasCustomPrompt="1"/>
          </p:nvPr>
        </p:nvSpPr>
        <p:spPr>
          <a:xfrm>
            <a:off x="502444" y="4348576"/>
            <a:ext cx="8137922" cy="296271"/>
          </a:xfrm>
        </p:spPr>
        <p:txBody>
          <a:bodyPr vert="horz" anchor="ctr">
            <a:noAutofit/>
          </a:bodyPr>
          <a:lstStyle>
            <a:lvl1pPr marL="0" indent="0" algn="ctr">
              <a:buNone/>
              <a:defRPr sz="1125" b="0">
                <a:solidFill>
                  <a:schemeClr val="tx1"/>
                </a:solidFill>
              </a:defRPr>
            </a:lvl1pPr>
            <a:lvl2pPr marL="342883" indent="0">
              <a:buNone/>
              <a:defRPr/>
            </a:lvl2pPr>
            <a:lvl3pPr marL="685765" indent="0">
              <a:buNone/>
              <a:defRPr/>
            </a:lvl3pPr>
            <a:lvl4pPr marL="1028648" indent="0">
              <a:buNone/>
              <a:defRPr/>
            </a:lvl4pPr>
            <a:lvl5pPr marL="1371532" indent="0">
              <a:buNone/>
              <a:defRPr/>
            </a:lvl5pPr>
          </a:lstStyle>
          <a:p>
            <a:pPr lvl="0"/>
            <a:r>
              <a:rPr lang="en-US" altLang="zh-CN" dirty="0"/>
              <a:t>Date</a:t>
            </a:r>
            <a:endParaRPr lang="zh-CN" altLang="en-US" dirty="0"/>
          </a:p>
        </p:txBody>
      </p:sp>
    </p:spTree>
    <p:extLst>
      <p:ext uri="{BB962C8B-B14F-4D97-AF65-F5344CB8AC3E}">
        <p14:creationId xmlns:p14="http://schemas.microsoft.com/office/powerpoint/2010/main" val="288258688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F495E1F-136D-4BE1-A02C-183CC0F342D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标题 1">
            <a:extLst>
              <a:ext uri="{FF2B5EF4-FFF2-40B4-BE49-F238E27FC236}">
                <a16:creationId xmlns:a16="http://schemas.microsoft.com/office/drawing/2014/main" id="{8EB21F71-7218-4FD8-ABCC-48727071BB9A}"/>
              </a:ext>
            </a:extLst>
          </p:cNvPr>
          <p:cNvSpPr>
            <a:spLocks noGrp="1"/>
          </p:cNvSpPr>
          <p:nvPr>
            <p:ph type="title"/>
          </p:nvPr>
        </p:nvSpPr>
        <p:spPr>
          <a:xfrm>
            <a:off x="3609202" y="2106386"/>
            <a:ext cx="4064389" cy="895350"/>
          </a:xfrm>
        </p:spPr>
        <p:txBody>
          <a:bodyPr anchor="b">
            <a:normAutofit/>
          </a:bodyPr>
          <a:lstStyle>
            <a:lvl1pPr algn="l">
              <a:defRPr sz="1800" b="1">
                <a:solidFill>
                  <a:schemeClr val="tx1"/>
                </a:solidFill>
              </a:defRPr>
            </a:lvl1pPr>
          </a:lstStyle>
          <a:p>
            <a:r>
              <a:rPr lang="en-US" dirty="0"/>
              <a:t>Click to edit Master title style</a:t>
            </a:r>
            <a:endParaRPr lang="zh-CN" altLang="en-US" dirty="0"/>
          </a:p>
        </p:txBody>
      </p:sp>
      <p:sp>
        <p:nvSpPr>
          <p:cNvPr id="6" name="文本占位符 2">
            <a:extLst>
              <a:ext uri="{FF2B5EF4-FFF2-40B4-BE49-F238E27FC236}">
                <a16:creationId xmlns:a16="http://schemas.microsoft.com/office/drawing/2014/main" id="{19F0CF5A-B131-4349-8F42-32CB3037708D}"/>
              </a:ext>
            </a:extLst>
          </p:cNvPr>
          <p:cNvSpPr>
            <a:spLocks noGrp="1"/>
          </p:cNvSpPr>
          <p:nvPr>
            <p:ph type="body" idx="1"/>
          </p:nvPr>
        </p:nvSpPr>
        <p:spPr>
          <a:xfrm>
            <a:off x="3610039" y="3001737"/>
            <a:ext cx="4064389" cy="1015623"/>
          </a:xfrm>
        </p:spPr>
        <p:txBody>
          <a:bodyPr anchor="t">
            <a:normAutofit/>
          </a:bodyPr>
          <a:lstStyle>
            <a:lvl1pPr marL="0" indent="0" algn="l">
              <a:lnSpc>
                <a:spcPct val="100000"/>
              </a:lnSpc>
              <a:buNone/>
              <a:defRPr sz="825">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85333427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3" name="日期占位符 2">
            <a:extLst>
              <a:ext uri="{FF2B5EF4-FFF2-40B4-BE49-F238E27FC236}">
                <a16:creationId xmlns:a16="http://schemas.microsoft.com/office/drawing/2014/main" id="{F021CB09-2624-4284-AFC6-0124B76CA500}"/>
              </a:ext>
            </a:extLst>
          </p:cNvPr>
          <p:cNvSpPr>
            <a:spLocks noGrp="1"/>
          </p:cNvSpPr>
          <p:nvPr>
            <p:ph type="dt" sz="half" idx="10"/>
          </p:nvPr>
        </p:nvSpPr>
        <p:spPr>
          <a:xfrm>
            <a:off x="4051299" y="6240464"/>
            <a:ext cx="1041402" cy="206381"/>
          </a:xfrm>
        </p:spPr>
        <p:txBody>
          <a:bodyPr/>
          <a:lstStyle/>
          <a:p>
            <a:fld id="{6489D9C7-5DC6-4263-87FF-7C99F6FB63C3}" type="datetime1">
              <a:rPr lang="zh-CN" altLang="en-US" smtClean="0"/>
              <a:pPr/>
              <a:t>2024/9/13</a:t>
            </a:fld>
            <a:endParaRPr lang="zh-CN" altLang="en-US"/>
          </a:p>
        </p:txBody>
      </p:sp>
      <p:sp>
        <p:nvSpPr>
          <p:cNvPr id="14" name="页脚占位符 3">
            <a:extLst>
              <a:ext uri="{FF2B5EF4-FFF2-40B4-BE49-F238E27FC236}">
                <a16:creationId xmlns:a16="http://schemas.microsoft.com/office/drawing/2014/main" id="{783C9B21-C950-4BB2-8D5A-8D24BC999BCB}"/>
              </a:ext>
            </a:extLst>
          </p:cNvPr>
          <p:cNvSpPr>
            <a:spLocks noGrp="1"/>
          </p:cNvSpPr>
          <p:nvPr>
            <p:ph type="ftr" sz="quarter" idx="11"/>
          </p:nvPr>
        </p:nvSpPr>
        <p:spPr>
          <a:xfrm>
            <a:off x="502443" y="6240464"/>
            <a:ext cx="3105151" cy="206381"/>
          </a:xfrm>
        </p:spPr>
        <p:txBody>
          <a:bodyPr/>
          <a:lstStyle/>
          <a:p>
            <a:endParaRPr lang="zh-CN" altLang="en-US" dirty="0"/>
          </a:p>
        </p:txBody>
      </p:sp>
      <p:sp>
        <p:nvSpPr>
          <p:cNvPr id="15" name="灯片编号占位符 4">
            <a:extLst>
              <a:ext uri="{FF2B5EF4-FFF2-40B4-BE49-F238E27FC236}">
                <a16:creationId xmlns:a16="http://schemas.microsoft.com/office/drawing/2014/main" id="{74383B9E-1B45-4B85-959B-1AF9865EE542}"/>
              </a:ext>
            </a:extLst>
          </p:cNvPr>
          <p:cNvSpPr>
            <a:spLocks noGrp="1"/>
          </p:cNvSpPr>
          <p:nvPr>
            <p:ph type="sldNum" sz="quarter" idx="12"/>
          </p:nvPr>
        </p:nvSpPr>
        <p:spPr>
          <a:xfrm>
            <a:off x="6457949" y="6240464"/>
            <a:ext cx="2182416" cy="206381"/>
          </a:xfrm>
        </p:spPr>
        <p:txBody>
          <a:bodyPr/>
          <a:lstStyle/>
          <a:p>
            <a:fld id="{5DD3DB80-B894-403A-B48E-6FDC1A72010E}" type="slidenum">
              <a:rPr lang="zh-CN" altLang="en-US" smtClean="0"/>
              <a:pPr/>
              <a:t>‹#›</a:t>
            </a:fld>
            <a:endParaRPr lang="zh-CN" altLang="en-US"/>
          </a:p>
        </p:txBody>
      </p:sp>
      <p:sp>
        <p:nvSpPr>
          <p:cNvPr id="16" name="标题 5">
            <a:extLst>
              <a:ext uri="{FF2B5EF4-FFF2-40B4-BE49-F238E27FC236}">
                <a16:creationId xmlns:a16="http://schemas.microsoft.com/office/drawing/2014/main" id="{09678C7F-4932-45D0-B060-27F796ED5A08}"/>
              </a:ext>
            </a:extLst>
          </p:cNvPr>
          <p:cNvSpPr>
            <a:spLocks noGrp="1"/>
          </p:cNvSpPr>
          <p:nvPr>
            <p:ph type="title" hasCustomPrompt="1"/>
          </p:nvPr>
        </p:nvSpPr>
        <p:spPr>
          <a:xfrm>
            <a:off x="502444" y="2"/>
            <a:ext cx="8137922" cy="1028699"/>
          </a:xfrm>
        </p:spPr>
        <p:txBody>
          <a:bodyPr/>
          <a:lstStyle>
            <a:lvl1pPr>
              <a:defRPr/>
            </a:lvl1pPr>
          </a:lstStyle>
          <a:p>
            <a:r>
              <a:rPr lang="en-US" altLang="zh-CN" dirty="0"/>
              <a:t>Click to edit Master title style</a:t>
            </a:r>
            <a:endParaRPr lang="zh-CN" altLang="en-US" dirty="0"/>
          </a:p>
        </p:txBody>
      </p:sp>
      <p:sp>
        <p:nvSpPr>
          <p:cNvPr id="17" name="内容占位符 7">
            <a:extLst>
              <a:ext uri="{FF2B5EF4-FFF2-40B4-BE49-F238E27FC236}">
                <a16:creationId xmlns:a16="http://schemas.microsoft.com/office/drawing/2014/main" id="{BF34A00D-273C-4CDA-9216-5588AB015D23}"/>
              </a:ext>
            </a:extLst>
          </p:cNvPr>
          <p:cNvSpPr>
            <a:spLocks noGrp="1"/>
          </p:cNvSpPr>
          <p:nvPr>
            <p:ph sz="quarter" idx="13" hasCustomPrompt="1"/>
          </p:nvPr>
        </p:nvSpPr>
        <p:spPr>
          <a:xfrm>
            <a:off x="502444" y="1130300"/>
            <a:ext cx="8137922" cy="5006975"/>
          </a:xfrm>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Tree>
    <p:extLst>
      <p:ext uri="{BB962C8B-B14F-4D97-AF65-F5344CB8AC3E}">
        <p14:creationId xmlns:p14="http://schemas.microsoft.com/office/powerpoint/2010/main" val="2678293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668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9418E05-6741-489F-BC17-B35692DAB7F8}"/>
              </a:ext>
            </a:extLst>
          </p:cNvPr>
          <p:cNvSpPr>
            <a:spLocks noGrp="1"/>
          </p:cNvSpPr>
          <p:nvPr>
            <p:ph type="title" hasCustomPrompt="1"/>
          </p:nvPr>
        </p:nvSpPr>
        <p:spPr>
          <a:xfrm>
            <a:off x="502444" y="2"/>
            <a:ext cx="8137922" cy="1028699"/>
          </a:xfrm>
        </p:spPr>
        <p:txBody>
          <a:bodyPr/>
          <a:lstStyle>
            <a:lvl1pPr>
              <a:defRPr/>
            </a:lvl1pPr>
          </a:lstStyle>
          <a:p>
            <a:r>
              <a:rPr lang="en-US" altLang="zh-CN" dirty="0"/>
              <a:t>Click to edit Master title style</a:t>
            </a:r>
            <a:endParaRPr lang="en-US" dirty="0"/>
          </a:p>
        </p:txBody>
      </p:sp>
      <p:sp>
        <p:nvSpPr>
          <p:cNvPr id="7" name="Date Placeholder 2">
            <a:extLst>
              <a:ext uri="{FF2B5EF4-FFF2-40B4-BE49-F238E27FC236}">
                <a16:creationId xmlns:a16="http://schemas.microsoft.com/office/drawing/2014/main" id="{3BD9754C-2EB9-4F25-A6A6-BC54AF851172}"/>
              </a:ext>
            </a:extLst>
          </p:cNvPr>
          <p:cNvSpPr>
            <a:spLocks noGrp="1"/>
          </p:cNvSpPr>
          <p:nvPr>
            <p:ph type="dt" sz="half" idx="10"/>
          </p:nvPr>
        </p:nvSpPr>
        <p:spPr>
          <a:xfrm>
            <a:off x="4051299" y="6240464"/>
            <a:ext cx="1041402" cy="206381"/>
          </a:xfrm>
        </p:spPr>
        <p:txBody>
          <a:bodyPr/>
          <a:lstStyle/>
          <a:p>
            <a:fld id="{6489D9C7-5DC6-4263-87FF-7C99F6FB63C3}" type="datetime1">
              <a:rPr lang="zh-CN" altLang="en-US" smtClean="0"/>
              <a:pPr/>
              <a:t>2024/9/13</a:t>
            </a:fld>
            <a:endParaRPr lang="zh-CN" altLang="en-US"/>
          </a:p>
        </p:txBody>
      </p:sp>
      <p:sp>
        <p:nvSpPr>
          <p:cNvPr id="8" name="Footer Placeholder 3">
            <a:extLst>
              <a:ext uri="{FF2B5EF4-FFF2-40B4-BE49-F238E27FC236}">
                <a16:creationId xmlns:a16="http://schemas.microsoft.com/office/drawing/2014/main" id="{3FE0A611-686D-4957-B01C-FA736556DA37}"/>
              </a:ext>
            </a:extLst>
          </p:cNvPr>
          <p:cNvSpPr>
            <a:spLocks noGrp="1"/>
          </p:cNvSpPr>
          <p:nvPr>
            <p:ph type="ftr" sz="quarter" idx="11"/>
          </p:nvPr>
        </p:nvSpPr>
        <p:spPr>
          <a:xfrm>
            <a:off x="502443" y="6240464"/>
            <a:ext cx="3105151" cy="206381"/>
          </a:xfrm>
        </p:spPr>
        <p:txBody>
          <a:bodyPr/>
          <a:lstStyle/>
          <a:p>
            <a:endParaRPr lang="zh-CN" altLang="en-US" dirty="0"/>
          </a:p>
        </p:txBody>
      </p:sp>
      <p:sp>
        <p:nvSpPr>
          <p:cNvPr id="9" name="Slide Number Placeholder 4">
            <a:extLst>
              <a:ext uri="{FF2B5EF4-FFF2-40B4-BE49-F238E27FC236}">
                <a16:creationId xmlns:a16="http://schemas.microsoft.com/office/drawing/2014/main" id="{4C7B408F-7D37-4BBC-9EBF-42E5395640E8}"/>
              </a:ext>
            </a:extLst>
          </p:cNvPr>
          <p:cNvSpPr>
            <a:spLocks noGrp="1"/>
          </p:cNvSpPr>
          <p:nvPr>
            <p:ph type="sldNum" sz="quarter" idx="12"/>
          </p:nvPr>
        </p:nvSpPr>
        <p:spPr>
          <a:xfrm>
            <a:off x="6457949" y="6240464"/>
            <a:ext cx="2182416" cy="206381"/>
          </a:xfrm>
        </p:spPr>
        <p:txBody>
          <a:bodyPr/>
          <a:lstStyle/>
          <a:p>
            <a:fld id="{5DD3DB80-B894-403A-B48E-6FDC1A72010E}" type="slidenum">
              <a:rPr lang="zh-CN" altLang="en-US" smtClean="0"/>
              <a:pPr/>
              <a:t>‹#›</a:t>
            </a:fld>
            <a:endParaRPr lang="zh-CN" altLang="en-US"/>
          </a:p>
        </p:txBody>
      </p:sp>
    </p:spTree>
    <p:extLst>
      <p:ext uri="{BB962C8B-B14F-4D97-AF65-F5344CB8AC3E}">
        <p14:creationId xmlns:p14="http://schemas.microsoft.com/office/powerpoint/2010/main" val="3940374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7EAB898-6665-4BFE-A7DA-D0B6B0EAFB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标题 1">
            <a:extLst>
              <a:ext uri="{FF2B5EF4-FFF2-40B4-BE49-F238E27FC236}">
                <a16:creationId xmlns:a16="http://schemas.microsoft.com/office/drawing/2014/main" id="{23DCF18F-1C52-4FAC-8ABB-3B8FEFDBDBB9}"/>
              </a:ext>
            </a:extLst>
          </p:cNvPr>
          <p:cNvSpPr>
            <a:spLocks noGrp="1"/>
          </p:cNvSpPr>
          <p:nvPr>
            <p:ph type="ctrTitle" hasCustomPrompt="1"/>
          </p:nvPr>
        </p:nvSpPr>
        <p:spPr>
          <a:xfrm>
            <a:off x="3574936" y="1807492"/>
            <a:ext cx="4069557" cy="1621509"/>
          </a:xfrm>
        </p:spPr>
        <p:txBody>
          <a:bodyPr anchor="b">
            <a:normAutofit/>
          </a:bodyPr>
          <a:lstStyle>
            <a:lvl1pPr marL="0" indent="0" algn="l">
              <a:buFont typeface="Arial" panose="020B0604020202020204" pitchFamily="34" charset="0"/>
              <a:buNone/>
              <a:defRPr sz="2400">
                <a:solidFill>
                  <a:schemeClr val="accent1"/>
                </a:solidFill>
              </a:defRPr>
            </a:lvl1pPr>
          </a:lstStyle>
          <a:p>
            <a:r>
              <a:rPr lang="en-US" altLang="zh-CN" dirty="0"/>
              <a:t>Conclusion</a:t>
            </a:r>
            <a:endParaRPr lang="zh-CN" altLang="en-US" dirty="0"/>
          </a:p>
        </p:txBody>
      </p:sp>
      <p:sp>
        <p:nvSpPr>
          <p:cNvPr id="7" name="文本占位符 62">
            <a:extLst>
              <a:ext uri="{FF2B5EF4-FFF2-40B4-BE49-F238E27FC236}">
                <a16:creationId xmlns:a16="http://schemas.microsoft.com/office/drawing/2014/main" id="{3573A750-9A1A-4E4F-BB95-77AF14ED7CCF}"/>
              </a:ext>
            </a:extLst>
          </p:cNvPr>
          <p:cNvSpPr>
            <a:spLocks noGrp="1"/>
          </p:cNvSpPr>
          <p:nvPr>
            <p:ph type="body" sz="quarter" idx="18" hasCustomPrompt="1"/>
          </p:nvPr>
        </p:nvSpPr>
        <p:spPr>
          <a:xfrm>
            <a:off x="3574936" y="4113728"/>
            <a:ext cx="4069557" cy="310871"/>
          </a:xfrm>
        </p:spPr>
        <p:txBody>
          <a:bodyPr vert="horz" lIns="91440" tIns="45720" rIns="91440" bIns="45720" rtlCol="0">
            <a:normAutofit/>
          </a:bodyPr>
          <a:lstStyle>
            <a:lvl1pPr marL="0" indent="0" algn="l">
              <a:buNone/>
              <a:defRPr lang="zh-CN" altLang="en-US" sz="1125" smtClean="0">
                <a:solidFill>
                  <a:schemeClr val="tx1"/>
                </a:solidFill>
              </a:defRPr>
            </a:lvl1pPr>
            <a:lvl2pPr>
              <a:defRPr lang="zh-CN" altLang="en-US" sz="1500" smtClean="0"/>
            </a:lvl2pPr>
            <a:lvl3pPr>
              <a:defRPr lang="zh-CN" altLang="en-US" sz="1350" smtClean="0"/>
            </a:lvl3pPr>
            <a:lvl4pPr>
              <a:defRPr lang="zh-CN" altLang="en-US" sz="1200" smtClean="0"/>
            </a:lvl4pPr>
            <a:lvl5pPr>
              <a:defRPr lang="zh-CN" altLang="en-US" sz="1200"/>
            </a:lvl5pPr>
          </a:lstStyle>
          <a:p>
            <a:pPr marL="171442" marR="0" lvl="0" indent="-171442" fontAlgn="auto">
              <a:spcAft>
                <a:spcPts val="0"/>
              </a:spcAft>
              <a:buClrTx/>
              <a:buSzTx/>
              <a:tabLst/>
            </a:pPr>
            <a:r>
              <a:rPr lang="en-US" altLang="zh-CN" dirty="0"/>
              <a:t>Data</a:t>
            </a:r>
          </a:p>
        </p:txBody>
      </p:sp>
      <p:sp>
        <p:nvSpPr>
          <p:cNvPr id="8" name="文本占位符 13">
            <a:extLst>
              <a:ext uri="{FF2B5EF4-FFF2-40B4-BE49-F238E27FC236}">
                <a16:creationId xmlns:a16="http://schemas.microsoft.com/office/drawing/2014/main" id="{980AC26D-505D-4F35-96F2-8E856207FF8F}"/>
              </a:ext>
            </a:extLst>
          </p:cNvPr>
          <p:cNvSpPr>
            <a:spLocks noGrp="1"/>
          </p:cNvSpPr>
          <p:nvPr>
            <p:ph type="body" sz="quarter" idx="10" hasCustomPrompt="1"/>
          </p:nvPr>
        </p:nvSpPr>
        <p:spPr>
          <a:xfrm>
            <a:off x="3574937" y="3817457"/>
            <a:ext cx="4069557" cy="296271"/>
          </a:xfrm>
        </p:spPr>
        <p:txBody>
          <a:bodyPr vert="horz" anchor="ctr">
            <a:noAutofit/>
          </a:bodyPr>
          <a:lstStyle>
            <a:lvl1pPr marL="0" indent="0" algn="l">
              <a:buNone/>
              <a:defRPr sz="1125" b="0">
                <a:solidFill>
                  <a:schemeClr val="tx1"/>
                </a:solidFill>
              </a:defRPr>
            </a:lvl1pPr>
            <a:lvl2pPr marL="342883" indent="0">
              <a:buNone/>
              <a:defRPr/>
            </a:lvl2pPr>
            <a:lvl3pPr marL="685765" indent="0">
              <a:buNone/>
              <a:defRPr/>
            </a:lvl3pPr>
            <a:lvl4pPr marL="1028648" indent="0">
              <a:buNone/>
              <a:defRPr/>
            </a:lvl4pPr>
            <a:lvl5pPr marL="1371532" indent="0">
              <a:buNone/>
              <a:defRPr/>
            </a:lvl5pPr>
          </a:lstStyle>
          <a:p>
            <a:pPr lvl="0"/>
            <a:r>
              <a:rPr lang="en-US" altLang="zh-CN" dirty="0"/>
              <a:t>Signature</a:t>
            </a:r>
          </a:p>
        </p:txBody>
      </p:sp>
    </p:spTree>
    <p:extLst>
      <p:ext uri="{BB962C8B-B14F-4D97-AF65-F5344CB8AC3E}">
        <p14:creationId xmlns:p14="http://schemas.microsoft.com/office/powerpoint/2010/main" val="237865840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CDC275-985E-45AD-860F-39764B073DE1}"/>
              </a:ext>
            </a:extLst>
          </p:cNvPr>
          <p:cNvSpPr>
            <a:spLocks noGrp="1"/>
          </p:cNvSpPr>
          <p:nvPr>
            <p:ph type="title" hasCustomPrompt="1"/>
          </p:nvPr>
        </p:nvSpPr>
        <p:spPr>
          <a:xfrm>
            <a:off x="502444" y="2"/>
            <a:ext cx="8137922" cy="1028699"/>
          </a:xfrm>
        </p:spPr>
        <p:txBody>
          <a:bodyPr/>
          <a:lstStyle>
            <a:lvl1pPr>
              <a:defRPr/>
            </a:lvl1pPr>
          </a:lstStyle>
          <a:p>
            <a:r>
              <a:rPr lang="en-US" altLang="zh-CN" dirty="0"/>
              <a:t>Click to edit Master title style</a:t>
            </a:r>
            <a:endParaRPr lang="zh-CN" altLang="en-US" dirty="0"/>
          </a:p>
        </p:txBody>
      </p:sp>
      <p:sp>
        <p:nvSpPr>
          <p:cNvPr id="3" name="日期占位符 2">
            <a:extLst>
              <a:ext uri="{FF2B5EF4-FFF2-40B4-BE49-F238E27FC236}">
                <a16:creationId xmlns:a16="http://schemas.microsoft.com/office/drawing/2014/main" id="{406E8A6F-5490-408C-8C53-2F6FF0E099CB}"/>
              </a:ext>
            </a:extLst>
          </p:cNvPr>
          <p:cNvSpPr>
            <a:spLocks noGrp="1"/>
          </p:cNvSpPr>
          <p:nvPr>
            <p:ph type="dt" sz="half" idx="10"/>
          </p:nvPr>
        </p:nvSpPr>
        <p:spPr/>
        <p:txBody>
          <a:bodyPr/>
          <a:lstStyle/>
          <a:p>
            <a:fld id="{6489D9C7-5DC6-4263-87FF-7C99F6FB63C3}" type="datetime1">
              <a:rPr lang="zh-CN" altLang="en-US" smtClean="0"/>
              <a:pPr/>
              <a:t>2024/9/13</a:t>
            </a:fld>
            <a:endParaRPr lang="zh-CN" altLang="en-US"/>
          </a:p>
        </p:txBody>
      </p:sp>
      <p:sp>
        <p:nvSpPr>
          <p:cNvPr id="4" name="页脚占位符 3">
            <a:extLst>
              <a:ext uri="{FF2B5EF4-FFF2-40B4-BE49-F238E27FC236}">
                <a16:creationId xmlns:a16="http://schemas.microsoft.com/office/drawing/2014/main" id="{A5A3F001-13E7-4974-B329-DB5883BD24E7}"/>
              </a:ext>
            </a:extLst>
          </p:cNvPr>
          <p:cNvSpPr>
            <a:spLocks noGrp="1"/>
          </p:cNvSpPr>
          <p:nvPr>
            <p:ph type="ftr" sz="quarter" idx="11"/>
          </p:nvPr>
        </p:nvSpPr>
        <p:spPr/>
        <p:txBody>
          <a:bodyPr/>
          <a:lstStyle/>
          <a:p>
            <a:endParaRPr lang="zh-CN" altLang="en-US" dirty="0"/>
          </a:p>
        </p:txBody>
      </p:sp>
      <p:sp>
        <p:nvSpPr>
          <p:cNvPr id="5" name="灯片编号占位符 4">
            <a:extLst>
              <a:ext uri="{FF2B5EF4-FFF2-40B4-BE49-F238E27FC236}">
                <a16:creationId xmlns:a16="http://schemas.microsoft.com/office/drawing/2014/main" id="{B7927F79-CA31-477B-A081-7FA1A46F44A0}"/>
              </a:ext>
            </a:extLst>
          </p:cNvPr>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extLst>
      <p:ext uri="{BB962C8B-B14F-4D97-AF65-F5344CB8AC3E}">
        <p14:creationId xmlns:p14="http://schemas.microsoft.com/office/powerpoint/2010/main" val="1693397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标题占位符 1">
            <a:extLst>
              <a:ext uri="{FF2B5EF4-FFF2-40B4-BE49-F238E27FC236}">
                <a16:creationId xmlns:a16="http://schemas.microsoft.com/office/drawing/2014/main" id="{ED2FF44A-F9A2-4734-B9FC-7C1F743F65D4}"/>
              </a:ext>
            </a:extLst>
          </p:cNvPr>
          <p:cNvSpPr>
            <a:spLocks noGrp="1"/>
          </p:cNvSpPr>
          <p:nvPr>
            <p:ph type="title"/>
          </p:nvPr>
        </p:nvSpPr>
        <p:spPr>
          <a:xfrm>
            <a:off x="502444" y="2"/>
            <a:ext cx="8137922"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9" name="文本占位符 2">
            <a:extLst>
              <a:ext uri="{FF2B5EF4-FFF2-40B4-BE49-F238E27FC236}">
                <a16:creationId xmlns:a16="http://schemas.microsoft.com/office/drawing/2014/main" id="{8236A47E-D89B-44EB-9BF9-7FB07A284DC7}"/>
              </a:ext>
            </a:extLst>
          </p:cNvPr>
          <p:cNvSpPr>
            <a:spLocks noGrp="1"/>
          </p:cNvSpPr>
          <p:nvPr>
            <p:ph type="body" idx="1"/>
          </p:nvPr>
        </p:nvSpPr>
        <p:spPr>
          <a:xfrm>
            <a:off x="502444" y="1123951"/>
            <a:ext cx="8137922" cy="50196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zh-CN" altLang="en-US" dirty="0"/>
          </a:p>
        </p:txBody>
      </p:sp>
      <p:cxnSp>
        <p:nvCxnSpPr>
          <p:cNvPr id="10" name="直接连接符 9">
            <a:extLst>
              <a:ext uri="{FF2B5EF4-FFF2-40B4-BE49-F238E27FC236}">
                <a16:creationId xmlns:a16="http://schemas.microsoft.com/office/drawing/2014/main" id="{890EC732-A8F9-4A9A-AC20-F97FE80F7E32}"/>
              </a:ext>
            </a:extLst>
          </p:cNvPr>
          <p:cNvCxnSpPr/>
          <p:nvPr userDrawn="1"/>
        </p:nvCxnSpPr>
        <p:spPr>
          <a:xfrm>
            <a:off x="502444" y="1028700"/>
            <a:ext cx="8137922"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日期占位符 3">
            <a:extLst>
              <a:ext uri="{FF2B5EF4-FFF2-40B4-BE49-F238E27FC236}">
                <a16:creationId xmlns:a16="http://schemas.microsoft.com/office/drawing/2014/main" id="{B202BAAB-B381-4751-972E-4B7523C14782}"/>
              </a:ext>
            </a:extLst>
          </p:cNvPr>
          <p:cNvSpPr>
            <a:spLocks noGrp="1"/>
          </p:cNvSpPr>
          <p:nvPr>
            <p:ph type="dt" sz="half" idx="2"/>
          </p:nvPr>
        </p:nvSpPr>
        <p:spPr>
          <a:xfrm>
            <a:off x="4051299" y="6240464"/>
            <a:ext cx="1041402" cy="206381"/>
          </a:xfrm>
          <a:prstGeom prst="rect">
            <a:avLst/>
          </a:prstGeom>
        </p:spPr>
        <p:txBody>
          <a:bodyPr vert="horz" lIns="91440" tIns="45720" rIns="91440" bIns="45720" rtlCol="0" anchor="ctr"/>
          <a:lstStyle>
            <a:lvl1pPr algn="ctr">
              <a:defRPr sz="750">
                <a:solidFill>
                  <a:schemeClr val="tx1">
                    <a:lumMod val="50000"/>
                    <a:lumOff val="50000"/>
                  </a:schemeClr>
                </a:solidFill>
              </a:defRPr>
            </a:lvl1pPr>
          </a:lstStyle>
          <a:p>
            <a:fld id="{6489D9C7-5DC6-4263-87FF-7C99F6FB63C3}" type="datetime1">
              <a:rPr lang="zh-CN" altLang="en-US" smtClean="0"/>
              <a:pPr/>
              <a:t>2024/9/13</a:t>
            </a:fld>
            <a:endParaRPr lang="zh-CN" altLang="en-US"/>
          </a:p>
        </p:txBody>
      </p:sp>
      <p:sp>
        <p:nvSpPr>
          <p:cNvPr id="12" name="页脚占位符 4">
            <a:extLst>
              <a:ext uri="{FF2B5EF4-FFF2-40B4-BE49-F238E27FC236}">
                <a16:creationId xmlns:a16="http://schemas.microsoft.com/office/drawing/2014/main" id="{7D59A130-CDC7-49D3-9E11-DF24A2740795}"/>
              </a:ext>
            </a:extLst>
          </p:cNvPr>
          <p:cNvSpPr>
            <a:spLocks noGrp="1"/>
          </p:cNvSpPr>
          <p:nvPr>
            <p:ph type="ftr" sz="quarter" idx="3"/>
          </p:nvPr>
        </p:nvSpPr>
        <p:spPr>
          <a:xfrm>
            <a:off x="502443" y="6240464"/>
            <a:ext cx="3105151" cy="206381"/>
          </a:xfrm>
          <a:prstGeom prst="rect">
            <a:avLst/>
          </a:prstGeom>
        </p:spPr>
        <p:txBody>
          <a:bodyPr vert="horz" lIns="91440" tIns="45720" rIns="91440" bIns="45720" rtlCol="0" anchor="ctr"/>
          <a:lstStyle>
            <a:lvl1pPr algn="l">
              <a:defRPr sz="750">
                <a:solidFill>
                  <a:schemeClr val="tx1">
                    <a:lumMod val="50000"/>
                    <a:lumOff val="50000"/>
                  </a:schemeClr>
                </a:solidFill>
              </a:defRPr>
            </a:lvl1pPr>
          </a:lstStyle>
          <a:p>
            <a:endParaRPr lang="zh-CN" altLang="en-US" dirty="0"/>
          </a:p>
        </p:txBody>
      </p:sp>
      <p:sp>
        <p:nvSpPr>
          <p:cNvPr id="13" name="灯片编号占位符 5">
            <a:extLst>
              <a:ext uri="{FF2B5EF4-FFF2-40B4-BE49-F238E27FC236}">
                <a16:creationId xmlns:a16="http://schemas.microsoft.com/office/drawing/2014/main" id="{4F3C11EF-40A7-4E60-85E3-29F5F570CF77}"/>
              </a:ext>
            </a:extLst>
          </p:cNvPr>
          <p:cNvSpPr>
            <a:spLocks noGrp="1"/>
          </p:cNvSpPr>
          <p:nvPr>
            <p:ph type="sldNum" sz="quarter" idx="4"/>
          </p:nvPr>
        </p:nvSpPr>
        <p:spPr>
          <a:xfrm>
            <a:off x="6457949" y="6240464"/>
            <a:ext cx="2182416" cy="206381"/>
          </a:xfrm>
          <a:prstGeom prst="rect">
            <a:avLst/>
          </a:prstGeom>
        </p:spPr>
        <p:txBody>
          <a:bodyPr vert="horz" lIns="91440" tIns="45720" rIns="91440" bIns="45720" rtlCol="0" anchor="ctr"/>
          <a:lstStyle>
            <a:lvl1pPr algn="r">
              <a:defRPr sz="750">
                <a:solidFill>
                  <a:schemeClr val="tx1">
                    <a:lumMod val="50000"/>
                    <a:lumOff val="50000"/>
                  </a:schemeClr>
                </a:solidFill>
              </a:defRPr>
            </a:lvl1pPr>
          </a:lstStyle>
          <a:p>
            <a:fld id="{5DD3DB80-B894-403A-B48E-6FDC1A72010E}" type="slidenum">
              <a:rPr lang="zh-CN" altLang="en-US" smtClean="0"/>
              <a:pPr/>
              <a:t>‹#›</a:t>
            </a:fld>
            <a:endParaRPr lang="zh-CN" altLang="en-US"/>
          </a:p>
        </p:txBody>
      </p:sp>
    </p:spTree>
    <p:extLst>
      <p:ext uri="{BB962C8B-B14F-4D97-AF65-F5344CB8AC3E}">
        <p14:creationId xmlns:p14="http://schemas.microsoft.com/office/powerpoint/2010/main" val="3784027784"/>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62" r:id="rId3"/>
    <p:sldLayoutId id="2147483664" r:id="rId4"/>
    <p:sldLayoutId id="2147483665" r:id="rId5"/>
    <p:sldLayoutId id="2147483661" r:id="rId6"/>
    <p:sldLayoutId id="2147483666" r:id="rId7"/>
  </p:sldLayoutIdLst>
  <p:hf hdr="0" dt="0"/>
  <p:txStyles>
    <p:titleStyle>
      <a:lvl1pPr algn="l" defTabSz="685766" rtl="0" eaLnBrk="1" latinLnBrk="0" hangingPunct="1">
        <a:lnSpc>
          <a:spcPct val="90000"/>
        </a:lnSpc>
        <a:spcBef>
          <a:spcPct val="0"/>
        </a:spcBef>
        <a:buNone/>
        <a:defRPr sz="2100" b="1"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7" userDrawn="1">
          <p15:clr>
            <a:srgbClr val="F26B43"/>
          </p15:clr>
        </p15:guide>
        <p15:guide id="2" pos="5443" userDrawn="1">
          <p15:clr>
            <a:srgbClr val="F26B43"/>
          </p15:clr>
        </p15:guide>
        <p15:guide id="3" orient="horz" pos="648" userDrawn="1">
          <p15:clr>
            <a:srgbClr val="F26B43"/>
          </p15:clr>
        </p15:guide>
        <p15:guide id="4" orient="horz" pos="712" userDrawn="1">
          <p15:clr>
            <a:srgbClr val="F26B43"/>
          </p15:clr>
        </p15:guide>
        <p15:guide id="5" orient="horz" pos="3931" userDrawn="1">
          <p15:clr>
            <a:srgbClr val="F26B43"/>
          </p15:clr>
        </p15:guide>
        <p15:guide id="6" orient="horz" pos="386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4.png"/><Relationship Id="rId4" Type="http://schemas.openxmlformats.org/officeDocument/2006/relationships/image" Target="../media/image52.pn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github.com/Xilinx/dma_ip_drivers" TargetMode="External"/><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hyperlink" Target="https://github.com/MicroTCA-Tech-Lab/xdma-metapackage"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github.com/bperez77/xilinx_axidma" TargetMode="External"/><Relationship Id="rId2" Type="http://schemas.openxmlformats.org/officeDocument/2006/relationships/hyperlink" Target="https://github.com/Xilinx-Wiki-Projects/software-prototypes/tree/master/linux-user-space-dma"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github.com/MicroTCA-Tech-Lab/libudmaio" TargetMode="External"/><Relationship Id="rId2" Type="http://schemas.openxmlformats.org/officeDocument/2006/relationships/hyperlink" Target="https://github.com/ikwzm/udmabuf" TargetMode="Externa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p:txBody>
          <a:bodyPr/>
          <a:lstStyle/>
          <a:p>
            <a:r>
              <a:rPr lang="en-US" altLang="zh-CN" dirty="0"/>
              <a:t>Implementation of MicroTCA Based </a:t>
            </a:r>
            <a:br>
              <a:rPr lang="en-US" altLang="zh-CN" dirty="0"/>
            </a:br>
            <a:r>
              <a:rPr lang="en-US" altLang="zh-CN" dirty="0"/>
              <a:t>Low-level RF Systems</a:t>
            </a:r>
            <a:endParaRPr lang="zh-CN" altLang="en-US" dirty="0"/>
          </a:p>
        </p:txBody>
      </p:sp>
      <p:sp>
        <p:nvSpPr>
          <p:cNvPr id="7" name="文本占位符 6"/>
          <p:cNvSpPr>
            <a:spLocks noGrp="1"/>
          </p:cNvSpPr>
          <p:nvPr>
            <p:ph type="body" sz="quarter" idx="11"/>
          </p:nvPr>
        </p:nvSpPr>
        <p:spPr>
          <a:xfrm>
            <a:off x="502444" y="5147568"/>
            <a:ext cx="8137922" cy="296271"/>
          </a:xfrm>
        </p:spPr>
        <p:txBody>
          <a:bodyPr/>
          <a:lstStyle/>
          <a:p>
            <a:r>
              <a:rPr lang="en-US" altLang="en-US" sz="2400" dirty="0"/>
              <a:t>2024.09.18</a:t>
            </a:r>
          </a:p>
        </p:txBody>
      </p:sp>
    </p:spTree>
    <p:extLst>
      <p:ext uri="{BB962C8B-B14F-4D97-AF65-F5344CB8AC3E}">
        <p14:creationId xmlns:p14="http://schemas.microsoft.com/office/powerpoint/2010/main" val="2271741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74D630-8746-4785-8265-7C638D46CADC}"/>
              </a:ext>
            </a:extLst>
          </p:cNvPr>
          <p:cNvSpPr>
            <a:spLocks noGrp="1"/>
          </p:cNvSpPr>
          <p:nvPr>
            <p:ph type="title"/>
          </p:nvPr>
        </p:nvSpPr>
        <p:spPr/>
        <p:txBody>
          <a:bodyPr/>
          <a:lstStyle/>
          <a:p>
            <a:r>
              <a:rPr lang="en-US" altLang="zh-CN" dirty="0"/>
              <a:t>Backplane Connections</a:t>
            </a:r>
            <a:endParaRPr lang="zh-CN" altLang="en-US" dirty="0"/>
          </a:p>
        </p:txBody>
      </p:sp>
      <p:sp>
        <p:nvSpPr>
          <p:cNvPr id="4" name="灯片编号占位符 3">
            <a:extLst>
              <a:ext uri="{FF2B5EF4-FFF2-40B4-BE49-F238E27FC236}">
                <a16:creationId xmlns:a16="http://schemas.microsoft.com/office/drawing/2014/main" id="{323556BA-C645-4D57-A24C-AC363CF31771}"/>
              </a:ext>
            </a:extLst>
          </p:cNvPr>
          <p:cNvSpPr>
            <a:spLocks noGrp="1"/>
          </p:cNvSpPr>
          <p:nvPr>
            <p:ph type="sldNum" sz="quarter" idx="12"/>
          </p:nvPr>
        </p:nvSpPr>
        <p:spPr/>
        <p:txBody>
          <a:bodyPr/>
          <a:lstStyle/>
          <a:p>
            <a:fld id="{5DD3DB80-B894-403A-B48E-6FDC1A72010E}" type="slidenum">
              <a:rPr lang="zh-CN" altLang="en-US" smtClean="0"/>
              <a:pPr/>
              <a:t>10</a:t>
            </a:fld>
            <a:endParaRPr lang="zh-CN" altLang="en-US"/>
          </a:p>
        </p:txBody>
      </p:sp>
      <p:sp>
        <p:nvSpPr>
          <p:cNvPr id="7" name="文本框 6">
            <a:extLst>
              <a:ext uri="{FF2B5EF4-FFF2-40B4-BE49-F238E27FC236}">
                <a16:creationId xmlns:a16="http://schemas.microsoft.com/office/drawing/2014/main" id="{193E079B-3AD9-4535-8558-C341BEEB5C86}"/>
              </a:ext>
            </a:extLst>
          </p:cNvPr>
          <p:cNvSpPr txBox="1"/>
          <p:nvPr/>
        </p:nvSpPr>
        <p:spPr>
          <a:xfrm>
            <a:off x="4609176" y="963676"/>
            <a:ext cx="3887595" cy="2772682"/>
          </a:xfrm>
          <a:prstGeom prst="rect">
            <a:avLst/>
          </a:prstGeom>
          <a:noFill/>
        </p:spPr>
        <p:txBody>
          <a:bodyPr wrap="square">
            <a:spAutoFit/>
          </a:bodyPr>
          <a:lstStyle/>
          <a:p>
            <a:pPr algn="l">
              <a:lnSpc>
                <a:spcPct val="200000"/>
              </a:lnSpc>
            </a:pPr>
            <a:r>
              <a:rPr lang="en-US" altLang="zh-CN" b="1" i="0" u="none" strike="noStrike" baseline="0" dirty="0">
                <a:latin typeface="+mn-ea"/>
              </a:rPr>
              <a:t>MLVDS</a:t>
            </a:r>
          </a:p>
          <a:p>
            <a:pPr marL="285750" indent="-285750" algn="l">
              <a:lnSpc>
                <a:spcPct val="125000"/>
              </a:lnSpc>
              <a:buFont typeface="Arial" panose="020B0604020202020204" pitchFamily="34" charset="0"/>
              <a:buChar char="•"/>
            </a:pPr>
            <a:r>
              <a:rPr lang="en-US" altLang="zh-CN" sz="1600" b="0" i="0" u="none" strike="noStrike" baseline="0" dirty="0">
                <a:solidFill>
                  <a:srgbClr val="000000"/>
                </a:solidFill>
                <a:latin typeface="+mn-ea"/>
              </a:rPr>
              <a:t>Shared between all slots</a:t>
            </a:r>
          </a:p>
          <a:p>
            <a:pPr marL="285750" indent="-285750" algn="l">
              <a:lnSpc>
                <a:spcPct val="125000"/>
              </a:lnSpc>
              <a:buFont typeface="Arial" panose="020B0604020202020204" pitchFamily="34" charset="0"/>
              <a:buChar char="•"/>
            </a:pPr>
            <a:r>
              <a:rPr lang="en-US" altLang="zh-CN" sz="1600" b="0" i="0" u="none" strike="noStrike" baseline="0" dirty="0">
                <a:solidFill>
                  <a:srgbClr val="000000"/>
                </a:solidFill>
                <a:latin typeface="+mn-ea"/>
              </a:rPr>
              <a:t>Triggers, interlocks, clocks, ...</a:t>
            </a:r>
          </a:p>
          <a:p>
            <a:pPr marL="285750" indent="-285750" algn="l">
              <a:lnSpc>
                <a:spcPct val="125000"/>
              </a:lnSpc>
              <a:buFont typeface="Arial" panose="020B0604020202020204" pitchFamily="34" charset="0"/>
              <a:buChar char="•"/>
            </a:pPr>
            <a:r>
              <a:rPr lang="en-US" altLang="zh-CN" sz="1600" b="0" i="0" u="none" strike="noStrike" baseline="0" dirty="0">
                <a:solidFill>
                  <a:srgbClr val="000000"/>
                </a:solidFill>
                <a:latin typeface="+mn-ea"/>
              </a:rPr>
              <a:t>Usually one transmitter and multiple receivers</a:t>
            </a:r>
          </a:p>
          <a:p>
            <a:pPr marL="285750" indent="-285750" algn="l">
              <a:lnSpc>
                <a:spcPct val="125000"/>
              </a:lnSpc>
              <a:buFont typeface="Arial" panose="020B0604020202020204" pitchFamily="34" charset="0"/>
              <a:buChar char="•"/>
            </a:pPr>
            <a:r>
              <a:rPr lang="en-US" altLang="zh-CN" sz="1600" dirty="0">
                <a:solidFill>
                  <a:srgbClr val="000000"/>
                </a:solidFill>
                <a:latin typeface="+mn-ea"/>
              </a:rPr>
              <a:t>Example: interlock and trigger interconnect between digitizer, EVR or interlock board</a:t>
            </a:r>
            <a:endParaRPr lang="en-US" altLang="zh-CN" sz="1600" b="0" i="0" u="none" strike="noStrike" baseline="0" dirty="0">
              <a:solidFill>
                <a:srgbClr val="000000"/>
              </a:solidFill>
              <a:latin typeface="+mn-ea"/>
            </a:endParaRPr>
          </a:p>
        </p:txBody>
      </p:sp>
      <p:pic>
        <p:nvPicPr>
          <p:cNvPr id="9" name="图片 8">
            <a:extLst>
              <a:ext uri="{FF2B5EF4-FFF2-40B4-BE49-F238E27FC236}">
                <a16:creationId xmlns:a16="http://schemas.microsoft.com/office/drawing/2014/main" id="{8AF5C5C0-2B3A-4852-A5A6-47F0500D2416}"/>
              </a:ext>
            </a:extLst>
          </p:cNvPr>
          <p:cNvPicPr>
            <a:picLocks noChangeAspect="1"/>
          </p:cNvPicPr>
          <p:nvPr/>
        </p:nvPicPr>
        <p:blipFill>
          <a:blip r:embed="rId2"/>
          <a:stretch>
            <a:fillRect/>
          </a:stretch>
        </p:blipFill>
        <p:spPr>
          <a:xfrm rot="16200000">
            <a:off x="858835" y="4378190"/>
            <a:ext cx="1967375" cy="1226535"/>
          </a:xfrm>
          <a:prstGeom prst="rect">
            <a:avLst/>
          </a:prstGeom>
        </p:spPr>
      </p:pic>
      <p:sp>
        <p:nvSpPr>
          <p:cNvPr id="11" name="文本框 10">
            <a:extLst>
              <a:ext uri="{FF2B5EF4-FFF2-40B4-BE49-F238E27FC236}">
                <a16:creationId xmlns:a16="http://schemas.microsoft.com/office/drawing/2014/main" id="{C39CD5D6-20AC-4357-8D63-C6B21F3E82CE}"/>
              </a:ext>
            </a:extLst>
          </p:cNvPr>
          <p:cNvSpPr txBox="1"/>
          <p:nvPr/>
        </p:nvSpPr>
        <p:spPr>
          <a:xfrm>
            <a:off x="840493" y="6132239"/>
            <a:ext cx="2004060" cy="369332"/>
          </a:xfrm>
          <a:prstGeom prst="rect">
            <a:avLst/>
          </a:prstGeom>
          <a:noFill/>
        </p:spPr>
        <p:txBody>
          <a:bodyPr wrap="square">
            <a:spAutoFit/>
          </a:bodyPr>
          <a:lstStyle/>
          <a:p>
            <a:pPr algn="ctr"/>
            <a:r>
              <a:rPr lang="en-US" altLang="zh-CN" dirty="0"/>
              <a:t>mTCA-EVR-300U</a:t>
            </a:r>
            <a:endParaRPr lang="zh-CN" altLang="en-US" dirty="0"/>
          </a:p>
        </p:txBody>
      </p:sp>
      <p:pic>
        <p:nvPicPr>
          <p:cNvPr id="12" name="图片 11">
            <a:extLst>
              <a:ext uri="{FF2B5EF4-FFF2-40B4-BE49-F238E27FC236}">
                <a16:creationId xmlns:a16="http://schemas.microsoft.com/office/drawing/2014/main" id="{87897D24-6C06-4156-BA8D-BDE06FE7D51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56680" y="3814905"/>
            <a:ext cx="1431766" cy="2160240"/>
          </a:xfrm>
          <a:prstGeom prst="rect">
            <a:avLst/>
          </a:prstGeom>
        </p:spPr>
      </p:pic>
      <p:sp>
        <p:nvSpPr>
          <p:cNvPr id="13" name="文本框 12">
            <a:extLst>
              <a:ext uri="{FF2B5EF4-FFF2-40B4-BE49-F238E27FC236}">
                <a16:creationId xmlns:a16="http://schemas.microsoft.com/office/drawing/2014/main" id="{65F862A4-365B-433F-A126-D839B999402F}"/>
              </a:ext>
            </a:extLst>
          </p:cNvPr>
          <p:cNvSpPr txBox="1"/>
          <p:nvPr/>
        </p:nvSpPr>
        <p:spPr>
          <a:xfrm>
            <a:off x="3373014" y="6132239"/>
            <a:ext cx="2004060" cy="369332"/>
          </a:xfrm>
          <a:prstGeom prst="rect">
            <a:avLst/>
          </a:prstGeom>
          <a:noFill/>
        </p:spPr>
        <p:txBody>
          <a:bodyPr wrap="square">
            <a:spAutoFit/>
          </a:bodyPr>
          <a:lstStyle/>
          <a:p>
            <a:pPr algn="ctr"/>
            <a:r>
              <a:rPr lang="en-US" altLang="zh-CN" dirty="0"/>
              <a:t>SIS8300L2</a:t>
            </a:r>
            <a:endParaRPr lang="zh-CN" altLang="en-US" dirty="0"/>
          </a:p>
        </p:txBody>
      </p:sp>
      <p:sp>
        <p:nvSpPr>
          <p:cNvPr id="15" name="文本框 14">
            <a:extLst>
              <a:ext uri="{FF2B5EF4-FFF2-40B4-BE49-F238E27FC236}">
                <a16:creationId xmlns:a16="http://schemas.microsoft.com/office/drawing/2014/main" id="{CF2FA607-D00A-46BB-AB48-D6EB7D44AC65}"/>
              </a:ext>
            </a:extLst>
          </p:cNvPr>
          <p:cNvSpPr txBox="1"/>
          <p:nvPr/>
        </p:nvSpPr>
        <p:spPr>
          <a:xfrm>
            <a:off x="6370356" y="6125303"/>
            <a:ext cx="2004060" cy="369332"/>
          </a:xfrm>
          <a:prstGeom prst="rect">
            <a:avLst/>
          </a:prstGeom>
          <a:noFill/>
        </p:spPr>
        <p:txBody>
          <a:bodyPr wrap="square">
            <a:spAutoFit/>
          </a:bodyPr>
          <a:lstStyle/>
          <a:p>
            <a:pPr algn="ctr"/>
            <a:r>
              <a:rPr lang="en-US" altLang="zh-CN" dirty="0"/>
              <a:t>DAMC2</a:t>
            </a:r>
            <a:endParaRPr lang="zh-CN" altLang="en-US" dirty="0"/>
          </a:p>
        </p:txBody>
      </p:sp>
      <p:sp>
        <p:nvSpPr>
          <p:cNvPr id="16" name="箭头: 左右 15">
            <a:extLst>
              <a:ext uri="{FF2B5EF4-FFF2-40B4-BE49-F238E27FC236}">
                <a16:creationId xmlns:a16="http://schemas.microsoft.com/office/drawing/2014/main" id="{622651D5-8ECE-4787-A1EF-FFC17FA449DF}"/>
              </a:ext>
            </a:extLst>
          </p:cNvPr>
          <p:cNvSpPr/>
          <p:nvPr/>
        </p:nvSpPr>
        <p:spPr>
          <a:xfrm>
            <a:off x="2579086" y="5280805"/>
            <a:ext cx="954297" cy="19812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0F7E8423-3EAC-4327-88EC-37F3E2A6A00E}"/>
              </a:ext>
            </a:extLst>
          </p:cNvPr>
          <p:cNvSpPr txBox="1"/>
          <p:nvPr/>
        </p:nvSpPr>
        <p:spPr>
          <a:xfrm>
            <a:off x="2487836" y="4591241"/>
            <a:ext cx="1045547" cy="646331"/>
          </a:xfrm>
          <a:prstGeom prst="rect">
            <a:avLst/>
          </a:prstGeom>
          <a:noFill/>
        </p:spPr>
        <p:txBody>
          <a:bodyPr wrap="square" rtlCol="0">
            <a:spAutoFit/>
          </a:bodyPr>
          <a:lstStyle/>
          <a:p>
            <a:pPr algn="ctr"/>
            <a:r>
              <a:rPr lang="en-US" altLang="zh-CN" dirty="0"/>
              <a:t>Timing</a:t>
            </a:r>
          </a:p>
          <a:p>
            <a:pPr algn="ctr"/>
            <a:r>
              <a:rPr lang="en-US" altLang="zh-CN" dirty="0"/>
              <a:t>Trigger</a:t>
            </a:r>
            <a:endParaRPr lang="zh-CN" altLang="en-US" dirty="0"/>
          </a:p>
        </p:txBody>
      </p:sp>
      <p:sp>
        <p:nvSpPr>
          <p:cNvPr id="18" name="文本框 17">
            <a:extLst>
              <a:ext uri="{FF2B5EF4-FFF2-40B4-BE49-F238E27FC236}">
                <a16:creationId xmlns:a16="http://schemas.microsoft.com/office/drawing/2014/main" id="{2D5CC45F-1BF4-444F-8349-CB6E7BAFD50F}"/>
              </a:ext>
            </a:extLst>
          </p:cNvPr>
          <p:cNvSpPr txBox="1"/>
          <p:nvPr/>
        </p:nvSpPr>
        <p:spPr>
          <a:xfrm>
            <a:off x="5152066" y="4571859"/>
            <a:ext cx="1073652" cy="646331"/>
          </a:xfrm>
          <a:prstGeom prst="rect">
            <a:avLst/>
          </a:prstGeom>
          <a:noFill/>
        </p:spPr>
        <p:txBody>
          <a:bodyPr wrap="square" rtlCol="0">
            <a:spAutoFit/>
          </a:bodyPr>
          <a:lstStyle/>
          <a:p>
            <a:pPr algn="ctr"/>
            <a:r>
              <a:rPr lang="en-US" altLang="zh-CN" dirty="0"/>
              <a:t>MPS Interlock</a:t>
            </a:r>
            <a:endParaRPr lang="zh-CN" altLang="en-US" dirty="0"/>
          </a:p>
        </p:txBody>
      </p:sp>
      <p:sp>
        <p:nvSpPr>
          <p:cNvPr id="19" name="箭头: 左右 18">
            <a:extLst>
              <a:ext uri="{FF2B5EF4-FFF2-40B4-BE49-F238E27FC236}">
                <a16:creationId xmlns:a16="http://schemas.microsoft.com/office/drawing/2014/main" id="{5824C001-3892-4E40-A527-B079B6A2F576}"/>
              </a:ext>
            </a:extLst>
          </p:cNvPr>
          <p:cNvSpPr/>
          <p:nvPr/>
        </p:nvSpPr>
        <p:spPr>
          <a:xfrm>
            <a:off x="5166349" y="5288014"/>
            <a:ext cx="954297" cy="19812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5349DC29-5D7B-4355-BB88-3C7988272355}"/>
              </a:ext>
            </a:extLst>
          </p:cNvPr>
          <p:cNvPicPr>
            <a:picLocks noChangeAspect="1"/>
          </p:cNvPicPr>
          <p:nvPr/>
        </p:nvPicPr>
        <p:blipFill>
          <a:blip r:embed="rId4"/>
          <a:stretch>
            <a:fillRect/>
          </a:stretch>
        </p:blipFill>
        <p:spPr>
          <a:xfrm>
            <a:off x="6303621" y="4252633"/>
            <a:ext cx="2010852" cy="1529673"/>
          </a:xfrm>
          <a:prstGeom prst="rect">
            <a:avLst/>
          </a:prstGeom>
        </p:spPr>
      </p:pic>
      <p:pic>
        <p:nvPicPr>
          <p:cNvPr id="22" name="Picture 3" descr="F:\bk\ref\ATCA\原理协议\MTCA.4\wq\mTCA_PortUsage12SlotRedundantV2.png">
            <a:extLst>
              <a:ext uri="{FF2B5EF4-FFF2-40B4-BE49-F238E27FC236}">
                <a16:creationId xmlns:a16="http://schemas.microsoft.com/office/drawing/2014/main" id="{8FE41D2D-A101-46ED-9310-BEF5EC5C7994}"/>
              </a:ext>
            </a:extLst>
          </p:cNvPr>
          <p:cNvPicPr>
            <a:picLocks noChangeAspect="1" noChangeArrowheads="1"/>
          </p:cNvPicPr>
          <p:nvPr/>
        </p:nvPicPr>
        <p:blipFill>
          <a:blip r:embed="rId5" cstate="print"/>
          <a:srcRect/>
          <a:stretch>
            <a:fillRect/>
          </a:stretch>
        </p:blipFill>
        <p:spPr bwMode="auto">
          <a:xfrm>
            <a:off x="647229" y="1348945"/>
            <a:ext cx="3362688" cy="2345978"/>
          </a:xfrm>
          <a:prstGeom prst="rect">
            <a:avLst/>
          </a:prstGeom>
          <a:noFill/>
        </p:spPr>
      </p:pic>
      <p:sp>
        <p:nvSpPr>
          <p:cNvPr id="23" name="矩形 22">
            <a:extLst>
              <a:ext uri="{FF2B5EF4-FFF2-40B4-BE49-F238E27FC236}">
                <a16:creationId xmlns:a16="http://schemas.microsoft.com/office/drawing/2014/main" id="{A2B8F2ED-E6CF-44D6-8E71-8D2A321EDCB1}"/>
              </a:ext>
            </a:extLst>
          </p:cNvPr>
          <p:cNvSpPr/>
          <p:nvPr/>
        </p:nvSpPr>
        <p:spPr>
          <a:xfrm>
            <a:off x="1209639" y="3001939"/>
            <a:ext cx="2872075" cy="3865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箭头连接符 23">
            <a:extLst>
              <a:ext uri="{FF2B5EF4-FFF2-40B4-BE49-F238E27FC236}">
                <a16:creationId xmlns:a16="http://schemas.microsoft.com/office/drawing/2014/main" id="{FD1640D2-2604-4441-8431-85F755193614}"/>
              </a:ext>
            </a:extLst>
          </p:cNvPr>
          <p:cNvCxnSpPr>
            <a:cxnSpLocks/>
          </p:cNvCxnSpPr>
          <p:nvPr/>
        </p:nvCxnSpPr>
        <p:spPr>
          <a:xfrm flipV="1">
            <a:off x="4083783" y="2439070"/>
            <a:ext cx="451758" cy="5846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449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74D630-8746-4785-8265-7C638D46CADC}"/>
              </a:ext>
            </a:extLst>
          </p:cNvPr>
          <p:cNvSpPr>
            <a:spLocks noGrp="1"/>
          </p:cNvSpPr>
          <p:nvPr>
            <p:ph type="title"/>
          </p:nvPr>
        </p:nvSpPr>
        <p:spPr/>
        <p:txBody>
          <a:bodyPr/>
          <a:lstStyle/>
          <a:p>
            <a:r>
              <a:rPr lang="en-US" altLang="zh-CN" dirty="0"/>
              <a:t>Backplane Connections</a:t>
            </a:r>
            <a:endParaRPr lang="zh-CN" altLang="en-US" dirty="0"/>
          </a:p>
        </p:txBody>
      </p:sp>
      <p:sp>
        <p:nvSpPr>
          <p:cNvPr id="4" name="灯片编号占位符 3">
            <a:extLst>
              <a:ext uri="{FF2B5EF4-FFF2-40B4-BE49-F238E27FC236}">
                <a16:creationId xmlns:a16="http://schemas.microsoft.com/office/drawing/2014/main" id="{323556BA-C645-4D57-A24C-AC363CF31771}"/>
              </a:ext>
            </a:extLst>
          </p:cNvPr>
          <p:cNvSpPr>
            <a:spLocks noGrp="1"/>
          </p:cNvSpPr>
          <p:nvPr>
            <p:ph type="sldNum" sz="quarter" idx="12"/>
          </p:nvPr>
        </p:nvSpPr>
        <p:spPr/>
        <p:txBody>
          <a:bodyPr/>
          <a:lstStyle/>
          <a:p>
            <a:fld id="{5DD3DB80-B894-403A-B48E-6FDC1A72010E}" type="slidenum">
              <a:rPr lang="zh-CN" altLang="en-US" smtClean="0"/>
              <a:pPr/>
              <a:t>11</a:t>
            </a:fld>
            <a:endParaRPr lang="zh-CN" altLang="en-US"/>
          </a:p>
        </p:txBody>
      </p:sp>
      <p:sp>
        <p:nvSpPr>
          <p:cNvPr id="11" name="文本框 10">
            <a:extLst>
              <a:ext uri="{FF2B5EF4-FFF2-40B4-BE49-F238E27FC236}">
                <a16:creationId xmlns:a16="http://schemas.microsoft.com/office/drawing/2014/main" id="{C39CD5D6-20AC-4357-8D63-C6B21F3E82CE}"/>
              </a:ext>
            </a:extLst>
          </p:cNvPr>
          <p:cNvSpPr txBox="1"/>
          <p:nvPr/>
        </p:nvSpPr>
        <p:spPr>
          <a:xfrm>
            <a:off x="714547" y="6169874"/>
            <a:ext cx="2004060" cy="369332"/>
          </a:xfrm>
          <a:prstGeom prst="rect">
            <a:avLst/>
          </a:prstGeom>
          <a:noFill/>
        </p:spPr>
        <p:txBody>
          <a:bodyPr wrap="square">
            <a:spAutoFit/>
          </a:bodyPr>
          <a:lstStyle/>
          <a:p>
            <a:pPr algn="ctr"/>
            <a:r>
              <a:rPr lang="en-US" altLang="zh-CN" dirty="0"/>
              <a:t>Processing Board</a:t>
            </a:r>
            <a:endParaRPr lang="zh-CN" altLang="en-US" dirty="0"/>
          </a:p>
        </p:txBody>
      </p:sp>
      <p:pic>
        <p:nvPicPr>
          <p:cNvPr id="12" name="图片 11">
            <a:extLst>
              <a:ext uri="{FF2B5EF4-FFF2-40B4-BE49-F238E27FC236}">
                <a16:creationId xmlns:a16="http://schemas.microsoft.com/office/drawing/2014/main" id="{87897D24-6C06-4156-BA8D-BDE06FE7D51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66054" y="3863698"/>
            <a:ext cx="1431766" cy="2160240"/>
          </a:xfrm>
          <a:prstGeom prst="rect">
            <a:avLst/>
          </a:prstGeom>
        </p:spPr>
      </p:pic>
      <p:sp>
        <p:nvSpPr>
          <p:cNvPr id="13" name="文本框 12">
            <a:extLst>
              <a:ext uri="{FF2B5EF4-FFF2-40B4-BE49-F238E27FC236}">
                <a16:creationId xmlns:a16="http://schemas.microsoft.com/office/drawing/2014/main" id="{65F862A4-365B-433F-A126-D839B999402F}"/>
              </a:ext>
            </a:extLst>
          </p:cNvPr>
          <p:cNvSpPr txBox="1"/>
          <p:nvPr/>
        </p:nvSpPr>
        <p:spPr>
          <a:xfrm>
            <a:off x="3582388" y="6181032"/>
            <a:ext cx="2004060" cy="369332"/>
          </a:xfrm>
          <a:prstGeom prst="rect">
            <a:avLst/>
          </a:prstGeom>
          <a:noFill/>
        </p:spPr>
        <p:txBody>
          <a:bodyPr wrap="square">
            <a:spAutoFit/>
          </a:bodyPr>
          <a:lstStyle/>
          <a:p>
            <a:pPr algn="ctr"/>
            <a:r>
              <a:rPr lang="en-US" altLang="zh-CN" dirty="0"/>
              <a:t>Digitizer</a:t>
            </a:r>
            <a:endParaRPr lang="zh-CN" altLang="en-US" dirty="0"/>
          </a:p>
        </p:txBody>
      </p:sp>
      <p:sp>
        <p:nvSpPr>
          <p:cNvPr id="15" name="文本框 14">
            <a:extLst>
              <a:ext uri="{FF2B5EF4-FFF2-40B4-BE49-F238E27FC236}">
                <a16:creationId xmlns:a16="http://schemas.microsoft.com/office/drawing/2014/main" id="{CF2FA607-D00A-46BB-AB48-D6EB7D44AC65}"/>
              </a:ext>
            </a:extLst>
          </p:cNvPr>
          <p:cNvSpPr txBox="1"/>
          <p:nvPr/>
        </p:nvSpPr>
        <p:spPr>
          <a:xfrm>
            <a:off x="6046329" y="6181032"/>
            <a:ext cx="2522007" cy="369332"/>
          </a:xfrm>
          <a:prstGeom prst="rect">
            <a:avLst/>
          </a:prstGeom>
          <a:noFill/>
        </p:spPr>
        <p:txBody>
          <a:bodyPr wrap="square">
            <a:spAutoFit/>
          </a:bodyPr>
          <a:lstStyle/>
          <a:p>
            <a:pPr algn="ctr"/>
            <a:r>
              <a:rPr lang="en-US" altLang="zh-CN" dirty="0"/>
              <a:t>FMC Carrier</a:t>
            </a:r>
            <a:endParaRPr lang="zh-CN" altLang="en-US" dirty="0"/>
          </a:p>
        </p:txBody>
      </p:sp>
      <p:sp>
        <p:nvSpPr>
          <p:cNvPr id="16" name="箭头: 左右 15">
            <a:extLst>
              <a:ext uri="{FF2B5EF4-FFF2-40B4-BE49-F238E27FC236}">
                <a16:creationId xmlns:a16="http://schemas.microsoft.com/office/drawing/2014/main" id="{622651D5-8ECE-4787-A1EF-FFC17FA449DF}"/>
              </a:ext>
            </a:extLst>
          </p:cNvPr>
          <p:cNvSpPr/>
          <p:nvPr/>
        </p:nvSpPr>
        <p:spPr>
          <a:xfrm>
            <a:off x="2788460" y="5329598"/>
            <a:ext cx="954297" cy="19812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0F7E8423-3EAC-4327-88EC-37F3E2A6A00E}"/>
              </a:ext>
            </a:extLst>
          </p:cNvPr>
          <p:cNvSpPr txBox="1"/>
          <p:nvPr/>
        </p:nvSpPr>
        <p:spPr>
          <a:xfrm>
            <a:off x="2603607" y="4604720"/>
            <a:ext cx="1344985" cy="646331"/>
          </a:xfrm>
          <a:prstGeom prst="rect">
            <a:avLst/>
          </a:prstGeom>
          <a:noFill/>
        </p:spPr>
        <p:txBody>
          <a:bodyPr wrap="square" rtlCol="0" anchor="ctr">
            <a:spAutoFit/>
          </a:bodyPr>
          <a:lstStyle/>
          <a:p>
            <a:pPr algn="ctr"/>
            <a:r>
              <a:rPr lang="en-US" altLang="zh-CN" dirty="0"/>
              <a:t>Data</a:t>
            </a:r>
          </a:p>
          <a:p>
            <a:pPr algn="ctr"/>
            <a:r>
              <a:rPr lang="en-US" altLang="zh-CN" dirty="0"/>
              <a:t>Processing</a:t>
            </a:r>
            <a:endParaRPr lang="zh-CN" altLang="en-US" dirty="0"/>
          </a:p>
        </p:txBody>
      </p:sp>
      <p:sp>
        <p:nvSpPr>
          <p:cNvPr id="18" name="文本框 17">
            <a:extLst>
              <a:ext uri="{FF2B5EF4-FFF2-40B4-BE49-F238E27FC236}">
                <a16:creationId xmlns:a16="http://schemas.microsoft.com/office/drawing/2014/main" id="{2D5CC45F-1BF4-444F-8349-CB6E7BAFD50F}"/>
              </a:ext>
            </a:extLst>
          </p:cNvPr>
          <p:cNvSpPr txBox="1"/>
          <p:nvPr/>
        </p:nvSpPr>
        <p:spPr>
          <a:xfrm>
            <a:off x="5361440" y="4620652"/>
            <a:ext cx="1375910" cy="646331"/>
          </a:xfrm>
          <a:prstGeom prst="rect">
            <a:avLst/>
          </a:prstGeom>
          <a:noFill/>
        </p:spPr>
        <p:txBody>
          <a:bodyPr wrap="square" rtlCol="0" anchor="ctr">
            <a:spAutoFit/>
          </a:bodyPr>
          <a:lstStyle/>
          <a:p>
            <a:pPr algn="ctr"/>
            <a:r>
              <a:rPr lang="en-US" altLang="zh-CN" dirty="0"/>
              <a:t>Cavity</a:t>
            </a:r>
          </a:p>
          <a:p>
            <a:pPr algn="ctr"/>
            <a:r>
              <a:rPr lang="en-US" altLang="zh-CN" dirty="0"/>
              <a:t>Tunning</a:t>
            </a:r>
            <a:endParaRPr lang="zh-CN" altLang="en-US" dirty="0"/>
          </a:p>
        </p:txBody>
      </p:sp>
      <p:sp>
        <p:nvSpPr>
          <p:cNvPr id="19" name="箭头: 左右 18">
            <a:extLst>
              <a:ext uri="{FF2B5EF4-FFF2-40B4-BE49-F238E27FC236}">
                <a16:creationId xmlns:a16="http://schemas.microsoft.com/office/drawing/2014/main" id="{5824C001-3892-4E40-A527-B079B6A2F576}"/>
              </a:ext>
            </a:extLst>
          </p:cNvPr>
          <p:cNvSpPr/>
          <p:nvPr/>
        </p:nvSpPr>
        <p:spPr>
          <a:xfrm>
            <a:off x="5571447" y="5329598"/>
            <a:ext cx="954297" cy="19812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715DD968-3BA0-4DE8-AB76-237983C9C1D6}"/>
              </a:ext>
            </a:extLst>
          </p:cNvPr>
          <p:cNvSpPr txBox="1"/>
          <p:nvPr/>
        </p:nvSpPr>
        <p:spPr>
          <a:xfrm>
            <a:off x="4452658" y="886879"/>
            <a:ext cx="4324521" cy="3080459"/>
          </a:xfrm>
          <a:prstGeom prst="rect">
            <a:avLst/>
          </a:prstGeom>
          <a:noFill/>
        </p:spPr>
        <p:txBody>
          <a:bodyPr wrap="square">
            <a:spAutoFit/>
          </a:bodyPr>
          <a:lstStyle/>
          <a:p>
            <a:pPr>
              <a:lnSpc>
                <a:spcPct val="200000"/>
              </a:lnSpc>
            </a:pPr>
            <a:r>
              <a:rPr lang="en-US" altLang="zh-CN" b="1" dirty="0">
                <a:latin typeface="+mn-ea"/>
              </a:rPr>
              <a:t>Point-to-point links</a:t>
            </a:r>
          </a:p>
          <a:p>
            <a:pPr marL="285750" indent="-285750">
              <a:lnSpc>
                <a:spcPct val="125000"/>
              </a:lnSpc>
              <a:buFont typeface="Arial" panose="020B0604020202020204" pitchFamily="34" charset="0"/>
              <a:buChar char="•"/>
            </a:pPr>
            <a:r>
              <a:rPr lang="en-US" altLang="zh-CN" sz="1600" dirty="0">
                <a:solidFill>
                  <a:srgbClr val="000000"/>
                </a:solidFill>
                <a:latin typeface="+mn-ea"/>
              </a:rPr>
              <a:t>Direct communication between boards, used for data aggregation </a:t>
            </a:r>
          </a:p>
          <a:p>
            <a:pPr marL="285750" indent="-285750">
              <a:lnSpc>
                <a:spcPct val="125000"/>
              </a:lnSpc>
              <a:buFont typeface="Arial" panose="020B0604020202020204" pitchFamily="34" charset="0"/>
              <a:buChar char="•"/>
            </a:pPr>
            <a:r>
              <a:rPr lang="en-US" altLang="zh-CN" sz="1600" dirty="0">
                <a:solidFill>
                  <a:srgbClr val="000000"/>
                </a:solidFill>
                <a:latin typeface="+mn-ea"/>
              </a:rPr>
              <a:t>Protocol selection up to application: Aurora, 8b/10b, (10)G Ethernet</a:t>
            </a:r>
          </a:p>
          <a:p>
            <a:pPr marL="285750" indent="-285750">
              <a:lnSpc>
                <a:spcPct val="125000"/>
              </a:lnSpc>
              <a:buFont typeface="Arial" panose="020B0604020202020204" pitchFamily="34" charset="0"/>
              <a:buChar char="•"/>
            </a:pPr>
            <a:r>
              <a:rPr lang="en-US" altLang="zh-CN" sz="1600" dirty="0">
                <a:solidFill>
                  <a:srgbClr val="000000"/>
                </a:solidFill>
                <a:latin typeface="+mn-ea"/>
              </a:rPr>
              <a:t>Example: Data exchange between master-slave digitizer for multi-cavity LLRF control, superconducting cavity with resonance controller</a:t>
            </a:r>
            <a:endParaRPr lang="zh-CN" altLang="en-US" sz="1600" dirty="0">
              <a:solidFill>
                <a:srgbClr val="000000"/>
              </a:solidFill>
              <a:latin typeface="+mn-ea"/>
            </a:endParaRPr>
          </a:p>
        </p:txBody>
      </p:sp>
      <p:pic>
        <p:nvPicPr>
          <p:cNvPr id="22" name="Picture 3" descr="F:\bk\ref\ATCA\原理协议\MTCA.4\wq\mTCA_PortUsage12SlotRedundantV2.png">
            <a:extLst>
              <a:ext uri="{FF2B5EF4-FFF2-40B4-BE49-F238E27FC236}">
                <a16:creationId xmlns:a16="http://schemas.microsoft.com/office/drawing/2014/main" id="{C8202D37-C037-47CC-88FE-768E1DEF0EDF}"/>
              </a:ext>
            </a:extLst>
          </p:cNvPr>
          <p:cNvPicPr>
            <a:picLocks noChangeAspect="1" noChangeArrowheads="1"/>
          </p:cNvPicPr>
          <p:nvPr/>
        </p:nvPicPr>
        <p:blipFill>
          <a:blip r:embed="rId3" cstate="print"/>
          <a:srcRect/>
          <a:stretch>
            <a:fillRect/>
          </a:stretch>
        </p:blipFill>
        <p:spPr bwMode="auto">
          <a:xfrm>
            <a:off x="639164" y="1341931"/>
            <a:ext cx="3362688" cy="2345978"/>
          </a:xfrm>
          <a:prstGeom prst="rect">
            <a:avLst/>
          </a:prstGeom>
          <a:noFill/>
        </p:spPr>
      </p:pic>
      <p:pic>
        <p:nvPicPr>
          <p:cNvPr id="5" name="图片 4">
            <a:extLst>
              <a:ext uri="{FF2B5EF4-FFF2-40B4-BE49-F238E27FC236}">
                <a16:creationId xmlns:a16="http://schemas.microsoft.com/office/drawing/2014/main" id="{4CCC8B58-351F-432F-A46A-D582058B1BA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200000">
            <a:off x="6131853" y="4546780"/>
            <a:ext cx="2350958" cy="917546"/>
          </a:xfrm>
          <a:prstGeom prst="rect">
            <a:avLst/>
          </a:prstGeom>
        </p:spPr>
      </p:pic>
      <p:sp>
        <p:nvSpPr>
          <p:cNvPr id="23" name="矩形 22">
            <a:extLst>
              <a:ext uri="{FF2B5EF4-FFF2-40B4-BE49-F238E27FC236}">
                <a16:creationId xmlns:a16="http://schemas.microsoft.com/office/drawing/2014/main" id="{301A73A5-9E83-41CD-8856-211C8082E217}"/>
              </a:ext>
            </a:extLst>
          </p:cNvPr>
          <p:cNvSpPr/>
          <p:nvPr/>
        </p:nvSpPr>
        <p:spPr>
          <a:xfrm>
            <a:off x="1226921" y="2514920"/>
            <a:ext cx="2872075" cy="3865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箭头连接符 23">
            <a:extLst>
              <a:ext uri="{FF2B5EF4-FFF2-40B4-BE49-F238E27FC236}">
                <a16:creationId xmlns:a16="http://schemas.microsoft.com/office/drawing/2014/main" id="{6EAE9BC3-9F1E-4C38-8274-AAD2EA214EAF}"/>
              </a:ext>
            </a:extLst>
          </p:cNvPr>
          <p:cNvCxnSpPr>
            <a:cxnSpLocks/>
          </p:cNvCxnSpPr>
          <p:nvPr/>
        </p:nvCxnSpPr>
        <p:spPr>
          <a:xfrm flipV="1">
            <a:off x="4098996" y="2255789"/>
            <a:ext cx="478091" cy="2591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AAFBC8FC-1868-4E5D-BC79-CE00014E255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14547" y="4092641"/>
            <a:ext cx="1889060" cy="1889060"/>
          </a:xfrm>
          <a:prstGeom prst="rect">
            <a:avLst/>
          </a:prstGeom>
        </p:spPr>
      </p:pic>
    </p:spTree>
    <p:extLst>
      <p:ext uri="{BB962C8B-B14F-4D97-AF65-F5344CB8AC3E}">
        <p14:creationId xmlns:p14="http://schemas.microsoft.com/office/powerpoint/2010/main" val="1675016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C68CC6-6913-4E53-B5A8-3548D4FA19F9}"/>
              </a:ext>
            </a:extLst>
          </p:cNvPr>
          <p:cNvSpPr>
            <a:spLocks noGrp="1"/>
          </p:cNvSpPr>
          <p:nvPr>
            <p:ph type="title"/>
          </p:nvPr>
        </p:nvSpPr>
        <p:spPr/>
        <p:txBody>
          <a:bodyPr/>
          <a:lstStyle/>
          <a:p>
            <a:r>
              <a:rPr lang="en-US" altLang="zh-CN" dirty="0"/>
              <a:t>Backplane Connections</a:t>
            </a:r>
            <a:endParaRPr lang="zh-CN" altLang="en-US" dirty="0"/>
          </a:p>
        </p:txBody>
      </p:sp>
      <p:sp>
        <p:nvSpPr>
          <p:cNvPr id="4" name="灯片编号占位符 3">
            <a:extLst>
              <a:ext uri="{FF2B5EF4-FFF2-40B4-BE49-F238E27FC236}">
                <a16:creationId xmlns:a16="http://schemas.microsoft.com/office/drawing/2014/main" id="{4575E633-1F33-485D-A023-47C82800B20C}"/>
              </a:ext>
            </a:extLst>
          </p:cNvPr>
          <p:cNvSpPr>
            <a:spLocks noGrp="1"/>
          </p:cNvSpPr>
          <p:nvPr>
            <p:ph type="sldNum" sz="quarter" idx="12"/>
          </p:nvPr>
        </p:nvSpPr>
        <p:spPr/>
        <p:txBody>
          <a:bodyPr/>
          <a:lstStyle/>
          <a:p>
            <a:fld id="{5DD3DB80-B894-403A-B48E-6FDC1A72010E}" type="slidenum">
              <a:rPr lang="zh-CN" altLang="en-US" smtClean="0"/>
              <a:pPr/>
              <a:t>12</a:t>
            </a:fld>
            <a:endParaRPr lang="zh-CN" altLang="en-US"/>
          </a:p>
        </p:txBody>
      </p:sp>
      <p:sp>
        <p:nvSpPr>
          <p:cNvPr id="7" name="文本框 6">
            <a:extLst>
              <a:ext uri="{FF2B5EF4-FFF2-40B4-BE49-F238E27FC236}">
                <a16:creationId xmlns:a16="http://schemas.microsoft.com/office/drawing/2014/main" id="{F98B88AF-D660-4738-A620-EC113ED6BDE0}"/>
              </a:ext>
            </a:extLst>
          </p:cNvPr>
          <p:cNvSpPr txBox="1"/>
          <p:nvPr/>
        </p:nvSpPr>
        <p:spPr>
          <a:xfrm>
            <a:off x="5129455" y="1083605"/>
            <a:ext cx="3700219" cy="2157129"/>
          </a:xfrm>
          <a:prstGeom prst="rect">
            <a:avLst/>
          </a:prstGeom>
          <a:noFill/>
        </p:spPr>
        <p:txBody>
          <a:bodyPr wrap="square">
            <a:spAutoFit/>
          </a:bodyPr>
          <a:lstStyle/>
          <a:p>
            <a:pPr>
              <a:lnSpc>
                <a:spcPct val="200000"/>
              </a:lnSpc>
            </a:pPr>
            <a:r>
              <a:rPr lang="en-US" altLang="zh-CN" b="1" dirty="0">
                <a:latin typeface="+mn-ea"/>
              </a:rPr>
              <a:t>Gigabit Ethernet</a:t>
            </a:r>
          </a:p>
          <a:p>
            <a:pPr marL="285750" indent="-285750">
              <a:lnSpc>
                <a:spcPct val="125000"/>
              </a:lnSpc>
              <a:buFont typeface="Arial" panose="020B0604020202020204" pitchFamily="34" charset="0"/>
              <a:buChar char="•"/>
            </a:pPr>
            <a:r>
              <a:rPr lang="en-US" altLang="zh-CN" sz="1600" dirty="0">
                <a:solidFill>
                  <a:srgbClr val="000000"/>
                </a:solidFill>
                <a:latin typeface="+mn-ea"/>
              </a:rPr>
              <a:t>1000BASE-KX</a:t>
            </a:r>
          </a:p>
          <a:p>
            <a:pPr marL="285750" indent="-285750">
              <a:lnSpc>
                <a:spcPct val="125000"/>
              </a:lnSpc>
              <a:buFont typeface="Arial" panose="020B0604020202020204" pitchFamily="34" charset="0"/>
              <a:buChar char="•"/>
            </a:pPr>
            <a:r>
              <a:rPr lang="en-US" altLang="zh-CN" sz="1600" dirty="0">
                <a:solidFill>
                  <a:srgbClr val="000000"/>
                </a:solidFill>
                <a:latin typeface="+mn-ea"/>
              </a:rPr>
              <a:t>TX and RX diff pair at 1.25 Gbps</a:t>
            </a:r>
          </a:p>
          <a:p>
            <a:pPr marL="285750" indent="-285750">
              <a:lnSpc>
                <a:spcPct val="125000"/>
              </a:lnSpc>
              <a:buFont typeface="Arial" panose="020B0604020202020204" pitchFamily="34" charset="0"/>
              <a:buChar char="•"/>
            </a:pPr>
            <a:r>
              <a:rPr lang="en-US" altLang="zh-CN" sz="1600" dirty="0">
                <a:solidFill>
                  <a:srgbClr val="000000"/>
                </a:solidFill>
                <a:latin typeface="+mn-ea"/>
              </a:rPr>
              <a:t>Examples: Ethernet interface of Zynq-based boards, UDP transceiver on FPGA</a:t>
            </a:r>
            <a:endParaRPr lang="zh-CN" altLang="en-US" sz="1600" dirty="0">
              <a:solidFill>
                <a:srgbClr val="000000"/>
              </a:solidFill>
              <a:latin typeface="+mn-ea"/>
            </a:endParaRPr>
          </a:p>
        </p:txBody>
      </p:sp>
      <p:sp>
        <p:nvSpPr>
          <p:cNvPr id="9" name="文本框 8">
            <a:extLst>
              <a:ext uri="{FF2B5EF4-FFF2-40B4-BE49-F238E27FC236}">
                <a16:creationId xmlns:a16="http://schemas.microsoft.com/office/drawing/2014/main" id="{A3497492-564A-45EE-8CCE-ACB8536AF13B}"/>
              </a:ext>
            </a:extLst>
          </p:cNvPr>
          <p:cNvSpPr txBox="1"/>
          <p:nvPr/>
        </p:nvSpPr>
        <p:spPr>
          <a:xfrm>
            <a:off x="5216376" y="3295638"/>
            <a:ext cx="3527170" cy="2464906"/>
          </a:xfrm>
          <a:prstGeom prst="rect">
            <a:avLst/>
          </a:prstGeom>
          <a:noFill/>
        </p:spPr>
        <p:txBody>
          <a:bodyPr wrap="square">
            <a:spAutoFit/>
          </a:bodyPr>
          <a:lstStyle/>
          <a:p>
            <a:pPr>
              <a:lnSpc>
                <a:spcPct val="200000"/>
              </a:lnSpc>
            </a:pPr>
            <a:r>
              <a:rPr lang="en-US" altLang="zh-CN" b="1" dirty="0">
                <a:latin typeface="+mn-ea"/>
              </a:rPr>
              <a:t>PCI Express</a:t>
            </a:r>
          </a:p>
          <a:p>
            <a:pPr marL="285750" indent="-285750">
              <a:lnSpc>
                <a:spcPct val="125000"/>
              </a:lnSpc>
              <a:buFont typeface="Arial" panose="020B0604020202020204" pitchFamily="34" charset="0"/>
              <a:buChar char="•"/>
            </a:pPr>
            <a:r>
              <a:rPr lang="en-US" altLang="zh-CN" sz="1600" dirty="0">
                <a:solidFill>
                  <a:srgbClr val="000000"/>
                </a:solidFill>
                <a:latin typeface="+mn-ea"/>
              </a:rPr>
              <a:t>Gen 3 (8 GT/s), x4 (x8 in special crates) choice for many apps</a:t>
            </a:r>
          </a:p>
          <a:p>
            <a:pPr marL="285750" indent="-285750">
              <a:lnSpc>
                <a:spcPct val="125000"/>
              </a:lnSpc>
              <a:buFont typeface="Arial" panose="020B0604020202020204" pitchFamily="34" charset="0"/>
              <a:buChar char="•"/>
            </a:pPr>
            <a:r>
              <a:rPr lang="en-US" altLang="zh-CN" sz="1600" dirty="0">
                <a:solidFill>
                  <a:srgbClr val="000000"/>
                </a:solidFill>
                <a:latin typeface="+mn-ea"/>
              </a:rPr>
              <a:t>Native support for PCI Express 5.0 in the future</a:t>
            </a:r>
          </a:p>
          <a:p>
            <a:pPr marL="285750" indent="-285750">
              <a:lnSpc>
                <a:spcPct val="125000"/>
              </a:lnSpc>
              <a:buFont typeface="Arial" panose="020B0604020202020204" pitchFamily="34" charset="0"/>
              <a:buChar char="•"/>
            </a:pPr>
            <a:r>
              <a:rPr lang="en-US" altLang="zh-CN" sz="1600" dirty="0">
                <a:solidFill>
                  <a:srgbClr val="000000"/>
                </a:solidFill>
                <a:latin typeface="+mn-ea"/>
              </a:rPr>
              <a:t>Other protocols available (SRIO, 10/40Gb Ethernet )</a:t>
            </a:r>
          </a:p>
        </p:txBody>
      </p:sp>
      <p:pic>
        <p:nvPicPr>
          <p:cNvPr id="19" name="Picture 3" descr="F:\bk\ref\ATCA\原理协议\MTCA.4\wq\mTCA_PortUsage12SlotRedundantV2.png">
            <a:extLst>
              <a:ext uri="{FF2B5EF4-FFF2-40B4-BE49-F238E27FC236}">
                <a16:creationId xmlns:a16="http://schemas.microsoft.com/office/drawing/2014/main" id="{110FE088-4DEF-433B-B3C0-D8DFC4075548}"/>
              </a:ext>
            </a:extLst>
          </p:cNvPr>
          <p:cNvPicPr>
            <a:picLocks noChangeAspect="1" noChangeArrowheads="1"/>
          </p:cNvPicPr>
          <p:nvPr/>
        </p:nvPicPr>
        <p:blipFill>
          <a:blip r:embed="rId2" cstate="print"/>
          <a:srcRect/>
          <a:stretch>
            <a:fillRect/>
          </a:stretch>
        </p:blipFill>
        <p:spPr bwMode="auto">
          <a:xfrm>
            <a:off x="651857" y="1344034"/>
            <a:ext cx="3362688" cy="2345978"/>
          </a:xfrm>
          <a:prstGeom prst="rect">
            <a:avLst/>
          </a:prstGeom>
          <a:noFill/>
        </p:spPr>
      </p:pic>
      <p:sp>
        <p:nvSpPr>
          <p:cNvPr id="20" name="矩形 19">
            <a:extLst>
              <a:ext uri="{FF2B5EF4-FFF2-40B4-BE49-F238E27FC236}">
                <a16:creationId xmlns:a16="http://schemas.microsoft.com/office/drawing/2014/main" id="{AC444AB8-40E2-4635-9896-EE43C468CC3D}"/>
              </a:ext>
            </a:extLst>
          </p:cNvPr>
          <p:cNvSpPr/>
          <p:nvPr/>
        </p:nvSpPr>
        <p:spPr>
          <a:xfrm>
            <a:off x="1208972" y="1445380"/>
            <a:ext cx="2872075" cy="217723"/>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EBDDBA14-2EDC-43BE-B32D-CD5686CEA133}"/>
              </a:ext>
            </a:extLst>
          </p:cNvPr>
          <p:cNvSpPr/>
          <p:nvPr/>
        </p:nvSpPr>
        <p:spPr>
          <a:xfrm>
            <a:off x="1208971" y="1760713"/>
            <a:ext cx="2872075" cy="3865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箭头连接符 22">
            <a:extLst>
              <a:ext uri="{FF2B5EF4-FFF2-40B4-BE49-F238E27FC236}">
                <a16:creationId xmlns:a16="http://schemas.microsoft.com/office/drawing/2014/main" id="{BFB10DE6-DBB2-4F95-BE5D-0AB033E29AF0}"/>
              </a:ext>
            </a:extLst>
          </p:cNvPr>
          <p:cNvCxnSpPr>
            <a:cxnSpLocks/>
            <a:stCxn id="20" idx="3"/>
          </p:cNvCxnSpPr>
          <p:nvPr/>
        </p:nvCxnSpPr>
        <p:spPr>
          <a:xfrm>
            <a:off x="4081047" y="1554242"/>
            <a:ext cx="971013" cy="20647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4632BAD6-C044-4114-AE52-FBC178867A4D}"/>
              </a:ext>
            </a:extLst>
          </p:cNvPr>
          <p:cNvCxnSpPr>
            <a:cxnSpLocks/>
          </p:cNvCxnSpPr>
          <p:nvPr/>
        </p:nvCxnSpPr>
        <p:spPr>
          <a:xfrm>
            <a:off x="4081047" y="1941601"/>
            <a:ext cx="1114909" cy="17133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图片 28">
            <a:extLst>
              <a:ext uri="{FF2B5EF4-FFF2-40B4-BE49-F238E27FC236}">
                <a16:creationId xmlns:a16="http://schemas.microsoft.com/office/drawing/2014/main" id="{34EBA293-4A50-4E96-B2A7-851EF2E824D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657" y="5189026"/>
            <a:ext cx="1656094" cy="1004850"/>
          </a:xfrm>
          <a:prstGeom prst="rect">
            <a:avLst/>
          </a:prstGeom>
        </p:spPr>
      </p:pic>
      <p:pic>
        <p:nvPicPr>
          <p:cNvPr id="30" name="图片 29">
            <a:extLst>
              <a:ext uri="{FF2B5EF4-FFF2-40B4-BE49-F238E27FC236}">
                <a16:creationId xmlns:a16="http://schemas.microsoft.com/office/drawing/2014/main" id="{14D34378-9CDF-4D35-BC82-CD49EF065E9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138455" y="4962658"/>
            <a:ext cx="971146" cy="1243458"/>
          </a:xfrm>
          <a:prstGeom prst="rect">
            <a:avLst/>
          </a:prstGeom>
        </p:spPr>
      </p:pic>
      <p:pic>
        <p:nvPicPr>
          <p:cNvPr id="31" name="图片 30">
            <a:extLst>
              <a:ext uri="{FF2B5EF4-FFF2-40B4-BE49-F238E27FC236}">
                <a16:creationId xmlns:a16="http://schemas.microsoft.com/office/drawing/2014/main" id="{CAE28436-511E-4F0B-9B23-E8F837AF6F7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224943" y="4885401"/>
            <a:ext cx="971013" cy="1238583"/>
          </a:xfrm>
          <a:prstGeom prst="rect">
            <a:avLst/>
          </a:prstGeom>
        </p:spPr>
      </p:pic>
      <p:pic>
        <p:nvPicPr>
          <p:cNvPr id="33" name="图片 32">
            <a:extLst>
              <a:ext uri="{FF2B5EF4-FFF2-40B4-BE49-F238E27FC236}">
                <a16:creationId xmlns:a16="http://schemas.microsoft.com/office/drawing/2014/main" id="{30F29986-8D85-4C80-A288-CE37E2E7C5E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759494" y="5206463"/>
            <a:ext cx="1393918" cy="938454"/>
          </a:xfrm>
          <a:prstGeom prst="rect">
            <a:avLst/>
          </a:prstGeom>
        </p:spPr>
      </p:pic>
      <p:cxnSp>
        <p:nvCxnSpPr>
          <p:cNvPr id="35" name="直接箭头连接符 34">
            <a:extLst>
              <a:ext uri="{FF2B5EF4-FFF2-40B4-BE49-F238E27FC236}">
                <a16:creationId xmlns:a16="http://schemas.microsoft.com/office/drawing/2014/main" id="{31CA27E0-E565-4E2C-90CD-3ACEAC41B760}"/>
              </a:ext>
            </a:extLst>
          </p:cNvPr>
          <p:cNvCxnSpPr>
            <a:cxnSpLocks/>
          </p:cNvCxnSpPr>
          <p:nvPr/>
        </p:nvCxnSpPr>
        <p:spPr>
          <a:xfrm>
            <a:off x="1517650" y="5971584"/>
            <a:ext cx="692150"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4B002F4F-981F-4500-AF7C-B2476BF64D01}"/>
              </a:ext>
            </a:extLst>
          </p:cNvPr>
          <p:cNvCxnSpPr>
            <a:cxnSpLocks/>
          </p:cNvCxnSpPr>
          <p:nvPr/>
        </p:nvCxnSpPr>
        <p:spPr>
          <a:xfrm>
            <a:off x="1651000" y="5971584"/>
            <a:ext cx="192405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FC76FF9E-4979-45AB-9C15-B8E24867A6B7}"/>
              </a:ext>
            </a:extLst>
          </p:cNvPr>
          <p:cNvCxnSpPr>
            <a:cxnSpLocks/>
          </p:cNvCxnSpPr>
          <p:nvPr/>
        </p:nvCxnSpPr>
        <p:spPr>
          <a:xfrm>
            <a:off x="1759494" y="5967818"/>
            <a:ext cx="2950956" cy="37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id="{43B9886D-5E90-4B16-8842-D46DCDF3B0C8}"/>
              </a:ext>
            </a:extLst>
          </p:cNvPr>
          <p:cNvCxnSpPr>
            <a:cxnSpLocks/>
          </p:cNvCxnSpPr>
          <p:nvPr/>
        </p:nvCxnSpPr>
        <p:spPr>
          <a:xfrm>
            <a:off x="1517650" y="6096664"/>
            <a:ext cx="692150" cy="0"/>
          </a:xfrm>
          <a:prstGeom prst="straightConnector1">
            <a:avLst/>
          </a:prstGeom>
          <a:ln w="285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0532C4FA-E3A1-4514-8FDE-D12B6B19EBCD}"/>
              </a:ext>
            </a:extLst>
          </p:cNvPr>
          <p:cNvCxnSpPr>
            <a:cxnSpLocks/>
          </p:cNvCxnSpPr>
          <p:nvPr/>
        </p:nvCxnSpPr>
        <p:spPr>
          <a:xfrm>
            <a:off x="1651000" y="6096664"/>
            <a:ext cx="192405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1F6E175C-8E7E-4568-8703-4232D7062865}"/>
              </a:ext>
            </a:extLst>
          </p:cNvPr>
          <p:cNvCxnSpPr>
            <a:cxnSpLocks/>
          </p:cNvCxnSpPr>
          <p:nvPr/>
        </p:nvCxnSpPr>
        <p:spPr>
          <a:xfrm>
            <a:off x="1759494" y="6092898"/>
            <a:ext cx="2950956" cy="376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6" name="矩形 45">
            <a:extLst>
              <a:ext uri="{FF2B5EF4-FFF2-40B4-BE49-F238E27FC236}">
                <a16:creationId xmlns:a16="http://schemas.microsoft.com/office/drawing/2014/main" id="{DD36D670-6B60-4A9E-A632-745EA882E18B}"/>
              </a:ext>
            </a:extLst>
          </p:cNvPr>
          <p:cNvSpPr/>
          <p:nvPr/>
        </p:nvSpPr>
        <p:spPr>
          <a:xfrm>
            <a:off x="490730" y="5878669"/>
            <a:ext cx="1022349" cy="162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t>PCIe Switch</a:t>
            </a:r>
            <a:endParaRPr lang="zh-CN" altLang="en-US" sz="1000" dirty="0"/>
          </a:p>
        </p:txBody>
      </p:sp>
      <p:sp>
        <p:nvSpPr>
          <p:cNvPr id="47" name="矩形 46">
            <a:extLst>
              <a:ext uri="{FF2B5EF4-FFF2-40B4-BE49-F238E27FC236}">
                <a16:creationId xmlns:a16="http://schemas.microsoft.com/office/drawing/2014/main" id="{DE7E8250-4CAE-4A5A-8383-2239E0202DF1}"/>
              </a:ext>
            </a:extLst>
          </p:cNvPr>
          <p:cNvSpPr/>
          <p:nvPr/>
        </p:nvSpPr>
        <p:spPr>
          <a:xfrm>
            <a:off x="490730" y="6041476"/>
            <a:ext cx="1022349" cy="162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t>ETH Switch</a:t>
            </a:r>
            <a:endParaRPr lang="zh-CN" altLang="en-US" sz="1000" dirty="0"/>
          </a:p>
        </p:txBody>
      </p:sp>
    </p:spTree>
    <p:extLst>
      <p:ext uri="{BB962C8B-B14F-4D97-AF65-F5344CB8AC3E}">
        <p14:creationId xmlns:p14="http://schemas.microsoft.com/office/powerpoint/2010/main" val="235455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C68CC6-6913-4E53-B5A8-3548D4FA19F9}"/>
              </a:ext>
            </a:extLst>
          </p:cNvPr>
          <p:cNvSpPr>
            <a:spLocks noGrp="1"/>
          </p:cNvSpPr>
          <p:nvPr>
            <p:ph type="title"/>
          </p:nvPr>
        </p:nvSpPr>
        <p:spPr/>
        <p:txBody>
          <a:bodyPr/>
          <a:lstStyle/>
          <a:p>
            <a:r>
              <a:rPr lang="en-US" altLang="zh-CN" dirty="0"/>
              <a:t>Computing Module</a:t>
            </a:r>
            <a:endParaRPr lang="zh-CN" altLang="en-US" dirty="0"/>
          </a:p>
        </p:txBody>
      </p:sp>
      <p:sp>
        <p:nvSpPr>
          <p:cNvPr id="4" name="灯片编号占位符 3">
            <a:extLst>
              <a:ext uri="{FF2B5EF4-FFF2-40B4-BE49-F238E27FC236}">
                <a16:creationId xmlns:a16="http://schemas.microsoft.com/office/drawing/2014/main" id="{4575E633-1F33-485D-A023-47C82800B20C}"/>
              </a:ext>
            </a:extLst>
          </p:cNvPr>
          <p:cNvSpPr>
            <a:spLocks noGrp="1"/>
          </p:cNvSpPr>
          <p:nvPr>
            <p:ph type="sldNum" sz="quarter" idx="12"/>
          </p:nvPr>
        </p:nvSpPr>
        <p:spPr/>
        <p:txBody>
          <a:bodyPr/>
          <a:lstStyle/>
          <a:p>
            <a:fld id="{5DD3DB80-B894-403A-B48E-6FDC1A72010E}" type="slidenum">
              <a:rPr lang="zh-CN" altLang="en-US" smtClean="0"/>
              <a:pPr/>
              <a:t>13</a:t>
            </a:fld>
            <a:endParaRPr lang="zh-CN" altLang="en-US"/>
          </a:p>
        </p:txBody>
      </p:sp>
      <p:pic>
        <p:nvPicPr>
          <p:cNvPr id="9" name="图片 8">
            <a:extLst>
              <a:ext uri="{FF2B5EF4-FFF2-40B4-BE49-F238E27FC236}">
                <a16:creationId xmlns:a16="http://schemas.microsoft.com/office/drawing/2014/main" id="{BC76DD61-FAFF-41EE-BF56-ED0478ABA5F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471170" y="5207513"/>
            <a:ext cx="1967780" cy="952151"/>
          </a:xfrm>
          <a:prstGeom prst="rect">
            <a:avLst/>
          </a:prstGeom>
        </p:spPr>
      </p:pic>
      <p:pic>
        <p:nvPicPr>
          <p:cNvPr id="12" name="图片 11">
            <a:extLst>
              <a:ext uri="{FF2B5EF4-FFF2-40B4-BE49-F238E27FC236}">
                <a16:creationId xmlns:a16="http://schemas.microsoft.com/office/drawing/2014/main" id="{7BAA18B1-28AF-48EF-A2B8-BEE7EFE6A1F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16854" y="4836537"/>
            <a:ext cx="2319753" cy="1407531"/>
          </a:xfrm>
          <a:prstGeom prst="rect">
            <a:avLst/>
          </a:prstGeom>
        </p:spPr>
      </p:pic>
      <p:sp>
        <p:nvSpPr>
          <p:cNvPr id="16" name="文本框 15">
            <a:extLst>
              <a:ext uri="{FF2B5EF4-FFF2-40B4-BE49-F238E27FC236}">
                <a16:creationId xmlns:a16="http://schemas.microsoft.com/office/drawing/2014/main" id="{46D74444-9DFF-4C6C-A5AD-00337878F05E}"/>
              </a:ext>
            </a:extLst>
          </p:cNvPr>
          <p:cNvSpPr txBox="1"/>
          <p:nvPr/>
        </p:nvSpPr>
        <p:spPr>
          <a:xfrm>
            <a:off x="1382634" y="6159664"/>
            <a:ext cx="2144851" cy="338554"/>
          </a:xfrm>
          <a:prstGeom prst="rect">
            <a:avLst/>
          </a:prstGeom>
          <a:noFill/>
        </p:spPr>
        <p:txBody>
          <a:bodyPr wrap="square">
            <a:spAutoFit/>
          </a:bodyPr>
          <a:lstStyle/>
          <a:p>
            <a:pPr algn="ctr"/>
            <a:r>
              <a:rPr lang="en-US" altLang="zh-CN" sz="1600" dirty="0">
                <a:latin typeface="+mn-ea"/>
              </a:rPr>
              <a:t>PCIe interface card </a:t>
            </a:r>
            <a:endParaRPr lang="zh-CN" altLang="en-US" sz="1600" dirty="0">
              <a:latin typeface="+mn-ea"/>
            </a:endParaRPr>
          </a:p>
        </p:txBody>
      </p:sp>
      <p:sp>
        <p:nvSpPr>
          <p:cNvPr id="17" name="文本框 16">
            <a:extLst>
              <a:ext uri="{FF2B5EF4-FFF2-40B4-BE49-F238E27FC236}">
                <a16:creationId xmlns:a16="http://schemas.microsoft.com/office/drawing/2014/main" id="{39DEFC06-2088-4A34-844D-DC92007D28A4}"/>
              </a:ext>
            </a:extLst>
          </p:cNvPr>
          <p:cNvSpPr txBox="1"/>
          <p:nvPr/>
        </p:nvSpPr>
        <p:spPr>
          <a:xfrm>
            <a:off x="5404306" y="6159664"/>
            <a:ext cx="2144851" cy="338554"/>
          </a:xfrm>
          <a:prstGeom prst="rect">
            <a:avLst/>
          </a:prstGeom>
          <a:noFill/>
        </p:spPr>
        <p:txBody>
          <a:bodyPr wrap="square">
            <a:spAutoFit/>
          </a:bodyPr>
          <a:lstStyle/>
          <a:p>
            <a:pPr algn="ctr"/>
            <a:r>
              <a:rPr lang="en-US" altLang="zh-CN" sz="1600" dirty="0">
                <a:latin typeface="+mn-ea"/>
              </a:rPr>
              <a:t>NAT-PHYS80 MCH</a:t>
            </a:r>
            <a:endParaRPr lang="zh-CN" altLang="en-US" sz="1600" dirty="0">
              <a:latin typeface="+mn-ea"/>
            </a:endParaRPr>
          </a:p>
        </p:txBody>
      </p:sp>
      <p:sp>
        <p:nvSpPr>
          <p:cNvPr id="20" name="文本框 19">
            <a:extLst>
              <a:ext uri="{FF2B5EF4-FFF2-40B4-BE49-F238E27FC236}">
                <a16:creationId xmlns:a16="http://schemas.microsoft.com/office/drawing/2014/main" id="{9D1C55DA-0DFE-4660-AE26-CC1CB761E357}"/>
              </a:ext>
            </a:extLst>
          </p:cNvPr>
          <p:cNvSpPr txBox="1"/>
          <p:nvPr/>
        </p:nvSpPr>
        <p:spPr>
          <a:xfrm>
            <a:off x="3661359" y="5232526"/>
            <a:ext cx="1617077" cy="307777"/>
          </a:xfrm>
          <a:prstGeom prst="rect">
            <a:avLst/>
          </a:prstGeom>
          <a:noFill/>
        </p:spPr>
        <p:txBody>
          <a:bodyPr wrap="square">
            <a:spAutoFit/>
          </a:bodyPr>
          <a:lstStyle/>
          <a:p>
            <a:pPr algn="ctr"/>
            <a:r>
              <a:rPr lang="en-US" altLang="zh-CN" sz="1400" dirty="0">
                <a:latin typeface="+mn-ea"/>
              </a:rPr>
              <a:t>optical uplink</a:t>
            </a:r>
            <a:endParaRPr lang="zh-CN" altLang="en-US" sz="1400" dirty="0">
              <a:latin typeface="+mn-ea"/>
            </a:endParaRPr>
          </a:p>
        </p:txBody>
      </p:sp>
      <p:sp>
        <p:nvSpPr>
          <p:cNvPr id="21" name="箭头: 左 20">
            <a:extLst>
              <a:ext uri="{FF2B5EF4-FFF2-40B4-BE49-F238E27FC236}">
                <a16:creationId xmlns:a16="http://schemas.microsoft.com/office/drawing/2014/main" id="{919ADD7B-6060-4C1F-9B80-CBC39134D5ED}"/>
              </a:ext>
            </a:extLst>
          </p:cNvPr>
          <p:cNvSpPr/>
          <p:nvPr/>
        </p:nvSpPr>
        <p:spPr>
          <a:xfrm>
            <a:off x="3785631" y="5529699"/>
            <a:ext cx="1368532" cy="307777"/>
          </a:xfrm>
          <a:prstGeom prst="lef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68C9850E-7D0A-47A6-BF1B-E14D969FEEFE}"/>
              </a:ext>
            </a:extLst>
          </p:cNvPr>
          <p:cNvSpPr txBox="1"/>
          <p:nvPr/>
        </p:nvSpPr>
        <p:spPr>
          <a:xfrm>
            <a:off x="647758" y="3840291"/>
            <a:ext cx="7628181" cy="1233799"/>
          </a:xfrm>
          <a:prstGeom prst="rect">
            <a:avLst/>
          </a:prstGeom>
          <a:noFill/>
        </p:spPr>
        <p:txBody>
          <a:bodyPr wrap="square">
            <a:spAutoFit/>
          </a:bodyPr>
          <a:lstStyle/>
          <a:p>
            <a:pPr marL="285750" indent="-285750">
              <a:lnSpc>
                <a:spcPct val="200000"/>
              </a:lnSpc>
              <a:buFont typeface="Wingdings" panose="05000000000000000000" pitchFamily="2" charset="2"/>
              <a:buChar char="n"/>
            </a:pPr>
            <a:r>
              <a:rPr lang="en-US" altLang="zh-CN" b="1" dirty="0">
                <a:latin typeface="+mn-ea"/>
              </a:rPr>
              <a:t>PCIe interface card for operation in PCs / servers</a:t>
            </a:r>
          </a:p>
          <a:p>
            <a:pPr marL="285750" indent="-285750">
              <a:lnSpc>
                <a:spcPct val="125000"/>
              </a:lnSpc>
              <a:buFont typeface="Arial" panose="020B0604020202020204" pitchFamily="34" charset="0"/>
              <a:buChar char="•"/>
            </a:pPr>
            <a:r>
              <a:rPr lang="en-US" altLang="zh-CN" sz="1600" dirty="0">
                <a:latin typeface="+mn-ea"/>
              </a:rPr>
              <a:t>Optical PCIe Gen3 x8/x16 uplink</a:t>
            </a:r>
          </a:p>
          <a:p>
            <a:pPr marL="285750" indent="-285750">
              <a:lnSpc>
                <a:spcPct val="125000"/>
              </a:lnSpc>
              <a:buFont typeface="Arial" panose="020B0604020202020204" pitchFamily="34" charset="0"/>
              <a:buChar char="•"/>
            </a:pPr>
            <a:r>
              <a:rPr lang="en-US" altLang="zh-CN" sz="1600" dirty="0"/>
              <a:t>Obtaining higher computing and storage performance at a lower cost</a:t>
            </a:r>
            <a:endParaRPr lang="en-US" altLang="zh-CN" sz="1600" dirty="0">
              <a:latin typeface="+mn-ea"/>
            </a:endParaRPr>
          </a:p>
        </p:txBody>
      </p:sp>
      <p:sp>
        <p:nvSpPr>
          <p:cNvPr id="23" name="文本框 22">
            <a:extLst>
              <a:ext uri="{FF2B5EF4-FFF2-40B4-BE49-F238E27FC236}">
                <a16:creationId xmlns:a16="http://schemas.microsoft.com/office/drawing/2014/main" id="{51C41356-3662-442B-BEE4-10CA42E3EB7A}"/>
              </a:ext>
            </a:extLst>
          </p:cNvPr>
          <p:cNvSpPr txBox="1"/>
          <p:nvPr/>
        </p:nvSpPr>
        <p:spPr>
          <a:xfrm>
            <a:off x="647759" y="924578"/>
            <a:ext cx="7628181" cy="1233799"/>
          </a:xfrm>
          <a:prstGeom prst="rect">
            <a:avLst/>
          </a:prstGeom>
          <a:noFill/>
        </p:spPr>
        <p:txBody>
          <a:bodyPr wrap="square">
            <a:spAutoFit/>
          </a:bodyPr>
          <a:lstStyle/>
          <a:p>
            <a:pPr marL="285750" indent="-285750">
              <a:lnSpc>
                <a:spcPct val="200000"/>
              </a:lnSpc>
              <a:buFont typeface="Wingdings" panose="05000000000000000000" pitchFamily="2" charset="2"/>
              <a:buChar char="n"/>
            </a:pPr>
            <a:r>
              <a:rPr lang="en-US" altLang="zh-CN" b="1" dirty="0">
                <a:latin typeface="+mn-ea"/>
              </a:rPr>
              <a:t>CPU module inside of crate </a:t>
            </a:r>
          </a:p>
          <a:p>
            <a:pPr marL="285750" indent="-285750">
              <a:lnSpc>
                <a:spcPct val="125000"/>
              </a:lnSpc>
              <a:buFont typeface="Arial" panose="020B0604020202020204" pitchFamily="34" charset="0"/>
              <a:buChar char="•"/>
            </a:pPr>
            <a:r>
              <a:rPr lang="en-US" altLang="zh-CN" sz="1600" dirty="0">
                <a:latin typeface="+mn-ea"/>
              </a:rPr>
              <a:t>Processor performance limited by 80 W per slot power limit</a:t>
            </a:r>
          </a:p>
          <a:p>
            <a:pPr marL="285750" indent="-285750">
              <a:lnSpc>
                <a:spcPct val="125000"/>
              </a:lnSpc>
              <a:buFont typeface="Arial" panose="020B0604020202020204" pitchFamily="34" charset="0"/>
              <a:buChar char="•"/>
            </a:pPr>
            <a:r>
              <a:rPr lang="en-US" altLang="zh-CN" sz="1600" dirty="0">
                <a:latin typeface="+mn-ea"/>
              </a:rPr>
              <a:t>Easy to </a:t>
            </a:r>
            <a:r>
              <a:rPr lang="en-US" altLang="zh-CN" sz="1600" dirty="0"/>
              <a:t>operate and maintain</a:t>
            </a:r>
            <a:endParaRPr lang="en-US" altLang="zh-CN" sz="1600" dirty="0">
              <a:latin typeface="+mn-ea"/>
            </a:endParaRPr>
          </a:p>
        </p:txBody>
      </p:sp>
      <p:pic>
        <p:nvPicPr>
          <p:cNvPr id="24" name="图片 23">
            <a:extLst>
              <a:ext uri="{FF2B5EF4-FFF2-40B4-BE49-F238E27FC236}">
                <a16:creationId xmlns:a16="http://schemas.microsoft.com/office/drawing/2014/main" id="{F845DCCF-0306-41D5-A106-D6EF67000BB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750595" y="2038548"/>
            <a:ext cx="1639400" cy="994721"/>
          </a:xfrm>
          <a:prstGeom prst="rect">
            <a:avLst/>
          </a:prstGeom>
        </p:spPr>
      </p:pic>
      <p:pic>
        <p:nvPicPr>
          <p:cNvPr id="25" name="图片 24">
            <a:extLst>
              <a:ext uri="{FF2B5EF4-FFF2-40B4-BE49-F238E27FC236}">
                <a16:creationId xmlns:a16="http://schemas.microsoft.com/office/drawing/2014/main" id="{B865F015-5C1B-426C-B491-184A4D888C11}"/>
              </a:ext>
            </a:extLst>
          </p:cNvPr>
          <p:cNvPicPr>
            <a:picLocks noChangeAspect="1"/>
          </p:cNvPicPr>
          <p:nvPr/>
        </p:nvPicPr>
        <p:blipFill>
          <a:blip r:embed="rId5"/>
          <a:stretch>
            <a:fillRect/>
          </a:stretch>
        </p:blipFill>
        <p:spPr>
          <a:xfrm>
            <a:off x="1230760" y="3259467"/>
            <a:ext cx="1760877" cy="823839"/>
          </a:xfrm>
          <a:prstGeom prst="rect">
            <a:avLst/>
          </a:prstGeom>
        </p:spPr>
      </p:pic>
      <p:pic>
        <p:nvPicPr>
          <p:cNvPr id="27" name="图片 26">
            <a:extLst>
              <a:ext uri="{FF2B5EF4-FFF2-40B4-BE49-F238E27FC236}">
                <a16:creationId xmlns:a16="http://schemas.microsoft.com/office/drawing/2014/main" id="{B189F4AD-8C80-45B9-8689-EBFB6C44FC3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410605" y="2236355"/>
            <a:ext cx="1519663" cy="1023112"/>
          </a:xfrm>
          <a:prstGeom prst="rect">
            <a:avLst/>
          </a:prstGeom>
        </p:spPr>
      </p:pic>
      <p:sp>
        <p:nvSpPr>
          <p:cNvPr id="28" name="箭头: 左 27">
            <a:extLst>
              <a:ext uri="{FF2B5EF4-FFF2-40B4-BE49-F238E27FC236}">
                <a16:creationId xmlns:a16="http://schemas.microsoft.com/office/drawing/2014/main" id="{2504D31E-44E5-4575-80C5-34D01780478E}"/>
              </a:ext>
            </a:extLst>
          </p:cNvPr>
          <p:cNvSpPr/>
          <p:nvPr/>
        </p:nvSpPr>
        <p:spPr>
          <a:xfrm rot="20559120">
            <a:off x="2803383" y="2806378"/>
            <a:ext cx="1368532" cy="307777"/>
          </a:xfrm>
          <a:prstGeom prst="lef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a:extLst>
              <a:ext uri="{FF2B5EF4-FFF2-40B4-BE49-F238E27FC236}">
                <a16:creationId xmlns:a16="http://schemas.microsoft.com/office/drawing/2014/main" id="{2CDA0AED-1E93-4AF4-9CF7-D247AFAA3E8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642187" y="2246540"/>
            <a:ext cx="1091208" cy="1646408"/>
          </a:xfrm>
          <a:prstGeom prst="rect">
            <a:avLst/>
          </a:prstGeom>
        </p:spPr>
      </p:pic>
      <p:sp>
        <p:nvSpPr>
          <p:cNvPr id="30" name="箭头: 左 29">
            <a:extLst>
              <a:ext uri="{FF2B5EF4-FFF2-40B4-BE49-F238E27FC236}">
                <a16:creationId xmlns:a16="http://schemas.microsoft.com/office/drawing/2014/main" id="{311834B1-9620-4BAE-B226-42AA54FAA4B5}"/>
              </a:ext>
            </a:extLst>
          </p:cNvPr>
          <p:cNvSpPr/>
          <p:nvPr/>
        </p:nvSpPr>
        <p:spPr>
          <a:xfrm rot="899630">
            <a:off x="5023519" y="2781138"/>
            <a:ext cx="1368532" cy="307777"/>
          </a:xfrm>
          <a:prstGeom prst="lef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87628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004F8C-68CD-4902-87DA-6DEDB36FBF27}"/>
              </a:ext>
            </a:extLst>
          </p:cNvPr>
          <p:cNvSpPr>
            <a:spLocks noGrp="1"/>
          </p:cNvSpPr>
          <p:nvPr>
            <p:ph type="title"/>
          </p:nvPr>
        </p:nvSpPr>
        <p:spPr/>
        <p:txBody>
          <a:bodyPr/>
          <a:lstStyle/>
          <a:p>
            <a:r>
              <a:rPr lang="en-US" altLang="zh-CN" dirty="0"/>
              <a:t>AMC &amp; RTM Selection</a:t>
            </a:r>
            <a:endParaRPr lang="zh-CN" altLang="en-US" dirty="0"/>
          </a:p>
        </p:txBody>
      </p:sp>
      <p:sp>
        <p:nvSpPr>
          <p:cNvPr id="4" name="灯片编号占位符 3">
            <a:extLst>
              <a:ext uri="{FF2B5EF4-FFF2-40B4-BE49-F238E27FC236}">
                <a16:creationId xmlns:a16="http://schemas.microsoft.com/office/drawing/2014/main" id="{8ACDEC6B-BA4D-4C2C-81C8-EF825B72C391}"/>
              </a:ext>
            </a:extLst>
          </p:cNvPr>
          <p:cNvSpPr>
            <a:spLocks noGrp="1"/>
          </p:cNvSpPr>
          <p:nvPr>
            <p:ph type="sldNum" sz="quarter" idx="12"/>
          </p:nvPr>
        </p:nvSpPr>
        <p:spPr/>
        <p:txBody>
          <a:bodyPr/>
          <a:lstStyle/>
          <a:p>
            <a:fld id="{5DD3DB80-B894-403A-B48E-6FDC1A72010E}" type="slidenum">
              <a:rPr lang="zh-CN" altLang="en-US" smtClean="0"/>
              <a:pPr/>
              <a:t>14</a:t>
            </a:fld>
            <a:endParaRPr lang="zh-CN" altLang="en-US"/>
          </a:p>
        </p:txBody>
      </p:sp>
      <p:pic>
        <p:nvPicPr>
          <p:cNvPr id="14" name="图片 13">
            <a:extLst>
              <a:ext uri="{FF2B5EF4-FFF2-40B4-BE49-F238E27FC236}">
                <a16:creationId xmlns:a16="http://schemas.microsoft.com/office/drawing/2014/main" id="{AF5F3D3B-01A2-4033-9192-C9889BB042E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129392" y="2550253"/>
            <a:ext cx="942125" cy="1640714"/>
          </a:xfrm>
          <a:prstGeom prst="rect">
            <a:avLst/>
          </a:prstGeom>
        </p:spPr>
      </p:pic>
      <p:pic>
        <p:nvPicPr>
          <p:cNvPr id="15" name="图片 14">
            <a:extLst>
              <a:ext uri="{FF2B5EF4-FFF2-40B4-BE49-F238E27FC236}">
                <a16:creationId xmlns:a16="http://schemas.microsoft.com/office/drawing/2014/main" id="{58E9D57C-C4B5-47D5-AC7F-50D81A42468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24739" y="2733946"/>
            <a:ext cx="1170622" cy="1498868"/>
          </a:xfrm>
          <a:prstGeom prst="rect">
            <a:avLst/>
          </a:prstGeom>
        </p:spPr>
      </p:pic>
      <p:pic>
        <p:nvPicPr>
          <p:cNvPr id="16" name="图片 15">
            <a:extLst>
              <a:ext uri="{FF2B5EF4-FFF2-40B4-BE49-F238E27FC236}">
                <a16:creationId xmlns:a16="http://schemas.microsoft.com/office/drawing/2014/main" id="{AB1181B9-186E-45EA-A8AA-A849FE6C231E}"/>
              </a:ext>
            </a:extLst>
          </p:cNvPr>
          <p:cNvPicPr>
            <a:picLocks noChangeAspect="1"/>
          </p:cNvPicPr>
          <p:nvPr/>
        </p:nvPicPr>
        <p:blipFill>
          <a:blip r:embed="rId4"/>
          <a:stretch>
            <a:fillRect/>
          </a:stretch>
        </p:blipFill>
        <p:spPr>
          <a:xfrm>
            <a:off x="2965948" y="4215434"/>
            <a:ext cx="1048848" cy="1705581"/>
          </a:xfrm>
          <a:prstGeom prst="rect">
            <a:avLst/>
          </a:prstGeom>
        </p:spPr>
      </p:pic>
      <p:pic>
        <p:nvPicPr>
          <p:cNvPr id="19" name="Picture 4" descr="DAMC-FMC2ZUP">
            <a:extLst>
              <a:ext uri="{FF2B5EF4-FFF2-40B4-BE49-F238E27FC236}">
                <a16:creationId xmlns:a16="http://schemas.microsoft.com/office/drawing/2014/main" id="{63B54C38-FCE7-4724-85CA-01771EE946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15098" y="4706093"/>
            <a:ext cx="1705584" cy="804930"/>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31">
            <a:extLst>
              <a:ext uri="{FF2B5EF4-FFF2-40B4-BE49-F238E27FC236}">
                <a16:creationId xmlns:a16="http://schemas.microsoft.com/office/drawing/2014/main" id="{AE03D74F-E64D-480D-B7A0-FCE4480ADAD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641705" y="2592100"/>
            <a:ext cx="1101276" cy="1503945"/>
          </a:xfrm>
          <a:prstGeom prst="rect">
            <a:avLst/>
          </a:prstGeom>
        </p:spPr>
      </p:pic>
      <p:pic>
        <p:nvPicPr>
          <p:cNvPr id="7170" name="Picture 2" descr="DRTM-AD84">
            <a:extLst>
              <a:ext uri="{FF2B5EF4-FFF2-40B4-BE49-F238E27FC236}">
                <a16:creationId xmlns:a16="http://schemas.microsoft.com/office/drawing/2014/main" id="{565EE536-0709-4E83-AD93-CE276C5E375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427" r="3596"/>
          <a:stretch/>
        </p:blipFill>
        <p:spPr bwMode="auto">
          <a:xfrm rot="5400000">
            <a:off x="5637592" y="4650537"/>
            <a:ext cx="1640714" cy="1280884"/>
          </a:xfrm>
          <a:prstGeom prst="rect">
            <a:avLst/>
          </a:prstGeom>
          <a:noFill/>
          <a:extLst>
            <a:ext uri="{909E8E84-426E-40DD-AFC4-6F175D3DCCD1}">
              <a14:hiddenFill xmlns:a14="http://schemas.microsoft.com/office/drawing/2010/main">
                <a:solidFill>
                  <a:srgbClr val="FFFFFF"/>
                </a:solidFill>
              </a14:hiddenFill>
            </a:ext>
          </a:extLst>
        </p:spPr>
      </p:pic>
      <p:sp>
        <p:nvSpPr>
          <p:cNvPr id="33" name="文本框 32">
            <a:extLst>
              <a:ext uri="{FF2B5EF4-FFF2-40B4-BE49-F238E27FC236}">
                <a16:creationId xmlns:a16="http://schemas.microsoft.com/office/drawing/2014/main" id="{D20A3090-6C3A-466F-8E41-FCFED1F91883}"/>
              </a:ext>
            </a:extLst>
          </p:cNvPr>
          <p:cNvSpPr txBox="1"/>
          <p:nvPr/>
        </p:nvSpPr>
        <p:spPr>
          <a:xfrm>
            <a:off x="497046" y="1283940"/>
            <a:ext cx="8067834" cy="923330"/>
          </a:xfrm>
          <a:prstGeom prst="rect">
            <a:avLst/>
          </a:prstGeom>
          <a:noFill/>
        </p:spPr>
        <p:txBody>
          <a:bodyPr wrap="square">
            <a:spAutoFit/>
          </a:bodyPr>
          <a:lstStyle/>
          <a:p>
            <a:pPr marL="285750" indent="-285750">
              <a:buFont typeface="Wingdings" panose="05000000000000000000" pitchFamily="2" charset="2"/>
              <a:buChar char="n"/>
            </a:pPr>
            <a:r>
              <a:rPr lang="en-US" altLang="zh-CN" dirty="0"/>
              <a:t>Many AMCs and RTMs available on the market, LLRF system needs to make appropriate choices based on the system architecture and operating frequency band</a:t>
            </a:r>
            <a:endParaRPr lang="zh-CN" altLang="en-US" dirty="0"/>
          </a:p>
        </p:txBody>
      </p:sp>
    </p:spTree>
    <p:extLst>
      <p:ext uri="{BB962C8B-B14F-4D97-AF65-F5344CB8AC3E}">
        <p14:creationId xmlns:p14="http://schemas.microsoft.com/office/powerpoint/2010/main" val="1157367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004F8C-68CD-4902-87DA-6DEDB36FBF27}"/>
              </a:ext>
            </a:extLst>
          </p:cNvPr>
          <p:cNvSpPr>
            <a:spLocks noGrp="1"/>
          </p:cNvSpPr>
          <p:nvPr>
            <p:ph type="title"/>
          </p:nvPr>
        </p:nvSpPr>
        <p:spPr/>
        <p:txBody>
          <a:bodyPr/>
          <a:lstStyle/>
          <a:p>
            <a:r>
              <a:rPr lang="en-US" altLang="zh-CN" dirty="0"/>
              <a:t>Direct Sampling Schemes with RTM</a:t>
            </a:r>
            <a:endParaRPr lang="zh-CN" altLang="en-US" dirty="0"/>
          </a:p>
        </p:txBody>
      </p:sp>
      <p:sp>
        <p:nvSpPr>
          <p:cNvPr id="4" name="灯片编号占位符 3">
            <a:extLst>
              <a:ext uri="{FF2B5EF4-FFF2-40B4-BE49-F238E27FC236}">
                <a16:creationId xmlns:a16="http://schemas.microsoft.com/office/drawing/2014/main" id="{8ACDEC6B-BA4D-4C2C-81C8-EF825B72C391}"/>
              </a:ext>
            </a:extLst>
          </p:cNvPr>
          <p:cNvSpPr>
            <a:spLocks noGrp="1"/>
          </p:cNvSpPr>
          <p:nvPr>
            <p:ph type="sldNum" sz="quarter" idx="12"/>
          </p:nvPr>
        </p:nvSpPr>
        <p:spPr/>
        <p:txBody>
          <a:bodyPr/>
          <a:lstStyle/>
          <a:p>
            <a:fld id="{5DD3DB80-B894-403A-B48E-6FDC1A72010E}" type="slidenum">
              <a:rPr lang="zh-CN" altLang="en-US" smtClean="0"/>
              <a:pPr/>
              <a:t>15</a:t>
            </a:fld>
            <a:endParaRPr lang="zh-CN" altLang="en-US"/>
          </a:p>
        </p:txBody>
      </p:sp>
      <p:pic>
        <p:nvPicPr>
          <p:cNvPr id="20" name="图片 19">
            <a:extLst>
              <a:ext uri="{FF2B5EF4-FFF2-40B4-BE49-F238E27FC236}">
                <a16:creationId xmlns:a16="http://schemas.microsoft.com/office/drawing/2014/main" id="{2F1E697D-BC84-4A90-85F0-5C031A227741}"/>
              </a:ext>
            </a:extLst>
          </p:cNvPr>
          <p:cNvPicPr>
            <a:picLocks noChangeAspect="1"/>
          </p:cNvPicPr>
          <p:nvPr/>
        </p:nvPicPr>
        <p:blipFill>
          <a:blip r:embed="rId2"/>
          <a:srcRect/>
          <a:stretch/>
        </p:blipFill>
        <p:spPr>
          <a:xfrm>
            <a:off x="875439" y="2494370"/>
            <a:ext cx="5580488" cy="3754901"/>
          </a:xfrm>
          <a:prstGeom prst="rect">
            <a:avLst/>
          </a:prstGeom>
        </p:spPr>
      </p:pic>
      <p:sp>
        <p:nvSpPr>
          <p:cNvPr id="21" name="矩形 20">
            <a:extLst>
              <a:ext uri="{FF2B5EF4-FFF2-40B4-BE49-F238E27FC236}">
                <a16:creationId xmlns:a16="http://schemas.microsoft.com/office/drawing/2014/main" id="{1EFC40FC-2AF2-4203-976C-BB5CD3A52088}"/>
              </a:ext>
            </a:extLst>
          </p:cNvPr>
          <p:cNvSpPr/>
          <p:nvPr/>
        </p:nvSpPr>
        <p:spPr>
          <a:xfrm>
            <a:off x="1482913" y="4089031"/>
            <a:ext cx="4032448" cy="792088"/>
          </a:xfrm>
          <a:prstGeom prst="rect">
            <a:avLst/>
          </a:prstGeom>
          <a:noFill/>
          <a:ln w="28575" cmpd="sng">
            <a:solidFill>
              <a:schemeClr val="accent3">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FDF82D3E-D48A-4146-B1F8-BF96D7B4846C}"/>
              </a:ext>
            </a:extLst>
          </p:cNvPr>
          <p:cNvSpPr/>
          <p:nvPr/>
        </p:nvSpPr>
        <p:spPr>
          <a:xfrm>
            <a:off x="1482913" y="4917123"/>
            <a:ext cx="4032448" cy="1332148"/>
          </a:xfrm>
          <a:prstGeom prst="rect">
            <a:avLst/>
          </a:prstGeom>
          <a:noFill/>
          <a:ln w="28575" cmpd="sng">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箭头连接符 22">
            <a:extLst>
              <a:ext uri="{FF2B5EF4-FFF2-40B4-BE49-F238E27FC236}">
                <a16:creationId xmlns:a16="http://schemas.microsoft.com/office/drawing/2014/main" id="{8E309E96-3C3F-48C5-AD44-94AC918A40F5}"/>
              </a:ext>
            </a:extLst>
          </p:cNvPr>
          <p:cNvCxnSpPr>
            <a:cxnSpLocks/>
            <a:stCxn id="25" idx="1"/>
          </p:cNvCxnSpPr>
          <p:nvPr/>
        </p:nvCxnSpPr>
        <p:spPr>
          <a:xfrm flipH="1">
            <a:off x="5515362" y="3723342"/>
            <a:ext cx="1247438" cy="790665"/>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71352D4F-EA69-4A8C-B9A1-AC21C24BD715}"/>
              </a:ext>
            </a:extLst>
          </p:cNvPr>
          <p:cNvCxnSpPr>
            <a:cxnSpLocks/>
            <a:endCxn id="22" idx="3"/>
          </p:cNvCxnSpPr>
          <p:nvPr/>
        </p:nvCxnSpPr>
        <p:spPr>
          <a:xfrm flipH="1" flipV="1">
            <a:off x="5515361" y="5583197"/>
            <a:ext cx="1115206" cy="258766"/>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25" name="图片 24">
            <a:extLst>
              <a:ext uri="{FF2B5EF4-FFF2-40B4-BE49-F238E27FC236}">
                <a16:creationId xmlns:a16="http://schemas.microsoft.com/office/drawing/2014/main" id="{164DC10F-1C11-4968-A112-949B397C193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62800" y="2932676"/>
            <a:ext cx="908027" cy="1581331"/>
          </a:xfrm>
          <a:prstGeom prst="rect">
            <a:avLst/>
          </a:prstGeom>
        </p:spPr>
      </p:pic>
      <p:pic>
        <p:nvPicPr>
          <p:cNvPr id="26" name="图片 25">
            <a:extLst>
              <a:ext uri="{FF2B5EF4-FFF2-40B4-BE49-F238E27FC236}">
                <a16:creationId xmlns:a16="http://schemas.microsoft.com/office/drawing/2014/main" id="{53D7D75D-EF80-42F2-B1BB-F864F6CFC87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529274" y="4458404"/>
            <a:ext cx="1471994" cy="1884745"/>
          </a:xfrm>
          <a:prstGeom prst="rect">
            <a:avLst/>
          </a:prstGeom>
        </p:spPr>
      </p:pic>
      <p:sp>
        <p:nvSpPr>
          <p:cNvPr id="28" name="文本框 27">
            <a:extLst>
              <a:ext uri="{FF2B5EF4-FFF2-40B4-BE49-F238E27FC236}">
                <a16:creationId xmlns:a16="http://schemas.microsoft.com/office/drawing/2014/main" id="{5D3A184F-4FD2-4DDA-BF1A-D00A9D68C3BC}"/>
              </a:ext>
            </a:extLst>
          </p:cNvPr>
          <p:cNvSpPr txBox="1"/>
          <p:nvPr/>
        </p:nvSpPr>
        <p:spPr>
          <a:xfrm>
            <a:off x="5515361" y="2299843"/>
            <a:ext cx="3649581" cy="615553"/>
          </a:xfrm>
          <a:prstGeom prst="rect">
            <a:avLst/>
          </a:prstGeom>
          <a:noFill/>
        </p:spPr>
        <p:txBody>
          <a:bodyPr wrap="square" rtlCol="0">
            <a:spAutoFit/>
          </a:bodyPr>
          <a:lstStyle/>
          <a:p>
            <a:pPr algn="ctr"/>
            <a:r>
              <a:rPr lang="en-US" altLang="zh-CN" b="1" dirty="0">
                <a:solidFill>
                  <a:srgbClr val="C00000"/>
                </a:solidFill>
              </a:rPr>
              <a:t>Direct Sampling RTM</a:t>
            </a:r>
          </a:p>
          <a:p>
            <a:pPr algn="ctr"/>
            <a:r>
              <a:rPr lang="en-US" altLang="zh-CN" sz="1600" dirty="0"/>
              <a:t>DC to 400 MHz </a:t>
            </a:r>
            <a:r>
              <a:rPr lang="en-US" altLang="zh-CN" sz="1600" b="0" i="0" u="none" strike="noStrike" baseline="0" dirty="0"/>
              <a:t>DS front-end</a:t>
            </a:r>
            <a:r>
              <a:rPr lang="en-US" altLang="zh-CN" sz="1600" b="1" dirty="0">
                <a:solidFill>
                  <a:srgbClr val="C00000"/>
                </a:solidFill>
              </a:rPr>
              <a:t> </a:t>
            </a:r>
            <a:endParaRPr lang="zh-CN" altLang="en-US" sz="1600" b="1" dirty="0">
              <a:solidFill>
                <a:srgbClr val="C00000"/>
              </a:solidFill>
            </a:endParaRPr>
          </a:p>
        </p:txBody>
      </p:sp>
      <p:sp>
        <p:nvSpPr>
          <p:cNvPr id="30" name="文本框 29">
            <a:extLst>
              <a:ext uri="{FF2B5EF4-FFF2-40B4-BE49-F238E27FC236}">
                <a16:creationId xmlns:a16="http://schemas.microsoft.com/office/drawing/2014/main" id="{8249FA85-48E9-4435-AE8B-1DC49229FDF8}"/>
              </a:ext>
            </a:extLst>
          </p:cNvPr>
          <p:cNvSpPr txBox="1"/>
          <p:nvPr/>
        </p:nvSpPr>
        <p:spPr>
          <a:xfrm>
            <a:off x="502445" y="1063144"/>
            <a:ext cx="8199698" cy="1445717"/>
          </a:xfrm>
          <a:prstGeom prst="rect">
            <a:avLst/>
          </a:prstGeom>
          <a:noFill/>
        </p:spPr>
        <p:txBody>
          <a:bodyPr wrap="square">
            <a:spAutoFit/>
          </a:bodyPr>
          <a:lstStyle/>
          <a:p>
            <a:pPr marL="285750" indent="-285750">
              <a:lnSpc>
                <a:spcPct val="125000"/>
              </a:lnSpc>
              <a:buFont typeface="Arial" panose="020B0604020202020204" pitchFamily="34" charset="0"/>
              <a:buChar char="•"/>
            </a:pPr>
            <a:r>
              <a:rPr lang="en-US" altLang="zh-CN" dirty="0">
                <a:latin typeface="+mn-ea"/>
              </a:rPr>
              <a:t>Latest generation of RF sampling ADCs digitize signals at frequency up to several GHz, which makes it possible to sample RF signal directly</a:t>
            </a:r>
          </a:p>
          <a:p>
            <a:pPr marL="285750" indent="-285750">
              <a:lnSpc>
                <a:spcPct val="125000"/>
              </a:lnSpc>
              <a:buFont typeface="Arial" panose="020B0604020202020204" pitchFamily="34" charset="0"/>
              <a:buChar char="•"/>
            </a:pPr>
            <a:r>
              <a:rPr lang="en-US" altLang="zh-CN" dirty="0">
                <a:latin typeface="+mn-ea"/>
              </a:rPr>
              <a:t>Direct-sampling </a:t>
            </a:r>
            <a:r>
              <a:rPr lang="zh-CN" altLang="en-US" dirty="0">
                <a:latin typeface="+mn-ea"/>
              </a:rPr>
              <a:t>architecture provides flexibility and </a:t>
            </a:r>
            <a:r>
              <a:rPr lang="en-US" altLang="zh-CN" dirty="0">
                <a:latin typeface="+mn-ea"/>
              </a:rPr>
              <a:t>simplification</a:t>
            </a:r>
            <a:r>
              <a:rPr lang="zh-CN" altLang="en-US" dirty="0">
                <a:latin typeface="+mn-ea"/>
              </a:rPr>
              <a:t> </a:t>
            </a:r>
            <a:r>
              <a:rPr lang="en-US" altLang="zh-CN" dirty="0">
                <a:latin typeface="+mn-ea"/>
              </a:rPr>
              <a:t>for LLRF</a:t>
            </a:r>
            <a:endParaRPr lang="zh-CN" altLang="en-US" dirty="0">
              <a:latin typeface="+mn-ea"/>
            </a:endParaRPr>
          </a:p>
        </p:txBody>
      </p:sp>
      <p:sp>
        <p:nvSpPr>
          <p:cNvPr id="31" name="文本框 30">
            <a:extLst>
              <a:ext uri="{FF2B5EF4-FFF2-40B4-BE49-F238E27FC236}">
                <a16:creationId xmlns:a16="http://schemas.microsoft.com/office/drawing/2014/main" id="{8B14B135-9893-4D5B-A9E2-F4CF3A75D6B2}"/>
              </a:ext>
            </a:extLst>
          </p:cNvPr>
          <p:cNvSpPr txBox="1"/>
          <p:nvPr/>
        </p:nvSpPr>
        <p:spPr>
          <a:xfrm>
            <a:off x="4773214" y="6139068"/>
            <a:ext cx="3867150" cy="615553"/>
          </a:xfrm>
          <a:prstGeom prst="rect">
            <a:avLst/>
          </a:prstGeom>
          <a:noFill/>
        </p:spPr>
        <p:txBody>
          <a:bodyPr wrap="square" rtlCol="0">
            <a:spAutoFit/>
          </a:bodyPr>
          <a:lstStyle/>
          <a:p>
            <a:pPr algn="ctr"/>
            <a:r>
              <a:rPr lang="en-US" altLang="zh-CN" b="1" dirty="0">
                <a:solidFill>
                  <a:srgbClr val="C00000"/>
                </a:solidFill>
              </a:rPr>
              <a:t>AMC Digitizer</a:t>
            </a:r>
          </a:p>
          <a:p>
            <a:pPr algn="ctr"/>
            <a:r>
              <a:rPr lang="en-US" altLang="zh-CN" sz="1600" b="0" i="0" u="none" strike="noStrike" baseline="0" dirty="0"/>
              <a:t>10 channel 125MHz/16Bit digitizer</a:t>
            </a:r>
            <a:endParaRPr lang="zh-CN" altLang="en-US" sz="1600" dirty="0"/>
          </a:p>
        </p:txBody>
      </p:sp>
    </p:spTree>
    <p:extLst>
      <p:ext uri="{BB962C8B-B14F-4D97-AF65-F5344CB8AC3E}">
        <p14:creationId xmlns:p14="http://schemas.microsoft.com/office/powerpoint/2010/main" val="3671247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004F8C-68CD-4902-87DA-6DEDB36FBF27}"/>
              </a:ext>
            </a:extLst>
          </p:cNvPr>
          <p:cNvSpPr>
            <a:spLocks noGrp="1"/>
          </p:cNvSpPr>
          <p:nvPr>
            <p:ph type="title"/>
          </p:nvPr>
        </p:nvSpPr>
        <p:spPr/>
        <p:txBody>
          <a:bodyPr vert="horz" lIns="91440" tIns="45720" rIns="91440" bIns="45720" rtlCol="0" anchor="b">
            <a:normAutofit/>
          </a:bodyPr>
          <a:lstStyle/>
          <a:p>
            <a:r>
              <a:rPr lang="en-US" altLang="zh-CN" dirty="0"/>
              <a:t>Direct Sampling Schemes with AMC Carrier</a:t>
            </a:r>
            <a:endParaRPr lang="zh-CN" altLang="en-US" dirty="0"/>
          </a:p>
        </p:txBody>
      </p:sp>
      <p:sp>
        <p:nvSpPr>
          <p:cNvPr id="4" name="灯片编号占位符 3">
            <a:extLst>
              <a:ext uri="{FF2B5EF4-FFF2-40B4-BE49-F238E27FC236}">
                <a16:creationId xmlns:a16="http://schemas.microsoft.com/office/drawing/2014/main" id="{8ACDEC6B-BA4D-4C2C-81C8-EF825B72C391}"/>
              </a:ext>
            </a:extLst>
          </p:cNvPr>
          <p:cNvSpPr>
            <a:spLocks noGrp="1"/>
          </p:cNvSpPr>
          <p:nvPr>
            <p:ph type="sldNum" sz="quarter" idx="12"/>
          </p:nvPr>
        </p:nvSpPr>
        <p:spPr/>
        <p:txBody>
          <a:bodyPr/>
          <a:lstStyle/>
          <a:p>
            <a:fld id="{5DD3DB80-B894-403A-B48E-6FDC1A72010E}" type="slidenum">
              <a:rPr lang="zh-CN" altLang="en-US" smtClean="0"/>
              <a:pPr/>
              <a:t>16</a:t>
            </a:fld>
            <a:endParaRPr lang="zh-CN" altLang="en-US"/>
          </a:p>
        </p:txBody>
      </p:sp>
      <p:pic>
        <p:nvPicPr>
          <p:cNvPr id="14" name="图片 13">
            <a:extLst>
              <a:ext uri="{FF2B5EF4-FFF2-40B4-BE49-F238E27FC236}">
                <a16:creationId xmlns:a16="http://schemas.microsoft.com/office/drawing/2014/main" id="{7C135806-1244-49A6-9FB3-1A05095AB3E4}"/>
              </a:ext>
            </a:extLst>
          </p:cNvPr>
          <p:cNvPicPr>
            <a:picLocks noChangeAspect="1"/>
          </p:cNvPicPr>
          <p:nvPr/>
        </p:nvPicPr>
        <p:blipFill>
          <a:blip r:embed="rId2"/>
          <a:srcRect/>
          <a:stretch/>
        </p:blipFill>
        <p:spPr>
          <a:xfrm>
            <a:off x="1757282" y="2566395"/>
            <a:ext cx="5475450" cy="3439967"/>
          </a:xfrm>
          <a:prstGeom prst="rect">
            <a:avLst/>
          </a:prstGeom>
        </p:spPr>
      </p:pic>
      <p:sp>
        <p:nvSpPr>
          <p:cNvPr id="15" name="矩形 14">
            <a:extLst>
              <a:ext uri="{FF2B5EF4-FFF2-40B4-BE49-F238E27FC236}">
                <a16:creationId xmlns:a16="http://schemas.microsoft.com/office/drawing/2014/main" id="{B45DA3B4-FD06-491E-912D-C7E18D82C0BB}"/>
              </a:ext>
            </a:extLst>
          </p:cNvPr>
          <p:cNvSpPr/>
          <p:nvPr/>
        </p:nvSpPr>
        <p:spPr>
          <a:xfrm>
            <a:off x="2944408" y="4148350"/>
            <a:ext cx="3456384" cy="1944216"/>
          </a:xfrm>
          <a:prstGeom prst="rect">
            <a:avLst/>
          </a:prstGeom>
          <a:noFill/>
          <a:ln w="28575" cmpd="sng">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箭头连接符 15">
            <a:extLst>
              <a:ext uri="{FF2B5EF4-FFF2-40B4-BE49-F238E27FC236}">
                <a16:creationId xmlns:a16="http://schemas.microsoft.com/office/drawing/2014/main" id="{FF711F9E-DD01-497C-A537-7B9FEF228AE7}"/>
              </a:ext>
            </a:extLst>
          </p:cNvPr>
          <p:cNvCxnSpPr>
            <a:cxnSpLocks/>
          </p:cNvCxnSpPr>
          <p:nvPr/>
        </p:nvCxnSpPr>
        <p:spPr>
          <a:xfrm>
            <a:off x="2418026" y="4792631"/>
            <a:ext cx="747094" cy="327827"/>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675D3992-D714-4855-8B46-C3E0DF436DF4}"/>
              </a:ext>
            </a:extLst>
          </p:cNvPr>
          <p:cNvCxnSpPr>
            <a:cxnSpLocks/>
          </p:cNvCxnSpPr>
          <p:nvPr/>
        </p:nvCxnSpPr>
        <p:spPr>
          <a:xfrm flipH="1">
            <a:off x="5715000" y="4316486"/>
            <a:ext cx="1954456" cy="1408168"/>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4A2212A7-178A-4BAF-A6C6-AA3BB9A4BDB8}"/>
              </a:ext>
            </a:extLst>
          </p:cNvPr>
          <p:cNvCxnSpPr>
            <a:cxnSpLocks/>
          </p:cNvCxnSpPr>
          <p:nvPr/>
        </p:nvCxnSpPr>
        <p:spPr>
          <a:xfrm>
            <a:off x="2424202" y="4792631"/>
            <a:ext cx="1605014" cy="291823"/>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19" name="图片 18">
            <a:extLst>
              <a:ext uri="{FF2B5EF4-FFF2-40B4-BE49-F238E27FC236}">
                <a16:creationId xmlns:a16="http://schemas.microsoft.com/office/drawing/2014/main" id="{B507BCDC-6AEB-4376-BF22-0E9C7DB6BBC4}"/>
              </a:ext>
            </a:extLst>
          </p:cNvPr>
          <p:cNvPicPr>
            <a:picLocks noChangeAspect="1"/>
          </p:cNvPicPr>
          <p:nvPr/>
        </p:nvPicPr>
        <p:blipFill>
          <a:blip r:embed="rId3"/>
          <a:stretch>
            <a:fillRect/>
          </a:stretch>
        </p:blipFill>
        <p:spPr>
          <a:xfrm>
            <a:off x="7517866" y="3407540"/>
            <a:ext cx="1265374" cy="2057684"/>
          </a:xfrm>
          <a:prstGeom prst="rect">
            <a:avLst/>
          </a:prstGeom>
        </p:spPr>
      </p:pic>
      <p:pic>
        <p:nvPicPr>
          <p:cNvPr id="29" name="图片 28">
            <a:extLst>
              <a:ext uri="{FF2B5EF4-FFF2-40B4-BE49-F238E27FC236}">
                <a16:creationId xmlns:a16="http://schemas.microsoft.com/office/drawing/2014/main" id="{0165F12E-9039-472B-B8C9-ED2BD868D94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69968" y="2830805"/>
            <a:ext cx="1404197" cy="2047099"/>
          </a:xfrm>
          <a:prstGeom prst="rect">
            <a:avLst/>
          </a:prstGeom>
        </p:spPr>
      </p:pic>
      <p:sp>
        <p:nvSpPr>
          <p:cNvPr id="32" name="文本框 31">
            <a:extLst>
              <a:ext uri="{FF2B5EF4-FFF2-40B4-BE49-F238E27FC236}">
                <a16:creationId xmlns:a16="http://schemas.microsoft.com/office/drawing/2014/main" id="{24182E46-5AD4-4F18-9BE9-FB4B9D21C1F0}"/>
              </a:ext>
            </a:extLst>
          </p:cNvPr>
          <p:cNvSpPr txBox="1"/>
          <p:nvPr/>
        </p:nvSpPr>
        <p:spPr>
          <a:xfrm>
            <a:off x="645319" y="6069143"/>
            <a:ext cx="1546071" cy="369332"/>
          </a:xfrm>
          <a:prstGeom prst="rect">
            <a:avLst/>
          </a:prstGeom>
          <a:noFill/>
        </p:spPr>
        <p:txBody>
          <a:bodyPr wrap="square" rtlCol="0">
            <a:spAutoFit/>
          </a:bodyPr>
          <a:lstStyle/>
          <a:p>
            <a:pPr algn="ctr"/>
            <a:r>
              <a:rPr lang="en-US" altLang="zh-CN" b="1" dirty="0">
                <a:solidFill>
                  <a:srgbClr val="C00000"/>
                </a:solidFill>
              </a:rPr>
              <a:t>FMC Card</a:t>
            </a:r>
            <a:endParaRPr lang="zh-CN" altLang="en-US" b="1" dirty="0">
              <a:solidFill>
                <a:srgbClr val="C00000"/>
              </a:solidFill>
            </a:endParaRPr>
          </a:p>
        </p:txBody>
      </p:sp>
      <p:sp>
        <p:nvSpPr>
          <p:cNvPr id="33" name="文本框 32">
            <a:extLst>
              <a:ext uri="{FF2B5EF4-FFF2-40B4-BE49-F238E27FC236}">
                <a16:creationId xmlns:a16="http://schemas.microsoft.com/office/drawing/2014/main" id="{548E9682-FCA1-4067-A536-8EF06C8E4865}"/>
              </a:ext>
            </a:extLst>
          </p:cNvPr>
          <p:cNvSpPr txBox="1"/>
          <p:nvPr/>
        </p:nvSpPr>
        <p:spPr>
          <a:xfrm>
            <a:off x="6658983" y="5585013"/>
            <a:ext cx="2623045" cy="615553"/>
          </a:xfrm>
          <a:prstGeom prst="rect">
            <a:avLst/>
          </a:prstGeom>
          <a:noFill/>
        </p:spPr>
        <p:txBody>
          <a:bodyPr wrap="square" rtlCol="0">
            <a:spAutoFit/>
          </a:bodyPr>
          <a:lstStyle/>
          <a:p>
            <a:pPr algn="ctr"/>
            <a:r>
              <a:rPr lang="en-US" altLang="zh-CN" b="1" dirty="0">
                <a:solidFill>
                  <a:srgbClr val="C00000"/>
                </a:solidFill>
              </a:rPr>
              <a:t>Carrier AMC</a:t>
            </a:r>
          </a:p>
          <a:p>
            <a:pPr algn="ctr"/>
            <a:r>
              <a:rPr lang="en-US" altLang="zh-CN" sz="1600" dirty="0"/>
              <a:t>Dual HPC FMC Carrier</a:t>
            </a:r>
            <a:endParaRPr lang="zh-CN" altLang="en-US" sz="1600" dirty="0"/>
          </a:p>
        </p:txBody>
      </p:sp>
      <p:pic>
        <p:nvPicPr>
          <p:cNvPr id="34" name="图片 33">
            <a:extLst>
              <a:ext uri="{FF2B5EF4-FFF2-40B4-BE49-F238E27FC236}">
                <a16:creationId xmlns:a16="http://schemas.microsoft.com/office/drawing/2014/main" id="{2C457B4C-6F62-46D2-80AC-DB3C4D4F09D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47234" y="4649253"/>
            <a:ext cx="1887675" cy="1357109"/>
          </a:xfrm>
          <a:prstGeom prst="rect">
            <a:avLst/>
          </a:prstGeom>
        </p:spPr>
      </p:pic>
      <p:sp>
        <p:nvSpPr>
          <p:cNvPr id="35" name="文本框 34">
            <a:extLst>
              <a:ext uri="{FF2B5EF4-FFF2-40B4-BE49-F238E27FC236}">
                <a16:creationId xmlns:a16="http://schemas.microsoft.com/office/drawing/2014/main" id="{32870547-B33E-453F-BAA3-1D7EA432899E}"/>
              </a:ext>
            </a:extLst>
          </p:cNvPr>
          <p:cNvSpPr txBox="1"/>
          <p:nvPr/>
        </p:nvSpPr>
        <p:spPr>
          <a:xfrm>
            <a:off x="502444" y="1095797"/>
            <a:ext cx="8205836" cy="1445717"/>
          </a:xfrm>
          <a:prstGeom prst="rect">
            <a:avLst/>
          </a:prstGeom>
          <a:noFill/>
        </p:spPr>
        <p:txBody>
          <a:bodyPr wrap="square">
            <a:spAutoFit/>
          </a:bodyPr>
          <a:lstStyle/>
          <a:p>
            <a:pPr marL="285750" indent="-285750">
              <a:lnSpc>
                <a:spcPct val="125000"/>
              </a:lnSpc>
              <a:buFont typeface="Arial" panose="020B0604020202020204" pitchFamily="34" charset="0"/>
              <a:buChar char="•"/>
            </a:pPr>
            <a:r>
              <a:rPr lang="en-US" altLang="zh-CN" sz="1800" b="0" i="0" u="none" strike="noStrike" baseline="0" dirty="0">
                <a:latin typeface="+mn-ea"/>
              </a:rPr>
              <a:t>High frequency analog signal transfer over Zone3 can leads to crosstalk between the differential channels</a:t>
            </a:r>
            <a:endParaRPr lang="en-US" altLang="zh-CN" dirty="0">
              <a:latin typeface="+mn-ea"/>
            </a:endParaRPr>
          </a:p>
          <a:p>
            <a:pPr marL="285750" indent="-285750">
              <a:lnSpc>
                <a:spcPct val="125000"/>
              </a:lnSpc>
              <a:buFont typeface="Arial" panose="020B0604020202020204" pitchFamily="34" charset="0"/>
              <a:buChar char="•"/>
            </a:pPr>
            <a:r>
              <a:rPr lang="en-US" altLang="zh-CN" dirty="0">
                <a:latin typeface="+mn-ea"/>
              </a:rPr>
              <a:t>Get rid of Zone 3 analog bandwidth limitations using carrier + FMC</a:t>
            </a:r>
          </a:p>
          <a:p>
            <a:pPr marL="285750" indent="-285750">
              <a:lnSpc>
                <a:spcPct val="125000"/>
              </a:lnSpc>
              <a:buFont typeface="Arial" panose="020B0604020202020204" pitchFamily="34" charset="0"/>
              <a:buChar char="•"/>
            </a:pPr>
            <a:r>
              <a:rPr lang="en-US" altLang="zh-CN" dirty="0">
                <a:latin typeface="+mn-ea"/>
              </a:rPr>
              <a:t>Many COTS components for GSPS ADC and DAC</a:t>
            </a:r>
          </a:p>
        </p:txBody>
      </p:sp>
    </p:spTree>
    <p:extLst>
      <p:ext uri="{BB962C8B-B14F-4D97-AF65-F5344CB8AC3E}">
        <p14:creationId xmlns:p14="http://schemas.microsoft.com/office/powerpoint/2010/main" val="3918816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004F8C-68CD-4902-87DA-6DEDB36FBF27}"/>
              </a:ext>
            </a:extLst>
          </p:cNvPr>
          <p:cNvSpPr>
            <a:spLocks noGrp="1"/>
          </p:cNvSpPr>
          <p:nvPr>
            <p:ph type="title"/>
          </p:nvPr>
        </p:nvSpPr>
        <p:spPr/>
        <p:txBody>
          <a:bodyPr vert="horz" lIns="91440" tIns="45720" rIns="91440" bIns="45720" rtlCol="0" anchor="b">
            <a:normAutofit/>
          </a:bodyPr>
          <a:lstStyle/>
          <a:p>
            <a:r>
              <a:rPr lang="en-US" altLang="zh-CN" dirty="0"/>
              <a:t>Other Direct Sampling Schemes</a:t>
            </a:r>
            <a:endParaRPr lang="zh-CN" altLang="en-US" dirty="0"/>
          </a:p>
        </p:txBody>
      </p:sp>
      <p:sp>
        <p:nvSpPr>
          <p:cNvPr id="4" name="灯片编号占位符 3">
            <a:extLst>
              <a:ext uri="{FF2B5EF4-FFF2-40B4-BE49-F238E27FC236}">
                <a16:creationId xmlns:a16="http://schemas.microsoft.com/office/drawing/2014/main" id="{8ACDEC6B-BA4D-4C2C-81C8-EF825B72C391}"/>
              </a:ext>
            </a:extLst>
          </p:cNvPr>
          <p:cNvSpPr>
            <a:spLocks noGrp="1"/>
          </p:cNvSpPr>
          <p:nvPr>
            <p:ph type="sldNum" sz="quarter" idx="12"/>
          </p:nvPr>
        </p:nvSpPr>
        <p:spPr/>
        <p:txBody>
          <a:bodyPr/>
          <a:lstStyle/>
          <a:p>
            <a:fld id="{5DD3DB80-B894-403A-B48E-6FDC1A72010E}" type="slidenum">
              <a:rPr lang="zh-CN" altLang="en-US" smtClean="0"/>
              <a:pPr/>
              <a:t>17</a:t>
            </a:fld>
            <a:endParaRPr lang="zh-CN" altLang="en-US"/>
          </a:p>
        </p:txBody>
      </p:sp>
      <p:pic>
        <p:nvPicPr>
          <p:cNvPr id="7" name="图片 6">
            <a:extLst>
              <a:ext uri="{FF2B5EF4-FFF2-40B4-BE49-F238E27FC236}">
                <a16:creationId xmlns:a16="http://schemas.microsoft.com/office/drawing/2014/main" id="{5175CD3F-B449-4869-BCFD-EF73D419BFBC}"/>
              </a:ext>
            </a:extLst>
          </p:cNvPr>
          <p:cNvPicPr>
            <a:picLocks noChangeAspect="1"/>
          </p:cNvPicPr>
          <p:nvPr/>
        </p:nvPicPr>
        <p:blipFill>
          <a:blip r:embed="rId2"/>
          <a:stretch>
            <a:fillRect/>
          </a:stretch>
        </p:blipFill>
        <p:spPr>
          <a:xfrm>
            <a:off x="558800" y="2884963"/>
            <a:ext cx="1911630" cy="1991360"/>
          </a:xfrm>
          <a:prstGeom prst="rect">
            <a:avLst/>
          </a:prstGeom>
        </p:spPr>
      </p:pic>
      <p:sp>
        <p:nvSpPr>
          <p:cNvPr id="22" name="文本框 21">
            <a:extLst>
              <a:ext uri="{FF2B5EF4-FFF2-40B4-BE49-F238E27FC236}">
                <a16:creationId xmlns:a16="http://schemas.microsoft.com/office/drawing/2014/main" id="{63BE51A5-EA88-464D-B929-74E569F7FDB0}"/>
              </a:ext>
            </a:extLst>
          </p:cNvPr>
          <p:cNvSpPr txBox="1"/>
          <p:nvPr/>
        </p:nvSpPr>
        <p:spPr>
          <a:xfrm>
            <a:off x="558800" y="1261283"/>
            <a:ext cx="8137922" cy="1200329"/>
          </a:xfrm>
          <a:prstGeom prst="rect">
            <a:avLst/>
          </a:prstGeom>
          <a:noFill/>
        </p:spPr>
        <p:txBody>
          <a:bodyPr wrap="square">
            <a:spAutoFit/>
          </a:bodyPr>
          <a:lstStyle/>
          <a:p>
            <a:pPr marL="285750" indent="-285750">
              <a:buFont typeface="Wingdings" panose="05000000000000000000" pitchFamily="2" charset="2"/>
              <a:buChar char="n"/>
            </a:pPr>
            <a:r>
              <a:rPr lang="en-US" altLang="zh-CN" dirty="0"/>
              <a:t>High sampling rate </a:t>
            </a:r>
            <a:r>
              <a:rPr lang="en-US" altLang="zh-CN" sz="1800" dirty="0"/>
              <a:t>digitizer using </a:t>
            </a:r>
            <a:r>
              <a:rPr lang="en-US" altLang="zh-CN" dirty="0"/>
              <a:t>single-ended analog RTM connection (Class RF1.0)</a:t>
            </a:r>
          </a:p>
          <a:p>
            <a:pPr marL="285750" indent="-285750">
              <a:buFont typeface="Wingdings" panose="05000000000000000000" pitchFamily="2" charset="2"/>
              <a:buChar char="n"/>
            </a:pPr>
            <a:endParaRPr lang="en-US" altLang="zh-CN" dirty="0"/>
          </a:p>
          <a:p>
            <a:pPr marL="285750" indent="-285750">
              <a:buFont typeface="Wingdings" panose="05000000000000000000" pitchFamily="2" charset="2"/>
              <a:buChar char="n"/>
            </a:pPr>
            <a:r>
              <a:rPr lang="en-US" altLang="zh-CN" dirty="0"/>
              <a:t>Zynq RF-SoC digitizer: highly integrated, </a:t>
            </a:r>
            <a:r>
              <a:rPr lang="en-US" altLang="zh-CN" b="0" i="0" dirty="0">
                <a:solidFill>
                  <a:srgbClr val="171C2D"/>
                </a:solidFill>
                <a:effectLst/>
                <a:latin typeface="Roboto" panose="02000000000000000000" pitchFamily="2" charset="0"/>
              </a:rPr>
              <a:t>more flexible, </a:t>
            </a:r>
            <a:r>
              <a:rPr lang="en-US" altLang="zh-CN" dirty="0"/>
              <a:t>lower latency</a:t>
            </a:r>
            <a:endParaRPr lang="zh-CN" altLang="en-US" dirty="0"/>
          </a:p>
        </p:txBody>
      </p:sp>
      <p:pic>
        <p:nvPicPr>
          <p:cNvPr id="11" name="图片 10">
            <a:extLst>
              <a:ext uri="{FF2B5EF4-FFF2-40B4-BE49-F238E27FC236}">
                <a16:creationId xmlns:a16="http://schemas.microsoft.com/office/drawing/2014/main" id="{33548539-2D5B-4186-8E11-6688F9F2D4CF}"/>
              </a:ext>
            </a:extLst>
          </p:cNvPr>
          <p:cNvPicPr>
            <a:picLocks noChangeAspect="1"/>
          </p:cNvPicPr>
          <p:nvPr/>
        </p:nvPicPr>
        <p:blipFill>
          <a:blip r:embed="rId3"/>
          <a:stretch>
            <a:fillRect/>
          </a:stretch>
        </p:blipFill>
        <p:spPr>
          <a:xfrm>
            <a:off x="3177873" y="3176308"/>
            <a:ext cx="2619957" cy="1454076"/>
          </a:xfrm>
          <a:prstGeom prst="rect">
            <a:avLst/>
          </a:prstGeom>
        </p:spPr>
      </p:pic>
      <p:pic>
        <p:nvPicPr>
          <p:cNvPr id="13" name="图片 12">
            <a:extLst>
              <a:ext uri="{FF2B5EF4-FFF2-40B4-BE49-F238E27FC236}">
                <a16:creationId xmlns:a16="http://schemas.microsoft.com/office/drawing/2014/main" id="{F781B4CF-3F26-4B57-AE70-E5E8B32DD43B}"/>
              </a:ext>
            </a:extLst>
          </p:cNvPr>
          <p:cNvPicPr>
            <a:picLocks noChangeAspect="1"/>
          </p:cNvPicPr>
          <p:nvPr/>
        </p:nvPicPr>
        <p:blipFill>
          <a:blip r:embed="rId4"/>
          <a:stretch>
            <a:fillRect/>
          </a:stretch>
        </p:blipFill>
        <p:spPr>
          <a:xfrm>
            <a:off x="6175838" y="3189866"/>
            <a:ext cx="2163627" cy="1380600"/>
          </a:xfrm>
          <a:prstGeom prst="rect">
            <a:avLst/>
          </a:prstGeom>
        </p:spPr>
      </p:pic>
      <p:sp>
        <p:nvSpPr>
          <p:cNvPr id="27" name="文本框 26">
            <a:extLst>
              <a:ext uri="{FF2B5EF4-FFF2-40B4-BE49-F238E27FC236}">
                <a16:creationId xmlns:a16="http://schemas.microsoft.com/office/drawing/2014/main" id="{B71DA282-18E3-4222-9F59-4CAEBD19CBF4}"/>
              </a:ext>
            </a:extLst>
          </p:cNvPr>
          <p:cNvSpPr txBox="1"/>
          <p:nvPr/>
        </p:nvSpPr>
        <p:spPr>
          <a:xfrm>
            <a:off x="3215640" y="5109705"/>
            <a:ext cx="2529840" cy="1169551"/>
          </a:xfrm>
          <a:prstGeom prst="rect">
            <a:avLst/>
          </a:prstGeom>
          <a:noFill/>
        </p:spPr>
        <p:txBody>
          <a:bodyPr wrap="square">
            <a:spAutoFit/>
          </a:bodyPr>
          <a:lstStyle/>
          <a:p>
            <a:r>
              <a:rPr lang="en-US" altLang="zh-CN" sz="1400" b="0" i="0" dirty="0">
                <a:solidFill>
                  <a:srgbClr val="000000"/>
                </a:solidFill>
                <a:effectLst/>
                <a:latin typeface="+mn-ea"/>
              </a:rPr>
              <a:t>MMC-TRX02-B RF-SoC</a:t>
            </a:r>
          </a:p>
          <a:p>
            <a:endParaRPr lang="en-US" altLang="zh-CN" sz="1400" b="0" i="0" dirty="0">
              <a:solidFill>
                <a:srgbClr val="000000"/>
              </a:solidFill>
              <a:effectLst/>
              <a:latin typeface="+mn-ea"/>
            </a:endParaRPr>
          </a:p>
          <a:p>
            <a:r>
              <a:rPr lang="en-US" altLang="zh-CN" sz="1400" b="0" i="0" dirty="0">
                <a:solidFill>
                  <a:srgbClr val="000000"/>
                </a:solidFill>
                <a:effectLst/>
                <a:latin typeface="arial" panose="020B0604020202020204" pitchFamily="34" charset="0"/>
              </a:rPr>
              <a:t>12bit, Sampling: 4GSPS, Bandwidth: 4GHz, Channels: 8ch</a:t>
            </a:r>
            <a:endParaRPr lang="zh-CN" altLang="en-US" sz="1400" dirty="0">
              <a:latin typeface="+mn-ea"/>
            </a:endParaRPr>
          </a:p>
        </p:txBody>
      </p:sp>
      <p:sp>
        <p:nvSpPr>
          <p:cNvPr id="28" name="文本框 27">
            <a:extLst>
              <a:ext uri="{FF2B5EF4-FFF2-40B4-BE49-F238E27FC236}">
                <a16:creationId xmlns:a16="http://schemas.microsoft.com/office/drawing/2014/main" id="{BEFBF617-682A-406A-8985-E58197B35A8F}"/>
              </a:ext>
            </a:extLst>
          </p:cNvPr>
          <p:cNvSpPr txBox="1"/>
          <p:nvPr/>
        </p:nvSpPr>
        <p:spPr>
          <a:xfrm>
            <a:off x="6284237" y="5109705"/>
            <a:ext cx="2529840" cy="892552"/>
          </a:xfrm>
          <a:prstGeom prst="rect">
            <a:avLst/>
          </a:prstGeom>
          <a:noFill/>
        </p:spPr>
        <p:txBody>
          <a:bodyPr wrap="square">
            <a:spAutoFit/>
          </a:bodyPr>
          <a:lstStyle/>
          <a:p>
            <a:r>
              <a:rPr lang="en-US" altLang="zh-CN" sz="1400" b="0" i="0" dirty="0">
                <a:solidFill>
                  <a:srgbClr val="000000"/>
                </a:solidFill>
                <a:effectLst/>
                <a:latin typeface="+mn-ea"/>
              </a:rPr>
              <a:t>AMC576 RF-SoC</a:t>
            </a:r>
          </a:p>
          <a:p>
            <a:endParaRPr lang="en-US" altLang="zh-CN" sz="1400" b="0" i="0" dirty="0">
              <a:solidFill>
                <a:srgbClr val="000000"/>
              </a:solidFill>
              <a:effectLst/>
              <a:latin typeface="+mn-ea"/>
            </a:endParaRPr>
          </a:p>
          <a:p>
            <a:r>
              <a:rPr lang="en-US" altLang="zh-CN" sz="1200" dirty="0">
                <a:latin typeface="+mn-ea"/>
              </a:rPr>
              <a:t>16 ADC (12-bit @ 2 GSPS) and 16 DAC (14-bit @ 6.4 GSPS)</a:t>
            </a:r>
            <a:endParaRPr lang="zh-CN" altLang="en-US" sz="1200" dirty="0">
              <a:latin typeface="+mn-ea"/>
            </a:endParaRPr>
          </a:p>
        </p:txBody>
      </p:sp>
      <p:sp>
        <p:nvSpPr>
          <p:cNvPr id="36" name="文本框 35">
            <a:extLst>
              <a:ext uri="{FF2B5EF4-FFF2-40B4-BE49-F238E27FC236}">
                <a16:creationId xmlns:a16="http://schemas.microsoft.com/office/drawing/2014/main" id="{2FD278A3-C567-403B-BDD0-43A474704324}"/>
              </a:ext>
            </a:extLst>
          </p:cNvPr>
          <p:cNvSpPr txBox="1"/>
          <p:nvPr/>
        </p:nvSpPr>
        <p:spPr>
          <a:xfrm>
            <a:off x="534563" y="5109705"/>
            <a:ext cx="2218797" cy="892552"/>
          </a:xfrm>
          <a:prstGeom prst="rect">
            <a:avLst/>
          </a:prstGeom>
          <a:noFill/>
        </p:spPr>
        <p:txBody>
          <a:bodyPr wrap="square">
            <a:spAutoFit/>
          </a:bodyPr>
          <a:lstStyle>
            <a:defPPr>
              <a:defRPr lang="zh-CN"/>
            </a:defPPr>
            <a:lvl1pPr>
              <a:defRPr sz="1400" b="0" i="0">
                <a:solidFill>
                  <a:srgbClr val="000000"/>
                </a:solidFill>
                <a:effectLst/>
                <a:latin typeface="+mn-ea"/>
              </a:defRPr>
            </a:lvl1pPr>
          </a:lstStyle>
          <a:p>
            <a:r>
              <a:rPr lang="en-US" altLang="zh-CN" dirty="0"/>
              <a:t>DAMC-DS812ZUP</a:t>
            </a:r>
          </a:p>
          <a:p>
            <a:endParaRPr lang="en-US" altLang="zh-CN" dirty="0"/>
          </a:p>
          <a:p>
            <a:r>
              <a:rPr lang="en-US" altLang="zh-CN" sz="1200" dirty="0"/>
              <a:t>8 channels, 800 MSPS, 12 bit digitizer</a:t>
            </a:r>
            <a:endParaRPr lang="zh-CN" altLang="en-US" sz="1200" dirty="0"/>
          </a:p>
        </p:txBody>
      </p:sp>
    </p:spTree>
    <p:extLst>
      <p:ext uri="{BB962C8B-B14F-4D97-AF65-F5344CB8AC3E}">
        <p14:creationId xmlns:p14="http://schemas.microsoft.com/office/powerpoint/2010/main" val="373674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004F8C-68CD-4902-87DA-6DEDB36FBF27}"/>
              </a:ext>
            </a:extLst>
          </p:cNvPr>
          <p:cNvSpPr>
            <a:spLocks noGrp="1"/>
          </p:cNvSpPr>
          <p:nvPr>
            <p:ph type="title"/>
          </p:nvPr>
        </p:nvSpPr>
        <p:spPr/>
        <p:txBody>
          <a:bodyPr/>
          <a:lstStyle/>
          <a:p>
            <a:r>
              <a:rPr lang="en-US" altLang="zh-CN" dirty="0"/>
              <a:t>Down-conversion Schemes</a:t>
            </a:r>
            <a:endParaRPr lang="zh-CN" altLang="en-US" dirty="0"/>
          </a:p>
        </p:txBody>
      </p:sp>
      <p:sp>
        <p:nvSpPr>
          <p:cNvPr id="4" name="灯片编号占位符 3">
            <a:extLst>
              <a:ext uri="{FF2B5EF4-FFF2-40B4-BE49-F238E27FC236}">
                <a16:creationId xmlns:a16="http://schemas.microsoft.com/office/drawing/2014/main" id="{8ACDEC6B-BA4D-4C2C-81C8-EF825B72C391}"/>
              </a:ext>
            </a:extLst>
          </p:cNvPr>
          <p:cNvSpPr>
            <a:spLocks noGrp="1"/>
          </p:cNvSpPr>
          <p:nvPr>
            <p:ph type="sldNum" sz="quarter" idx="12"/>
          </p:nvPr>
        </p:nvSpPr>
        <p:spPr/>
        <p:txBody>
          <a:bodyPr/>
          <a:lstStyle/>
          <a:p>
            <a:fld id="{5DD3DB80-B894-403A-B48E-6FDC1A72010E}" type="slidenum">
              <a:rPr lang="zh-CN" altLang="en-US" smtClean="0"/>
              <a:pPr/>
              <a:t>18</a:t>
            </a:fld>
            <a:endParaRPr lang="zh-CN" altLang="en-US"/>
          </a:p>
        </p:txBody>
      </p:sp>
      <p:pic>
        <p:nvPicPr>
          <p:cNvPr id="7" name="图片 6">
            <a:extLst>
              <a:ext uri="{FF2B5EF4-FFF2-40B4-BE49-F238E27FC236}">
                <a16:creationId xmlns:a16="http://schemas.microsoft.com/office/drawing/2014/main" id="{A3DDE431-43DD-4FB0-A1C6-EB9A58A27D77}"/>
              </a:ext>
            </a:extLst>
          </p:cNvPr>
          <p:cNvPicPr>
            <a:picLocks noChangeAspect="1"/>
          </p:cNvPicPr>
          <p:nvPr/>
        </p:nvPicPr>
        <p:blipFill>
          <a:blip r:embed="rId2"/>
          <a:srcRect/>
          <a:stretch/>
        </p:blipFill>
        <p:spPr>
          <a:xfrm>
            <a:off x="1688927" y="2649169"/>
            <a:ext cx="5082336" cy="3470035"/>
          </a:xfrm>
          <a:prstGeom prst="rect">
            <a:avLst/>
          </a:prstGeom>
        </p:spPr>
      </p:pic>
      <p:sp>
        <p:nvSpPr>
          <p:cNvPr id="8" name="矩形 7">
            <a:extLst>
              <a:ext uri="{FF2B5EF4-FFF2-40B4-BE49-F238E27FC236}">
                <a16:creationId xmlns:a16="http://schemas.microsoft.com/office/drawing/2014/main" id="{B3320537-2392-42CC-A7F5-3BC3BBA263B1}"/>
              </a:ext>
            </a:extLst>
          </p:cNvPr>
          <p:cNvSpPr/>
          <p:nvPr/>
        </p:nvSpPr>
        <p:spPr>
          <a:xfrm>
            <a:off x="2696160" y="4017321"/>
            <a:ext cx="3456384" cy="792088"/>
          </a:xfrm>
          <a:prstGeom prst="rect">
            <a:avLst/>
          </a:prstGeom>
          <a:noFill/>
          <a:ln w="28575" cmpd="sng">
            <a:solidFill>
              <a:schemeClr val="accent3">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971FF46F-D80B-4104-9415-C8E9918C460E}"/>
              </a:ext>
            </a:extLst>
          </p:cNvPr>
          <p:cNvSpPr/>
          <p:nvPr/>
        </p:nvSpPr>
        <p:spPr>
          <a:xfrm>
            <a:off x="2696160" y="4845413"/>
            <a:ext cx="3456384" cy="1332148"/>
          </a:xfrm>
          <a:prstGeom prst="rect">
            <a:avLst/>
          </a:prstGeom>
          <a:noFill/>
          <a:ln w="28575" cmpd="sng">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52EFA2DA-936A-407B-8163-48564CD60467}"/>
              </a:ext>
            </a:extLst>
          </p:cNvPr>
          <p:cNvSpPr/>
          <p:nvPr/>
        </p:nvSpPr>
        <p:spPr>
          <a:xfrm>
            <a:off x="1836256" y="4017321"/>
            <a:ext cx="643880" cy="2160240"/>
          </a:xfrm>
          <a:prstGeom prst="rect">
            <a:avLst/>
          </a:prstGeom>
          <a:noFill/>
          <a:ln w="28575" cmpd="sng">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32A20C08-F701-4A99-99F6-5853EFE05E5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88648" y="2632100"/>
            <a:ext cx="1431766" cy="1955276"/>
          </a:xfrm>
          <a:prstGeom prst="rect">
            <a:avLst/>
          </a:prstGeom>
        </p:spPr>
      </p:pic>
      <p:cxnSp>
        <p:nvCxnSpPr>
          <p:cNvPr id="13" name="直接箭头连接符 12">
            <a:extLst>
              <a:ext uri="{FF2B5EF4-FFF2-40B4-BE49-F238E27FC236}">
                <a16:creationId xmlns:a16="http://schemas.microsoft.com/office/drawing/2014/main" id="{B819ECA8-69A2-4791-BF3A-BA70A441DD1C}"/>
              </a:ext>
            </a:extLst>
          </p:cNvPr>
          <p:cNvCxnSpPr>
            <a:cxnSpLocks/>
          </p:cNvCxnSpPr>
          <p:nvPr/>
        </p:nvCxnSpPr>
        <p:spPr>
          <a:xfrm flipH="1">
            <a:off x="6152544" y="3393714"/>
            <a:ext cx="936104" cy="1048583"/>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3E3D7314-6C76-43A9-A9A1-1CF99649814E}"/>
              </a:ext>
            </a:extLst>
          </p:cNvPr>
          <p:cNvCxnSpPr>
            <a:cxnSpLocks/>
            <a:stCxn id="11" idx="1"/>
            <a:endCxn id="9" idx="3"/>
          </p:cNvCxnSpPr>
          <p:nvPr/>
        </p:nvCxnSpPr>
        <p:spPr>
          <a:xfrm flipH="1">
            <a:off x="6152544" y="5348990"/>
            <a:ext cx="854739" cy="162497"/>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2D261F1D-16B5-4D92-A368-C29251D8427B}"/>
              </a:ext>
            </a:extLst>
          </p:cNvPr>
          <p:cNvCxnSpPr>
            <a:cxnSpLocks/>
          </p:cNvCxnSpPr>
          <p:nvPr/>
        </p:nvCxnSpPr>
        <p:spPr>
          <a:xfrm>
            <a:off x="1465948" y="3613146"/>
            <a:ext cx="370308" cy="1368152"/>
          </a:xfrm>
          <a:prstGeom prst="straightConnector1">
            <a:avLst/>
          </a:prstGeom>
          <a:ln w="508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A7ACB38C-7402-4867-839B-3203FB0BB86D}"/>
              </a:ext>
            </a:extLst>
          </p:cNvPr>
          <p:cNvSpPr txBox="1"/>
          <p:nvPr/>
        </p:nvSpPr>
        <p:spPr>
          <a:xfrm>
            <a:off x="5124450" y="2046589"/>
            <a:ext cx="4065984" cy="615553"/>
          </a:xfrm>
          <a:prstGeom prst="rect">
            <a:avLst/>
          </a:prstGeom>
          <a:noFill/>
        </p:spPr>
        <p:txBody>
          <a:bodyPr wrap="square" rtlCol="0">
            <a:spAutoFit/>
          </a:bodyPr>
          <a:lstStyle/>
          <a:p>
            <a:pPr algn="ctr"/>
            <a:r>
              <a:rPr lang="en-US" altLang="zh-CN" b="1" dirty="0">
                <a:solidFill>
                  <a:srgbClr val="C00000"/>
                </a:solidFill>
              </a:rPr>
              <a:t>RTM Front-end</a:t>
            </a:r>
          </a:p>
          <a:p>
            <a:pPr algn="ctr"/>
            <a:r>
              <a:rPr lang="en-US" altLang="zh-CN" sz="1600" b="0" i="0" u="none" strike="noStrike" baseline="0" dirty="0">
                <a:latin typeface="ArialMT"/>
              </a:rPr>
              <a:t>500MHz to 6GHz Down/VM converter</a:t>
            </a:r>
            <a:endParaRPr lang="zh-CN" altLang="en-US" sz="1600" dirty="0"/>
          </a:p>
        </p:txBody>
      </p:sp>
      <p:sp>
        <p:nvSpPr>
          <p:cNvPr id="19" name="文本框 18">
            <a:extLst>
              <a:ext uri="{FF2B5EF4-FFF2-40B4-BE49-F238E27FC236}">
                <a16:creationId xmlns:a16="http://schemas.microsoft.com/office/drawing/2014/main" id="{88523D7F-5A01-46ED-8625-23735E849EC2}"/>
              </a:ext>
            </a:extLst>
          </p:cNvPr>
          <p:cNvSpPr txBox="1"/>
          <p:nvPr/>
        </p:nvSpPr>
        <p:spPr>
          <a:xfrm>
            <a:off x="17526" y="3883799"/>
            <a:ext cx="1634900" cy="646331"/>
          </a:xfrm>
          <a:prstGeom prst="rect">
            <a:avLst/>
          </a:prstGeom>
          <a:noFill/>
        </p:spPr>
        <p:txBody>
          <a:bodyPr wrap="square" rtlCol="0">
            <a:spAutoFit/>
          </a:bodyPr>
          <a:lstStyle/>
          <a:p>
            <a:pPr algn="ctr"/>
            <a:r>
              <a:rPr lang="en-US" altLang="zh-CN" b="1" dirty="0">
                <a:solidFill>
                  <a:srgbClr val="C00000"/>
                </a:solidFill>
              </a:rPr>
              <a:t>LO &amp; Clock</a:t>
            </a:r>
          </a:p>
          <a:p>
            <a:pPr algn="ctr"/>
            <a:r>
              <a:rPr lang="en-US" altLang="zh-CN" b="1" dirty="0">
                <a:solidFill>
                  <a:srgbClr val="C00000"/>
                </a:solidFill>
              </a:rPr>
              <a:t>Generator</a:t>
            </a:r>
            <a:endParaRPr lang="zh-CN" altLang="en-US" b="1" dirty="0">
              <a:solidFill>
                <a:srgbClr val="C00000"/>
              </a:solidFill>
            </a:endParaRPr>
          </a:p>
        </p:txBody>
      </p:sp>
      <p:pic>
        <p:nvPicPr>
          <p:cNvPr id="20" name="图片 19">
            <a:extLst>
              <a:ext uri="{FF2B5EF4-FFF2-40B4-BE49-F238E27FC236}">
                <a16:creationId xmlns:a16="http://schemas.microsoft.com/office/drawing/2014/main" id="{ED1F4918-BCB2-40C9-B0D1-4984E3C174AF}"/>
              </a:ext>
            </a:extLst>
          </p:cNvPr>
          <p:cNvPicPr>
            <a:picLocks noChangeAspect="1"/>
          </p:cNvPicPr>
          <p:nvPr/>
        </p:nvPicPr>
        <p:blipFill>
          <a:blip r:embed="rId4"/>
          <a:stretch>
            <a:fillRect/>
          </a:stretch>
        </p:blipFill>
        <p:spPr>
          <a:xfrm>
            <a:off x="61878" y="3122401"/>
            <a:ext cx="1993474" cy="611332"/>
          </a:xfrm>
          <a:prstGeom prst="rect">
            <a:avLst/>
          </a:prstGeom>
        </p:spPr>
      </p:pic>
      <p:sp>
        <p:nvSpPr>
          <p:cNvPr id="21" name="文本框 20">
            <a:extLst>
              <a:ext uri="{FF2B5EF4-FFF2-40B4-BE49-F238E27FC236}">
                <a16:creationId xmlns:a16="http://schemas.microsoft.com/office/drawing/2014/main" id="{CD4BD535-77F9-4531-B895-AA460CEF2DFE}"/>
              </a:ext>
            </a:extLst>
          </p:cNvPr>
          <p:cNvSpPr txBox="1"/>
          <p:nvPr/>
        </p:nvSpPr>
        <p:spPr>
          <a:xfrm>
            <a:off x="502443" y="1128420"/>
            <a:ext cx="8169117" cy="1200329"/>
          </a:xfrm>
          <a:prstGeom prst="rect">
            <a:avLst/>
          </a:prstGeom>
          <a:noFill/>
        </p:spPr>
        <p:txBody>
          <a:bodyPr wrap="square">
            <a:spAutoFit/>
          </a:bodyPr>
          <a:lstStyle/>
          <a:p>
            <a:pPr marL="285750" indent="-285750" algn="l">
              <a:buFont typeface="Arial" panose="020B0604020202020204" pitchFamily="34" charset="0"/>
              <a:buChar char="•"/>
            </a:pPr>
            <a:r>
              <a:rPr lang="en-US" altLang="zh-CN" dirty="0">
                <a:latin typeface="+mn-ea"/>
              </a:rPr>
              <a:t>For L, S, C band LLRF, RF signal </a:t>
            </a:r>
            <a:r>
              <a:rPr lang="en-US" altLang="zh-CN" sz="1800" b="0" i="0" u="none" strike="noStrike" baseline="0" dirty="0">
                <a:latin typeface="+mn-ea"/>
              </a:rPr>
              <a:t>is typically down-converted in RTM front-end</a:t>
            </a:r>
          </a:p>
          <a:p>
            <a:pPr marL="285750" indent="-285750" algn="l">
              <a:buFont typeface="Arial" panose="020B0604020202020204" pitchFamily="34" charset="0"/>
              <a:buChar char="•"/>
            </a:pPr>
            <a:r>
              <a:rPr lang="en-US" altLang="zh-CN" dirty="0">
                <a:latin typeface="+mn-ea"/>
              </a:rPr>
              <a:t>For higher </a:t>
            </a:r>
            <a:r>
              <a:rPr lang="en-US" altLang="zh-CN" sz="1800" b="0" i="0" u="none" strike="noStrike" baseline="0" dirty="0">
                <a:latin typeface="+mn-ea"/>
              </a:rPr>
              <a:t>frequency </a:t>
            </a:r>
            <a:r>
              <a:rPr lang="en-US" altLang="zh-CN" dirty="0">
                <a:latin typeface="+mn-ea"/>
              </a:rPr>
              <a:t>(X-band) LLRF, conversion between X, S or C out of crate may required</a:t>
            </a:r>
            <a:endParaRPr lang="en-US" altLang="zh-CN" sz="1800" b="0" i="0" u="none" strike="noStrike" baseline="0" dirty="0">
              <a:latin typeface="+mn-ea"/>
            </a:endParaRPr>
          </a:p>
        </p:txBody>
      </p:sp>
      <p:pic>
        <p:nvPicPr>
          <p:cNvPr id="11" name="图片 10">
            <a:extLst>
              <a:ext uri="{FF2B5EF4-FFF2-40B4-BE49-F238E27FC236}">
                <a16:creationId xmlns:a16="http://schemas.microsoft.com/office/drawing/2014/main" id="{F1CCE51D-9AAA-4A08-84BB-4F6EF55F764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07283" y="4336938"/>
            <a:ext cx="1341537" cy="2024103"/>
          </a:xfrm>
          <a:prstGeom prst="rect">
            <a:avLst/>
          </a:prstGeom>
        </p:spPr>
      </p:pic>
      <p:sp>
        <p:nvSpPr>
          <p:cNvPr id="17" name="文本框 16">
            <a:extLst>
              <a:ext uri="{FF2B5EF4-FFF2-40B4-BE49-F238E27FC236}">
                <a16:creationId xmlns:a16="http://schemas.microsoft.com/office/drawing/2014/main" id="{704E2C7A-1418-4E05-96EB-B95C62A98BAD}"/>
              </a:ext>
            </a:extLst>
          </p:cNvPr>
          <p:cNvSpPr txBox="1"/>
          <p:nvPr/>
        </p:nvSpPr>
        <p:spPr>
          <a:xfrm>
            <a:off x="5124450" y="6109026"/>
            <a:ext cx="3867150" cy="615553"/>
          </a:xfrm>
          <a:prstGeom prst="rect">
            <a:avLst/>
          </a:prstGeom>
          <a:noFill/>
        </p:spPr>
        <p:txBody>
          <a:bodyPr wrap="square" rtlCol="0">
            <a:spAutoFit/>
          </a:bodyPr>
          <a:lstStyle/>
          <a:p>
            <a:pPr algn="ctr"/>
            <a:r>
              <a:rPr lang="en-US" altLang="zh-CN" b="1" dirty="0">
                <a:solidFill>
                  <a:srgbClr val="C00000"/>
                </a:solidFill>
              </a:rPr>
              <a:t>AMC Digitizer</a:t>
            </a:r>
          </a:p>
          <a:p>
            <a:pPr algn="ctr"/>
            <a:r>
              <a:rPr lang="en-US" altLang="zh-CN" sz="1600" b="0" i="0" u="none" strike="noStrike" baseline="0" dirty="0"/>
              <a:t>10 channel 125MHz/16Bit digitizer</a:t>
            </a:r>
            <a:endParaRPr lang="zh-CN" altLang="en-US" sz="1600" dirty="0"/>
          </a:p>
        </p:txBody>
      </p:sp>
    </p:spTree>
    <p:extLst>
      <p:ext uri="{BB962C8B-B14F-4D97-AF65-F5344CB8AC3E}">
        <p14:creationId xmlns:p14="http://schemas.microsoft.com/office/powerpoint/2010/main" val="1908314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F38BF6-0479-4627-BD95-7CFA62B54622}"/>
              </a:ext>
            </a:extLst>
          </p:cNvPr>
          <p:cNvSpPr>
            <a:spLocks noGrp="1"/>
          </p:cNvSpPr>
          <p:nvPr>
            <p:ph type="title"/>
          </p:nvPr>
        </p:nvSpPr>
        <p:spPr/>
        <p:txBody>
          <a:bodyPr/>
          <a:lstStyle/>
          <a:p>
            <a:r>
              <a:rPr lang="en-US" altLang="zh-CN" dirty="0"/>
              <a:t>Down-conversion Schemes with RF Backplane</a:t>
            </a:r>
            <a:endParaRPr lang="zh-CN" altLang="en-US" dirty="0"/>
          </a:p>
        </p:txBody>
      </p:sp>
      <p:sp>
        <p:nvSpPr>
          <p:cNvPr id="4" name="灯片编号占位符 3">
            <a:extLst>
              <a:ext uri="{FF2B5EF4-FFF2-40B4-BE49-F238E27FC236}">
                <a16:creationId xmlns:a16="http://schemas.microsoft.com/office/drawing/2014/main" id="{ADA2BC58-9F08-4C91-BD25-FA2BA093E1B4}"/>
              </a:ext>
            </a:extLst>
          </p:cNvPr>
          <p:cNvSpPr>
            <a:spLocks noGrp="1"/>
          </p:cNvSpPr>
          <p:nvPr>
            <p:ph type="sldNum" sz="quarter" idx="12"/>
          </p:nvPr>
        </p:nvSpPr>
        <p:spPr/>
        <p:txBody>
          <a:bodyPr/>
          <a:lstStyle/>
          <a:p>
            <a:fld id="{5DD3DB80-B894-403A-B48E-6FDC1A72010E}" type="slidenum">
              <a:rPr lang="zh-CN" altLang="en-US" smtClean="0"/>
              <a:pPr/>
              <a:t>19</a:t>
            </a:fld>
            <a:endParaRPr lang="zh-CN" altLang="en-US"/>
          </a:p>
        </p:txBody>
      </p:sp>
      <p:pic>
        <p:nvPicPr>
          <p:cNvPr id="15" name="图片 14">
            <a:extLst>
              <a:ext uri="{FF2B5EF4-FFF2-40B4-BE49-F238E27FC236}">
                <a16:creationId xmlns:a16="http://schemas.microsoft.com/office/drawing/2014/main" id="{B48A111B-CAA0-4CF1-BB05-4E5631EF58A3}"/>
              </a:ext>
            </a:extLst>
          </p:cNvPr>
          <p:cNvPicPr>
            <a:picLocks noChangeAspect="1"/>
          </p:cNvPicPr>
          <p:nvPr/>
        </p:nvPicPr>
        <p:blipFill>
          <a:blip r:embed="rId2"/>
          <a:stretch>
            <a:fillRect/>
          </a:stretch>
        </p:blipFill>
        <p:spPr>
          <a:xfrm>
            <a:off x="7008828" y="3806944"/>
            <a:ext cx="847392" cy="1901237"/>
          </a:xfrm>
          <a:prstGeom prst="rect">
            <a:avLst/>
          </a:prstGeom>
        </p:spPr>
      </p:pic>
      <p:pic>
        <p:nvPicPr>
          <p:cNvPr id="18" name="图片 17">
            <a:extLst>
              <a:ext uri="{FF2B5EF4-FFF2-40B4-BE49-F238E27FC236}">
                <a16:creationId xmlns:a16="http://schemas.microsoft.com/office/drawing/2014/main" id="{EA09381D-DC02-4F5F-A799-5413F1CDA60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9099" y="4947352"/>
            <a:ext cx="3627817" cy="1601578"/>
          </a:xfrm>
          <a:prstGeom prst="rect">
            <a:avLst/>
          </a:prstGeom>
        </p:spPr>
      </p:pic>
      <p:pic>
        <p:nvPicPr>
          <p:cNvPr id="19" name="Grafik 4">
            <a:extLst>
              <a:ext uri="{FF2B5EF4-FFF2-40B4-BE49-F238E27FC236}">
                <a16:creationId xmlns:a16="http://schemas.microsoft.com/office/drawing/2014/main" id="{FFF59762-3AD7-4D7A-A498-B90087D7B3D4}"/>
              </a:ext>
            </a:extLst>
          </p:cNvPr>
          <p:cNvPicPr>
            <a:picLocks noChangeAspect="1"/>
          </p:cNvPicPr>
          <p:nvPr/>
        </p:nvPicPr>
        <p:blipFill>
          <a:blip r:embed="rId4"/>
          <a:stretch>
            <a:fillRect/>
          </a:stretch>
        </p:blipFill>
        <p:spPr>
          <a:xfrm rot="5400000">
            <a:off x="1445019" y="2430827"/>
            <a:ext cx="1638997" cy="3690838"/>
          </a:xfrm>
          <a:prstGeom prst="rect">
            <a:avLst/>
          </a:prstGeom>
        </p:spPr>
      </p:pic>
      <p:sp>
        <p:nvSpPr>
          <p:cNvPr id="21" name="文本框 20">
            <a:extLst>
              <a:ext uri="{FF2B5EF4-FFF2-40B4-BE49-F238E27FC236}">
                <a16:creationId xmlns:a16="http://schemas.microsoft.com/office/drawing/2014/main" id="{2AD3312C-1B3A-4940-823E-F102E388A16D}"/>
              </a:ext>
            </a:extLst>
          </p:cNvPr>
          <p:cNvSpPr txBox="1"/>
          <p:nvPr/>
        </p:nvSpPr>
        <p:spPr>
          <a:xfrm>
            <a:off x="4409373" y="5799383"/>
            <a:ext cx="1753745" cy="307777"/>
          </a:xfrm>
          <a:prstGeom prst="rect">
            <a:avLst/>
          </a:prstGeom>
          <a:noFill/>
        </p:spPr>
        <p:txBody>
          <a:bodyPr wrap="square">
            <a:spAutoFit/>
          </a:bodyPr>
          <a:lstStyle/>
          <a:p>
            <a:pPr algn="ctr"/>
            <a:r>
              <a:rPr lang="zh-CN" altLang="en-US" sz="1400" dirty="0"/>
              <a:t>DRTM-LOG1300</a:t>
            </a:r>
          </a:p>
        </p:txBody>
      </p:sp>
      <p:sp>
        <p:nvSpPr>
          <p:cNvPr id="22" name="文本框 21">
            <a:extLst>
              <a:ext uri="{FF2B5EF4-FFF2-40B4-BE49-F238E27FC236}">
                <a16:creationId xmlns:a16="http://schemas.microsoft.com/office/drawing/2014/main" id="{4FC964F0-FD15-4E94-8E88-29DF5DF4146E}"/>
              </a:ext>
            </a:extLst>
          </p:cNvPr>
          <p:cNvSpPr txBox="1"/>
          <p:nvPr/>
        </p:nvSpPr>
        <p:spPr>
          <a:xfrm>
            <a:off x="6372225" y="5799849"/>
            <a:ext cx="2003493" cy="523220"/>
          </a:xfrm>
          <a:prstGeom prst="rect">
            <a:avLst/>
          </a:prstGeom>
          <a:noFill/>
        </p:spPr>
        <p:txBody>
          <a:bodyPr wrap="square">
            <a:spAutoFit/>
          </a:bodyPr>
          <a:lstStyle/>
          <a:p>
            <a:pPr algn="ctr"/>
            <a:r>
              <a:rPr lang="en-US" altLang="zh-CN" sz="1400" dirty="0"/>
              <a:t>eRTM-508MHz</a:t>
            </a:r>
          </a:p>
          <a:p>
            <a:pPr algn="ctr"/>
            <a:r>
              <a:rPr lang="en-US" altLang="zh-CN" sz="1400" dirty="0" err="1"/>
              <a:t>Candox</a:t>
            </a:r>
            <a:r>
              <a:rPr lang="en-US" altLang="zh-CN" sz="1400" dirty="0"/>
              <a:t> Systems, Inc.</a:t>
            </a:r>
            <a:endParaRPr lang="zh-CN" altLang="en-US" sz="1400" dirty="0"/>
          </a:p>
        </p:txBody>
      </p:sp>
      <p:sp>
        <p:nvSpPr>
          <p:cNvPr id="24" name="文本框 23">
            <a:extLst>
              <a:ext uri="{FF2B5EF4-FFF2-40B4-BE49-F238E27FC236}">
                <a16:creationId xmlns:a16="http://schemas.microsoft.com/office/drawing/2014/main" id="{65C72DC8-24B9-406B-81CA-3B2206C172CE}"/>
              </a:ext>
            </a:extLst>
          </p:cNvPr>
          <p:cNvSpPr txBox="1"/>
          <p:nvPr/>
        </p:nvSpPr>
        <p:spPr>
          <a:xfrm>
            <a:off x="419099" y="1120676"/>
            <a:ext cx="8221266" cy="2484463"/>
          </a:xfrm>
          <a:prstGeom prst="rect">
            <a:avLst/>
          </a:prstGeom>
          <a:noFill/>
        </p:spPr>
        <p:txBody>
          <a:bodyPr wrap="square">
            <a:spAutoFit/>
          </a:bodyPr>
          <a:lstStyle/>
          <a:p>
            <a:pPr marL="285750" indent="-285750">
              <a:lnSpc>
                <a:spcPct val="125000"/>
              </a:lnSpc>
              <a:buFont typeface="Arial" panose="020B0604020202020204" pitchFamily="34" charset="0"/>
              <a:buChar char="•"/>
            </a:pPr>
            <a:r>
              <a:rPr lang="en-US" altLang="zh-CN" dirty="0">
                <a:latin typeface="+mn-ea"/>
              </a:rPr>
              <a:t>RF backplane introduced in MicroTCA 4.1</a:t>
            </a:r>
          </a:p>
          <a:p>
            <a:pPr marL="285750" indent="-285750">
              <a:lnSpc>
                <a:spcPct val="125000"/>
              </a:lnSpc>
              <a:buFont typeface="Arial" panose="020B0604020202020204" pitchFamily="34" charset="0"/>
              <a:buChar char="•"/>
            </a:pPr>
            <a:r>
              <a:rPr lang="en-US" altLang="zh-CN" dirty="0">
                <a:latin typeface="+mn-ea"/>
              </a:rPr>
              <a:t>Extra slots for RF/clock signal generation and distribution modules, Supports up to 3 extended RTMs (RTMs without AMC)</a:t>
            </a:r>
          </a:p>
          <a:p>
            <a:pPr marL="285750" indent="-285750">
              <a:lnSpc>
                <a:spcPct val="125000"/>
              </a:lnSpc>
              <a:buFont typeface="Arial" panose="020B0604020202020204" pitchFamily="34" charset="0"/>
              <a:buChar char="•"/>
            </a:pPr>
            <a:r>
              <a:rPr lang="en-US" altLang="zh-CN" dirty="0">
                <a:latin typeface="+mn-ea"/>
              </a:rPr>
              <a:t>Up to 2 power supply RTMs with low-noise, separated, analog, bipolar power distribution</a:t>
            </a:r>
          </a:p>
          <a:p>
            <a:pPr marL="285750" indent="-285750">
              <a:lnSpc>
                <a:spcPct val="125000"/>
              </a:lnSpc>
              <a:buFont typeface="Arial" panose="020B0604020202020204" pitchFamily="34" charset="0"/>
              <a:buChar char="•"/>
            </a:pPr>
            <a:r>
              <a:rPr lang="en-US" altLang="zh-CN" dirty="0">
                <a:latin typeface="+mn-ea"/>
              </a:rPr>
              <a:t>RF signal distribution over backplane, eliminates RF coaxial cable, </a:t>
            </a:r>
            <a:r>
              <a:rPr lang="en-US" altLang="zh-CN" b="0" i="0" u="none" strike="noStrike" baseline="0" dirty="0">
                <a:latin typeface="+mn-ea"/>
              </a:rPr>
              <a:t>more compact system, improves reliability</a:t>
            </a:r>
            <a:endParaRPr lang="zh-CN" altLang="en-US" dirty="0">
              <a:latin typeface="+mn-ea"/>
            </a:endParaRPr>
          </a:p>
        </p:txBody>
      </p:sp>
      <p:pic>
        <p:nvPicPr>
          <p:cNvPr id="25" name="图片 24">
            <a:extLst>
              <a:ext uri="{FF2B5EF4-FFF2-40B4-BE49-F238E27FC236}">
                <a16:creationId xmlns:a16="http://schemas.microsoft.com/office/drawing/2014/main" id="{0C3C00BD-786D-4EE6-B35D-B65434EF4B5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685875" y="3778142"/>
            <a:ext cx="1300589" cy="1932046"/>
          </a:xfrm>
          <a:prstGeom prst="rect">
            <a:avLst/>
          </a:prstGeom>
        </p:spPr>
      </p:pic>
    </p:spTree>
    <p:extLst>
      <p:ext uri="{BB962C8B-B14F-4D97-AF65-F5344CB8AC3E}">
        <p14:creationId xmlns:p14="http://schemas.microsoft.com/office/powerpoint/2010/main" val="1529708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e418bd0d-ef37-4f33-8101-40ac10f121f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8EEDC0FF-25D3-48A8-A699-1E7051C6C2E2}"/>
              </a:ext>
            </a:extLst>
          </p:cNvPr>
          <p:cNvGrpSpPr>
            <a:grpSpLocks noChangeAspect="1"/>
          </p:cNvGrpSpPr>
          <p:nvPr>
            <p:custDataLst>
              <p:tags r:id="rId1"/>
            </p:custDataLst>
          </p:nvPr>
        </p:nvGrpSpPr>
        <p:grpSpPr>
          <a:xfrm>
            <a:off x="502444" y="1700213"/>
            <a:ext cx="8137922" cy="3764756"/>
            <a:chOff x="669925" y="1123950"/>
            <a:chExt cx="10850563" cy="5019675"/>
          </a:xfrm>
        </p:grpSpPr>
        <p:grpSp>
          <p:nvGrpSpPr>
            <p:cNvPr id="3" name="ïsḷíḍê">
              <a:extLst>
                <a:ext uri="{FF2B5EF4-FFF2-40B4-BE49-F238E27FC236}">
                  <a16:creationId xmlns:a16="http://schemas.microsoft.com/office/drawing/2014/main" id="{6420B678-690F-431B-A366-EB214B14BB0A}"/>
                </a:ext>
              </a:extLst>
            </p:cNvPr>
            <p:cNvGrpSpPr/>
            <p:nvPr/>
          </p:nvGrpSpPr>
          <p:grpSpPr>
            <a:xfrm>
              <a:off x="669925" y="2041409"/>
              <a:ext cx="3251006" cy="2926464"/>
              <a:chOff x="1006669" y="2157562"/>
              <a:chExt cx="3251006" cy="2926464"/>
            </a:xfrm>
          </p:grpSpPr>
          <p:sp>
            <p:nvSpPr>
              <p:cNvPr id="34" name="íSľíďé">
                <a:extLst>
                  <a:ext uri="{FF2B5EF4-FFF2-40B4-BE49-F238E27FC236}">
                    <a16:creationId xmlns:a16="http://schemas.microsoft.com/office/drawing/2014/main" id="{71AE357A-D800-4410-82A4-44193808AA67}"/>
                  </a:ext>
                </a:extLst>
              </p:cNvPr>
              <p:cNvSpPr/>
              <p:nvPr/>
            </p:nvSpPr>
            <p:spPr>
              <a:xfrm>
                <a:off x="1006669" y="2157562"/>
                <a:ext cx="3251006" cy="2926464"/>
              </a:xfrm>
              <a:custGeom>
                <a:avLst/>
                <a:gdLst/>
                <a:ahLst/>
                <a:cxnLst>
                  <a:cxn ang="0">
                    <a:pos x="wd2" y="hd2"/>
                  </a:cxn>
                  <a:cxn ang="5400000">
                    <a:pos x="wd2" y="hd2"/>
                  </a:cxn>
                  <a:cxn ang="10800000">
                    <a:pos x="wd2" y="hd2"/>
                  </a:cxn>
                  <a:cxn ang="16200000">
                    <a:pos x="wd2" y="hd2"/>
                  </a:cxn>
                </a:cxnLst>
                <a:rect l="0" t="0" r="r" b="b"/>
                <a:pathLst>
                  <a:path w="21600" h="21600" extrusionOk="0">
                    <a:moveTo>
                      <a:pt x="9691" y="0"/>
                    </a:moveTo>
                    <a:cubicBezTo>
                      <a:pt x="14962" y="0"/>
                      <a:pt x="19247" y="4690"/>
                      <a:pt x="19375" y="10530"/>
                    </a:cubicBezTo>
                    <a:lnTo>
                      <a:pt x="21600" y="10530"/>
                    </a:lnTo>
                    <a:lnTo>
                      <a:pt x="18065" y="16006"/>
                    </a:lnTo>
                    <a:lnTo>
                      <a:pt x="14627" y="10530"/>
                    </a:lnTo>
                    <a:lnTo>
                      <a:pt x="16952" y="10530"/>
                    </a:lnTo>
                    <a:cubicBezTo>
                      <a:pt x="16825" y="6181"/>
                      <a:pt x="13624" y="2699"/>
                      <a:pt x="9691" y="2699"/>
                    </a:cubicBezTo>
                    <a:cubicBezTo>
                      <a:pt x="5677" y="2699"/>
                      <a:pt x="2423" y="6327"/>
                      <a:pt x="2423" y="10799"/>
                    </a:cubicBezTo>
                    <a:cubicBezTo>
                      <a:pt x="2423" y="15273"/>
                      <a:pt x="5677" y="18901"/>
                      <a:pt x="9691" y="18901"/>
                    </a:cubicBezTo>
                    <a:cubicBezTo>
                      <a:pt x="11300" y="18901"/>
                      <a:pt x="12788" y="18315"/>
                      <a:pt x="13991" y="17329"/>
                    </a:cubicBezTo>
                    <a:lnTo>
                      <a:pt x="15657" y="19310"/>
                    </a:lnTo>
                    <a:cubicBezTo>
                      <a:pt x="14013" y="20745"/>
                      <a:pt x="11941" y="21600"/>
                      <a:pt x="9691" y="21600"/>
                    </a:cubicBezTo>
                    <a:cubicBezTo>
                      <a:pt x="4339" y="21600"/>
                      <a:pt x="0" y="16766"/>
                      <a:pt x="0" y="10799"/>
                    </a:cubicBezTo>
                    <a:cubicBezTo>
                      <a:pt x="0" y="4836"/>
                      <a:pt x="4339" y="0"/>
                      <a:pt x="9691" y="0"/>
                    </a:cubicBezTo>
                    <a:close/>
                  </a:path>
                </a:pathLst>
              </a:custGeom>
              <a:solidFill>
                <a:schemeClr val="bg1">
                  <a:lumMod val="95000"/>
                </a:schemeClr>
              </a:solidFill>
              <a:ln w="12700">
                <a:miter lim="400000"/>
              </a:ln>
            </p:spPr>
            <p:txBody>
              <a:bodyPr anchor="ctr"/>
              <a:lstStyle/>
              <a:p>
                <a:pPr algn="ctr"/>
                <a:endParaRPr sz="1350"/>
              </a:p>
            </p:txBody>
          </p:sp>
          <p:sp>
            <p:nvSpPr>
              <p:cNvPr id="35" name="îṥḻïďè">
                <a:extLst>
                  <a:ext uri="{FF2B5EF4-FFF2-40B4-BE49-F238E27FC236}">
                    <a16:creationId xmlns:a16="http://schemas.microsoft.com/office/drawing/2014/main" id="{18966605-AF3B-4410-AF70-7329EEE3A996}"/>
                  </a:ext>
                </a:extLst>
              </p:cNvPr>
              <p:cNvSpPr/>
              <p:nvPr/>
            </p:nvSpPr>
            <p:spPr>
              <a:xfrm>
                <a:off x="1813180" y="3009283"/>
                <a:ext cx="1262285" cy="1263174"/>
              </a:xfrm>
              <a:prstGeom prst="ellipse">
                <a:avLst/>
              </a:prstGeom>
              <a:solidFill>
                <a:schemeClr val="bg1">
                  <a:lumMod val="75000"/>
                </a:schemeClr>
              </a:solidFill>
              <a:ln w="12700" cap="flat">
                <a:noFill/>
                <a:miter lim="400000"/>
              </a:ln>
              <a:effectLst/>
            </p:spPr>
            <p:txBody>
              <a:bodyPr wrap="none" anchor="ctr"/>
              <a:lstStyle/>
              <a:p>
                <a:pPr algn="ctr"/>
                <a:r>
                  <a:rPr lang="en-US" altLang="zh-CN" sz="1350" b="1" dirty="0">
                    <a:solidFill>
                      <a:schemeClr val="bg1"/>
                    </a:solidFill>
                  </a:rPr>
                  <a:t>CONTENT</a:t>
                </a:r>
                <a:endParaRPr sz="1350" dirty="0">
                  <a:solidFill>
                    <a:schemeClr val="bg1"/>
                  </a:solidFill>
                </a:endParaRPr>
              </a:p>
            </p:txBody>
          </p:sp>
        </p:grpSp>
        <p:grpSp>
          <p:nvGrpSpPr>
            <p:cNvPr id="4" name="is1íḓè">
              <a:extLst>
                <a:ext uri="{FF2B5EF4-FFF2-40B4-BE49-F238E27FC236}">
                  <a16:creationId xmlns:a16="http://schemas.microsoft.com/office/drawing/2014/main" id="{C906D028-70AA-40D7-8AFC-B8E6EDBFB414}"/>
                </a:ext>
              </a:extLst>
            </p:cNvPr>
            <p:cNvGrpSpPr/>
            <p:nvPr/>
          </p:nvGrpSpPr>
          <p:grpSpPr>
            <a:xfrm>
              <a:off x="4115692" y="1185888"/>
              <a:ext cx="3389923" cy="1894690"/>
              <a:chOff x="4115692" y="1185888"/>
              <a:chExt cx="3389923" cy="1894690"/>
            </a:xfrm>
          </p:grpSpPr>
          <p:sp>
            <p:nvSpPr>
              <p:cNvPr id="28" name="iṡ1iḑe" title="ry6MHxwOH8WsTKLSa514qPVJnvhhWFnRDjZGIbRZNsFBp">
                <a:extLst>
                  <a:ext uri="{FF2B5EF4-FFF2-40B4-BE49-F238E27FC236}">
                    <a16:creationId xmlns:a16="http://schemas.microsoft.com/office/drawing/2014/main" id="{3CA4BC40-6E1F-4FA8-89C7-701EEE5E63F3}"/>
                  </a:ext>
                </a:extLst>
              </p:cNvPr>
              <p:cNvSpPr/>
              <p:nvPr/>
            </p:nvSpPr>
            <p:spPr bwMode="auto">
              <a:xfrm>
                <a:off x="4988442" y="1380416"/>
                <a:ext cx="1644426" cy="1155539"/>
              </a:xfrm>
              <a:custGeom>
                <a:avLst/>
                <a:gdLst>
                  <a:gd name="connsiteX0" fmla="*/ 450100 w 607639"/>
                  <a:gd name="connsiteY0" fmla="*/ 313203 h 426991"/>
                  <a:gd name="connsiteX1" fmla="*/ 450100 w 607639"/>
                  <a:gd name="connsiteY1" fmla="*/ 403167 h 426991"/>
                  <a:gd name="connsiteX2" fmla="*/ 585744 w 607639"/>
                  <a:gd name="connsiteY2" fmla="*/ 403167 h 426991"/>
                  <a:gd name="connsiteX3" fmla="*/ 586100 w 607639"/>
                  <a:gd name="connsiteY3" fmla="*/ 313203 h 426991"/>
                  <a:gd name="connsiteX4" fmla="*/ 530294 w 607639"/>
                  <a:gd name="connsiteY4" fmla="*/ 313203 h 426991"/>
                  <a:gd name="connsiteX5" fmla="*/ 530116 w 607639"/>
                  <a:gd name="connsiteY5" fmla="*/ 313203 h 426991"/>
                  <a:gd name="connsiteX6" fmla="*/ 529760 w 607639"/>
                  <a:gd name="connsiteY6" fmla="*/ 313203 h 426991"/>
                  <a:gd name="connsiteX7" fmla="*/ 450901 w 607639"/>
                  <a:gd name="connsiteY7" fmla="*/ 313203 h 426991"/>
                  <a:gd name="connsiteX8" fmla="*/ 236309 w 607639"/>
                  <a:gd name="connsiteY8" fmla="*/ 313203 h 426991"/>
                  <a:gd name="connsiteX9" fmla="*/ 236309 w 607639"/>
                  <a:gd name="connsiteY9" fmla="*/ 403167 h 426991"/>
                  <a:gd name="connsiteX10" fmla="*/ 371953 w 607639"/>
                  <a:gd name="connsiteY10" fmla="*/ 403167 h 426991"/>
                  <a:gd name="connsiteX11" fmla="*/ 372754 w 607639"/>
                  <a:gd name="connsiteY11" fmla="*/ 313203 h 426991"/>
                  <a:gd name="connsiteX12" fmla="*/ 237110 w 607639"/>
                  <a:gd name="connsiteY12" fmla="*/ 313203 h 426991"/>
                  <a:gd name="connsiteX13" fmla="*/ 22519 w 607639"/>
                  <a:gd name="connsiteY13" fmla="*/ 313203 h 426991"/>
                  <a:gd name="connsiteX14" fmla="*/ 22519 w 607639"/>
                  <a:gd name="connsiteY14" fmla="*/ 403167 h 426991"/>
                  <a:gd name="connsiteX15" fmla="*/ 158163 w 607639"/>
                  <a:gd name="connsiteY15" fmla="*/ 403167 h 426991"/>
                  <a:gd name="connsiteX16" fmla="*/ 158964 w 607639"/>
                  <a:gd name="connsiteY16" fmla="*/ 313203 h 426991"/>
                  <a:gd name="connsiteX17" fmla="*/ 91498 w 607639"/>
                  <a:gd name="connsiteY17" fmla="*/ 313203 h 426991"/>
                  <a:gd name="connsiteX18" fmla="*/ 91231 w 607639"/>
                  <a:gd name="connsiteY18" fmla="*/ 313203 h 426991"/>
                  <a:gd name="connsiteX19" fmla="*/ 90964 w 607639"/>
                  <a:gd name="connsiteY19" fmla="*/ 313203 h 426991"/>
                  <a:gd name="connsiteX20" fmla="*/ 23320 w 607639"/>
                  <a:gd name="connsiteY20" fmla="*/ 313203 h 426991"/>
                  <a:gd name="connsiteX21" fmla="*/ 91409 w 607639"/>
                  <a:gd name="connsiteY21" fmla="*/ 224751 h 426991"/>
                  <a:gd name="connsiteX22" fmla="*/ 530294 w 607639"/>
                  <a:gd name="connsiteY22" fmla="*/ 224751 h 426991"/>
                  <a:gd name="connsiteX23" fmla="*/ 540084 w 607639"/>
                  <a:gd name="connsiteY23" fmla="*/ 234530 h 426991"/>
                  <a:gd name="connsiteX24" fmla="*/ 540084 w 607639"/>
                  <a:gd name="connsiteY24" fmla="*/ 292135 h 426991"/>
                  <a:gd name="connsiteX25" fmla="*/ 586456 w 607639"/>
                  <a:gd name="connsiteY25" fmla="*/ 292135 h 426991"/>
                  <a:gd name="connsiteX26" fmla="*/ 607639 w 607639"/>
                  <a:gd name="connsiteY26" fmla="*/ 313203 h 426991"/>
                  <a:gd name="connsiteX27" fmla="*/ 607639 w 607639"/>
                  <a:gd name="connsiteY27" fmla="*/ 403167 h 426991"/>
                  <a:gd name="connsiteX28" fmla="*/ 586456 w 607639"/>
                  <a:gd name="connsiteY28" fmla="*/ 426991 h 426991"/>
                  <a:gd name="connsiteX29" fmla="*/ 451524 w 607639"/>
                  <a:gd name="connsiteY29" fmla="*/ 426991 h 426991"/>
                  <a:gd name="connsiteX30" fmla="*/ 427582 w 607639"/>
                  <a:gd name="connsiteY30" fmla="*/ 403167 h 426991"/>
                  <a:gd name="connsiteX31" fmla="*/ 427582 w 607639"/>
                  <a:gd name="connsiteY31" fmla="*/ 313203 h 426991"/>
                  <a:gd name="connsiteX32" fmla="*/ 451524 w 607639"/>
                  <a:gd name="connsiteY32" fmla="*/ 292135 h 426991"/>
                  <a:gd name="connsiteX33" fmla="*/ 517566 w 607639"/>
                  <a:gd name="connsiteY33" fmla="*/ 292135 h 426991"/>
                  <a:gd name="connsiteX34" fmla="*/ 517566 w 607639"/>
                  <a:gd name="connsiteY34" fmla="*/ 247242 h 426991"/>
                  <a:gd name="connsiteX35" fmla="*/ 315079 w 607639"/>
                  <a:gd name="connsiteY35" fmla="*/ 247242 h 426991"/>
                  <a:gd name="connsiteX36" fmla="*/ 315079 w 607639"/>
                  <a:gd name="connsiteY36" fmla="*/ 292135 h 426991"/>
                  <a:gd name="connsiteX37" fmla="*/ 372665 w 607639"/>
                  <a:gd name="connsiteY37" fmla="*/ 292135 h 426991"/>
                  <a:gd name="connsiteX38" fmla="*/ 393849 w 607639"/>
                  <a:gd name="connsiteY38" fmla="*/ 313203 h 426991"/>
                  <a:gd name="connsiteX39" fmla="*/ 393849 w 607639"/>
                  <a:gd name="connsiteY39" fmla="*/ 403167 h 426991"/>
                  <a:gd name="connsiteX40" fmla="*/ 372665 w 607639"/>
                  <a:gd name="connsiteY40" fmla="*/ 426991 h 426991"/>
                  <a:gd name="connsiteX41" fmla="*/ 237733 w 607639"/>
                  <a:gd name="connsiteY41" fmla="*/ 426991 h 426991"/>
                  <a:gd name="connsiteX42" fmla="*/ 213791 w 607639"/>
                  <a:gd name="connsiteY42" fmla="*/ 403167 h 426991"/>
                  <a:gd name="connsiteX43" fmla="*/ 213791 w 607639"/>
                  <a:gd name="connsiteY43" fmla="*/ 313203 h 426991"/>
                  <a:gd name="connsiteX44" fmla="*/ 237733 w 607639"/>
                  <a:gd name="connsiteY44" fmla="*/ 292135 h 426991"/>
                  <a:gd name="connsiteX45" fmla="*/ 292561 w 607639"/>
                  <a:gd name="connsiteY45" fmla="*/ 292135 h 426991"/>
                  <a:gd name="connsiteX46" fmla="*/ 292561 w 607639"/>
                  <a:gd name="connsiteY46" fmla="*/ 247242 h 426991"/>
                  <a:gd name="connsiteX47" fmla="*/ 101288 w 607639"/>
                  <a:gd name="connsiteY47" fmla="*/ 247242 h 426991"/>
                  <a:gd name="connsiteX48" fmla="*/ 101288 w 607639"/>
                  <a:gd name="connsiteY48" fmla="*/ 292135 h 426991"/>
                  <a:gd name="connsiteX49" fmla="*/ 158875 w 607639"/>
                  <a:gd name="connsiteY49" fmla="*/ 292135 h 426991"/>
                  <a:gd name="connsiteX50" fmla="*/ 180058 w 607639"/>
                  <a:gd name="connsiteY50" fmla="*/ 313203 h 426991"/>
                  <a:gd name="connsiteX51" fmla="*/ 180058 w 607639"/>
                  <a:gd name="connsiteY51" fmla="*/ 403167 h 426991"/>
                  <a:gd name="connsiteX52" fmla="*/ 158875 w 607639"/>
                  <a:gd name="connsiteY52" fmla="*/ 426991 h 426991"/>
                  <a:gd name="connsiteX53" fmla="*/ 24032 w 607639"/>
                  <a:gd name="connsiteY53" fmla="*/ 426991 h 426991"/>
                  <a:gd name="connsiteX54" fmla="*/ 0 w 607639"/>
                  <a:gd name="connsiteY54" fmla="*/ 403167 h 426991"/>
                  <a:gd name="connsiteX55" fmla="*/ 0 w 607639"/>
                  <a:gd name="connsiteY55" fmla="*/ 313203 h 426991"/>
                  <a:gd name="connsiteX56" fmla="*/ 24032 w 607639"/>
                  <a:gd name="connsiteY56" fmla="*/ 292135 h 426991"/>
                  <a:gd name="connsiteX57" fmla="*/ 78770 w 607639"/>
                  <a:gd name="connsiteY57" fmla="*/ 292135 h 426991"/>
                  <a:gd name="connsiteX58" fmla="*/ 78770 w 607639"/>
                  <a:gd name="connsiteY58" fmla="*/ 234530 h 426991"/>
                  <a:gd name="connsiteX59" fmla="*/ 91409 w 607639"/>
                  <a:gd name="connsiteY59" fmla="*/ 224751 h 426991"/>
                  <a:gd name="connsiteX60" fmla="*/ 236326 w 607639"/>
                  <a:gd name="connsiteY60" fmla="*/ 21066 h 426991"/>
                  <a:gd name="connsiteX61" fmla="*/ 236326 w 607639"/>
                  <a:gd name="connsiteY61" fmla="*/ 111021 h 426991"/>
                  <a:gd name="connsiteX62" fmla="*/ 371758 w 607639"/>
                  <a:gd name="connsiteY62" fmla="*/ 111021 h 426991"/>
                  <a:gd name="connsiteX63" fmla="*/ 372380 w 607639"/>
                  <a:gd name="connsiteY63" fmla="*/ 21066 h 426991"/>
                  <a:gd name="connsiteX64" fmla="*/ 237127 w 607639"/>
                  <a:gd name="connsiteY64" fmla="*/ 21066 h 426991"/>
                  <a:gd name="connsiteX65" fmla="*/ 237750 w 607639"/>
                  <a:gd name="connsiteY65" fmla="*/ 0 h 426991"/>
                  <a:gd name="connsiteX66" fmla="*/ 372647 w 607639"/>
                  <a:gd name="connsiteY66" fmla="*/ 0 h 426991"/>
                  <a:gd name="connsiteX67" fmla="*/ 393825 w 607639"/>
                  <a:gd name="connsiteY67" fmla="*/ 21066 h 426991"/>
                  <a:gd name="connsiteX68" fmla="*/ 393825 w 607639"/>
                  <a:gd name="connsiteY68" fmla="*/ 111021 h 426991"/>
                  <a:gd name="connsiteX69" fmla="*/ 372647 w 607639"/>
                  <a:gd name="connsiteY69" fmla="*/ 134843 h 426991"/>
                  <a:gd name="connsiteX70" fmla="*/ 315076 w 607639"/>
                  <a:gd name="connsiteY70" fmla="*/ 134843 h 426991"/>
                  <a:gd name="connsiteX71" fmla="*/ 315076 w 607639"/>
                  <a:gd name="connsiteY71" fmla="*/ 191020 h 426991"/>
                  <a:gd name="connsiteX72" fmla="*/ 292563 w 607639"/>
                  <a:gd name="connsiteY72" fmla="*/ 191020 h 426991"/>
                  <a:gd name="connsiteX73" fmla="*/ 292563 w 607639"/>
                  <a:gd name="connsiteY73" fmla="*/ 134843 h 426991"/>
                  <a:gd name="connsiteX74" fmla="*/ 237750 w 607639"/>
                  <a:gd name="connsiteY74" fmla="*/ 134843 h 426991"/>
                  <a:gd name="connsiteX75" fmla="*/ 213813 w 607639"/>
                  <a:gd name="connsiteY75" fmla="*/ 111021 h 426991"/>
                  <a:gd name="connsiteX76" fmla="*/ 213813 w 607639"/>
                  <a:gd name="connsiteY76" fmla="*/ 21066 h 426991"/>
                  <a:gd name="connsiteX77" fmla="*/ 237750 w 607639"/>
                  <a:gd name="connsiteY77" fmla="*/ 0 h 42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7639" h="426991">
                    <a:moveTo>
                      <a:pt x="450100" y="313203"/>
                    </a:moveTo>
                    <a:lnTo>
                      <a:pt x="450100" y="403167"/>
                    </a:lnTo>
                    <a:lnTo>
                      <a:pt x="585744" y="403167"/>
                    </a:lnTo>
                    <a:lnTo>
                      <a:pt x="586100" y="313203"/>
                    </a:lnTo>
                    <a:lnTo>
                      <a:pt x="530294" y="313203"/>
                    </a:lnTo>
                    <a:cubicBezTo>
                      <a:pt x="530294" y="313203"/>
                      <a:pt x="530116" y="313203"/>
                      <a:pt x="530116" y="313203"/>
                    </a:cubicBezTo>
                    <a:cubicBezTo>
                      <a:pt x="530027" y="313203"/>
                      <a:pt x="529849" y="313203"/>
                      <a:pt x="529760" y="313203"/>
                    </a:cubicBezTo>
                    <a:lnTo>
                      <a:pt x="450901" y="313203"/>
                    </a:lnTo>
                    <a:close/>
                    <a:moveTo>
                      <a:pt x="236309" y="313203"/>
                    </a:moveTo>
                    <a:lnTo>
                      <a:pt x="236309" y="403167"/>
                    </a:lnTo>
                    <a:lnTo>
                      <a:pt x="371953" y="403167"/>
                    </a:lnTo>
                    <a:lnTo>
                      <a:pt x="372754" y="313203"/>
                    </a:lnTo>
                    <a:lnTo>
                      <a:pt x="237110" y="313203"/>
                    </a:lnTo>
                    <a:close/>
                    <a:moveTo>
                      <a:pt x="22519" y="313203"/>
                    </a:moveTo>
                    <a:lnTo>
                      <a:pt x="22519" y="403167"/>
                    </a:lnTo>
                    <a:lnTo>
                      <a:pt x="158163" y="403167"/>
                    </a:lnTo>
                    <a:lnTo>
                      <a:pt x="158964" y="313203"/>
                    </a:lnTo>
                    <a:lnTo>
                      <a:pt x="91498" y="313203"/>
                    </a:lnTo>
                    <a:cubicBezTo>
                      <a:pt x="91409" y="313203"/>
                      <a:pt x="91320" y="313203"/>
                      <a:pt x="91231" y="313203"/>
                    </a:cubicBezTo>
                    <a:cubicBezTo>
                      <a:pt x="91231" y="313203"/>
                      <a:pt x="90964" y="313203"/>
                      <a:pt x="90964" y="313203"/>
                    </a:cubicBezTo>
                    <a:lnTo>
                      <a:pt x="23320" y="313203"/>
                    </a:lnTo>
                    <a:close/>
                    <a:moveTo>
                      <a:pt x="91409" y="224751"/>
                    </a:moveTo>
                    <a:lnTo>
                      <a:pt x="530294" y="224751"/>
                    </a:lnTo>
                    <a:cubicBezTo>
                      <a:pt x="536435" y="224751"/>
                      <a:pt x="540084" y="228396"/>
                      <a:pt x="540084" y="234530"/>
                    </a:cubicBezTo>
                    <a:lnTo>
                      <a:pt x="540084" y="292135"/>
                    </a:lnTo>
                    <a:lnTo>
                      <a:pt x="586456" y="292135"/>
                    </a:lnTo>
                    <a:cubicBezTo>
                      <a:pt x="598917" y="292135"/>
                      <a:pt x="607639" y="300847"/>
                      <a:pt x="607639" y="313203"/>
                    </a:cubicBezTo>
                    <a:lnTo>
                      <a:pt x="607639" y="403167"/>
                    </a:lnTo>
                    <a:cubicBezTo>
                      <a:pt x="607639" y="415524"/>
                      <a:pt x="598917" y="426991"/>
                      <a:pt x="586456" y="426991"/>
                    </a:cubicBezTo>
                    <a:lnTo>
                      <a:pt x="451524" y="426991"/>
                    </a:lnTo>
                    <a:cubicBezTo>
                      <a:pt x="439152" y="426991"/>
                      <a:pt x="427582" y="415524"/>
                      <a:pt x="427582" y="403167"/>
                    </a:cubicBezTo>
                    <a:lnTo>
                      <a:pt x="427582" y="313203"/>
                    </a:lnTo>
                    <a:cubicBezTo>
                      <a:pt x="427582" y="300847"/>
                      <a:pt x="439152" y="292135"/>
                      <a:pt x="451524" y="292135"/>
                    </a:cubicBezTo>
                    <a:lnTo>
                      <a:pt x="517566" y="292135"/>
                    </a:lnTo>
                    <a:lnTo>
                      <a:pt x="517566" y="247242"/>
                    </a:lnTo>
                    <a:lnTo>
                      <a:pt x="315079" y="247242"/>
                    </a:lnTo>
                    <a:lnTo>
                      <a:pt x="315079" y="292135"/>
                    </a:lnTo>
                    <a:lnTo>
                      <a:pt x="372665" y="292135"/>
                    </a:lnTo>
                    <a:cubicBezTo>
                      <a:pt x="385126" y="292135"/>
                      <a:pt x="393849" y="300847"/>
                      <a:pt x="393849" y="313203"/>
                    </a:cubicBezTo>
                    <a:lnTo>
                      <a:pt x="393849" y="403167"/>
                    </a:lnTo>
                    <a:cubicBezTo>
                      <a:pt x="393849" y="415524"/>
                      <a:pt x="385126" y="426991"/>
                      <a:pt x="372665" y="426991"/>
                    </a:cubicBezTo>
                    <a:lnTo>
                      <a:pt x="237733" y="426991"/>
                    </a:lnTo>
                    <a:cubicBezTo>
                      <a:pt x="225362" y="426991"/>
                      <a:pt x="213791" y="415524"/>
                      <a:pt x="213791" y="403167"/>
                    </a:cubicBezTo>
                    <a:lnTo>
                      <a:pt x="213791" y="313203"/>
                    </a:lnTo>
                    <a:cubicBezTo>
                      <a:pt x="213791" y="300847"/>
                      <a:pt x="225362" y="292135"/>
                      <a:pt x="237733" y="292135"/>
                    </a:cubicBezTo>
                    <a:lnTo>
                      <a:pt x="292561" y="292135"/>
                    </a:lnTo>
                    <a:lnTo>
                      <a:pt x="292561" y="247242"/>
                    </a:lnTo>
                    <a:lnTo>
                      <a:pt x="101288" y="247242"/>
                    </a:lnTo>
                    <a:lnTo>
                      <a:pt x="101288" y="292135"/>
                    </a:lnTo>
                    <a:lnTo>
                      <a:pt x="158875" y="292135"/>
                    </a:lnTo>
                    <a:cubicBezTo>
                      <a:pt x="171335" y="292135"/>
                      <a:pt x="180058" y="300847"/>
                      <a:pt x="180058" y="313203"/>
                    </a:cubicBezTo>
                    <a:lnTo>
                      <a:pt x="180058" y="403167"/>
                    </a:lnTo>
                    <a:cubicBezTo>
                      <a:pt x="180058" y="415524"/>
                      <a:pt x="171335" y="426991"/>
                      <a:pt x="158875" y="426991"/>
                    </a:cubicBezTo>
                    <a:lnTo>
                      <a:pt x="24032" y="426991"/>
                    </a:lnTo>
                    <a:cubicBezTo>
                      <a:pt x="11571" y="426991"/>
                      <a:pt x="0" y="415524"/>
                      <a:pt x="0" y="403167"/>
                    </a:cubicBezTo>
                    <a:lnTo>
                      <a:pt x="0" y="313203"/>
                    </a:lnTo>
                    <a:cubicBezTo>
                      <a:pt x="0" y="300847"/>
                      <a:pt x="11571" y="292135"/>
                      <a:pt x="24032" y="292135"/>
                    </a:cubicBezTo>
                    <a:lnTo>
                      <a:pt x="78770" y="292135"/>
                    </a:lnTo>
                    <a:lnTo>
                      <a:pt x="78770" y="234530"/>
                    </a:lnTo>
                    <a:cubicBezTo>
                      <a:pt x="78770" y="228396"/>
                      <a:pt x="85178" y="224751"/>
                      <a:pt x="91409" y="224751"/>
                    </a:cubicBezTo>
                    <a:close/>
                    <a:moveTo>
                      <a:pt x="236326" y="21066"/>
                    </a:moveTo>
                    <a:lnTo>
                      <a:pt x="236326" y="111021"/>
                    </a:lnTo>
                    <a:lnTo>
                      <a:pt x="371758" y="111021"/>
                    </a:lnTo>
                    <a:lnTo>
                      <a:pt x="372380" y="21066"/>
                    </a:lnTo>
                    <a:lnTo>
                      <a:pt x="237127" y="21066"/>
                    </a:lnTo>
                    <a:close/>
                    <a:moveTo>
                      <a:pt x="237750" y="0"/>
                    </a:moveTo>
                    <a:lnTo>
                      <a:pt x="372647" y="0"/>
                    </a:lnTo>
                    <a:cubicBezTo>
                      <a:pt x="385105" y="0"/>
                      <a:pt x="393825" y="8711"/>
                      <a:pt x="393825" y="21066"/>
                    </a:cubicBezTo>
                    <a:lnTo>
                      <a:pt x="393825" y="111021"/>
                    </a:lnTo>
                    <a:cubicBezTo>
                      <a:pt x="393825" y="123376"/>
                      <a:pt x="385105" y="134843"/>
                      <a:pt x="372647" y="134843"/>
                    </a:cubicBezTo>
                    <a:lnTo>
                      <a:pt x="315076" y="134843"/>
                    </a:lnTo>
                    <a:lnTo>
                      <a:pt x="315076" y="191020"/>
                    </a:lnTo>
                    <a:lnTo>
                      <a:pt x="292563" y="191020"/>
                    </a:lnTo>
                    <a:lnTo>
                      <a:pt x="292563" y="134843"/>
                    </a:lnTo>
                    <a:lnTo>
                      <a:pt x="237750" y="134843"/>
                    </a:lnTo>
                    <a:cubicBezTo>
                      <a:pt x="225381" y="134843"/>
                      <a:pt x="213813" y="123376"/>
                      <a:pt x="213813" y="111021"/>
                    </a:cubicBezTo>
                    <a:lnTo>
                      <a:pt x="213813" y="21066"/>
                    </a:lnTo>
                    <a:cubicBezTo>
                      <a:pt x="213813" y="8711"/>
                      <a:pt x="225381" y="0"/>
                      <a:pt x="237750" y="0"/>
                    </a:cubicBezTo>
                    <a:close/>
                  </a:path>
                </a:pathLst>
              </a:custGeom>
              <a:solidFill>
                <a:schemeClr val="bg1">
                  <a:lumMod val="95000"/>
                  <a:alpha val="64000"/>
                </a:schemeClr>
              </a:solidFill>
              <a:ln>
                <a:noFill/>
              </a:ln>
            </p:spPr>
            <p:txBody>
              <a:bodyPr anchor="ctr"/>
              <a:lstStyle/>
              <a:p>
                <a:pPr algn="ctr"/>
                <a:endParaRPr sz="1350"/>
              </a:p>
            </p:txBody>
          </p:sp>
          <p:sp>
            <p:nvSpPr>
              <p:cNvPr id="29" name="îṥlîḍè">
                <a:extLst>
                  <a:ext uri="{FF2B5EF4-FFF2-40B4-BE49-F238E27FC236}">
                    <a16:creationId xmlns:a16="http://schemas.microsoft.com/office/drawing/2014/main" id="{415C4121-02D4-4243-85C2-44CCA4BFF5A0}"/>
                  </a:ext>
                </a:extLst>
              </p:cNvPr>
              <p:cNvSpPr/>
              <p:nvPr/>
            </p:nvSpPr>
            <p:spPr>
              <a:xfrm>
                <a:off x="5225961" y="2074468"/>
                <a:ext cx="1080000" cy="36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endParaRPr sz="1350"/>
              </a:p>
            </p:txBody>
          </p:sp>
          <p:sp>
            <p:nvSpPr>
              <p:cNvPr id="30" name="ïšļiḍé">
                <a:extLst>
                  <a:ext uri="{FF2B5EF4-FFF2-40B4-BE49-F238E27FC236}">
                    <a16:creationId xmlns:a16="http://schemas.microsoft.com/office/drawing/2014/main" id="{7DE3274E-9EE1-4D2B-85C0-053A9DC3E133}"/>
                  </a:ext>
                </a:extLst>
              </p:cNvPr>
              <p:cNvSpPr txBox="1"/>
              <p:nvPr/>
            </p:nvSpPr>
            <p:spPr>
              <a:xfrm>
                <a:off x="5409811" y="1185888"/>
                <a:ext cx="712301" cy="923293"/>
              </a:xfrm>
              <a:prstGeom prst="rect">
                <a:avLst/>
              </a:prstGeom>
              <a:noFill/>
            </p:spPr>
            <p:txBody>
              <a:bodyPr wrap="none" lIns="137132" tIns="68567" rIns="137132" bIns="68567" anchor="ctr" anchorCtr="0">
                <a:normAutofit/>
              </a:bodyPr>
              <a:lstStyle/>
              <a:p>
                <a:pPr algn="ctr"/>
                <a:r>
                  <a:rPr lang="en-US" sz="3600" dirty="0">
                    <a:solidFill>
                      <a:schemeClr val="accent1"/>
                    </a:solidFill>
                    <a:latin typeface="Impact" panose="020B0806030902050204" pitchFamily="34" charset="0"/>
                  </a:rPr>
                  <a:t>1</a:t>
                </a:r>
              </a:p>
            </p:txBody>
          </p:sp>
          <p:sp>
            <p:nvSpPr>
              <p:cNvPr id="33" name="iṣḷîdé">
                <a:extLst>
                  <a:ext uri="{FF2B5EF4-FFF2-40B4-BE49-F238E27FC236}">
                    <a16:creationId xmlns:a16="http://schemas.microsoft.com/office/drawing/2014/main" id="{A4726A26-4749-4C4C-A6BF-8F043337EBEB}"/>
                  </a:ext>
                </a:extLst>
              </p:cNvPr>
              <p:cNvSpPr txBox="1"/>
              <p:nvPr/>
            </p:nvSpPr>
            <p:spPr bwMode="auto">
              <a:xfrm>
                <a:off x="4115692" y="2267840"/>
                <a:ext cx="3389923" cy="8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spcBef>
                    <a:spcPct val="0"/>
                  </a:spcBef>
                </a:pPr>
                <a:r>
                  <a:rPr lang="en-US" altLang="zh-CN" b="1" dirty="0"/>
                  <a:t>Introduction</a:t>
                </a:r>
                <a:endParaRPr lang="zh-CN" altLang="en-US" b="1" dirty="0"/>
              </a:p>
            </p:txBody>
          </p:sp>
        </p:grpSp>
        <p:grpSp>
          <p:nvGrpSpPr>
            <p:cNvPr id="5" name="î$ľíḍé">
              <a:extLst>
                <a:ext uri="{FF2B5EF4-FFF2-40B4-BE49-F238E27FC236}">
                  <a16:creationId xmlns:a16="http://schemas.microsoft.com/office/drawing/2014/main" id="{FD319EAC-40B8-4D08-BF55-9F8DD26702BD}"/>
                </a:ext>
              </a:extLst>
            </p:cNvPr>
            <p:cNvGrpSpPr/>
            <p:nvPr/>
          </p:nvGrpSpPr>
          <p:grpSpPr>
            <a:xfrm>
              <a:off x="9048007" y="1185888"/>
              <a:ext cx="1644426" cy="1350067"/>
              <a:chOff x="9048007" y="1185888"/>
              <a:chExt cx="1644426" cy="1350067"/>
            </a:xfrm>
          </p:grpSpPr>
          <p:sp>
            <p:nvSpPr>
              <p:cNvPr id="22" name="iṣ1îdè" title="ry6MHxwOH8WsTKLSa514qPVJnvhhWFnRDjZGIbRZNsFBp">
                <a:extLst>
                  <a:ext uri="{FF2B5EF4-FFF2-40B4-BE49-F238E27FC236}">
                    <a16:creationId xmlns:a16="http://schemas.microsoft.com/office/drawing/2014/main" id="{54964156-24A5-4398-A073-422BD1DCA880}"/>
                  </a:ext>
                </a:extLst>
              </p:cNvPr>
              <p:cNvSpPr/>
              <p:nvPr/>
            </p:nvSpPr>
            <p:spPr bwMode="auto">
              <a:xfrm>
                <a:off x="9048007" y="1380416"/>
                <a:ext cx="1644426" cy="1155539"/>
              </a:xfrm>
              <a:custGeom>
                <a:avLst/>
                <a:gdLst>
                  <a:gd name="connsiteX0" fmla="*/ 450100 w 607639"/>
                  <a:gd name="connsiteY0" fmla="*/ 313203 h 426991"/>
                  <a:gd name="connsiteX1" fmla="*/ 450100 w 607639"/>
                  <a:gd name="connsiteY1" fmla="*/ 403167 h 426991"/>
                  <a:gd name="connsiteX2" fmla="*/ 585744 w 607639"/>
                  <a:gd name="connsiteY2" fmla="*/ 403167 h 426991"/>
                  <a:gd name="connsiteX3" fmla="*/ 586100 w 607639"/>
                  <a:gd name="connsiteY3" fmla="*/ 313203 h 426991"/>
                  <a:gd name="connsiteX4" fmla="*/ 530294 w 607639"/>
                  <a:gd name="connsiteY4" fmla="*/ 313203 h 426991"/>
                  <a:gd name="connsiteX5" fmla="*/ 530116 w 607639"/>
                  <a:gd name="connsiteY5" fmla="*/ 313203 h 426991"/>
                  <a:gd name="connsiteX6" fmla="*/ 529760 w 607639"/>
                  <a:gd name="connsiteY6" fmla="*/ 313203 h 426991"/>
                  <a:gd name="connsiteX7" fmla="*/ 450901 w 607639"/>
                  <a:gd name="connsiteY7" fmla="*/ 313203 h 426991"/>
                  <a:gd name="connsiteX8" fmla="*/ 236309 w 607639"/>
                  <a:gd name="connsiteY8" fmla="*/ 313203 h 426991"/>
                  <a:gd name="connsiteX9" fmla="*/ 236309 w 607639"/>
                  <a:gd name="connsiteY9" fmla="*/ 403167 h 426991"/>
                  <a:gd name="connsiteX10" fmla="*/ 371953 w 607639"/>
                  <a:gd name="connsiteY10" fmla="*/ 403167 h 426991"/>
                  <a:gd name="connsiteX11" fmla="*/ 372754 w 607639"/>
                  <a:gd name="connsiteY11" fmla="*/ 313203 h 426991"/>
                  <a:gd name="connsiteX12" fmla="*/ 237110 w 607639"/>
                  <a:gd name="connsiteY12" fmla="*/ 313203 h 426991"/>
                  <a:gd name="connsiteX13" fmla="*/ 22519 w 607639"/>
                  <a:gd name="connsiteY13" fmla="*/ 313203 h 426991"/>
                  <a:gd name="connsiteX14" fmla="*/ 22519 w 607639"/>
                  <a:gd name="connsiteY14" fmla="*/ 403167 h 426991"/>
                  <a:gd name="connsiteX15" fmla="*/ 158163 w 607639"/>
                  <a:gd name="connsiteY15" fmla="*/ 403167 h 426991"/>
                  <a:gd name="connsiteX16" fmla="*/ 158964 w 607639"/>
                  <a:gd name="connsiteY16" fmla="*/ 313203 h 426991"/>
                  <a:gd name="connsiteX17" fmla="*/ 91498 w 607639"/>
                  <a:gd name="connsiteY17" fmla="*/ 313203 h 426991"/>
                  <a:gd name="connsiteX18" fmla="*/ 91231 w 607639"/>
                  <a:gd name="connsiteY18" fmla="*/ 313203 h 426991"/>
                  <a:gd name="connsiteX19" fmla="*/ 90964 w 607639"/>
                  <a:gd name="connsiteY19" fmla="*/ 313203 h 426991"/>
                  <a:gd name="connsiteX20" fmla="*/ 23320 w 607639"/>
                  <a:gd name="connsiteY20" fmla="*/ 313203 h 426991"/>
                  <a:gd name="connsiteX21" fmla="*/ 91409 w 607639"/>
                  <a:gd name="connsiteY21" fmla="*/ 224751 h 426991"/>
                  <a:gd name="connsiteX22" fmla="*/ 530294 w 607639"/>
                  <a:gd name="connsiteY22" fmla="*/ 224751 h 426991"/>
                  <a:gd name="connsiteX23" fmla="*/ 540084 w 607639"/>
                  <a:gd name="connsiteY23" fmla="*/ 234530 h 426991"/>
                  <a:gd name="connsiteX24" fmla="*/ 540084 w 607639"/>
                  <a:gd name="connsiteY24" fmla="*/ 292135 h 426991"/>
                  <a:gd name="connsiteX25" fmla="*/ 586456 w 607639"/>
                  <a:gd name="connsiteY25" fmla="*/ 292135 h 426991"/>
                  <a:gd name="connsiteX26" fmla="*/ 607639 w 607639"/>
                  <a:gd name="connsiteY26" fmla="*/ 313203 h 426991"/>
                  <a:gd name="connsiteX27" fmla="*/ 607639 w 607639"/>
                  <a:gd name="connsiteY27" fmla="*/ 403167 h 426991"/>
                  <a:gd name="connsiteX28" fmla="*/ 586456 w 607639"/>
                  <a:gd name="connsiteY28" fmla="*/ 426991 h 426991"/>
                  <a:gd name="connsiteX29" fmla="*/ 451524 w 607639"/>
                  <a:gd name="connsiteY29" fmla="*/ 426991 h 426991"/>
                  <a:gd name="connsiteX30" fmla="*/ 427582 w 607639"/>
                  <a:gd name="connsiteY30" fmla="*/ 403167 h 426991"/>
                  <a:gd name="connsiteX31" fmla="*/ 427582 w 607639"/>
                  <a:gd name="connsiteY31" fmla="*/ 313203 h 426991"/>
                  <a:gd name="connsiteX32" fmla="*/ 451524 w 607639"/>
                  <a:gd name="connsiteY32" fmla="*/ 292135 h 426991"/>
                  <a:gd name="connsiteX33" fmla="*/ 517566 w 607639"/>
                  <a:gd name="connsiteY33" fmla="*/ 292135 h 426991"/>
                  <a:gd name="connsiteX34" fmla="*/ 517566 w 607639"/>
                  <a:gd name="connsiteY34" fmla="*/ 247242 h 426991"/>
                  <a:gd name="connsiteX35" fmla="*/ 315079 w 607639"/>
                  <a:gd name="connsiteY35" fmla="*/ 247242 h 426991"/>
                  <a:gd name="connsiteX36" fmla="*/ 315079 w 607639"/>
                  <a:gd name="connsiteY36" fmla="*/ 292135 h 426991"/>
                  <a:gd name="connsiteX37" fmla="*/ 372665 w 607639"/>
                  <a:gd name="connsiteY37" fmla="*/ 292135 h 426991"/>
                  <a:gd name="connsiteX38" fmla="*/ 393849 w 607639"/>
                  <a:gd name="connsiteY38" fmla="*/ 313203 h 426991"/>
                  <a:gd name="connsiteX39" fmla="*/ 393849 w 607639"/>
                  <a:gd name="connsiteY39" fmla="*/ 403167 h 426991"/>
                  <a:gd name="connsiteX40" fmla="*/ 372665 w 607639"/>
                  <a:gd name="connsiteY40" fmla="*/ 426991 h 426991"/>
                  <a:gd name="connsiteX41" fmla="*/ 237733 w 607639"/>
                  <a:gd name="connsiteY41" fmla="*/ 426991 h 426991"/>
                  <a:gd name="connsiteX42" fmla="*/ 213791 w 607639"/>
                  <a:gd name="connsiteY42" fmla="*/ 403167 h 426991"/>
                  <a:gd name="connsiteX43" fmla="*/ 213791 w 607639"/>
                  <a:gd name="connsiteY43" fmla="*/ 313203 h 426991"/>
                  <a:gd name="connsiteX44" fmla="*/ 237733 w 607639"/>
                  <a:gd name="connsiteY44" fmla="*/ 292135 h 426991"/>
                  <a:gd name="connsiteX45" fmla="*/ 292561 w 607639"/>
                  <a:gd name="connsiteY45" fmla="*/ 292135 h 426991"/>
                  <a:gd name="connsiteX46" fmla="*/ 292561 w 607639"/>
                  <a:gd name="connsiteY46" fmla="*/ 247242 h 426991"/>
                  <a:gd name="connsiteX47" fmla="*/ 101288 w 607639"/>
                  <a:gd name="connsiteY47" fmla="*/ 247242 h 426991"/>
                  <a:gd name="connsiteX48" fmla="*/ 101288 w 607639"/>
                  <a:gd name="connsiteY48" fmla="*/ 292135 h 426991"/>
                  <a:gd name="connsiteX49" fmla="*/ 158875 w 607639"/>
                  <a:gd name="connsiteY49" fmla="*/ 292135 h 426991"/>
                  <a:gd name="connsiteX50" fmla="*/ 180058 w 607639"/>
                  <a:gd name="connsiteY50" fmla="*/ 313203 h 426991"/>
                  <a:gd name="connsiteX51" fmla="*/ 180058 w 607639"/>
                  <a:gd name="connsiteY51" fmla="*/ 403167 h 426991"/>
                  <a:gd name="connsiteX52" fmla="*/ 158875 w 607639"/>
                  <a:gd name="connsiteY52" fmla="*/ 426991 h 426991"/>
                  <a:gd name="connsiteX53" fmla="*/ 24032 w 607639"/>
                  <a:gd name="connsiteY53" fmla="*/ 426991 h 426991"/>
                  <a:gd name="connsiteX54" fmla="*/ 0 w 607639"/>
                  <a:gd name="connsiteY54" fmla="*/ 403167 h 426991"/>
                  <a:gd name="connsiteX55" fmla="*/ 0 w 607639"/>
                  <a:gd name="connsiteY55" fmla="*/ 313203 h 426991"/>
                  <a:gd name="connsiteX56" fmla="*/ 24032 w 607639"/>
                  <a:gd name="connsiteY56" fmla="*/ 292135 h 426991"/>
                  <a:gd name="connsiteX57" fmla="*/ 78770 w 607639"/>
                  <a:gd name="connsiteY57" fmla="*/ 292135 h 426991"/>
                  <a:gd name="connsiteX58" fmla="*/ 78770 w 607639"/>
                  <a:gd name="connsiteY58" fmla="*/ 234530 h 426991"/>
                  <a:gd name="connsiteX59" fmla="*/ 91409 w 607639"/>
                  <a:gd name="connsiteY59" fmla="*/ 224751 h 426991"/>
                  <a:gd name="connsiteX60" fmla="*/ 236326 w 607639"/>
                  <a:gd name="connsiteY60" fmla="*/ 21066 h 426991"/>
                  <a:gd name="connsiteX61" fmla="*/ 236326 w 607639"/>
                  <a:gd name="connsiteY61" fmla="*/ 111021 h 426991"/>
                  <a:gd name="connsiteX62" fmla="*/ 371758 w 607639"/>
                  <a:gd name="connsiteY62" fmla="*/ 111021 h 426991"/>
                  <a:gd name="connsiteX63" fmla="*/ 372380 w 607639"/>
                  <a:gd name="connsiteY63" fmla="*/ 21066 h 426991"/>
                  <a:gd name="connsiteX64" fmla="*/ 237127 w 607639"/>
                  <a:gd name="connsiteY64" fmla="*/ 21066 h 426991"/>
                  <a:gd name="connsiteX65" fmla="*/ 237750 w 607639"/>
                  <a:gd name="connsiteY65" fmla="*/ 0 h 426991"/>
                  <a:gd name="connsiteX66" fmla="*/ 372647 w 607639"/>
                  <a:gd name="connsiteY66" fmla="*/ 0 h 426991"/>
                  <a:gd name="connsiteX67" fmla="*/ 393825 w 607639"/>
                  <a:gd name="connsiteY67" fmla="*/ 21066 h 426991"/>
                  <a:gd name="connsiteX68" fmla="*/ 393825 w 607639"/>
                  <a:gd name="connsiteY68" fmla="*/ 111021 h 426991"/>
                  <a:gd name="connsiteX69" fmla="*/ 372647 w 607639"/>
                  <a:gd name="connsiteY69" fmla="*/ 134843 h 426991"/>
                  <a:gd name="connsiteX70" fmla="*/ 315076 w 607639"/>
                  <a:gd name="connsiteY70" fmla="*/ 134843 h 426991"/>
                  <a:gd name="connsiteX71" fmla="*/ 315076 w 607639"/>
                  <a:gd name="connsiteY71" fmla="*/ 191020 h 426991"/>
                  <a:gd name="connsiteX72" fmla="*/ 292563 w 607639"/>
                  <a:gd name="connsiteY72" fmla="*/ 191020 h 426991"/>
                  <a:gd name="connsiteX73" fmla="*/ 292563 w 607639"/>
                  <a:gd name="connsiteY73" fmla="*/ 134843 h 426991"/>
                  <a:gd name="connsiteX74" fmla="*/ 237750 w 607639"/>
                  <a:gd name="connsiteY74" fmla="*/ 134843 h 426991"/>
                  <a:gd name="connsiteX75" fmla="*/ 213813 w 607639"/>
                  <a:gd name="connsiteY75" fmla="*/ 111021 h 426991"/>
                  <a:gd name="connsiteX76" fmla="*/ 213813 w 607639"/>
                  <a:gd name="connsiteY76" fmla="*/ 21066 h 426991"/>
                  <a:gd name="connsiteX77" fmla="*/ 237750 w 607639"/>
                  <a:gd name="connsiteY77" fmla="*/ 0 h 42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7639" h="426991">
                    <a:moveTo>
                      <a:pt x="450100" y="313203"/>
                    </a:moveTo>
                    <a:lnTo>
                      <a:pt x="450100" y="403167"/>
                    </a:lnTo>
                    <a:lnTo>
                      <a:pt x="585744" y="403167"/>
                    </a:lnTo>
                    <a:lnTo>
                      <a:pt x="586100" y="313203"/>
                    </a:lnTo>
                    <a:lnTo>
                      <a:pt x="530294" y="313203"/>
                    </a:lnTo>
                    <a:cubicBezTo>
                      <a:pt x="530294" y="313203"/>
                      <a:pt x="530116" y="313203"/>
                      <a:pt x="530116" y="313203"/>
                    </a:cubicBezTo>
                    <a:cubicBezTo>
                      <a:pt x="530027" y="313203"/>
                      <a:pt x="529849" y="313203"/>
                      <a:pt x="529760" y="313203"/>
                    </a:cubicBezTo>
                    <a:lnTo>
                      <a:pt x="450901" y="313203"/>
                    </a:lnTo>
                    <a:close/>
                    <a:moveTo>
                      <a:pt x="236309" y="313203"/>
                    </a:moveTo>
                    <a:lnTo>
                      <a:pt x="236309" y="403167"/>
                    </a:lnTo>
                    <a:lnTo>
                      <a:pt x="371953" y="403167"/>
                    </a:lnTo>
                    <a:lnTo>
                      <a:pt x="372754" y="313203"/>
                    </a:lnTo>
                    <a:lnTo>
                      <a:pt x="237110" y="313203"/>
                    </a:lnTo>
                    <a:close/>
                    <a:moveTo>
                      <a:pt x="22519" y="313203"/>
                    </a:moveTo>
                    <a:lnTo>
                      <a:pt x="22519" y="403167"/>
                    </a:lnTo>
                    <a:lnTo>
                      <a:pt x="158163" y="403167"/>
                    </a:lnTo>
                    <a:lnTo>
                      <a:pt x="158964" y="313203"/>
                    </a:lnTo>
                    <a:lnTo>
                      <a:pt x="91498" y="313203"/>
                    </a:lnTo>
                    <a:cubicBezTo>
                      <a:pt x="91409" y="313203"/>
                      <a:pt x="91320" y="313203"/>
                      <a:pt x="91231" y="313203"/>
                    </a:cubicBezTo>
                    <a:cubicBezTo>
                      <a:pt x="91231" y="313203"/>
                      <a:pt x="90964" y="313203"/>
                      <a:pt x="90964" y="313203"/>
                    </a:cubicBezTo>
                    <a:lnTo>
                      <a:pt x="23320" y="313203"/>
                    </a:lnTo>
                    <a:close/>
                    <a:moveTo>
                      <a:pt x="91409" y="224751"/>
                    </a:moveTo>
                    <a:lnTo>
                      <a:pt x="530294" y="224751"/>
                    </a:lnTo>
                    <a:cubicBezTo>
                      <a:pt x="536435" y="224751"/>
                      <a:pt x="540084" y="228396"/>
                      <a:pt x="540084" y="234530"/>
                    </a:cubicBezTo>
                    <a:lnTo>
                      <a:pt x="540084" y="292135"/>
                    </a:lnTo>
                    <a:lnTo>
                      <a:pt x="586456" y="292135"/>
                    </a:lnTo>
                    <a:cubicBezTo>
                      <a:pt x="598917" y="292135"/>
                      <a:pt x="607639" y="300847"/>
                      <a:pt x="607639" y="313203"/>
                    </a:cubicBezTo>
                    <a:lnTo>
                      <a:pt x="607639" y="403167"/>
                    </a:lnTo>
                    <a:cubicBezTo>
                      <a:pt x="607639" y="415524"/>
                      <a:pt x="598917" y="426991"/>
                      <a:pt x="586456" y="426991"/>
                    </a:cubicBezTo>
                    <a:lnTo>
                      <a:pt x="451524" y="426991"/>
                    </a:lnTo>
                    <a:cubicBezTo>
                      <a:pt x="439152" y="426991"/>
                      <a:pt x="427582" y="415524"/>
                      <a:pt x="427582" y="403167"/>
                    </a:cubicBezTo>
                    <a:lnTo>
                      <a:pt x="427582" y="313203"/>
                    </a:lnTo>
                    <a:cubicBezTo>
                      <a:pt x="427582" y="300847"/>
                      <a:pt x="439152" y="292135"/>
                      <a:pt x="451524" y="292135"/>
                    </a:cubicBezTo>
                    <a:lnTo>
                      <a:pt x="517566" y="292135"/>
                    </a:lnTo>
                    <a:lnTo>
                      <a:pt x="517566" y="247242"/>
                    </a:lnTo>
                    <a:lnTo>
                      <a:pt x="315079" y="247242"/>
                    </a:lnTo>
                    <a:lnTo>
                      <a:pt x="315079" y="292135"/>
                    </a:lnTo>
                    <a:lnTo>
                      <a:pt x="372665" y="292135"/>
                    </a:lnTo>
                    <a:cubicBezTo>
                      <a:pt x="385126" y="292135"/>
                      <a:pt x="393849" y="300847"/>
                      <a:pt x="393849" y="313203"/>
                    </a:cubicBezTo>
                    <a:lnTo>
                      <a:pt x="393849" y="403167"/>
                    </a:lnTo>
                    <a:cubicBezTo>
                      <a:pt x="393849" y="415524"/>
                      <a:pt x="385126" y="426991"/>
                      <a:pt x="372665" y="426991"/>
                    </a:cubicBezTo>
                    <a:lnTo>
                      <a:pt x="237733" y="426991"/>
                    </a:lnTo>
                    <a:cubicBezTo>
                      <a:pt x="225362" y="426991"/>
                      <a:pt x="213791" y="415524"/>
                      <a:pt x="213791" y="403167"/>
                    </a:cubicBezTo>
                    <a:lnTo>
                      <a:pt x="213791" y="313203"/>
                    </a:lnTo>
                    <a:cubicBezTo>
                      <a:pt x="213791" y="300847"/>
                      <a:pt x="225362" y="292135"/>
                      <a:pt x="237733" y="292135"/>
                    </a:cubicBezTo>
                    <a:lnTo>
                      <a:pt x="292561" y="292135"/>
                    </a:lnTo>
                    <a:lnTo>
                      <a:pt x="292561" y="247242"/>
                    </a:lnTo>
                    <a:lnTo>
                      <a:pt x="101288" y="247242"/>
                    </a:lnTo>
                    <a:lnTo>
                      <a:pt x="101288" y="292135"/>
                    </a:lnTo>
                    <a:lnTo>
                      <a:pt x="158875" y="292135"/>
                    </a:lnTo>
                    <a:cubicBezTo>
                      <a:pt x="171335" y="292135"/>
                      <a:pt x="180058" y="300847"/>
                      <a:pt x="180058" y="313203"/>
                    </a:cubicBezTo>
                    <a:lnTo>
                      <a:pt x="180058" y="403167"/>
                    </a:lnTo>
                    <a:cubicBezTo>
                      <a:pt x="180058" y="415524"/>
                      <a:pt x="171335" y="426991"/>
                      <a:pt x="158875" y="426991"/>
                    </a:cubicBezTo>
                    <a:lnTo>
                      <a:pt x="24032" y="426991"/>
                    </a:lnTo>
                    <a:cubicBezTo>
                      <a:pt x="11571" y="426991"/>
                      <a:pt x="0" y="415524"/>
                      <a:pt x="0" y="403167"/>
                    </a:cubicBezTo>
                    <a:lnTo>
                      <a:pt x="0" y="313203"/>
                    </a:lnTo>
                    <a:cubicBezTo>
                      <a:pt x="0" y="300847"/>
                      <a:pt x="11571" y="292135"/>
                      <a:pt x="24032" y="292135"/>
                    </a:cubicBezTo>
                    <a:lnTo>
                      <a:pt x="78770" y="292135"/>
                    </a:lnTo>
                    <a:lnTo>
                      <a:pt x="78770" y="234530"/>
                    </a:lnTo>
                    <a:cubicBezTo>
                      <a:pt x="78770" y="228396"/>
                      <a:pt x="85178" y="224751"/>
                      <a:pt x="91409" y="224751"/>
                    </a:cubicBezTo>
                    <a:close/>
                    <a:moveTo>
                      <a:pt x="236326" y="21066"/>
                    </a:moveTo>
                    <a:lnTo>
                      <a:pt x="236326" y="111021"/>
                    </a:lnTo>
                    <a:lnTo>
                      <a:pt x="371758" y="111021"/>
                    </a:lnTo>
                    <a:lnTo>
                      <a:pt x="372380" y="21066"/>
                    </a:lnTo>
                    <a:lnTo>
                      <a:pt x="237127" y="21066"/>
                    </a:lnTo>
                    <a:close/>
                    <a:moveTo>
                      <a:pt x="237750" y="0"/>
                    </a:moveTo>
                    <a:lnTo>
                      <a:pt x="372647" y="0"/>
                    </a:lnTo>
                    <a:cubicBezTo>
                      <a:pt x="385105" y="0"/>
                      <a:pt x="393825" y="8711"/>
                      <a:pt x="393825" y="21066"/>
                    </a:cubicBezTo>
                    <a:lnTo>
                      <a:pt x="393825" y="111021"/>
                    </a:lnTo>
                    <a:cubicBezTo>
                      <a:pt x="393825" y="123376"/>
                      <a:pt x="385105" y="134843"/>
                      <a:pt x="372647" y="134843"/>
                    </a:cubicBezTo>
                    <a:lnTo>
                      <a:pt x="315076" y="134843"/>
                    </a:lnTo>
                    <a:lnTo>
                      <a:pt x="315076" y="191020"/>
                    </a:lnTo>
                    <a:lnTo>
                      <a:pt x="292563" y="191020"/>
                    </a:lnTo>
                    <a:lnTo>
                      <a:pt x="292563" y="134843"/>
                    </a:lnTo>
                    <a:lnTo>
                      <a:pt x="237750" y="134843"/>
                    </a:lnTo>
                    <a:cubicBezTo>
                      <a:pt x="225381" y="134843"/>
                      <a:pt x="213813" y="123376"/>
                      <a:pt x="213813" y="111021"/>
                    </a:cubicBezTo>
                    <a:lnTo>
                      <a:pt x="213813" y="21066"/>
                    </a:lnTo>
                    <a:cubicBezTo>
                      <a:pt x="213813" y="8711"/>
                      <a:pt x="225381" y="0"/>
                      <a:pt x="237750" y="0"/>
                    </a:cubicBezTo>
                    <a:close/>
                  </a:path>
                </a:pathLst>
              </a:custGeom>
              <a:solidFill>
                <a:schemeClr val="bg1">
                  <a:lumMod val="95000"/>
                  <a:alpha val="64000"/>
                </a:schemeClr>
              </a:solidFill>
              <a:ln>
                <a:noFill/>
              </a:ln>
            </p:spPr>
            <p:txBody>
              <a:bodyPr anchor="ctr"/>
              <a:lstStyle/>
              <a:p>
                <a:pPr algn="ctr"/>
                <a:endParaRPr sz="1350"/>
              </a:p>
            </p:txBody>
          </p:sp>
          <p:sp>
            <p:nvSpPr>
              <p:cNvPr id="23" name="îŝḷiḓé">
                <a:extLst>
                  <a:ext uri="{FF2B5EF4-FFF2-40B4-BE49-F238E27FC236}">
                    <a16:creationId xmlns:a16="http://schemas.microsoft.com/office/drawing/2014/main" id="{0CDA986E-EA84-43E9-B01E-22DC4BEB7E02}"/>
                  </a:ext>
                </a:extLst>
              </p:cNvPr>
              <p:cNvSpPr/>
              <p:nvPr/>
            </p:nvSpPr>
            <p:spPr>
              <a:xfrm>
                <a:off x="9285526" y="2074468"/>
                <a:ext cx="1080000" cy="36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endParaRPr sz="1350"/>
              </a:p>
            </p:txBody>
          </p:sp>
          <p:sp>
            <p:nvSpPr>
              <p:cNvPr id="24" name="îṧļiḑe">
                <a:extLst>
                  <a:ext uri="{FF2B5EF4-FFF2-40B4-BE49-F238E27FC236}">
                    <a16:creationId xmlns:a16="http://schemas.microsoft.com/office/drawing/2014/main" id="{13B8859F-982C-4657-8088-2EE82CC6800F}"/>
                  </a:ext>
                </a:extLst>
              </p:cNvPr>
              <p:cNvSpPr txBox="1"/>
              <p:nvPr/>
            </p:nvSpPr>
            <p:spPr>
              <a:xfrm>
                <a:off x="9469376" y="1185888"/>
                <a:ext cx="712301" cy="923293"/>
              </a:xfrm>
              <a:prstGeom prst="rect">
                <a:avLst/>
              </a:prstGeom>
              <a:noFill/>
            </p:spPr>
            <p:txBody>
              <a:bodyPr wrap="none" lIns="137132" tIns="68567" rIns="137132" bIns="68567" anchor="ctr" anchorCtr="0">
                <a:normAutofit/>
              </a:bodyPr>
              <a:lstStyle/>
              <a:p>
                <a:pPr algn="ctr"/>
                <a:r>
                  <a:rPr lang="en-US" sz="3600" dirty="0">
                    <a:solidFill>
                      <a:schemeClr val="accent1"/>
                    </a:solidFill>
                    <a:latin typeface="Impact" panose="020B0806030902050204" pitchFamily="34" charset="0"/>
                  </a:rPr>
                  <a:t>2</a:t>
                </a:r>
              </a:p>
            </p:txBody>
          </p:sp>
        </p:grpSp>
        <p:grpSp>
          <p:nvGrpSpPr>
            <p:cNvPr id="6" name="ïśḻidé">
              <a:extLst>
                <a:ext uri="{FF2B5EF4-FFF2-40B4-BE49-F238E27FC236}">
                  <a16:creationId xmlns:a16="http://schemas.microsoft.com/office/drawing/2014/main" id="{BF400070-95BB-464C-977C-F3306A53444A}"/>
                </a:ext>
              </a:extLst>
            </p:cNvPr>
            <p:cNvGrpSpPr/>
            <p:nvPr/>
          </p:nvGrpSpPr>
          <p:grpSpPr>
            <a:xfrm>
              <a:off x="4988442" y="3789000"/>
              <a:ext cx="1644426" cy="1350067"/>
              <a:chOff x="4988442" y="1185888"/>
              <a:chExt cx="1644426" cy="1350067"/>
            </a:xfrm>
          </p:grpSpPr>
          <p:sp>
            <p:nvSpPr>
              <p:cNvPr id="16" name="íšľîḋê" title="ry6MHxwOH8WsTKLSa514qPVJnvhhWFnRDjZGIbRZNsFBp">
                <a:extLst>
                  <a:ext uri="{FF2B5EF4-FFF2-40B4-BE49-F238E27FC236}">
                    <a16:creationId xmlns:a16="http://schemas.microsoft.com/office/drawing/2014/main" id="{F1E5B6AD-8871-4845-A0EE-F2C31519C447}"/>
                  </a:ext>
                </a:extLst>
              </p:cNvPr>
              <p:cNvSpPr/>
              <p:nvPr/>
            </p:nvSpPr>
            <p:spPr bwMode="auto">
              <a:xfrm>
                <a:off x="4988442" y="1380416"/>
                <a:ext cx="1644426" cy="1155539"/>
              </a:xfrm>
              <a:custGeom>
                <a:avLst/>
                <a:gdLst>
                  <a:gd name="connsiteX0" fmla="*/ 450100 w 607639"/>
                  <a:gd name="connsiteY0" fmla="*/ 313203 h 426991"/>
                  <a:gd name="connsiteX1" fmla="*/ 450100 w 607639"/>
                  <a:gd name="connsiteY1" fmla="*/ 403167 h 426991"/>
                  <a:gd name="connsiteX2" fmla="*/ 585744 w 607639"/>
                  <a:gd name="connsiteY2" fmla="*/ 403167 h 426991"/>
                  <a:gd name="connsiteX3" fmla="*/ 586100 w 607639"/>
                  <a:gd name="connsiteY3" fmla="*/ 313203 h 426991"/>
                  <a:gd name="connsiteX4" fmla="*/ 530294 w 607639"/>
                  <a:gd name="connsiteY4" fmla="*/ 313203 h 426991"/>
                  <a:gd name="connsiteX5" fmla="*/ 530116 w 607639"/>
                  <a:gd name="connsiteY5" fmla="*/ 313203 h 426991"/>
                  <a:gd name="connsiteX6" fmla="*/ 529760 w 607639"/>
                  <a:gd name="connsiteY6" fmla="*/ 313203 h 426991"/>
                  <a:gd name="connsiteX7" fmla="*/ 450901 w 607639"/>
                  <a:gd name="connsiteY7" fmla="*/ 313203 h 426991"/>
                  <a:gd name="connsiteX8" fmla="*/ 236309 w 607639"/>
                  <a:gd name="connsiteY8" fmla="*/ 313203 h 426991"/>
                  <a:gd name="connsiteX9" fmla="*/ 236309 w 607639"/>
                  <a:gd name="connsiteY9" fmla="*/ 403167 h 426991"/>
                  <a:gd name="connsiteX10" fmla="*/ 371953 w 607639"/>
                  <a:gd name="connsiteY10" fmla="*/ 403167 h 426991"/>
                  <a:gd name="connsiteX11" fmla="*/ 372754 w 607639"/>
                  <a:gd name="connsiteY11" fmla="*/ 313203 h 426991"/>
                  <a:gd name="connsiteX12" fmla="*/ 237110 w 607639"/>
                  <a:gd name="connsiteY12" fmla="*/ 313203 h 426991"/>
                  <a:gd name="connsiteX13" fmla="*/ 22519 w 607639"/>
                  <a:gd name="connsiteY13" fmla="*/ 313203 h 426991"/>
                  <a:gd name="connsiteX14" fmla="*/ 22519 w 607639"/>
                  <a:gd name="connsiteY14" fmla="*/ 403167 h 426991"/>
                  <a:gd name="connsiteX15" fmla="*/ 158163 w 607639"/>
                  <a:gd name="connsiteY15" fmla="*/ 403167 h 426991"/>
                  <a:gd name="connsiteX16" fmla="*/ 158964 w 607639"/>
                  <a:gd name="connsiteY16" fmla="*/ 313203 h 426991"/>
                  <a:gd name="connsiteX17" fmla="*/ 91498 w 607639"/>
                  <a:gd name="connsiteY17" fmla="*/ 313203 h 426991"/>
                  <a:gd name="connsiteX18" fmla="*/ 91231 w 607639"/>
                  <a:gd name="connsiteY18" fmla="*/ 313203 h 426991"/>
                  <a:gd name="connsiteX19" fmla="*/ 90964 w 607639"/>
                  <a:gd name="connsiteY19" fmla="*/ 313203 h 426991"/>
                  <a:gd name="connsiteX20" fmla="*/ 23320 w 607639"/>
                  <a:gd name="connsiteY20" fmla="*/ 313203 h 426991"/>
                  <a:gd name="connsiteX21" fmla="*/ 91409 w 607639"/>
                  <a:gd name="connsiteY21" fmla="*/ 224751 h 426991"/>
                  <a:gd name="connsiteX22" fmla="*/ 530294 w 607639"/>
                  <a:gd name="connsiteY22" fmla="*/ 224751 h 426991"/>
                  <a:gd name="connsiteX23" fmla="*/ 540084 w 607639"/>
                  <a:gd name="connsiteY23" fmla="*/ 234530 h 426991"/>
                  <a:gd name="connsiteX24" fmla="*/ 540084 w 607639"/>
                  <a:gd name="connsiteY24" fmla="*/ 292135 h 426991"/>
                  <a:gd name="connsiteX25" fmla="*/ 586456 w 607639"/>
                  <a:gd name="connsiteY25" fmla="*/ 292135 h 426991"/>
                  <a:gd name="connsiteX26" fmla="*/ 607639 w 607639"/>
                  <a:gd name="connsiteY26" fmla="*/ 313203 h 426991"/>
                  <a:gd name="connsiteX27" fmla="*/ 607639 w 607639"/>
                  <a:gd name="connsiteY27" fmla="*/ 403167 h 426991"/>
                  <a:gd name="connsiteX28" fmla="*/ 586456 w 607639"/>
                  <a:gd name="connsiteY28" fmla="*/ 426991 h 426991"/>
                  <a:gd name="connsiteX29" fmla="*/ 451524 w 607639"/>
                  <a:gd name="connsiteY29" fmla="*/ 426991 h 426991"/>
                  <a:gd name="connsiteX30" fmla="*/ 427582 w 607639"/>
                  <a:gd name="connsiteY30" fmla="*/ 403167 h 426991"/>
                  <a:gd name="connsiteX31" fmla="*/ 427582 w 607639"/>
                  <a:gd name="connsiteY31" fmla="*/ 313203 h 426991"/>
                  <a:gd name="connsiteX32" fmla="*/ 451524 w 607639"/>
                  <a:gd name="connsiteY32" fmla="*/ 292135 h 426991"/>
                  <a:gd name="connsiteX33" fmla="*/ 517566 w 607639"/>
                  <a:gd name="connsiteY33" fmla="*/ 292135 h 426991"/>
                  <a:gd name="connsiteX34" fmla="*/ 517566 w 607639"/>
                  <a:gd name="connsiteY34" fmla="*/ 247242 h 426991"/>
                  <a:gd name="connsiteX35" fmla="*/ 315079 w 607639"/>
                  <a:gd name="connsiteY35" fmla="*/ 247242 h 426991"/>
                  <a:gd name="connsiteX36" fmla="*/ 315079 w 607639"/>
                  <a:gd name="connsiteY36" fmla="*/ 292135 h 426991"/>
                  <a:gd name="connsiteX37" fmla="*/ 372665 w 607639"/>
                  <a:gd name="connsiteY37" fmla="*/ 292135 h 426991"/>
                  <a:gd name="connsiteX38" fmla="*/ 393849 w 607639"/>
                  <a:gd name="connsiteY38" fmla="*/ 313203 h 426991"/>
                  <a:gd name="connsiteX39" fmla="*/ 393849 w 607639"/>
                  <a:gd name="connsiteY39" fmla="*/ 403167 h 426991"/>
                  <a:gd name="connsiteX40" fmla="*/ 372665 w 607639"/>
                  <a:gd name="connsiteY40" fmla="*/ 426991 h 426991"/>
                  <a:gd name="connsiteX41" fmla="*/ 237733 w 607639"/>
                  <a:gd name="connsiteY41" fmla="*/ 426991 h 426991"/>
                  <a:gd name="connsiteX42" fmla="*/ 213791 w 607639"/>
                  <a:gd name="connsiteY42" fmla="*/ 403167 h 426991"/>
                  <a:gd name="connsiteX43" fmla="*/ 213791 w 607639"/>
                  <a:gd name="connsiteY43" fmla="*/ 313203 h 426991"/>
                  <a:gd name="connsiteX44" fmla="*/ 237733 w 607639"/>
                  <a:gd name="connsiteY44" fmla="*/ 292135 h 426991"/>
                  <a:gd name="connsiteX45" fmla="*/ 292561 w 607639"/>
                  <a:gd name="connsiteY45" fmla="*/ 292135 h 426991"/>
                  <a:gd name="connsiteX46" fmla="*/ 292561 w 607639"/>
                  <a:gd name="connsiteY46" fmla="*/ 247242 h 426991"/>
                  <a:gd name="connsiteX47" fmla="*/ 101288 w 607639"/>
                  <a:gd name="connsiteY47" fmla="*/ 247242 h 426991"/>
                  <a:gd name="connsiteX48" fmla="*/ 101288 w 607639"/>
                  <a:gd name="connsiteY48" fmla="*/ 292135 h 426991"/>
                  <a:gd name="connsiteX49" fmla="*/ 158875 w 607639"/>
                  <a:gd name="connsiteY49" fmla="*/ 292135 h 426991"/>
                  <a:gd name="connsiteX50" fmla="*/ 180058 w 607639"/>
                  <a:gd name="connsiteY50" fmla="*/ 313203 h 426991"/>
                  <a:gd name="connsiteX51" fmla="*/ 180058 w 607639"/>
                  <a:gd name="connsiteY51" fmla="*/ 403167 h 426991"/>
                  <a:gd name="connsiteX52" fmla="*/ 158875 w 607639"/>
                  <a:gd name="connsiteY52" fmla="*/ 426991 h 426991"/>
                  <a:gd name="connsiteX53" fmla="*/ 24032 w 607639"/>
                  <a:gd name="connsiteY53" fmla="*/ 426991 h 426991"/>
                  <a:gd name="connsiteX54" fmla="*/ 0 w 607639"/>
                  <a:gd name="connsiteY54" fmla="*/ 403167 h 426991"/>
                  <a:gd name="connsiteX55" fmla="*/ 0 w 607639"/>
                  <a:gd name="connsiteY55" fmla="*/ 313203 h 426991"/>
                  <a:gd name="connsiteX56" fmla="*/ 24032 w 607639"/>
                  <a:gd name="connsiteY56" fmla="*/ 292135 h 426991"/>
                  <a:gd name="connsiteX57" fmla="*/ 78770 w 607639"/>
                  <a:gd name="connsiteY57" fmla="*/ 292135 h 426991"/>
                  <a:gd name="connsiteX58" fmla="*/ 78770 w 607639"/>
                  <a:gd name="connsiteY58" fmla="*/ 234530 h 426991"/>
                  <a:gd name="connsiteX59" fmla="*/ 91409 w 607639"/>
                  <a:gd name="connsiteY59" fmla="*/ 224751 h 426991"/>
                  <a:gd name="connsiteX60" fmla="*/ 236326 w 607639"/>
                  <a:gd name="connsiteY60" fmla="*/ 21066 h 426991"/>
                  <a:gd name="connsiteX61" fmla="*/ 236326 w 607639"/>
                  <a:gd name="connsiteY61" fmla="*/ 111021 h 426991"/>
                  <a:gd name="connsiteX62" fmla="*/ 371758 w 607639"/>
                  <a:gd name="connsiteY62" fmla="*/ 111021 h 426991"/>
                  <a:gd name="connsiteX63" fmla="*/ 372380 w 607639"/>
                  <a:gd name="connsiteY63" fmla="*/ 21066 h 426991"/>
                  <a:gd name="connsiteX64" fmla="*/ 237127 w 607639"/>
                  <a:gd name="connsiteY64" fmla="*/ 21066 h 426991"/>
                  <a:gd name="connsiteX65" fmla="*/ 237750 w 607639"/>
                  <a:gd name="connsiteY65" fmla="*/ 0 h 426991"/>
                  <a:gd name="connsiteX66" fmla="*/ 372647 w 607639"/>
                  <a:gd name="connsiteY66" fmla="*/ 0 h 426991"/>
                  <a:gd name="connsiteX67" fmla="*/ 393825 w 607639"/>
                  <a:gd name="connsiteY67" fmla="*/ 21066 h 426991"/>
                  <a:gd name="connsiteX68" fmla="*/ 393825 w 607639"/>
                  <a:gd name="connsiteY68" fmla="*/ 111021 h 426991"/>
                  <a:gd name="connsiteX69" fmla="*/ 372647 w 607639"/>
                  <a:gd name="connsiteY69" fmla="*/ 134843 h 426991"/>
                  <a:gd name="connsiteX70" fmla="*/ 315076 w 607639"/>
                  <a:gd name="connsiteY70" fmla="*/ 134843 h 426991"/>
                  <a:gd name="connsiteX71" fmla="*/ 315076 w 607639"/>
                  <a:gd name="connsiteY71" fmla="*/ 191020 h 426991"/>
                  <a:gd name="connsiteX72" fmla="*/ 292563 w 607639"/>
                  <a:gd name="connsiteY72" fmla="*/ 191020 h 426991"/>
                  <a:gd name="connsiteX73" fmla="*/ 292563 w 607639"/>
                  <a:gd name="connsiteY73" fmla="*/ 134843 h 426991"/>
                  <a:gd name="connsiteX74" fmla="*/ 237750 w 607639"/>
                  <a:gd name="connsiteY74" fmla="*/ 134843 h 426991"/>
                  <a:gd name="connsiteX75" fmla="*/ 213813 w 607639"/>
                  <a:gd name="connsiteY75" fmla="*/ 111021 h 426991"/>
                  <a:gd name="connsiteX76" fmla="*/ 213813 w 607639"/>
                  <a:gd name="connsiteY76" fmla="*/ 21066 h 426991"/>
                  <a:gd name="connsiteX77" fmla="*/ 237750 w 607639"/>
                  <a:gd name="connsiteY77" fmla="*/ 0 h 42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7639" h="426991">
                    <a:moveTo>
                      <a:pt x="450100" y="313203"/>
                    </a:moveTo>
                    <a:lnTo>
                      <a:pt x="450100" y="403167"/>
                    </a:lnTo>
                    <a:lnTo>
                      <a:pt x="585744" y="403167"/>
                    </a:lnTo>
                    <a:lnTo>
                      <a:pt x="586100" y="313203"/>
                    </a:lnTo>
                    <a:lnTo>
                      <a:pt x="530294" y="313203"/>
                    </a:lnTo>
                    <a:cubicBezTo>
                      <a:pt x="530294" y="313203"/>
                      <a:pt x="530116" y="313203"/>
                      <a:pt x="530116" y="313203"/>
                    </a:cubicBezTo>
                    <a:cubicBezTo>
                      <a:pt x="530027" y="313203"/>
                      <a:pt x="529849" y="313203"/>
                      <a:pt x="529760" y="313203"/>
                    </a:cubicBezTo>
                    <a:lnTo>
                      <a:pt x="450901" y="313203"/>
                    </a:lnTo>
                    <a:close/>
                    <a:moveTo>
                      <a:pt x="236309" y="313203"/>
                    </a:moveTo>
                    <a:lnTo>
                      <a:pt x="236309" y="403167"/>
                    </a:lnTo>
                    <a:lnTo>
                      <a:pt x="371953" y="403167"/>
                    </a:lnTo>
                    <a:lnTo>
                      <a:pt x="372754" y="313203"/>
                    </a:lnTo>
                    <a:lnTo>
                      <a:pt x="237110" y="313203"/>
                    </a:lnTo>
                    <a:close/>
                    <a:moveTo>
                      <a:pt x="22519" y="313203"/>
                    </a:moveTo>
                    <a:lnTo>
                      <a:pt x="22519" y="403167"/>
                    </a:lnTo>
                    <a:lnTo>
                      <a:pt x="158163" y="403167"/>
                    </a:lnTo>
                    <a:lnTo>
                      <a:pt x="158964" y="313203"/>
                    </a:lnTo>
                    <a:lnTo>
                      <a:pt x="91498" y="313203"/>
                    </a:lnTo>
                    <a:cubicBezTo>
                      <a:pt x="91409" y="313203"/>
                      <a:pt x="91320" y="313203"/>
                      <a:pt x="91231" y="313203"/>
                    </a:cubicBezTo>
                    <a:cubicBezTo>
                      <a:pt x="91231" y="313203"/>
                      <a:pt x="90964" y="313203"/>
                      <a:pt x="90964" y="313203"/>
                    </a:cubicBezTo>
                    <a:lnTo>
                      <a:pt x="23320" y="313203"/>
                    </a:lnTo>
                    <a:close/>
                    <a:moveTo>
                      <a:pt x="91409" y="224751"/>
                    </a:moveTo>
                    <a:lnTo>
                      <a:pt x="530294" y="224751"/>
                    </a:lnTo>
                    <a:cubicBezTo>
                      <a:pt x="536435" y="224751"/>
                      <a:pt x="540084" y="228396"/>
                      <a:pt x="540084" y="234530"/>
                    </a:cubicBezTo>
                    <a:lnTo>
                      <a:pt x="540084" y="292135"/>
                    </a:lnTo>
                    <a:lnTo>
                      <a:pt x="586456" y="292135"/>
                    </a:lnTo>
                    <a:cubicBezTo>
                      <a:pt x="598917" y="292135"/>
                      <a:pt x="607639" y="300847"/>
                      <a:pt x="607639" y="313203"/>
                    </a:cubicBezTo>
                    <a:lnTo>
                      <a:pt x="607639" y="403167"/>
                    </a:lnTo>
                    <a:cubicBezTo>
                      <a:pt x="607639" y="415524"/>
                      <a:pt x="598917" y="426991"/>
                      <a:pt x="586456" y="426991"/>
                    </a:cubicBezTo>
                    <a:lnTo>
                      <a:pt x="451524" y="426991"/>
                    </a:lnTo>
                    <a:cubicBezTo>
                      <a:pt x="439152" y="426991"/>
                      <a:pt x="427582" y="415524"/>
                      <a:pt x="427582" y="403167"/>
                    </a:cubicBezTo>
                    <a:lnTo>
                      <a:pt x="427582" y="313203"/>
                    </a:lnTo>
                    <a:cubicBezTo>
                      <a:pt x="427582" y="300847"/>
                      <a:pt x="439152" y="292135"/>
                      <a:pt x="451524" y="292135"/>
                    </a:cubicBezTo>
                    <a:lnTo>
                      <a:pt x="517566" y="292135"/>
                    </a:lnTo>
                    <a:lnTo>
                      <a:pt x="517566" y="247242"/>
                    </a:lnTo>
                    <a:lnTo>
                      <a:pt x="315079" y="247242"/>
                    </a:lnTo>
                    <a:lnTo>
                      <a:pt x="315079" y="292135"/>
                    </a:lnTo>
                    <a:lnTo>
                      <a:pt x="372665" y="292135"/>
                    </a:lnTo>
                    <a:cubicBezTo>
                      <a:pt x="385126" y="292135"/>
                      <a:pt x="393849" y="300847"/>
                      <a:pt x="393849" y="313203"/>
                    </a:cubicBezTo>
                    <a:lnTo>
                      <a:pt x="393849" y="403167"/>
                    </a:lnTo>
                    <a:cubicBezTo>
                      <a:pt x="393849" y="415524"/>
                      <a:pt x="385126" y="426991"/>
                      <a:pt x="372665" y="426991"/>
                    </a:cubicBezTo>
                    <a:lnTo>
                      <a:pt x="237733" y="426991"/>
                    </a:lnTo>
                    <a:cubicBezTo>
                      <a:pt x="225362" y="426991"/>
                      <a:pt x="213791" y="415524"/>
                      <a:pt x="213791" y="403167"/>
                    </a:cubicBezTo>
                    <a:lnTo>
                      <a:pt x="213791" y="313203"/>
                    </a:lnTo>
                    <a:cubicBezTo>
                      <a:pt x="213791" y="300847"/>
                      <a:pt x="225362" y="292135"/>
                      <a:pt x="237733" y="292135"/>
                    </a:cubicBezTo>
                    <a:lnTo>
                      <a:pt x="292561" y="292135"/>
                    </a:lnTo>
                    <a:lnTo>
                      <a:pt x="292561" y="247242"/>
                    </a:lnTo>
                    <a:lnTo>
                      <a:pt x="101288" y="247242"/>
                    </a:lnTo>
                    <a:lnTo>
                      <a:pt x="101288" y="292135"/>
                    </a:lnTo>
                    <a:lnTo>
                      <a:pt x="158875" y="292135"/>
                    </a:lnTo>
                    <a:cubicBezTo>
                      <a:pt x="171335" y="292135"/>
                      <a:pt x="180058" y="300847"/>
                      <a:pt x="180058" y="313203"/>
                    </a:cubicBezTo>
                    <a:lnTo>
                      <a:pt x="180058" y="403167"/>
                    </a:lnTo>
                    <a:cubicBezTo>
                      <a:pt x="180058" y="415524"/>
                      <a:pt x="171335" y="426991"/>
                      <a:pt x="158875" y="426991"/>
                    </a:cubicBezTo>
                    <a:lnTo>
                      <a:pt x="24032" y="426991"/>
                    </a:lnTo>
                    <a:cubicBezTo>
                      <a:pt x="11571" y="426991"/>
                      <a:pt x="0" y="415524"/>
                      <a:pt x="0" y="403167"/>
                    </a:cubicBezTo>
                    <a:lnTo>
                      <a:pt x="0" y="313203"/>
                    </a:lnTo>
                    <a:cubicBezTo>
                      <a:pt x="0" y="300847"/>
                      <a:pt x="11571" y="292135"/>
                      <a:pt x="24032" y="292135"/>
                    </a:cubicBezTo>
                    <a:lnTo>
                      <a:pt x="78770" y="292135"/>
                    </a:lnTo>
                    <a:lnTo>
                      <a:pt x="78770" y="234530"/>
                    </a:lnTo>
                    <a:cubicBezTo>
                      <a:pt x="78770" y="228396"/>
                      <a:pt x="85178" y="224751"/>
                      <a:pt x="91409" y="224751"/>
                    </a:cubicBezTo>
                    <a:close/>
                    <a:moveTo>
                      <a:pt x="236326" y="21066"/>
                    </a:moveTo>
                    <a:lnTo>
                      <a:pt x="236326" y="111021"/>
                    </a:lnTo>
                    <a:lnTo>
                      <a:pt x="371758" y="111021"/>
                    </a:lnTo>
                    <a:lnTo>
                      <a:pt x="372380" y="21066"/>
                    </a:lnTo>
                    <a:lnTo>
                      <a:pt x="237127" y="21066"/>
                    </a:lnTo>
                    <a:close/>
                    <a:moveTo>
                      <a:pt x="237750" y="0"/>
                    </a:moveTo>
                    <a:lnTo>
                      <a:pt x="372647" y="0"/>
                    </a:lnTo>
                    <a:cubicBezTo>
                      <a:pt x="385105" y="0"/>
                      <a:pt x="393825" y="8711"/>
                      <a:pt x="393825" y="21066"/>
                    </a:cubicBezTo>
                    <a:lnTo>
                      <a:pt x="393825" y="111021"/>
                    </a:lnTo>
                    <a:cubicBezTo>
                      <a:pt x="393825" y="123376"/>
                      <a:pt x="385105" y="134843"/>
                      <a:pt x="372647" y="134843"/>
                    </a:cubicBezTo>
                    <a:lnTo>
                      <a:pt x="315076" y="134843"/>
                    </a:lnTo>
                    <a:lnTo>
                      <a:pt x="315076" y="191020"/>
                    </a:lnTo>
                    <a:lnTo>
                      <a:pt x="292563" y="191020"/>
                    </a:lnTo>
                    <a:lnTo>
                      <a:pt x="292563" y="134843"/>
                    </a:lnTo>
                    <a:lnTo>
                      <a:pt x="237750" y="134843"/>
                    </a:lnTo>
                    <a:cubicBezTo>
                      <a:pt x="225381" y="134843"/>
                      <a:pt x="213813" y="123376"/>
                      <a:pt x="213813" y="111021"/>
                    </a:cubicBezTo>
                    <a:lnTo>
                      <a:pt x="213813" y="21066"/>
                    </a:lnTo>
                    <a:cubicBezTo>
                      <a:pt x="213813" y="8711"/>
                      <a:pt x="225381" y="0"/>
                      <a:pt x="237750" y="0"/>
                    </a:cubicBezTo>
                    <a:close/>
                  </a:path>
                </a:pathLst>
              </a:custGeom>
              <a:solidFill>
                <a:schemeClr val="bg1">
                  <a:lumMod val="95000"/>
                  <a:alpha val="64000"/>
                </a:schemeClr>
              </a:solidFill>
              <a:ln>
                <a:noFill/>
              </a:ln>
            </p:spPr>
            <p:txBody>
              <a:bodyPr anchor="ctr"/>
              <a:lstStyle/>
              <a:p>
                <a:pPr algn="ctr"/>
                <a:endParaRPr sz="1350"/>
              </a:p>
            </p:txBody>
          </p:sp>
          <p:sp>
            <p:nvSpPr>
              <p:cNvPr id="17" name="íṡḷiḍé">
                <a:extLst>
                  <a:ext uri="{FF2B5EF4-FFF2-40B4-BE49-F238E27FC236}">
                    <a16:creationId xmlns:a16="http://schemas.microsoft.com/office/drawing/2014/main" id="{33C1B729-1E68-48ED-A5D7-01C5A2B75F4E}"/>
                  </a:ext>
                </a:extLst>
              </p:cNvPr>
              <p:cNvSpPr/>
              <p:nvPr/>
            </p:nvSpPr>
            <p:spPr>
              <a:xfrm>
                <a:off x="5225961" y="2074468"/>
                <a:ext cx="1080000" cy="36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endParaRPr sz="1350"/>
              </a:p>
            </p:txBody>
          </p:sp>
          <p:sp>
            <p:nvSpPr>
              <p:cNvPr id="18" name="ïşlïḋê">
                <a:extLst>
                  <a:ext uri="{FF2B5EF4-FFF2-40B4-BE49-F238E27FC236}">
                    <a16:creationId xmlns:a16="http://schemas.microsoft.com/office/drawing/2014/main" id="{47B0B71A-2B64-4D6B-BB8D-40AA77FF1457}"/>
                  </a:ext>
                </a:extLst>
              </p:cNvPr>
              <p:cNvSpPr txBox="1"/>
              <p:nvPr/>
            </p:nvSpPr>
            <p:spPr>
              <a:xfrm>
                <a:off x="5409811" y="1185888"/>
                <a:ext cx="712301" cy="923293"/>
              </a:xfrm>
              <a:prstGeom prst="rect">
                <a:avLst/>
              </a:prstGeom>
              <a:noFill/>
            </p:spPr>
            <p:txBody>
              <a:bodyPr wrap="none" lIns="137132" tIns="68567" rIns="137132" bIns="68567" anchor="ctr" anchorCtr="0">
                <a:normAutofit/>
              </a:bodyPr>
              <a:lstStyle/>
              <a:p>
                <a:pPr algn="ctr"/>
                <a:r>
                  <a:rPr lang="en-US" sz="3600" dirty="0">
                    <a:solidFill>
                      <a:schemeClr val="accent1"/>
                    </a:solidFill>
                    <a:latin typeface="Impact" panose="020B0806030902050204" pitchFamily="34" charset="0"/>
                  </a:rPr>
                  <a:t>3</a:t>
                </a:r>
              </a:p>
            </p:txBody>
          </p:sp>
        </p:grpSp>
        <p:grpSp>
          <p:nvGrpSpPr>
            <p:cNvPr id="7" name="îślïde">
              <a:extLst>
                <a:ext uri="{FF2B5EF4-FFF2-40B4-BE49-F238E27FC236}">
                  <a16:creationId xmlns:a16="http://schemas.microsoft.com/office/drawing/2014/main" id="{F5C3BD1B-46F7-427B-B348-08C482D41C23}"/>
                </a:ext>
              </a:extLst>
            </p:cNvPr>
            <p:cNvGrpSpPr/>
            <p:nvPr/>
          </p:nvGrpSpPr>
          <p:grpSpPr>
            <a:xfrm>
              <a:off x="9048007" y="3789000"/>
              <a:ext cx="1644426" cy="1350067"/>
              <a:chOff x="9048007" y="1185888"/>
              <a:chExt cx="1644426" cy="1350067"/>
            </a:xfrm>
          </p:grpSpPr>
          <p:sp>
            <p:nvSpPr>
              <p:cNvPr id="10" name="ïṣļïďê" title="ry6MHxwOH8WsTKLSa514qPVJnvhhWFnRDjZGIbRZNsFBp">
                <a:extLst>
                  <a:ext uri="{FF2B5EF4-FFF2-40B4-BE49-F238E27FC236}">
                    <a16:creationId xmlns:a16="http://schemas.microsoft.com/office/drawing/2014/main" id="{BF492E6E-A004-43D3-8859-9A21BCFA1C1F}"/>
                  </a:ext>
                </a:extLst>
              </p:cNvPr>
              <p:cNvSpPr/>
              <p:nvPr/>
            </p:nvSpPr>
            <p:spPr bwMode="auto">
              <a:xfrm>
                <a:off x="9048007" y="1380416"/>
                <a:ext cx="1644426" cy="1155539"/>
              </a:xfrm>
              <a:custGeom>
                <a:avLst/>
                <a:gdLst>
                  <a:gd name="connsiteX0" fmla="*/ 450100 w 607639"/>
                  <a:gd name="connsiteY0" fmla="*/ 313203 h 426991"/>
                  <a:gd name="connsiteX1" fmla="*/ 450100 w 607639"/>
                  <a:gd name="connsiteY1" fmla="*/ 403167 h 426991"/>
                  <a:gd name="connsiteX2" fmla="*/ 585744 w 607639"/>
                  <a:gd name="connsiteY2" fmla="*/ 403167 h 426991"/>
                  <a:gd name="connsiteX3" fmla="*/ 586100 w 607639"/>
                  <a:gd name="connsiteY3" fmla="*/ 313203 h 426991"/>
                  <a:gd name="connsiteX4" fmla="*/ 530294 w 607639"/>
                  <a:gd name="connsiteY4" fmla="*/ 313203 h 426991"/>
                  <a:gd name="connsiteX5" fmla="*/ 530116 w 607639"/>
                  <a:gd name="connsiteY5" fmla="*/ 313203 h 426991"/>
                  <a:gd name="connsiteX6" fmla="*/ 529760 w 607639"/>
                  <a:gd name="connsiteY6" fmla="*/ 313203 h 426991"/>
                  <a:gd name="connsiteX7" fmla="*/ 450901 w 607639"/>
                  <a:gd name="connsiteY7" fmla="*/ 313203 h 426991"/>
                  <a:gd name="connsiteX8" fmla="*/ 236309 w 607639"/>
                  <a:gd name="connsiteY8" fmla="*/ 313203 h 426991"/>
                  <a:gd name="connsiteX9" fmla="*/ 236309 w 607639"/>
                  <a:gd name="connsiteY9" fmla="*/ 403167 h 426991"/>
                  <a:gd name="connsiteX10" fmla="*/ 371953 w 607639"/>
                  <a:gd name="connsiteY10" fmla="*/ 403167 h 426991"/>
                  <a:gd name="connsiteX11" fmla="*/ 372754 w 607639"/>
                  <a:gd name="connsiteY11" fmla="*/ 313203 h 426991"/>
                  <a:gd name="connsiteX12" fmla="*/ 237110 w 607639"/>
                  <a:gd name="connsiteY12" fmla="*/ 313203 h 426991"/>
                  <a:gd name="connsiteX13" fmla="*/ 22519 w 607639"/>
                  <a:gd name="connsiteY13" fmla="*/ 313203 h 426991"/>
                  <a:gd name="connsiteX14" fmla="*/ 22519 w 607639"/>
                  <a:gd name="connsiteY14" fmla="*/ 403167 h 426991"/>
                  <a:gd name="connsiteX15" fmla="*/ 158163 w 607639"/>
                  <a:gd name="connsiteY15" fmla="*/ 403167 h 426991"/>
                  <a:gd name="connsiteX16" fmla="*/ 158964 w 607639"/>
                  <a:gd name="connsiteY16" fmla="*/ 313203 h 426991"/>
                  <a:gd name="connsiteX17" fmla="*/ 91498 w 607639"/>
                  <a:gd name="connsiteY17" fmla="*/ 313203 h 426991"/>
                  <a:gd name="connsiteX18" fmla="*/ 91231 w 607639"/>
                  <a:gd name="connsiteY18" fmla="*/ 313203 h 426991"/>
                  <a:gd name="connsiteX19" fmla="*/ 90964 w 607639"/>
                  <a:gd name="connsiteY19" fmla="*/ 313203 h 426991"/>
                  <a:gd name="connsiteX20" fmla="*/ 23320 w 607639"/>
                  <a:gd name="connsiteY20" fmla="*/ 313203 h 426991"/>
                  <a:gd name="connsiteX21" fmla="*/ 91409 w 607639"/>
                  <a:gd name="connsiteY21" fmla="*/ 224751 h 426991"/>
                  <a:gd name="connsiteX22" fmla="*/ 530294 w 607639"/>
                  <a:gd name="connsiteY22" fmla="*/ 224751 h 426991"/>
                  <a:gd name="connsiteX23" fmla="*/ 540084 w 607639"/>
                  <a:gd name="connsiteY23" fmla="*/ 234530 h 426991"/>
                  <a:gd name="connsiteX24" fmla="*/ 540084 w 607639"/>
                  <a:gd name="connsiteY24" fmla="*/ 292135 h 426991"/>
                  <a:gd name="connsiteX25" fmla="*/ 586456 w 607639"/>
                  <a:gd name="connsiteY25" fmla="*/ 292135 h 426991"/>
                  <a:gd name="connsiteX26" fmla="*/ 607639 w 607639"/>
                  <a:gd name="connsiteY26" fmla="*/ 313203 h 426991"/>
                  <a:gd name="connsiteX27" fmla="*/ 607639 w 607639"/>
                  <a:gd name="connsiteY27" fmla="*/ 403167 h 426991"/>
                  <a:gd name="connsiteX28" fmla="*/ 586456 w 607639"/>
                  <a:gd name="connsiteY28" fmla="*/ 426991 h 426991"/>
                  <a:gd name="connsiteX29" fmla="*/ 451524 w 607639"/>
                  <a:gd name="connsiteY29" fmla="*/ 426991 h 426991"/>
                  <a:gd name="connsiteX30" fmla="*/ 427582 w 607639"/>
                  <a:gd name="connsiteY30" fmla="*/ 403167 h 426991"/>
                  <a:gd name="connsiteX31" fmla="*/ 427582 w 607639"/>
                  <a:gd name="connsiteY31" fmla="*/ 313203 h 426991"/>
                  <a:gd name="connsiteX32" fmla="*/ 451524 w 607639"/>
                  <a:gd name="connsiteY32" fmla="*/ 292135 h 426991"/>
                  <a:gd name="connsiteX33" fmla="*/ 517566 w 607639"/>
                  <a:gd name="connsiteY33" fmla="*/ 292135 h 426991"/>
                  <a:gd name="connsiteX34" fmla="*/ 517566 w 607639"/>
                  <a:gd name="connsiteY34" fmla="*/ 247242 h 426991"/>
                  <a:gd name="connsiteX35" fmla="*/ 315079 w 607639"/>
                  <a:gd name="connsiteY35" fmla="*/ 247242 h 426991"/>
                  <a:gd name="connsiteX36" fmla="*/ 315079 w 607639"/>
                  <a:gd name="connsiteY36" fmla="*/ 292135 h 426991"/>
                  <a:gd name="connsiteX37" fmla="*/ 372665 w 607639"/>
                  <a:gd name="connsiteY37" fmla="*/ 292135 h 426991"/>
                  <a:gd name="connsiteX38" fmla="*/ 393849 w 607639"/>
                  <a:gd name="connsiteY38" fmla="*/ 313203 h 426991"/>
                  <a:gd name="connsiteX39" fmla="*/ 393849 w 607639"/>
                  <a:gd name="connsiteY39" fmla="*/ 403167 h 426991"/>
                  <a:gd name="connsiteX40" fmla="*/ 372665 w 607639"/>
                  <a:gd name="connsiteY40" fmla="*/ 426991 h 426991"/>
                  <a:gd name="connsiteX41" fmla="*/ 237733 w 607639"/>
                  <a:gd name="connsiteY41" fmla="*/ 426991 h 426991"/>
                  <a:gd name="connsiteX42" fmla="*/ 213791 w 607639"/>
                  <a:gd name="connsiteY42" fmla="*/ 403167 h 426991"/>
                  <a:gd name="connsiteX43" fmla="*/ 213791 w 607639"/>
                  <a:gd name="connsiteY43" fmla="*/ 313203 h 426991"/>
                  <a:gd name="connsiteX44" fmla="*/ 237733 w 607639"/>
                  <a:gd name="connsiteY44" fmla="*/ 292135 h 426991"/>
                  <a:gd name="connsiteX45" fmla="*/ 292561 w 607639"/>
                  <a:gd name="connsiteY45" fmla="*/ 292135 h 426991"/>
                  <a:gd name="connsiteX46" fmla="*/ 292561 w 607639"/>
                  <a:gd name="connsiteY46" fmla="*/ 247242 h 426991"/>
                  <a:gd name="connsiteX47" fmla="*/ 101288 w 607639"/>
                  <a:gd name="connsiteY47" fmla="*/ 247242 h 426991"/>
                  <a:gd name="connsiteX48" fmla="*/ 101288 w 607639"/>
                  <a:gd name="connsiteY48" fmla="*/ 292135 h 426991"/>
                  <a:gd name="connsiteX49" fmla="*/ 158875 w 607639"/>
                  <a:gd name="connsiteY49" fmla="*/ 292135 h 426991"/>
                  <a:gd name="connsiteX50" fmla="*/ 180058 w 607639"/>
                  <a:gd name="connsiteY50" fmla="*/ 313203 h 426991"/>
                  <a:gd name="connsiteX51" fmla="*/ 180058 w 607639"/>
                  <a:gd name="connsiteY51" fmla="*/ 403167 h 426991"/>
                  <a:gd name="connsiteX52" fmla="*/ 158875 w 607639"/>
                  <a:gd name="connsiteY52" fmla="*/ 426991 h 426991"/>
                  <a:gd name="connsiteX53" fmla="*/ 24032 w 607639"/>
                  <a:gd name="connsiteY53" fmla="*/ 426991 h 426991"/>
                  <a:gd name="connsiteX54" fmla="*/ 0 w 607639"/>
                  <a:gd name="connsiteY54" fmla="*/ 403167 h 426991"/>
                  <a:gd name="connsiteX55" fmla="*/ 0 w 607639"/>
                  <a:gd name="connsiteY55" fmla="*/ 313203 h 426991"/>
                  <a:gd name="connsiteX56" fmla="*/ 24032 w 607639"/>
                  <a:gd name="connsiteY56" fmla="*/ 292135 h 426991"/>
                  <a:gd name="connsiteX57" fmla="*/ 78770 w 607639"/>
                  <a:gd name="connsiteY57" fmla="*/ 292135 h 426991"/>
                  <a:gd name="connsiteX58" fmla="*/ 78770 w 607639"/>
                  <a:gd name="connsiteY58" fmla="*/ 234530 h 426991"/>
                  <a:gd name="connsiteX59" fmla="*/ 91409 w 607639"/>
                  <a:gd name="connsiteY59" fmla="*/ 224751 h 426991"/>
                  <a:gd name="connsiteX60" fmla="*/ 236326 w 607639"/>
                  <a:gd name="connsiteY60" fmla="*/ 21066 h 426991"/>
                  <a:gd name="connsiteX61" fmla="*/ 236326 w 607639"/>
                  <a:gd name="connsiteY61" fmla="*/ 111021 h 426991"/>
                  <a:gd name="connsiteX62" fmla="*/ 371758 w 607639"/>
                  <a:gd name="connsiteY62" fmla="*/ 111021 h 426991"/>
                  <a:gd name="connsiteX63" fmla="*/ 372380 w 607639"/>
                  <a:gd name="connsiteY63" fmla="*/ 21066 h 426991"/>
                  <a:gd name="connsiteX64" fmla="*/ 237127 w 607639"/>
                  <a:gd name="connsiteY64" fmla="*/ 21066 h 426991"/>
                  <a:gd name="connsiteX65" fmla="*/ 237750 w 607639"/>
                  <a:gd name="connsiteY65" fmla="*/ 0 h 426991"/>
                  <a:gd name="connsiteX66" fmla="*/ 372647 w 607639"/>
                  <a:gd name="connsiteY66" fmla="*/ 0 h 426991"/>
                  <a:gd name="connsiteX67" fmla="*/ 393825 w 607639"/>
                  <a:gd name="connsiteY67" fmla="*/ 21066 h 426991"/>
                  <a:gd name="connsiteX68" fmla="*/ 393825 w 607639"/>
                  <a:gd name="connsiteY68" fmla="*/ 111021 h 426991"/>
                  <a:gd name="connsiteX69" fmla="*/ 372647 w 607639"/>
                  <a:gd name="connsiteY69" fmla="*/ 134843 h 426991"/>
                  <a:gd name="connsiteX70" fmla="*/ 315076 w 607639"/>
                  <a:gd name="connsiteY70" fmla="*/ 134843 h 426991"/>
                  <a:gd name="connsiteX71" fmla="*/ 315076 w 607639"/>
                  <a:gd name="connsiteY71" fmla="*/ 191020 h 426991"/>
                  <a:gd name="connsiteX72" fmla="*/ 292563 w 607639"/>
                  <a:gd name="connsiteY72" fmla="*/ 191020 h 426991"/>
                  <a:gd name="connsiteX73" fmla="*/ 292563 w 607639"/>
                  <a:gd name="connsiteY73" fmla="*/ 134843 h 426991"/>
                  <a:gd name="connsiteX74" fmla="*/ 237750 w 607639"/>
                  <a:gd name="connsiteY74" fmla="*/ 134843 h 426991"/>
                  <a:gd name="connsiteX75" fmla="*/ 213813 w 607639"/>
                  <a:gd name="connsiteY75" fmla="*/ 111021 h 426991"/>
                  <a:gd name="connsiteX76" fmla="*/ 213813 w 607639"/>
                  <a:gd name="connsiteY76" fmla="*/ 21066 h 426991"/>
                  <a:gd name="connsiteX77" fmla="*/ 237750 w 607639"/>
                  <a:gd name="connsiteY77" fmla="*/ 0 h 42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7639" h="426991">
                    <a:moveTo>
                      <a:pt x="450100" y="313203"/>
                    </a:moveTo>
                    <a:lnTo>
                      <a:pt x="450100" y="403167"/>
                    </a:lnTo>
                    <a:lnTo>
                      <a:pt x="585744" y="403167"/>
                    </a:lnTo>
                    <a:lnTo>
                      <a:pt x="586100" y="313203"/>
                    </a:lnTo>
                    <a:lnTo>
                      <a:pt x="530294" y="313203"/>
                    </a:lnTo>
                    <a:cubicBezTo>
                      <a:pt x="530294" y="313203"/>
                      <a:pt x="530116" y="313203"/>
                      <a:pt x="530116" y="313203"/>
                    </a:cubicBezTo>
                    <a:cubicBezTo>
                      <a:pt x="530027" y="313203"/>
                      <a:pt x="529849" y="313203"/>
                      <a:pt x="529760" y="313203"/>
                    </a:cubicBezTo>
                    <a:lnTo>
                      <a:pt x="450901" y="313203"/>
                    </a:lnTo>
                    <a:close/>
                    <a:moveTo>
                      <a:pt x="236309" y="313203"/>
                    </a:moveTo>
                    <a:lnTo>
                      <a:pt x="236309" y="403167"/>
                    </a:lnTo>
                    <a:lnTo>
                      <a:pt x="371953" y="403167"/>
                    </a:lnTo>
                    <a:lnTo>
                      <a:pt x="372754" y="313203"/>
                    </a:lnTo>
                    <a:lnTo>
                      <a:pt x="237110" y="313203"/>
                    </a:lnTo>
                    <a:close/>
                    <a:moveTo>
                      <a:pt x="22519" y="313203"/>
                    </a:moveTo>
                    <a:lnTo>
                      <a:pt x="22519" y="403167"/>
                    </a:lnTo>
                    <a:lnTo>
                      <a:pt x="158163" y="403167"/>
                    </a:lnTo>
                    <a:lnTo>
                      <a:pt x="158964" y="313203"/>
                    </a:lnTo>
                    <a:lnTo>
                      <a:pt x="91498" y="313203"/>
                    </a:lnTo>
                    <a:cubicBezTo>
                      <a:pt x="91409" y="313203"/>
                      <a:pt x="91320" y="313203"/>
                      <a:pt x="91231" y="313203"/>
                    </a:cubicBezTo>
                    <a:cubicBezTo>
                      <a:pt x="91231" y="313203"/>
                      <a:pt x="90964" y="313203"/>
                      <a:pt x="90964" y="313203"/>
                    </a:cubicBezTo>
                    <a:lnTo>
                      <a:pt x="23320" y="313203"/>
                    </a:lnTo>
                    <a:close/>
                    <a:moveTo>
                      <a:pt x="91409" y="224751"/>
                    </a:moveTo>
                    <a:lnTo>
                      <a:pt x="530294" y="224751"/>
                    </a:lnTo>
                    <a:cubicBezTo>
                      <a:pt x="536435" y="224751"/>
                      <a:pt x="540084" y="228396"/>
                      <a:pt x="540084" y="234530"/>
                    </a:cubicBezTo>
                    <a:lnTo>
                      <a:pt x="540084" y="292135"/>
                    </a:lnTo>
                    <a:lnTo>
                      <a:pt x="586456" y="292135"/>
                    </a:lnTo>
                    <a:cubicBezTo>
                      <a:pt x="598917" y="292135"/>
                      <a:pt x="607639" y="300847"/>
                      <a:pt x="607639" y="313203"/>
                    </a:cubicBezTo>
                    <a:lnTo>
                      <a:pt x="607639" y="403167"/>
                    </a:lnTo>
                    <a:cubicBezTo>
                      <a:pt x="607639" y="415524"/>
                      <a:pt x="598917" y="426991"/>
                      <a:pt x="586456" y="426991"/>
                    </a:cubicBezTo>
                    <a:lnTo>
                      <a:pt x="451524" y="426991"/>
                    </a:lnTo>
                    <a:cubicBezTo>
                      <a:pt x="439152" y="426991"/>
                      <a:pt x="427582" y="415524"/>
                      <a:pt x="427582" y="403167"/>
                    </a:cubicBezTo>
                    <a:lnTo>
                      <a:pt x="427582" y="313203"/>
                    </a:lnTo>
                    <a:cubicBezTo>
                      <a:pt x="427582" y="300847"/>
                      <a:pt x="439152" y="292135"/>
                      <a:pt x="451524" y="292135"/>
                    </a:cubicBezTo>
                    <a:lnTo>
                      <a:pt x="517566" y="292135"/>
                    </a:lnTo>
                    <a:lnTo>
                      <a:pt x="517566" y="247242"/>
                    </a:lnTo>
                    <a:lnTo>
                      <a:pt x="315079" y="247242"/>
                    </a:lnTo>
                    <a:lnTo>
                      <a:pt x="315079" y="292135"/>
                    </a:lnTo>
                    <a:lnTo>
                      <a:pt x="372665" y="292135"/>
                    </a:lnTo>
                    <a:cubicBezTo>
                      <a:pt x="385126" y="292135"/>
                      <a:pt x="393849" y="300847"/>
                      <a:pt x="393849" y="313203"/>
                    </a:cubicBezTo>
                    <a:lnTo>
                      <a:pt x="393849" y="403167"/>
                    </a:lnTo>
                    <a:cubicBezTo>
                      <a:pt x="393849" y="415524"/>
                      <a:pt x="385126" y="426991"/>
                      <a:pt x="372665" y="426991"/>
                    </a:cubicBezTo>
                    <a:lnTo>
                      <a:pt x="237733" y="426991"/>
                    </a:lnTo>
                    <a:cubicBezTo>
                      <a:pt x="225362" y="426991"/>
                      <a:pt x="213791" y="415524"/>
                      <a:pt x="213791" y="403167"/>
                    </a:cubicBezTo>
                    <a:lnTo>
                      <a:pt x="213791" y="313203"/>
                    </a:lnTo>
                    <a:cubicBezTo>
                      <a:pt x="213791" y="300847"/>
                      <a:pt x="225362" y="292135"/>
                      <a:pt x="237733" y="292135"/>
                    </a:cubicBezTo>
                    <a:lnTo>
                      <a:pt x="292561" y="292135"/>
                    </a:lnTo>
                    <a:lnTo>
                      <a:pt x="292561" y="247242"/>
                    </a:lnTo>
                    <a:lnTo>
                      <a:pt x="101288" y="247242"/>
                    </a:lnTo>
                    <a:lnTo>
                      <a:pt x="101288" y="292135"/>
                    </a:lnTo>
                    <a:lnTo>
                      <a:pt x="158875" y="292135"/>
                    </a:lnTo>
                    <a:cubicBezTo>
                      <a:pt x="171335" y="292135"/>
                      <a:pt x="180058" y="300847"/>
                      <a:pt x="180058" y="313203"/>
                    </a:cubicBezTo>
                    <a:lnTo>
                      <a:pt x="180058" y="403167"/>
                    </a:lnTo>
                    <a:cubicBezTo>
                      <a:pt x="180058" y="415524"/>
                      <a:pt x="171335" y="426991"/>
                      <a:pt x="158875" y="426991"/>
                    </a:cubicBezTo>
                    <a:lnTo>
                      <a:pt x="24032" y="426991"/>
                    </a:lnTo>
                    <a:cubicBezTo>
                      <a:pt x="11571" y="426991"/>
                      <a:pt x="0" y="415524"/>
                      <a:pt x="0" y="403167"/>
                    </a:cubicBezTo>
                    <a:lnTo>
                      <a:pt x="0" y="313203"/>
                    </a:lnTo>
                    <a:cubicBezTo>
                      <a:pt x="0" y="300847"/>
                      <a:pt x="11571" y="292135"/>
                      <a:pt x="24032" y="292135"/>
                    </a:cubicBezTo>
                    <a:lnTo>
                      <a:pt x="78770" y="292135"/>
                    </a:lnTo>
                    <a:lnTo>
                      <a:pt x="78770" y="234530"/>
                    </a:lnTo>
                    <a:cubicBezTo>
                      <a:pt x="78770" y="228396"/>
                      <a:pt x="85178" y="224751"/>
                      <a:pt x="91409" y="224751"/>
                    </a:cubicBezTo>
                    <a:close/>
                    <a:moveTo>
                      <a:pt x="236326" y="21066"/>
                    </a:moveTo>
                    <a:lnTo>
                      <a:pt x="236326" y="111021"/>
                    </a:lnTo>
                    <a:lnTo>
                      <a:pt x="371758" y="111021"/>
                    </a:lnTo>
                    <a:lnTo>
                      <a:pt x="372380" y="21066"/>
                    </a:lnTo>
                    <a:lnTo>
                      <a:pt x="237127" y="21066"/>
                    </a:lnTo>
                    <a:close/>
                    <a:moveTo>
                      <a:pt x="237750" y="0"/>
                    </a:moveTo>
                    <a:lnTo>
                      <a:pt x="372647" y="0"/>
                    </a:lnTo>
                    <a:cubicBezTo>
                      <a:pt x="385105" y="0"/>
                      <a:pt x="393825" y="8711"/>
                      <a:pt x="393825" y="21066"/>
                    </a:cubicBezTo>
                    <a:lnTo>
                      <a:pt x="393825" y="111021"/>
                    </a:lnTo>
                    <a:cubicBezTo>
                      <a:pt x="393825" y="123376"/>
                      <a:pt x="385105" y="134843"/>
                      <a:pt x="372647" y="134843"/>
                    </a:cubicBezTo>
                    <a:lnTo>
                      <a:pt x="315076" y="134843"/>
                    </a:lnTo>
                    <a:lnTo>
                      <a:pt x="315076" y="191020"/>
                    </a:lnTo>
                    <a:lnTo>
                      <a:pt x="292563" y="191020"/>
                    </a:lnTo>
                    <a:lnTo>
                      <a:pt x="292563" y="134843"/>
                    </a:lnTo>
                    <a:lnTo>
                      <a:pt x="237750" y="134843"/>
                    </a:lnTo>
                    <a:cubicBezTo>
                      <a:pt x="225381" y="134843"/>
                      <a:pt x="213813" y="123376"/>
                      <a:pt x="213813" y="111021"/>
                    </a:cubicBezTo>
                    <a:lnTo>
                      <a:pt x="213813" y="21066"/>
                    </a:lnTo>
                    <a:cubicBezTo>
                      <a:pt x="213813" y="8711"/>
                      <a:pt x="225381" y="0"/>
                      <a:pt x="237750" y="0"/>
                    </a:cubicBezTo>
                    <a:close/>
                  </a:path>
                </a:pathLst>
              </a:custGeom>
              <a:solidFill>
                <a:schemeClr val="bg1">
                  <a:lumMod val="95000"/>
                  <a:alpha val="64000"/>
                </a:schemeClr>
              </a:solidFill>
              <a:ln>
                <a:noFill/>
              </a:ln>
            </p:spPr>
            <p:txBody>
              <a:bodyPr anchor="ctr"/>
              <a:lstStyle/>
              <a:p>
                <a:pPr algn="ctr"/>
                <a:endParaRPr sz="1350"/>
              </a:p>
            </p:txBody>
          </p:sp>
          <p:sp>
            <p:nvSpPr>
              <p:cNvPr id="11" name="işľïďe">
                <a:extLst>
                  <a:ext uri="{FF2B5EF4-FFF2-40B4-BE49-F238E27FC236}">
                    <a16:creationId xmlns:a16="http://schemas.microsoft.com/office/drawing/2014/main" id="{824CB0CB-0CB8-43C9-A2FA-21344FA5509E}"/>
                  </a:ext>
                </a:extLst>
              </p:cNvPr>
              <p:cNvSpPr/>
              <p:nvPr/>
            </p:nvSpPr>
            <p:spPr>
              <a:xfrm>
                <a:off x="9285526" y="2074468"/>
                <a:ext cx="1080000" cy="36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endParaRPr sz="1350"/>
              </a:p>
            </p:txBody>
          </p:sp>
          <p:sp>
            <p:nvSpPr>
              <p:cNvPr id="12" name="iṣ1íḍé">
                <a:extLst>
                  <a:ext uri="{FF2B5EF4-FFF2-40B4-BE49-F238E27FC236}">
                    <a16:creationId xmlns:a16="http://schemas.microsoft.com/office/drawing/2014/main" id="{410830B6-40B6-4389-B889-53FCE1C801B5}"/>
                  </a:ext>
                </a:extLst>
              </p:cNvPr>
              <p:cNvSpPr txBox="1"/>
              <p:nvPr/>
            </p:nvSpPr>
            <p:spPr>
              <a:xfrm>
                <a:off x="9469376" y="1185888"/>
                <a:ext cx="712301" cy="923293"/>
              </a:xfrm>
              <a:prstGeom prst="rect">
                <a:avLst/>
              </a:prstGeom>
              <a:noFill/>
            </p:spPr>
            <p:txBody>
              <a:bodyPr wrap="none" lIns="137132" tIns="68567" rIns="137132" bIns="68567" anchor="ctr" anchorCtr="0">
                <a:normAutofit/>
              </a:bodyPr>
              <a:lstStyle/>
              <a:p>
                <a:pPr algn="ctr"/>
                <a:r>
                  <a:rPr lang="en-US" sz="3600" dirty="0">
                    <a:solidFill>
                      <a:schemeClr val="accent1"/>
                    </a:solidFill>
                    <a:latin typeface="Impact" panose="020B0806030902050204" pitchFamily="34" charset="0"/>
                  </a:rPr>
                  <a:t>4</a:t>
                </a:r>
              </a:p>
            </p:txBody>
          </p:sp>
        </p:grpSp>
        <p:cxnSp>
          <p:nvCxnSpPr>
            <p:cNvPr id="8" name="直接连接符 7">
              <a:extLst>
                <a:ext uri="{FF2B5EF4-FFF2-40B4-BE49-F238E27FC236}">
                  <a16:creationId xmlns:a16="http://schemas.microsoft.com/office/drawing/2014/main" id="{5100C2F9-9713-4E91-A597-EA1C2B9A3A5A}"/>
                </a:ext>
              </a:extLst>
            </p:cNvPr>
            <p:cNvCxnSpPr/>
            <p:nvPr/>
          </p:nvCxnSpPr>
          <p:spPr>
            <a:xfrm>
              <a:off x="4251000" y="3564000"/>
              <a:ext cx="7269488" cy="0"/>
            </a:xfrm>
            <a:prstGeom prst="line">
              <a:avLst/>
            </a:prstGeom>
            <a:ln w="3175" cap="rnd">
              <a:gradFill flip="none" rotWithShape="1">
                <a:gsLst>
                  <a:gs pos="0">
                    <a:schemeClr val="bg1">
                      <a:lumMod val="75000"/>
                      <a:alpha val="0"/>
                    </a:schemeClr>
                  </a:gs>
                  <a:gs pos="50000">
                    <a:schemeClr val="bg1">
                      <a:lumMod val="75000"/>
                    </a:schemeClr>
                  </a:gs>
                  <a:gs pos="100000">
                    <a:schemeClr val="bg1">
                      <a:lumMod val="75000"/>
                      <a:alpha val="0"/>
                    </a:schemeClr>
                  </a:gs>
                </a:gsLst>
                <a:lin ang="0" scaled="1"/>
                <a:tileRect/>
              </a:gra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C8C3E9F4-944D-48D9-946D-58C1F631F55E}"/>
                </a:ext>
              </a:extLst>
            </p:cNvPr>
            <p:cNvCxnSpPr>
              <a:cxnSpLocks/>
            </p:cNvCxnSpPr>
            <p:nvPr/>
          </p:nvCxnSpPr>
          <p:spPr>
            <a:xfrm>
              <a:off x="7640775" y="1123950"/>
              <a:ext cx="0" cy="5019675"/>
            </a:xfrm>
            <a:prstGeom prst="line">
              <a:avLst/>
            </a:prstGeom>
            <a:ln w="3175" cap="rnd">
              <a:gradFill flip="none" rotWithShape="1">
                <a:gsLst>
                  <a:gs pos="0">
                    <a:schemeClr val="bg1">
                      <a:lumMod val="75000"/>
                      <a:alpha val="0"/>
                    </a:schemeClr>
                  </a:gs>
                  <a:gs pos="50000">
                    <a:schemeClr val="bg1">
                      <a:lumMod val="75000"/>
                    </a:schemeClr>
                  </a:gs>
                  <a:gs pos="100000">
                    <a:schemeClr val="bg1">
                      <a:lumMod val="75000"/>
                      <a:alpha val="0"/>
                    </a:schemeClr>
                  </a:gs>
                </a:gsLst>
                <a:lin ang="5400000" scaled="1"/>
                <a:tileRect/>
              </a:gra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sp>
        <p:nvSpPr>
          <p:cNvPr id="36" name="iṣḷîdé">
            <a:extLst>
              <a:ext uri="{FF2B5EF4-FFF2-40B4-BE49-F238E27FC236}">
                <a16:creationId xmlns:a16="http://schemas.microsoft.com/office/drawing/2014/main" id="{4517C174-23DC-4F6E-B84A-1B3A50833F0A}"/>
              </a:ext>
            </a:extLst>
          </p:cNvPr>
          <p:cNvSpPr txBox="1"/>
          <p:nvPr/>
        </p:nvSpPr>
        <p:spPr bwMode="auto">
          <a:xfrm>
            <a:off x="6131443" y="2558130"/>
            <a:ext cx="2542442" cy="59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nchor="ctr">
            <a:normAutofit lnSpcReduction="10000"/>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spcBef>
                <a:spcPct val="0"/>
              </a:spcBef>
            </a:pPr>
            <a:r>
              <a:rPr lang="en-US" altLang="zh-CN" b="1" dirty="0"/>
              <a:t>MTCA.4 LLRF</a:t>
            </a:r>
          </a:p>
          <a:p>
            <a:pPr algn="ctr">
              <a:spcBef>
                <a:spcPct val="0"/>
              </a:spcBef>
            </a:pPr>
            <a:r>
              <a:rPr lang="en-US" altLang="zh-CN" b="1" dirty="0"/>
              <a:t>System Hardware</a:t>
            </a:r>
            <a:endParaRPr lang="zh-CN" altLang="en-US" b="1" dirty="0"/>
          </a:p>
        </p:txBody>
      </p:sp>
      <p:sp>
        <p:nvSpPr>
          <p:cNvPr id="37" name="iṣḷîdé">
            <a:extLst>
              <a:ext uri="{FF2B5EF4-FFF2-40B4-BE49-F238E27FC236}">
                <a16:creationId xmlns:a16="http://schemas.microsoft.com/office/drawing/2014/main" id="{1B35C77D-964B-4024-A474-3736E42C13AD}"/>
              </a:ext>
            </a:extLst>
          </p:cNvPr>
          <p:cNvSpPr txBox="1"/>
          <p:nvPr/>
        </p:nvSpPr>
        <p:spPr bwMode="auto">
          <a:xfrm>
            <a:off x="2866225" y="4529988"/>
            <a:ext cx="2916491" cy="60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spcBef>
                <a:spcPct val="0"/>
              </a:spcBef>
            </a:pPr>
            <a:r>
              <a:rPr lang="en-US" altLang="zh-CN" b="1" dirty="0"/>
              <a:t>FPGA Framework &amp; Software Implementation</a:t>
            </a:r>
            <a:endParaRPr lang="zh-CN" altLang="en-US" b="1" dirty="0"/>
          </a:p>
        </p:txBody>
      </p:sp>
      <p:sp>
        <p:nvSpPr>
          <p:cNvPr id="39" name="iṣḷîdé">
            <a:extLst>
              <a:ext uri="{FF2B5EF4-FFF2-40B4-BE49-F238E27FC236}">
                <a16:creationId xmlns:a16="http://schemas.microsoft.com/office/drawing/2014/main" id="{3A92F844-A8DF-4241-994F-4B1253044951}"/>
              </a:ext>
            </a:extLst>
          </p:cNvPr>
          <p:cNvSpPr txBox="1"/>
          <p:nvPr/>
        </p:nvSpPr>
        <p:spPr bwMode="auto">
          <a:xfrm>
            <a:off x="6131443" y="4529989"/>
            <a:ext cx="2542442" cy="60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spcBef>
                <a:spcPct val="0"/>
              </a:spcBef>
            </a:pPr>
            <a:r>
              <a:rPr lang="en-US" altLang="zh-CN" b="1" dirty="0"/>
              <a:t>Summary</a:t>
            </a:r>
            <a:endParaRPr lang="zh-CN" altLang="en-US" b="1" dirty="0"/>
          </a:p>
        </p:txBody>
      </p:sp>
    </p:spTree>
    <p:extLst>
      <p:ext uri="{BB962C8B-B14F-4D97-AF65-F5344CB8AC3E}">
        <p14:creationId xmlns:p14="http://schemas.microsoft.com/office/powerpoint/2010/main" val="3225568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04F70C-F51F-4520-832F-2C4161B4B6FB}"/>
              </a:ext>
            </a:extLst>
          </p:cNvPr>
          <p:cNvSpPr>
            <a:spLocks noGrp="1"/>
          </p:cNvSpPr>
          <p:nvPr>
            <p:ph type="title"/>
          </p:nvPr>
        </p:nvSpPr>
        <p:spPr/>
        <p:txBody>
          <a:bodyPr/>
          <a:lstStyle/>
          <a:p>
            <a:r>
              <a:rPr lang="en-US" altLang="zh-CN" dirty="0"/>
              <a:t>Cavity Tuning</a:t>
            </a:r>
            <a:endParaRPr lang="zh-CN" altLang="en-US" dirty="0"/>
          </a:p>
        </p:txBody>
      </p:sp>
      <p:pic>
        <p:nvPicPr>
          <p:cNvPr id="14" name="图片 13">
            <a:extLst>
              <a:ext uri="{FF2B5EF4-FFF2-40B4-BE49-F238E27FC236}">
                <a16:creationId xmlns:a16="http://schemas.microsoft.com/office/drawing/2014/main" id="{67F0BC1A-3A8B-468F-B3AE-B324AAFB7879}"/>
              </a:ext>
            </a:extLst>
          </p:cNvPr>
          <p:cNvPicPr>
            <a:picLocks noChangeAspect="1"/>
          </p:cNvPicPr>
          <p:nvPr/>
        </p:nvPicPr>
        <p:blipFill>
          <a:blip r:embed="rId3"/>
          <a:stretch>
            <a:fillRect/>
          </a:stretch>
        </p:blipFill>
        <p:spPr>
          <a:xfrm>
            <a:off x="4286717" y="1512294"/>
            <a:ext cx="3571472" cy="1897059"/>
          </a:xfrm>
          <a:prstGeom prst="rect">
            <a:avLst/>
          </a:prstGeom>
        </p:spPr>
      </p:pic>
      <p:sp>
        <p:nvSpPr>
          <p:cNvPr id="17" name="文本框 16">
            <a:extLst>
              <a:ext uri="{FF2B5EF4-FFF2-40B4-BE49-F238E27FC236}">
                <a16:creationId xmlns:a16="http://schemas.microsoft.com/office/drawing/2014/main" id="{BC0A079B-4D88-4431-AE66-5D2E58AB1599}"/>
              </a:ext>
            </a:extLst>
          </p:cNvPr>
          <p:cNvSpPr txBox="1"/>
          <p:nvPr/>
        </p:nvSpPr>
        <p:spPr>
          <a:xfrm>
            <a:off x="502444" y="1028701"/>
            <a:ext cx="4445364" cy="562783"/>
          </a:xfrm>
          <a:prstGeom prst="rect">
            <a:avLst/>
          </a:prstGeom>
          <a:noFill/>
        </p:spPr>
        <p:txBody>
          <a:bodyPr wrap="square" rtlCol="0">
            <a:spAutoFit/>
          </a:bodyPr>
          <a:lstStyle/>
          <a:p>
            <a:pPr marL="285750" indent="-285750">
              <a:lnSpc>
                <a:spcPct val="200000"/>
              </a:lnSpc>
              <a:buFont typeface="Wingdings" panose="05000000000000000000" pitchFamily="2" charset="2"/>
              <a:buChar char="n"/>
            </a:pPr>
            <a:r>
              <a:rPr lang="en-US" altLang="zh-CN" dirty="0">
                <a:latin typeface="+mn-ea"/>
              </a:rPr>
              <a:t>Piezo RTM</a:t>
            </a:r>
          </a:p>
        </p:txBody>
      </p:sp>
      <p:sp>
        <p:nvSpPr>
          <p:cNvPr id="13" name="灯片编号占位符 3">
            <a:extLst>
              <a:ext uri="{FF2B5EF4-FFF2-40B4-BE49-F238E27FC236}">
                <a16:creationId xmlns:a16="http://schemas.microsoft.com/office/drawing/2014/main" id="{3D067F61-5F40-4A92-86C5-748CD342888C}"/>
              </a:ext>
            </a:extLst>
          </p:cNvPr>
          <p:cNvSpPr>
            <a:spLocks noGrp="1"/>
          </p:cNvSpPr>
          <p:nvPr>
            <p:ph type="sldNum" sz="quarter" idx="12"/>
          </p:nvPr>
        </p:nvSpPr>
        <p:spPr>
          <a:xfrm>
            <a:off x="6457949" y="6240464"/>
            <a:ext cx="2182416" cy="206381"/>
          </a:xfrm>
        </p:spPr>
        <p:txBody>
          <a:bodyPr/>
          <a:lstStyle/>
          <a:p>
            <a:fld id="{5DD3DB80-B894-403A-B48E-6FDC1A72010E}" type="slidenum">
              <a:rPr lang="zh-CN" altLang="en-US" smtClean="0"/>
              <a:pPr/>
              <a:t>20</a:t>
            </a:fld>
            <a:endParaRPr lang="zh-CN" altLang="en-US"/>
          </a:p>
        </p:txBody>
      </p:sp>
      <p:pic>
        <p:nvPicPr>
          <p:cNvPr id="6146" name="Picture 2">
            <a:extLst>
              <a:ext uri="{FF2B5EF4-FFF2-40B4-BE49-F238E27FC236}">
                <a16:creationId xmlns:a16="http://schemas.microsoft.com/office/drawing/2014/main" id="{D99F9E44-DA66-435E-8879-1476C33D7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982" y="1589117"/>
            <a:ext cx="2636382" cy="1642247"/>
          </a:xfrm>
          <a:prstGeom prst="rect">
            <a:avLst/>
          </a:prstGeom>
          <a:noFill/>
          <a:extLst>
            <a:ext uri="{909E8E84-426E-40DD-AFC4-6F175D3DCCD1}">
              <a14:hiddenFill xmlns:a14="http://schemas.microsoft.com/office/drawing/2010/main">
                <a:solidFill>
                  <a:srgbClr val="FFFFFF"/>
                </a:solidFill>
              </a14:hiddenFill>
            </a:ext>
          </a:extLst>
        </p:spPr>
      </p:pic>
      <p:sp>
        <p:nvSpPr>
          <p:cNvPr id="21" name="文本框 20">
            <a:extLst>
              <a:ext uri="{FF2B5EF4-FFF2-40B4-BE49-F238E27FC236}">
                <a16:creationId xmlns:a16="http://schemas.microsoft.com/office/drawing/2014/main" id="{F604701B-02AB-41D3-A95C-A0D075AB65FF}"/>
              </a:ext>
            </a:extLst>
          </p:cNvPr>
          <p:cNvSpPr txBox="1"/>
          <p:nvPr/>
        </p:nvSpPr>
        <p:spPr>
          <a:xfrm>
            <a:off x="1234960" y="3301528"/>
            <a:ext cx="1623743" cy="276999"/>
          </a:xfrm>
          <a:prstGeom prst="rect">
            <a:avLst/>
          </a:prstGeom>
          <a:noFill/>
        </p:spPr>
        <p:txBody>
          <a:bodyPr wrap="square">
            <a:spAutoFit/>
          </a:bodyPr>
          <a:lstStyle/>
          <a:p>
            <a:pPr algn="ctr" fontAlgn="base"/>
            <a:r>
              <a:rPr lang="en-US" altLang="zh-CN" sz="1200" dirty="0"/>
              <a:t>DRTM-PZT4</a:t>
            </a:r>
          </a:p>
        </p:txBody>
      </p:sp>
      <p:pic>
        <p:nvPicPr>
          <p:cNvPr id="6148" name="Picture 4" descr="DAMC-FMC2ZUP">
            <a:extLst>
              <a:ext uri="{FF2B5EF4-FFF2-40B4-BE49-F238E27FC236}">
                <a16:creationId xmlns:a16="http://schemas.microsoft.com/office/drawing/2014/main" id="{439ECC3E-8D5B-4D5A-9DCC-C425A2A1D3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9933" y="4966598"/>
            <a:ext cx="2057685" cy="803069"/>
          </a:xfrm>
          <a:prstGeom prst="rect">
            <a:avLst/>
          </a:prstGeom>
          <a:noFill/>
          <a:extLst>
            <a:ext uri="{909E8E84-426E-40DD-AFC4-6F175D3DCCD1}">
              <a14:hiddenFill xmlns:a14="http://schemas.microsoft.com/office/drawing/2010/main">
                <a:solidFill>
                  <a:srgbClr val="FFFFFF"/>
                </a:solidFill>
              </a14:hiddenFill>
            </a:ext>
          </a:extLst>
        </p:spPr>
      </p:pic>
      <p:sp>
        <p:nvSpPr>
          <p:cNvPr id="22" name="文本框 21">
            <a:extLst>
              <a:ext uri="{FF2B5EF4-FFF2-40B4-BE49-F238E27FC236}">
                <a16:creationId xmlns:a16="http://schemas.microsoft.com/office/drawing/2014/main" id="{DC107840-0B5E-47F1-94AB-9563581D4CEC}"/>
              </a:ext>
            </a:extLst>
          </p:cNvPr>
          <p:cNvSpPr txBox="1"/>
          <p:nvPr/>
        </p:nvSpPr>
        <p:spPr>
          <a:xfrm>
            <a:off x="4463782" y="3335072"/>
            <a:ext cx="4023783" cy="349326"/>
          </a:xfrm>
          <a:prstGeom prst="rect">
            <a:avLst/>
          </a:prstGeom>
          <a:noFill/>
        </p:spPr>
        <p:txBody>
          <a:bodyPr wrap="square">
            <a:spAutoFit/>
          </a:bodyPr>
          <a:lstStyle/>
          <a:p>
            <a:pPr marL="171450" indent="-171450">
              <a:lnSpc>
                <a:spcPct val="125000"/>
              </a:lnSpc>
              <a:buFont typeface="Arial" panose="020B0604020202020204" pitchFamily="34" charset="0"/>
              <a:buChar char="•"/>
            </a:pPr>
            <a:r>
              <a:rPr lang="en-US" altLang="zh-CN" sz="700" dirty="0">
                <a:latin typeface="+mn-ea"/>
              </a:rPr>
              <a:t>2 independent channels operation(0 to +200V)</a:t>
            </a:r>
          </a:p>
          <a:p>
            <a:pPr marL="171450" indent="-171450">
              <a:lnSpc>
                <a:spcPct val="125000"/>
              </a:lnSpc>
              <a:buFont typeface="Arial" panose="020B0604020202020204" pitchFamily="34" charset="0"/>
              <a:buChar char="•"/>
            </a:pPr>
            <a:r>
              <a:rPr lang="en-US" altLang="zh-CN" sz="700" dirty="0">
                <a:latin typeface="+mn-ea"/>
              </a:rPr>
              <a:t>Operation as an actuator or a sensor</a:t>
            </a:r>
            <a:endParaRPr lang="zh-CN" altLang="en-US" sz="700" dirty="0">
              <a:latin typeface="+mn-ea"/>
            </a:endParaRPr>
          </a:p>
        </p:txBody>
      </p:sp>
      <p:pic>
        <p:nvPicPr>
          <p:cNvPr id="6152" name="Picture 8" descr="FMC-MOTDRV22">
            <a:extLst>
              <a:ext uri="{FF2B5EF4-FFF2-40B4-BE49-F238E27FC236}">
                <a16:creationId xmlns:a16="http://schemas.microsoft.com/office/drawing/2014/main" id="{5E23D8F7-D05A-49FD-8034-BBA003903C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9637" y="4735559"/>
            <a:ext cx="1453478" cy="1184585"/>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9D0E3F75-8F4C-4099-9B06-5EBE1BEB3DA9}"/>
              </a:ext>
            </a:extLst>
          </p:cNvPr>
          <p:cNvPicPr>
            <a:picLocks noChangeAspect="1"/>
          </p:cNvPicPr>
          <p:nvPr/>
        </p:nvPicPr>
        <p:blipFill rotWithShape="1">
          <a:blip r:embed="rId7"/>
          <a:srcRect l="15023" t="20143" r="12049" b="21481"/>
          <a:stretch/>
        </p:blipFill>
        <p:spPr>
          <a:xfrm>
            <a:off x="6919328" y="4662328"/>
            <a:ext cx="1126326" cy="1351485"/>
          </a:xfrm>
          <a:prstGeom prst="rect">
            <a:avLst/>
          </a:prstGeom>
        </p:spPr>
      </p:pic>
      <p:sp>
        <p:nvSpPr>
          <p:cNvPr id="23" name="文本框 22">
            <a:extLst>
              <a:ext uri="{FF2B5EF4-FFF2-40B4-BE49-F238E27FC236}">
                <a16:creationId xmlns:a16="http://schemas.microsoft.com/office/drawing/2014/main" id="{9D1DD619-C9E8-4D98-AA00-917C105A84EA}"/>
              </a:ext>
            </a:extLst>
          </p:cNvPr>
          <p:cNvSpPr txBox="1"/>
          <p:nvPr/>
        </p:nvSpPr>
        <p:spPr>
          <a:xfrm>
            <a:off x="502444" y="3623505"/>
            <a:ext cx="4445364" cy="562783"/>
          </a:xfrm>
          <a:prstGeom prst="rect">
            <a:avLst/>
          </a:prstGeom>
          <a:noFill/>
        </p:spPr>
        <p:txBody>
          <a:bodyPr wrap="square" rtlCol="0">
            <a:spAutoFit/>
          </a:bodyPr>
          <a:lstStyle/>
          <a:p>
            <a:pPr marL="285750" indent="-285750">
              <a:lnSpc>
                <a:spcPct val="200000"/>
              </a:lnSpc>
              <a:buFont typeface="Wingdings" panose="05000000000000000000" pitchFamily="2" charset="2"/>
              <a:buChar char="n"/>
            </a:pPr>
            <a:r>
              <a:rPr lang="en-US" altLang="zh-CN" dirty="0">
                <a:latin typeface="+mn-ea"/>
              </a:rPr>
              <a:t>Motor control</a:t>
            </a:r>
          </a:p>
        </p:txBody>
      </p:sp>
      <p:pic>
        <p:nvPicPr>
          <p:cNvPr id="24" name="图片 23">
            <a:extLst>
              <a:ext uri="{FF2B5EF4-FFF2-40B4-BE49-F238E27FC236}">
                <a16:creationId xmlns:a16="http://schemas.microsoft.com/office/drawing/2014/main" id="{386CD285-A46E-4D30-BC10-DBCBA0298C1F}"/>
              </a:ext>
            </a:extLst>
          </p:cNvPr>
          <p:cNvPicPr>
            <a:picLocks noChangeAspect="1"/>
          </p:cNvPicPr>
          <p:nvPr/>
        </p:nvPicPr>
        <p:blipFill>
          <a:blip r:embed="rId8"/>
          <a:stretch>
            <a:fillRect/>
          </a:stretch>
        </p:blipFill>
        <p:spPr>
          <a:xfrm>
            <a:off x="2175455" y="4339290"/>
            <a:ext cx="1265374" cy="2057684"/>
          </a:xfrm>
          <a:prstGeom prst="rect">
            <a:avLst/>
          </a:prstGeom>
        </p:spPr>
      </p:pic>
      <p:pic>
        <p:nvPicPr>
          <p:cNvPr id="9" name="图片 8">
            <a:extLst>
              <a:ext uri="{FF2B5EF4-FFF2-40B4-BE49-F238E27FC236}">
                <a16:creationId xmlns:a16="http://schemas.microsoft.com/office/drawing/2014/main" id="{27559D8F-2186-4B6F-8858-B521B158699F}"/>
              </a:ext>
            </a:extLst>
          </p:cNvPr>
          <p:cNvPicPr>
            <a:picLocks noChangeAspect="1"/>
          </p:cNvPicPr>
          <p:nvPr/>
        </p:nvPicPr>
        <p:blipFill>
          <a:blip r:embed="rId9"/>
          <a:stretch>
            <a:fillRect/>
          </a:stretch>
        </p:blipFill>
        <p:spPr>
          <a:xfrm>
            <a:off x="3684748" y="4641891"/>
            <a:ext cx="1210970" cy="1371922"/>
          </a:xfrm>
          <a:prstGeom prst="rect">
            <a:avLst/>
          </a:prstGeom>
        </p:spPr>
      </p:pic>
    </p:spTree>
    <p:extLst>
      <p:ext uri="{BB962C8B-B14F-4D97-AF65-F5344CB8AC3E}">
        <p14:creationId xmlns:p14="http://schemas.microsoft.com/office/powerpoint/2010/main" val="2562259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28A4DE6-CC58-47DF-A4F8-451A92F65A96}"/>
              </a:ext>
            </a:extLst>
          </p:cNvPr>
          <p:cNvSpPr/>
          <p:nvPr/>
        </p:nvSpPr>
        <p:spPr>
          <a:xfrm>
            <a:off x="504825" y="3019425"/>
            <a:ext cx="8639175"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标题 4"/>
          <p:cNvSpPr>
            <a:spLocks noGrp="1"/>
          </p:cNvSpPr>
          <p:nvPr>
            <p:ph type="title"/>
          </p:nvPr>
        </p:nvSpPr>
        <p:spPr>
          <a:xfrm>
            <a:off x="3474610" y="2724748"/>
            <a:ext cx="4135161" cy="895350"/>
          </a:xfrm>
        </p:spPr>
        <p:txBody>
          <a:bodyPr anchor="ctr">
            <a:normAutofit fontScale="90000"/>
          </a:bodyPr>
          <a:lstStyle/>
          <a:p>
            <a:pPr algn="ctr">
              <a:spcBef>
                <a:spcPct val="0"/>
              </a:spcBef>
            </a:pPr>
            <a:r>
              <a:rPr lang="en-US" altLang="zh-CN" sz="2800" b="1" dirty="0"/>
              <a:t>FPGA Framework and Software Implementation</a:t>
            </a:r>
            <a:endParaRPr lang="zh-CN" altLang="en-US" sz="2800" b="1" dirty="0"/>
          </a:p>
        </p:txBody>
      </p:sp>
      <p:sp>
        <p:nvSpPr>
          <p:cNvPr id="17" name="文本框 16">
            <a:extLst>
              <a:ext uri="{FF2B5EF4-FFF2-40B4-BE49-F238E27FC236}">
                <a16:creationId xmlns:a16="http://schemas.microsoft.com/office/drawing/2014/main" id="{18BE1EAA-DA91-4B9A-837F-78A0ED20EE18}"/>
              </a:ext>
            </a:extLst>
          </p:cNvPr>
          <p:cNvSpPr txBox="1"/>
          <p:nvPr/>
        </p:nvSpPr>
        <p:spPr>
          <a:xfrm>
            <a:off x="2575383" y="2810414"/>
            <a:ext cx="644070" cy="692776"/>
          </a:xfrm>
          <a:prstGeom prst="rect">
            <a:avLst/>
          </a:prstGeom>
          <a:noFill/>
        </p:spPr>
        <p:txBody>
          <a:bodyPr wrap="none" rtlCol="0">
            <a:prstTxWarp prst="textPlain">
              <a:avLst/>
            </a:prstTxWarp>
            <a:spAutoFit/>
          </a:bodyPr>
          <a:lstStyle/>
          <a:p>
            <a:r>
              <a:rPr lang="en-US" altLang="zh-CN" sz="1350" b="1" dirty="0">
                <a:solidFill>
                  <a:schemeClr val="accent1"/>
                </a:solidFill>
                <a:latin typeface="Impact" panose="020B0806030902050204" pitchFamily="34" charset="0"/>
                <a:ea typeface="微软雅黑" panose="020B0503020204020204" pitchFamily="34" charset="-122"/>
              </a:rPr>
              <a:t>03</a:t>
            </a:r>
            <a:endParaRPr lang="zh-CN" altLang="en-US" sz="1350" b="1" dirty="0">
              <a:solidFill>
                <a:schemeClr val="accent1"/>
              </a:solidFill>
              <a:latin typeface="Impact" panose="020B0806030902050204" pitchFamily="34" charset="0"/>
              <a:ea typeface="微软雅黑" panose="020B0503020204020204" pitchFamily="34" charset="-122"/>
            </a:endParaRPr>
          </a:p>
        </p:txBody>
      </p:sp>
      <p:cxnSp>
        <p:nvCxnSpPr>
          <p:cNvPr id="7" name="直接连接符 6">
            <a:extLst>
              <a:ext uri="{FF2B5EF4-FFF2-40B4-BE49-F238E27FC236}">
                <a16:creationId xmlns:a16="http://schemas.microsoft.com/office/drawing/2014/main" id="{BAB374A7-46FA-4001-98D2-9D2A4E9A7A15}"/>
              </a:ext>
            </a:extLst>
          </p:cNvPr>
          <p:cNvCxnSpPr>
            <a:cxnSpLocks/>
          </p:cNvCxnSpPr>
          <p:nvPr/>
        </p:nvCxnSpPr>
        <p:spPr>
          <a:xfrm>
            <a:off x="3474610" y="2724748"/>
            <a:ext cx="0" cy="86410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353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F38BF6-0479-4627-BD95-7CFA62B54622}"/>
              </a:ext>
            </a:extLst>
          </p:cNvPr>
          <p:cNvSpPr>
            <a:spLocks noGrp="1"/>
          </p:cNvSpPr>
          <p:nvPr>
            <p:ph type="title"/>
          </p:nvPr>
        </p:nvSpPr>
        <p:spPr/>
        <p:txBody>
          <a:bodyPr/>
          <a:lstStyle/>
          <a:p>
            <a:r>
              <a:rPr lang="en-US" altLang="zh-CN" dirty="0"/>
              <a:t>FPGA Framework</a:t>
            </a:r>
            <a:endParaRPr lang="zh-CN" altLang="en-US" dirty="0"/>
          </a:p>
        </p:txBody>
      </p:sp>
      <p:sp>
        <p:nvSpPr>
          <p:cNvPr id="4" name="灯片编号占位符 3">
            <a:extLst>
              <a:ext uri="{FF2B5EF4-FFF2-40B4-BE49-F238E27FC236}">
                <a16:creationId xmlns:a16="http://schemas.microsoft.com/office/drawing/2014/main" id="{ADA2BC58-9F08-4C91-BD25-FA2BA093E1B4}"/>
              </a:ext>
            </a:extLst>
          </p:cNvPr>
          <p:cNvSpPr>
            <a:spLocks noGrp="1"/>
          </p:cNvSpPr>
          <p:nvPr>
            <p:ph type="sldNum" sz="quarter" idx="12"/>
          </p:nvPr>
        </p:nvSpPr>
        <p:spPr/>
        <p:txBody>
          <a:bodyPr/>
          <a:lstStyle/>
          <a:p>
            <a:fld id="{5DD3DB80-B894-403A-B48E-6FDC1A72010E}" type="slidenum">
              <a:rPr lang="zh-CN" altLang="en-US" smtClean="0"/>
              <a:pPr/>
              <a:t>22</a:t>
            </a:fld>
            <a:endParaRPr lang="zh-CN" altLang="en-US"/>
          </a:p>
        </p:txBody>
      </p:sp>
      <p:pic>
        <p:nvPicPr>
          <p:cNvPr id="8" name="图片 7">
            <a:extLst>
              <a:ext uri="{FF2B5EF4-FFF2-40B4-BE49-F238E27FC236}">
                <a16:creationId xmlns:a16="http://schemas.microsoft.com/office/drawing/2014/main" id="{11901F62-ECD3-4C8B-BE1F-67E53E3F3804}"/>
              </a:ext>
            </a:extLst>
          </p:cNvPr>
          <p:cNvPicPr>
            <a:picLocks noChangeAspect="1"/>
          </p:cNvPicPr>
          <p:nvPr/>
        </p:nvPicPr>
        <p:blipFill>
          <a:blip r:embed="rId2"/>
          <a:stretch>
            <a:fillRect/>
          </a:stretch>
        </p:blipFill>
        <p:spPr>
          <a:xfrm>
            <a:off x="564554" y="3075368"/>
            <a:ext cx="6064846" cy="2930559"/>
          </a:xfrm>
          <a:prstGeom prst="rect">
            <a:avLst/>
          </a:prstGeom>
        </p:spPr>
      </p:pic>
      <p:sp>
        <p:nvSpPr>
          <p:cNvPr id="11" name="文本框 10">
            <a:extLst>
              <a:ext uri="{FF2B5EF4-FFF2-40B4-BE49-F238E27FC236}">
                <a16:creationId xmlns:a16="http://schemas.microsoft.com/office/drawing/2014/main" id="{F896EBDD-8DB8-4FDF-BACD-5277517068E8}"/>
              </a:ext>
            </a:extLst>
          </p:cNvPr>
          <p:cNvSpPr txBox="1"/>
          <p:nvPr/>
        </p:nvSpPr>
        <p:spPr>
          <a:xfrm>
            <a:off x="502444" y="1094958"/>
            <a:ext cx="8137921" cy="1757019"/>
          </a:xfrm>
          <a:prstGeom prst="rect">
            <a:avLst/>
          </a:prstGeom>
          <a:noFill/>
        </p:spPr>
        <p:txBody>
          <a:bodyPr wrap="square">
            <a:spAutoFit/>
          </a:bodyPr>
          <a:lstStyle/>
          <a:p>
            <a:pPr marL="285750" indent="-285750">
              <a:lnSpc>
                <a:spcPct val="125000"/>
              </a:lnSpc>
              <a:buFont typeface="Wingdings" panose="05000000000000000000" pitchFamily="2" charset="2"/>
              <a:buChar char="n"/>
            </a:pPr>
            <a:r>
              <a:rPr lang="en-US" altLang="zh-CN" sz="2000" dirty="0">
                <a:latin typeface="+mn-ea"/>
              </a:rPr>
              <a:t>BSP</a:t>
            </a:r>
          </a:p>
          <a:p>
            <a:pPr>
              <a:lnSpc>
                <a:spcPct val="125000"/>
              </a:lnSpc>
            </a:pPr>
            <a:r>
              <a:rPr lang="en-US" altLang="zh-CN" sz="1600" dirty="0">
                <a:latin typeface="+mn-ea"/>
              </a:rPr>
              <a:t>PCIe</a:t>
            </a:r>
            <a:r>
              <a:rPr lang="zh-CN" altLang="en-US" sz="1600" dirty="0">
                <a:latin typeface="+mn-ea"/>
              </a:rPr>
              <a:t>、</a:t>
            </a:r>
            <a:r>
              <a:rPr lang="en-US" altLang="zh-CN" sz="1600" dirty="0">
                <a:latin typeface="+mn-ea"/>
              </a:rPr>
              <a:t>DMA</a:t>
            </a:r>
            <a:r>
              <a:rPr lang="zh-CN" altLang="en-US" sz="1600" dirty="0">
                <a:latin typeface="+mn-ea"/>
              </a:rPr>
              <a:t>、</a:t>
            </a:r>
            <a:r>
              <a:rPr lang="en-US" altLang="zh-CN" sz="1600" dirty="0">
                <a:latin typeface="+mn-ea"/>
              </a:rPr>
              <a:t>DDR, configuration of peripherals on the board (clocks, I/O buffers, ADCs, DACs, etc.)</a:t>
            </a:r>
          </a:p>
          <a:p>
            <a:pPr marL="285750" indent="-285750">
              <a:lnSpc>
                <a:spcPct val="125000"/>
              </a:lnSpc>
              <a:buFont typeface="Wingdings" panose="05000000000000000000" pitchFamily="2" charset="2"/>
              <a:buChar char="n"/>
            </a:pPr>
            <a:r>
              <a:rPr lang="en-US" altLang="zh-CN" sz="2000" dirty="0">
                <a:latin typeface="+mn-ea"/>
              </a:rPr>
              <a:t>APP</a:t>
            </a:r>
          </a:p>
          <a:p>
            <a:pPr>
              <a:lnSpc>
                <a:spcPct val="125000"/>
              </a:lnSpc>
            </a:pPr>
            <a:r>
              <a:rPr lang="en-US" altLang="zh-CN" sz="1600" dirty="0">
                <a:latin typeface="+mn-ea"/>
              </a:rPr>
              <a:t>User specific algorithms</a:t>
            </a:r>
            <a:r>
              <a:rPr lang="zh-CN" altLang="en-US" sz="1600" dirty="0">
                <a:latin typeface="+mn-ea"/>
              </a:rPr>
              <a:t>（</a:t>
            </a:r>
            <a:r>
              <a:rPr lang="en-US" altLang="zh-CN" sz="1600" dirty="0">
                <a:latin typeface="+mn-ea"/>
              </a:rPr>
              <a:t>LLRF control , DAQ logic, etc. </a:t>
            </a:r>
            <a:r>
              <a:rPr lang="zh-CN" altLang="en-US" sz="1600" dirty="0">
                <a:latin typeface="+mn-ea"/>
              </a:rPr>
              <a:t>）</a:t>
            </a:r>
          </a:p>
        </p:txBody>
      </p:sp>
      <p:sp>
        <p:nvSpPr>
          <p:cNvPr id="13" name="文本框 12">
            <a:extLst>
              <a:ext uri="{FF2B5EF4-FFF2-40B4-BE49-F238E27FC236}">
                <a16:creationId xmlns:a16="http://schemas.microsoft.com/office/drawing/2014/main" id="{4DEDC0D2-038B-490E-847F-5D003F32FD9F}"/>
              </a:ext>
            </a:extLst>
          </p:cNvPr>
          <p:cNvSpPr txBox="1"/>
          <p:nvPr/>
        </p:nvSpPr>
        <p:spPr>
          <a:xfrm>
            <a:off x="6832600" y="4436267"/>
            <a:ext cx="2182416" cy="1754326"/>
          </a:xfrm>
          <a:prstGeom prst="rect">
            <a:avLst/>
          </a:prstGeom>
          <a:noFill/>
          <a:ln w="19050">
            <a:solidFill>
              <a:srgbClr val="7030A0"/>
            </a:solidFill>
          </a:ln>
        </p:spPr>
        <p:txBody>
          <a:bodyPr wrap="square">
            <a:spAutoFit/>
          </a:bodyPr>
          <a:lstStyle/>
          <a:p>
            <a:r>
              <a:rPr lang="en-US" altLang="zh-CN" sz="1200" dirty="0">
                <a:effectLst/>
                <a:latin typeface="+mn-ea"/>
                <a:cs typeface="宋体" panose="02010600030101010101" pitchFamily="2" charset="-122"/>
              </a:rPr>
              <a:t>DAQ Requirements:</a:t>
            </a:r>
          </a:p>
          <a:p>
            <a:pPr marL="171450" indent="-171450">
              <a:buFont typeface="Arial" panose="020B0604020202020204" pitchFamily="34" charset="0"/>
              <a:buChar char="•"/>
            </a:pPr>
            <a:r>
              <a:rPr lang="en-US" altLang="zh-CN" sz="1200" dirty="0">
                <a:effectLst/>
                <a:latin typeface="+mn-ea"/>
                <a:cs typeface="宋体" panose="02010600030101010101" pitchFamily="2" charset="-122"/>
              </a:rPr>
              <a:t>Multi-channel</a:t>
            </a:r>
          </a:p>
          <a:p>
            <a:pPr marL="171450" indent="-171450">
              <a:buFont typeface="Arial" panose="020B0604020202020204" pitchFamily="34" charset="0"/>
              <a:buChar char="•"/>
            </a:pPr>
            <a:r>
              <a:rPr lang="en-US" altLang="zh-CN" sz="1200" dirty="0">
                <a:latin typeface="+mn-ea"/>
                <a:cs typeface="宋体" panose="02010600030101010101" pitchFamily="2" charset="-122"/>
              </a:rPr>
              <a:t>Pulse/continuous mode</a:t>
            </a:r>
            <a:endParaRPr lang="en-US" altLang="zh-CN" sz="1200" dirty="0">
              <a:effectLst/>
              <a:latin typeface="+mn-ea"/>
              <a:cs typeface="宋体" panose="02010600030101010101" pitchFamily="2" charset="-122"/>
            </a:endParaRPr>
          </a:p>
          <a:p>
            <a:pPr marL="171450" indent="-171450">
              <a:buFont typeface="Arial" panose="020B0604020202020204" pitchFamily="34" charset="0"/>
              <a:buChar char="•"/>
            </a:pPr>
            <a:r>
              <a:rPr lang="en-US" altLang="zh-CN" sz="1200" dirty="0">
                <a:latin typeface="+mn-ea"/>
                <a:cs typeface="宋体" panose="02010600030101010101" pitchFamily="2" charset="-122"/>
              </a:rPr>
              <a:t>Cross clock domain</a:t>
            </a:r>
          </a:p>
          <a:p>
            <a:pPr marL="171450" indent="-171450">
              <a:buFont typeface="Arial" panose="020B0604020202020204" pitchFamily="34" charset="0"/>
              <a:buChar char="•"/>
            </a:pPr>
            <a:r>
              <a:rPr lang="en-US" altLang="zh-CN" sz="1200" dirty="0">
                <a:effectLst/>
                <a:latin typeface="+mn-ea"/>
                <a:cs typeface="宋体" panose="02010600030101010101" pitchFamily="2" charset="-122"/>
              </a:rPr>
              <a:t>Timestamp</a:t>
            </a:r>
          </a:p>
          <a:p>
            <a:pPr marL="171450" indent="-171450">
              <a:buFont typeface="Arial" panose="020B0604020202020204" pitchFamily="34" charset="0"/>
              <a:buChar char="•"/>
            </a:pPr>
            <a:r>
              <a:rPr lang="en-US" altLang="zh-CN" sz="1200" dirty="0">
                <a:effectLst/>
                <a:latin typeface="+mn-ea"/>
                <a:cs typeface="宋体" panose="02010600030101010101" pitchFamily="2" charset="-122"/>
              </a:rPr>
              <a:t>Down sampling</a:t>
            </a:r>
          </a:p>
          <a:p>
            <a:pPr marL="171450" indent="-171450">
              <a:buFont typeface="Arial" panose="020B0604020202020204" pitchFamily="34" charset="0"/>
              <a:buChar char="•"/>
            </a:pPr>
            <a:r>
              <a:rPr lang="en-US" altLang="zh-CN" sz="1200" dirty="0">
                <a:effectLst/>
                <a:latin typeface="+mn-ea"/>
                <a:cs typeface="宋体" panose="02010600030101010101" pitchFamily="2" charset="-122"/>
              </a:rPr>
              <a:t>Configurable data width</a:t>
            </a:r>
          </a:p>
          <a:p>
            <a:pPr marL="171450" indent="-171450">
              <a:buFont typeface="Arial" panose="020B0604020202020204" pitchFamily="34" charset="0"/>
              <a:buChar char="•"/>
            </a:pPr>
            <a:r>
              <a:rPr lang="en-US" altLang="zh-CN" sz="1200" dirty="0">
                <a:latin typeface="+mn-ea"/>
              </a:rPr>
              <a:t>Interrupt</a:t>
            </a:r>
          </a:p>
          <a:p>
            <a:r>
              <a:rPr lang="en-US" altLang="zh-CN" sz="1200" dirty="0">
                <a:latin typeface="+mn-ea"/>
              </a:rPr>
              <a:t>…</a:t>
            </a:r>
            <a:endParaRPr lang="zh-CN" altLang="en-US" sz="1200" dirty="0">
              <a:latin typeface="+mn-ea"/>
            </a:endParaRPr>
          </a:p>
        </p:txBody>
      </p:sp>
      <p:cxnSp>
        <p:nvCxnSpPr>
          <p:cNvPr id="15" name="直接箭头连接符 14">
            <a:extLst>
              <a:ext uri="{FF2B5EF4-FFF2-40B4-BE49-F238E27FC236}">
                <a16:creationId xmlns:a16="http://schemas.microsoft.com/office/drawing/2014/main" id="{B265F386-F810-4D58-A8C0-4B9B4982139E}"/>
              </a:ext>
            </a:extLst>
          </p:cNvPr>
          <p:cNvCxnSpPr>
            <a:cxnSpLocks/>
            <a:stCxn id="13" idx="1"/>
          </p:cNvCxnSpPr>
          <p:nvPr/>
        </p:nvCxnSpPr>
        <p:spPr>
          <a:xfrm flipH="1" flipV="1">
            <a:off x="5303520" y="4922521"/>
            <a:ext cx="1529080" cy="39090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934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74801BD-DB48-4EBF-9D6E-1EA928F9BE0A}"/>
              </a:ext>
            </a:extLst>
          </p:cNvPr>
          <p:cNvPicPr>
            <a:picLocks noChangeAspect="1"/>
          </p:cNvPicPr>
          <p:nvPr/>
        </p:nvPicPr>
        <p:blipFill>
          <a:blip r:embed="rId2"/>
          <a:stretch>
            <a:fillRect/>
          </a:stretch>
        </p:blipFill>
        <p:spPr>
          <a:xfrm>
            <a:off x="51835" y="2525995"/>
            <a:ext cx="9092165" cy="3707233"/>
          </a:xfrm>
          <a:prstGeom prst="rect">
            <a:avLst/>
          </a:prstGeom>
        </p:spPr>
      </p:pic>
      <p:sp>
        <p:nvSpPr>
          <p:cNvPr id="2" name="标题 1">
            <a:extLst>
              <a:ext uri="{FF2B5EF4-FFF2-40B4-BE49-F238E27FC236}">
                <a16:creationId xmlns:a16="http://schemas.microsoft.com/office/drawing/2014/main" id="{F7E932B0-66DF-484E-ADC5-BD808CE47992}"/>
              </a:ext>
            </a:extLst>
          </p:cNvPr>
          <p:cNvSpPr>
            <a:spLocks noGrp="1"/>
          </p:cNvSpPr>
          <p:nvPr>
            <p:ph type="title"/>
          </p:nvPr>
        </p:nvSpPr>
        <p:spPr/>
        <p:txBody>
          <a:bodyPr/>
          <a:lstStyle/>
          <a:p>
            <a:r>
              <a:rPr lang="en-US" altLang="zh-CN" dirty="0"/>
              <a:t>Typical PCIe block design</a:t>
            </a:r>
            <a:endParaRPr lang="zh-CN" altLang="en-US" dirty="0"/>
          </a:p>
        </p:txBody>
      </p:sp>
      <p:sp>
        <p:nvSpPr>
          <p:cNvPr id="3" name="页脚占位符 2">
            <a:extLst>
              <a:ext uri="{FF2B5EF4-FFF2-40B4-BE49-F238E27FC236}">
                <a16:creationId xmlns:a16="http://schemas.microsoft.com/office/drawing/2014/main" id="{F892C143-A07B-49C8-983A-6D6CDA10A5F5}"/>
              </a:ext>
            </a:extLst>
          </p:cNvPr>
          <p:cNvSpPr>
            <a:spLocks noGrp="1"/>
          </p:cNvSpPr>
          <p:nvPr>
            <p:ph type="ftr" sz="quarter" idx="11"/>
          </p:nvPr>
        </p:nvSpPr>
        <p:spPr/>
        <p:txBody>
          <a:bodyPr/>
          <a:lstStyle/>
          <a:p>
            <a:endParaRPr lang="zh-CN" altLang="en-US" dirty="0"/>
          </a:p>
        </p:txBody>
      </p:sp>
      <p:sp>
        <p:nvSpPr>
          <p:cNvPr id="4" name="灯片编号占位符 3">
            <a:extLst>
              <a:ext uri="{FF2B5EF4-FFF2-40B4-BE49-F238E27FC236}">
                <a16:creationId xmlns:a16="http://schemas.microsoft.com/office/drawing/2014/main" id="{AA5A1780-7B45-41E6-96A6-CD8214E1D006}"/>
              </a:ext>
            </a:extLst>
          </p:cNvPr>
          <p:cNvSpPr>
            <a:spLocks noGrp="1"/>
          </p:cNvSpPr>
          <p:nvPr>
            <p:ph type="sldNum" sz="quarter" idx="12"/>
          </p:nvPr>
        </p:nvSpPr>
        <p:spPr/>
        <p:txBody>
          <a:bodyPr/>
          <a:lstStyle/>
          <a:p>
            <a:fld id="{5DD3DB80-B894-403A-B48E-6FDC1A72010E}" type="slidenum">
              <a:rPr lang="zh-CN" altLang="en-US" smtClean="0"/>
              <a:pPr/>
              <a:t>23</a:t>
            </a:fld>
            <a:endParaRPr lang="zh-CN" altLang="en-US"/>
          </a:p>
        </p:txBody>
      </p:sp>
      <p:sp>
        <p:nvSpPr>
          <p:cNvPr id="24" name="文本框 23">
            <a:extLst>
              <a:ext uri="{FF2B5EF4-FFF2-40B4-BE49-F238E27FC236}">
                <a16:creationId xmlns:a16="http://schemas.microsoft.com/office/drawing/2014/main" id="{5D2A5AE8-A92A-4961-AEE6-2C2F483EE801}"/>
              </a:ext>
            </a:extLst>
          </p:cNvPr>
          <p:cNvSpPr txBox="1"/>
          <p:nvPr/>
        </p:nvSpPr>
        <p:spPr>
          <a:xfrm>
            <a:off x="419145" y="1111243"/>
            <a:ext cx="8424146" cy="1491177"/>
          </a:xfrm>
          <a:prstGeom prst="rect">
            <a:avLst/>
          </a:prstGeom>
          <a:noFill/>
        </p:spPr>
        <p:txBody>
          <a:bodyPr wrap="square">
            <a:spAutoFit/>
          </a:bodyPr>
          <a:lstStyle/>
          <a:p>
            <a:pPr marL="285750" indent="-285750">
              <a:lnSpc>
                <a:spcPct val="125000"/>
              </a:lnSpc>
              <a:buFont typeface="Wingdings" panose="05000000000000000000" pitchFamily="2" charset="2"/>
              <a:buChar char="n"/>
            </a:pPr>
            <a:r>
              <a:rPr lang="en-US" altLang="zh-CN" sz="1600" dirty="0">
                <a:latin typeface="+mn-ea"/>
              </a:rPr>
              <a:t>Xilinx XDMA is provided as an option to transfer data between the FPGA and the instance's CPU memory</a:t>
            </a:r>
          </a:p>
          <a:p>
            <a:pPr marL="171450" indent="-171450">
              <a:lnSpc>
                <a:spcPct val="125000"/>
              </a:lnSpc>
              <a:buFont typeface="Arial" panose="020B0604020202020204" pitchFamily="34" charset="0"/>
              <a:buChar char="•"/>
            </a:pPr>
            <a:r>
              <a:rPr lang="en-US" altLang="zh-CN" sz="1400" dirty="0">
                <a:latin typeface="+mn-ea"/>
              </a:rPr>
              <a:t>Open-source driver</a:t>
            </a:r>
          </a:p>
          <a:p>
            <a:pPr marL="171450" indent="-171450">
              <a:lnSpc>
                <a:spcPct val="125000"/>
              </a:lnSpc>
              <a:buFont typeface="Arial" panose="020B0604020202020204" pitchFamily="34" charset="0"/>
              <a:buChar char="•"/>
            </a:pPr>
            <a:r>
              <a:rPr lang="en-US" altLang="zh-CN" sz="1400" dirty="0">
                <a:latin typeface="+mn-ea"/>
              </a:rPr>
              <a:t>Easy to install and use, and does not require driver development expertise to use</a:t>
            </a:r>
          </a:p>
          <a:p>
            <a:pPr marL="171450" indent="-171450">
              <a:lnSpc>
                <a:spcPct val="125000"/>
              </a:lnSpc>
              <a:buFont typeface="Arial" panose="020B0604020202020204" pitchFamily="34" charset="0"/>
              <a:buChar char="•"/>
            </a:pPr>
            <a:r>
              <a:rPr lang="en-US" altLang="zh-CN" sz="1400" dirty="0">
                <a:latin typeface="+mn-ea"/>
              </a:rPr>
              <a:t>Support multiple channels per FPGA for high performance</a:t>
            </a:r>
            <a:endParaRPr lang="zh-CN" altLang="en-US" sz="1400" dirty="0">
              <a:latin typeface="+mn-ea"/>
            </a:endParaRPr>
          </a:p>
        </p:txBody>
      </p:sp>
      <p:sp>
        <p:nvSpPr>
          <p:cNvPr id="23" name="矩形 22">
            <a:extLst>
              <a:ext uri="{FF2B5EF4-FFF2-40B4-BE49-F238E27FC236}">
                <a16:creationId xmlns:a16="http://schemas.microsoft.com/office/drawing/2014/main" id="{CE540A29-AE68-4F44-8DB6-8CCDC961D19B}"/>
              </a:ext>
            </a:extLst>
          </p:cNvPr>
          <p:cNvSpPr/>
          <p:nvPr/>
        </p:nvSpPr>
        <p:spPr>
          <a:xfrm>
            <a:off x="70245" y="3590296"/>
            <a:ext cx="723903" cy="1952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A979962B-BA4D-4381-A005-D5A57E8BA477}"/>
              </a:ext>
            </a:extLst>
          </p:cNvPr>
          <p:cNvSpPr txBox="1"/>
          <p:nvPr/>
        </p:nvSpPr>
        <p:spPr>
          <a:xfrm>
            <a:off x="0" y="3272816"/>
            <a:ext cx="1498998" cy="276999"/>
          </a:xfrm>
          <a:prstGeom prst="rect">
            <a:avLst/>
          </a:prstGeom>
          <a:noFill/>
        </p:spPr>
        <p:txBody>
          <a:bodyPr wrap="square" rtlCol="0">
            <a:spAutoFit/>
          </a:bodyPr>
          <a:lstStyle>
            <a:defPPr>
              <a:defRPr lang="zh-CN"/>
            </a:defPPr>
            <a:lvl1pPr>
              <a:defRPr sz="1200">
                <a:solidFill>
                  <a:srgbClr val="FF0000"/>
                </a:solidFill>
              </a:defRPr>
            </a:lvl1pPr>
          </a:lstStyle>
          <a:p>
            <a:r>
              <a:rPr lang="en-US" altLang="zh-CN" dirty="0"/>
              <a:t>DAQ Stream Input</a:t>
            </a:r>
            <a:endParaRPr lang="zh-CN" altLang="en-US" dirty="0"/>
          </a:p>
        </p:txBody>
      </p:sp>
      <p:sp>
        <p:nvSpPr>
          <p:cNvPr id="26" name="矩形 25">
            <a:extLst>
              <a:ext uri="{FF2B5EF4-FFF2-40B4-BE49-F238E27FC236}">
                <a16:creationId xmlns:a16="http://schemas.microsoft.com/office/drawing/2014/main" id="{D0A15E65-4B70-41BE-8035-973E6D9982C4}"/>
              </a:ext>
            </a:extLst>
          </p:cNvPr>
          <p:cNvSpPr/>
          <p:nvPr/>
        </p:nvSpPr>
        <p:spPr>
          <a:xfrm>
            <a:off x="6705600" y="3404606"/>
            <a:ext cx="1066800" cy="6889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DEC7D323-A483-4C0D-88B4-65E4C622BD5A}"/>
              </a:ext>
            </a:extLst>
          </p:cNvPr>
          <p:cNvSpPr txBox="1"/>
          <p:nvPr/>
        </p:nvSpPr>
        <p:spPr>
          <a:xfrm>
            <a:off x="6576060" y="3109153"/>
            <a:ext cx="1498998" cy="276999"/>
          </a:xfrm>
          <a:prstGeom prst="rect">
            <a:avLst/>
          </a:prstGeom>
          <a:noFill/>
        </p:spPr>
        <p:txBody>
          <a:bodyPr wrap="square" rtlCol="0">
            <a:spAutoFit/>
          </a:bodyPr>
          <a:lstStyle>
            <a:defPPr>
              <a:defRPr lang="zh-CN"/>
            </a:defPPr>
            <a:lvl1pPr>
              <a:defRPr sz="1200">
                <a:solidFill>
                  <a:srgbClr val="FF0000"/>
                </a:solidFill>
              </a:defRPr>
            </a:lvl1pPr>
          </a:lstStyle>
          <a:p>
            <a:r>
              <a:rPr lang="en-US" altLang="zh-CN" dirty="0"/>
              <a:t>DMA (S2MM)</a:t>
            </a:r>
            <a:endParaRPr lang="zh-CN" altLang="en-US" dirty="0"/>
          </a:p>
        </p:txBody>
      </p:sp>
      <p:sp>
        <p:nvSpPr>
          <p:cNvPr id="28" name="矩形 27">
            <a:extLst>
              <a:ext uri="{FF2B5EF4-FFF2-40B4-BE49-F238E27FC236}">
                <a16:creationId xmlns:a16="http://schemas.microsoft.com/office/drawing/2014/main" id="{CF0C27B9-A131-4463-9613-B04601AD85E4}"/>
              </a:ext>
            </a:extLst>
          </p:cNvPr>
          <p:cNvSpPr/>
          <p:nvPr/>
        </p:nvSpPr>
        <p:spPr>
          <a:xfrm>
            <a:off x="6705600" y="4227773"/>
            <a:ext cx="1066800" cy="7619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7A348301-5855-4693-BB00-8B33CD84FC25}"/>
              </a:ext>
            </a:extLst>
          </p:cNvPr>
          <p:cNvSpPr txBox="1"/>
          <p:nvPr/>
        </p:nvSpPr>
        <p:spPr>
          <a:xfrm>
            <a:off x="6591300" y="4985413"/>
            <a:ext cx="1498998" cy="276999"/>
          </a:xfrm>
          <a:prstGeom prst="rect">
            <a:avLst/>
          </a:prstGeom>
          <a:noFill/>
        </p:spPr>
        <p:txBody>
          <a:bodyPr wrap="square" rtlCol="0">
            <a:spAutoFit/>
          </a:bodyPr>
          <a:lstStyle>
            <a:defPPr>
              <a:defRPr lang="zh-CN"/>
            </a:defPPr>
            <a:lvl1pPr>
              <a:defRPr sz="1200">
                <a:solidFill>
                  <a:srgbClr val="FF0000"/>
                </a:solidFill>
              </a:defRPr>
            </a:lvl1pPr>
          </a:lstStyle>
          <a:p>
            <a:r>
              <a:rPr lang="en-US" altLang="zh-CN" dirty="0"/>
              <a:t>MIG</a:t>
            </a:r>
            <a:endParaRPr lang="zh-CN" altLang="en-US" dirty="0"/>
          </a:p>
        </p:txBody>
      </p:sp>
      <p:sp>
        <p:nvSpPr>
          <p:cNvPr id="30" name="矩形 29">
            <a:extLst>
              <a:ext uri="{FF2B5EF4-FFF2-40B4-BE49-F238E27FC236}">
                <a16:creationId xmlns:a16="http://schemas.microsoft.com/office/drawing/2014/main" id="{26793A77-6EA2-4B5D-B15C-4876B7DAA282}"/>
              </a:ext>
            </a:extLst>
          </p:cNvPr>
          <p:cNvSpPr/>
          <p:nvPr/>
        </p:nvSpPr>
        <p:spPr>
          <a:xfrm>
            <a:off x="2087881" y="5067150"/>
            <a:ext cx="1021080" cy="10263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1771AC09-4C57-4E4D-AA11-C9486C62CF5F}"/>
              </a:ext>
            </a:extLst>
          </p:cNvPr>
          <p:cNvSpPr txBox="1"/>
          <p:nvPr/>
        </p:nvSpPr>
        <p:spPr>
          <a:xfrm>
            <a:off x="1981200" y="4802244"/>
            <a:ext cx="1498998" cy="276999"/>
          </a:xfrm>
          <a:prstGeom prst="rect">
            <a:avLst/>
          </a:prstGeom>
          <a:noFill/>
        </p:spPr>
        <p:txBody>
          <a:bodyPr wrap="square" rtlCol="0">
            <a:spAutoFit/>
          </a:bodyPr>
          <a:lstStyle>
            <a:defPPr>
              <a:defRPr lang="zh-CN"/>
            </a:defPPr>
            <a:lvl1pPr>
              <a:defRPr sz="1200">
                <a:solidFill>
                  <a:srgbClr val="FF0000"/>
                </a:solidFill>
              </a:defRPr>
            </a:lvl1pPr>
          </a:lstStyle>
          <a:p>
            <a:r>
              <a:rPr lang="en-US" altLang="zh-CN" dirty="0"/>
              <a:t>XDMA</a:t>
            </a:r>
            <a:endParaRPr lang="zh-CN" altLang="en-US" dirty="0"/>
          </a:p>
        </p:txBody>
      </p:sp>
      <p:sp>
        <p:nvSpPr>
          <p:cNvPr id="32" name="文本框 31">
            <a:extLst>
              <a:ext uri="{FF2B5EF4-FFF2-40B4-BE49-F238E27FC236}">
                <a16:creationId xmlns:a16="http://schemas.microsoft.com/office/drawing/2014/main" id="{636607F7-3751-4D65-A772-7A38E6185EEE}"/>
              </a:ext>
            </a:extLst>
          </p:cNvPr>
          <p:cNvSpPr txBox="1"/>
          <p:nvPr/>
        </p:nvSpPr>
        <p:spPr>
          <a:xfrm>
            <a:off x="7873086" y="5224801"/>
            <a:ext cx="1322749" cy="276999"/>
          </a:xfrm>
          <a:prstGeom prst="rect">
            <a:avLst/>
          </a:prstGeom>
          <a:noFill/>
        </p:spPr>
        <p:txBody>
          <a:bodyPr wrap="square" rtlCol="0">
            <a:spAutoFit/>
          </a:bodyPr>
          <a:lstStyle>
            <a:defPPr>
              <a:defRPr lang="zh-CN"/>
            </a:defPPr>
            <a:lvl1pPr>
              <a:defRPr sz="1200">
                <a:solidFill>
                  <a:srgbClr val="FF0000"/>
                </a:solidFill>
              </a:defRPr>
            </a:lvl1pPr>
          </a:lstStyle>
          <a:p>
            <a:r>
              <a:rPr lang="en-US" altLang="zh-CN" dirty="0"/>
              <a:t>Register Access</a:t>
            </a:r>
            <a:endParaRPr lang="zh-CN" altLang="en-US" dirty="0"/>
          </a:p>
        </p:txBody>
      </p:sp>
      <p:sp>
        <p:nvSpPr>
          <p:cNvPr id="33" name="矩形 32">
            <a:extLst>
              <a:ext uri="{FF2B5EF4-FFF2-40B4-BE49-F238E27FC236}">
                <a16:creationId xmlns:a16="http://schemas.microsoft.com/office/drawing/2014/main" id="{E73978E6-466C-4BD3-81ED-31ADB066CC6C}"/>
              </a:ext>
            </a:extLst>
          </p:cNvPr>
          <p:cNvSpPr/>
          <p:nvPr/>
        </p:nvSpPr>
        <p:spPr>
          <a:xfrm>
            <a:off x="8368262" y="5497537"/>
            <a:ext cx="723903" cy="1952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62429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F38BF6-0479-4627-BD95-7CFA62B54622}"/>
              </a:ext>
            </a:extLst>
          </p:cNvPr>
          <p:cNvSpPr>
            <a:spLocks noGrp="1"/>
          </p:cNvSpPr>
          <p:nvPr>
            <p:ph type="title"/>
          </p:nvPr>
        </p:nvSpPr>
        <p:spPr/>
        <p:txBody>
          <a:bodyPr/>
          <a:lstStyle/>
          <a:p>
            <a:r>
              <a:rPr lang="en-US" altLang="zh-CN" dirty="0"/>
              <a:t>XDMA Device Driver</a:t>
            </a:r>
            <a:endParaRPr lang="zh-CN" altLang="en-US" dirty="0"/>
          </a:p>
        </p:txBody>
      </p:sp>
      <p:sp>
        <p:nvSpPr>
          <p:cNvPr id="4" name="灯片编号占位符 3">
            <a:extLst>
              <a:ext uri="{FF2B5EF4-FFF2-40B4-BE49-F238E27FC236}">
                <a16:creationId xmlns:a16="http://schemas.microsoft.com/office/drawing/2014/main" id="{ADA2BC58-9F08-4C91-BD25-FA2BA093E1B4}"/>
              </a:ext>
            </a:extLst>
          </p:cNvPr>
          <p:cNvSpPr>
            <a:spLocks noGrp="1"/>
          </p:cNvSpPr>
          <p:nvPr>
            <p:ph type="sldNum" sz="quarter" idx="12"/>
          </p:nvPr>
        </p:nvSpPr>
        <p:spPr/>
        <p:txBody>
          <a:bodyPr/>
          <a:lstStyle/>
          <a:p>
            <a:fld id="{5DD3DB80-B894-403A-B48E-6FDC1A72010E}" type="slidenum">
              <a:rPr lang="zh-CN" altLang="en-US" smtClean="0"/>
              <a:pPr/>
              <a:t>24</a:t>
            </a:fld>
            <a:endParaRPr lang="zh-CN" altLang="en-US" dirty="0"/>
          </a:p>
        </p:txBody>
      </p:sp>
      <p:pic>
        <p:nvPicPr>
          <p:cNvPr id="11" name="图片 10">
            <a:extLst>
              <a:ext uri="{FF2B5EF4-FFF2-40B4-BE49-F238E27FC236}">
                <a16:creationId xmlns:a16="http://schemas.microsoft.com/office/drawing/2014/main" id="{C8D19EA3-4194-426E-9320-399AD8665DE1}"/>
              </a:ext>
            </a:extLst>
          </p:cNvPr>
          <p:cNvPicPr>
            <a:picLocks noChangeAspect="1"/>
          </p:cNvPicPr>
          <p:nvPr/>
        </p:nvPicPr>
        <p:blipFill>
          <a:blip r:embed="rId2"/>
          <a:stretch>
            <a:fillRect/>
          </a:stretch>
        </p:blipFill>
        <p:spPr>
          <a:xfrm>
            <a:off x="683399" y="4343478"/>
            <a:ext cx="3761099" cy="2031325"/>
          </a:xfrm>
          <a:prstGeom prst="rect">
            <a:avLst/>
          </a:prstGeom>
        </p:spPr>
      </p:pic>
      <p:sp>
        <p:nvSpPr>
          <p:cNvPr id="26" name="文本框 25">
            <a:extLst>
              <a:ext uri="{FF2B5EF4-FFF2-40B4-BE49-F238E27FC236}">
                <a16:creationId xmlns:a16="http://schemas.microsoft.com/office/drawing/2014/main" id="{9AD0A066-9E3D-41BF-84DA-3748FE5EF288}"/>
              </a:ext>
            </a:extLst>
          </p:cNvPr>
          <p:cNvSpPr txBox="1"/>
          <p:nvPr/>
        </p:nvSpPr>
        <p:spPr>
          <a:xfrm>
            <a:off x="502444" y="1202622"/>
            <a:ext cx="8137921" cy="3139321"/>
          </a:xfrm>
          <a:prstGeom prst="rect">
            <a:avLst/>
          </a:prstGeom>
          <a:noFill/>
        </p:spPr>
        <p:txBody>
          <a:bodyPr wrap="square">
            <a:spAutoFit/>
          </a:bodyPr>
          <a:lstStyle/>
          <a:p>
            <a:pPr marL="285750" indent="-285750">
              <a:buFont typeface="Wingdings" panose="05000000000000000000" pitchFamily="2" charset="2"/>
              <a:buChar char="n"/>
            </a:pPr>
            <a:r>
              <a:rPr lang="en-US" altLang="zh-CN" dirty="0"/>
              <a:t>Official Driver: </a:t>
            </a:r>
            <a:endParaRPr lang="en-US" altLang="zh-CN" dirty="0">
              <a:hlinkClick r:id="rId3">
                <a:extLst>
                  <a:ext uri="{A12FA001-AC4F-418D-AE19-62706E023703}">
                    <ahyp:hlinkClr xmlns:ahyp="http://schemas.microsoft.com/office/drawing/2018/hyperlinkcolor" val="tx"/>
                  </a:ext>
                </a:extLst>
              </a:hlinkClick>
            </a:endParaRPr>
          </a:p>
          <a:p>
            <a:r>
              <a:rPr lang="en-US" altLang="zh-CN" dirty="0">
                <a:hlinkClick r:id="rId3"/>
              </a:rPr>
              <a:t>https://github.com/Xilinx/dma_ip_drivers</a:t>
            </a:r>
            <a:endParaRPr lang="en-US" altLang="zh-CN" dirty="0"/>
          </a:p>
          <a:p>
            <a:endParaRPr lang="en-US" altLang="zh-CN" dirty="0"/>
          </a:p>
          <a:p>
            <a:pPr marL="285750" indent="-285750">
              <a:buFont typeface="Wingdings" panose="05000000000000000000" pitchFamily="2" charset="2"/>
              <a:buChar char="n"/>
            </a:pPr>
            <a:r>
              <a:rPr lang="en-US" altLang="zh-CN" dirty="0"/>
              <a:t>Driver Customization:</a:t>
            </a:r>
          </a:p>
          <a:p>
            <a:pPr marL="285750" indent="-285750">
              <a:buFont typeface="Arial" panose="020B0604020202020204" pitchFamily="34" charset="0"/>
              <a:buChar char="•"/>
            </a:pPr>
            <a:r>
              <a:rPr lang="en-US" altLang="zh-CN" dirty="0"/>
              <a:t>Board startup configuration support</a:t>
            </a:r>
          </a:p>
          <a:p>
            <a:pPr marL="285750" indent="-285750">
              <a:buFont typeface="Arial" panose="020B0604020202020204" pitchFamily="34" charset="0"/>
              <a:buChar char="•"/>
            </a:pPr>
            <a:r>
              <a:rPr lang="en-US" altLang="zh-CN" dirty="0"/>
              <a:t>Crate slot mapping</a:t>
            </a:r>
          </a:p>
          <a:p>
            <a:pPr marL="285750" indent="-285750">
              <a:buFont typeface="Arial" panose="020B0604020202020204" pitchFamily="34" charset="0"/>
              <a:buChar char="•"/>
            </a:pPr>
            <a:r>
              <a:rPr lang="en-US" altLang="zh-CN" dirty="0"/>
              <a:t>Driver installation script</a:t>
            </a:r>
          </a:p>
          <a:p>
            <a:pPr marL="285750" indent="-285750">
              <a:buFont typeface="Arial" panose="020B0604020202020204" pitchFamily="34" charset="0"/>
              <a:buChar char="•"/>
            </a:pPr>
            <a:r>
              <a:rPr lang="en-US" altLang="zh-CN" dirty="0" err="1"/>
              <a:t>Udev</a:t>
            </a:r>
            <a:r>
              <a:rPr lang="en-US" altLang="zh-CN" dirty="0"/>
              <a:t> rules and dkms support for the Xilinx XDMA driver</a:t>
            </a:r>
            <a:r>
              <a:rPr lang="zh-CN" altLang="en-US" dirty="0"/>
              <a:t>，</a:t>
            </a:r>
            <a:r>
              <a:rPr lang="en-US" altLang="zh-CN" dirty="0"/>
              <a:t>example</a:t>
            </a:r>
            <a:r>
              <a:rPr lang="zh-CN" altLang="en-US" dirty="0"/>
              <a:t>：</a:t>
            </a:r>
            <a:endParaRPr lang="en-US" altLang="zh-CN" dirty="0"/>
          </a:p>
          <a:p>
            <a:r>
              <a:rPr lang="en-US" altLang="zh-CN" dirty="0">
                <a:hlinkClick r:id="rId4"/>
              </a:rPr>
              <a:t>https://github.com/MicroTCA-Tech-Lab/xdma-metapackage</a:t>
            </a:r>
            <a:endParaRPr lang="en-US" altLang="zh-CN" dirty="0"/>
          </a:p>
          <a:p>
            <a:endParaRPr lang="en-US" altLang="zh-CN" dirty="0"/>
          </a:p>
          <a:p>
            <a:pPr marL="285750" indent="-285750">
              <a:buFont typeface="Wingdings" panose="05000000000000000000" pitchFamily="2" charset="2"/>
              <a:buChar char="n"/>
            </a:pPr>
            <a:r>
              <a:rPr lang="en-US" altLang="zh-CN" dirty="0"/>
              <a:t> User space character device structure :</a:t>
            </a:r>
          </a:p>
        </p:txBody>
      </p:sp>
      <p:sp>
        <p:nvSpPr>
          <p:cNvPr id="27" name="文本框 26">
            <a:extLst>
              <a:ext uri="{FF2B5EF4-FFF2-40B4-BE49-F238E27FC236}">
                <a16:creationId xmlns:a16="http://schemas.microsoft.com/office/drawing/2014/main" id="{62C73D95-1F11-4E02-8A85-3A0F5057D953}"/>
              </a:ext>
            </a:extLst>
          </p:cNvPr>
          <p:cNvSpPr txBox="1"/>
          <p:nvPr/>
        </p:nvSpPr>
        <p:spPr>
          <a:xfrm>
            <a:off x="4675510" y="4758975"/>
            <a:ext cx="3964855" cy="1200329"/>
          </a:xfrm>
          <a:prstGeom prst="rect">
            <a:avLst/>
          </a:prstGeom>
          <a:noFill/>
        </p:spPr>
        <p:txBody>
          <a:bodyPr wrap="square">
            <a:spAutoFit/>
          </a:bodyPr>
          <a:lstStyle/>
          <a:p>
            <a:r>
              <a:rPr lang="en-US" altLang="zh-CN" dirty="0"/>
              <a:t>C2H: AXI4 port (DMA from device)</a:t>
            </a:r>
          </a:p>
          <a:p>
            <a:r>
              <a:rPr lang="en-US" altLang="zh-CN" dirty="0"/>
              <a:t>H2C: AXI4 port (DMA to device)</a:t>
            </a:r>
          </a:p>
          <a:p>
            <a:endParaRPr lang="en-US" altLang="zh-CN" dirty="0"/>
          </a:p>
          <a:p>
            <a:r>
              <a:rPr lang="en-US" altLang="zh-CN" dirty="0"/>
              <a:t>Register: AXI4-Lite port </a:t>
            </a:r>
            <a:endParaRPr lang="zh-CN" altLang="en-US" dirty="0"/>
          </a:p>
        </p:txBody>
      </p:sp>
      <p:sp>
        <p:nvSpPr>
          <p:cNvPr id="17" name="椭圆 16">
            <a:extLst>
              <a:ext uri="{FF2B5EF4-FFF2-40B4-BE49-F238E27FC236}">
                <a16:creationId xmlns:a16="http://schemas.microsoft.com/office/drawing/2014/main" id="{43811BEF-6794-4F2B-BEF3-732B48673572}"/>
              </a:ext>
            </a:extLst>
          </p:cNvPr>
          <p:cNvSpPr/>
          <p:nvPr/>
        </p:nvSpPr>
        <p:spPr>
          <a:xfrm>
            <a:off x="736020" y="4637419"/>
            <a:ext cx="822347" cy="27616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9BF617E3-E85E-469F-9EC8-84E6BE3F1B2E}"/>
              </a:ext>
            </a:extLst>
          </p:cNvPr>
          <p:cNvSpPr/>
          <p:nvPr/>
        </p:nvSpPr>
        <p:spPr>
          <a:xfrm>
            <a:off x="736019" y="6147099"/>
            <a:ext cx="822347" cy="12887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箭头连接符 29">
            <a:extLst>
              <a:ext uri="{FF2B5EF4-FFF2-40B4-BE49-F238E27FC236}">
                <a16:creationId xmlns:a16="http://schemas.microsoft.com/office/drawing/2014/main" id="{211E19A6-0ED1-4FED-B6AA-16AA52BC48F9}"/>
              </a:ext>
            </a:extLst>
          </p:cNvPr>
          <p:cNvCxnSpPr>
            <a:cxnSpLocks/>
          </p:cNvCxnSpPr>
          <p:nvPr/>
        </p:nvCxnSpPr>
        <p:spPr>
          <a:xfrm>
            <a:off x="1610988" y="4775499"/>
            <a:ext cx="2709399" cy="2424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2F5C9551-C013-4E67-8880-E0FB1063C350}"/>
              </a:ext>
            </a:extLst>
          </p:cNvPr>
          <p:cNvCxnSpPr>
            <a:cxnSpLocks/>
          </p:cNvCxnSpPr>
          <p:nvPr/>
        </p:nvCxnSpPr>
        <p:spPr>
          <a:xfrm flipV="1">
            <a:off x="1610986" y="5799667"/>
            <a:ext cx="2668914" cy="41187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011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E932B0-66DF-484E-ADC5-BD808CE47992}"/>
              </a:ext>
            </a:extLst>
          </p:cNvPr>
          <p:cNvSpPr>
            <a:spLocks noGrp="1"/>
          </p:cNvSpPr>
          <p:nvPr>
            <p:ph type="title"/>
          </p:nvPr>
        </p:nvSpPr>
        <p:spPr/>
        <p:txBody>
          <a:bodyPr/>
          <a:lstStyle/>
          <a:p>
            <a:r>
              <a:rPr lang="en-US" altLang="zh-CN" dirty="0"/>
              <a:t>Typical processing system block design</a:t>
            </a:r>
            <a:endParaRPr lang="zh-CN" altLang="en-US" dirty="0"/>
          </a:p>
        </p:txBody>
      </p:sp>
      <p:sp>
        <p:nvSpPr>
          <p:cNvPr id="3" name="页脚占位符 2">
            <a:extLst>
              <a:ext uri="{FF2B5EF4-FFF2-40B4-BE49-F238E27FC236}">
                <a16:creationId xmlns:a16="http://schemas.microsoft.com/office/drawing/2014/main" id="{F892C143-A07B-49C8-983A-6D6CDA10A5F5}"/>
              </a:ext>
            </a:extLst>
          </p:cNvPr>
          <p:cNvSpPr>
            <a:spLocks noGrp="1"/>
          </p:cNvSpPr>
          <p:nvPr>
            <p:ph type="ftr" sz="quarter" idx="11"/>
          </p:nvPr>
        </p:nvSpPr>
        <p:spPr/>
        <p:txBody>
          <a:bodyPr/>
          <a:lstStyle/>
          <a:p>
            <a:endParaRPr lang="zh-CN" altLang="en-US" dirty="0"/>
          </a:p>
        </p:txBody>
      </p:sp>
      <p:sp>
        <p:nvSpPr>
          <p:cNvPr id="4" name="灯片编号占位符 3">
            <a:extLst>
              <a:ext uri="{FF2B5EF4-FFF2-40B4-BE49-F238E27FC236}">
                <a16:creationId xmlns:a16="http://schemas.microsoft.com/office/drawing/2014/main" id="{AA5A1780-7B45-41E6-96A6-CD8214E1D006}"/>
              </a:ext>
            </a:extLst>
          </p:cNvPr>
          <p:cNvSpPr>
            <a:spLocks noGrp="1"/>
          </p:cNvSpPr>
          <p:nvPr>
            <p:ph type="sldNum" sz="quarter" idx="12"/>
          </p:nvPr>
        </p:nvSpPr>
        <p:spPr/>
        <p:txBody>
          <a:bodyPr/>
          <a:lstStyle/>
          <a:p>
            <a:fld id="{5DD3DB80-B894-403A-B48E-6FDC1A72010E}" type="slidenum">
              <a:rPr lang="zh-CN" altLang="en-US" smtClean="0"/>
              <a:pPr/>
              <a:t>25</a:t>
            </a:fld>
            <a:endParaRPr lang="zh-CN" altLang="en-US"/>
          </a:p>
        </p:txBody>
      </p:sp>
      <p:pic>
        <p:nvPicPr>
          <p:cNvPr id="12" name="图片 11">
            <a:extLst>
              <a:ext uri="{FF2B5EF4-FFF2-40B4-BE49-F238E27FC236}">
                <a16:creationId xmlns:a16="http://schemas.microsoft.com/office/drawing/2014/main" id="{38AD3504-9565-4BCB-90CB-E5D2226FB254}"/>
              </a:ext>
            </a:extLst>
          </p:cNvPr>
          <p:cNvPicPr>
            <a:picLocks noChangeAspect="1"/>
          </p:cNvPicPr>
          <p:nvPr/>
        </p:nvPicPr>
        <p:blipFill>
          <a:blip r:embed="rId2"/>
          <a:stretch>
            <a:fillRect/>
          </a:stretch>
        </p:blipFill>
        <p:spPr>
          <a:xfrm>
            <a:off x="0" y="2944692"/>
            <a:ext cx="9144000" cy="2888856"/>
          </a:xfrm>
          <a:prstGeom prst="rect">
            <a:avLst/>
          </a:prstGeom>
        </p:spPr>
      </p:pic>
      <p:sp>
        <p:nvSpPr>
          <p:cNvPr id="13" name="矩形 12">
            <a:extLst>
              <a:ext uri="{FF2B5EF4-FFF2-40B4-BE49-F238E27FC236}">
                <a16:creationId xmlns:a16="http://schemas.microsoft.com/office/drawing/2014/main" id="{BEB1EBB7-2D2B-40A2-BFDD-B21825503A7D}"/>
              </a:ext>
            </a:extLst>
          </p:cNvPr>
          <p:cNvSpPr/>
          <p:nvPr/>
        </p:nvSpPr>
        <p:spPr>
          <a:xfrm>
            <a:off x="5476875" y="3993833"/>
            <a:ext cx="1766887" cy="9525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A336BAC5-F540-4FC8-864F-9C3DAB369145}"/>
              </a:ext>
            </a:extLst>
          </p:cNvPr>
          <p:cNvSpPr txBox="1"/>
          <p:nvPr/>
        </p:nvSpPr>
        <p:spPr>
          <a:xfrm>
            <a:off x="6950868" y="3770531"/>
            <a:ext cx="585787" cy="276999"/>
          </a:xfrm>
          <a:prstGeom prst="rect">
            <a:avLst/>
          </a:prstGeom>
          <a:noFill/>
        </p:spPr>
        <p:txBody>
          <a:bodyPr wrap="square" rtlCol="0">
            <a:spAutoFit/>
          </a:bodyPr>
          <a:lstStyle/>
          <a:p>
            <a:r>
              <a:rPr lang="en-US" altLang="zh-CN" sz="1200" dirty="0">
                <a:solidFill>
                  <a:srgbClr val="FF0000"/>
                </a:solidFill>
              </a:rPr>
              <a:t>PS</a:t>
            </a:r>
            <a:endParaRPr lang="zh-CN" altLang="en-US" sz="1200" dirty="0">
              <a:solidFill>
                <a:srgbClr val="FF0000"/>
              </a:solidFill>
            </a:endParaRPr>
          </a:p>
        </p:txBody>
      </p:sp>
      <p:sp>
        <p:nvSpPr>
          <p:cNvPr id="15" name="矩形 14">
            <a:extLst>
              <a:ext uri="{FF2B5EF4-FFF2-40B4-BE49-F238E27FC236}">
                <a16:creationId xmlns:a16="http://schemas.microsoft.com/office/drawing/2014/main" id="{EB19B862-BA57-4D5B-8F44-096E76BC2BBA}"/>
              </a:ext>
            </a:extLst>
          </p:cNvPr>
          <p:cNvSpPr/>
          <p:nvPr/>
        </p:nvSpPr>
        <p:spPr>
          <a:xfrm>
            <a:off x="2838449" y="4047530"/>
            <a:ext cx="1390651" cy="6370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1BF26667-B137-4C28-9C7D-119C34EB6C2F}"/>
              </a:ext>
            </a:extLst>
          </p:cNvPr>
          <p:cNvSpPr txBox="1"/>
          <p:nvPr/>
        </p:nvSpPr>
        <p:spPr>
          <a:xfrm>
            <a:off x="2718199" y="4632225"/>
            <a:ext cx="1287064" cy="276999"/>
          </a:xfrm>
          <a:prstGeom prst="rect">
            <a:avLst/>
          </a:prstGeom>
          <a:noFill/>
        </p:spPr>
        <p:txBody>
          <a:bodyPr wrap="square" rtlCol="0">
            <a:spAutoFit/>
          </a:bodyPr>
          <a:lstStyle>
            <a:defPPr>
              <a:defRPr lang="zh-CN"/>
            </a:defPPr>
            <a:lvl1pPr>
              <a:defRPr sz="1200">
                <a:solidFill>
                  <a:srgbClr val="FF0000"/>
                </a:solidFill>
              </a:defRPr>
            </a:lvl1pPr>
          </a:lstStyle>
          <a:p>
            <a:r>
              <a:rPr lang="en-US" altLang="zh-CN" dirty="0"/>
              <a:t>AXI DMA</a:t>
            </a:r>
            <a:endParaRPr lang="zh-CN" altLang="en-US" dirty="0"/>
          </a:p>
        </p:txBody>
      </p:sp>
      <p:sp>
        <p:nvSpPr>
          <p:cNvPr id="17" name="矩形 16">
            <a:extLst>
              <a:ext uri="{FF2B5EF4-FFF2-40B4-BE49-F238E27FC236}">
                <a16:creationId xmlns:a16="http://schemas.microsoft.com/office/drawing/2014/main" id="{4C66EB00-AFBB-4348-A540-E6652F43C7ED}"/>
              </a:ext>
            </a:extLst>
          </p:cNvPr>
          <p:cNvSpPr/>
          <p:nvPr/>
        </p:nvSpPr>
        <p:spPr>
          <a:xfrm>
            <a:off x="2838449" y="3357812"/>
            <a:ext cx="1390651" cy="6370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B477BC56-F636-4842-800D-D8BFB332E483}"/>
              </a:ext>
            </a:extLst>
          </p:cNvPr>
          <p:cNvSpPr txBox="1"/>
          <p:nvPr/>
        </p:nvSpPr>
        <p:spPr>
          <a:xfrm>
            <a:off x="2718199" y="3126689"/>
            <a:ext cx="1677590" cy="276999"/>
          </a:xfrm>
          <a:prstGeom prst="rect">
            <a:avLst/>
          </a:prstGeom>
          <a:noFill/>
        </p:spPr>
        <p:txBody>
          <a:bodyPr wrap="square" rtlCol="0">
            <a:spAutoFit/>
          </a:bodyPr>
          <a:lstStyle/>
          <a:p>
            <a:r>
              <a:rPr lang="en-US" altLang="zh-CN" sz="1200" dirty="0">
                <a:solidFill>
                  <a:srgbClr val="FF0000"/>
                </a:solidFill>
              </a:rPr>
              <a:t>Interrupt Controller</a:t>
            </a:r>
            <a:endParaRPr lang="zh-CN" altLang="en-US" sz="1200" dirty="0">
              <a:solidFill>
                <a:srgbClr val="FF0000"/>
              </a:solidFill>
            </a:endParaRPr>
          </a:p>
        </p:txBody>
      </p:sp>
      <p:sp>
        <p:nvSpPr>
          <p:cNvPr id="19" name="矩形 18">
            <a:extLst>
              <a:ext uri="{FF2B5EF4-FFF2-40B4-BE49-F238E27FC236}">
                <a16:creationId xmlns:a16="http://schemas.microsoft.com/office/drawing/2014/main" id="{86B061D1-5695-428C-BC1E-3E7A615A0049}"/>
              </a:ext>
            </a:extLst>
          </p:cNvPr>
          <p:cNvSpPr/>
          <p:nvPr/>
        </p:nvSpPr>
        <p:spPr>
          <a:xfrm>
            <a:off x="14285" y="3993833"/>
            <a:ext cx="723903" cy="1952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7BCFCFFA-0B33-440C-86F4-95C23A9F2B1D}"/>
              </a:ext>
            </a:extLst>
          </p:cNvPr>
          <p:cNvSpPr txBox="1"/>
          <p:nvPr/>
        </p:nvSpPr>
        <p:spPr>
          <a:xfrm>
            <a:off x="-55960" y="3676353"/>
            <a:ext cx="1498998" cy="276999"/>
          </a:xfrm>
          <a:prstGeom prst="rect">
            <a:avLst/>
          </a:prstGeom>
          <a:noFill/>
        </p:spPr>
        <p:txBody>
          <a:bodyPr wrap="square" rtlCol="0">
            <a:spAutoFit/>
          </a:bodyPr>
          <a:lstStyle>
            <a:defPPr>
              <a:defRPr lang="zh-CN"/>
            </a:defPPr>
            <a:lvl1pPr>
              <a:defRPr sz="1200">
                <a:solidFill>
                  <a:srgbClr val="FF0000"/>
                </a:solidFill>
              </a:defRPr>
            </a:lvl1pPr>
          </a:lstStyle>
          <a:p>
            <a:r>
              <a:rPr lang="en-US" altLang="zh-CN" dirty="0"/>
              <a:t>DAQ Stream Input</a:t>
            </a:r>
            <a:endParaRPr lang="zh-CN" altLang="en-US" dirty="0"/>
          </a:p>
        </p:txBody>
      </p:sp>
      <p:sp>
        <p:nvSpPr>
          <p:cNvPr id="21" name="文本框 20">
            <a:extLst>
              <a:ext uri="{FF2B5EF4-FFF2-40B4-BE49-F238E27FC236}">
                <a16:creationId xmlns:a16="http://schemas.microsoft.com/office/drawing/2014/main" id="{6B1E305F-3834-4948-BBAD-0254BC4E67D3}"/>
              </a:ext>
            </a:extLst>
          </p:cNvPr>
          <p:cNvSpPr txBox="1"/>
          <p:nvPr/>
        </p:nvSpPr>
        <p:spPr>
          <a:xfrm>
            <a:off x="7764780" y="3123166"/>
            <a:ext cx="1343498" cy="276999"/>
          </a:xfrm>
          <a:prstGeom prst="rect">
            <a:avLst/>
          </a:prstGeom>
          <a:noFill/>
        </p:spPr>
        <p:txBody>
          <a:bodyPr wrap="square" rtlCol="0">
            <a:spAutoFit/>
          </a:bodyPr>
          <a:lstStyle>
            <a:defPPr>
              <a:defRPr lang="zh-CN"/>
            </a:defPPr>
            <a:lvl1pPr>
              <a:defRPr sz="1200">
                <a:solidFill>
                  <a:srgbClr val="FF0000"/>
                </a:solidFill>
              </a:defRPr>
            </a:lvl1pPr>
          </a:lstStyle>
          <a:p>
            <a:r>
              <a:rPr lang="en-US" altLang="zh-CN" dirty="0"/>
              <a:t>Register Access</a:t>
            </a:r>
            <a:endParaRPr lang="zh-CN" altLang="en-US" dirty="0"/>
          </a:p>
        </p:txBody>
      </p:sp>
      <p:sp>
        <p:nvSpPr>
          <p:cNvPr id="22" name="矩形 21">
            <a:extLst>
              <a:ext uri="{FF2B5EF4-FFF2-40B4-BE49-F238E27FC236}">
                <a16:creationId xmlns:a16="http://schemas.microsoft.com/office/drawing/2014/main" id="{75222DA0-6CBE-439D-8C4A-519F4219E0AE}"/>
              </a:ext>
            </a:extLst>
          </p:cNvPr>
          <p:cNvSpPr/>
          <p:nvPr/>
        </p:nvSpPr>
        <p:spPr>
          <a:xfrm>
            <a:off x="8384375" y="3403688"/>
            <a:ext cx="723903" cy="1952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5D2A5AE8-A92A-4961-AEE6-2C2F483EE801}"/>
              </a:ext>
            </a:extLst>
          </p:cNvPr>
          <p:cNvSpPr txBox="1"/>
          <p:nvPr/>
        </p:nvSpPr>
        <p:spPr>
          <a:xfrm>
            <a:off x="419145" y="1181093"/>
            <a:ext cx="8424146" cy="1200329"/>
          </a:xfrm>
          <a:prstGeom prst="rect">
            <a:avLst/>
          </a:prstGeom>
          <a:noFill/>
        </p:spPr>
        <p:txBody>
          <a:bodyPr wrap="square">
            <a:spAutoFit/>
          </a:bodyPr>
          <a:lstStyle/>
          <a:p>
            <a:pPr marL="285750" indent="-285750">
              <a:buFont typeface="Arial" panose="020B0604020202020204" pitchFamily="34" charset="0"/>
              <a:buChar char="•"/>
            </a:pPr>
            <a:r>
              <a:rPr lang="en-US" altLang="zh-CN" dirty="0"/>
              <a:t>Typically involves integrating a Processing System IP with DMA, peripherals, memory, or programmable logic in a block design environment</a:t>
            </a:r>
          </a:p>
          <a:p>
            <a:pPr marL="285750" indent="-285750">
              <a:buFont typeface="Arial" panose="020B0604020202020204" pitchFamily="34" charset="0"/>
              <a:buChar char="•"/>
            </a:pPr>
            <a:r>
              <a:rPr lang="en-US" altLang="zh-CN" dirty="0"/>
              <a:t>Capable of implementing an embedded EPICS IOC for control and data access via Ethernet</a:t>
            </a:r>
            <a:endParaRPr lang="zh-CN" altLang="en-US" dirty="0"/>
          </a:p>
        </p:txBody>
      </p:sp>
    </p:spTree>
    <p:extLst>
      <p:ext uri="{BB962C8B-B14F-4D97-AF65-F5344CB8AC3E}">
        <p14:creationId xmlns:p14="http://schemas.microsoft.com/office/powerpoint/2010/main" val="1595271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7BFA7F-EF1F-492C-ABC8-561A41D2E897}"/>
              </a:ext>
            </a:extLst>
          </p:cNvPr>
          <p:cNvSpPr>
            <a:spLocks noGrp="1"/>
          </p:cNvSpPr>
          <p:nvPr>
            <p:ph type="title"/>
          </p:nvPr>
        </p:nvSpPr>
        <p:spPr/>
        <p:txBody>
          <a:bodyPr/>
          <a:lstStyle/>
          <a:p>
            <a:r>
              <a:rPr lang="en-US" altLang="zh-CN" dirty="0"/>
              <a:t>User Space Driver</a:t>
            </a:r>
            <a:endParaRPr lang="zh-CN" altLang="en-US" dirty="0"/>
          </a:p>
        </p:txBody>
      </p:sp>
      <p:sp>
        <p:nvSpPr>
          <p:cNvPr id="3" name="页脚占位符 2">
            <a:extLst>
              <a:ext uri="{FF2B5EF4-FFF2-40B4-BE49-F238E27FC236}">
                <a16:creationId xmlns:a16="http://schemas.microsoft.com/office/drawing/2014/main" id="{BA771FDC-A9E3-42B5-98FF-850CFDE04DBE}"/>
              </a:ext>
            </a:extLst>
          </p:cNvPr>
          <p:cNvSpPr>
            <a:spLocks noGrp="1"/>
          </p:cNvSpPr>
          <p:nvPr>
            <p:ph type="ftr" sz="quarter" idx="11"/>
          </p:nvPr>
        </p:nvSpPr>
        <p:spPr/>
        <p:txBody>
          <a:bodyPr/>
          <a:lstStyle/>
          <a:p>
            <a:endParaRPr lang="zh-CN" altLang="en-US" dirty="0"/>
          </a:p>
        </p:txBody>
      </p:sp>
      <p:sp>
        <p:nvSpPr>
          <p:cNvPr id="4" name="灯片编号占位符 3">
            <a:extLst>
              <a:ext uri="{FF2B5EF4-FFF2-40B4-BE49-F238E27FC236}">
                <a16:creationId xmlns:a16="http://schemas.microsoft.com/office/drawing/2014/main" id="{B9721510-9980-4173-86C8-300821E169EA}"/>
              </a:ext>
            </a:extLst>
          </p:cNvPr>
          <p:cNvSpPr>
            <a:spLocks noGrp="1"/>
          </p:cNvSpPr>
          <p:nvPr>
            <p:ph type="sldNum" sz="quarter" idx="12"/>
          </p:nvPr>
        </p:nvSpPr>
        <p:spPr/>
        <p:txBody>
          <a:bodyPr/>
          <a:lstStyle/>
          <a:p>
            <a:fld id="{5DD3DB80-B894-403A-B48E-6FDC1A72010E}" type="slidenum">
              <a:rPr lang="zh-CN" altLang="en-US" smtClean="0"/>
              <a:pPr/>
              <a:t>26</a:t>
            </a:fld>
            <a:endParaRPr lang="zh-CN" altLang="en-US"/>
          </a:p>
        </p:txBody>
      </p:sp>
      <p:sp>
        <p:nvSpPr>
          <p:cNvPr id="9" name="文本框 8">
            <a:extLst>
              <a:ext uri="{FF2B5EF4-FFF2-40B4-BE49-F238E27FC236}">
                <a16:creationId xmlns:a16="http://schemas.microsoft.com/office/drawing/2014/main" id="{9A0E6C2E-5BE7-48F8-8C68-42DB1C898F4E}"/>
              </a:ext>
            </a:extLst>
          </p:cNvPr>
          <p:cNvSpPr txBox="1"/>
          <p:nvPr/>
        </p:nvSpPr>
        <p:spPr>
          <a:xfrm>
            <a:off x="502443" y="1151863"/>
            <a:ext cx="8301650" cy="4093428"/>
          </a:xfrm>
          <a:prstGeom prst="rect">
            <a:avLst/>
          </a:prstGeom>
          <a:noFill/>
        </p:spPr>
        <p:txBody>
          <a:bodyPr wrap="square">
            <a:spAutoFit/>
          </a:bodyPr>
          <a:lstStyle/>
          <a:p>
            <a:pPr marL="285750" indent="-285750">
              <a:buFont typeface="Wingdings" panose="05000000000000000000" pitchFamily="2" charset="2"/>
              <a:buChar char="n"/>
            </a:pPr>
            <a:r>
              <a:rPr lang="en-US" altLang="zh-CN" sz="1600" dirty="0">
                <a:latin typeface="+mn-ea"/>
              </a:rPr>
              <a:t>Linux kernel driver for the general purpose DMA</a:t>
            </a:r>
          </a:p>
          <a:p>
            <a:pPr marL="285750" indent="-285750">
              <a:buFont typeface="Wingdings" panose="05000000000000000000" pitchFamily="2" charset="2"/>
              <a:buChar char="n"/>
            </a:pPr>
            <a:endParaRPr lang="en-US" altLang="zh-CN" sz="1400" dirty="0">
              <a:latin typeface="+mn-ea"/>
            </a:endParaRPr>
          </a:p>
          <a:p>
            <a:pPr marL="285750" indent="-285750">
              <a:buFont typeface="Wingdings" panose="05000000000000000000" pitchFamily="2" charset="2"/>
              <a:buChar char="n"/>
            </a:pPr>
            <a:r>
              <a:rPr lang="en-US" altLang="zh-CN" sz="1600" dirty="0">
                <a:latin typeface="+mn-ea"/>
              </a:rPr>
              <a:t>Xilinx provides "DMA proxy" kernel driver</a:t>
            </a:r>
          </a:p>
          <a:p>
            <a:r>
              <a:rPr lang="en-US" altLang="zh-CN" sz="1400" dirty="0">
                <a:solidFill>
                  <a:srgbClr val="336699"/>
                </a:solidFill>
                <a:latin typeface="+mn-ea"/>
                <a:hlinkClick r:id="rId2">
                  <a:extLst>
                    <a:ext uri="{A12FA001-AC4F-418D-AE19-62706E023703}">
                      <ahyp:hlinkClr xmlns:ahyp="http://schemas.microsoft.com/office/drawing/2018/hyperlinkcolor" val="tx"/>
                    </a:ext>
                  </a:extLst>
                </a:hlinkClick>
              </a:rPr>
              <a:t>https://www.xilinx.com/video/soc/linux-dma-from-user-space.html</a:t>
            </a:r>
          </a:p>
          <a:p>
            <a:r>
              <a:rPr lang="en-US" altLang="zh-CN" sz="1400" dirty="0">
                <a:solidFill>
                  <a:srgbClr val="336699"/>
                </a:solidFill>
                <a:latin typeface="+mn-ea"/>
                <a:hlinkClick r:id="rId2">
                  <a:extLst>
                    <a:ext uri="{A12FA001-AC4F-418D-AE19-62706E023703}">
                      <ahyp:hlinkClr xmlns:ahyp="http://schemas.microsoft.com/office/drawing/2018/hyperlinkcolor" val="tx"/>
                    </a:ext>
                  </a:extLst>
                </a:hlinkClick>
              </a:rPr>
              <a:t>https://github.com/Xilinx-Wiki-Projects/software-prototypes/tree/master/linux-user-space-dma</a:t>
            </a:r>
            <a:endParaRPr lang="en-US" altLang="zh-CN" sz="1400" dirty="0">
              <a:latin typeface="+mn-ea"/>
            </a:endParaRPr>
          </a:p>
          <a:p>
            <a:pPr marL="285750" indent="-285750">
              <a:buFont typeface="Wingdings" panose="05000000000000000000" pitchFamily="2" charset="2"/>
              <a:buChar char="n"/>
            </a:pPr>
            <a:r>
              <a:rPr lang="en-US" altLang="zh-CN" sz="1600" dirty="0">
                <a:latin typeface="+mn-ea"/>
              </a:rPr>
              <a:t>The drivers use the Linux DMA Engine subsystem and provide the ability for user to write their own Linux driver which uses the Xilinx driver in kernel space through the DMA Engine subsystem</a:t>
            </a:r>
          </a:p>
          <a:p>
            <a:pPr marL="285750" indent="-285750">
              <a:buFont typeface="Wingdings" panose="05000000000000000000" pitchFamily="2" charset="2"/>
              <a:buChar char="n"/>
            </a:pPr>
            <a:endParaRPr lang="en-US" altLang="zh-CN" sz="1400" b="0" i="0" dirty="0">
              <a:solidFill>
                <a:srgbClr val="1F2328"/>
              </a:solidFill>
              <a:effectLst/>
              <a:latin typeface="+mn-ea"/>
            </a:endParaRPr>
          </a:p>
          <a:p>
            <a:pPr marL="285750" indent="-285750">
              <a:buFont typeface="Wingdings" panose="05000000000000000000" pitchFamily="2" charset="2"/>
              <a:buChar char="n"/>
            </a:pPr>
            <a:r>
              <a:rPr lang="en-US" altLang="zh-CN" sz="1600" b="0" i="0" dirty="0">
                <a:effectLst/>
                <a:latin typeface="+mn-ea"/>
              </a:rPr>
              <a:t>Other open source driver:</a:t>
            </a:r>
          </a:p>
          <a:p>
            <a:endParaRPr lang="en-US" altLang="zh-CN" sz="1000" b="0" i="0" dirty="0">
              <a:effectLst/>
              <a:latin typeface="+mn-ea"/>
            </a:endParaRPr>
          </a:p>
          <a:p>
            <a:pPr marL="285750" indent="-285750">
              <a:buFont typeface="Arial" panose="020B0604020202020204" pitchFamily="34" charset="0"/>
              <a:buChar char="•"/>
            </a:pPr>
            <a:r>
              <a:rPr lang="en-US" altLang="zh-CN" sz="1400" b="0" i="0" dirty="0">
                <a:effectLst/>
                <a:latin typeface="+mn-ea"/>
              </a:rPr>
              <a:t>A zero-copy, high-bandwidth Linux driver and user space interface library for Xilinx's AXI DMA and VDMA IP blocks:</a:t>
            </a:r>
          </a:p>
          <a:p>
            <a:r>
              <a:rPr lang="en-US" altLang="zh-CN" sz="1400" dirty="0">
                <a:solidFill>
                  <a:srgbClr val="336699"/>
                </a:solidFill>
                <a:latin typeface="+mn-ea"/>
                <a:hlinkClick r:id="rId3"/>
              </a:rPr>
              <a:t>https://github.com/bperez77/xilinx_axidma</a:t>
            </a:r>
            <a:r>
              <a:rPr lang="en-US" altLang="zh-CN" sz="1400" dirty="0">
                <a:solidFill>
                  <a:srgbClr val="336699"/>
                </a:solidFill>
                <a:latin typeface="+mn-ea"/>
              </a:rPr>
              <a:t>  </a:t>
            </a:r>
          </a:p>
          <a:p>
            <a:endParaRPr lang="en-US" altLang="zh-CN" sz="1400" dirty="0">
              <a:solidFill>
                <a:srgbClr val="336699"/>
              </a:solidFill>
              <a:latin typeface="+mn-ea"/>
            </a:endParaRPr>
          </a:p>
          <a:p>
            <a:pPr marL="285750" indent="-285750">
              <a:buFont typeface="Arial" panose="020B0604020202020204" pitchFamily="34" charset="0"/>
              <a:buChar char="•"/>
            </a:pPr>
            <a:r>
              <a:rPr lang="en-US" altLang="zh-CN" sz="1400" dirty="0">
                <a:latin typeface="+mn-ea"/>
              </a:rPr>
              <a:t>Linux Driver for the Zynq FPGA DMA engine</a:t>
            </a:r>
          </a:p>
          <a:p>
            <a:r>
              <a:rPr lang="en-US" altLang="zh-CN" sz="1400" u="sng" dirty="0">
                <a:solidFill>
                  <a:srgbClr val="336699"/>
                </a:solidFill>
                <a:latin typeface="+mn-ea"/>
              </a:rPr>
              <a:t>https://github.com/bmartini/zynq-xdma</a:t>
            </a:r>
          </a:p>
        </p:txBody>
      </p:sp>
    </p:spTree>
    <p:extLst>
      <p:ext uri="{BB962C8B-B14F-4D97-AF65-F5344CB8AC3E}">
        <p14:creationId xmlns:p14="http://schemas.microsoft.com/office/powerpoint/2010/main" val="705288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7BFA7F-EF1F-492C-ABC8-561A41D2E897}"/>
              </a:ext>
            </a:extLst>
          </p:cNvPr>
          <p:cNvSpPr>
            <a:spLocks noGrp="1"/>
          </p:cNvSpPr>
          <p:nvPr>
            <p:ph type="title"/>
          </p:nvPr>
        </p:nvSpPr>
        <p:spPr/>
        <p:txBody>
          <a:bodyPr/>
          <a:lstStyle/>
          <a:p>
            <a:r>
              <a:rPr lang="en-US" altLang="zh-CN" dirty="0"/>
              <a:t>User Space Driver</a:t>
            </a:r>
            <a:endParaRPr lang="zh-CN" altLang="en-US" dirty="0"/>
          </a:p>
        </p:txBody>
      </p:sp>
      <p:sp>
        <p:nvSpPr>
          <p:cNvPr id="3" name="页脚占位符 2">
            <a:extLst>
              <a:ext uri="{FF2B5EF4-FFF2-40B4-BE49-F238E27FC236}">
                <a16:creationId xmlns:a16="http://schemas.microsoft.com/office/drawing/2014/main" id="{BA771FDC-A9E3-42B5-98FF-850CFDE04DBE}"/>
              </a:ext>
            </a:extLst>
          </p:cNvPr>
          <p:cNvSpPr>
            <a:spLocks noGrp="1"/>
          </p:cNvSpPr>
          <p:nvPr>
            <p:ph type="ftr" sz="quarter" idx="11"/>
          </p:nvPr>
        </p:nvSpPr>
        <p:spPr/>
        <p:txBody>
          <a:bodyPr/>
          <a:lstStyle/>
          <a:p>
            <a:endParaRPr lang="zh-CN" altLang="en-US" dirty="0"/>
          </a:p>
        </p:txBody>
      </p:sp>
      <p:sp>
        <p:nvSpPr>
          <p:cNvPr id="4" name="灯片编号占位符 3">
            <a:extLst>
              <a:ext uri="{FF2B5EF4-FFF2-40B4-BE49-F238E27FC236}">
                <a16:creationId xmlns:a16="http://schemas.microsoft.com/office/drawing/2014/main" id="{B9721510-9980-4173-86C8-300821E169EA}"/>
              </a:ext>
            </a:extLst>
          </p:cNvPr>
          <p:cNvSpPr>
            <a:spLocks noGrp="1"/>
          </p:cNvSpPr>
          <p:nvPr>
            <p:ph type="sldNum" sz="quarter" idx="12"/>
          </p:nvPr>
        </p:nvSpPr>
        <p:spPr/>
        <p:txBody>
          <a:bodyPr/>
          <a:lstStyle/>
          <a:p>
            <a:fld id="{5DD3DB80-B894-403A-B48E-6FDC1A72010E}" type="slidenum">
              <a:rPr lang="zh-CN" altLang="en-US" smtClean="0"/>
              <a:pPr/>
              <a:t>27</a:t>
            </a:fld>
            <a:endParaRPr lang="zh-CN" altLang="en-US"/>
          </a:p>
        </p:txBody>
      </p:sp>
      <p:sp>
        <p:nvSpPr>
          <p:cNvPr id="9" name="文本框 8">
            <a:extLst>
              <a:ext uri="{FF2B5EF4-FFF2-40B4-BE49-F238E27FC236}">
                <a16:creationId xmlns:a16="http://schemas.microsoft.com/office/drawing/2014/main" id="{9A0E6C2E-5BE7-48F8-8C68-42DB1C898F4E}"/>
              </a:ext>
            </a:extLst>
          </p:cNvPr>
          <p:cNvSpPr txBox="1"/>
          <p:nvPr/>
        </p:nvSpPr>
        <p:spPr>
          <a:xfrm>
            <a:off x="502443" y="1151863"/>
            <a:ext cx="8301650" cy="2831544"/>
          </a:xfrm>
          <a:prstGeom prst="rect">
            <a:avLst/>
          </a:prstGeom>
          <a:noFill/>
        </p:spPr>
        <p:txBody>
          <a:bodyPr wrap="square">
            <a:spAutoFit/>
          </a:bodyPr>
          <a:lstStyle/>
          <a:p>
            <a:pPr marL="285750" indent="-285750">
              <a:buFont typeface="Wingdings" panose="05000000000000000000" pitchFamily="2" charset="2"/>
              <a:buChar char="n"/>
            </a:pPr>
            <a:r>
              <a:rPr lang="en-US" altLang="zh-CN" dirty="0">
                <a:latin typeface="+mn-ea"/>
              </a:rPr>
              <a:t>User space application/driver through the UIO framework</a:t>
            </a:r>
          </a:p>
          <a:p>
            <a:pPr marL="228600" indent="-228600">
              <a:buFont typeface="+mj-lt"/>
              <a:buAutoNum type="arabicPeriod"/>
            </a:pPr>
            <a:r>
              <a:rPr lang="en-US" altLang="zh-CN" sz="1200" dirty="0">
                <a:latin typeface="+mn-ea"/>
              </a:rPr>
              <a:t>Add the UIO driver to the kernel</a:t>
            </a:r>
          </a:p>
          <a:p>
            <a:pPr marL="228600" indent="-228600">
              <a:buFont typeface="+mj-lt"/>
              <a:buAutoNum type="arabicPeriod"/>
            </a:pPr>
            <a:r>
              <a:rPr lang="en-US" altLang="zh-CN" sz="1200" i="0" dirty="0">
                <a:effectLst/>
                <a:latin typeface="+mn-ea"/>
              </a:rPr>
              <a:t>Setup IP core in the device tree to use the UIO driver</a:t>
            </a:r>
          </a:p>
          <a:p>
            <a:pPr marL="228600" indent="-228600">
              <a:buFont typeface="+mj-lt"/>
              <a:buAutoNum type="arabicPeriod"/>
            </a:pPr>
            <a:r>
              <a:rPr lang="en-US" altLang="zh-CN" sz="1200" i="0" dirty="0">
                <a:effectLst/>
                <a:latin typeface="+mn-ea"/>
              </a:rPr>
              <a:t>Develop API to access IP cores via UIO device</a:t>
            </a:r>
          </a:p>
          <a:p>
            <a:pPr marL="228600" indent="-228600">
              <a:buFont typeface="+mj-lt"/>
              <a:buAutoNum type="arabicPeriod"/>
            </a:pPr>
            <a:r>
              <a:rPr lang="en-US" altLang="zh-CN" sz="1200" dirty="0">
                <a:latin typeface="+mn-ea"/>
              </a:rPr>
              <a:t>Add access to memory:</a:t>
            </a:r>
          </a:p>
          <a:p>
            <a:pPr marL="507150" lvl="1" indent="-228600">
              <a:buFont typeface="+mj-lt"/>
              <a:buAutoNum type="arabicPeriod"/>
            </a:pPr>
            <a:r>
              <a:rPr lang="en-US" altLang="zh-CN" sz="1100" dirty="0">
                <a:latin typeface="+mn-ea"/>
              </a:rPr>
              <a:t>reserved memory region in device tree </a:t>
            </a:r>
          </a:p>
          <a:p>
            <a:pPr marL="507150" lvl="1" indent="-228600">
              <a:buFont typeface="+mj-lt"/>
              <a:buAutoNum type="arabicPeriod"/>
            </a:pPr>
            <a:r>
              <a:rPr lang="en-US" altLang="zh-CN" sz="1100" dirty="0">
                <a:latin typeface="+mn-ea"/>
              </a:rPr>
              <a:t>u-</a:t>
            </a:r>
            <a:r>
              <a:rPr lang="en-US" altLang="zh-CN" sz="1100" dirty="0" err="1">
                <a:latin typeface="+mn-ea"/>
              </a:rPr>
              <a:t>dma</a:t>
            </a:r>
            <a:r>
              <a:rPr lang="en-US" altLang="zh-CN" sz="1100" dirty="0">
                <a:latin typeface="+mn-ea"/>
              </a:rPr>
              <a:t>-</a:t>
            </a:r>
            <a:r>
              <a:rPr lang="en-US" altLang="zh-CN" sz="1100" dirty="0" err="1">
                <a:latin typeface="+mn-ea"/>
              </a:rPr>
              <a:t>buf</a:t>
            </a:r>
            <a:r>
              <a:rPr lang="en-US" altLang="zh-CN" sz="1100" dirty="0">
                <a:latin typeface="+mn-ea"/>
              </a:rPr>
              <a:t> kernel driver: </a:t>
            </a:r>
            <a:r>
              <a:rPr lang="en-US" altLang="zh-CN" sz="1100" b="0" dirty="0">
                <a:solidFill>
                  <a:srgbClr val="1F2328"/>
                </a:solidFill>
                <a:effectLst/>
                <a:latin typeface="+mn-ea"/>
                <a:hlinkClick r:id="rId2"/>
              </a:rPr>
              <a:t>https://github.com/ikwzm/udmabuf</a:t>
            </a:r>
            <a:endParaRPr lang="en-US" altLang="zh-CN" sz="1100" b="0" dirty="0">
              <a:solidFill>
                <a:srgbClr val="1F2328"/>
              </a:solidFill>
              <a:effectLst/>
              <a:latin typeface="+mn-ea"/>
            </a:endParaRPr>
          </a:p>
          <a:p>
            <a:pPr marL="228600" indent="-228600">
              <a:buFont typeface="+mj-lt"/>
              <a:buAutoNum type="arabicPeriod"/>
            </a:pPr>
            <a:r>
              <a:rPr lang="en-US" altLang="zh-CN" sz="1200" dirty="0">
                <a:latin typeface="+mn-ea"/>
              </a:rPr>
              <a:t>Control AXI DMA engine read from/write to memory space</a:t>
            </a:r>
          </a:p>
          <a:p>
            <a:pPr marL="171450" indent="-171450">
              <a:buFont typeface="Arial" panose="020B0604020202020204" pitchFamily="34" charset="0"/>
              <a:buChar char="•"/>
            </a:pPr>
            <a:endParaRPr lang="en-US" altLang="zh-CN" sz="1200" dirty="0">
              <a:latin typeface="+mn-ea"/>
              <a:hlinkClick r:id="rId3">
                <a:extLst>
                  <a:ext uri="{A12FA001-AC4F-418D-AE19-62706E023703}">
                    <ahyp:hlinkClr xmlns:ahyp="http://schemas.microsoft.com/office/drawing/2018/hyperlinkcolor" val="tx"/>
                  </a:ext>
                </a:extLst>
              </a:hlinkClick>
            </a:endParaRPr>
          </a:p>
          <a:p>
            <a:pPr marL="285750" indent="-285750">
              <a:buFont typeface="Wingdings" panose="05000000000000000000" pitchFamily="2" charset="2"/>
              <a:buChar char="n"/>
            </a:pPr>
            <a:r>
              <a:rPr lang="en-US" altLang="zh-CN" dirty="0">
                <a:latin typeface="+mn-ea"/>
              </a:rPr>
              <a:t>Example: libudmaio from MTCA Tech Lab</a:t>
            </a:r>
            <a:endParaRPr lang="en-US" altLang="zh-CN" dirty="0">
              <a:latin typeface="+mn-ea"/>
              <a:hlinkClick r:id="rId3"/>
            </a:endParaRPr>
          </a:p>
          <a:p>
            <a:pPr marL="285750" indent="-285750">
              <a:buFont typeface="Arial" panose="020B0604020202020204" pitchFamily="34" charset="0"/>
              <a:buChar char="•"/>
            </a:pPr>
            <a:r>
              <a:rPr lang="en-US" altLang="zh-CN" sz="1200" dirty="0">
                <a:latin typeface="+mn-ea"/>
                <a:hlinkClick r:id="rId3"/>
              </a:rPr>
              <a:t>https://github.com/MicroTCA-Tech-Lab/libudmaio</a:t>
            </a:r>
            <a:endParaRPr lang="en-US" altLang="zh-CN" sz="1200" dirty="0">
              <a:latin typeface="+mn-ea"/>
            </a:endParaRPr>
          </a:p>
          <a:p>
            <a:pPr marL="285750" indent="-285750" algn="l">
              <a:buFont typeface="Arial" panose="020B0604020202020204" pitchFamily="34" charset="0"/>
              <a:buChar char="•"/>
            </a:pPr>
            <a:r>
              <a:rPr lang="en-US" altLang="zh-CN" sz="1200" dirty="0">
                <a:latin typeface="+mn-ea"/>
              </a:rPr>
              <a:t>Simplify the use of the Xilinx AXI DMA controller when used in S2MM (Stream to Memory-Mapped) mode</a:t>
            </a:r>
          </a:p>
          <a:p>
            <a:pPr marL="285750" indent="-285750" algn="l">
              <a:buFont typeface="Arial" panose="020B0604020202020204" pitchFamily="34" charset="0"/>
              <a:buChar char="•"/>
            </a:pPr>
            <a:r>
              <a:rPr lang="en-US" altLang="zh-CN" sz="1200" dirty="0">
                <a:latin typeface="+mn-ea"/>
              </a:rPr>
              <a:t>O</a:t>
            </a:r>
            <a:r>
              <a:rPr lang="en-US" altLang="zh-CN" sz="1200" b="0" i="0" dirty="0">
                <a:effectLst/>
                <a:latin typeface="+mn-ea"/>
              </a:rPr>
              <a:t>ver PCIe with xdma driver</a:t>
            </a:r>
          </a:p>
          <a:p>
            <a:pPr marL="285750" indent="-285750" algn="l">
              <a:buFont typeface="Arial" panose="020B0604020202020204" pitchFamily="34" charset="0"/>
              <a:buChar char="•"/>
            </a:pPr>
            <a:r>
              <a:rPr lang="en-US" altLang="zh-CN" sz="1200" dirty="0">
                <a:latin typeface="+mn-ea"/>
              </a:rPr>
              <a:t>F</a:t>
            </a:r>
            <a:r>
              <a:rPr lang="en-US" altLang="zh-CN" sz="1200" b="0" i="0" dirty="0">
                <a:effectLst/>
                <a:latin typeface="+mn-ea"/>
              </a:rPr>
              <a:t>rom ARM over the Userspace I/O</a:t>
            </a:r>
          </a:p>
        </p:txBody>
      </p:sp>
      <p:pic>
        <p:nvPicPr>
          <p:cNvPr id="7" name="图片 6">
            <a:extLst>
              <a:ext uri="{FF2B5EF4-FFF2-40B4-BE49-F238E27FC236}">
                <a16:creationId xmlns:a16="http://schemas.microsoft.com/office/drawing/2014/main" id="{01F9591A-C733-470B-8780-D476B0328C8C}"/>
              </a:ext>
            </a:extLst>
          </p:cNvPr>
          <p:cNvPicPr>
            <a:picLocks noChangeAspect="1"/>
          </p:cNvPicPr>
          <p:nvPr/>
        </p:nvPicPr>
        <p:blipFill>
          <a:blip r:embed="rId4"/>
          <a:stretch>
            <a:fillRect/>
          </a:stretch>
        </p:blipFill>
        <p:spPr>
          <a:xfrm>
            <a:off x="917346" y="3944090"/>
            <a:ext cx="1945672" cy="2262111"/>
          </a:xfrm>
          <a:prstGeom prst="rect">
            <a:avLst/>
          </a:prstGeom>
        </p:spPr>
      </p:pic>
      <p:sp>
        <p:nvSpPr>
          <p:cNvPr id="10" name="椭圆 9">
            <a:extLst>
              <a:ext uri="{FF2B5EF4-FFF2-40B4-BE49-F238E27FC236}">
                <a16:creationId xmlns:a16="http://schemas.microsoft.com/office/drawing/2014/main" id="{6BC58C2A-C448-4A32-818D-F22B147D5B64}"/>
              </a:ext>
            </a:extLst>
          </p:cNvPr>
          <p:cNvSpPr/>
          <p:nvPr/>
        </p:nvSpPr>
        <p:spPr>
          <a:xfrm>
            <a:off x="941922" y="3958369"/>
            <a:ext cx="872292" cy="5873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箭头连接符 10">
            <a:extLst>
              <a:ext uri="{FF2B5EF4-FFF2-40B4-BE49-F238E27FC236}">
                <a16:creationId xmlns:a16="http://schemas.microsoft.com/office/drawing/2014/main" id="{4BD403D7-E02C-4529-98B6-767404CD8E8D}"/>
              </a:ext>
            </a:extLst>
          </p:cNvPr>
          <p:cNvCxnSpPr>
            <a:cxnSpLocks/>
            <a:endCxn id="21" idx="0"/>
          </p:cNvCxnSpPr>
          <p:nvPr/>
        </p:nvCxnSpPr>
        <p:spPr>
          <a:xfrm>
            <a:off x="1838326" y="4252050"/>
            <a:ext cx="494885" cy="11520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椭圆 16">
            <a:extLst>
              <a:ext uri="{FF2B5EF4-FFF2-40B4-BE49-F238E27FC236}">
                <a16:creationId xmlns:a16="http://schemas.microsoft.com/office/drawing/2014/main" id="{AAF06780-3DDA-442D-9752-E4BC3E3779D3}"/>
              </a:ext>
            </a:extLst>
          </p:cNvPr>
          <p:cNvSpPr/>
          <p:nvPr/>
        </p:nvSpPr>
        <p:spPr>
          <a:xfrm>
            <a:off x="926871" y="4878966"/>
            <a:ext cx="1039512" cy="77675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箭头连接符 17">
            <a:extLst>
              <a:ext uri="{FF2B5EF4-FFF2-40B4-BE49-F238E27FC236}">
                <a16:creationId xmlns:a16="http://schemas.microsoft.com/office/drawing/2014/main" id="{EF17032D-5A47-4709-A977-680C56F3BC10}"/>
              </a:ext>
            </a:extLst>
          </p:cNvPr>
          <p:cNvCxnSpPr>
            <a:cxnSpLocks/>
            <a:endCxn id="21" idx="2"/>
          </p:cNvCxnSpPr>
          <p:nvPr/>
        </p:nvCxnSpPr>
        <p:spPr>
          <a:xfrm flipV="1">
            <a:off x="1975908" y="5075145"/>
            <a:ext cx="357303" cy="18267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AEB975C7-8452-43D0-9C75-2B765DFF2D86}"/>
              </a:ext>
            </a:extLst>
          </p:cNvPr>
          <p:cNvSpPr txBox="1"/>
          <p:nvPr/>
        </p:nvSpPr>
        <p:spPr>
          <a:xfrm>
            <a:off x="1696739" y="4367259"/>
            <a:ext cx="1272944" cy="707886"/>
          </a:xfrm>
          <a:prstGeom prst="rect">
            <a:avLst/>
          </a:prstGeom>
          <a:noFill/>
        </p:spPr>
        <p:txBody>
          <a:bodyPr wrap="square">
            <a:spAutoFit/>
          </a:bodyPr>
          <a:lstStyle/>
          <a:p>
            <a:r>
              <a:rPr lang="en-US" altLang="zh-CN" sz="1000" dirty="0">
                <a:solidFill>
                  <a:schemeClr val="bg1"/>
                </a:solidFill>
                <a:latin typeface="+mn-ea"/>
              </a:rPr>
              <a:t>Register Interface</a:t>
            </a:r>
          </a:p>
          <a:p>
            <a:endParaRPr lang="en-US" altLang="zh-CN" sz="1000" dirty="0">
              <a:solidFill>
                <a:schemeClr val="bg1"/>
              </a:solidFill>
              <a:latin typeface="+mn-ea"/>
            </a:endParaRPr>
          </a:p>
          <a:p>
            <a:endParaRPr lang="en-US" altLang="zh-CN" sz="1000" dirty="0">
              <a:solidFill>
                <a:schemeClr val="bg1"/>
              </a:solidFill>
              <a:latin typeface="+mn-ea"/>
            </a:endParaRPr>
          </a:p>
          <a:p>
            <a:r>
              <a:rPr lang="en-US" altLang="zh-CN" sz="1000" dirty="0">
                <a:solidFill>
                  <a:schemeClr val="bg1"/>
                </a:solidFill>
                <a:latin typeface="+mn-ea"/>
              </a:rPr>
              <a:t>  DMA Controller</a:t>
            </a:r>
            <a:endParaRPr lang="zh-CN" altLang="en-US" sz="1000" dirty="0">
              <a:solidFill>
                <a:schemeClr val="bg1"/>
              </a:solidFill>
              <a:latin typeface="+mn-ea"/>
            </a:endParaRPr>
          </a:p>
        </p:txBody>
      </p:sp>
      <p:pic>
        <p:nvPicPr>
          <p:cNvPr id="5122" name="Picture 2">
            <a:extLst>
              <a:ext uri="{FF2B5EF4-FFF2-40B4-BE49-F238E27FC236}">
                <a16:creationId xmlns:a16="http://schemas.microsoft.com/office/drawing/2014/main" id="{EA3C7208-564E-453B-A525-EF9E63581D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4348" y="4408538"/>
            <a:ext cx="2430462" cy="113784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a:extLst>
              <a:ext uri="{FF2B5EF4-FFF2-40B4-BE49-F238E27FC236}">
                <a16:creationId xmlns:a16="http://schemas.microsoft.com/office/drawing/2014/main" id="{E669708A-4A51-4367-B21E-2880E394860A}"/>
              </a:ext>
            </a:extLst>
          </p:cNvPr>
          <p:cNvPicPr>
            <a:picLocks noChangeAspect="1"/>
          </p:cNvPicPr>
          <p:nvPr/>
        </p:nvPicPr>
        <p:blipFill>
          <a:blip r:embed="rId6"/>
          <a:stretch>
            <a:fillRect/>
          </a:stretch>
        </p:blipFill>
        <p:spPr>
          <a:xfrm>
            <a:off x="3430322" y="3891074"/>
            <a:ext cx="2156504" cy="2124040"/>
          </a:xfrm>
          <a:prstGeom prst="rect">
            <a:avLst/>
          </a:prstGeom>
        </p:spPr>
      </p:pic>
      <p:sp>
        <p:nvSpPr>
          <p:cNvPr id="25" name="文本框 24">
            <a:extLst>
              <a:ext uri="{FF2B5EF4-FFF2-40B4-BE49-F238E27FC236}">
                <a16:creationId xmlns:a16="http://schemas.microsoft.com/office/drawing/2014/main" id="{22C66426-5598-4185-8F0F-24030F36AB7B}"/>
              </a:ext>
            </a:extLst>
          </p:cNvPr>
          <p:cNvSpPr txBox="1"/>
          <p:nvPr/>
        </p:nvSpPr>
        <p:spPr>
          <a:xfrm>
            <a:off x="6326929" y="2231072"/>
            <a:ext cx="2313435" cy="784830"/>
          </a:xfrm>
          <a:prstGeom prst="rect">
            <a:avLst/>
          </a:prstGeom>
          <a:noFill/>
          <a:ln w="19050">
            <a:solidFill>
              <a:schemeClr val="accent4"/>
            </a:solidFill>
          </a:ln>
        </p:spPr>
        <p:txBody>
          <a:bodyPr wrap="square" rtlCol="0">
            <a:spAutoFit/>
          </a:bodyPr>
          <a:lstStyle/>
          <a:p>
            <a:r>
              <a:rPr lang="en-US" altLang="zh-CN" sz="900" dirty="0"/>
              <a:t>S2MM for example</a:t>
            </a:r>
          </a:p>
          <a:p>
            <a:pPr marL="285750" indent="-285750">
              <a:buFont typeface="Arial" panose="020B0604020202020204" pitchFamily="34" charset="0"/>
              <a:buChar char="•"/>
            </a:pPr>
            <a:r>
              <a:rPr lang="en-US" altLang="zh-CN" sz="900" dirty="0"/>
              <a:t>Clear IRQs (S2MM_DMASR) </a:t>
            </a:r>
          </a:p>
          <a:p>
            <a:pPr marL="285750" indent="-285750">
              <a:buFont typeface="Arial" panose="020B0604020202020204" pitchFamily="34" charset="0"/>
              <a:buChar char="•"/>
            </a:pPr>
            <a:r>
              <a:rPr lang="en-US" altLang="zh-CN" sz="900" dirty="0"/>
              <a:t>Set config (S2MM_DMACR) </a:t>
            </a:r>
          </a:p>
          <a:p>
            <a:pPr marL="285750" indent="-285750">
              <a:buFont typeface="Arial" panose="020B0604020202020204" pitchFamily="34" charset="0"/>
              <a:buChar char="•"/>
            </a:pPr>
            <a:r>
              <a:rPr lang="en-US" altLang="zh-CN" sz="900" dirty="0"/>
              <a:t>Set </a:t>
            </a:r>
            <a:r>
              <a:rPr lang="en-US" altLang="zh-CN" sz="900" dirty="0" err="1"/>
              <a:t>Dst</a:t>
            </a:r>
            <a:r>
              <a:rPr lang="en-US" altLang="zh-CN" sz="900" dirty="0"/>
              <a:t> mem address (S2MM_DA) </a:t>
            </a:r>
          </a:p>
          <a:p>
            <a:pPr marL="285750" indent="-285750">
              <a:buFont typeface="Arial" panose="020B0604020202020204" pitchFamily="34" charset="0"/>
              <a:buChar char="•"/>
            </a:pPr>
            <a:r>
              <a:rPr lang="en-US" altLang="zh-CN" sz="900" dirty="0"/>
              <a:t>Set length (S2MM_LENGTH)</a:t>
            </a:r>
            <a:endParaRPr lang="zh-CN" altLang="en-US" sz="900" dirty="0"/>
          </a:p>
        </p:txBody>
      </p:sp>
      <p:cxnSp>
        <p:nvCxnSpPr>
          <p:cNvPr id="27" name="直接箭头连接符 26">
            <a:extLst>
              <a:ext uri="{FF2B5EF4-FFF2-40B4-BE49-F238E27FC236}">
                <a16:creationId xmlns:a16="http://schemas.microsoft.com/office/drawing/2014/main" id="{7C02364A-A846-4A94-A834-882980B92481}"/>
              </a:ext>
            </a:extLst>
          </p:cNvPr>
          <p:cNvCxnSpPr>
            <a:cxnSpLocks/>
          </p:cNvCxnSpPr>
          <p:nvPr/>
        </p:nvCxnSpPr>
        <p:spPr>
          <a:xfrm>
            <a:off x="5273040" y="2651760"/>
            <a:ext cx="10160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575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F38BF6-0479-4627-BD95-7CFA62B54622}"/>
              </a:ext>
            </a:extLst>
          </p:cNvPr>
          <p:cNvSpPr>
            <a:spLocks noGrp="1"/>
          </p:cNvSpPr>
          <p:nvPr>
            <p:ph type="title"/>
          </p:nvPr>
        </p:nvSpPr>
        <p:spPr/>
        <p:txBody>
          <a:bodyPr/>
          <a:lstStyle/>
          <a:p>
            <a:r>
              <a:rPr lang="en-US" altLang="zh-CN" dirty="0"/>
              <a:t>EPICS Integration</a:t>
            </a:r>
            <a:endParaRPr lang="zh-CN" altLang="en-US" dirty="0"/>
          </a:p>
        </p:txBody>
      </p:sp>
      <p:sp>
        <p:nvSpPr>
          <p:cNvPr id="4" name="灯片编号占位符 3">
            <a:extLst>
              <a:ext uri="{FF2B5EF4-FFF2-40B4-BE49-F238E27FC236}">
                <a16:creationId xmlns:a16="http://schemas.microsoft.com/office/drawing/2014/main" id="{ADA2BC58-9F08-4C91-BD25-FA2BA093E1B4}"/>
              </a:ext>
            </a:extLst>
          </p:cNvPr>
          <p:cNvSpPr>
            <a:spLocks noGrp="1"/>
          </p:cNvSpPr>
          <p:nvPr>
            <p:ph type="sldNum" sz="quarter" idx="12"/>
          </p:nvPr>
        </p:nvSpPr>
        <p:spPr/>
        <p:txBody>
          <a:bodyPr/>
          <a:lstStyle/>
          <a:p>
            <a:fld id="{5DD3DB80-B894-403A-B48E-6FDC1A72010E}" type="slidenum">
              <a:rPr lang="zh-CN" altLang="en-US" smtClean="0"/>
              <a:pPr/>
              <a:t>28</a:t>
            </a:fld>
            <a:endParaRPr lang="zh-CN" altLang="en-US"/>
          </a:p>
        </p:txBody>
      </p:sp>
      <p:pic>
        <p:nvPicPr>
          <p:cNvPr id="7" name="图片 6">
            <a:extLst>
              <a:ext uri="{FF2B5EF4-FFF2-40B4-BE49-F238E27FC236}">
                <a16:creationId xmlns:a16="http://schemas.microsoft.com/office/drawing/2014/main" id="{5147343A-85D2-40F3-AC0D-C39A3226DA97}"/>
              </a:ext>
            </a:extLst>
          </p:cNvPr>
          <p:cNvPicPr>
            <a:picLocks noChangeAspect="1"/>
          </p:cNvPicPr>
          <p:nvPr/>
        </p:nvPicPr>
        <p:blipFill>
          <a:blip r:embed="rId2"/>
          <a:stretch>
            <a:fillRect/>
          </a:stretch>
        </p:blipFill>
        <p:spPr>
          <a:xfrm>
            <a:off x="4022818" y="3835053"/>
            <a:ext cx="3914256" cy="2128555"/>
          </a:xfrm>
          <a:prstGeom prst="rect">
            <a:avLst/>
          </a:prstGeom>
        </p:spPr>
      </p:pic>
      <p:pic>
        <p:nvPicPr>
          <p:cNvPr id="10" name="图片 9">
            <a:extLst>
              <a:ext uri="{FF2B5EF4-FFF2-40B4-BE49-F238E27FC236}">
                <a16:creationId xmlns:a16="http://schemas.microsoft.com/office/drawing/2014/main" id="{2BF2D2C0-0DD2-49F6-84E7-400404771B01}"/>
              </a:ext>
            </a:extLst>
          </p:cNvPr>
          <p:cNvPicPr>
            <a:picLocks noChangeAspect="1"/>
          </p:cNvPicPr>
          <p:nvPr/>
        </p:nvPicPr>
        <p:blipFill>
          <a:blip r:embed="rId3"/>
          <a:stretch>
            <a:fillRect/>
          </a:stretch>
        </p:blipFill>
        <p:spPr>
          <a:xfrm>
            <a:off x="1105673" y="3469054"/>
            <a:ext cx="2609533" cy="1430277"/>
          </a:xfrm>
          <a:prstGeom prst="rect">
            <a:avLst/>
          </a:prstGeom>
        </p:spPr>
      </p:pic>
      <p:pic>
        <p:nvPicPr>
          <p:cNvPr id="13" name="图片 12">
            <a:extLst>
              <a:ext uri="{FF2B5EF4-FFF2-40B4-BE49-F238E27FC236}">
                <a16:creationId xmlns:a16="http://schemas.microsoft.com/office/drawing/2014/main" id="{F30A2D24-52F6-4297-8C83-4E4FD1E26F14}"/>
              </a:ext>
            </a:extLst>
          </p:cNvPr>
          <p:cNvPicPr>
            <a:picLocks noChangeAspect="1"/>
          </p:cNvPicPr>
          <p:nvPr/>
        </p:nvPicPr>
        <p:blipFill>
          <a:blip r:embed="rId4"/>
          <a:stretch>
            <a:fillRect/>
          </a:stretch>
        </p:blipFill>
        <p:spPr>
          <a:xfrm>
            <a:off x="1102644" y="4954148"/>
            <a:ext cx="2612562" cy="1388521"/>
          </a:xfrm>
          <a:prstGeom prst="rect">
            <a:avLst/>
          </a:prstGeom>
        </p:spPr>
      </p:pic>
      <p:sp>
        <p:nvSpPr>
          <p:cNvPr id="15" name="矩形 14">
            <a:extLst>
              <a:ext uri="{FF2B5EF4-FFF2-40B4-BE49-F238E27FC236}">
                <a16:creationId xmlns:a16="http://schemas.microsoft.com/office/drawing/2014/main" id="{F060FC6C-FB02-463B-AACE-4D8ED3D0DD98}"/>
              </a:ext>
            </a:extLst>
          </p:cNvPr>
          <p:cNvSpPr/>
          <p:nvPr/>
        </p:nvSpPr>
        <p:spPr>
          <a:xfrm>
            <a:off x="1128042" y="5604299"/>
            <a:ext cx="2118922" cy="1143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19F0740F-F230-4F2D-86D3-653044D34B2E}"/>
              </a:ext>
            </a:extLst>
          </p:cNvPr>
          <p:cNvSpPr txBox="1"/>
          <p:nvPr/>
        </p:nvSpPr>
        <p:spPr>
          <a:xfrm>
            <a:off x="444499" y="1196039"/>
            <a:ext cx="8195865" cy="2192908"/>
          </a:xfrm>
          <a:prstGeom prst="rect">
            <a:avLst/>
          </a:prstGeom>
          <a:noFill/>
        </p:spPr>
        <p:txBody>
          <a:bodyPr wrap="square">
            <a:spAutoFit/>
          </a:bodyPr>
          <a:lstStyle/>
          <a:p>
            <a:pPr marL="285750" indent="-285750">
              <a:lnSpc>
                <a:spcPct val="125000"/>
              </a:lnSpc>
              <a:buFont typeface="Wingdings" panose="05000000000000000000" pitchFamily="2" charset="2"/>
              <a:buChar char="n"/>
            </a:pPr>
            <a:r>
              <a:rPr lang="en-US" altLang="zh-CN" dirty="0">
                <a:latin typeface="+mn-ea"/>
              </a:rPr>
              <a:t>Build EPICS application</a:t>
            </a:r>
            <a:endParaRPr lang="en-US" altLang="zh-CN" sz="1600" dirty="0">
              <a:latin typeface="+mn-ea"/>
            </a:endParaRPr>
          </a:p>
          <a:p>
            <a:pPr marL="228600" indent="-228600">
              <a:lnSpc>
                <a:spcPct val="125000"/>
              </a:lnSpc>
              <a:buFont typeface="+mj-lt"/>
              <a:buAutoNum type="arabicPeriod"/>
            </a:pPr>
            <a:r>
              <a:rPr lang="en-US" altLang="zh-CN" sz="1600" i="0" dirty="0">
                <a:effectLst/>
                <a:latin typeface="+mn-ea"/>
              </a:rPr>
              <a:t>Develop device support using XDMA API or user space API</a:t>
            </a:r>
          </a:p>
          <a:p>
            <a:pPr marL="450000" lvl="1" indent="-171450">
              <a:lnSpc>
                <a:spcPct val="125000"/>
              </a:lnSpc>
              <a:buFont typeface="Wingdings" panose="05000000000000000000" pitchFamily="2" charset="2"/>
              <a:buChar char="Ø"/>
            </a:pPr>
            <a:r>
              <a:rPr lang="en-US" altLang="zh-CN" sz="1600" dirty="0">
                <a:latin typeface="+mn-ea"/>
              </a:rPr>
              <a:t>Board initialization / configuration</a:t>
            </a:r>
          </a:p>
          <a:p>
            <a:pPr marL="450000" lvl="1" indent="-171450">
              <a:lnSpc>
                <a:spcPct val="125000"/>
              </a:lnSpc>
              <a:buFont typeface="Wingdings" panose="05000000000000000000" pitchFamily="2" charset="2"/>
              <a:buChar char="Ø"/>
            </a:pPr>
            <a:r>
              <a:rPr lang="en-US" altLang="zh-CN" sz="1600" dirty="0">
                <a:latin typeface="+mn-ea"/>
              </a:rPr>
              <a:t>Wrapper for register r/w and DMA r/w</a:t>
            </a:r>
            <a:endParaRPr lang="en-US" altLang="zh-CN" sz="1600" i="0" dirty="0">
              <a:effectLst/>
              <a:latin typeface="+mn-ea"/>
            </a:endParaRPr>
          </a:p>
          <a:p>
            <a:pPr marL="228600" indent="-228600">
              <a:lnSpc>
                <a:spcPct val="125000"/>
              </a:lnSpc>
              <a:buFont typeface="+mj-lt"/>
              <a:buAutoNum type="arabicPeriod" startAt="2"/>
            </a:pPr>
            <a:r>
              <a:rPr lang="en-US" altLang="zh-CN" sz="1600" dirty="0">
                <a:latin typeface="+mn-ea"/>
              </a:rPr>
              <a:t>Re-write db record (ai/ao, li/lo, waveform, interrupt…) using device support</a:t>
            </a:r>
          </a:p>
          <a:p>
            <a:pPr marL="228600" indent="-228600">
              <a:lnSpc>
                <a:spcPct val="125000"/>
              </a:lnSpc>
              <a:buFont typeface="+mj-lt"/>
              <a:buAutoNum type="arabicPeriod" startAt="2"/>
            </a:pPr>
            <a:r>
              <a:rPr lang="en-US" altLang="zh-CN" sz="1600" dirty="0">
                <a:latin typeface="+mn-ea"/>
              </a:rPr>
              <a:t>Develop complete EPICS IOC and OPI</a:t>
            </a:r>
          </a:p>
          <a:p>
            <a:endParaRPr lang="en-US" altLang="zh-CN" sz="1400" i="0" dirty="0">
              <a:solidFill>
                <a:srgbClr val="1F2328"/>
              </a:solidFill>
              <a:effectLst/>
              <a:latin typeface="+mn-ea"/>
            </a:endParaRPr>
          </a:p>
        </p:txBody>
      </p:sp>
    </p:spTree>
    <p:extLst>
      <p:ext uri="{BB962C8B-B14F-4D97-AF65-F5344CB8AC3E}">
        <p14:creationId xmlns:p14="http://schemas.microsoft.com/office/powerpoint/2010/main" val="2859086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28A4DE6-CC58-47DF-A4F8-451A92F65A96}"/>
              </a:ext>
            </a:extLst>
          </p:cNvPr>
          <p:cNvSpPr/>
          <p:nvPr/>
        </p:nvSpPr>
        <p:spPr>
          <a:xfrm>
            <a:off x="504825" y="3019425"/>
            <a:ext cx="8639175"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标题 4"/>
          <p:cNvSpPr>
            <a:spLocks noGrp="1"/>
          </p:cNvSpPr>
          <p:nvPr>
            <p:ph type="title"/>
          </p:nvPr>
        </p:nvSpPr>
        <p:spPr>
          <a:xfrm>
            <a:off x="3219453" y="2693506"/>
            <a:ext cx="4770373" cy="895350"/>
          </a:xfrm>
        </p:spPr>
        <p:txBody>
          <a:bodyPr anchor="ctr">
            <a:normAutofit/>
          </a:bodyPr>
          <a:lstStyle/>
          <a:p>
            <a:pPr algn="ctr"/>
            <a:r>
              <a:rPr lang="en-US" altLang="zh-CN" sz="2800" dirty="0"/>
              <a:t>Summary</a:t>
            </a:r>
            <a:endParaRPr lang="zh-CN" altLang="en-US" sz="2800" dirty="0"/>
          </a:p>
        </p:txBody>
      </p:sp>
      <p:sp>
        <p:nvSpPr>
          <p:cNvPr id="17" name="文本框 16">
            <a:extLst>
              <a:ext uri="{FF2B5EF4-FFF2-40B4-BE49-F238E27FC236}">
                <a16:creationId xmlns:a16="http://schemas.microsoft.com/office/drawing/2014/main" id="{18BE1EAA-DA91-4B9A-837F-78A0ED20EE18}"/>
              </a:ext>
            </a:extLst>
          </p:cNvPr>
          <p:cNvSpPr txBox="1"/>
          <p:nvPr/>
        </p:nvSpPr>
        <p:spPr>
          <a:xfrm>
            <a:off x="2575383" y="2810414"/>
            <a:ext cx="644070" cy="692776"/>
          </a:xfrm>
          <a:prstGeom prst="rect">
            <a:avLst/>
          </a:prstGeom>
          <a:noFill/>
        </p:spPr>
        <p:txBody>
          <a:bodyPr wrap="none" rtlCol="0">
            <a:prstTxWarp prst="textPlain">
              <a:avLst/>
            </a:prstTxWarp>
            <a:spAutoFit/>
          </a:bodyPr>
          <a:lstStyle/>
          <a:p>
            <a:r>
              <a:rPr lang="en-US" altLang="zh-CN" sz="1350" b="1" dirty="0">
                <a:solidFill>
                  <a:schemeClr val="accent1"/>
                </a:solidFill>
                <a:latin typeface="Impact" panose="020B0806030902050204" pitchFamily="34" charset="0"/>
                <a:ea typeface="微软雅黑" panose="020B0503020204020204" pitchFamily="34" charset="-122"/>
              </a:rPr>
              <a:t>04</a:t>
            </a:r>
            <a:endParaRPr lang="zh-CN" altLang="en-US" sz="1350" b="1" dirty="0">
              <a:solidFill>
                <a:schemeClr val="accent1"/>
              </a:solidFill>
              <a:latin typeface="Impact" panose="020B0806030902050204" pitchFamily="34" charset="0"/>
              <a:ea typeface="微软雅黑" panose="020B0503020204020204" pitchFamily="34" charset="-122"/>
            </a:endParaRPr>
          </a:p>
        </p:txBody>
      </p:sp>
      <p:cxnSp>
        <p:nvCxnSpPr>
          <p:cNvPr id="7" name="直接连接符 6">
            <a:extLst>
              <a:ext uri="{FF2B5EF4-FFF2-40B4-BE49-F238E27FC236}">
                <a16:creationId xmlns:a16="http://schemas.microsoft.com/office/drawing/2014/main" id="{BAB374A7-46FA-4001-98D2-9D2A4E9A7A15}"/>
              </a:ext>
            </a:extLst>
          </p:cNvPr>
          <p:cNvCxnSpPr>
            <a:cxnSpLocks/>
          </p:cNvCxnSpPr>
          <p:nvPr/>
        </p:nvCxnSpPr>
        <p:spPr>
          <a:xfrm>
            <a:off x="3474610" y="2724748"/>
            <a:ext cx="0" cy="86410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5485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28A4DE6-CC58-47DF-A4F8-451A92F65A96}"/>
              </a:ext>
            </a:extLst>
          </p:cNvPr>
          <p:cNvSpPr/>
          <p:nvPr/>
        </p:nvSpPr>
        <p:spPr>
          <a:xfrm>
            <a:off x="504825" y="3019425"/>
            <a:ext cx="8639175"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标题 4"/>
          <p:cNvSpPr>
            <a:spLocks noGrp="1"/>
          </p:cNvSpPr>
          <p:nvPr>
            <p:ph type="title"/>
          </p:nvPr>
        </p:nvSpPr>
        <p:spPr>
          <a:xfrm>
            <a:off x="3594238" y="2709127"/>
            <a:ext cx="4770373" cy="895350"/>
          </a:xfrm>
        </p:spPr>
        <p:txBody>
          <a:bodyPr anchor="ctr">
            <a:normAutofit/>
          </a:bodyPr>
          <a:lstStyle/>
          <a:p>
            <a:pPr algn="ctr">
              <a:spcBef>
                <a:spcPct val="0"/>
              </a:spcBef>
            </a:pPr>
            <a:r>
              <a:rPr lang="en-US" altLang="zh-CN" sz="2800" b="1" dirty="0"/>
              <a:t>LLRF Introduction</a:t>
            </a:r>
            <a:endParaRPr lang="zh-CN" altLang="en-US" sz="2800" b="1" dirty="0"/>
          </a:p>
        </p:txBody>
      </p:sp>
      <p:sp>
        <p:nvSpPr>
          <p:cNvPr id="17" name="文本框 16">
            <a:extLst>
              <a:ext uri="{FF2B5EF4-FFF2-40B4-BE49-F238E27FC236}">
                <a16:creationId xmlns:a16="http://schemas.microsoft.com/office/drawing/2014/main" id="{18BE1EAA-DA91-4B9A-837F-78A0ED20EE18}"/>
              </a:ext>
            </a:extLst>
          </p:cNvPr>
          <p:cNvSpPr txBox="1"/>
          <p:nvPr/>
        </p:nvSpPr>
        <p:spPr>
          <a:xfrm>
            <a:off x="2575383" y="2810414"/>
            <a:ext cx="644070" cy="692776"/>
          </a:xfrm>
          <a:prstGeom prst="rect">
            <a:avLst/>
          </a:prstGeom>
          <a:noFill/>
        </p:spPr>
        <p:txBody>
          <a:bodyPr wrap="none" rtlCol="0">
            <a:prstTxWarp prst="textPlain">
              <a:avLst/>
            </a:prstTxWarp>
            <a:spAutoFit/>
          </a:bodyPr>
          <a:lstStyle/>
          <a:p>
            <a:r>
              <a:rPr lang="en-US" altLang="zh-CN" sz="1350" b="1" dirty="0">
                <a:solidFill>
                  <a:schemeClr val="accent1"/>
                </a:solidFill>
                <a:latin typeface="Impact" panose="020B0806030902050204" pitchFamily="34" charset="0"/>
                <a:ea typeface="微软雅黑" panose="020B0503020204020204" pitchFamily="34" charset="-122"/>
              </a:rPr>
              <a:t>01</a:t>
            </a:r>
            <a:endParaRPr lang="zh-CN" altLang="en-US" sz="1350" b="1" dirty="0">
              <a:solidFill>
                <a:schemeClr val="accent1"/>
              </a:solidFill>
              <a:latin typeface="Impact" panose="020B0806030902050204" pitchFamily="34" charset="0"/>
              <a:ea typeface="微软雅黑" panose="020B0503020204020204" pitchFamily="34" charset="-122"/>
            </a:endParaRPr>
          </a:p>
        </p:txBody>
      </p:sp>
      <p:cxnSp>
        <p:nvCxnSpPr>
          <p:cNvPr id="7" name="直接连接符 6">
            <a:extLst>
              <a:ext uri="{FF2B5EF4-FFF2-40B4-BE49-F238E27FC236}">
                <a16:creationId xmlns:a16="http://schemas.microsoft.com/office/drawing/2014/main" id="{BAB374A7-46FA-4001-98D2-9D2A4E9A7A15}"/>
              </a:ext>
            </a:extLst>
          </p:cNvPr>
          <p:cNvCxnSpPr>
            <a:cxnSpLocks/>
          </p:cNvCxnSpPr>
          <p:nvPr/>
        </p:nvCxnSpPr>
        <p:spPr>
          <a:xfrm>
            <a:off x="3474610" y="2724748"/>
            <a:ext cx="0" cy="86410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597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EA751B-B086-4338-95EF-657D8A2CDA89}"/>
              </a:ext>
            </a:extLst>
          </p:cNvPr>
          <p:cNvSpPr>
            <a:spLocks noGrp="1"/>
          </p:cNvSpPr>
          <p:nvPr>
            <p:ph type="title"/>
          </p:nvPr>
        </p:nvSpPr>
        <p:spPr/>
        <p:txBody>
          <a:bodyPr/>
          <a:lstStyle/>
          <a:p>
            <a:r>
              <a:rPr lang="en-US" altLang="zh-CN" sz="2400" dirty="0"/>
              <a:t>Summary</a:t>
            </a:r>
            <a:endParaRPr lang="zh-CN" altLang="en-US" dirty="0"/>
          </a:p>
        </p:txBody>
      </p:sp>
      <p:sp>
        <p:nvSpPr>
          <p:cNvPr id="6" name="副标题 2">
            <a:extLst>
              <a:ext uri="{FF2B5EF4-FFF2-40B4-BE49-F238E27FC236}">
                <a16:creationId xmlns:a16="http://schemas.microsoft.com/office/drawing/2014/main" id="{0F4B63AF-48CA-4DB1-BF89-ACF7E2ED79C5}"/>
              </a:ext>
            </a:extLst>
          </p:cNvPr>
          <p:cNvSpPr txBox="1">
            <a:spLocks/>
          </p:cNvSpPr>
          <p:nvPr/>
        </p:nvSpPr>
        <p:spPr>
          <a:xfrm>
            <a:off x="580827" y="1328421"/>
            <a:ext cx="7981156" cy="4464050"/>
          </a:xfrm>
          <a:prstGeom prst="rect">
            <a:avLst/>
          </a:prstGeom>
        </p:spPr>
        <p:txBody>
          <a:bodyPr>
            <a:noAutofit/>
          </a:bodyPr>
          <a:lstStyle>
            <a:lvl1pPr marL="171442" indent="-171442" algn="l" defTabSz="685766"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lnSpc>
                <a:spcPct val="125000"/>
              </a:lnSpc>
              <a:buFont typeface="Wingdings" panose="05000000000000000000" charset="0"/>
              <a:buChar char="p"/>
            </a:pPr>
            <a:r>
              <a:rPr lang="en-US" altLang="zh-CN" sz="2000" dirty="0">
                <a:latin typeface="微软雅黑" panose="020B0503020204020204" charset="-122"/>
                <a:ea typeface="微软雅黑" panose="020B0503020204020204" charset="-122"/>
                <a:cs typeface="微软雅黑" panose="020B0503020204020204" charset="-122"/>
              </a:rPr>
              <a:t>MicroTCA is widely used in accelerators because it offers high performance, modular design, cost-effectiveness and reliability. It also provides quick deployment and is supported by a wide community</a:t>
            </a:r>
          </a:p>
          <a:p>
            <a:pPr marL="457200" indent="-457200">
              <a:lnSpc>
                <a:spcPct val="125000"/>
              </a:lnSpc>
              <a:buFont typeface="Wingdings" panose="05000000000000000000" charset="0"/>
              <a:buChar char="p"/>
            </a:pPr>
            <a:r>
              <a:rPr lang="en-US" altLang="zh-CN" sz="2000" dirty="0">
                <a:latin typeface="微软雅黑" panose="020B0503020204020204" charset="-122"/>
                <a:ea typeface="微软雅黑" panose="020B0503020204020204" charset="-122"/>
              </a:rPr>
              <a:t>A relatively standardized MicroTCA.4 LLRF architecture has now been formed. Simplify system development, enables hardware reusability, reduces redundant development, and reduce costs</a:t>
            </a:r>
          </a:p>
          <a:p>
            <a:pPr marL="457200" indent="-457200">
              <a:lnSpc>
                <a:spcPct val="125000"/>
              </a:lnSpc>
              <a:buFont typeface="Wingdings" panose="05000000000000000000" charset="0"/>
              <a:buChar char="p"/>
            </a:pPr>
            <a:r>
              <a:rPr lang="en-US" altLang="zh-CN" sz="2000" dirty="0">
                <a:latin typeface="微软雅黑" panose="020B0503020204020204" charset="-122"/>
                <a:ea typeface="微软雅黑" panose="020B0503020204020204" charset="-122"/>
              </a:rPr>
              <a:t>Xilinx provides a variety of mature IP cores, along with numerous open-source drivers and software, making high-speed data transmission very easy.</a:t>
            </a:r>
            <a:endParaRPr lang="zh-CN" altLang="en-US" sz="2000" dirty="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955452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a:xfrm>
            <a:off x="2476501" y="2051332"/>
            <a:ext cx="4130278" cy="1621509"/>
          </a:xfrm>
        </p:spPr>
        <p:txBody>
          <a:bodyPr>
            <a:normAutofit/>
          </a:bodyPr>
          <a:lstStyle/>
          <a:p>
            <a:pPr algn="ctr"/>
            <a:r>
              <a:rPr lang="en-US" altLang="zh-CN" sz="4400" i="1" dirty="0"/>
              <a:t>Thank you for your attention!</a:t>
            </a:r>
            <a:endParaRPr lang="zh-CN" altLang="en-US" sz="4400" i="1" dirty="0"/>
          </a:p>
        </p:txBody>
      </p:sp>
    </p:spTree>
    <p:extLst>
      <p:ext uri="{BB962C8B-B14F-4D97-AF65-F5344CB8AC3E}">
        <p14:creationId xmlns:p14="http://schemas.microsoft.com/office/powerpoint/2010/main" val="897146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D8D08-90FF-412C-8221-5B055C546F53}"/>
              </a:ext>
            </a:extLst>
          </p:cNvPr>
          <p:cNvSpPr>
            <a:spLocks noGrp="1"/>
          </p:cNvSpPr>
          <p:nvPr>
            <p:ph type="title"/>
          </p:nvPr>
        </p:nvSpPr>
        <p:spPr/>
        <p:txBody>
          <a:bodyPr>
            <a:normAutofit/>
          </a:bodyPr>
          <a:lstStyle/>
          <a:p>
            <a:br>
              <a:rPr lang="zh-CN" altLang="en-US" sz="1800" b="0" i="0" u="none" strike="noStrike" baseline="0" dirty="0">
                <a:solidFill>
                  <a:srgbClr val="000000"/>
                </a:solidFill>
                <a:latin typeface="Arial" panose="020B0604020202020204" pitchFamily="34" charset="0"/>
              </a:rPr>
            </a:br>
            <a:r>
              <a:rPr lang="en-US" altLang="zh-CN" sz="2000" i="0" u="none" strike="noStrike" baseline="0" dirty="0">
                <a:latin typeface="Arial" panose="020B0604020202020204" pitchFamily="34" charset="0"/>
              </a:rPr>
              <a:t>LLRF System</a:t>
            </a:r>
            <a:endParaRPr lang="zh-CN" altLang="en-US" dirty="0"/>
          </a:p>
        </p:txBody>
      </p:sp>
      <p:sp>
        <p:nvSpPr>
          <p:cNvPr id="4" name="灯片编号占位符 3">
            <a:extLst>
              <a:ext uri="{FF2B5EF4-FFF2-40B4-BE49-F238E27FC236}">
                <a16:creationId xmlns:a16="http://schemas.microsoft.com/office/drawing/2014/main" id="{22F801EA-3035-414A-BAC8-C767378A1530}"/>
              </a:ext>
            </a:extLst>
          </p:cNvPr>
          <p:cNvSpPr>
            <a:spLocks noGrp="1"/>
          </p:cNvSpPr>
          <p:nvPr>
            <p:ph type="sldNum" sz="quarter" idx="12"/>
          </p:nvPr>
        </p:nvSpPr>
        <p:spPr/>
        <p:txBody>
          <a:bodyPr/>
          <a:lstStyle/>
          <a:p>
            <a:fld id="{5DD3DB80-B894-403A-B48E-6FDC1A72010E}" type="slidenum">
              <a:rPr lang="zh-CN" altLang="en-US" smtClean="0"/>
              <a:pPr/>
              <a:t>4</a:t>
            </a:fld>
            <a:endParaRPr lang="zh-CN" altLang="en-US"/>
          </a:p>
        </p:txBody>
      </p:sp>
      <p:pic>
        <p:nvPicPr>
          <p:cNvPr id="27" name="图片 26">
            <a:extLst>
              <a:ext uri="{FF2B5EF4-FFF2-40B4-BE49-F238E27FC236}">
                <a16:creationId xmlns:a16="http://schemas.microsoft.com/office/drawing/2014/main" id="{760FDA84-DD81-4B68-A3B0-E03E520DC164}"/>
              </a:ext>
            </a:extLst>
          </p:cNvPr>
          <p:cNvPicPr>
            <a:picLocks noChangeAspect="1"/>
          </p:cNvPicPr>
          <p:nvPr/>
        </p:nvPicPr>
        <p:blipFill>
          <a:blip r:embed="rId2"/>
          <a:srcRect/>
          <a:stretch/>
        </p:blipFill>
        <p:spPr>
          <a:xfrm>
            <a:off x="4358044" y="2865120"/>
            <a:ext cx="4657725" cy="3455354"/>
          </a:xfrm>
          <a:prstGeom prst="rect">
            <a:avLst/>
          </a:prstGeom>
        </p:spPr>
      </p:pic>
      <p:sp>
        <p:nvSpPr>
          <p:cNvPr id="29" name="文本框 28">
            <a:extLst>
              <a:ext uri="{FF2B5EF4-FFF2-40B4-BE49-F238E27FC236}">
                <a16:creationId xmlns:a16="http://schemas.microsoft.com/office/drawing/2014/main" id="{3C5D8A57-7770-4B79-98F2-9226FC4879AD}"/>
              </a:ext>
            </a:extLst>
          </p:cNvPr>
          <p:cNvSpPr txBox="1"/>
          <p:nvPr/>
        </p:nvSpPr>
        <p:spPr>
          <a:xfrm>
            <a:off x="631981" y="2519252"/>
            <a:ext cx="4193381" cy="3592009"/>
          </a:xfrm>
          <a:prstGeom prst="rect">
            <a:avLst/>
          </a:prstGeom>
          <a:noFill/>
        </p:spPr>
        <p:txBody>
          <a:bodyPr wrap="square">
            <a:spAutoFit/>
          </a:bodyPr>
          <a:lstStyle/>
          <a:p>
            <a:pPr marL="285750" indent="-285750">
              <a:lnSpc>
                <a:spcPct val="200000"/>
              </a:lnSpc>
              <a:buFont typeface="Wingdings" panose="05000000000000000000" pitchFamily="2" charset="2"/>
              <a:buChar char="n"/>
            </a:pPr>
            <a:r>
              <a:rPr lang="en-US" altLang="zh-CN" b="1" dirty="0">
                <a:latin typeface="+mn-ea"/>
              </a:rPr>
              <a:t>Basic requirements:</a:t>
            </a:r>
          </a:p>
          <a:p>
            <a:pPr marL="285750" indent="-285750">
              <a:lnSpc>
                <a:spcPct val="125000"/>
              </a:lnSpc>
              <a:buFont typeface="Arial" panose="020B0604020202020204" pitchFamily="34" charset="0"/>
              <a:buChar char="•"/>
            </a:pPr>
            <a:r>
              <a:rPr lang="zh-CN" altLang="en-US" dirty="0">
                <a:latin typeface="+mn-ea"/>
              </a:rPr>
              <a:t>Cavity Field Control (</a:t>
            </a:r>
            <a:r>
              <a:rPr lang="en-US" altLang="zh-CN" dirty="0">
                <a:latin typeface="+mn-ea"/>
              </a:rPr>
              <a:t>RF</a:t>
            </a:r>
            <a:r>
              <a:rPr lang="zh-CN" altLang="en-US" dirty="0">
                <a:latin typeface="+mn-ea"/>
              </a:rPr>
              <a:t> loops)</a:t>
            </a:r>
            <a:endParaRPr lang="en-US" altLang="zh-CN" dirty="0">
              <a:latin typeface="+mn-ea"/>
            </a:endParaRPr>
          </a:p>
          <a:p>
            <a:pPr marL="285750" indent="-285750">
              <a:lnSpc>
                <a:spcPct val="125000"/>
              </a:lnSpc>
              <a:buFont typeface="Arial" panose="020B0604020202020204" pitchFamily="34" charset="0"/>
              <a:buChar char="•"/>
            </a:pPr>
            <a:r>
              <a:rPr lang="en-US" altLang="zh-CN" dirty="0">
                <a:latin typeface="+mn-ea"/>
              </a:rPr>
              <a:t>Cavity Resonance Control (frequency loops)</a:t>
            </a:r>
          </a:p>
          <a:p>
            <a:pPr marL="285750" indent="-285750">
              <a:lnSpc>
                <a:spcPct val="200000"/>
              </a:lnSpc>
              <a:buFont typeface="Wingdings" panose="05000000000000000000" pitchFamily="2" charset="2"/>
              <a:buChar char="n"/>
            </a:pPr>
            <a:r>
              <a:rPr lang="en-US" altLang="zh-CN" b="1" dirty="0">
                <a:latin typeface="+mn-ea"/>
              </a:rPr>
              <a:t>Additional requirements:</a:t>
            </a:r>
          </a:p>
          <a:p>
            <a:pPr marL="285750" indent="-285750">
              <a:lnSpc>
                <a:spcPct val="125000"/>
              </a:lnSpc>
              <a:buFont typeface="Arial" panose="020B0604020202020204" pitchFamily="34" charset="0"/>
              <a:buChar char="•"/>
            </a:pPr>
            <a:r>
              <a:rPr lang="en-US" altLang="zh-CN" dirty="0">
                <a:latin typeface="+mn-ea"/>
              </a:rPr>
              <a:t>High speed data acquisition</a:t>
            </a:r>
          </a:p>
          <a:p>
            <a:pPr marL="285750" indent="-285750">
              <a:lnSpc>
                <a:spcPct val="125000"/>
              </a:lnSpc>
              <a:buFont typeface="Arial" panose="020B0604020202020204" pitchFamily="34" charset="0"/>
              <a:buChar char="•"/>
            </a:pPr>
            <a:r>
              <a:rPr lang="en-US" altLang="zh-CN" dirty="0">
                <a:latin typeface="+mn-ea"/>
              </a:rPr>
              <a:t>Built-in system diagnosis</a:t>
            </a:r>
          </a:p>
          <a:p>
            <a:pPr marL="285750" indent="-285750">
              <a:lnSpc>
                <a:spcPct val="125000"/>
              </a:lnSpc>
              <a:buFont typeface="Arial" panose="020B0604020202020204" pitchFamily="34" charset="0"/>
              <a:buChar char="•"/>
            </a:pPr>
            <a:r>
              <a:rPr lang="en-US" altLang="zh-CN" dirty="0">
                <a:latin typeface="+mn-ea"/>
              </a:rPr>
              <a:t>Automation commission</a:t>
            </a:r>
          </a:p>
          <a:p>
            <a:pPr marL="285750" indent="-285750">
              <a:lnSpc>
                <a:spcPct val="125000"/>
              </a:lnSpc>
              <a:buFont typeface="Arial" panose="020B0604020202020204" pitchFamily="34" charset="0"/>
              <a:buChar char="•"/>
            </a:pPr>
            <a:r>
              <a:rPr lang="en-US" altLang="zh-CN" dirty="0"/>
              <a:t>Exception handling </a:t>
            </a:r>
            <a:r>
              <a:rPr lang="en-US" altLang="zh-CN" dirty="0">
                <a:latin typeface="+mn-ea"/>
              </a:rPr>
              <a:t>procedures</a:t>
            </a:r>
            <a:endParaRPr lang="zh-CN" altLang="en-US" dirty="0">
              <a:latin typeface="+mn-ea"/>
            </a:endParaRPr>
          </a:p>
        </p:txBody>
      </p:sp>
      <p:sp>
        <p:nvSpPr>
          <p:cNvPr id="7" name="文本框 6">
            <a:extLst>
              <a:ext uri="{FF2B5EF4-FFF2-40B4-BE49-F238E27FC236}">
                <a16:creationId xmlns:a16="http://schemas.microsoft.com/office/drawing/2014/main" id="{FBC49141-76AE-42BB-BB24-F2A5B014A7B8}"/>
              </a:ext>
            </a:extLst>
          </p:cNvPr>
          <p:cNvSpPr txBox="1"/>
          <p:nvPr/>
        </p:nvSpPr>
        <p:spPr>
          <a:xfrm>
            <a:off x="631983" y="916775"/>
            <a:ext cx="8008381" cy="1653466"/>
          </a:xfrm>
          <a:prstGeom prst="rect">
            <a:avLst/>
          </a:prstGeom>
          <a:noFill/>
        </p:spPr>
        <p:txBody>
          <a:bodyPr wrap="square">
            <a:spAutoFit/>
          </a:bodyPr>
          <a:lstStyle/>
          <a:p>
            <a:pPr marL="285750" indent="-285750">
              <a:lnSpc>
                <a:spcPct val="200000"/>
              </a:lnSpc>
              <a:buFont typeface="Wingdings" panose="05000000000000000000" pitchFamily="2" charset="2"/>
              <a:buChar char="n"/>
            </a:pPr>
            <a:r>
              <a:rPr lang="en-US" altLang="zh-CN" b="1" i="0" u="none" strike="noStrike" baseline="0" dirty="0">
                <a:latin typeface="+mn-ea"/>
              </a:rPr>
              <a:t>Low Level Radio Frequency</a:t>
            </a:r>
          </a:p>
          <a:p>
            <a:pPr marL="285750" indent="-285750">
              <a:lnSpc>
                <a:spcPct val="125000"/>
              </a:lnSpc>
              <a:buFont typeface="Arial" panose="020B0604020202020204" pitchFamily="34" charset="0"/>
              <a:buChar char="•"/>
            </a:pPr>
            <a:r>
              <a:rPr lang="en-US" altLang="zh-CN" dirty="0">
                <a:latin typeface="+mn-ea"/>
              </a:rPr>
              <a:t>R</a:t>
            </a:r>
            <a:r>
              <a:rPr lang="en-US" altLang="zh-CN" sz="1800" b="0" i="0" u="none" strike="noStrike" baseline="0" dirty="0">
                <a:latin typeface="+mn-ea"/>
              </a:rPr>
              <a:t>egulates the amplitude and the phase of the accelerating voltage inside a RF cavity is essential to ensure the stable operation of charged particle accelerator</a:t>
            </a:r>
          </a:p>
        </p:txBody>
      </p:sp>
    </p:spTree>
    <p:extLst>
      <p:ext uri="{BB962C8B-B14F-4D97-AF65-F5344CB8AC3E}">
        <p14:creationId xmlns:p14="http://schemas.microsoft.com/office/powerpoint/2010/main" val="2299367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073EE5-D265-469D-BA91-6E716503A8EB}"/>
              </a:ext>
            </a:extLst>
          </p:cNvPr>
          <p:cNvSpPr>
            <a:spLocks noGrp="1"/>
          </p:cNvSpPr>
          <p:nvPr>
            <p:ph type="title"/>
          </p:nvPr>
        </p:nvSpPr>
        <p:spPr/>
        <p:txBody>
          <a:bodyPr/>
          <a:lstStyle/>
          <a:p>
            <a:r>
              <a:rPr lang="en-US" altLang="zh-CN" sz="2000" dirty="0">
                <a:latin typeface="Arial" panose="020B0604020202020204" pitchFamily="34" charset="0"/>
              </a:rPr>
              <a:t>Digital LLRF System Types</a:t>
            </a:r>
            <a:endParaRPr lang="zh-CN" altLang="en-US" sz="2000" dirty="0">
              <a:latin typeface="Arial" panose="020B0604020202020204" pitchFamily="34" charset="0"/>
            </a:endParaRPr>
          </a:p>
        </p:txBody>
      </p:sp>
      <p:sp>
        <p:nvSpPr>
          <p:cNvPr id="4" name="灯片编号占位符 3">
            <a:extLst>
              <a:ext uri="{FF2B5EF4-FFF2-40B4-BE49-F238E27FC236}">
                <a16:creationId xmlns:a16="http://schemas.microsoft.com/office/drawing/2014/main" id="{2D2F1140-9DB7-4F14-8F36-92EA96643F9E}"/>
              </a:ext>
            </a:extLst>
          </p:cNvPr>
          <p:cNvSpPr>
            <a:spLocks noGrp="1"/>
          </p:cNvSpPr>
          <p:nvPr>
            <p:ph type="sldNum" sz="quarter" idx="12"/>
          </p:nvPr>
        </p:nvSpPr>
        <p:spPr/>
        <p:txBody>
          <a:bodyPr/>
          <a:lstStyle/>
          <a:p>
            <a:fld id="{5DD3DB80-B894-403A-B48E-6FDC1A72010E}" type="slidenum">
              <a:rPr lang="zh-CN" altLang="en-US" smtClean="0"/>
              <a:pPr/>
              <a:t>5</a:t>
            </a:fld>
            <a:endParaRPr lang="zh-CN" altLang="en-US"/>
          </a:p>
        </p:txBody>
      </p:sp>
      <p:pic>
        <p:nvPicPr>
          <p:cNvPr id="10" name="图片 9">
            <a:extLst>
              <a:ext uri="{FF2B5EF4-FFF2-40B4-BE49-F238E27FC236}">
                <a16:creationId xmlns:a16="http://schemas.microsoft.com/office/drawing/2014/main" id="{B64F9EBA-72A8-4C21-A0BC-F8A8218220D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69836" y="2774743"/>
            <a:ext cx="1647825" cy="3295650"/>
          </a:xfrm>
          <a:prstGeom prst="rect">
            <a:avLst/>
          </a:prstGeom>
        </p:spPr>
      </p:pic>
      <p:sp>
        <p:nvSpPr>
          <p:cNvPr id="12" name="文本框 11">
            <a:extLst>
              <a:ext uri="{FF2B5EF4-FFF2-40B4-BE49-F238E27FC236}">
                <a16:creationId xmlns:a16="http://schemas.microsoft.com/office/drawing/2014/main" id="{505D6CC8-A627-4568-B0CD-21F0B60E27D0}"/>
              </a:ext>
            </a:extLst>
          </p:cNvPr>
          <p:cNvSpPr txBox="1"/>
          <p:nvPr/>
        </p:nvSpPr>
        <p:spPr>
          <a:xfrm>
            <a:off x="751075" y="6158988"/>
            <a:ext cx="3142731" cy="215444"/>
          </a:xfrm>
          <a:prstGeom prst="rect">
            <a:avLst/>
          </a:prstGeom>
          <a:noFill/>
        </p:spPr>
        <p:txBody>
          <a:bodyPr wrap="square">
            <a:spAutoFit/>
          </a:bodyPr>
          <a:lstStyle/>
          <a:p>
            <a:pPr algn="ctr"/>
            <a:r>
              <a:rPr lang="en-US" altLang="zh-CN" sz="800" b="0" i="0" u="none" strike="noStrike" baseline="0" dirty="0">
                <a:latin typeface="+mn-ea"/>
              </a:rPr>
              <a:t>LLRF Testing at the FNAL CMTS</a:t>
            </a:r>
            <a:endParaRPr lang="zh-CN" altLang="en-US" sz="800" dirty="0">
              <a:latin typeface="+mn-ea"/>
            </a:endParaRPr>
          </a:p>
        </p:txBody>
      </p:sp>
      <p:pic>
        <p:nvPicPr>
          <p:cNvPr id="14" name="图片 13">
            <a:extLst>
              <a:ext uri="{FF2B5EF4-FFF2-40B4-BE49-F238E27FC236}">
                <a16:creationId xmlns:a16="http://schemas.microsoft.com/office/drawing/2014/main" id="{2F9D6859-1CEA-44FF-B894-BE02F4B2A2C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320489" y="4712367"/>
            <a:ext cx="1664282" cy="1276953"/>
          </a:xfrm>
          <a:prstGeom prst="rect">
            <a:avLst/>
          </a:prstGeom>
        </p:spPr>
      </p:pic>
      <p:sp>
        <p:nvSpPr>
          <p:cNvPr id="16" name="文本框 15">
            <a:extLst>
              <a:ext uri="{FF2B5EF4-FFF2-40B4-BE49-F238E27FC236}">
                <a16:creationId xmlns:a16="http://schemas.microsoft.com/office/drawing/2014/main" id="{A47EDFD6-EC83-4DDD-A35B-0BB809F730EB}"/>
              </a:ext>
            </a:extLst>
          </p:cNvPr>
          <p:cNvSpPr txBox="1"/>
          <p:nvPr/>
        </p:nvSpPr>
        <p:spPr>
          <a:xfrm>
            <a:off x="502444" y="1171596"/>
            <a:ext cx="4572000" cy="1477328"/>
          </a:xfrm>
          <a:prstGeom prst="rect">
            <a:avLst/>
          </a:prstGeom>
          <a:noFill/>
        </p:spPr>
        <p:txBody>
          <a:bodyPr wrap="square">
            <a:spAutoFit/>
          </a:bodyPr>
          <a:lstStyle/>
          <a:p>
            <a:pPr>
              <a:lnSpc>
                <a:spcPct val="200000"/>
              </a:lnSpc>
            </a:pPr>
            <a:r>
              <a:rPr lang="en-US" altLang="zh-CN" b="1" dirty="0">
                <a:latin typeface="+mn-ea"/>
              </a:rPr>
              <a:t>“Pizza box”</a:t>
            </a:r>
          </a:p>
          <a:p>
            <a:pPr marL="285750" indent="-285750">
              <a:buFont typeface="Arial" panose="020B0604020202020204" pitchFamily="34" charset="0"/>
              <a:buChar char="•"/>
            </a:pPr>
            <a:r>
              <a:rPr lang="en-US" altLang="zh-CN" dirty="0">
                <a:latin typeface="+mn-ea"/>
              </a:rPr>
              <a:t>19-inch modules </a:t>
            </a:r>
          </a:p>
          <a:p>
            <a:pPr marL="285750" indent="-285750">
              <a:buFont typeface="Arial" panose="020B0604020202020204" pitchFamily="34" charset="0"/>
              <a:buChar char="•"/>
            </a:pPr>
            <a:r>
              <a:rPr lang="en-US" altLang="zh-CN" dirty="0">
                <a:latin typeface="+mn-ea"/>
              </a:rPr>
              <a:t>Individually developed and built hardware</a:t>
            </a:r>
            <a:endParaRPr lang="zh-CN" altLang="en-US" dirty="0">
              <a:latin typeface="+mn-ea"/>
            </a:endParaRPr>
          </a:p>
        </p:txBody>
      </p:sp>
      <p:sp>
        <p:nvSpPr>
          <p:cNvPr id="18" name="文本框 17">
            <a:extLst>
              <a:ext uri="{FF2B5EF4-FFF2-40B4-BE49-F238E27FC236}">
                <a16:creationId xmlns:a16="http://schemas.microsoft.com/office/drawing/2014/main" id="{F09F7E1F-F2E9-4548-9BEC-68FDFF85E1B8}"/>
              </a:ext>
            </a:extLst>
          </p:cNvPr>
          <p:cNvSpPr txBox="1"/>
          <p:nvPr/>
        </p:nvSpPr>
        <p:spPr>
          <a:xfrm>
            <a:off x="4915258" y="1215374"/>
            <a:ext cx="3868340" cy="1200329"/>
          </a:xfrm>
          <a:prstGeom prst="rect">
            <a:avLst/>
          </a:prstGeom>
          <a:noFill/>
        </p:spPr>
        <p:txBody>
          <a:bodyPr wrap="square">
            <a:spAutoFit/>
          </a:bodyPr>
          <a:lstStyle/>
          <a:p>
            <a:pPr>
              <a:lnSpc>
                <a:spcPct val="200000"/>
              </a:lnSpc>
            </a:pPr>
            <a:r>
              <a:rPr lang="en-US" altLang="zh-CN" b="1" dirty="0">
                <a:latin typeface="+mn-ea"/>
              </a:rPr>
              <a:t>Crate-based systems</a:t>
            </a:r>
          </a:p>
          <a:p>
            <a:pPr marL="285750" indent="-285750">
              <a:buFont typeface="Arial" panose="020B0604020202020204" pitchFamily="34" charset="0"/>
              <a:buChar char="•"/>
            </a:pPr>
            <a:r>
              <a:rPr lang="en-US" altLang="zh-CN" dirty="0">
                <a:latin typeface="+mn-ea"/>
              </a:rPr>
              <a:t>Of-the-shelf components</a:t>
            </a:r>
          </a:p>
          <a:p>
            <a:pPr marL="285750" indent="-285750">
              <a:buFont typeface="Arial" panose="020B0604020202020204" pitchFamily="34" charset="0"/>
              <a:buChar char="•"/>
            </a:pPr>
            <a:r>
              <a:rPr lang="en-US" altLang="zh-CN" dirty="0">
                <a:latin typeface="+mn-ea"/>
              </a:rPr>
              <a:t>Highly </a:t>
            </a:r>
            <a:r>
              <a:rPr lang="en-US" altLang="zh-CN" dirty="0"/>
              <a:t>modularity and scalability</a:t>
            </a:r>
            <a:endParaRPr lang="zh-CN" altLang="en-US" dirty="0">
              <a:latin typeface="+mn-ea"/>
            </a:endParaRPr>
          </a:p>
        </p:txBody>
      </p:sp>
      <p:pic>
        <p:nvPicPr>
          <p:cNvPr id="21" name="图片 20">
            <a:extLst>
              <a:ext uri="{FF2B5EF4-FFF2-40B4-BE49-F238E27FC236}">
                <a16:creationId xmlns:a16="http://schemas.microsoft.com/office/drawing/2014/main" id="{E46F29EA-6DFE-4AF6-BDC4-69A11F99EB6E}"/>
              </a:ext>
            </a:extLst>
          </p:cNvPr>
          <p:cNvPicPr>
            <a:picLocks noChangeAspect="1"/>
          </p:cNvPicPr>
          <p:nvPr/>
        </p:nvPicPr>
        <p:blipFill>
          <a:blip r:embed="rId4"/>
          <a:stretch>
            <a:fillRect/>
          </a:stretch>
        </p:blipFill>
        <p:spPr>
          <a:xfrm>
            <a:off x="4915258" y="2884850"/>
            <a:ext cx="2390193" cy="3185543"/>
          </a:xfrm>
          <a:prstGeom prst="rect">
            <a:avLst/>
          </a:prstGeom>
        </p:spPr>
      </p:pic>
      <p:pic>
        <p:nvPicPr>
          <p:cNvPr id="5" name="图片 4">
            <a:extLst>
              <a:ext uri="{FF2B5EF4-FFF2-40B4-BE49-F238E27FC236}">
                <a16:creationId xmlns:a16="http://schemas.microsoft.com/office/drawing/2014/main" id="{DF86DEAC-DA8A-44C3-8686-1D3A03BD1A2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322441" y="4477621"/>
            <a:ext cx="1906303" cy="1429728"/>
          </a:xfrm>
          <a:prstGeom prst="rect">
            <a:avLst/>
          </a:prstGeom>
        </p:spPr>
      </p:pic>
      <p:sp>
        <p:nvSpPr>
          <p:cNvPr id="13" name="文本框 12">
            <a:extLst>
              <a:ext uri="{FF2B5EF4-FFF2-40B4-BE49-F238E27FC236}">
                <a16:creationId xmlns:a16="http://schemas.microsoft.com/office/drawing/2014/main" id="{23EDB9F9-FC8E-4E55-B131-06E8DEEE8918}"/>
              </a:ext>
            </a:extLst>
          </p:cNvPr>
          <p:cNvSpPr txBox="1"/>
          <p:nvPr/>
        </p:nvSpPr>
        <p:spPr>
          <a:xfrm>
            <a:off x="5074444" y="6158988"/>
            <a:ext cx="3318481" cy="369332"/>
          </a:xfrm>
          <a:prstGeom prst="rect">
            <a:avLst/>
          </a:prstGeom>
          <a:noFill/>
        </p:spPr>
        <p:txBody>
          <a:bodyPr wrap="square">
            <a:spAutoFit/>
          </a:bodyPr>
          <a:lstStyle>
            <a:defPPr>
              <a:defRPr lang="zh-CN"/>
            </a:defPPr>
            <a:lvl1pPr algn="ctr">
              <a:defRPr sz="800" b="0" i="0" u="none" strike="noStrike" baseline="0">
                <a:latin typeface="+mn-ea"/>
              </a:defRPr>
            </a:lvl1pPr>
          </a:lstStyle>
          <a:p>
            <a:r>
              <a:rPr lang="en-US" altLang="zh-CN" dirty="0"/>
              <a:t>MicroTCA LLRF at the XFEL</a:t>
            </a:r>
            <a:endParaRPr lang="zh-CN" altLang="en-US" dirty="0"/>
          </a:p>
        </p:txBody>
      </p:sp>
    </p:spTree>
    <p:extLst>
      <p:ext uri="{BB962C8B-B14F-4D97-AF65-F5344CB8AC3E}">
        <p14:creationId xmlns:p14="http://schemas.microsoft.com/office/powerpoint/2010/main" val="244825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04F70C-F51F-4520-832F-2C4161B4B6FB}"/>
              </a:ext>
            </a:extLst>
          </p:cNvPr>
          <p:cNvSpPr>
            <a:spLocks noGrp="1"/>
          </p:cNvSpPr>
          <p:nvPr>
            <p:ph type="title"/>
          </p:nvPr>
        </p:nvSpPr>
        <p:spPr>
          <a:xfrm>
            <a:off x="502444" y="66678"/>
            <a:ext cx="8181288" cy="957356"/>
          </a:xfrm>
        </p:spPr>
        <p:txBody>
          <a:bodyPr/>
          <a:lstStyle/>
          <a:p>
            <a:r>
              <a:rPr lang="en-US" altLang="zh-CN" sz="2000" dirty="0">
                <a:latin typeface="Arial" panose="020B0604020202020204" pitchFamily="34" charset="0"/>
              </a:rPr>
              <a:t>Motivation for MicroTCA.4</a:t>
            </a:r>
            <a:endParaRPr lang="zh-CN" altLang="en-US" sz="2000" dirty="0">
              <a:latin typeface="Arial" panose="020B0604020202020204" pitchFamily="34" charset="0"/>
            </a:endParaRPr>
          </a:p>
        </p:txBody>
      </p:sp>
      <p:sp>
        <p:nvSpPr>
          <p:cNvPr id="3" name="矩形 2">
            <a:extLst>
              <a:ext uri="{FF2B5EF4-FFF2-40B4-BE49-F238E27FC236}">
                <a16:creationId xmlns:a16="http://schemas.microsoft.com/office/drawing/2014/main" id="{428EEED7-697B-43D4-885A-224427B8E968}"/>
              </a:ext>
            </a:extLst>
          </p:cNvPr>
          <p:cNvSpPr/>
          <p:nvPr/>
        </p:nvSpPr>
        <p:spPr>
          <a:xfrm>
            <a:off x="502443" y="1115176"/>
            <a:ext cx="6610924" cy="1477328"/>
          </a:xfrm>
          <a:prstGeom prst="rect">
            <a:avLst/>
          </a:prstGeom>
        </p:spPr>
        <p:txBody>
          <a:bodyPr wrap="square">
            <a:spAutoFit/>
          </a:bodyPr>
          <a:lstStyle/>
          <a:p>
            <a:pPr marL="342900" indent="-342900">
              <a:lnSpc>
                <a:spcPct val="200000"/>
              </a:lnSpc>
              <a:buFont typeface="Wingdings" panose="05000000000000000000" pitchFamily="2" charset="2"/>
              <a:buChar char="n"/>
            </a:pPr>
            <a:r>
              <a:rPr lang="en-US" altLang="zh-CN" b="1" dirty="0">
                <a:latin typeface="+mn-ea"/>
              </a:rPr>
              <a:t>Limitations of VME/CPCI/PXI:</a:t>
            </a:r>
          </a:p>
          <a:p>
            <a:pPr marL="285750" indent="-285750">
              <a:buFont typeface="Arial" panose="020B0604020202020204" pitchFamily="34" charset="0"/>
              <a:buChar char="•"/>
            </a:pPr>
            <a:r>
              <a:rPr lang="en-US" altLang="zh-CN" dirty="0">
                <a:solidFill>
                  <a:srgbClr val="000000"/>
                </a:solidFill>
                <a:latin typeface="+mn-ea"/>
              </a:rPr>
              <a:t>Low bus bandwidth</a:t>
            </a:r>
          </a:p>
          <a:p>
            <a:pPr marL="285750" indent="-285750">
              <a:buFont typeface="Arial" panose="020B0604020202020204" pitchFamily="34" charset="0"/>
              <a:buChar char="•"/>
            </a:pPr>
            <a:r>
              <a:rPr lang="en-US" altLang="zh-CN" dirty="0">
                <a:solidFill>
                  <a:srgbClr val="000000"/>
                </a:solidFill>
                <a:latin typeface="+mn-ea"/>
              </a:rPr>
              <a:t>Lack of support for serial </a:t>
            </a:r>
            <a:r>
              <a:rPr lang="en-US" altLang="zh-CN" dirty="0"/>
              <a:t>fabrics</a:t>
            </a:r>
            <a:endParaRPr lang="en-US" altLang="zh-CN" dirty="0">
              <a:solidFill>
                <a:srgbClr val="000000"/>
              </a:solidFill>
              <a:latin typeface="+mn-ea"/>
            </a:endParaRPr>
          </a:p>
          <a:p>
            <a:pPr marL="285750" indent="-285750">
              <a:buFont typeface="Arial" panose="020B0604020202020204" pitchFamily="34" charset="0"/>
              <a:buChar char="•"/>
            </a:pPr>
            <a:r>
              <a:rPr lang="en-US" altLang="zh-CN" dirty="0">
                <a:solidFill>
                  <a:srgbClr val="000000"/>
                </a:solidFill>
                <a:latin typeface="+mn-ea"/>
              </a:rPr>
              <a:t>Insufficient intelligent control support</a:t>
            </a:r>
            <a:endParaRPr lang="zh-CN" altLang="en-US" dirty="0">
              <a:solidFill>
                <a:srgbClr val="000000"/>
              </a:solidFill>
              <a:latin typeface="+mn-ea"/>
            </a:endParaRPr>
          </a:p>
        </p:txBody>
      </p:sp>
      <p:sp>
        <p:nvSpPr>
          <p:cNvPr id="5" name="矩形 4">
            <a:extLst>
              <a:ext uri="{FF2B5EF4-FFF2-40B4-BE49-F238E27FC236}">
                <a16:creationId xmlns:a16="http://schemas.microsoft.com/office/drawing/2014/main" id="{7678DFEA-1EAB-40AD-A6A2-19A68D940222}"/>
              </a:ext>
            </a:extLst>
          </p:cNvPr>
          <p:cNvSpPr/>
          <p:nvPr/>
        </p:nvSpPr>
        <p:spPr>
          <a:xfrm>
            <a:off x="502442" y="4602589"/>
            <a:ext cx="8181287" cy="2031325"/>
          </a:xfrm>
          <a:prstGeom prst="rect">
            <a:avLst/>
          </a:prstGeom>
        </p:spPr>
        <p:txBody>
          <a:bodyPr wrap="square">
            <a:spAutoFit/>
          </a:bodyPr>
          <a:lstStyle/>
          <a:p>
            <a:pPr marL="285750" indent="-285750">
              <a:lnSpc>
                <a:spcPct val="200000"/>
              </a:lnSpc>
              <a:buFont typeface="Wingdings" panose="05000000000000000000" pitchFamily="2" charset="2"/>
              <a:buChar char="n"/>
            </a:pPr>
            <a:r>
              <a:rPr lang="en-US" altLang="zh-CN" b="1" dirty="0">
                <a:latin typeface="+mn-ea"/>
                <a:cs typeface="微软雅黑" panose="020B0503020204020204" charset="-122"/>
              </a:rPr>
              <a:t>Evolved from ATCA/MTCA</a:t>
            </a:r>
            <a:endParaRPr lang="zh-CN" altLang="en-US" b="1" dirty="0">
              <a:latin typeface="+mn-ea"/>
              <a:cs typeface="微软雅黑" panose="020B0503020204020204" charset="-122"/>
            </a:endParaRPr>
          </a:p>
          <a:p>
            <a:pPr marL="285750" indent="-285750">
              <a:buFont typeface="Arial" panose="020B0604020202020204" pitchFamily="34" charset="0"/>
              <a:buChar char="•"/>
            </a:pPr>
            <a:r>
              <a:rPr lang="en-US" altLang="zh-CN" dirty="0">
                <a:latin typeface="+mn-ea"/>
              </a:rPr>
              <a:t>Modern, high-speed data transfer</a:t>
            </a:r>
          </a:p>
          <a:p>
            <a:pPr marL="285750" indent="-285750">
              <a:buFont typeface="Arial" panose="020B0604020202020204" pitchFamily="34" charset="0"/>
              <a:buChar char="•"/>
            </a:pPr>
            <a:r>
              <a:rPr lang="zh-CN" altLang="en-US" dirty="0"/>
              <a:t>Redundant fans</a:t>
            </a:r>
            <a:r>
              <a:rPr lang="en-US" altLang="zh-CN" dirty="0">
                <a:latin typeface="+mn-ea"/>
              </a:rPr>
              <a:t>/</a:t>
            </a:r>
            <a:r>
              <a:rPr lang="zh-CN" altLang="en-US" dirty="0"/>
              <a:t>power supply </a:t>
            </a:r>
            <a:endParaRPr lang="en-US" altLang="zh-CN" dirty="0"/>
          </a:p>
          <a:p>
            <a:pPr marL="285750" indent="-285750">
              <a:buFont typeface="Arial" panose="020B0604020202020204" pitchFamily="34" charset="0"/>
              <a:buChar char="•"/>
            </a:pPr>
            <a:r>
              <a:rPr lang="en-US" altLang="zh-CN" dirty="0">
                <a:latin typeface="+mn-ea"/>
              </a:rPr>
              <a:t>Intelligent platform management</a:t>
            </a:r>
          </a:p>
          <a:p>
            <a:pPr marL="285750" indent="-285750">
              <a:buFont typeface="Arial" panose="020B0604020202020204" pitchFamily="34" charset="0"/>
              <a:buChar char="•"/>
            </a:pPr>
            <a:r>
              <a:rPr lang="zh-CN" altLang="en-US" dirty="0"/>
              <a:t>Excellent signal quality</a:t>
            </a:r>
            <a:endParaRPr lang="en-US" altLang="zh-CN" dirty="0">
              <a:latin typeface="+mn-ea"/>
            </a:endParaRPr>
          </a:p>
          <a:p>
            <a:pPr marL="285750" indent="-285750">
              <a:buFont typeface="Arial" panose="020B0604020202020204" pitchFamily="34" charset="0"/>
              <a:buChar char="•"/>
            </a:pPr>
            <a:r>
              <a:rPr lang="zh-CN" altLang="en-US" dirty="0"/>
              <a:t>Intern</a:t>
            </a:r>
            <a:r>
              <a:rPr lang="en-US" altLang="zh-CN" dirty="0"/>
              <a:t>al</a:t>
            </a:r>
            <a:r>
              <a:rPr lang="zh-CN" altLang="en-US" dirty="0"/>
              <a:t> </a:t>
            </a:r>
            <a:r>
              <a:rPr lang="en-US" altLang="zh-CN" dirty="0"/>
              <a:t>c</a:t>
            </a:r>
            <a:r>
              <a:rPr lang="zh-CN" altLang="en-US" dirty="0"/>
              <a:t>lock &amp; </a:t>
            </a:r>
            <a:r>
              <a:rPr lang="en-US" altLang="zh-CN" dirty="0"/>
              <a:t>t</a:t>
            </a:r>
            <a:r>
              <a:rPr lang="zh-CN" altLang="en-US" dirty="0"/>
              <a:t>rigger distribution</a:t>
            </a:r>
            <a:endParaRPr lang="zh-CN" altLang="en-US" dirty="0">
              <a:latin typeface="+mn-ea"/>
            </a:endParaRPr>
          </a:p>
        </p:txBody>
      </p:sp>
      <p:pic>
        <p:nvPicPr>
          <p:cNvPr id="7" name="图片 6">
            <a:extLst>
              <a:ext uri="{FF2B5EF4-FFF2-40B4-BE49-F238E27FC236}">
                <a16:creationId xmlns:a16="http://schemas.microsoft.com/office/drawing/2014/main" id="{1D0287FF-5FC5-4575-9E15-99FBB784F33C}"/>
              </a:ext>
            </a:extLst>
          </p:cNvPr>
          <p:cNvPicPr>
            <a:picLocks noChangeAspect="1"/>
          </p:cNvPicPr>
          <p:nvPr/>
        </p:nvPicPr>
        <p:blipFill>
          <a:blip r:embed="rId2"/>
          <a:stretch>
            <a:fillRect/>
          </a:stretch>
        </p:blipFill>
        <p:spPr>
          <a:xfrm>
            <a:off x="5921397" y="4300320"/>
            <a:ext cx="2383940" cy="1952067"/>
          </a:xfrm>
          <a:prstGeom prst="rect">
            <a:avLst/>
          </a:prstGeom>
        </p:spPr>
      </p:pic>
      <p:sp>
        <p:nvSpPr>
          <p:cNvPr id="9" name="矩形 8">
            <a:extLst>
              <a:ext uri="{FF2B5EF4-FFF2-40B4-BE49-F238E27FC236}">
                <a16:creationId xmlns:a16="http://schemas.microsoft.com/office/drawing/2014/main" id="{78BBF7A4-D8CA-4DE5-AB7F-132E21312C74}"/>
              </a:ext>
            </a:extLst>
          </p:cNvPr>
          <p:cNvSpPr/>
          <p:nvPr/>
        </p:nvSpPr>
        <p:spPr>
          <a:xfrm>
            <a:off x="502443" y="2571264"/>
            <a:ext cx="8181287" cy="2031325"/>
          </a:xfrm>
          <a:prstGeom prst="rect">
            <a:avLst/>
          </a:prstGeom>
        </p:spPr>
        <p:txBody>
          <a:bodyPr wrap="square">
            <a:spAutoFit/>
          </a:bodyPr>
          <a:lstStyle/>
          <a:p>
            <a:pPr marL="342900" indent="-342900">
              <a:lnSpc>
                <a:spcPct val="200000"/>
              </a:lnSpc>
              <a:buFont typeface="Wingdings" panose="05000000000000000000" pitchFamily="2" charset="2"/>
              <a:buChar char="n"/>
            </a:pPr>
            <a:r>
              <a:rPr lang="en-US" altLang="zh-CN" b="1" dirty="0">
                <a:latin typeface="+mn-ea"/>
              </a:rPr>
              <a:t>Requirements in the High-Energy Physics</a:t>
            </a:r>
          </a:p>
          <a:p>
            <a:pPr marL="285750" indent="-285750">
              <a:buFont typeface="Arial" panose="020B0604020202020204" pitchFamily="34" charset="0"/>
              <a:buChar char="•"/>
            </a:pPr>
            <a:r>
              <a:rPr lang="en-US" altLang="zh-CN" dirty="0">
                <a:solidFill>
                  <a:srgbClr val="000000"/>
                </a:solidFill>
                <a:latin typeface="+mn-ea"/>
              </a:rPr>
              <a:t>High data rate</a:t>
            </a:r>
          </a:p>
          <a:p>
            <a:pPr marL="285750" marR="0" indent="-285750">
              <a:buFont typeface="Arial" panose="020B0604020202020204" pitchFamily="34" charset="0"/>
              <a:buChar char="•"/>
            </a:pPr>
            <a:r>
              <a:rPr lang="en-US" altLang="zh-CN" dirty="0">
                <a:solidFill>
                  <a:srgbClr val="000000"/>
                </a:solidFill>
                <a:latin typeface="+mn-ea"/>
              </a:rPr>
              <a:t>Scalable modular system </a:t>
            </a:r>
          </a:p>
          <a:p>
            <a:pPr marL="285750" indent="-285750">
              <a:buFont typeface="Arial" panose="020B0604020202020204" pitchFamily="34" charset="0"/>
              <a:buChar char="•"/>
            </a:pPr>
            <a:r>
              <a:rPr lang="en-US" altLang="zh-CN" dirty="0">
                <a:solidFill>
                  <a:srgbClr val="000000"/>
                </a:solidFill>
                <a:latin typeface="+mn-ea"/>
              </a:rPr>
              <a:t>Shelf management and monitoring</a:t>
            </a:r>
          </a:p>
          <a:p>
            <a:pPr marL="285750" indent="-285750">
              <a:buFont typeface="Arial" panose="020B0604020202020204" pitchFamily="34" charset="0"/>
              <a:buChar char="•"/>
            </a:pPr>
            <a:r>
              <a:rPr lang="en-US" altLang="zh-CN" dirty="0">
                <a:solidFill>
                  <a:srgbClr val="000000"/>
                </a:solidFill>
                <a:latin typeface="+mn-ea"/>
              </a:rPr>
              <a:t>Redundancy</a:t>
            </a:r>
            <a:endParaRPr lang="en-US" altLang="zh-CN" dirty="0">
              <a:latin typeface="LiberationSans"/>
            </a:endParaRPr>
          </a:p>
          <a:p>
            <a:pPr marL="285750" indent="-285750">
              <a:buFont typeface="Arial" panose="020B0604020202020204" pitchFamily="34" charset="0"/>
              <a:buChar char="•"/>
            </a:pPr>
            <a:r>
              <a:rPr lang="en-US" altLang="zh-CN" dirty="0">
                <a:solidFill>
                  <a:srgbClr val="000000"/>
                </a:solidFill>
                <a:latin typeface="+mn-ea"/>
              </a:rPr>
              <a:t>Hot swap capability</a:t>
            </a:r>
            <a:endParaRPr lang="zh-CN" altLang="en-US" dirty="0"/>
          </a:p>
        </p:txBody>
      </p:sp>
      <p:sp>
        <p:nvSpPr>
          <p:cNvPr id="19" name="箭头: 下 18">
            <a:extLst>
              <a:ext uri="{FF2B5EF4-FFF2-40B4-BE49-F238E27FC236}">
                <a16:creationId xmlns:a16="http://schemas.microsoft.com/office/drawing/2014/main" id="{C4EEEC52-BCAC-4672-BA68-A9DF15639462}"/>
              </a:ext>
            </a:extLst>
          </p:cNvPr>
          <p:cNvSpPr/>
          <p:nvPr/>
        </p:nvSpPr>
        <p:spPr>
          <a:xfrm>
            <a:off x="6934498" y="3146547"/>
            <a:ext cx="357738" cy="1063148"/>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BDDE38E0-11F5-40E2-BCDA-C92BBEC25A8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13367" y="2076763"/>
            <a:ext cx="1912019" cy="957356"/>
          </a:xfrm>
          <a:prstGeom prst="rect">
            <a:avLst/>
          </a:prstGeom>
        </p:spPr>
      </p:pic>
      <p:pic>
        <p:nvPicPr>
          <p:cNvPr id="6" name="图片 5">
            <a:extLst>
              <a:ext uri="{FF2B5EF4-FFF2-40B4-BE49-F238E27FC236}">
                <a16:creationId xmlns:a16="http://schemas.microsoft.com/office/drawing/2014/main" id="{D4990048-EDAE-406A-B502-E40296401439}"/>
              </a:ext>
            </a:extLst>
          </p:cNvPr>
          <p:cNvPicPr>
            <a:picLocks noChangeAspect="1"/>
          </p:cNvPicPr>
          <p:nvPr/>
        </p:nvPicPr>
        <p:blipFill>
          <a:blip r:embed="rId4"/>
          <a:stretch>
            <a:fillRect/>
          </a:stretch>
        </p:blipFill>
        <p:spPr>
          <a:xfrm>
            <a:off x="5874514" y="1702513"/>
            <a:ext cx="1353409" cy="1353409"/>
          </a:xfrm>
          <a:prstGeom prst="rect">
            <a:avLst/>
          </a:prstGeom>
        </p:spPr>
      </p:pic>
    </p:spTree>
    <p:extLst>
      <p:ext uri="{BB962C8B-B14F-4D97-AF65-F5344CB8AC3E}">
        <p14:creationId xmlns:p14="http://schemas.microsoft.com/office/powerpoint/2010/main" val="1444149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28A4DE6-CC58-47DF-A4F8-451A92F65A96}"/>
              </a:ext>
            </a:extLst>
          </p:cNvPr>
          <p:cNvSpPr/>
          <p:nvPr/>
        </p:nvSpPr>
        <p:spPr>
          <a:xfrm>
            <a:off x="504825" y="3019425"/>
            <a:ext cx="8639175"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标题 4"/>
          <p:cNvSpPr>
            <a:spLocks noGrp="1"/>
          </p:cNvSpPr>
          <p:nvPr>
            <p:ph type="title"/>
          </p:nvPr>
        </p:nvSpPr>
        <p:spPr>
          <a:xfrm>
            <a:off x="3474611" y="2724748"/>
            <a:ext cx="3954890" cy="895350"/>
          </a:xfrm>
        </p:spPr>
        <p:txBody>
          <a:bodyPr anchor="ctr">
            <a:normAutofit/>
          </a:bodyPr>
          <a:lstStyle/>
          <a:p>
            <a:pPr algn="ctr">
              <a:spcBef>
                <a:spcPct val="0"/>
              </a:spcBef>
            </a:pPr>
            <a:r>
              <a:rPr lang="en-US" altLang="zh-CN" sz="2800" b="1" dirty="0"/>
              <a:t>MTCA.4 LLRF</a:t>
            </a:r>
            <a:br>
              <a:rPr lang="en-US" altLang="zh-CN" sz="2800" b="1" dirty="0"/>
            </a:br>
            <a:r>
              <a:rPr lang="en-US" altLang="zh-CN" sz="2800" b="1" dirty="0"/>
              <a:t>System Hardware</a:t>
            </a:r>
            <a:endParaRPr lang="zh-CN" altLang="en-US" sz="2800" b="1" dirty="0"/>
          </a:p>
        </p:txBody>
      </p:sp>
      <p:sp>
        <p:nvSpPr>
          <p:cNvPr id="17" name="文本框 16">
            <a:extLst>
              <a:ext uri="{FF2B5EF4-FFF2-40B4-BE49-F238E27FC236}">
                <a16:creationId xmlns:a16="http://schemas.microsoft.com/office/drawing/2014/main" id="{18BE1EAA-DA91-4B9A-837F-78A0ED20EE18}"/>
              </a:ext>
            </a:extLst>
          </p:cNvPr>
          <p:cNvSpPr txBox="1"/>
          <p:nvPr/>
        </p:nvSpPr>
        <p:spPr>
          <a:xfrm>
            <a:off x="2575383" y="2810414"/>
            <a:ext cx="644070" cy="692776"/>
          </a:xfrm>
          <a:prstGeom prst="rect">
            <a:avLst/>
          </a:prstGeom>
          <a:noFill/>
        </p:spPr>
        <p:txBody>
          <a:bodyPr wrap="none" rtlCol="0">
            <a:prstTxWarp prst="textPlain">
              <a:avLst/>
            </a:prstTxWarp>
            <a:spAutoFit/>
          </a:bodyPr>
          <a:lstStyle/>
          <a:p>
            <a:r>
              <a:rPr lang="en-US" altLang="zh-CN" sz="1350" b="1" dirty="0">
                <a:solidFill>
                  <a:schemeClr val="accent1"/>
                </a:solidFill>
                <a:latin typeface="Impact" panose="020B0806030902050204" pitchFamily="34" charset="0"/>
                <a:ea typeface="微软雅黑" panose="020B0503020204020204" pitchFamily="34" charset="-122"/>
              </a:rPr>
              <a:t>03</a:t>
            </a:r>
            <a:endParaRPr lang="zh-CN" altLang="en-US" sz="1350" b="1" dirty="0">
              <a:solidFill>
                <a:schemeClr val="accent1"/>
              </a:solidFill>
              <a:latin typeface="Impact" panose="020B0806030902050204" pitchFamily="34" charset="0"/>
              <a:ea typeface="微软雅黑" panose="020B0503020204020204" pitchFamily="34" charset="-122"/>
            </a:endParaRPr>
          </a:p>
        </p:txBody>
      </p:sp>
      <p:cxnSp>
        <p:nvCxnSpPr>
          <p:cNvPr id="7" name="直接连接符 6">
            <a:extLst>
              <a:ext uri="{FF2B5EF4-FFF2-40B4-BE49-F238E27FC236}">
                <a16:creationId xmlns:a16="http://schemas.microsoft.com/office/drawing/2014/main" id="{BAB374A7-46FA-4001-98D2-9D2A4E9A7A15}"/>
              </a:ext>
            </a:extLst>
          </p:cNvPr>
          <p:cNvCxnSpPr>
            <a:cxnSpLocks/>
          </p:cNvCxnSpPr>
          <p:nvPr/>
        </p:nvCxnSpPr>
        <p:spPr>
          <a:xfrm>
            <a:off x="3474610" y="2724748"/>
            <a:ext cx="0" cy="86410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165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C68CC6-6913-4E53-B5A8-3548D4FA19F9}"/>
              </a:ext>
            </a:extLst>
          </p:cNvPr>
          <p:cNvSpPr>
            <a:spLocks noGrp="1"/>
          </p:cNvSpPr>
          <p:nvPr>
            <p:ph type="title"/>
          </p:nvPr>
        </p:nvSpPr>
        <p:spPr/>
        <p:txBody>
          <a:bodyPr>
            <a:normAutofit/>
          </a:bodyPr>
          <a:lstStyle/>
          <a:p>
            <a:r>
              <a:rPr lang="en-US" altLang="zh-CN" sz="2000" dirty="0"/>
              <a:t>MTCA.4 LLRF: Overview</a:t>
            </a:r>
            <a:endParaRPr lang="zh-CN" altLang="en-US" sz="2000" dirty="0"/>
          </a:p>
        </p:txBody>
      </p:sp>
      <p:sp>
        <p:nvSpPr>
          <p:cNvPr id="4" name="灯片编号占位符 3">
            <a:extLst>
              <a:ext uri="{FF2B5EF4-FFF2-40B4-BE49-F238E27FC236}">
                <a16:creationId xmlns:a16="http://schemas.microsoft.com/office/drawing/2014/main" id="{4575E633-1F33-485D-A023-47C82800B20C}"/>
              </a:ext>
            </a:extLst>
          </p:cNvPr>
          <p:cNvSpPr>
            <a:spLocks noGrp="1"/>
          </p:cNvSpPr>
          <p:nvPr>
            <p:ph type="sldNum" sz="quarter" idx="12"/>
          </p:nvPr>
        </p:nvSpPr>
        <p:spPr/>
        <p:txBody>
          <a:bodyPr/>
          <a:lstStyle/>
          <a:p>
            <a:fld id="{5DD3DB80-B894-403A-B48E-6FDC1A72010E}" type="slidenum">
              <a:rPr lang="zh-CN" altLang="en-US" smtClean="0"/>
              <a:pPr/>
              <a:t>8</a:t>
            </a:fld>
            <a:endParaRPr lang="zh-CN" altLang="en-US"/>
          </a:p>
        </p:txBody>
      </p:sp>
      <p:pic>
        <p:nvPicPr>
          <p:cNvPr id="15" name="图片 14">
            <a:extLst>
              <a:ext uri="{FF2B5EF4-FFF2-40B4-BE49-F238E27FC236}">
                <a16:creationId xmlns:a16="http://schemas.microsoft.com/office/drawing/2014/main" id="{61CDC86D-F18D-4665-8501-6AD5D815D65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234408" y="2300948"/>
            <a:ext cx="4732829" cy="4043727"/>
          </a:xfrm>
          <a:prstGeom prst="rect">
            <a:avLst/>
          </a:prstGeom>
        </p:spPr>
      </p:pic>
      <p:sp>
        <p:nvSpPr>
          <p:cNvPr id="17" name="对话气泡: 矩形 16">
            <a:extLst>
              <a:ext uri="{FF2B5EF4-FFF2-40B4-BE49-F238E27FC236}">
                <a16:creationId xmlns:a16="http://schemas.microsoft.com/office/drawing/2014/main" id="{75955168-D358-4841-8800-B2F3497D13F8}"/>
              </a:ext>
            </a:extLst>
          </p:cNvPr>
          <p:cNvSpPr/>
          <p:nvPr/>
        </p:nvSpPr>
        <p:spPr>
          <a:xfrm>
            <a:off x="646460" y="3299470"/>
            <a:ext cx="939876" cy="576064"/>
          </a:xfrm>
          <a:prstGeom prst="wedgeRectCallout">
            <a:avLst>
              <a:gd name="adj1" fmla="val 180687"/>
              <a:gd name="adj2" fmla="val 105075"/>
            </a:avLst>
          </a:prstGeom>
          <a:solidFill>
            <a:srgbClr val="40BAD2">
              <a:lumMod val="60000"/>
              <a:lumOff val="40000"/>
            </a:srgbClr>
          </a:solidFill>
          <a:ln w="10795" cap="flat" cmpd="sng" algn="ctr">
            <a:solidFill>
              <a:srgbClr val="40BAD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Calibri"/>
                <a:ea typeface="微软雅黑"/>
                <a:cs typeface="+mn-cs"/>
              </a:rPr>
              <a:t>Power</a:t>
            </a:r>
            <a:r>
              <a:rPr kumimoji="0" lang="zh-CN" altLang="en-US" sz="1600" b="1" i="0" u="none" strike="noStrike" kern="0" cap="none" spc="0" normalizeH="0" baseline="0" noProof="0" dirty="0">
                <a:ln>
                  <a:noFill/>
                </a:ln>
                <a:solidFill>
                  <a:srgbClr val="000000"/>
                </a:solidFill>
                <a:effectLst/>
                <a:uLnTx/>
                <a:uFillTx/>
                <a:latin typeface="Calibri"/>
                <a:ea typeface="微软雅黑"/>
                <a:cs typeface="+mn-cs"/>
              </a:rPr>
              <a:t> </a:t>
            </a:r>
            <a:r>
              <a:rPr kumimoji="0" lang="en-US" altLang="zh-CN" sz="1600" b="1" i="0" u="none" strike="noStrike" kern="0" cap="none" spc="0" normalizeH="0" baseline="0" noProof="0" dirty="0">
                <a:ln>
                  <a:noFill/>
                </a:ln>
                <a:solidFill>
                  <a:srgbClr val="000000"/>
                </a:solidFill>
                <a:effectLst/>
                <a:uLnTx/>
                <a:uFillTx/>
                <a:latin typeface="Calibri"/>
                <a:ea typeface="微软雅黑"/>
                <a:cs typeface="+mn-cs"/>
              </a:rPr>
              <a:t>Supply</a:t>
            </a:r>
          </a:p>
        </p:txBody>
      </p:sp>
      <p:sp>
        <p:nvSpPr>
          <p:cNvPr id="18" name="对话气泡: 矩形 17">
            <a:extLst>
              <a:ext uri="{FF2B5EF4-FFF2-40B4-BE49-F238E27FC236}">
                <a16:creationId xmlns:a16="http://schemas.microsoft.com/office/drawing/2014/main" id="{83B1F60E-2ED7-495B-8B39-C42216DB02B4}"/>
              </a:ext>
            </a:extLst>
          </p:cNvPr>
          <p:cNvSpPr/>
          <p:nvPr/>
        </p:nvSpPr>
        <p:spPr>
          <a:xfrm>
            <a:off x="502444" y="4307582"/>
            <a:ext cx="1083892" cy="576064"/>
          </a:xfrm>
          <a:prstGeom prst="wedgeRectCallout">
            <a:avLst>
              <a:gd name="adj1" fmla="val 194052"/>
              <a:gd name="adj2" fmla="val -33384"/>
            </a:avLst>
          </a:prstGeom>
          <a:solidFill>
            <a:srgbClr val="40BAD2">
              <a:lumMod val="60000"/>
              <a:lumOff val="40000"/>
            </a:srgbClr>
          </a:solidFill>
          <a:ln w="10795" cap="flat" cmpd="sng" algn="ctr">
            <a:solidFill>
              <a:srgbClr val="40BAD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000000"/>
                </a:solidFill>
                <a:effectLst/>
                <a:uLnTx/>
                <a:uFillTx/>
                <a:latin typeface="Calibri"/>
                <a:ea typeface="微软雅黑"/>
                <a:cs typeface="+mn-cs"/>
              </a:rPr>
              <a:t>MicroTCA Carrier Hub</a:t>
            </a:r>
          </a:p>
        </p:txBody>
      </p:sp>
      <p:sp>
        <p:nvSpPr>
          <p:cNvPr id="19" name="对话气泡: 矩形 18">
            <a:extLst>
              <a:ext uri="{FF2B5EF4-FFF2-40B4-BE49-F238E27FC236}">
                <a16:creationId xmlns:a16="http://schemas.microsoft.com/office/drawing/2014/main" id="{2EA78B37-E71C-4E47-9EBD-3F4F854FC32E}"/>
              </a:ext>
            </a:extLst>
          </p:cNvPr>
          <p:cNvSpPr/>
          <p:nvPr/>
        </p:nvSpPr>
        <p:spPr>
          <a:xfrm>
            <a:off x="646460" y="5243686"/>
            <a:ext cx="939876" cy="576064"/>
          </a:xfrm>
          <a:prstGeom prst="wedgeRectCallout">
            <a:avLst>
              <a:gd name="adj1" fmla="val 234295"/>
              <a:gd name="adj2" fmla="val -147601"/>
            </a:avLst>
          </a:prstGeom>
          <a:solidFill>
            <a:srgbClr val="40BAD2">
              <a:lumMod val="60000"/>
              <a:lumOff val="40000"/>
            </a:srgbClr>
          </a:solidFill>
          <a:ln w="10795" cap="flat" cmpd="sng" algn="ctr">
            <a:solidFill>
              <a:srgbClr val="40BAD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000000"/>
                </a:solidFill>
                <a:effectLst/>
                <a:uLnTx/>
                <a:uFillTx/>
                <a:latin typeface="Calibri"/>
                <a:ea typeface="微软雅黑"/>
                <a:cs typeface="+mn-cs"/>
              </a:rPr>
              <a:t>Processor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000000"/>
                </a:solidFill>
                <a:effectLst/>
                <a:uLnTx/>
                <a:uFillTx/>
                <a:latin typeface="Calibri"/>
                <a:ea typeface="微软雅黑"/>
                <a:cs typeface="+mn-cs"/>
              </a:rPr>
              <a:t>Board</a:t>
            </a:r>
          </a:p>
        </p:txBody>
      </p:sp>
      <p:sp>
        <p:nvSpPr>
          <p:cNvPr id="20" name="对话气泡: 矩形 19">
            <a:extLst>
              <a:ext uri="{FF2B5EF4-FFF2-40B4-BE49-F238E27FC236}">
                <a16:creationId xmlns:a16="http://schemas.microsoft.com/office/drawing/2014/main" id="{E2B281D4-26BF-4EE2-893D-944D26BD8601}"/>
              </a:ext>
            </a:extLst>
          </p:cNvPr>
          <p:cNvSpPr/>
          <p:nvPr/>
        </p:nvSpPr>
        <p:spPr>
          <a:xfrm>
            <a:off x="345465" y="1340359"/>
            <a:ext cx="939876" cy="576064"/>
          </a:xfrm>
          <a:prstGeom prst="wedgeRectCallout">
            <a:avLst>
              <a:gd name="adj1" fmla="val 286150"/>
              <a:gd name="adj2" fmla="val 460847"/>
            </a:avLst>
          </a:prstGeom>
          <a:solidFill>
            <a:srgbClr val="40BAD2">
              <a:lumMod val="60000"/>
              <a:lumOff val="40000"/>
            </a:srgbClr>
          </a:solidFill>
          <a:ln w="10795" cap="flat" cmpd="sng" algn="ctr">
            <a:solidFill>
              <a:srgbClr val="40BAD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000000"/>
                </a:solidFill>
                <a:effectLst/>
                <a:uLnTx/>
                <a:uFillTx/>
                <a:latin typeface="Calibri"/>
                <a:ea typeface="微软雅黑"/>
                <a:cs typeface="+mn-cs"/>
              </a:rPr>
              <a:t>AMC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000000"/>
                </a:solidFill>
                <a:effectLst/>
                <a:uLnTx/>
                <a:uFillTx/>
                <a:latin typeface="Calibri"/>
                <a:ea typeface="微软雅黑"/>
                <a:cs typeface="+mn-cs"/>
              </a:rPr>
              <a:t>Boards</a:t>
            </a:r>
          </a:p>
        </p:txBody>
      </p:sp>
      <p:sp>
        <p:nvSpPr>
          <p:cNvPr id="21" name="对话气泡: 矩形 20">
            <a:extLst>
              <a:ext uri="{FF2B5EF4-FFF2-40B4-BE49-F238E27FC236}">
                <a16:creationId xmlns:a16="http://schemas.microsoft.com/office/drawing/2014/main" id="{10EA44F6-0C6D-4D8B-8D2F-C74C4CA503B7}"/>
              </a:ext>
            </a:extLst>
          </p:cNvPr>
          <p:cNvSpPr/>
          <p:nvPr/>
        </p:nvSpPr>
        <p:spPr>
          <a:xfrm>
            <a:off x="4460202" y="1271139"/>
            <a:ext cx="939876" cy="576064"/>
          </a:xfrm>
          <a:prstGeom prst="wedgeRectCallout">
            <a:avLst>
              <a:gd name="adj1" fmla="val -40779"/>
              <a:gd name="adj2" fmla="val 274363"/>
            </a:avLst>
          </a:prstGeom>
          <a:solidFill>
            <a:srgbClr val="40BAD2">
              <a:lumMod val="60000"/>
              <a:lumOff val="40000"/>
            </a:srgbClr>
          </a:solidFill>
          <a:ln w="10795" cap="flat" cmpd="sng" algn="ctr">
            <a:solidFill>
              <a:srgbClr val="40BAD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000000"/>
                </a:solidFill>
                <a:effectLst/>
                <a:uLnTx/>
                <a:uFillTx/>
                <a:latin typeface="Calibri"/>
                <a:ea typeface="微软雅黑"/>
                <a:cs typeface="+mn-cs"/>
              </a:rPr>
              <a:t>RTM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srgbClr val="000000"/>
                </a:solidFill>
                <a:effectLst/>
                <a:uLnTx/>
                <a:uFillTx/>
                <a:latin typeface="Calibri"/>
                <a:ea typeface="微软雅黑"/>
                <a:cs typeface="+mn-cs"/>
              </a:rPr>
              <a:t>Boards</a:t>
            </a:r>
          </a:p>
        </p:txBody>
      </p:sp>
      <p:sp>
        <p:nvSpPr>
          <p:cNvPr id="22" name="对话气泡: 矩形 21">
            <a:extLst>
              <a:ext uri="{FF2B5EF4-FFF2-40B4-BE49-F238E27FC236}">
                <a16:creationId xmlns:a16="http://schemas.microsoft.com/office/drawing/2014/main" id="{644367C4-8A7F-4D1F-BC8C-1F2E85F965D4}"/>
              </a:ext>
            </a:extLst>
          </p:cNvPr>
          <p:cNvSpPr/>
          <p:nvPr/>
        </p:nvSpPr>
        <p:spPr>
          <a:xfrm>
            <a:off x="7609765" y="5251664"/>
            <a:ext cx="939876" cy="576064"/>
          </a:xfrm>
          <a:prstGeom prst="wedgeRectCallout">
            <a:avLst>
              <a:gd name="adj1" fmla="val -298480"/>
              <a:gd name="adj2" fmla="val -86051"/>
            </a:avLst>
          </a:prstGeom>
          <a:solidFill>
            <a:srgbClr val="40BAD2">
              <a:lumMod val="60000"/>
              <a:lumOff val="40000"/>
            </a:srgbClr>
          </a:solidFill>
          <a:ln w="10795" cap="flat" cmpd="sng" algn="ctr">
            <a:solidFill>
              <a:srgbClr val="40BAD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00000"/>
                </a:solidFill>
                <a:effectLst/>
                <a:uLnTx/>
                <a:uFillTx/>
                <a:latin typeface="Calibri"/>
                <a:ea typeface="微软雅黑"/>
                <a:cs typeface="+mn-cs"/>
              </a:rPr>
              <a:t>Redundant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00000"/>
                </a:solidFill>
                <a:effectLst/>
                <a:uLnTx/>
                <a:uFillTx/>
                <a:latin typeface="Calibri"/>
                <a:ea typeface="微软雅黑"/>
                <a:cs typeface="+mn-cs"/>
              </a:rPr>
              <a:t>PSU &amp; MCH</a:t>
            </a:r>
          </a:p>
        </p:txBody>
      </p:sp>
      <p:sp>
        <p:nvSpPr>
          <p:cNvPr id="24" name="文本框 23">
            <a:extLst>
              <a:ext uri="{FF2B5EF4-FFF2-40B4-BE49-F238E27FC236}">
                <a16:creationId xmlns:a16="http://schemas.microsoft.com/office/drawing/2014/main" id="{D44B1CA6-70CC-4C0D-8FAA-50D3E104EE2C}"/>
              </a:ext>
            </a:extLst>
          </p:cNvPr>
          <p:cNvSpPr txBox="1"/>
          <p:nvPr/>
        </p:nvSpPr>
        <p:spPr>
          <a:xfrm>
            <a:off x="5400078" y="1201480"/>
            <a:ext cx="3398457" cy="1099468"/>
          </a:xfrm>
          <a:prstGeom prst="rect">
            <a:avLst/>
          </a:prstGeom>
          <a:noFill/>
        </p:spPr>
        <p:txBody>
          <a:bodyPr wrap="square">
            <a:spAutoFit/>
          </a:bodyPr>
          <a:lstStyle/>
          <a:p>
            <a:pPr marL="285750" indent="-285750" algn="l">
              <a:lnSpc>
                <a:spcPct val="125000"/>
              </a:lnSpc>
              <a:buFont typeface="Arial" panose="020B0604020202020204" pitchFamily="34" charset="0"/>
              <a:buChar char="•"/>
            </a:pPr>
            <a:r>
              <a:rPr lang="en-US" altLang="zh-CN" dirty="0">
                <a:latin typeface="+mn-ea"/>
              </a:rPr>
              <a:t>RF interface, I/O extension</a:t>
            </a:r>
            <a:endParaRPr lang="en-US" altLang="zh-CN" sz="1800" b="0" i="0" u="none" strike="noStrike" baseline="0" dirty="0">
              <a:latin typeface="+mn-ea"/>
            </a:endParaRPr>
          </a:p>
          <a:p>
            <a:pPr marL="285750" indent="-285750" algn="l">
              <a:lnSpc>
                <a:spcPct val="125000"/>
              </a:lnSpc>
              <a:buFont typeface="Arial" panose="020B0604020202020204" pitchFamily="34" charset="0"/>
              <a:buChar char="•"/>
            </a:pPr>
            <a:r>
              <a:rPr lang="en-US" altLang="zh-CN" sz="1800" b="0" i="0" u="none" strike="noStrike" baseline="0" dirty="0">
                <a:latin typeface="+mn-ea"/>
              </a:rPr>
              <a:t>In-house development or COTS</a:t>
            </a:r>
            <a:endParaRPr lang="zh-CN" altLang="en-US" dirty="0">
              <a:latin typeface="+mn-ea"/>
            </a:endParaRPr>
          </a:p>
        </p:txBody>
      </p:sp>
      <p:sp>
        <p:nvSpPr>
          <p:cNvPr id="26" name="文本框 25">
            <a:extLst>
              <a:ext uri="{FF2B5EF4-FFF2-40B4-BE49-F238E27FC236}">
                <a16:creationId xmlns:a16="http://schemas.microsoft.com/office/drawing/2014/main" id="{F1ED5483-328F-4921-82CC-3A0F15D806C4}"/>
              </a:ext>
            </a:extLst>
          </p:cNvPr>
          <p:cNvSpPr txBox="1"/>
          <p:nvPr/>
        </p:nvSpPr>
        <p:spPr>
          <a:xfrm>
            <a:off x="1328382" y="1244222"/>
            <a:ext cx="3131820" cy="753220"/>
          </a:xfrm>
          <a:prstGeom prst="rect">
            <a:avLst/>
          </a:prstGeom>
          <a:noFill/>
        </p:spPr>
        <p:txBody>
          <a:bodyPr wrap="square">
            <a:spAutoFit/>
          </a:bodyPr>
          <a:lstStyle/>
          <a:p>
            <a:pPr marL="285750" indent="-285750">
              <a:lnSpc>
                <a:spcPct val="125000"/>
              </a:lnSpc>
              <a:buFont typeface="Arial" panose="020B0604020202020204" pitchFamily="34" charset="0"/>
              <a:buChar char="•"/>
            </a:pPr>
            <a:r>
              <a:rPr lang="en-US" altLang="zh-CN" dirty="0">
                <a:latin typeface="+mn-ea"/>
              </a:rPr>
              <a:t>ADC, DAC, FPGA</a:t>
            </a:r>
          </a:p>
          <a:p>
            <a:pPr marL="285750" indent="-285750">
              <a:lnSpc>
                <a:spcPct val="125000"/>
              </a:lnSpc>
              <a:buFont typeface="Arial" panose="020B0604020202020204" pitchFamily="34" charset="0"/>
              <a:buChar char="•"/>
            </a:pPr>
            <a:r>
              <a:rPr lang="en-US" altLang="zh-CN" dirty="0">
                <a:latin typeface="+mn-ea"/>
              </a:rPr>
              <a:t>Mostly COTS</a:t>
            </a:r>
          </a:p>
        </p:txBody>
      </p:sp>
    </p:spTree>
    <p:extLst>
      <p:ext uri="{BB962C8B-B14F-4D97-AF65-F5344CB8AC3E}">
        <p14:creationId xmlns:p14="http://schemas.microsoft.com/office/powerpoint/2010/main" val="585273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74D630-8746-4785-8265-7C638D46CADC}"/>
              </a:ext>
            </a:extLst>
          </p:cNvPr>
          <p:cNvSpPr>
            <a:spLocks noGrp="1"/>
          </p:cNvSpPr>
          <p:nvPr>
            <p:ph type="title"/>
          </p:nvPr>
        </p:nvSpPr>
        <p:spPr/>
        <p:txBody>
          <a:bodyPr/>
          <a:lstStyle/>
          <a:p>
            <a:r>
              <a:rPr lang="en-US" altLang="zh-CN" dirty="0"/>
              <a:t>Chassis selection</a:t>
            </a:r>
            <a:endParaRPr lang="zh-CN" altLang="en-US" dirty="0"/>
          </a:p>
        </p:txBody>
      </p:sp>
      <p:sp>
        <p:nvSpPr>
          <p:cNvPr id="4" name="灯片编号占位符 3">
            <a:extLst>
              <a:ext uri="{FF2B5EF4-FFF2-40B4-BE49-F238E27FC236}">
                <a16:creationId xmlns:a16="http://schemas.microsoft.com/office/drawing/2014/main" id="{323556BA-C645-4D57-A24C-AC363CF31771}"/>
              </a:ext>
            </a:extLst>
          </p:cNvPr>
          <p:cNvSpPr>
            <a:spLocks noGrp="1"/>
          </p:cNvSpPr>
          <p:nvPr>
            <p:ph type="sldNum" sz="quarter" idx="12"/>
          </p:nvPr>
        </p:nvSpPr>
        <p:spPr/>
        <p:txBody>
          <a:bodyPr/>
          <a:lstStyle/>
          <a:p>
            <a:fld id="{5DD3DB80-B894-403A-B48E-6FDC1A72010E}" type="slidenum">
              <a:rPr lang="zh-CN" altLang="en-US" smtClean="0"/>
              <a:pPr/>
              <a:t>9</a:t>
            </a:fld>
            <a:endParaRPr lang="zh-CN" altLang="en-US"/>
          </a:p>
        </p:txBody>
      </p:sp>
      <p:pic>
        <p:nvPicPr>
          <p:cNvPr id="8" name="图片 7">
            <a:extLst>
              <a:ext uri="{FF2B5EF4-FFF2-40B4-BE49-F238E27FC236}">
                <a16:creationId xmlns:a16="http://schemas.microsoft.com/office/drawing/2014/main" id="{9DBE50F7-21BD-473F-B206-1EB013FE57AD}"/>
              </a:ext>
            </a:extLst>
          </p:cNvPr>
          <p:cNvPicPr>
            <a:picLocks noChangeAspect="1"/>
          </p:cNvPicPr>
          <p:nvPr/>
        </p:nvPicPr>
        <p:blipFill>
          <a:blip r:embed="rId3"/>
          <a:stretch>
            <a:fillRect/>
          </a:stretch>
        </p:blipFill>
        <p:spPr>
          <a:xfrm>
            <a:off x="5951011" y="3593584"/>
            <a:ext cx="1738803" cy="1477329"/>
          </a:xfrm>
          <a:prstGeom prst="rect">
            <a:avLst/>
          </a:prstGeom>
        </p:spPr>
      </p:pic>
      <p:sp>
        <p:nvSpPr>
          <p:cNvPr id="14" name="文本框 13">
            <a:extLst>
              <a:ext uri="{FF2B5EF4-FFF2-40B4-BE49-F238E27FC236}">
                <a16:creationId xmlns:a16="http://schemas.microsoft.com/office/drawing/2014/main" id="{7D2193DA-1E10-4EFA-ADB6-3F4DAB0B206F}"/>
              </a:ext>
            </a:extLst>
          </p:cNvPr>
          <p:cNvSpPr txBox="1"/>
          <p:nvPr/>
        </p:nvSpPr>
        <p:spPr>
          <a:xfrm>
            <a:off x="714475" y="2426225"/>
            <a:ext cx="3305175" cy="1169551"/>
          </a:xfrm>
          <a:prstGeom prst="rect">
            <a:avLst/>
          </a:prstGeom>
          <a:noFill/>
        </p:spPr>
        <p:txBody>
          <a:bodyPr wrap="square">
            <a:spAutoFit/>
          </a:bodyPr>
          <a:lstStyle/>
          <a:p>
            <a:pPr algn="l"/>
            <a:r>
              <a:rPr lang="en-US" altLang="zh-CN" sz="1400" b="1" i="0" u="none" strike="noStrike" baseline="0" dirty="0">
                <a:latin typeface="LiberationSans-Bold"/>
              </a:rPr>
              <a:t>1U Chassis</a:t>
            </a:r>
          </a:p>
          <a:p>
            <a:pPr algn="l"/>
            <a:r>
              <a:rPr lang="en-US" altLang="zh-CN" sz="1400" b="0" i="0" u="none" strike="noStrike" baseline="0" dirty="0">
                <a:latin typeface="LiberationSans"/>
              </a:rPr>
              <a:t>• Integrated </a:t>
            </a:r>
            <a:r>
              <a:rPr lang="en-US" altLang="zh-CN" sz="1400" b="0" i="0" u="none" strike="noStrike" baseline="0" dirty="0" err="1">
                <a:latin typeface="LiberationSans"/>
              </a:rPr>
              <a:t>eMCH</a:t>
            </a:r>
            <a:endParaRPr lang="en-US" altLang="zh-CN" sz="1400" b="0" i="0" u="none" strike="noStrike" baseline="0" dirty="0">
              <a:latin typeface="LiberationSans"/>
            </a:endParaRPr>
          </a:p>
          <a:p>
            <a:pPr algn="l"/>
            <a:r>
              <a:rPr lang="en-US" altLang="zh-CN" sz="1400" b="0" i="0" u="none" strike="noStrike" baseline="0" dirty="0">
                <a:latin typeface="LiberationSans"/>
              </a:rPr>
              <a:t>• 2-slot Double Mid-Size AMC w/ RTM</a:t>
            </a:r>
          </a:p>
          <a:p>
            <a:pPr algn="l"/>
            <a:r>
              <a:rPr lang="en-US" altLang="zh-CN" sz="1400" b="0" i="0" u="none" strike="noStrike" baseline="0" dirty="0">
                <a:latin typeface="LiberationSans"/>
              </a:rPr>
              <a:t>• 2-slot Single Mid-Size AMC</a:t>
            </a:r>
          </a:p>
          <a:p>
            <a:pPr algn="l"/>
            <a:r>
              <a:rPr lang="en-US" altLang="zh-CN" sz="1400" b="0" i="0" u="none" strike="noStrike" baseline="0" dirty="0">
                <a:latin typeface="LiberationSans"/>
              </a:rPr>
              <a:t>• Integrated PSU</a:t>
            </a:r>
            <a:endParaRPr lang="zh-CN" altLang="en-US" sz="1400" dirty="0"/>
          </a:p>
        </p:txBody>
      </p:sp>
      <p:sp>
        <p:nvSpPr>
          <p:cNvPr id="16" name="文本框 15">
            <a:extLst>
              <a:ext uri="{FF2B5EF4-FFF2-40B4-BE49-F238E27FC236}">
                <a16:creationId xmlns:a16="http://schemas.microsoft.com/office/drawing/2014/main" id="{D11AED6C-4642-4E53-90E9-EC2CC7A9689C}"/>
              </a:ext>
            </a:extLst>
          </p:cNvPr>
          <p:cNvSpPr txBox="1"/>
          <p:nvPr/>
        </p:nvSpPr>
        <p:spPr>
          <a:xfrm>
            <a:off x="707906" y="5001365"/>
            <a:ext cx="3139031" cy="1169551"/>
          </a:xfrm>
          <a:prstGeom prst="rect">
            <a:avLst/>
          </a:prstGeom>
          <a:noFill/>
        </p:spPr>
        <p:txBody>
          <a:bodyPr wrap="square">
            <a:spAutoFit/>
          </a:bodyPr>
          <a:lstStyle/>
          <a:p>
            <a:pPr algn="l"/>
            <a:r>
              <a:rPr lang="en-US" altLang="zh-CN" sz="1400" b="1" i="0" u="none" strike="noStrike" baseline="0" dirty="0">
                <a:latin typeface="LiberationSans-Bold"/>
              </a:rPr>
              <a:t>3U Chassis</a:t>
            </a:r>
          </a:p>
          <a:p>
            <a:pPr algn="l"/>
            <a:r>
              <a:rPr lang="en-US" altLang="zh-CN" sz="1400" b="0" i="0" u="none" strike="noStrike" baseline="0" dirty="0">
                <a:latin typeface="LiberationSans"/>
              </a:rPr>
              <a:t>• 4-slot Double Mid-Size AMC w/ RTM</a:t>
            </a:r>
          </a:p>
          <a:p>
            <a:pPr algn="l"/>
            <a:r>
              <a:rPr lang="en-US" altLang="zh-CN" sz="1400" b="0" i="0" u="none" strike="noStrike" baseline="0" dirty="0">
                <a:latin typeface="LiberationSans"/>
              </a:rPr>
              <a:t>• 1-slot Double Mid-size AMC</a:t>
            </a:r>
          </a:p>
          <a:p>
            <a:pPr algn="l"/>
            <a:r>
              <a:rPr lang="en-US" altLang="zh-CN" sz="1400" b="0" i="0" u="none" strike="noStrike" baseline="0" dirty="0">
                <a:latin typeface="LiberationSans"/>
              </a:rPr>
              <a:t>• 1-slot Double Full-size MCH</a:t>
            </a:r>
            <a:endParaRPr lang="en-US" altLang="zh-CN" sz="1400" dirty="0">
              <a:latin typeface="LiberationSans"/>
            </a:endParaRPr>
          </a:p>
          <a:p>
            <a:pPr algn="l"/>
            <a:r>
              <a:rPr lang="en-US" altLang="zh-CN" sz="1400" b="0" i="0" u="none" strike="noStrike" baseline="0" dirty="0">
                <a:latin typeface="LiberationSans"/>
              </a:rPr>
              <a:t>• </a:t>
            </a:r>
            <a:r>
              <a:rPr lang="en-US" altLang="zh-CN" sz="1400" dirty="0">
                <a:latin typeface="LiberationSans"/>
              </a:rPr>
              <a:t>2 Double Full-size PM</a:t>
            </a:r>
            <a:endParaRPr lang="zh-CN" altLang="en-US" sz="1400" dirty="0"/>
          </a:p>
        </p:txBody>
      </p:sp>
      <p:sp>
        <p:nvSpPr>
          <p:cNvPr id="18" name="文本框 17">
            <a:extLst>
              <a:ext uri="{FF2B5EF4-FFF2-40B4-BE49-F238E27FC236}">
                <a16:creationId xmlns:a16="http://schemas.microsoft.com/office/drawing/2014/main" id="{1AA1C6B6-4848-458A-A6E1-A9909BEABC3E}"/>
              </a:ext>
            </a:extLst>
          </p:cNvPr>
          <p:cNvSpPr txBox="1"/>
          <p:nvPr/>
        </p:nvSpPr>
        <p:spPr>
          <a:xfrm>
            <a:off x="5377099" y="5070913"/>
            <a:ext cx="3096072" cy="1169551"/>
          </a:xfrm>
          <a:prstGeom prst="rect">
            <a:avLst/>
          </a:prstGeom>
          <a:noFill/>
        </p:spPr>
        <p:txBody>
          <a:bodyPr wrap="square">
            <a:spAutoFit/>
          </a:bodyPr>
          <a:lstStyle/>
          <a:p>
            <a:r>
              <a:rPr lang="en-US" altLang="zh-CN" sz="1400" b="1" dirty="0">
                <a:latin typeface="LiberationSans-Bold"/>
              </a:rPr>
              <a:t>9</a:t>
            </a:r>
            <a:r>
              <a:rPr lang="en-US" altLang="zh-CN" sz="1400" b="1" i="0" u="none" strike="noStrike" baseline="0" dirty="0">
                <a:latin typeface="LiberationSans-Bold"/>
              </a:rPr>
              <a:t>U Chassis</a:t>
            </a:r>
            <a:endParaRPr lang="en-US" altLang="zh-CN" sz="1400" dirty="0">
              <a:latin typeface="LiberationSans"/>
            </a:endParaRPr>
          </a:p>
          <a:p>
            <a:r>
              <a:rPr lang="en-US" altLang="zh-CN" sz="1400" dirty="0">
                <a:latin typeface="LiberationSans"/>
              </a:rPr>
              <a:t>• 12-slot Double Mid-Size AMC</a:t>
            </a:r>
          </a:p>
          <a:p>
            <a:r>
              <a:rPr lang="en-US" altLang="zh-CN" sz="1400" dirty="0">
                <a:latin typeface="LiberationSans"/>
              </a:rPr>
              <a:t>slots w/ RTM</a:t>
            </a:r>
          </a:p>
          <a:p>
            <a:r>
              <a:rPr lang="en-US" altLang="zh-CN" sz="1400" dirty="0">
                <a:latin typeface="LiberationSans"/>
              </a:rPr>
              <a:t>• 2-slot Double Full-size MCH </a:t>
            </a:r>
            <a:r>
              <a:rPr lang="en-US" altLang="zh-CN" sz="1400" b="0" i="0" u="none" strike="noStrike" baseline="0" dirty="0">
                <a:latin typeface="LiberationSans"/>
              </a:rPr>
              <a:t>w/ RTM</a:t>
            </a:r>
            <a:endParaRPr lang="en-US" altLang="zh-CN" sz="1400" dirty="0">
              <a:latin typeface="LiberationSans"/>
            </a:endParaRPr>
          </a:p>
          <a:p>
            <a:r>
              <a:rPr lang="en-US" altLang="zh-CN" sz="1400" dirty="0">
                <a:latin typeface="LiberationSans"/>
              </a:rPr>
              <a:t>• 4 Double Full-size PM</a:t>
            </a:r>
            <a:endParaRPr lang="zh-CN" altLang="en-US" sz="1400" dirty="0">
              <a:latin typeface="LiberationSans"/>
            </a:endParaRPr>
          </a:p>
        </p:txBody>
      </p:sp>
      <p:pic>
        <p:nvPicPr>
          <p:cNvPr id="20" name="图片 19">
            <a:extLst>
              <a:ext uri="{FF2B5EF4-FFF2-40B4-BE49-F238E27FC236}">
                <a16:creationId xmlns:a16="http://schemas.microsoft.com/office/drawing/2014/main" id="{4D89269D-9E8B-49BB-8D94-10FEF238564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3589" y="3972666"/>
            <a:ext cx="2401036" cy="1028699"/>
          </a:xfrm>
          <a:prstGeom prst="rect">
            <a:avLst/>
          </a:prstGeom>
        </p:spPr>
      </p:pic>
      <p:pic>
        <p:nvPicPr>
          <p:cNvPr id="22" name="图片 21">
            <a:extLst>
              <a:ext uri="{FF2B5EF4-FFF2-40B4-BE49-F238E27FC236}">
                <a16:creationId xmlns:a16="http://schemas.microsoft.com/office/drawing/2014/main" id="{F35607EA-D79D-4A0B-8D58-DE30ED5549F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37766" y="1738539"/>
            <a:ext cx="2479313" cy="677441"/>
          </a:xfrm>
          <a:prstGeom prst="rect">
            <a:avLst/>
          </a:prstGeom>
        </p:spPr>
      </p:pic>
      <p:sp>
        <p:nvSpPr>
          <p:cNvPr id="25" name="文本框 24">
            <a:extLst>
              <a:ext uri="{FF2B5EF4-FFF2-40B4-BE49-F238E27FC236}">
                <a16:creationId xmlns:a16="http://schemas.microsoft.com/office/drawing/2014/main" id="{DEA699F2-7C1A-4B39-A1AE-432B236C28F4}"/>
              </a:ext>
            </a:extLst>
          </p:cNvPr>
          <p:cNvSpPr txBox="1"/>
          <p:nvPr/>
        </p:nvSpPr>
        <p:spPr>
          <a:xfrm>
            <a:off x="5377099" y="2363040"/>
            <a:ext cx="3305175" cy="1169551"/>
          </a:xfrm>
          <a:prstGeom prst="rect">
            <a:avLst/>
          </a:prstGeom>
          <a:noFill/>
        </p:spPr>
        <p:txBody>
          <a:bodyPr wrap="square">
            <a:spAutoFit/>
          </a:bodyPr>
          <a:lstStyle/>
          <a:p>
            <a:pPr algn="l"/>
            <a:r>
              <a:rPr lang="en-US" altLang="zh-CN" sz="1400" b="1" i="0" u="none" strike="noStrike" baseline="0" dirty="0">
                <a:latin typeface="LiberationSans-Bold"/>
              </a:rPr>
              <a:t>2U Chassis</a:t>
            </a:r>
          </a:p>
          <a:p>
            <a:pPr algn="l"/>
            <a:r>
              <a:rPr lang="en-US" altLang="zh-CN" sz="1400" b="0" i="0" u="none" strike="noStrike" baseline="0" dirty="0">
                <a:latin typeface="LiberationSans"/>
              </a:rPr>
              <a:t>• 5-slot Double Mid-Size AMC w/ RTM</a:t>
            </a:r>
            <a:endParaRPr lang="en-US" altLang="zh-CN" sz="1400" dirty="0">
              <a:latin typeface="LiberationSans"/>
            </a:endParaRPr>
          </a:p>
          <a:p>
            <a:pPr algn="l"/>
            <a:r>
              <a:rPr lang="en-US" altLang="zh-CN" sz="1400" b="0" i="0" u="none" strike="noStrike" baseline="0" dirty="0">
                <a:latin typeface="LiberationSans"/>
              </a:rPr>
              <a:t>• 1-slot Double Full-size AMC</a:t>
            </a:r>
          </a:p>
          <a:p>
            <a:pPr algn="l"/>
            <a:r>
              <a:rPr lang="en-US" altLang="zh-CN" sz="1400" b="0" i="0" u="none" strike="noStrike" baseline="0" dirty="0">
                <a:latin typeface="LiberationSans"/>
              </a:rPr>
              <a:t>• 1-slot </a:t>
            </a:r>
            <a:r>
              <a:rPr lang="en-US" altLang="zh-CN" sz="1400" dirty="0">
                <a:latin typeface="LiberationSans"/>
              </a:rPr>
              <a:t>Double Full-size MCH </a:t>
            </a:r>
            <a:r>
              <a:rPr lang="en-US" altLang="zh-CN" sz="1400" b="0" i="0" u="none" strike="noStrike" baseline="0" dirty="0">
                <a:latin typeface="LiberationSans"/>
              </a:rPr>
              <a:t>w/ RTM</a:t>
            </a:r>
          </a:p>
          <a:p>
            <a:pPr algn="l"/>
            <a:r>
              <a:rPr lang="en-US" altLang="zh-CN" sz="1400" b="0" i="0" u="none" strike="noStrike" baseline="0" dirty="0">
                <a:latin typeface="LiberationSans"/>
              </a:rPr>
              <a:t>• </a:t>
            </a:r>
            <a:r>
              <a:rPr lang="en-US" altLang="zh-CN" sz="1400" dirty="0">
                <a:latin typeface="LiberationSans"/>
              </a:rPr>
              <a:t>1 Double Full-size PM</a:t>
            </a:r>
          </a:p>
        </p:txBody>
      </p:sp>
      <p:pic>
        <p:nvPicPr>
          <p:cNvPr id="27" name="图片 26">
            <a:extLst>
              <a:ext uri="{FF2B5EF4-FFF2-40B4-BE49-F238E27FC236}">
                <a16:creationId xmlns:a16="http://schemas.microsoft.com/office/drawing/2014/main" id="{2E4AFA0C-465E-4E59-BEB1-01C6C579941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706956" y="1852474"/>
            <a:ext cx="2226914" cy="449573"/>
          </a:xfrm>
          <a:prstGeom prst="rect">
            <a:avLst/>
          </a:prstGeom>
        </p:spPr>
      </p:pic>
    </p:spTree>
    <p:extLst>
      <p:ext uri="{BB962C8B-B14F-4D97-AF65-F5344CB8AC3E}">
        <p14:creationId xmlns:p14="http://schemas.microsoft.com/office/powerpoint/2010/main" val="30133806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 TOOLS.GUIDESSETTING" val="{&quot;Id&quot;:&quot;2d4375ee-8516-45e0-8956-45702a61a9b6&quot;,&quot;Name&quot;:&quot;iSlide&quot;,&quot;HeaderHeight&quot;:15.0,&quot;FooterHeight&quot;:9.0000000000000036,&quot;SideMargin&quot;:5.4999999999999982,&quot;TopMargin&quot;:0.0,&quot;BottomMargin&quot;:0.0,&quot;IntervalMargin&quot;:1.3999999999999997}"/>
  <p:tag name="ISLIDE.GUIDESSETTING" val="{&quot;Id&quot;:&quot;GuidesStyle_Normal&quot;,&quot;Name&quot;:&quot;正常&quot;,&quot;HeaderHeight&quot;:15.0,&quot;FooterHeight&quot;:9.0,&quot;SideMargin&quot;:5.5,&quot;TopMargin&quot;:0.0,&quot;BottomMargin&quot;:0.0,&quot;IntervalMargin&quot;:1.5}"/>
  <p:tag name="ISLIDE.THEME" val="adb7b82f-fffe-4569-b84a-2f8768b349b1"/>
</p:tagLst>
</file>

<file path=ppt/tags/tag2.xml><?xml version="1.0" encoding="utf-8"?>
<p:tagLst xmlns:a="http://schemas.openxmlformats.org/drawingml/2006/main" xmlns:r="http://schemas.openxmlformats.org/officeDocument/2006/relationships" xmlns:p="http://schemas.openxmlformats.org/presentationml/2006/main">
  <p:tag name="ISLIDE.DIAGRAM" val="e418bd0d-ef37-4f33-8101-40ac10f121f6"/>
</p:tagLst>
</file>

<file path=ppt/theme/theme1.xml><?xml version="1.0" encoding="utf-8"?>
<a:theme xmlns:a="http://schemas.openxmlformats.org/drawingml/2006/main" name="主题5">
  <a:themeElements>
    <a:clrScheme name="自定义 4">
      <a:dk1>
        <a:srgbClr val="000000"/>
      </a:dk1>
      <a:lt1>
        <a:srgbClr val="FFFFFF"/>
      </a:lt1>
      <a:dk2>
        <a:srgbClr val="768394"/>
      </a:dk2>
      <a:lt2>
        <a:srgbClr val="F0F0F0"/>
      </a:lt2>
      <a:accent1>
        <a:srgbClr val="768394"/>
      </a:accent1>
      <a:accent2>
        <a:srgbClr val="858585"/>
      </a:accent2>
      <a:accent3>
        <a:srgbClr val="767676"/>
      </a:accent3>
      <a:accent4>
        <a:srgbClr val="666666"/>
      </a:accent4>
      <a:accent5>
        <a:srgbClr val="797979"/>
      </a:accent5>
      <a:accent6>
        <a:srgbClr val="515151"/>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主题5" id="{B8EDB911-D765-4A7B-BBC7-40DBB672FBA6}" vid="{AECAB1C0-5DF6-436C-85E8-20094DBE11C0}"/>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4">
    <a:dk1>
      <a:srgbClr val="000000"/>
    </a:dk1>
    <a:lt1>
      <a:srgbClr val="FFFFFF"/>
    </a:lt1>
    <a:dk2>
      <a:srgbClr val="768394"/>
    </a:dk2>
    <a:lt2>
      <a:srgbClr val="F0F0F0"/>
    </a:lt2>
    <a:accent1>
      <a:srgbClr val="768394"/>
    </a:accent1>
    <a:accent2>
      <a:srgbClr val="858585"/>
    </a:accent2>
    <a:accent3>
      <a:srgbClr val="767676"/>
    </a:accent3>
    <a:accent4>
      <a:srgbClr val="666666"/>
    </a:accent4>
    <a:accent5>
      <a:srgbClr val="797979"/>
    </a:accent5>
    <a:accent6>
      <a:srgbClr val="515151"/>
    </a:accent6>
    <a:hlink>
      <a:srgbClr val="4276AA"/>
    </a:hlink>
    <a:folHlink>
      <a:srgbClr val="BFBFBF"/>
    </a:folHlink>
  </a:clrScheme>
</a:themeOverride>
</file>

<file path=ppt/theme/themeOverride2.xml><?xml version="1.0" encoding="utf-8"?>
<a:themeOverride xmlns:a="http://schemas.openxmlformats.org/drawingml/2006/main">
  <a:clrScheme name="自定义 4">
    <a:dk1>
      <a:srgbClr val="000000"/>
    </a:dk1>
    <a:lt1>
      <a:srgbClr val="FFFFFF"/>
    </a:lt1>
    <a:dk2>
      <a:srgbClr val="768394"/>
    </a:dk2>
    <a:lt2>
      <a:srgbClr val="F0F0F0"/>
    </a:lt2>
    <a:accent1>
      <a:srgbClr val="768394"/>
    </a:accent1>
    <a:accent2>
      <a:srgbClr val="858585"/>
    </a:accent2>
    <a:accent3>
      <a:srgbClr val="767676"/>
    </a:accent3>
    <a:accent4>
      <a:srgbClr val="666666"/>
    </a:accent4>
    <a:accent5>
      <a:srgbClr val="797979"/>
    </a:accent5>
    <a:accent6>
      <a:srgbClr val="515151"/>
    </a:accent6>
    <a:hlink>
      <a:srgbClr val="4276AA"/>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
  <TotalTime>17554</TotalTime>
  <Words>1661</Words>
  <Application>Microsoft Office PowerPoint</Application>
  <PresentationFormat>全屏显示(4:3)</PresentationFormat>
  <Paragraphs>314</Paragraphs>
  <Slides>31</Slides>
  <Notes>3</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31</vt:i4>
      </vt:variant>
    </vt:vector>
  </HeadingPairs>
  <TitlesOfParts>
    <vt:vector size="42" baseType="lpstr">
      <vt:lpstr>ArialMT</vt:lpstr>
      <vt:lpstr>LiberationSans</vt:lpstr>
      <vt:lpstr>LiberationSans-Bold</vt:lpstr>
      <vt:lpstr>微软雅黑</vt:lpstr>
      <vt:lpstr>Arial</vt:lpstr>
      <vt:lpstr>Arial</vt:lpstr>
      <vt:lpstr>Calibri</vt:lpstr>
      <vt:lpstr>Impact</vt:lpstr>
      <vt:lpstr>Roboto</vt:lpstr>
      <vt:lpstr>Wingdings</vt:lpstr>
      <vt:lpstr>主题5</vt:lpstr>
      <vt:lpstr>Implementation of MicroTCA Based  Low-level RF Systems</vt:lpstr>
      <vt:lpstr>PowerPoint 演示文稿</vt:lpstr>
      <vt:lpstr>LLRF Introduction</vt:lpstr>
      <vt:lpstr> LLRF System</vt:lpstr>
      <vt:lpstr>Digital LLRF System Types</vt:lpstr>
      <vt:lpstr>Motivation for MicroTCA.4</vt:lpstr>
      <vt:lpstr>MTCA.4 LLRF System Hardware</vt:lpstr>
      <vt:lpstr>MTCA.4 LLRF: Overview</vt:lpstr>
      <vt:lpstr>Chassis selection</vt:lpstr>
      <vt:lpstr>Backplane Connections</vt:lpstr>
      <vt:lpstr>Backplane Connections</vt:lpstr>
      <vt:lpstr>Backplane Connections</vt:lpstr>
      <vt:lpstr>Computing Module</vt:lpstr>
      <vt:lpstr>AMC &amp; RTM Selection</vt:lpstr>
      <vt:lpstr>Direct Sampling Schemes with RTM</vt:lpstr>
      <vt:lpstr>Direct Sampling Schemes with AMC Carrier</vt:lpstr>
      <vt:lpstr>Other Direct Sampling Schemes</vt:lpstr>
      <vt:lpstr>Down-conversion Schemes</vt:lpstr>
      <vt:lpstr>Down-conversion Schemes with RF Backplane</vt:lpstr>
      <vt:lpstr>Cavity Tuning</vt:lpstr>
      <vt:lpstr>FPGA Framework and Software Implementation</vt:lpstr>
      <vt:lpstr>FPGA Framework</vt:lpstr>
      <vt:lpstr>Typical PCIe block design</vt:lpstr>
      <vt:lpstr>XDMA Device Driver</vt:lpstr>
      <vt:lpstr>Typical processing system block design</vt:lpstr>
      <vt:lpstr>User Space Driver</vt:lpstr>
      <vt:lpstr>User Space Driver</vt:lpstr>
      <vt:lpstr>EPICS Integration</vt:lpstr>
      <vt:lpstr>Summary</vt:lpstr>
      <vt:lpstr>Summary</vt:lpstr>
      <vt:lpstr>Thank you for your attention!</vt:lpstr>
    </vt:vector>
  </TitlesOfParts>
  <Manager>iSlide</Manager>
  <Company>iSlide</Company>
  <LinksUpToDate>false</LinksUpToDate>
  <SharedDoc>false</SharedDoc>
  <HyperlinkBase>https://www.islide.cc</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iSlide</dc:creator>
  <cp:lastModifiedBy>Nan Gan</cp:lastModifiedBy>
  <cp:revision>1438</cp:revision>
  <cp:lastPrinted>2018-01-28T16:00:00Z</cp:lastPrinted>
  <dcterms:created xsi:type="dcterms:W3CDTF">2018-01-28T16:00:00Z</dcterms:created>
  <dcterms:modified xsi:type="dcterms:W3CDTF">2024-09-17T07:16:10Z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48706f29-9ca0-418e-876d-de7b156ca083</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v-yunxl@microsoft.com</vt:lpwstr>
  </property>
  <property fmtid="{D5CDD505-2E9C-101B-9397-08002B2CF9AE}" pid="6" name="MSIP_Label_f42aa342-8706-4288-bd11-ebb85995028c_SetDate">
    <vt:lpwstr>2018-10-31T09:09:59.6749058Z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