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media/image26.jpg" ContentType="image/jpeg"/>
  <Override PartName="/ppt/media/image27.jpg" ContentType="image/jpeg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6" r:id="rId2"/>
    <p:sldId id="4569" r:id="rId3"/>
    <p:sldId id="4571" r:id="rId4"/>
    <p:sldId id="4578" r:id="rId5"/>
    <p:sldId id="4561" r:id="rId6"/>
    <p:sldId id="4563" r:id="rId7"/>
    <p:sldId id="4559" r:id="rId8"/>
    <p:sldId id="4560" r:id="rId9"/>
    <p:sldId id="4580" r:id="rId10"/>
    <p:sldId id="4557" r:id="rId11"/>
    <p:sldId id="871" r:id="rId12"/>
    <p:sldId id="891" r:id="rId13"/>
    <p:sldId id="4581" r:id="rId14"/>
    <p:sldId id="4582" r:id="rId15"/>
    <p:sldId id="4583" r:id="rId16"/>
    <p:sldId id="892" r:id="rId17"/>
    <p:sldId id="4564" r:id="rId18"/>
    <p:sldId id="4579" r:id="rId19"/>
    <p:sldId id="4552" r:id="rId20"/>
    <p:sldId id="880" r:id="rId21"/>
    <p:sldId id="4532" r:id="rId22"/>
    <p:sldId id="4577" r:id="rId23"/>
    <p:sldId id="4562" r:id="rId24"/>
    <p:sldId id="4572" r:id="rId25"/>
    <p:sldId id="4574" r:id="rId26"/>
    <p:sldId id="4573" r:id="rId27"/>
    <p:sldId id="4567" r:id="rId28"/>
    <p:sldId id="45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438A685-69DD-9342-96B4-502ADDB2B53F}">
          <p14:sldIdLst>
            <p14:sldId id="266"/>
          </p14:sldIdLst>
        </p14:section>
        <p14:section name="封面" id="{C684DC81-D2C3-44A6-8941-05B53D2E0557}">
          <p14:sldIdLst/>
        </p14:section>
        <p14:section name="目录与章节过渡" id="{847108E3-22F3-4CD9-A82A-834291DC17F4}">
          <p14:sldIdLst/>
        </p14:section>
        <p14:section name="内容页" id="{EB11151C-0E14-47B0-8218-1431BF894351}">
          <p14:sldIdLst>
            <p14:sldId id="4569"/>
            <p14:sldId id="4571"/>
            <p14:sldId id="4578"/>
            <p14:sldId id="4561"/>
            <p14:sldId id="4563"/>
            <p14:sldId id="4559"/>
            <p14:sldId id="4560"/>
            <p14:sldId id="4580"/>
            <p14:sldId id="4557"/>
            <p14:sldId id="871"/>
            <p14:sldId id="891"/>
            <p14:sldId id="4581"/>
            <p14:sldId id="4582"/>
            <p14:sldId id="4583"/>
            <p14:sldId id="892"/>
            <p14:sldId id="4564"/>
            <p14:sldId id="4579"/>
            <p14:sldId id="4552"/>
          </p14:sldIdLst>
        </p14:section>
        <p14:section name="封底" id="{843E591D-6EE2-4691-951C-C0C689F22170}">
          <p14:sldIdLst>
            <p14:sldId id="880"/>
            <p14:sldId id="4532"/>
            <p14:sldId id="4577"/>
            <p14:sldId id="4562"/>
            <p14:sldId id="4572"/>
            <p14:sldId id="4574"/>
            <p14:sldId id="4573"/>
            <p14:sldId id="4567"/>
            <p14:sldId id="4566"/>
          </p14:sldIdLst>
        </p14:section>
        <p14:section name="配色与字体" id="{3D97B63B-D70E-4F27-8A27-3FF98FBB7258}">
          <p14:sldIdLst/>
        </p14:section>
        <p14:section name="图标" id="{256EF24B-5FA9-4838-AFAB-30B46CBE18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736"/>
    <a:srgbClr val="FFFF8B"/>
    <a:srgbClr val="FF9966"/>
    <a:srgbClr val="122030"/>
    <a:srgbClr val="254061"/>
    <a:srgbClr val="1B50A5"/>
    <a:srgbClr val="12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6"/>
    <p:restoredTop sz="94175"/>
  </p:normalViewPr>
  <p:slideViewPr>
    <p:cSldViewPr snapToGrid="0">
      <p:cViewPr varScale="1">
        <p:scale>
          <a:sx n="82" d="100"/>
          <a:sy n="82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281A-270A-9B4C-B6FF-3D054FB230CC}" type="datetimeFigureOut">
              <a:rPr kumimoji="1" lang="zh-CN" altLang="en-US" smtClean="0"/>
              <a:t>2024/11/20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4DCC-7920-3A40-BD25-140DCE734E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357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5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05605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6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41959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11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08978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20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7024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23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0653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5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19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5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8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9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2030">
                <a:alpha val="98824"/>
              </a:srgbClr>
            </a:gs>
            <a:gs pos="29000">
              <a:srgbClr val="254061"/>
            </a:gs>
            <a:gs pos="69000">
              <a:srgbClr val="254061"/>
            </a:gs>
            <a:gs pos="97000">
              <a:srgbClr val="25406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E4C7-4539-4438-BB44-79A9FA895CAC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9.png"/><Relationship Id="rId7" Type="http://schemas.openxmlformats.org/officeDocument/2006/relationships/image" Target="../media/image2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96E961A-1E16-95EB-D1CD-5E26466B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17" y="2151804"/>
            <a:ext cx="11833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" altLang="zh-CN" sz="3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Challenges and Opportunities in Charm from Lattice QCD</a:t>
            </a:r>
          </a:p>
          <a:p>
            <a:pPr algn="ctr">
              <a:spcBef>
                <a:spcPct val="0"/>
              </a:spcBef>
              <a:buNone/>
            </a:pPr>
            <a:r>
              <a:rPr lang="en" altLang="zh-CN" sz="3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personal perspective</a:t>
            </a:r>
            <a:r>
              <a:rPr lang="en-US" altLang="zh-CN" sz="3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546570C-5F9F-99DC-5D77-0CFA3FD0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443" y="4121421"/>
            <a:ext cx="7297126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 Wang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Workshop on Future Tau Charm Facilities</a:t>
            </a:r>
          </a:p>
        </p:txBody>
      </p:sp>
    </p:spTree>
    <p:extLst>
      <p:ext uri="{BB962C8B-B14F-4D97-AF65-F5344CB8AC3E}">
        <p14:creationId xmlns:p14="http://schemas.microsoft.com/office/powerpoint/2010/main" val="221235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BD8B866-9EF3-9289-33BF-77173E25FD07}"/>
              </a:ext>
            </a:extLst>
          </p:cNvPr>
          <p:cNvSpPr txBox="1"/>
          <p:nvPr/>
        </p:nvSpPr>
        <p:spPr>
          <a:xfrm>
            <a:off x="3963622" y="174701"/>
            <a:ext cx="468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Lattice QCD configurations </a:t>
            </a:r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8DDB2EF7-062A-DE5B-9499-A8FEC0915D68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D32DDACE-7741-3526-7FF3-3247F2A2AE2F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C3E5DBF-5254-01D3-1768-1A635D79D903}"/>
              </a:ext>
            </a:extLst>
          </p:cNvPr>
          <p:cNvSpPr txBox="1"/>
          <p:nvPr/>
        </p:nvSpPr>
        <p:spPr>
          <a:xfrm>
            <a:off x="4267043" y="6414706"/>
            <a:ext cx="3823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PRD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 054507 (2024)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47E1F0-9EFA-D20A-3BEA-81BE99B0B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29" y="932432"/>
            <a:ext cx="7108165" cy="53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7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6207A25-3232-3B4D-AE15-AD560088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79" y="1087026"/>
            <a:ext cx="6670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Recent Form factors on Lattice QCD</a:t>
            </a:r>
            <a:endParaRPr kumimoji="0"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95B6D9E7-726E-B7C6-E2C2-D3E3C68B5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089503"/>
                  </p:ext>
                </p:extLst>
              </p:nvPr>
            </p:nvGraphicFramePr>
            <p:xfrm>
              <a:off x="426720" y="2058383"/>
              <a:ext cx="11338560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4639">
                      <a:extLst>
                        <a:ext uri="{9D8B030D-6E8A-4147-A177-3AD203B41FA5}">
                          <a16:colId xmlns:a16="http://schemas.microsoft.com/office/drawing/2014/main" val="447121456"/>
                        </a:ext>
                      </a:extLst>
                    </a:gridCol>
                    <a:gridCol w="2115669">
                      <a:extLst>
                        <a:ext uri="{9D8B030D-6E8A-4147-A177-3AD203B41FA5}">
                          <a16:colId xmlns:a16="http://schemas.microsoft.com/office/drawing/2014/main" val="1609986543"/>
                        </a:ext>
                      </a:extLst>
                    </a:gridCol>
                    <a:gridCol w="2310738">
                      <a:extLst>
                        <a:ext uri="{9D8B030D-6E8A-4147-A177-3AD203B41FA5}">
                          <a16:colId xmlns:a16="http://schemas.microsoft.com/office/drawing/2014/main" val="2165378384"/>
                        </a:ext>
                      </a:extLst>
                    </a:gridCol>
                    <a:gridCol w="4077514">
                      <a:extLst>
                        <a:ext uri="{9D8B030D-6E8A-4147-A177-3AD203B41FA5}">
                          <a16:colId xmlns:a16="http://schemas.microsoft.com/office/drawing/2014/main" val="16126114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Process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𝐟𝐦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/>
                            <a:t>[MeV]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Reference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1130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1611.09696/PRL 2017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0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𝚲</m:t>
                                </m:r>
                                <m:r>
                                  <a:rPr kumimoji="1" lang="en-US" altLang="zh-CN" sz="2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a:rPr kumimoji="1" lang="en-US" altLang="zh-CN" sz="2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𝟏𝟓𝟐𝟎</m:t>
                                </m:r>
                                <m:r>
                                  <a:rPr kumimoji="1" lang="en-US" altLang="zh-CN" sz="2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300-430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G. Rendon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2107.13140/PRD 2022; 2107.13084/PRD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575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230-360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S. </a:t>
                          </a:r>
                          <a:r>
                            <a:rPr lang="en" altLang="zh-CN" sz="2000" dirty="0" err="1"/>
                            <a:t>Meinel</a:t>
                          </a:r>
                          <a:r>
                            <a:rPr lang="en" altLang="zh-CN" sz="2000" dirty="0"/>
                            <a:t>, 1712.05783/PRD 2018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733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" altLang="zh-C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𝜩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" altLang="zh-CN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𝜩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0.108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290, 300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Q.A. Zhang, </a:t>
                          </a:r>
                          <a:r>
                            <a:rPr lang="en" altLang="zh-CN" sz="2000" dirty="0" err="1"/>
                            <a:t>et.al</a:t>
                          </a:r>
                          <a:r>
                            <a:rPr lang="en" altLang="zh-CN" sz="2000" dirty="0"/>
                            <a:t>, 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2103.07064/CPC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08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0.1555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550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H. </a:t>
                          </a:r>
                          <a:r>
                            <a:rPr lang="en" altLang="zh-CN" sz="2000" dirty="0" err="1"/>
                            <a:t>Bahtiyar</a:t>
                          </a:r>
                          <a:endParaRPr lang="en" altLang="zh-CN" sz="2000" dirty="0"/>
                        </a:p>
                        <a:p>
                          <a:pPr algn="ctr"/>
                          <a:r>
                            <a:rPr lang="en" altLang="zh-CN" sz="2000" dirty="0"/>
                            <a:t>2107.13909/</a:t>
                          </a:r>
                          <a:r>
                            <a:rPr lang="en" altLang="zh-CN" sz="2000" dirty="0" err="1"/>
                            <a:t>Turk.J.Phys</a:t>
                          </a:r>
                          <a:r>
                            <a:rPr lang="en" altLang="zh-CN" sz="2000" dirty="0"/>
                            <a:t>. 2021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912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95B6D9E7-726E-B7C6-E2C2-D3E3C68B5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089503"/>
                  </p:ext>
                </p:extLst>
              </p:nvPr>
            </p:nvGraphicFramePr>
            <p:xfrm>
              <a:off x="426720" y="2058383"/>
              <a:ext cx="11338560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4639">
                      <a:extLst>
                        <a:ext uri="{9D8B030D-6E8A-4147-A177-3AD203B41FA5}">
                          <a16:colId xmlns:a16="http://schemas.microsoft.com/office/drawing/2014/main" val="447121456"/>
                        </a:ext>
                      </a:extLst>
                    </a:gridCol>
                    <a:gridCol w="2115669">
                      <a:extLst>
                        <a:ext uri="{9D8B030D-6E8A-4147-A177-3AD203B41FA5}">
                          <a16:colId xmlns:a16="http://schemas.microsoft.com/office/drawing/2014/main" val="1609986543"/>
                        </a:ext>
                      </a:extLst>
                    </a:gridCol>
                    <a:gridCol w="2310738">
                      <a:extLst>
                        <a:ext uri="{9D8B030D-6E8A-4147-A177-3AD203B41FA5}">
                          <a16:colId xmlns:a16="http://schemas.microsoft.com/office/drawing/2014/main" val="2165378384"/>
                        </a:ext>
                      </a:extLst>
                    </a:gridCol>
                    <a:gridCol w="4077514">
                      <a:extLst>
                        <a:ext uri="{9D8B030D-6E8A-4147-A177-3AD203B41FA5}">
                          <a16:colId xmlns:a16="http://schemas.microsoft.com/office/drawing/2014/main" val="161261143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Process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4132" t="-9677" r="-302994" b="-8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13661" t="-9677" r="-176503" b="-8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Reference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11302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106250" r="-301794" b="-7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1611.09696/PRL 2017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08421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83544" r="-301794" b="-191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300-430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G. Rendon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2107.13140/PRD 2022; 2107.13084/PRD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575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467742" r="-301794" b="-3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230-360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S. </a:t>
                          </a:r>
                          <a:r>
                            <a:rPr lang="en" altLang="zh-CN" sz="2000" dirty="0" err="1"/>
                            <a:t>Meinel</a:t>
                          </a:r>
                          <a:r>
                            <a:rPr lang="en" altLang="zh-CN" sz="2000" dirty="0"/>
                            <a:t>, 1712.05783/PRD 2018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7332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314286" r="-301794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0.108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290, 300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Q.A. Zhang, </a:t>
                          </a:r>
                          <a:r>
                            <a:rPr lang="en" altLang="zh-CN" sz="2000" dirty="0" err="1"/>
                            <a:t>et.al</a:t>
                          </a:r>
                          <a:r>
                            <a:rPr lang="en" altLang="zh-CN" sz="2000" dirty="0"/>
                            <a:t>, 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2103.07064/CPC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08784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421818" r="-301794" b="-1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0.1555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550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H. </a:t>
                          </a:r>
                          <a:r>
                            <a:rPr lang="en" altLang="zh-CN" sz="2000" dirty="0" err="1"/>
                            <a:t>Bahtiyar</a:t>
                          </a:r>
                          <a:endParaRPr lang="en" altLang="zh-CN" sz="2000" dirty="0"/>
                        </a:p>
                        <a:p>
                          <a:pPr algn="ctr"/>
                          <a:r>
                            <a:rPr lang="en" altLang="zh-CN" sz="2000" dirty="0"/>
                            <a:t>2107.13909/</a:t>
                          </a:r>
                          <a:r>
                            <a:rPr lang="en" altLang="zh-CN" sz="2000" dirty="0" err="1"/>
                            <a:t>Turk.J.Phys</a:t>
                          </a:r>
                          <a:r>
                            <a:rPr lang="en" altLang="zh-CN" sz="2000" dirty="0"/>
                            <a:t>. 2021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9122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796C938A-9AB1-94A6-1506-A80C1DAB25C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27162"/>
      </p:ext>
    </p:extLst>
  </p:cSld>
  <p:clrMapOvr>
    <a:masterClrMapping/>
  </p:clrMapOvr>
  <p:transition advTm="309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FC0EE7-7AED-FB39-F855-0FA1ECFBF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0" y="881306"/>
            <a:ext cx="5980263" cy="37921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742F1F-C713-2A54-4E4E-C91DC249D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9" y="1395076"/>
            <a:ext cx="5148404" cy="32674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B71482D-7FA2-1A2F-B717-A18542031E4F}"/>
              </a:ext>
            </a:extLst>
          </p:cNvPr>
          <p:cNvSpPr txBox="1"/>
          <p:nvPr/>
        </p:nvSpPr>
        <p:spPr>
          <a:xfrm>
            <a:off x="230740" y="5295593"/>
            <a:ext cx="6301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kumimoji="1"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2207.14149</a:t>
            </a:r>
          </a:p>
          <a:p>
            <a:r>
              <a:rPr kumimoji="1" lang="en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LQCD</a:t>
            </a:r>
            <a:r>
              <a:rPr kumimoji="1"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kumimoji="1" lang="en-US" altLang="zh-CN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Meinel</a:t>
            </a:r>
            <a:r>
              <a:rPr kumimoji="1"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PRL118, 082001 (2017)</a:t>
            </a:r>
            <a:endParaRPr lang="zh-CN" altLang="en-US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1B14D1-8B27-F97C-FE11-DC97037BF8EA}"/>
              </a:ext>
            </a:extLst>
          </p:cNvPr>
          <p:cNvSpPr txBox="1"/>
          <p:nvPr/>
        </p:nvSpPr>
        <p:spPr>
          <a:xfrm>
            <a:off x="5082400" y="4966430"/>
            <a:ext cx="6878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clear difference is observed within uncertainties for the resulting differential decay rate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dependences of measured FFs show 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kinematic behavior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those predicted from LQCD calculations. 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l-GR" altLang="zh-C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kumimoji="1"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  <a:blipFill>
                <a:blip r:embed="rId4"/>
                <a:stretch>
                  <a:fillRect l="-1205" t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83C38852-01A2-2B75-E0B3-64DE8DF0F8A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zh-CN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  <m:r>
                      <m:rPr>
                        <m:nor/>
                      </m:rPr>
                      <a:rPr lang="en" altLang="zh-CN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" altLang="zh-CN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</m:oMath>
                </a14:m>
                <a:r>
                  <a:rPr kumimoji="1" lang="en-US" altLang="zh-CN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2 lattices</a:t>
                </a:r>
                <a:endParaRPr kumimoji="1"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  <a:blipFill>
                <a:blip r:embed="rId2"/>
                <a:stretch>
                  <a:fillRect l="-1205" t="-2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83C38852-01A2-2B75-E0B3-64DE8DF0F8A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14137F-35A2-F7C7-63D0-208B4B57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5" y="1325499"/>
            <a:ext cx="8998667" cy="4949267"/>
          </a:xfrm>
          <a:prstGeom prst="rect">
            <a:avLst/>
          </a:prstGeom>
          <a:effectLst>
            <a:softEdge rad="158055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01EB326-3EDF-2380-EC8E-09B0AC0707DA}"/>
              </a:ext>
            </a:extLst>
          </p:cNvPr>
          <p:cNvSpPr txBox="1"/>
          <p:nvPr/>
        </p:nvSpPr>
        <p:spPr>
          <a:xfrm>
            <a:off x="3374756" y="6288134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Qi-An Zhang, </a:t>
            </a:r>
            <a:r>
              <a:rPr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46 (2022) 1, 011002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05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zh-CN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  <m:r>
                      <m:rPr>
                        <m:nor/>
                      </m:rPr>
                      <a:rPr lang="en" altLang="zh-CN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" altLang="zh-CN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</m:oMath>
                </a14:m>
                <a:r>
                  <a:rPr kumimoji="1" lang="en-US" altLang="zh-CN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2 lattices</a:t>
                </a:r>
                <a:endParaRPr kumimoji="1"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  <a:blipFill>
                <a:blip r:embed="rId2"/>
                <a:stretch>
                  <a:fillRect l="-1205" t="-2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83C38852-01A2-2B75-E0B3-64DE8DF0F8A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AE0FD-3BCE-A8F5-7203-02C262125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" y="1325499"/>
            <a:ext cx="9826705" cy="5053201"/>
          </a:xfrm>
          <a:prstGeom prst="rect">
            <a:avLst/>
          </a:prstGeom>
          <a:effectLst>
            <a:softEdge rad="65087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BC4DB2-9AC8-F0EE-C2A5-B07FF1BE51C4}"/>
              </a:ext>
            </a:extLst>
          </p:cNvPr>
          <p:cNvSpPr txBox="1"/>
          <p:nvPr/>
        </p:nvSpPr>
        <p:spPr>
          <a:xfrm>
            <a:off x="3374756" y="6288134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Qi-An Zhang, </a:t>
            </a:r>
            <a:r>
              <a:rPr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46 (2022) 1, 011002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06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zh-CN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  <m:r>
                      <m:rPr>
                        <m:nor/>
                      </m:rPr>
                      <a:rPr lang="en" altLang="zh-CN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" altLang="zh-CN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</m:oMath>
                </a14:m>
                <a:r>
                  <a:rPr kumimoji="1" lang="en-US" altLang="zh-CN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2 lattices</a:t>
                </a:r>
                <a:endParaRPr kumimoji="1"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  <a:blipFill>
                <a:blip r:embed="rId2"/>
                <a:stretch>
                  <a:fillRect l="-1205" t="-2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83C38852-01A2-2B75-E0B3-64DE8DF0F8A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11F78F-41A7-2D8C-2C23-0581182EB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28" y="1325499"/>
            <a:ext cx="9120445" cy="4982311"/>
          </a:xfrm>
          <a:prstGeom prst="rect">
            <a:avLst/>
          </a:prstGeom>
          <a:effectLst>
            <a:softEdge rad="134838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5830C5E-9D7E-82BB-B3C8-F6022368E3BE}"/>
              </a:ext>
            </a:extLst>
          </p:cNvPr>
          <p:cNvSpPr txBox="1"/>
          <p:nvPr/>
        </p:nvSpPr>
        <p:spPr>
          <a:xfrm>
            <a:off x="3374756" y="6288134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Qi-An Zhang, </a:t>
            </a:r>
            <a:r>
              <a:rPr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46 (2022) 1, 011002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721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4">
                <a:extLst>
                  <a:ext uri="{FF2B5EF4-FFF2-40B4-BE49-F238E27FC236}">
                    <a16:creationId xmlns:a16="http://schemas.microsoft.com/office/drawing/2014/main" id="{2F24D71E-9A8B-8536-FB81-AE4AC5C357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1"/>
                <a:ext cx="11568144" cy="98741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Large SU(3) breaking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</m:oMath>
                </a14:m>
                <a:r>
                  <a:rPr lang="en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</m:oMath>
                </a14:m>
                <a:endParaRPr kumimoji="1" lang="en-US" altLang="zh-CN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占位符 4">
                <a:extLst>
                  <a:ext uri="{FF2B5EF4-FFF2-40B4-BE49-F238E27FC236}">
                    <a16:creationId xmlns:a16="http://schemas.microsoft.com/office/drawing/2014/main" id="{2F24D71E-9A8B-8536-FB81-AE4AC5C3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1"/>
                <a:ext cx="11568144" cy="987418"/>
              </a:xfrm>
              <a:prstGeom prst="rect">
                <a:avLst/>
              </a:prstGeom>
              <a:blipFill>
                <a:blip r:embed="rId2"/>
                <a:stretch>
                  <a:fillRect l="-876" t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AFF9AA1-999E-5B44-74CE-DE89BDF2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2209800"/>
            <a:ext cx="7454900" cy="2438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0DF3925-E5ED-4938-B8DB-AB9717374D87}"/>
              </a:ext>
            </a:extLst>
          </p:cNvPr>
          <p:cNvSpPr txBox="1"/>
          <p:nvPr/>
        </p:nvSpPr>
        <p:spPr>
          <a:xfrm>
            <a:off x="8229739" y="2793882"/>
            <a:ext cx="61007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PDG/</a:t>
            </a:r>
            <a:r>
              <a:rPr lang="en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PTEP 083C01 2020 </a:t>
            </a: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Belle, 2103.06496/PRL 2021</a:t>
            </a:r>
            <a:endParaRPr lang="zh-CN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ALICE, 2105.05187/PRL 2021</a:t>
            </a: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Meinel, 1611.09696/PRL 2017</a:t>
            </a:r>
            <a:endParaRPr lang="en-US" altLang="zh-CN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Q.A.Zhang</a:t>
            </a:r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2103.07064/CPC 2022</a:t>
            </a:r>
            <a:endParaRPr lang="zh-CN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9B517E-5098-3855-B6BD-7C0AD97F52D6}"/>
              </a:ext>
            </a:extLst>
          </p:cNvPr>
          <p:cNvSpPr txBox="1"/>
          <p:nvPr/>
        </p:nvSpPr>
        <p:spPr>
          <a:xfrm>
            <a:off x="4046506" y="4677848"/>
            <a:ext cx="4183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B050"/>
                </a:solidFill>
              </a:rPr>
              <a:t>F. Huang, </a:t>
            </a:r>
            <a:r>
              <a:rPr lang="en-US" altLang="zh-CN" i="1" dirty="0" err="1">
                <a:solidFill>
                  <a:srgbClr val="00B050"/>
                </a:solidFill>
              </a:rPr>
              <a:t>et.al</a:t>
            </a:r>
            <a:r>
              <a:rPr lang="en-US" altLang="zh-CN" i="1" dirty="0">
                <a:solidFill>
                  <a:srgbClr val="00B050"/>
                </a:solidFill>
              </a:rPr>
              <a:t>, 2110.04179</a:t>
            </a:r>
            <a:r>
              <a:rPr lang="en" altLang="zh-CN" i="1" dirty="0">
                <a:solidFill>
                  <a:srgbClr val="00B050"/>
                </a:solidFill>
              </a:rPr>
              <a:t>/PLB 2021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152485-657E-302B-0B36-F25A7E5A4A4C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20AEF3-B003-1E18-217E-4462062BD55A}"/>
              </a:ext>
            </a:extLst>
          </p:cNvPr>
          <p:cNvSpPr txBox="1"/>
          <p:nvPr/>
        </p:nvSpPr>
        <p:spPr>
          <a:xfrm>
            <a:off x="1553519" y="5648474"/>
            <a:ext cx="10037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SU(3) breaking, but difficult to understand from LQCD with two lattices (need more explorations) </a:t>
            </a:r>
            <a:endParaRPr lang="zh-CN" alt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A8DB79-037E-D432-F6AB-817E929E0BE7}"/>
              </a:ext>
            </a:extLst>
          </p:cNvPr>
          <p:cNvSpPr txBox="1"/>
          <p:nvPr/>
        </p:nvSpPr>
        <p:spPr>
          <a:xfrm>
            <a:off x="8587936" y="4271210"/>
            <a:ext cx="3125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two lattices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1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2FB01C-24A7-39F2-A309-F7745264C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11" y="1329511"/>
            <a:ext cx="3035852" cy="31344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716C75-DD52-98C1-1366-4DA01144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72" y="1856360"/>
            <a:ext cx="2060713" cy="20807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B85EC10-09FF-CD03-1FEF-0B95A6633C2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B546BB-B22C-97B8-BE02-B3454AFFAC59}"/>
              </a:ext>
            </a:extLst>
          </p:cNvPr>
          <p:cNvSpPr txBox="1"/>
          <p:nvPr/>
        </p:nvSpPr>
        <p:spPr>
          <a:xfrm>
            <a:off x="580724" y="6004134"/>
            <a:ext cx="11401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number of decay form factors are yet to be explored with full sets of lattices!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60E542-2D98-9D35-3B5D-CFB5FD6BE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2" y="1602652"/>
            <a:ext cx="1168720" cy="17906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74AAC5-C014-5858-D6A6-C8F05AB7C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37" y="1630560"/>
            <a:ext cx="1294833" cy="17284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C7698B8-778F-CB47-C082-9467A1B2AA46}"/>
              </a:ext>
            </a:extLst>
          </p:cNvPr>
          <p:cNvSpPr txBox="1"/>
          <p:nvPr/>
        </p:nvSpPr>
        <p:spPr>
          <a:xfrm>
            <a:off x="2041885" y="3623542"/>
            <a:ext cx="147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A66C64-1AE0-89BB-A81A-DC43D242F8FA}"/>
              </a:ext>
            </a:extLst>
          </p:cNvPr>
          <p:cNvSpPr txBox="1"/>
          <p:nvPr/>
        </p:nvSpPr>
        <p:spPr>
          <a:xfrm>
            <a:off x="533002" y="3625178"/>
            <a:ext cx="147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Lei-Yi Li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B774A7-3998-18FF-D973-4705A1926F0C}"/>
              </a:ext>
            </a:extLst>
          </p:cNvPr>
          <p:cNvSpPr txBox="1"/>
          <p:nvPr/>
        </p:nvSpPr>
        <p:spPr>
          <a:xfrm>
            <a:off x="533001" y="4260658"/>
            <a:ext cx="14777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 Gu,</a:t>
            </a:r>
          </a:p>
          <a:p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 Hua</a:t>
            </a:r>
          </a:p>
          <a:p>
            <a:r>
              <a:rPr lang="en-US" altLang="zh-CN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Fanrong</a:t>
            </a:r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</a:p>
          <a:p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Yibo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Qi-An Zhang</a:t>
            </a:r>
          </a:p>
        </p:txBody>
      </p:sp>
    </p:spTree>
    <p:extLst>
      <p:ext uri="{BB962C8B-B14F-4D97-AF65-F5344CB8AC3E}">
        <p14:creationId xmlns:p14="http://schemas.microsoft.com/office/powerpoint/2010/main" val="398499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85EC10-09FF-CD03-1FEF-0B95A6633C2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A88962-D75A-E212-0FE4-FBF5B7323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64" y="1259297"/>
            <a:ext cx="3124099" cy="18717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9195F5-DC86-E588-C21F-A9A29C2910C5}"/>
              </a:ext>
            </a:extLst>
          </p:cNvPr>
          <p:cNvSpPr txBox="1"/>
          <p:nvPr/>
        </p:nvSpPr>
        <p:spPr>
          <a:xfrm>
            <a:off x="1663894" y="5949580"/>
            <a:ext cx="9165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decay constant (more appropriately pole residue)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3968F7E-5C1D-A86C-C08F-C5B48A854B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445889"/>
                  </p:ext>
                </p:extLst>
              </p:nvPr>
            </p:nvGraphicFramePr>
            <p:xfrm>
              <a:off x="5230950" y="1256288"/>
              <a:ext cx="3326606" cy="18596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656158493"/>
                        </a:ext>
                      </a:extLst>
                    </a:gridCol>
                  </a:tblGrid>
                  <a:tr h="2751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𝑢𝑑𝑐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111957"/>
                      </a:ext>
                    </a:extLst>
                  </a:tr>
                  <a:tr h="4475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𝛬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3303467"/>
                      </a:ext>
                    </a:extLst>
                  </a:tr>
                  <a:tr h="4509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𝛬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6602326"/>
                      </a:ext>
                    </a:extLst>
                  </a:tr>
                  <a:tr h="450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𝛬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92562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3968F7E-5C1D-A86C-C08F-C5B48A854B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445889"/>
                  </p:ext>
                </p:extLst>
              </p:nvPr>
            </p:nvGraphicFramePr>
            <p:xfrm>
              <a:off x="5230950" y="1256288"/>
              <a:ext cx="3326606" cy="18596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6561584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r="-380" b="-4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111957"/>
                      </a:ext>
                    </a:extLst>
                  </a:tr>
                  <a:tr h="4979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72500" r="-380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3303467"/>
                      </a:ext>
                    </a:extLst>
                  </a:tr>
                  <a:tr h="4979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176923" r="-380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6602326"/>
                      </a:ext>
                    </a:extLst>
                  </a:tr>
                  <a:tr h="4979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270000" r="-380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2562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080C4184-0324-0F1D-01A3-BBB06099F7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7033894"/>
                  </p:ext>
                </p:extLst>
              </p:nvPr>
            </p:nvGraphicFramePr>
            <p:xfrm>
              <a:off x="8545354" y="2740575"/>
              <a:ext cx="3326606" cy="1310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3808828957"/>
                        </a:ext>
                      </a:extLst>
                    </a:gridCol>
                  </a:tblGrid>
                  <a:tr h="2834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𝑑𝑠𝑐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7945031"/>
                      </a:ext>
                    </a:extLst>
                  </a:tr>
                  <a:tr h="4475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8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en-US" altLang="zh-C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b="0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altLang="zh-CN" b="0" i="1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zh-CN" alt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b="0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dirty="0">
                                    <a:solidFill>
                                      <a:schemeClr val="bg1"/>
                                    </a:solidFill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zh-CN" alt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258421"/>
                      </a:ext>
                    </a:extLst>
                  </a:tr>
                  <a:tr h="4509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𝛯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5239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080C4184-0324-0F1D-01A3-BBB06099F7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7033894"/>
                  </p:ext>
                </p:extLst>
              </p:nvPr>
            </p:nvGraphicFramePr>
            <p:xfrm>
              <a:off x="8545354" y="2740575"/>
              <a:ext cx="3326606" cy="1310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380882895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r="-760" b="-27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945031"/>
                      </a:ext>
                    </a:extLst>
                  </a:tr>
                  <a:tr h="4725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76316" r="-760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0258421"/>
                      </a:ext>
                    </a:extLst>
                  </a:tr>
                  <a:tr h="4725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176316" r="-76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5239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3FD97F4-64AB-4F5C-A328-0782F8BBE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740254"/>
                  </p:ext>
                </p:extLst>
              </p:nvPr>
            </p:nvGraphicFramePr>
            <p:xfrm>
              <a:off x="5218748" y="3163482"/>
              <a:ext cx="3326606" cy="8642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16053362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𝑠𝑠𝑐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285015"/>
                      </a:ext>
                    </a:extLst>
                  </a:tr>
                  <a:tr h="4475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8709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3FD97F4-64AB-4F5C-A328-0782F8BBE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740254"/>
                  </p:ext>
                </p:extLst>
              </p:nvPr>
            </p:nvGraphicFramePr>
            <p:xfrm>
              <a:off x="5218748" y="3163482"/>
              <a:ext cx="3326606" cy="8642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16053362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380" b="-1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285015"/>
                      </a:ext>
                    </a:extLst>
                  </a:tr>
                  <a:tr h="49853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75000" r="-380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8709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D53EE4DA-4DC0-2463-B61C-E56EDBEC6B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568829"/>
                  </p:ext>
                </p:extLst>
              </p:nvPr>
            </p:nvGraphicFramePr>
            <p:xfrm>
              <a:off x="8546066" y="1285825"/>
              <a:ext cx="3326606" cy="13799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2290883916"/>
                        </a:ext>
                      </a:extLst>
                    </a:gridCol>
                  </a:tblGrid>
                  <a:tr h="371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𝑢𝑑𝑐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1530706"/>
                      </a:ext>
                    </a:extLst>
                  </a:tr>
                  <a:tr h="504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7934547"/>
                      </a:ext>
                    </a:extLst>
                  </a:tr>
                  <a:tr h="504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zh-CN" altLang="en-US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3185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D53EE4DA-4DC0-2463-B61C-E56EDBEC6B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568829"/>
                  </p:ext>
                </p:extLst>
              </p:nvPr>
            </p:nvGraphicFramePr>
            <p:xfrm>
              <a:off x="8546066" y="1285825"/>
              <a:ext cx="3326606" cy="13799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606">
                      <a:extLst>
                        <a:ext uri="{9D8B030D-6E8A-4147-A177-3AD203B41FA5}">
                          <a16:colId xmlns:a16="http://schemas.microsoft.com/office/drawing/2014/main" val="2290883916"/>
                        </a:ext>
                      </a:extLst>
                    </a:gridCol>
                  </a:tblGrid>
                  <a:tr h="3714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t="-3448" r="-760" b="-28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1530706"/>
                      </a:ext>
                    </a:extLst>
                  </a:tr>
                  <a:tr h="5042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t="-75000" r="-760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934547"/>
                      </a:ext>
                    </a:extLst>
                  </a:tr>
                  <a:tr h="5042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t="-175000" r="-760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3185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9A40E5A9-5296-57BA-5C07-EAA58EE52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6" y="3294846"/>
            <a:ext cx="1168720" cy="17906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7C703A-45F4-1750-C463-B9B04CB33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91" y="3322754"/>
            <a:ext cx="1294833" cy="172847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95FBCBC-8F16-A791-2BE1-36205F2FA18D}"/>
              </a:ext>
            </a:extLst>
          </p:cNvPr>
          <p:cNvSpPr txBox="1"/>
          <p:nvPr/>
        </p:nvSpPr>
        <p:spPr>
          <a:xfrm>
            <a:off x="2385939" y="5300238"/>
            <a:ext cx="147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D1126B-8F5B-B41F-1054-450B75B52111}"/>
              </a:ext>
            </a:extLst>
          </p:cNvPr>
          <p:cNvSpPr txBox="1"/>
          <p:nvPr/>
        </p:nvSpPr>
        <p:spPr>
          <a:xfrm>
            <a:off x="877056" y="5317372"/>
            <a:ext cx="147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Lei-Yi Li</a:t>
            </a:r>
          </a:p>
        </p:txBody>
      </p:sp>
    </p:spTree>
    <p:extLst>
      <p:ext uri="{BB962C8B-B14F-4D97-AF65-F5344CB8AC3E}">
        <p14:creationId xmlns:p14="http://schemas.microsoft.com/office/powerpoint/2010/main" val="373787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35CDA63-5136-9E2A-34D7-165511A830C1}"/>
              </a:ext>
            </a:extLst>
          </p:cNvPr>
          <p:cNvSpPr/>
          <p:nvPr/>
        </p:nvSpPr>
        <p:spPr>
          <a:xfrm>
            <a:off x="4940650" y="30645"/>
            <a:ext cx="178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Summary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44948B-9682-BA6C-6D05-C2DC7185E160}"/>
              </a:ext>
            </a:extLst>
          </p:cNvPr>
          <p:cNvSpPr txBox="1"/>
          <p:nvPr/>
        </p:nvSpPr>
        <p:spPr>
          <a:xfrm>
            <a:off x="460479" y="1014139"/>
            <a:ext cx="1035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Charm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the Lattice are full of challenges and </a:t>
            </a:r>
            <a:r>
              <a:rPr lang="en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AD8B7-B71C-DC2C-FD54-48F44D4E847B}"/>
                  </a:ext>
                </a:extLst>
              </p:cNvPr>
              <p:cNvSpPr txBox="1"/>
              <p:nvPr/>
            </p:nvSpPr>
            <p:spPr>
              <a:xfrm>
                <a:off x="460479" y="3431396"/>
                <a:ext cx="1035992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Lifetime of charmed hadrons:</a:t>
                </a: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  <a:cs typeface="Times New Roman" panose="02020603050405020304" pitchFamily="18" charset="0"/>
                  </a:rPr>
                  <a:t>Charmed Baryons</a:t>
                </a:r>
              </a:p>
              <a:p>
                <a:pPr marL="457200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  <a:cs typeface="Times New Roman" panose="02020603050405020304" pitchFamily="18" charset="0"/>
                  </a:rPr>
                  <a:t>We hope to have a close discussions with experimentalists. 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AD8B7-B71C-DC2C-FD54-48F44D4E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9" y="3431396"/>
                <a:ext cx="10359922" cy="1815882"/>
              </a:xfrm>
              <a:prstGeom prst="rect">
                <a:avLst/>
              </a:prstGeom>
              <a:blipFill>
                <a:blip r:embed="rId2"/>
                <a:stretch>
                  <a:fillRect l="-612" t="-4167" b="-9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8917E5-DFBD-0D87-A765-477A1E3D3398}"/>
                  </a:ext>
                </a:extLst>
              </p:cNvPr>
              <p:cNvSpPr txBox="1"/>
              <p:nvPr/>
            </p:nvSpPr>
            <p:spPr>
              <a:xfrm>
                <a:off x="460479" y="1822344"/>
                <a:ext cx="103599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Transition Form factors under progress:</a:t>
                </a: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l-GR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kumimoji="1" lang="zh-CN" alt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</m:oMath>
                </a14:m>
                <a:r>
                  <a:rPr lang="en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  <m:r>
                      <a:rPr lang="zh-CN" alt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  <m:r>
                      <a:rPr lang="en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kumimoji="1"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kumimoji="1"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8917E5-DFBD-0D87-A765-477A1E3D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9" y="1822344"/>
                <a:ext cx="10359922" cy="1384995"/>
              </a:xfrm>
              <a:prstGeom prst="rect">
                <a:avLst/>
              </a:prstGeom>
              <a:blipFill>
                <a:blip r:embed="rId3"/>
                <a:stretch>
                  <a:fillRect l="-612" t="-4545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1B94AFA-8A21-A470-E7E0-287888458E0A}"/>
              </a:ext>
            </a:extLst>
          </p:cNvPr>
          <p:cNvSpPr txBox="1"/>
          <p:nvPr/>
        </p:nvSpPr>
        <p:spPr>
          <a:xfrm>
            <a:off x="3228975" y="5852490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Thank you for your attention.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241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E393D-1C0A-4853-8605-6A9DFB8F97F4}"/>
                  </a:ext>
                </a:extLst>
              </p:cNvPr>
              <p:cNvSpPr txBox="1"/>
              <p:nvPr/>
            </p:nvSpPr>
            <p:spPr>
              <a:xfrm>
                <a:off x="420122" y="1090599"/>
                <a:ext cx="7734528" cy="4457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charm quark is not heavy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not light: </a:t>
                </a:r>
                <a:endParaRPr lang="en-US" altLang="zh-CN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~1.3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strong coupling is strong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altLang="zh-CN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~0.3</m:t>
                      </m:r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There is almost no CPV in charm </a:t>
                </a:r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l-GR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=A(K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)−A(𝜋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𝜋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)=(−1.54±0.29)×10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PRL 122, 211803 (2019)</a:t>
                </a:r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E393D-1C0A-4853-8605-6A9DFB8F9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2" y="1090599"/>
                <a:ext cx="7734528" cy="4457952"/>
              </a:xfrm>
              <a:prstGeom prst="rect">
                <a:avLst/>
              </a:prstGeom>
              <a:blipFill>
                <a:blip r:embed="rId2"/>
                <a:stretch>
                  <a:fillRect l="-1639" b="-2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47345B-2754-EC3F-EE42-BBDE720CD7C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EA85A-7A8E-874A-C46B-E360CDA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7B0BC6-34C9-F00F-5BCD-67002B9FD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118" y="1612184"/>
            <a:ext cx="2594497" cy="316528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C599EF-C15F-50F2-30F5-1AA41950BC5D}"/>
              </a:ext>
            </a:extLst>
          </p:cNvPr>
          <p:cNvSpPr/>
          <p:nvPr/>
        </p:nvSpPr>
        <p:spPr>
          <a:xfrm>
            <a:off x="2790700" y="92812"/>
            <a:ext cx="515389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we know about charm?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D3BA75-DB00-E80C-1D77-F145EA4D109E}"/>
              </a:ext>
            </a:extLst>
          </p:cNvPr>
          <p:cNvSpPr/>
          <p:nvPr/>
        </p:nvSpPr>
        <p:spPr>
          <a:xfrm>
            <a:off x="464631" y="4400583"/>
            <a:ext cx="663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Study on CP violation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ACA830-87D6-8B30-6398-1BB5E1EB2B21}"/>
              </a:ext>
            </a:extLst>
          </p:cNvPr>
          <p:cNvSpPr/>
          <p:nvPr/>
        </p:nvSpPr>
        <p:spPr>
          <a:xfrm>
            <a:off x="464631" y="1054704"/>
            <a:ext cx="471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Precisely testing standard model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89E228-5618-3DB6-E392-94BC900A7A72}"/>
              </a:ext>
            </a:extLst>
          </p:cNvPr>
          <p:cNvSpPr/>
          <p:nvPr/>
        </p:nvSpPr>
        <p:spPr>
          <a:xfrm>
            <a:off x="464632" y="5874954"/>
            <a:ext cx="7236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Indirect search for new physics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293D2F-EBF6-1061-9ED4-5D280E348D7A}"/>
              </a:ext>
            </a:extLst>
          </p:cNvPr>
          <p:cNvSpPr/>
          <p:nvPr/>
        </p:nvSpPr>
        <p:spPr>
          <a:xfrm>
            <a:off x="4317358" y="4287110"/>
            <a:ext cx="8060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Time-dependent CP violation in B meson decays, [Babar&amp; Belle 2001]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 CP violation in B meson decays, [Babar&amp; Belle 2004]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 CP violation in D meson decays, [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2019]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087C06C-F0A6-767E-B5D4-7BA26F874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31" y="1093562"/>
            <a:ext cx="3444085" cy="29577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A9861B8-1F82-5980-DC24-4526084CF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88" y="1080817"/>
            <a:ext cx="3155824" cy="295774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5281681" y="92812"/>
            <a:ext cx="1895204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Charm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2882"/>
      </p:ext>
    </p:extLst>
  </p:cSld>
  <p:clrMapOvr>
    <a:masterClrMapping/>
  </p:clrMapOvr>
  <p:transition advTm="3094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436249-CC92-1A4B-1400-CEDC264A942D}"/>
                  </a:ext>
                </a:extLst>
              </p:cNvPr>
              <p:cNvSpPr/>
              <p:nvPr/>
            </p:nvSpPr>
            <p:spPr>
              <a:xfrm>
                <a:off x="1112123" y="1613118"/>
                <a:ext cx="9411497" cy="195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Leptonic/Radiative Decays: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endParaRPr lang="en-US" altLang="zh-CN" sz="2800" b="0" dirty="0">
                  <a:solidFill>
                    <a:schemeClr val="bg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Semileptonic decay form factors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Lifetime of charmed hadrons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436249-CC92-1A4B-1400-CEDC264A9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23" y="1613118"/>
                <a:ext cx="9411497" cy="1953868"/>
              </a:xfrm>
              <a:prstGeom prst="rect">
                <a:avLst/>
              </a:prstGeom>
              <a:blipFill>
                <a:blip r:embed="rId2"/>
                <a:stretch>
                  <a:fillRect l="-1078" b="-8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126EF2BC-8833-4137-C41C-4D920FC2A429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2366AE84-B32D-1D54-E848-396407E843EA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6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35E393D-1C0A-4853-8605-6A9DFB8F97F4}"/>
              </a:ext>
            </a:extLst>
          </p:cNvPr>
          <p:cNvSpPr txBox="1"/>
          <p:nvPr/>
        </p:nvSpPr>
        <p:spPr>
          <a:xfrm>
            <a:off x="1438785" y="1268730"/>
            <a:ext cx="9314429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precision compared to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Vus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SM?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NP? </a:t>
            </a: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47345B-2754-EC3F-EE42-BBDE720CD7C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EA85A-7A8E-874A-C46B-E360CDA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CC9EDB-5736-571D-86BD-F3AF34838A30}"/>
              </a:ext>
            </a:extLst>
          </p:cNvPr>
          <p:cNvSpPr/>
          <p:nvPr/>
        </p:nvSpPr>
        <p:spPr>
          <a:xfrm>
            <a:off x="2790700" y="92812"/>
            <a:ext cx="5557653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we can learn from charm?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F0330-4D80-EE97-97DB-C6FA3B25BC5D}"/>
              </a:ext>
            </a:extLst>
          </p:cNvPr>
          <p:cNvSpPr txBox="1"/>
          <p:nvPr/>
        </p:nvSpPr>
        <p:spPr>
          <a:xfrm>
            <a:off x="2137559" y="5589270"/>
            <a:ext cx="7517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 has to be answered together with theoretical understanding!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4410346" y="75651"/>
            <a:ext cx="533808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Lattice QCD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68AA0C-71AB-4ABA-1AFE-2185ACEC3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33" y="1025553"/>
            <a:ext cx="8906678" cy="54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2107"/>
      </p:ext>
    </p:extLst>
  </p:cSld>
  <p:clrMapOvr>
    <a:masterClrMapping/>
  </p:clrMapOvr>
  <p:transition advTm="309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4image1040861200">
            <a:extLst>
              <a:ext uri="{FF2B5EF4-FFF2-40B4-BE49-F238E27FC236}">
                <a16:creationId xmlns:a16="http://schemas.microsoft.com/office/drawing/2014/main" id="{0E62163F-DA15-8895-6D33-3E16E226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71" y="2382176"/>
            <a:ext cx="7358743" cy="33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4image1040860592">
            <a:extLst>
              <a:ext uri="{FF2B5EF4-FFF2-40B4-BE49-F238E27FC236}">
                <a16:creationId xmlns:a16="http://schemas.microsoft.com/office/drawing/2014/main" id="{37C395CD-7F16-CF6B-3D79-83FC2DEF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43" y="1180160"/>
            <a:ext cx="7489371" cy="9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8431AD7-FE3B-4C45-989B-65B4513ABE62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EFEC0DDA-58B6-B324-74AA-BFF25BC2E58C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E4A410-B737-DB9E-FEFE-7F0EE3E7EEDA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338B2D-7C29-BF1B-0E23-9A5AEB0B119E}"/>
              </a:ext>
            </a:extLst>
          </p:cNvPr>
          <p:cNvSpPr txBox="1"/>
          <p:nvPr/>
        </p:nvSpPr>
        <p:spPr>
          <a:xfrm>
            <a:off x="1656734" y="6211190"/>
            <a:ext cx="8878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Lifetime of charmed hadrons are described by OPE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8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13image1011665328">
            <a:extLst>
              <a:ext uri="{FF2B5EF4-FFF2-40B4-BE49-F238E27FC236}">
                <a16:creationId xmlns:a16="http://schemas.microsoft.com/office/drawing/2014/main" id="{EF892824-77B5-2209-9E7C-E52839F3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97" y="1670727"/>
            <a:ext cx="5972063" cy="35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CFB81743-D702-9203-CE26-7C8CEDC7234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80CCE28B-94A7-D4F5-0AAD-FC41A1008B79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36A963-4CD4-4AD9-6A90-98EF61C5E24D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1F2E36-E98C-886D-06B1-F795E1DC21E1}"/>
              </a:ext>
            </a:extLst>
          </p:cNvPr>
          <p:cNvSpPr txBox="1"/>
          <p:nvPr/>
        </p:nvSpPr>
        <p:spPr>
          <a:xfrm>
            <a:off x="3891435" y="5726668"/>
            <a:ext cx="3747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Gratrex,Melić,</a:t>
            </a:r>
            <a:r>
              <a:rPr lang="en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Nišandžic</a:t>
            </a:r>
            <a:r>
              <a:rPr lang="e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2204.11935</a:t>
            </a:r>
          </a:p>
        </p:txBody>
      </p:sp>
    </p:spTree>
    <p:extLst>
      <p:ext uri="{BB962C8B-B14F-4D97-AF65-F5344CB8AC3E}">
        <p14:creationId xmlns:p14="http://schemas.microsoft.com/office/powerpoint/2010/main" val="3466049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A5C89F-8D85-FA78-0D7C-9E79E9C3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1" y="824984"/>
            <a:ext cx="9049657" cy="5208032"/>
          </a:xfrm>
          <a:prstGeom prst="rect">
            <a:avLst/>
          </a:prstGeom>
        </p:spPr>
      </p:pic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63E58C98-E911-C35D-0800-9D23A8486A27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B3D228-F8FA-7643-030D-68E9552D6CC2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8ECB58-A28A-7AE1-132D-1E928C3F609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4D9A1A-8243-876B-FC3E-621947B85475}"/>
              </a:ext>
            </a:extLst>
          </p:cNvPr>
          <p:cNvSpPr txBox="1"/>
          <p:nvPr/>
        </p:nvSpPr>
        <p:spPr>
          <a:xfrm>
            <a:off x="2731008" y="6222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Alexander Lenz</a:t>
            </a:r>
            <a:endParaRPr lang="zh-CN" alt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4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963108DD-B1BE-F0C7-DB6C-D6C232EB5EAD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711026D6-7BCE-D39D-8AE8-8EDA0F906F7D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84E723-2B5D-1481-D553-3BABFDEAFFB0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62F198-1CBB-8B85-B2DA-75F265859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73" y="2423493"/>
            <a:ext cx="5226328" cy="24717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5CC06D-2F65-F41B-6E7E-393DDEC5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5" y="2271555"/>
            <a:ext cx="4551763" cy="25103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A1AAEB-27F7-D997-3B9B-77709605AB49}"/>
              </a:ext>
            </a:extLst>
          </p:cNvPr>
          <p:cNvSpPr txBox="1"/>
          <p:nvPr/>
        </p:nvSpPr>
        <p:spPr>
          <a:xfrm>
            <a:off x="921894" y="572575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(LPC) PRL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192001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(2020)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4CB96A-752C-0B56-9E07-8F25F537F653}"/>
              </a:ext>
            </a:extLst>
          </p:cNvPr>
          <p:cNvSpPr txBox="1"/>
          <p:nvPr/>
        </p:nvSpPr>
        <p:spPr>
          <a:xfrm>
            <a:off x="6798930" y="572575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Detmonld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2404.16191v1</a:t>
            </a:r>
          </a:p>
        </p:txBody>
      </p:sp>
      <p:pic>
        <p:nvPicPr>
          <p:cNvPr id="3073" name="Picture 1" descr="page2image1617613136">
            <a:extLst>
              <a:ext uri="{FF2B5EF4-FFF2-40B4-BE49-F238E27FC236}">
                <a16:creationId xmlns:a16="http://schemas.microsoft.com/office/drawing/2014/main" id="{77C7A085-0FCD-0640-46A2-48DFABA5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E1102079-2BD2-CBC2-C1FE-32E49C7939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44232" y="1125689"/>
              <a:ext cx="7788168" cy="338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7633">
                      <a:extLst>
                        <a:ext uri="{9D8B030D-6E8A-4147-A177-3AD203B41FA5}">
                          <a16:colId xmlns:a16="http://schemas.microsoft.com/office/drawing/2014/main" val="277905080"/>
                        </a:ext>
                      </a:extLst>
                    </a:gridCol>
                    <a:gridCol w="1388146">
                      <a:extLst>
                        <a:ext uri="{9D8B030D-6E8A-4147-A177-3AD203B41FA5}">
                          <a16:colId xmlns:a16="http://schemas.microsoft.com/office/drawing/2014/main" val="848164766"/>
                        </a:ext>
                      </a:extLst>
                    </a:gridCol>
                    <a:gridCol w="1642140">
                      <a:extLst>
                        <a:ext uri="{9D8B030D-6E8A-4147-A177-3AD203B41FA5}">
                          <a16:colId xmlns:a16="http://schemas.microsoft.com/office/drawing/2014/main" val="1150704828"/>
                        </a:ext>
                      </a:extLst>
                    </a:gridCol>
                    <a:gridCol w="1642616">
                      <a:extLst>
                        <a:ext uri="{9D8B030D-6E8A-4147-A177-3AD203B41FA5}">
                          <a16:colId xmlns:a16="http://schemas.microsoft.com/office/drawing/2014/main" val="3351113218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3942319870"/>
                        </a:ext>
                      </a:extLst>
                    </a:gridCol>
                  </a:tblGrid>
                  <a:tr h="372069"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409882"/>
                      </a:ext>
                    </a:extLst>
                  </a:tr>
                  <a:tr h="403597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</a:t>
                          </a:r>
                          <a:r>
                            <a:rPr lang="en-US" altLang="zh-TW" sz="1600" baseline="0" dirty="0"/>
                            <a:t> (’04 ~ ’18)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442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 200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</a:t>
                          </a:r>
                          <a:r>
                            <a:rPr lang="en-US" altLang="zh-TW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112</m:t>
                                  </m:r>
                                </m:e>
                                <m:sub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b>
                                <m:sup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+13</m:t>
                                  </m:r>
                                </m:sup>
                              </m:sSubSup>
                            </m:oMath>
                          </a14:m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69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249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(’18)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298937"/>
                      </a:ext>
                    </a:extLst>
                  </a:tr>
                  <a:tr h="4225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(’19)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457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203.5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154.5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70806"/>
                      </a:ext>
                    </a:extLst>
                  </a:tr>
                  <a:tr h="39624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(’20)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202.4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153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258109"/>
                      </a:ext>
                    </a:extLst>
                  </a:tr>
                  <a:tr h="3617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(’21)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148.0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276.5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  14.1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828958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(’22,’23)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201.5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2.7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151.9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2.4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907491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Belle II (’22)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203.20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1.18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243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49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55540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World Ave (’23)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202.9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150.5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272.6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12.0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21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E1102079-2BD2-CBC2-C1FE-32E49C793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733865"/>
                  </p:ext>
                </p:extLst>
              </p:nvPr>
            </p:nvGraphicFramePr>
            <p:xfrm>
              <a:off x="1244232" y="1125689"/>
              <a:ext cx="7788168" cy="338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7633">
                      <a:extLst>
                        <a:ext uri="{9D8B030D-6E8A-4147-A177-3AD203B41FA5}">
                          <a16:colId xmlns:a16="http://schemas.microsoft.com/office/drawing/2014/main" val="277905080"/>
                        </a:ext>
                      </a:extLst>
                    </a:gridCol>
                    <a:gridCol w="1388146">
                      <a:extLst>
                        <a:ext uri="{9D8B030D-6E8A-4147-A177-3AD203B41FA5}">
                          <a16:colId xmlns:a16="http://schemas.microsoft.com/office/drawing/2014/main" val="848164766"/>
                        </a:ext>
                      </a:extLst>
                    </a:gridCol>
                    <a:gridCol w="1642140">
                      <a:extLst>
                        <a:ext uri="{9D8B030D-6E8A-4147-A177-3AD203B41FA5}">
                          <a16:colId xmlns:a16="http://schemas.microsoft.com/office/drawing/2014/main" val="1150704828"/>
                        </a:ext>
                      </a:extLst>
                    </a:gridCol>
                    <a:gridCol w="1642616">
                      <a:extLst>
                        <a:ext uri="{9D8B030D-6E8A-4147-A177-3AD203B41FA5}">
                          <a16:colId xmlns:a16="http://schemas.microsoft.com/office/drawing/2014/main" val="3351113218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3942319870"/>
                        </a:ext>
                      </a:extLst>
                    </a:gridCol>
                  </a:tblGrid>
                  <a:tr h="372069"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1818" t="-3448" r="-349091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80620" t="-3448" r="-197674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462" t="-3448" r="-96154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3448" r="-1626" b="-8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409882"/>
                      </a:ext>
                    </a:extLst>
                  </a:tr>
                  <a:tr h="403597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</a:t>
                          </a:r>
                          <a:r>
                            <a:rPr lang="en-US" altLang="zh-TW" sz="1600" baseline="0" dirty="0"/>
                            <a:t> (’04 ~ ’18)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442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 200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462" t="-93750" r="-96154" b="-6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69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249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(’18)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298937"/>
                      </a:ext>
                    </a:extLst>
                  </a:tr>
                  <a:tr h="4225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(’19)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457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203.5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154.5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70806"/>
                      </a:ext>
                    </a:extLst>
                  </a:tr>
                  <a:tr h="39624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(’20)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202.4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153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258109"/>
                      </a:ext>
                    </a:extLst>
                  </a:tr>
                  <a:tr h="3617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(’21)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148.0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276.5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  14.1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828958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(’22,’23)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201.5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2.7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151.9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2.4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907491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Belle II (’22)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203.20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1.18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243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49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55540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World Ave (’23)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202.9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150.5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272.6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12.0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215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37431607-66CE-D52C-59A8-822BB10B23FD}"/>
                  </a:ext>
                </a:extLst>
              </p:cNvPr>
              <p:cNvSpPr txBox="1"/>
              <p:nvPr/>
            </p:nvSpPr>
            <p:spPr>
              <a:xfrm>
                <a:off x="1027676" y="4738679"/>
                <a:ext cx="10574462" cy="7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kumimoji="1" lang="en-US" altLang="zh-TW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1" lang="en-US" altLang="zh-TW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TW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obtained by </a:t>
                </a:r>
                <a:r>
                  <a:rPr kumimoji="1" lang="en-US" altLang="zh-TW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LHCb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(’18) from</a:t>
                </a:r>
                <a:r>
                  <a:rPr kumimoji="1" lang="zh-TW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semileptonic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decays is nearly four times larger.  It </a:t>
                </a:r>
                <a:r>
                  <a:rPr lang="en-US" altLang="zh-TW" sz="2000" dirty="0">
                    <a:solidFill>
                      <a:schemeClr val="bg1"/>
                    </a:solidFill>
                  </a:rPr>
                  <a:t>has been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confirmed by </a:t>
                </a:r>
                <a:r>
                  <a:rPr kumimoji="1" lang="en-US" altLang="zh-TW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LHCb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(’21) using promptly produced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1" lang="zh-TW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baryons</a:t>
                </a:r>
                <a:endParaRPr kumimoji="1" lang="zh-TW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37431607-66CE-D52C-59A8-822BB10B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" y="4738679"/>
                <a:ext cx="10574462" cy="721864"/>
              </a:xfrm>
              <a:prstGeom prst="rect">
                <a:avLst/>
              </a:prstGeom>
              <a:blipFill>
                <a:blip r:embed="rId3"/>
                <a:stretch>
                  <a:fillRect l="-600" t="-1695" b="-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1DD46857-4909-EE95-BF5A-78E847E2FD6F}"/>
                  </a:ext>
                </a:extLst>
              </p:cNvPr>
              <p:cNvSpPr txBox="1"/>
              <p:nvPr/>
            </p:nvSpPr>
            <p:spPr>
              <a:xfrm>
                <a:off x="6453225" y="799080"/>
                <a:ext cx="3709966" cy="3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kumimoji="1" lang="en-US" altLang="zh-TW" sz="17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in units of fs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chemeClr val="bg1"/>
                    </a:solidFill>
                  </a:rPr>
                  <a:t> s) </a:t>
                </a:r>
                <a:endParaRPr lang="zh-TW" alt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1DD46857-4909-EE95-BF5A-78E847E2F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25" y="799080"/>
                <a:ext cx="3709966" cy="363689"/>
              </a:xfrm>
              <a:prstGeom prst="rect">
                <a:avLst/>
              </a:prstGeom>
              <a:blipFill>
                <a:blip r:embed="rId4"/>
                <a:stretch>
                  <a:fillRect t="-333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0B48148-B5CE-B215-50A6-7B024F74EC0C}"/>
                  </a:ext>
                </a:extLst>
              </p:cNvPr>
              <p:cNvSpPr txBox="1"/>
              <p:nvPr/>
            </p:nvSpPr>
            <p:spPr>
              <a:xfrm>
                <a:off x="1027676" y="6344667"/>
                <a:ext cx="997390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chemeClr val="bg1"/>
                    </a:solidFill>
                  </a:rPr>
                  <a:t> becomes 3.3</a:t>
                </a:r>
                <a:r>
                  <a:rPr lang="en-US" altLang="zh-TW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 larger </a:t>
                </a:r>
                <a:r>
                  <a:rPr lang="en-US" altLang="zh-TW" sz="2000" dirty="0">
                    <a:solidFill>
                      <a:schemeClr val="bg1"/>
                    </a:solidFill>
                  </a:rPr>
                  <a:t>due to new measurements from </a:t>
                </a:r>
                <a:r>
                  <a:rPr lang="en-US" altLang="zh-TW" sz="2000" dirty="0" err="1">
                    <a:solidFill>
                      <a:schemeClr val="bg1"/>
                    </a:solidFill>
                  </a:rPr>
                  <a:t>LHCb</a:t>
                </a:r>
                <a:r>
                  <a:rPr lang="en-US" altLang="zh-TW" sz="2000" dirty="0">
                    <a:solidFill>
                      <a:schemeClr val="bg1"/>
                    </a:solidFill>
                  </a:rPr>
                  <a:t> (’19, ’21)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0B48148-B5CE-B215-50A6-7B024F74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" y="6344667"/>
                <a:ext cx="9973901" cy="407099"/>
              </a:xfrm>
              <a:prstGeom prst="rect">
                <a:avLst/>
              </a:prstGeom>
              <a:blipFill>
                <a:blip r:embed="rId5"/>
                <a:stretch>
                  <a:fillRect l="-636" t="-1212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278FEC2-D1C3-7DAA-2FAB-6A3371821DFD}"/>
              </a:ext>
            </a:extLst>
          </p:cNvPr>
          <p:cNvSpPr txBox="1"/>
          <p:nvPr/>
        </p:nvSpPr>
        <p:spPr>
          <a:xfrm>
            <a:off x="9369125" y="2537984"/>
            <a:ext cx="19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>
                <a:solidFill>
                  <a:schemeClr val="bg1"/>
                </a:solidFill>
              </a:rPr>
              <a:t>LHCb</a:t>
            </a:r>
            <a:r>
              <a:rPr lang="en-US" altLang="zh-TW" sz="1600" dirty="0">
                <a:solidFill>
                  <a:schemeClr val="bg1"/>
                </a:solidFill>
              </a:rPr>
              <a:t> (’21) &amp; Belle (’22) data were not taken into account by PDG (’23)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FFDA3F-194B-3751-A165-CB49902F81B0}"/>
                  </a:ext>
                </a:extLst>
              </p:cNvPr>
              <p:cNvSpPr txBox="1"/>
              <p:nvPr/>
            </p:nvSpPr>
            <p:spPr>
              <a:xfrm>
                <a:off x="3861562" y="5390142"/>
                <a:ext cx="7159647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>
                    <a:solidFill>
                      <a:schemeClr val="bg1"/>
                    </a:solidFill>
                  </a:rPr>
                  <a:t>       </a:t>
                </a:r>
                <a:r>
                  <a:rPr lang="en-US" altLang="zh-TW" b="0" dirty="0">
                    <a:solidFill>
                      <a:schemeClr val="bg1"/>
                    </a:solidFill>
                  </a:rPr>
                  <a:t>before 2018</a:t>
                </a:r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FFDA3F-194B-3751-A165-CB49902F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2" y="5390142"/>
                <a:ext cx="7159647" cy="404983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C46D4238-76CF-E060-9A3A-1DE18508EEC2}"/>
                  </a:ext>
                </a:extLst>
              </p:cNvPr>
              <p:cNvSpPr txBox="1"/>
              <p:nvPr/>
            </p:nvSpPr>
            <p:spPr>
              <a:xfrm>
                <a:off x="3861562" y="5902605"/>
                <a:ext cx="6982146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>
                    <a:solidFill>
                      <a:schemeClr val="bg1"/>
                    </a:solidFill>
                  </a:rPr>
                  <a:t>       </a:t>
                </a:r>
                <a:r>
                  <a:rPr lang="en-US" altLang="zh-TW" b="0" dirty="0">
                    <a:solidFill>
                      <a:schemeClr val="bg1"/>
                    </a:solidFill>
                  </a:rPr>
                  <a:t>after 2018</a:t>
                </a:r>
                <a:endParaRPr lang="zh-TW" alt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C46D4238-76CF-E060-9A3A-1DE18508E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2" y="5902605"/>
                <a:ext cx="6982146" cy="404983"/>
              </a:xfrm>
              <a:prstGeom prst="rect">
                <a:avLst/>
              </a:prstGeom>
              <a:blipFill>
                <a:blip r:embed="rId7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弧形向右箭號 7">
            <a:extLst>
              <a:ext uri="{FF2B5EF4-FFF2-40B4-BE49-F238E27FC236}">
                <a16:creationId xmlns:a16="http://schemas.microsoft.com/office/drawing/2014/main" id="{57EC7246-9558-F342-1E4B-11E77D5CA4A7}"/>
              </a:ext>
            </a:extLst>
          </p:cNvPr>
          <p:cNvSpPr/>
          <p:nvPr/>
        </p:nvSpPr>
        <p:spPr bwMode="auto">
          <a:xfrm>
            <a:off x="3627645" y="5493578"/>
            <a:ext cx="467833" cy="81805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D09425C9-E631-A76C-E911-0C1C1496C2B6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BEDB0A34-5764-510D-9C5E-3FF2C74293A4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AFDE80-DE95-81EC-E98C-137415D5519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ABBC42F-BC4D-6F1B-F57A-7957832250A8}"/>
              </a:ext>
            </a:extLst>
          </p:cNvPr>
          <p:cNvSpPr txBox="1"/>
          <p:nvPr/>
        </p:nvSpPr>
        <p:spPr>
          <a:xfrm>
            <a:off x="9174313" y="1660259"/>
            <a:ext cx="3776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From</a:t>
            </a:r>
            <a:r>
              <a:rPr kumimoji="1"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Hai-Yang Cheng</a:t>
            </a:r>
            <a:endParaRPr kumimoji="1" lang="zh-TW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35E393D-1C0A-4853-8605-6A9DFB8F97F4}"/>
              </a:ext>
            </a:extLst>
          </p:cNvPr>
          <p:cNvSpPr txBox="1"/>
          <p:nvPr/>
        </p:nvSpPr>
        <p:spPr>
          <a:xfrm>
            <a:off x="420121" y="1090600"/>
            <a:ext cx="931442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GIM cancellations in charm sector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47345B-2754-EC3F-EE42-BBDE720CD7C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EA85A-7A8E-874A-C46B-E360CDA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CC9EDB-5736-571D-86BD-F3AF34838A30}"/>
              </a:ext>
            </a:extLst>
          </p:cNvPr>
          <p:cNvSpPr/>
          <p:nvPr/>
        </p:nvSpPr>
        <p:spPr>
          <a:xfrm>
            <a:off x="2790700" y="92812"/>
            <a:ext cx="515389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we know about charm?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2D5DE6-45D1-7603-050E-ACECFD6FD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" y="2365388"/>
            <a:ext cx="5964291" cy="31636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823E7C-AB55-CE4C-8497-62AC25C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28" y="3416490"/>
            <a:ext cx="3712074" cy="15381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7E60E97-A582-6507-8C7D-88FC35E2F1C6}"/>
              </a:ext>
            </a:extLst>
          </p:cNvPr>
          <p:cNvSpPr txBox="1"/>
          <p:nvPr/>
        </p:nvSpPr>
        <p:spPr>
          <a:xfrm>
            <a:off x="3842899" y="610346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</a:rPr>
              <a:t>Lenz, Wilkinson, </a:t>
            </a:r>
            <a:r>
              <a:rPr lang="en" altLang="zh-CN" dirty="0" err="1">
                <a:solidFill>
                  <a:schemeClr val="bg1"/>
                </a:solidFill>
              </a:rPr>
              <a:t>Ann.Rev.Nucl.Part.Sci</a:t>
            </a:r>
            <a:r>
              <a:rPr lang="en" altLang="zh-CN" dirty="0">
                <a:solidFill>
                  <a:schemeClr val="bg1"/>
                </a:solidFill>
              </a:rPr>
              <a:t>. 71 (2021) 59-85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47345B-2754-EC3F-EE42-BBDE720CD7C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EA85A-7A8E-874A-C46B-E360CDA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CC9EDB-5736-571D-86BD-F3AF34838A30}"/>
              </a:ext>
            </a:extLst>
          </p:cNvPr>
          <p:cNvSpPr/>
          <p:nvPr/>
        </p:nvSpPr>
        <p:spPr>
          <a:xfrm>
            <a:off x="2790700" y="92812"/>
            <a:ext cx="5557653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we can learn from charm?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AA4CA2E-2C10-8C90-EB9A-DEBDA08E42AA}"/>
                  </a:ext>
                </a:extLst>
              </p:cNvPr>
              <p:cNvSpPr/>
              <p:nvPr/>
            </p:nvSpPr>
            <p:spPr>
              <a:xfrm>
                <a:off x="176010" y="2464903"/>
                <a:ext cx="3394522" cy="1493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AA4CA2E-2C10-8C90-EB9A-DEBDA08E4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0" y="2464903"/>
                <a:ext cx="3394522" cy="1493935"/>
              </a:xfrm>
              <a:prstGeom prst="rect">
                <a:avLst/>
              </a:prstGeom>
              <a:blipFill>
                <a:blip r:embed="rId2"/>
                <a:stretch>
                  <a:fillRect t="-2521" b="-10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FDFB2B-EEBE-8252-4CBD-536D5B83233E}"/>
                  </a:ext>
                </a:extLst>
              </p:cNvPr>
              <p:cNvSpPr/>
              <p:nvPr/>
            </p:nvSpPr>
            <p:spPr>
              <a:xfrm>
                <a:off x="5426630" y="821754"/>
                <a:ext cx="5149423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=0.973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67</m:t>
                      </m:r>
                      <m:r>
                        <a:rPr lang="en-US" altLang="zh-CN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0.000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   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224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0.000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0.000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FDFB2B-EEBE-8252-4CBD-536D5B832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30" y="821754"/>
                <a:ext cx="5149423" cy="1384995"/>
              </a:xfrm>
              <a:prstGeom prst="rect">
                <a:avLst/>
              </a:prstGeom>
              <a:blipFill>
                <a:blip r:embed="rId3"/>
                <a:stretch>
                  <a:fillRect r="-1232" b="-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6902769-0C01-9E3E-CCB7-1AF47D24871D}"/>
                  </a:ext>
                </a:extLst>
              </p:cNvPr>
              <p:cNvSpPr txBox="1"/>
              <p:nvPr/>
            </p:nvSpPr>
            <p:spPr>
              <a:xfrm>
                <a:off x="5841419" y="2564230"/>
                <a:ext cx="5530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0.00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6902769-0C01-9E3E-CCB7-1AF47D248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19" y="2564230"/>
                <a:ext cx="5530745" cy="369332"/>
              </a:xfrm>
              <a:prstGeom prst="rect">
                <a:avLst/>
              </a:prstGeom>
              <a:blipFill>
                <a:blip r:embed="rId4"/>
                <a:stretch>
                  <a:fillRect l="-2746" t="-24138" r="-915" b="-5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FB910BFA-281E-F3D3-5A5F-B189EB0DA079}"/>
              </a:ext>
            </a:extLst>
          </p:cNvPr>
          <p:cNvSpPr/>
          <p:nvPr/>
        </p:nvSpPr>
        <p:spPr>
          <a:xfrm>
            <a:off x="4085642" y="1300404"/>
            <a:ext cx="1282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First row:</a:t>
            </a:r>
            <a:endParaRPr lang="en" altLang="zh-CN" sz="200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5D95B8-FD04-BD09-4D60-FE8C8AAECEE1}"/>
              </a:ext>
            </a:extLst>
          </p:cNvPr>
          <p:cNvSpPr/>
          <p:nvPr/>
        </p:nvSpPr>
        <p:spPr>
          <a:xfrm>
            <a:off x="3956599" y="4196582"/>
            <a:ext cx="1540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Second row:</a:t>
            </a:r>
            <a:endParaRPr lang="en" altLang="zh-CN" sz="200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203D0E8-32D1-7E89-7602-AEF806542331}"/>
                  </a:ext>
                </a:extLst>
              </p:cNvPr>
              <p:cNvSpPr/>
              <p:nvPr/>
            </p:nvSpPr>
            <p:spPr>
              <a:xfrm>
                <a:off x="5884317" y="3618245"/>
                <a:ext cx="4012509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221</m:t>
                      </m:r>
                      <m:r>
                        <a:rPr lang="en-US" altLang="zh-CN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0.004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sz="2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041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203D0E8-32D1-7E89-7602-AEF806542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17" y="3618245"/>
                <a:ext cx="4012509" cy="1384995"/>
              </a:xfrm>
              <a:prstGeom prst="rect">
                <a:avLst/>
              </a:prstGeom>
              <a:blipFill>
                <a:blip r:embed="rId5"/>
                <a:stretch>
                  <a:fillRect l="-3155" b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D36785D-8EAE-2F9B-C270-E395D12B3994}"/>
                  </a:ext>
                </a:extLst>
              </p:cNvPr>
              <p:cNvSpPr txBox="1"/>
              <p:nvPr/>
            </p:nvSpPr>
            <p:spPr>
              <a:xfrm>
                <a:off x="5884317" y="5237312"/>
                <a:ext cx="543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.0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012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D36785D-8EAE-2F9B-C270-E395D12B3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17" y="5237312"/>
                <a:ext cx="5434565" cy="369332"/>
              </a:xfrm>
              <a:prstGeom prst="rect">
                <a:avLst/>
              </a:prstGeom>
              <a:blipFill>
                <a:blip r:embed="rId6"/>
                <a:stretch>
                  <a:fillRect l="-2797" t="-20000" r="-932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5460EEF-A6BA-DDE5-6198-57BC34B6EBC7}"/>
                  </a:ext>
                </a:extLst>
              </p:cNvPr>
              <p:cNvSpPr/>
              <p:nvPr/>
            </p:nvSpPr>
            <p:spPr>
              <a:xfrm>
                <a:off x="3446458" y="2568750"/>
                <a:ext cx="241912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" altLang="zh-CN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CN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𝒂𝒄𝒄𝒖𝒓𝒂𝒄𝒚</m:t>
                      </m:r>
                    </m:oMath>
                  </m:oMathPara>
                </a14:m>
                <a:endParaRPr lang="en" altLang="zh-CN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5460EEF-A6BA-DDE5-6198-57BC34B6E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58" y="2568750"/>
                <a:ext cx="2419124" cy="37555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8003E49-B767-B92F-D38F-204B7965DEC2}"/>
                  </a:ext>
                </a:extLst>
              </p:cNvPr>
              <p:cNvSpPr/>
              <p:nvPr/>
            </p:nvSpPr>
            <p:spPr>
              <a:xfrm>
                <a:off x="3803138" y="5216165"/>
                <a:ext cx="184851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" altLang="zh-CN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𝒂𝒄𝒄𝒖𝒓𝒂𝒄𝒚</m:t>
                      </m:r>
                    </m:oMath>
                  </m:oMathPara>
                </a14:m>
                <a:endParaRPr lang="en" altLang="zh-C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8003E49-B767-B92F-D38F-204B7965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38" y="5216165"/>
                <a:ext cx="1848519" cy="375552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6CFCEE32-C216-7F83-C1AB-BF85448BBACF}"/>
              </a:ext>
            </a:extLst>
          </p:cNvPr>
          <p:cNvSpPr/>
          <p:nvPr/>
        </p:nvSpPr>
        <p:spPr>
          <a:xfrm>
            <a:off x="242916" y="5695310"/>
            <a:ext cx="11837592" cy="8309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High precision determination of the second row provide strong tests of CKM unitarity, but this has </a:t>
            </a:r>
            <a:r>
              <a:rPr lang="en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answered together with theoretical understanding!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D3BA75-DB00-E80C-1D77-F145EA4D109E}"/>
              </a:ext>
            </a:extLst>
          </p:cNvPr>
          <p:cNvSpPr/>
          <p:nvPr/>
        </p:nvSpPr>
        <p:spPr>
          <a:xfrm>
            <a:off x="582819" y="1343158"/>
            <a:ext cx="6636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HQE: fair, but factorization is bad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ACA830-87D6-8B30-6398-1BB5E1EB2B21}"/>
              </a:ext>
            </a:extLst>
          </p:cNvPr>
          <p:cNvSpPr/>
          <p:nvPr/>
        </p:nvSpPr>
        <p:spPr>
          <a:xfrm>
            <a:off x="582819" y="3519419"/>
            <a:ext cx="4879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Flavor SU(3) symmetry: 20%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89E228-5618-3DB6-E392-94BC900A7A72}"/>
              </a:ext>
            </a:extLst>
          </p:cNvPr>
          <p:cNvSpPr/>
          <p:nvPr/>
        </p:nvSpPr>
        <p:spPr>
          <a:xfrm>
            <a:off x="582819" y="2121763"/>
            <a:ext cx="8715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Models: quark model,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rescattering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accuracy is low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3900846" y="123590"/>
            <a:ext cx="533808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Theoretical Tools for Charm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888CA2-AD0C-CE27-C04F-3CAC2F313B4A}"/>
              </a:ext>
            </a:extLst>
          </p:cNvPr>
          <p:cNvSpPr/>
          <p:nvPr/>
        </p:nvSpPr>
        <p:spPr>
          <a:xfrm>
            <a:off x="582819" y="2848850"/>
            <a:ext cx="818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QCD sum rules: systematics is hard to estimate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BE94ED-7954-C2DB-F2F9-8A46F02D948A}"/>
              </a:ext>
            </a:extLst>
          </p:cNvPr>
          <p:cNvSpPr/>
          <p:nvPr/>
        </p:nvSpPr>
        <p:spPr>
          <a:xfrm>
            <a:off x="582819" y="4273075"/>
            <a:ext cx="723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Lattice QCD: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ABFCE3-C003-E4F7-C1DB-3128B630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73" y="3646963"/>
            <a:ext cx="4581281" cy="28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775"/>
      </p:ext>
    </p:extLst>
  </p:cSld>
  <p:clrMapOvr>
    <a:masterClrMapping/>
  </p:clrMapOvr>
  <p:transition advTm="309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4410346" y="75651"/>
            <a:ext cx="533808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Lattice QCD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FE2F1C-2E5A-C704-E8CE-4C5EF2A0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8136" r="48128" b="19701"/>
          <a:stretch/>
        </p:blipFill>
        <p:spPr>
          <a:xfrm>
            <a:off x="7644095" y="1952518"/>
            <a:ext cx="3059107" cy="30028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CD4F41-A632-1A59-895C-B750AA17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270"/>
          <a:stretch/>
        </p:blipFill>
        <p:spPr>
          <a:xfrm>
            <a:off x="1240826" y="1952518"/>
            <a:ext cx="1926685" cy="29529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40E154-6D95-C687-2D9D-8108E3085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77" t="1858" r="38870" b="-1858"/>
          <a:stretch/>
        </p:blipFill>
        <p:spPr>
          <a:xfrm>
            <a:off x="4665886" y="2307982"/>
            <a:ext cx="1727805" cy="22420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25479DD-8534-127E-A947-C2BB80235D9E}"/>
              </a:ext>
            </a:extLst>
          </p:cNvPr>
          <p:cNvSpPr txBox="1"/>
          <p:nvPr/>
        </p:nvSpPr>
        <p:spPr>
          <a:xfrm>
            <a:off x="7892067" y="5609312"/>
            <a:ext cx="3059107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9E27B3-6CB8-0713-E300-2CE4BD59C3E7}"/>
              </a:ext>
            </a:extLst>
          </p:cNvPr>
          <p:cNvSpPr txBox="1"/>
          <p:nvPr/>
        </p:nvSpPr>
        <p:spPr>
          <a:xfrm>
            <a:off x="1240826" y="5614133"/>
            <a:ext cx="1926685" cy="50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Discretizations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B634F7-B114-78AB-62DD-E75AE4EC994E}"/>
              </a:ext>
            </a:extLst>
          </p:cNvPr>
          <p:cNvSpPr txBox="1"/>
          <p:nvPr/>
        </p:nvSpPr>
        <p:spPr>
          <a:xfrm>
            <a:off x="4625494" y="5640594"/>
            <a:ext cx="2348743" cy="50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81177134"/>
      </p:ext>
    </p:extLst>
  </p:cSld>
  <p:clrMapOvr>
    <a:masterClrMapping/>
  </p:clrMapOvr>
  <p:transition advTm="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FFC750-19FA-3742-ABB0-7F374D0D725A}"/>
              </a:ext>
            </a:extLst>
          </p:cNvPr>
          <p:cNvSpPr/>
          <p:nvPr/>
        </p:nvSpPr>
        <p:spPr>
          <a:xfrm>
            <a:off x="320040" y="1076461"/>
            <a:ext cx="5900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Difficult to study on lattice QCD: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449815-D740-ABEB-A0D7-AD2062DEF7F8}"/>
              </a:ext>
            </a:extLst>
          </p:cNvPr>
          <p:cNvSpPr txBox="1"/>
          <p:nvPr/>
        </p:nvSpPr>
        <p:spPr>
          <a:xfrm>
            <a:off x="816106" y="1975697"/>
            <a:ext cx="9168901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Nonleptonic decays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Semi-leptonic decays into a scalar meson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Dbar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759A46E-F3F9-9D2D-0FBE-C3DCD559DB7A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灯片编号占位符 4">
            <a:extLst>
              <a:ext uri="{FF2B5EF4-FFF2-40B4-BE49-F238E27FC236}">
                <a16:creationId xmlns:a16="http://schemas.microsoft.com/office/drawing/2014/main" id="{7CA07A7B-67C2-E118-6BEE-946832CA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8D891A-385C-C84E-FBB1-010768846635}"/>
              </a:ext>
            </a:extLst>
          </p:cNvPr>
          <p:cNvSpPr/>
          <p:nvPr/>
        </p:nvSpPr>
        <p:spPr>
          <a:xfrm>
            <a:off x="2786212" y="90613"/>
            <a:ext cx="6272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 from Lattice QCD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C03F59-0757-F67C-9294-3E5A3FDB922C}"/>
              </a:ext>
            </a:extLst>
          </p:cNvPr>
          <p:cNvSpPr/>
          <p:nvPr/>
        </p:nvSpPr>
        <p:spPr>
          <a:xfrm>
            <a:off x="954149" y="1038240"/>
            <a:ext cx="9905159" cy="5636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Mass: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Hai-Yang Du,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2408.03548;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Decay Constant: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Yu Meng,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" altLang="zh-CN" sz="1600" b="0" i="1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" altLang="zh-CN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109 (2024) 7, 074511;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Hai-Yang Du,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2408.03548v2; Dong-Hao Li,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48 (2024) 12, 123104; Lei-Yi Li,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in preparation.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Transition form factors: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Qi-An Zhang,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46 (2022) 1, 011002;  Yu-Meng,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Phys.Rev.D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110 (2024) 7, 074510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Lifetime: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LCDAs: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Xue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-Ying Han,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2410.18654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Inclusive decay rates: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CFA0528E-8786-3466-5B1B-5C21920AF8C0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4241807-8474-A2DF-7B8E-BC21C69357D2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3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C03F59-0757-F67C-9294-3E5A3FDB922C}"/>
              </a:ext>
            </a:extLst>
          </p:cNvPr>
          <p:cNvSpPr/>
          <p:nvPr/>
        </p:nvSpPr>
        <p:spPr>
          <a:xfrm>
            <a:off x="954149" y="1038240"/>
            <a:ext cx="9905159" cy="5636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Mass: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Hai-Yang Du,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2408.03548;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Decay Constant: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Yu Meng,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" altLang="zh-CN" sz="1600" b="0" i="1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" altLang="zh-CN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109 (2024) 7, 074511;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Hai-Yang Du,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2408.03548v2; Dong-Hao Li,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48 (2024) 12, 123104; Lei-Yi Li,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in preparation.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Transition form factors: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Qi-An Zhang,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Chin.Phys.C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46 (2022) 1, 011002;  Yu-Meng,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Phys.Rev.D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110 (2024) 7, 074510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Lifetime: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LCDAs: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Xue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-Ying Han, </a:t>
            </a:r>
            <a:r>
              <a:rPr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et.al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2410.18654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Inclusive decay rates: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CFA0528E-8786-3466-5B1B-5C21920AF8C0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4241807-8474-A2DF-7B8E-BC21C69357D2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4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{774D76F6-5DEF-E44A-81BE-C3A421F1A7CF}tf16401378</Template>
  <TotalTime>8453</TotalTime>
  <Words>1593</Words>
  <Application>Microsoft Macintosh PowerPoint</Application>
  <PresentationFormat>宽屏</PresentationFormat>
  <Paragraphs>252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STLiti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家璐</dc:creator>
  <cp:lastModifiedBy>Microsoft Office User</cp:lastModifiedBy>
  <cp:revision>974</cp:revision>
  <cp:lastPrinted>2023-10-17T03:36:18Z</cp:lastPrinted>
  <dcterms:created xsi:type="dcterms:W3CDTF">2023-07-23T01:35:15Z</dcterms:created>
  <dcterms:modified xsi:type="dcterms:W3CDTF">2024-11-21T00:52:18Z</dcterms:modified>
</cp:coreProperties>
</file>