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  <p:sldMasterId id="2147483719" r:id="rId3"/>
  </p:sldMasterIdLst>
  <p:notesMasterIdLst>
    <p:notesMasterId r:id="rId36"/>
  </p:notesMasterIdLst>
  <p:handoutMasterIdLst>
    <p:handoutMasterId r:id="rId37"/>
  </p:handoutMasterIdLst>
  <p:sldIdLst>
    <p:sldId id="4099" r:id="rId4"/>
    <p:sldId id="4174" r:id="rId5"/>
    <p:sldId id="4176" r:id="rId6"/>
    <p:sldId id="4180" r:id="rId7"/>
    <p:sldId id="4204" r:id="rId8"/>
    <p:sldId id="4182" r:id="rId9"/>
    <p:sldId id="4183" r:id="rId10"/>
    <p:sldId id="4077" r:id="rId11"/>
    <p:sldId id="4185" r:id="rId12"/>
    <p:sldId id="4186" r:id="rId13"/>
    <p:sldId id="4187" r:id="rId14"/>
    <p:sldId id="4205" r:id="rId15"/>
    <p:sldId id="4153" r:id="rId16"/>
    <p:sldId id="4194" r:id="rId17"/>
    <p:sldId id="4155" r:id="rId18"/>
    <p:sldId id="4206" r:id="rId19"/>
    <p:sldId id="4198" r:id="rId20"/>
    <p:sldId id="4158" r:id="rId21"/>
    <p:sldId id="4159" r:id="rId22"/>
    <p:sldId id="4161" r:id="rId23"/>
    <p:sldId id="4162" r:id="rId24"/>
    <p:sldId id="4163" r:id="rId25"/>
    <p:sldId id="4164" r:id="rId26"/>
    <p:sldId id="4165" r:id="rId27"/>
    <p:sldId id="4166" r:id="rId28"/>
    <p:sldId id="4167" r:id="rId29"/>
    <p:sldId id="4168" r:id="rId30"/>
    <p:sldId id="4169" r:id="rId31"/>
    <p:sldId id="4170" r:id="rId32"/>
    <p:sldId id="4171" r:id="rId33"/>
    <p:sldId id="4173" r:id="rId34"/>
    <p:sldId id="4175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Yi" initials="Z" lastIdx="1" clrIdx="0">
    <p:extLst>
      <p:ext uri="{19B8F6BF-5375-455C-9EA6-DF929625EA0E}">
        <p15:presenceInfo xmlns:p15="http://schemas.microsoft.com/office/powerpoint/2012/main" userId="Zhou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42093"/>
    <a:srgbClr val="E841FF"/>
    <a:srgbClr val="0F34A6"/>
    <a:srgbClr val="0F52BA"/>
    <a:srgbClr val="FDD6B6"/>
    <a:srgbClr val="FCD6B6"/>
    <a:srgbClr val="4E8F00"/>
    <a:srgbClr val="1034A6"/>
    <a:srgbClr val="FE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2325" autoAdjust="0"/>
  </p:normalViewPr>
  <p:slideViewPr>
    <p:cSldViewPr snapToObjects="1">
      <p:cViewPr varScale="1">
        <p:scale>
          <a:sx n="67" d="100"/>
          <a:sy n="67" d="100"/>
        </p:scale>
        <p:origin x="7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32"/>
    </p:cViewPr>
  </p:sorterViewPr>
  <p:notesViewPr>
    <p:cSldViewPr snapToObjects="1">
      <p:cViewPr varScale="1">
        <p:scale>
          <a:sx n="67" d="100"/>
          <a:sy n="67" d="100"/>
        </p:scale>
        <p:origin x="186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0F280-C202-459E-9C88-243362EFD57F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C674-D29B-42E3-B510-33870CA84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456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5565-5D00-41A1-A9D4-D472FA0F1665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B772-BE26-4EC4-8890-F0A68D4013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EEE85-0CEE-4807-BFCE-54424EF5257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19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85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EEE85-0CEE-4807-BFCE-54424EF5257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7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038600"/>
            <a:ext cx="8534400" cy="2133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de-DE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2A97E19-70F5-2C44-6909-E5768AF1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0006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10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04672"/>
            <a:ext cx="2743200" cy="532149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04672"/>
            <a:ext cx="8026400" cy="5321492"/>
          </a:xfrm>
        </p:spPr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569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倪佳\文件\同步\2020合肥先进光源用户研讨会\2020合肥先进光源用户研讨会\封面2背景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29" y="0"/>
            <a:ext cx="12220729" cy="68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7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rgbClr val="0F34A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2305C-DFFF-9873-9D6E-340F5F2857D8}"/>
              </a:ext>
            </a:extLst>
          </p:cNvPr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5A947-5A81-B018-2660-235B429C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40431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4899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7C81022-EB79-4D44-B349-71CEB7845507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0FB030A-8606-2446-851E-73303FB79D3C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DFAFD920-79C3-49C1-A7B3-B6E0382E58A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9E60C2F-EEDE-F44B-803C-5C743D274D6A}"/>
              </a:ext>
            </a:extLst>
          </p:cNvPr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1A995042-2D73-4E98-9461-C210BD068AD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22F33A-A3D1-EBEB-22D6-97506653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9566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287FDD3-CDFA-EF49-A10D-1322C950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81CDDE9-B88E-234E-A6D4-D842F0AB9A85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9D7FDDD-992B-F946-BDF0-9E13F01559AD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0B5F9426-7A81-445D-91A9-6E9E1149893A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47B504B-FB3C-9B46-81A0-790A36F6F7C0}"/>
              </a:ext>
            </a:extLst>
          </p:cNvPr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3DBB4A54-CEBE-42AD-A072-A39EF13BDFCD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39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5FEE81A-7312-664C-853C-656C8E25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3AC04B3-47FF-B94A-9443-5E2CBAB5FD2F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F6CDD96-2BFD-5F49-94F0-A6C0394071C0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C34E1AA7-BBE3-4066-9647-AD26786FD079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"/>
            <a:ext cx="12192000" cy="76517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3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C9DDAB7-96A9-334D-9651-A686984A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37518CB-DF15-E047-BB7E-B5711858249A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41B53DE-DE93-684B-ABFE-870875C29D78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477D0B05-BC85-48E6-89ED-2487897A79B2}" type="slidenum">
              <a:rPr lang="de-DE" altLang="zh-CN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3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804672"/>
            <a:ext cx="4011084" cy="63042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04672"/>
            <a:ext cx="6815667" cy="5321492"/>
          </a:xfrm>
        </p:spPr>
        <p:txBody>
          <a:bodyPr/>
          <a:lstStyle>
            <a:lvl1pPr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2116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68099"/>
            <a:ext cx="7315200" cy="395947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1983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D7AB43-CD3F-9040-9832-D80A060C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072" y="3061252"/>
            <a:ext cx="3260035" cy="7686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3586326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75BC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DF42F1-DA7F-6146-AE55-0ABA4F9C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F06F81-F09C-3542-849E-D03F8E742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B4EB0-D94E-2F49-9268-3DA58B9D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8/25/2023</a:t>
            </a:r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45A58D-B70D-594F-8BF2-6B6297269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B56B54-DD64-8946-A36D-45C888B31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329D-8B8F-B64A-BFB9-3BCDC19C7E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20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5485827-3A9C-3940-AC12-64CE424C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 sz="1800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5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altLang="zh-C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0F720-7A08-0D43-A4CF-AEC7139A1146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E4D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800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9A05A0-225C-694D-9D3E-D97BF161FD08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222D797F-6281-4E3F-ACFD-EAA4784CE755}" type="slidenum">
              <a:rPr lang="de-DE" altLang="zh-CN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686F3E-4045-B447-BDB8-EF0A8C9C71E0}"/>
              </a:ext>
            </a:extLst>
          </p:cNvPr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3EF8756-0108-8C67-4AE7-B69CB40E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2466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lang="en-US" altLang="zh-CN" sz="4000" b="1" kern="1200" dirty="0" smtClean="0">
          <a:solidFill>
            <a:schemeClr val="bg1"/>
          </a:solidFill>
          <a:effectLst/>
          <a:latin typeface="+mj-ea"/>
          <a:ea typeface="+mj-ea"/>
          <a:cs typeface="等线" panose="02010600030101010101" pitchFamily="2" charset="-122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hyperlink" Target="mailto:499.7MHz@-94.656d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mailto:499.7MHz@-71.638d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倪佳\文件\同步\ppt模板-2020-2-18\封面2 - 改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3" y="5661251"/>
            <a:ext cx="2291235" cy="9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倪佳\文件\同步\ppt模板-2020-2-18\封面2 - 改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1" y="1389808"/>
            <a:ext cx="161302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3690" y="1441365"/>
            <a:ext cx="4413448" cy="1846659"/>
          </a:xfrm>
          <a:prstGeom prst="rect">
            <a:avLst/>
          </a:prstGeom>
          <a:solidFill>
            <a:srgbClr val="03449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RF Techniques of STCF</a:t>
            </a:r>
            <a:endParaRPr lang="zh-CN" altLang="en-US" sz="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784CA97F-D7E4-4EC0-BA7C-1EE2C4565226}"/>
              </a:ext>
            </a:extLst>
          </p:cNvPr>
          <p:cNvSpPr txBox="1"/>
          <p:nvPr/>
        </p:nvSpPr>
        <p:spPr>
          <a:xfrm>
            <a:off x="-19470" y="3733800"/>
            <a:ext cx="5974136" cy="2012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0040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Yelong Wei</a:t>
            </a:r>
            <a:endParaRPr lang="en-US" altLang="zh-CN" sz="3200" b="1" dirty="0">
              <a:solidFill>
                <a:srgbClr val="0040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0040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on behalf of </a:t>
            </a:r>
            <a:r>
              <a:rPr lang="en-US" altLang="zh-CN" sz="3200" b="1" dirty="0" smtClean="0">
                <a:solidFill>
                  <a:srgbClr val="0040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Ring RF system</a:t>
            </a:r>
            <a:endParaRPr lang="en-US" altLang="zh-CN" sz="3200" b="1" dirty="0">
              <a:solidFill>
                <a:srgbClr val="0040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0040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2024.11.20</a:t>
            </a:r>
            <a:endParaRPr lang="en-US" altLang="zh-CN" sz="3200" b="1" dirty="0">
              <a:solidFill>
                <a:srgbClr val="0040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TM020-mode NC Cavity from KEK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RIKEN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3" y="3938445"/>
            <a:ext cx="6455962" cy="2680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3519643"/>
                  </p:ext>
                </p:extLst>
              </p:nvPr>
            </p:nvGraphicFramePr>
            <p:xfrm>
              <a:off x="170241" y="1017757"/>
              <a:ext cx="5011358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30159">
                      <a:extLst>
                        <a:ext uri="{9D8B030D-6E8A-4147-A177-3AD203B41FA5}">
                          <a16:colId xmlns:a16="http://schemas.microsoft.com/office/drawing/2014/main" val="4172083846"/>
                        </a:ext>
                      </a:extLst>
                    </a:gridCol>
                    <a:gridCol w="1981199">
                      <a:extLst>
                        <a:ext uri="{9D8B030D-6E8A-4147-A177-3AD203B41FA5}">
                          <a16:colId xmlns:a16="http://schemas.microsoft.com/office/drawing/2014/main" val="1566543418"/>
                        </a:ext>
                      </a:extLst>
                    </a:gridCol>
                  </a:tblGrid>
                  <a:tr h="300867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RF</a:t>
                          </a:r>
                          <a:r>
                            <a:rPr lang="zh-CN" altLang="en-US" sz="1800" baseline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800" baseline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8739865"/>
                      </a:ext>
                    </a:extLst>
                  </a:tr>
                  <a:tr h="300867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Working</a:t>
                          </a:r>
                          <a:r>
                            <a:rPr lang="en-US" altLang="zh-CN" sz="1800" baseline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mode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TM020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0165596"/>
                      </a:ext>
                    </a:extLst>
                  </a:tr>
                  <a:tr h="300867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Working</a:t>
                          </a:r>
                          <a:r>
                            <a:rPr lang="en-US" altLang="zh-CN" sz="1800" baseline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frequency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509 MHz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567714"/>
                      </a:ext>
                    </a:extLst>
                  </a:tr>
                  <a:tr h="300867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Unloaded quality factor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0" smtClean="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60000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1656474"/>
                      </a:ext>
                    </a:extLst>
                  </a:tr>
                  <a:tr h="300867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Shunt impedance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0" smtClean="0"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800" dirty="0"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6.8 M</a:t>
                          </a:r>
                          <a:r>
                            <a:rPr lang="el-GR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Ω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5351210"/>
                      </a:ext>
                    </a:extLst>
                  </a:tr>
                  <a:tr h="300867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Voltage</a:t>
                          </a:r>
                          <a:r>
                            <a:rPr lang="en-US" altLang="zh-CN" sz="1800" baseline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per cavity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825 kV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318004"/>
                      </a:ext>
                    </a:extLst>
                  </a:tr>
                  <a:tr h="526517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Power</a:t>
                          </a:r>
                          <a:r>
                            <a:rPr lang="en-US" altLang="zh-CN" sz="1800" baseline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per cavity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100 kW</a:t>
                          </a:r>
                          <a:r>
                            <a:rPr lang="zh-CN" altLang="en-US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no beam</a:t>
                          </a:r>
                          <a:r>
                            <a:rPr lang="zh-CN" altLang="en-US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en-US" altLang="zh-CN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210 kW</a:t>
                          </a:r>
                          <a:r>
                            <a:rPr lang="zh-CN" altLang="en-US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400 mA</a:t>
                          </a:r>
                          <a:r>
                            <a:rPr lang="zh-CN" altLang="en-US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39978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3519643"/>
                  </p:ext>
                </p:extLst>
              </p:nvPr>
            </p:nvGraphicFramePr>
            <p:xfrm>
              <a:off x="170241" y="1017757"/>
              <a:ext cx="5011358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30159">
                      <a:extLst>
                        <a:ext uri="{9D8B030D-6E8A-4147-A177-3AD203B41FA5}">
                          <a16:colId xmlns:a16="http://schemas.microsoft.com/office/drawing/2014/main" val="4172083846"/>
                        </a:ext>
                      </a:extLst>
                    </a:gridCol>
                    <a:gridCol w="1981199">
                      <a:extLst>
                        <a:ext uri="{9D8B030D-6E8A-4147-A177-3AD203B41FA5}">
                          <a16:colId xmlns:a16="http://schemas.microsoft.com/office/drawing/2014/main" val="156654341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RF</a:t>
                          </a:r>
                          <a:r>
                            <a:rPr lang="zh-CN" altLang="en-US" sz="1800" baseline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800" baseline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873986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Working</a:t>
                          </a:r>
                          <a:r>
                            <a:rPr lang="en-US" altLang="zh-CN" sz="1800" baseline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mode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TM020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01655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Working</a:t>
                          </a:r>
                          <a:r>
                            <a:rPr lang="en-US" altLang="zh-CN" sz="1800" baseline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frequency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509 MHz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5677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1" t="-303279" r="-66265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60000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165647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1" t="-410000" r="-66265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6.8 M</a:t>
                          </a:r>
                          <a:r>
                            <a:rPr lang="el-GR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Ω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53512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Voltage</a:t>
                          </a:r>
                          <a:r>
                            <a:rPr lang="en-US" altLang="zh-CN" sz="1800" baseline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per cavity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825 kV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23180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Power</a:t>
                          </a:r>
                          <a:r>
                            <a:rPr lang="en-US" altLang="zh-CN" sz="1800" baseline="0" dirty="0" smtClean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per cavity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100 kW</a:t>
                          </a:r>
                          <a:r>
                            <a:rPr lang="zh-CN" altLang="en-US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no beam</a:t>
                          </a:r>
                          <a:r>
                            <a:rPr lang="zh-CN" altLang="en-US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en-US" altLang="zh-CN" sz="18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210 kW</a:t>
                          </a:r>
                          <a:r>
                            <a:rPr lang="zh-CN" altLang="en-US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400 mA</a:t>
                          </a:r>
                          <a:r>
                            <a:rPr lang="zh-CN" altLang="en-US" sz="1800" dirty="0"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）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399782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410" y="1085452"/>
            <a:ext cx="2170584" cy="2699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807" y="1033604"/>
            <a:ext cx="4578353" cy="2691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044" y="3784702"/>
            <a:ext cx="5377364" cy="28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Route Selected for STCF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94190"/>
              </p:ext>
            </p:extLst>
          </p:nvPr>
        </p:nvGraphicFramePr>
        <p:xfrm>
          <a:off x="210312" y="1295400"/>
          <a:ext cx="11734800" cy="514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>
                  <a:extLst>
                    <a:ext uri="{9D8B030D-6E8A-4147-A177-3AD203B41FA5}">
                      <a16:colId xmlns:a16="http://schemas.microsoft.com/office/drawing/2014/main" val="2240305626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16070675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92272834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260268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69290881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7415948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352573085"/>
                    </a:ext>
                  </a:extLst>
                </a:gridCol>
              </a:tblGrid>
              <a:tr h="648832">
                <a:tc>
                  <a:txBody>
                    <a:bodyPr/>
                    <a:lstStyle/>
                    <a:p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KEKB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SC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BEPCII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SC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ARES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NC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KEKB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设计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TM020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NC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zh-CN" sz="14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PEP-II</a:t>
                      </a:r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BESSY-II NC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323107"/>
                  </a:ext>
                </a:extLst>
              </a:tr>
              <a:tr h="441257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power [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kW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384491"/>
                  </a:ext>
                </a:extLst>
              </a:tr>
              <a:tr h="357704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Voltage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[kV]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921632"/>
                  </a:ext>
                </a:extLst>
              </a:tr>
              <a:tr h="25208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of cavities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019962"/>
                  </a:ext>
                </a:extLst>
              </a:tr>
              <a:tr h="320423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Voltage per cavity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[kV]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303089"/>
                  </a:ext>
                </a:extLst>
              </a:tr>
              <a:tr h="439566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Shunt impedance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per cavity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–circuit </a:t>
                      </a:r>
                      <a:r>
                        <a:rPr lang="el-GR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46.5E9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46.5E9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8.625E5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2.85E6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3.5E6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3.4E6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561304"/>
                  </a:ext>
                </a:extLst>
              </a:tr>
              <a:tr h="25208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Unloaded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quality factor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1E9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1E9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1.15E5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6.0E4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3E4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2.96E4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161650"/>
                  </a:ext>
                </a:extLst>
              </a:tr>
              <a:tr h="320423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baseline="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poss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per cavity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[kW]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0.00387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0.00097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4313196"/>
                  </a:ext>
                </a:extLst>
              </a:tr>
              <a:tr h="439566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power per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cavity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[kW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0005426"/>
                  </a:ext>
                </a:extLst>
              </a:tr>
              <a:tr h="52528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Input</a:t>
                      </a:r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power per cavity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[kW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294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223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3783234"/>
                  </a:ext>
                </a:extLst>
              </a:tr>
              <a:tr h="52528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Detuning frequency per cavity [kHz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92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283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557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230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Outline</a:t>
            </a:r>
            <a:endParaRPr lang="zh-CN" altLang="en-US" dirty="0">
              <a:latin typeface="+mj-lt"/>
            </a:endParaRPr>
          </a:p>
        </p:txBody>
      </p:sp>
      <p:grpSp>
        <p:nvGrpSpPr>
          <p:cNvPr id="5" name="组合 14">
            <a:extLst>
              <a:ext uri="{FF2B5EF4-FFF2-40B4-BE49-F238E27FC236}">
                <a16:creationId xmlns:a16="http://schemas.microsoft.com/office/drawing/2014/main" id="{146CC202-CB06-4FCA-B5A4-746361C95CD4}"/>
              </a:ext>
            </a:extLst>
          </p:cNvPr>
          <p:cNvGrpSpPr/>
          <p:nvPr/>
        </p:nvGrpSpPr>
        <p:grpSpPr>
          <a:xfrm>
            <a:off x="3534262" y="3025279"/>
            <a:ext cx="5908167" cy="448377"/>
            <a:chOff x="0" y="2288714"/>
            <a:chExt cx="3501495" cy="826257"/>
          </a:xfrm>
        </p:grpSpPr>
        <p:sp>
          <p:nvSpPr>
            <p:cNvPr id="6" name="矩形 15">
              <a:extLst>
                <a:ext uri="{FF2B5EF4-FFF2-40B4-BE49-F238E27FC236}">
                  <a16:creationId xmlns:a16="http://schemas.microsoft.com/office/drawing/2014/main" id="{50C34DB0-0BDC-481F-8827-D7AC0EB89AC0}"/>
                </a:ext>
              </a:extLst>
            </p:cNvPr>
            <p:cNvSpPr/>
            <p:nvPr/>
          </p:nvSpPr>
          <p:spPr>
            <a:xfrm>
              <a:off x="0" y="2288714"/>
              <a:ext cx="3501495" cy="826255"/>
            </a:xfrm>
            <a:prstGeom prst="rect">
              <a:avLst/>
            </a:prstGeom>
            <a:solidFill>
              <a:srgbClr val="0344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文本框 16">
              <a:extLst>
                <a:ext uri="{FF2B5EF4-FFF2-40B4-BE49-F238E27FC236}">
                  <a16:creationId xmlns:a16="http://schemas.microsoft.com/office/drawing/2014/main" id="{D425A9FF-A5DB-4305-B1D9-B494C5A81578}"/>
                </a:ext>
              </a:extLst>
            </p:cNvPr>
            <p:cNvSpPr txBox="1"/>
            <p:nvPr/>
          </p:nvSpPr>
          <p:spPr>
            <a:xfrm>
              <a:off x="1" y="2294591"/>
              <a:ext cx="3499870" cy="820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baseline="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 </a:t>
              </a:r>
              <a:r>
                <a:rPr lang="en-US" altLang="zh-CN" sz="2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Technique Route</a:t>
              </a:r>
              <a:endParaRPr lang="zh-CN" altLang="en-US" sz="2400" b="1" kern="1200" baseline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7">
            <a:extLst>
              <a:ext uri="{FF2B5EF4-FFF2-40B4-BE49-F238E27FC236}">
                <a16:creationId xmlns:a16="http://schemas.microsoft.com/office/drawing/2014/main" id="{C51BC9F8-12D8-499B-88D2-6972AE00C90D}"/>
              </a:ext>
            </a:extLst>
          </p:cNvPr>
          <p:cNvGrpSpPr/>
          <p:nvPr/>
        </p:nvGrpSpPr>
        <p:grpSpPr>
          <a:xfrm>
            <a:off x="3534262" y="2029166"/>
            <a:ext cx="5906084" cy="469719"/>
            <a:chOff x="0" y="2261500"/>
            <a:chExt cx="3501495" cy="853469"/>
          </a:xfrm>
        </p:grpSpPr>
        <p:sp>
          <p:nvSpPr>
            <p:cNvPr id="9" name="矩形 18">
              <a:extLst>
                <a:ext uri="{FF2B5EF4-FFF2-40B4-BE49-F238E27FC236}">
                  <a16:creationId xmlns:a16="http://schemas.microsoft.com/office/drawing/2014/main" id="{FF86B462-2E9C-4A9F-A67F-4760E599EAFF}"/>
                </a:ext>
              </a:extLst>
            </p:cNvPr>
            <p:cNvSpPr/>
            <p:nvPr/>
          </p:nvSpPr>
          <p:spPr>
            <a:xfrm>
              <a:off x="0" y="2288714"/>
              <a:ext cx="3501495" cy="826255"/>
            </a:xfrm>
            <a:prstGeom prst="rect">
              <a:avLst/>
            </a:prstGeom>
            <a:solidFill>
              <a:srgbClr val="0344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文本框 19">
              <a:extLst>
                <a:ext uri="{FF2B5EF4-FFF2-40B4-BE49-F238E27FC236}">
                  <a16:creationId xmlns:a16="http://schemas.microsoft.com/office/drawing/2014/main" id="{DF9C1E05-9270-4582-BD30-2E166525F117}"/>
                </a:ext>
              </a:extLst>
            </p:cNvPr>
            <p:cNvSpPr txBox="1"/>
            <p:nvPr/>
          </p:nvSpPr>
          <p:spPr>
            <a:xfrm>
              <a:off x="1" y="2261500"/>
              <a:ext cx="3499870" cy="820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baseline="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  </a:t>
              </a:r>
              <a:r>
                <a:rPr lang="en-US" altLang="zh-CN" sz="2400" b="1" kern="1200" baseline="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 &amp; Introduction</a:t>
              </a:r>
              <a:endPara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4">
            <a:extLst>
              <a:ext uri="{FF2B5EF4-FFF2-40B4-BE49-F238E27FC236}">
                <a16:creationId xmlns:a16="http://schemas.microsoft.com/office/drawing/2014/main" id="{146CC202-CB06-4FCA-B5A4-746361C95CD4}"/>
              </a:ext>
            </a:extLst>
          </p:cNvPr>
          <p:cNvGrpSpPr/>
          <p:nvPr/>
        </p:nvGrpSpPr>
        <p:grpSpPr>
          <a:xfrm>
            <a:off x="3534262" y="3957834"/>
            <a:ext cx="5908167" cy="448377"/>
            <a:chOff x="0" y="2288714"/>
            <a:chExt cx="3501495" cy="826257"/>
          </a:xfrm>
        </p:grpSpPr>
        <p:sp>
          <p:nvSpPr>
            <p:cNvPr id="12" name="矩形 15">
              <a:extLst>
                <a:ext uri="{FF2B5EF4-FFF2-40B4-BE49-F238E27FC236}">
                  <a16:creationId xmlns:a16="http://schemas.microsoft.com/office/drawing/2014/main" id="{50C34DB0-0BDC-481F-8827-D7AC0EB89AC0}"/>
                </a:ext>
              </a:extLst>
            </p:cNvPr>
            <p:cNvSpPr/>
            <p:nvPr/>
          </p:nvSpPr>
          <p:spPr>
            <a:xfrm>
              <a:off x="0" y="2288714"/>
              <a:ext cx="3501495" cy="826255"/>
            </a:xfrm>
            <a:prstGeom prst="rect">
              <a:avLst/>
            </a:prstGeom>
            <a:solidFill>
              <a:srgbClr val="0344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文本框 16">
              <a:extLst>
                <a:ext uri="{FF2B5EF4-FFF2-40B4-BE49-F238E27FC236}">
                  <a16:creationId xmlns:a16="http://schemas.microsoft.com/office/drawing/2014/main" id="{D425A9FF-A5DB-4305-B1D9-B494C5A81578}"/>
                </a:ext>
              </a:extLst>
            </p:cNvPr>
            <p:cNvSpPr txBox="1"/>
            <p:nvPr/>
          </p:nvSpPr>
          <p:spPr>
            <a:xfrm>
              <a:off x="1" y="2294591"/>
              <a:ext cx="3499870" cy="820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 </a:t>
              </a:r>
              <a:r>
                <a:rPr lang="en-US" altLang="zh-CN" sz="2400" b="1" kern="1200" baseline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TM020-mode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avity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esign</a:t>
              </a:r>
              <a:endParaRPr lang="zh-CN" altLang="en-US" sz="2400" b="1" kern="120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4">
            <a:extLst>
              <a:ext uri="{FF2B5EF4-FFF2-40B4-BE49-F238E27FC236}">
                <a16:creationId xmlns:a16="http://schemas.microsoft.com/office/drawing/2014/main" id="{146CC202-CB06-4FCA-B5A4-746361C95CD4}"/>
              </a:ext>
            </a:extLst>
          </p:cNvPr>
          <p:cNvGrpSpPr/>
          <p:nvPr/>
        </p:nvGrpSpPr>
        <p:grpSpPr>
          <a:xfrm>
            <a:off x="3534262" y="4938778"/>
            <a:ext cx="5908167" cy="448377"/>
            <a:chOff x="0" y="2288714"/>
            <a:chExt cx="3501495" cy="826257"/>
          </a:xfrm>
        </p:grpSpPr>
        <p:sp>
          <p:nvSpPr>
            <p:cNvPr id="15" name="矩形 15">
              <a:extLst>
                <a:ext uri="{FF2B5EF4-FFF2-40B4-BE49-F238E27FC236}">
                  <a16:creationId xmlns:a16="http://schemas.microsoft.com/office/drawing/2014/main" id="{50C34DB0-0BDC-481F-8827-D7AC0EB89AC0}"/>
                </a:ext>
              </a:extLst>
            </p:cNvPr>
            <p:cNvSpPr/>
            <p:nvPr/>
          </p:nvSpPr>
          <p:spPr>
            <a:xfrm>
              <a:off x="0" y="2288714"/>
              <a:ext cx="3501495" cy="826255"/>
            </a:xfrm>
            <a:prstGeom prst="rect">
              <a:avLst/>
            </a:prstGeom>
            <a:solidFill>
              <a:srgbClr val="0344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D425A9FF-A5DB-4305-B1D9-B494C5A81578}"/>
                </a:ext>
              </a:extLst>
            </p:cNvPr>
            <p:cNvSpPr txBox="1"/>
            <p:nvPr/>
          </p:nvSpPr>
          <p:spPr>
            <a:xfrm>
              <a:off x="1" y="2294591"/>
              <a:ext cx="3499870" cy="820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baseline="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 </a:t>
              </a:r>
              <a:r>
                <a:rPr lang="en-US" altLang="zh-CN" sz="2400" b="1" kern="1200" baseline="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kern="1200" baseline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3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Geometry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8" y="972152"/>
            <a:ext cx="4397121" cy="5410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71243"/>
            <a:ext cx="2915974" cy="3581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76600" y="5410200"/>
            <a:ext cx="1143000" cy="6858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Straight Arrow Connector 6"/>
          <p:cNvCxnSpPr>
            <a:stCxn id="6" idx="7"/>
          </p:cNvCxnSpPr>
          <p:nvPr/>
        </p:nvCxnSpPr>
        <p:spPr>
          <a:xfrm flipV="1">
            <a:off x="4252212" y="3962400"/>
            <a:ext cx="1462788" cy="154823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132570" y="2872031"/>
            <a:ext cx="0" cy="291600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415017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E:\USTC\国内外会议\202405IPAC\Q_inner_radiu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64742"/>
            <a:ext cx="52578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4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TM020-mode cavity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0">
                <a:extLst>
                  <a:ext uri="{FF2B5EF4-FFF2-40B4-BE49-F238E27FC236}">
                    <a16:creationId xmlns:a16="http://schemas.microsoft.com/office/drawing/2014/main" id="{033A9567-6117-427D-9402-72FAA562D2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7261782"/>
                  </p:ext>
                </p:extLst>
              </p:nvPr>
            </p:nvGraphicFramePr>
            <p:xfrm>
              <a:off x="8310383" y="2057400"/>
              <a:ext cx="3763144" cy="33155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2544">
                      <a:extLst>
                        <a:ext uri="{9D8B030D-6E8A-4147-A177-3AD203B41FA5}">
                          <a16:colId xmlns:a16="http://schemas.microsoft.com/office/drawing/2014/main" val="2093162434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1935844928"/>
                        </a:ext>
                      </a:extLst>
                    </a:gridCol>
                  </a:tblGrid>
                  <a:tr h="466729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RF parameters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68221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Working mode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TM020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6319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Frequency [MHz]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499.7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7106608"/>
                      </a:ext>
                    </a:extLst>
                  </a:tr>
                  <a:tr h="508765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R/Q</a:t>
                          </a:r>
                          <a:r>
                            <a:rPr lang="en-US" altLang="zh-CN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</a:t>
                          </a:r>
                          <a:r>
                            <a:rPr lang="el-GR" altLang="zh-CN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Ω</a:t>
                          </a:r>
                          <a:r>
                            <a:rPr lang="en-US" altLang="zh-CN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109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760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Unloaded quality factor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61500</a:t>
                          </a:r>
                        </a:p>
                        <a:p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740510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zh-CN" altLang="zh-CN" sz="200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zh-CN" sz="20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altLang="zh-CN" sz="20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p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zh-CN" sz="20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altLang="zh-CN" sz="200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acc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3.79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724669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zh-CN" altLang="zh-CN" sz="2000" i="1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altLang="zh-CN" sz="20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p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zh-CN" sz="20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altLang="zh-CN" sz="200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acc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[mA/V]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3.17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3110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0">
                <a:extLst>
                  <a:ext uri="{FF2B5EF4-FFF2-40B4-BE49-F238E27FC236}">
                    <a16:creationId xmlns:a16="http://schemas.microsoft.com/office/drawing/2014/main" id="{033A9567-6117-427D-9402-72FAA562D2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7261782"/>
                  </p:ext>
                </p:extLst>
              </p:nvPr>
            </p:nvGraphicFramePr>
            <p:xfrm>
              <a:off x="8310383" y="2057400"/>
              <a:ext cx="3763144" cy="33155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2544">
                      <a:extLst>
                        <a:ext uri="{9D8B030D-6E8A-4147-A177-3AD203B41FA5}">
                          <a16:colId xmlns:a16="http://schemas.microsoft.com/office/drawing/2014/main" val="2093162434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1935844928"/>
                        </a:ext>
                      </a:extLst>
                    </a:gridCol>
                  </a:tblGrid>
                  <a:tr h="466729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RF parameters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682213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Working mode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TM020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631942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Frequency [MHz]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499.7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57106608"/>
                      </a:ext>
                    </a:extLst>
                  </a:tr>
                  <a:tr h="508765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R/Q</a:t>
                          </a:r>
                          <a:r>
                            <a:rPr lang="en-US" altLang="zh-CN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</a:t>
                          </a:r>
                          <a:r>
                            <a:rPr lang="el-GR" altLang="zh-CN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Ω</a:t>
                          </a:r>
                          <a:r>
                            <a:rPr lang="en-US" altLang="zh-CN" sz="20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109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7602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Unloaded quality factor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61500</a:t>
                          </a:r>
                        </a:p>
                        <a:p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74051058"/>
                      </a:ext>
                    </a:extLst>
                  </a:tr>
                  <a:tr h="42329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0" t="-589855" r="-36703" b="-2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3.79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72466998"/>
                      </a:ext>
                    </a:extLst>
                  </a:tr>
                  <a:tr h="42329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0" t="-680000" r="-36703" b="-1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3.17</a:t>
                          </a:r>
                          <a:endParaRPr lang="zh-CN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931100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图片 6">
            <a:extLst>
              <a:ext uri="{FF2B5EF4-FFF2-40B4-BE49-F238E27FC236}">
                <a16:creationId xmlns:a16="http://schemas.microsoft.com/office/drawing/2014/main" id="{182FD75B-75DC-4008-8526-D761DE5CF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47774"/>
            <a:ext cx="1971675" cy="4524375"/>
          </a:xfrm>
          <a:prstGeom prst="rect">
            <a:avLst/>
          </a:prstGeom>
        </p:spPr>
      </p:pic>
      <p:pic>
        <p:nvPicPr>
          <p:cNvPr id="15" name="图片 7">
            <a:extLst>
              <a:ext uri="{FF2B5EF4-FFF2-40B4-BE49-F238E27FC236}">
                <a16:creationId xmlns:a16="http://schemas.microsoft.com/office/drawing/2014/main" id="{221EAF5D-D276-4898-A935-F64039B6D0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8"/>
          <a:stretch/>
        </p:blipFill>
        <p:spPr>
          <a:xfrm>
            <a:off x="2276475" y="1266822"/>
            <a:ext cx="1952625" cy="4524375"/>
          </a:xfrm>
          <a:prstGeom prst="rect">
            <a:avLst/>
          </a:prstGeom>
        </p:spPr>
      </p:pic>
      <p:sp>
        <p:nvSpPr>
          <p:cNvPr id="16" name="矩形 8">
            <a:extLst>
              <a:ext uri="{FF2B5EF4-FFF2-40B4-BE49-F238E27FC236}">
                <a16:creationId xmlns:a16="http://schemas.microsoft.com/office/drawing/2014/main" id="{1016C318-C1B2-4894-B46A-9F92AC7A957E}"/>
              </a:ext>
            </a:extLst>
          </p:cNvPr>
          <p:cNvSpPr/>
          <p:nvPr/>
        </p:nvSpPr>
        <p:spPr>
          <a:xfrm>
            <a:off x="2590800" y="6000749"/>
            <a:ext cx="2931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en-US" altLang="zh-CN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fields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1016C318-C1B2-4894-B46A-9F92AC7A957E}"/>
              </a:ext>
            </a:extLst>
          </p:cNvPr>
          <p:cNvSpPr/>
          <p:nvPr/>
        </p:nvSpPr>
        <p:spPr>
          <a:xfrm>
            <a:off x="21588" y="6000749"/>
            <a:ext cx="29311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fields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34" y="1676400"/>
            <a:ext cx="3846082" cy="37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 damping-Transverse modes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10800" y="194129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Simulated dampers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238793" y="476990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Realistic dampers</a:t>
            </a:r>
            <a:endParaRPr lang="zh-CN" altLang="en-US" b="1" dirty="0"/>
          </a:p>
        </p:txBody>
      </p:sp>
      <p:pic>
        <p:nvPicPr>
          <p:cNvPr id="10" name="内容占位符 7">
            <a:extLst>
              <a:ext uri="{FF2B5EF4-FFF2-40B4-BE49-F238E27FC236}">
                <a16:creationId xmlns:a16="http://schemas.microsoft.com/office/drawing/2014/main" id="{EAB40EA2-04F2-4E4C-8258-A185F9FE9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374222" cy="4361685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994B36-7391-4492-8509-7B465044B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372" y="990601"/>
            <a:ext cx="2438400" cy="2447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55AE8F-957F-4B1E-9708-8F422555C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22" y="3660743"/>
            <a:ext cx="2712095" cy="25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4">
            <a:extLst>
              <a:ext uri="{FF2B5EF4-FFF2-40B4-BE49-F238E27FC236}">
                <a16:creationId xmlns:a16="http://schemas.microsoft.com/office/drawing/2014/main" id="{4DE1C57D-ED43-4A59-B78F-81A6A380D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990601"/>
            <a:ext cx="8377131" cy="4363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 damping-Longitudinal modes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10800" y="194129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Simulated dampers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238793" y="476990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Realistic dampers</a:t>
            </a:r>
            <a:endParaRPr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994B36-7391-4492-8509-7B465044B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372" y="990601"/>
            <a:ext cx="2438400" cy="2447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55AE8F-957F-4B1E-9708-8F422555C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22" y="3660743"/>
            <a:ext cx="2712095" cy="2587658"/>
          </a:xfrm>
          <a:prstGeom prst="rect">
            <a:avLst/>
          </a:prstGeom>
        </p:spPr>
      </p:pic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A78166E4-854D-497E-A8A5-0369789DB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40495"/>
              </p:ext>
            </p:extLst>
          </p:nvPr>
        </p:nvGraphicFramePr>
        <p:xfrm>
          <a:off x="2209800" y="5139238"/>
          <a:ext cx="4977006" cy="167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296">
                  <a:extLst>
                    <a:ext uri="{9D8B030D-6E8A-4147-A177-3AD203B41FA5}">
                      <a16:colId xmlns:a16="http://schemas.microsoft.com/office/drawing/2014/main" val="2093162434"/>
                    </a:ext>
                  </a:extLst>
                </a:gridCol>
                <a:gridCol w="2051310">
                  <a:extLst>
                    <a:ext uri="{9D8B030D-6E8A-4147-A177-3AD203B41FA5}">
                      <a16:colId xmlns:a16="http://schemas.microsoft.com/office/drawing/2014/main" val="724377043"/>
                    </a:ext>
                  </a:extLst>
                </a:gridCol>
                <a:gridCol w="1451400">
                  <a:extLst>
                    <a:ext uri="{9D8B030D-6E8A-4147-A177-3AD203B41FA5}">
                      <a16:colId xmlns:a16="http://schemas.microsoft.com/office/drawing/2014/main" val="1935844928"/>
                    </a:ext>
                  </a:extLst>
                </a:gridCol>
              </a:tblGrid>
              <a:tr h="484819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Frequency(GHz)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Rz(</a:t>
                      </a:r>
                      <a:r>
                        <a:rPr lang="el-GR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6822130"/>
                  </a:ext>
                </a:extLst>
              </a:tr>
              <a:tr h="270194"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TM021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0.76637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344.36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106608"/>
                  </a:ext>
                </a:extLst>
              </a:tr>
              <a:tr h="2701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TM031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0.98353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581.11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760267"/>
                  </a:ext>
                </a:extLst>
              </a:tr>
              <a:tr h="2701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TM033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1.88010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406.97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4051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2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for Cavity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93" y="1172784"/>
            <a:ext cx="3021370" cy="2458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2768" y="928990"/>
            <a:ext cx="209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Cooling system</a:t>
            </a:r>
            <a:endParaRPr lang="zh-CN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570" y="1172784"/>
            <a:ext cx="2709119" cy="2451516"/>
          </a:xfrm>
          <a:prstGeom prst="rect">
            <a:avLst/>
          </a:prstGeom>
        </p:spPr>
      </p:pic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FD82E9C5-ECFC-FC1F-5E86-A27AC6307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</a:rPr>
              <a:t>Including pumping vacuum</a:t>
            </a:r>
            <a:endParaRPr lang="en-US" altLang="zh-CN" sz="2400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Pumping vacuum has little effect</a:t>
            </a:r>
            <a:endParaRPr lang="en-US" altLang="zh-CN" sz="1600" dirty="0"/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50 kW power dissipation on the cavity surface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Max stress</a:t>
            </a:r>
            <a:r>
              <a:rPr lang="zh-CN" altLang="en-US" sz="1600" dirty="0" smtClean="0"/>
              <a:t>：</a:t>
            </a:r>
            <a:r>
              <a:rPr lang="en-US" altLang="zh-CN" sz="1600" dirty="0" smtClean="0">
                <a:solidFill>
                  <a:srgbClr val="FF0000"/>
                </a:solidFill>
              </a:rPr>
              <a:t>Coupling port</a:t>
            </a:r>
            <a:r>
              <a:rPr lang="zh-CN" altLang="en-US" sz="1600" dirty="0" smtClean="0">
                <a:solidFill>
                  <a:srgbClr val="FF0000"/>
                </a:solidFill>
              </a:rPr>
              <a:t>，</a:t>
            </a:r>
            <a:r>
              <a:rPr lang="en-US" altLang="zh-CN" sz="1600" dirty="0" smtClean="0">
                <a:solidFill>
                  <a:srgbClr val="FF0000"/>
                </a:solidFill>
              </a:rPr>
              <a:t>65.885 MPa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Max deformation</a:t>
            </a:r>
            <a:r>
              <a:rPr lang="zh-CN" altLang="en-US" sz="1600" dirty="0" smtClean="0"/>
              <a:t>：</a:t>
            </a:r>
            <a:r>
              <a:rPr lang="en-US" altLang="zh-CN" sz="1600" dirty="0">
                <a:solidFill>
                  <a:srgbClr val="FF0000"/>
                </a:solidFill>
              </a:rPr>
              <a:t>E</a:t>
            </a:r>
            <a:r>
              <a:rPr lang="en-US" altLang="zh-CN" sz="1600" dirty="0" smtClean="0">
                <a:solidFill>
                  <a:srgbClr val="FF0000"/>
                </a:solidFill>
              </a:rPr>
              <a:t>quator outer</a:t>
            </a:r>
            <a:r>
              <a:rPr lang="zh-CN" altLang="en-US" sz="1600" dirty="0" smtClean="0">
                <a:solidFill>
                  <a:srgbClr val="FF0000"/>
                </a:solidFill>
              </a:rPr>
              <a:t>，</a:t>
            </a:r>
            <a:r>
              <a:rPr lang="en-US" altLang="zh-CN" sz="1600" dirty="0" smtClean="0">
                <a:solidFill>
                  <a:srgbClr val="FF0000"/>
                </a:solidFill>
              </a:rPr>
              <a:t>0.10285mm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Frequency shift</a:t>
            </a:r>
            <a:r>
              <a:rPr lang="zh-CN" altLang="en-US" sz="1600" dirty="0" smtClean="0"/>
              <a:t>：</a:t>
            </a:r>
            <a:r>
              <a:rPr lang="en-US" altLang="zh-CN" sz="1600" dirty="0">
                <a:solidFill>
                  <a:srgbClr val="FF0000"/>
                </a:solidFill>
              </a:rPr>
              <a:t>-100.8KHz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8" name="文本框 7">
            <a:extLst>
              <a:ext uri="{FF2B5EF4-FFF2-40B4-BE49-F238E27FC236}">
                <a16:creationId xmlns:a16="http://schemas.microsoft.com/office/drawing/2014/main" id="{E57A02A9-C79D-3775-6721-90F19E9EDBD1}"/>
              </a:ext>
            </a:extLst>
          </p:cNvPr>
          <p:cNvSpPr txBox="1"/>
          <p:nvPr/>
        </p:nvSpPr>
        <p:spPr>
          <a:xfrm>
            <a:off x="900821" y="6377708"/>
            <a:ext cx="28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Temperature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5">
            <a:extLst>
              <a:ext uri="{FF2B5EF4-FFF2-40B4-BE49-F238E27FC236}">
                <a16:creationId xmlns:a16="http://schemas.microsoft.com/office/drawing/2014/main" id="{43D8644A-E13A-7220-278C-F4FD557956B6}"/>
              </a:ext>
            </a:extLst>
          </p:cNvPr>
          <p:cNvSpPr txBox="1"/>
          <p:nvPr/>
        </p:nvSpPr>
        <p:spPr>
          <a:xfrm>
            <a:off x="5226436" y="6345275"/>
            <a:ext cx="167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eformation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6">
            <a:extLst>
              <a:ext uri="{FF2B5EF4-FFF2-40B4-BE49-F238E27FC236}">
                <a16:creationId xmlns:a16="http://schemas.microsoft.com/office/drawing/2014/main" id="{D6939220-5408-992D-A75A-16CEC018F87B}"/>
              </a:ext>
            </a:extLst>
          </p:cNvPr>
          <p:cNvSpPr txBox="1"/>
          <p:nvPr/>
        </p:nvSpPr>
        <p:spPr>
          <a:xfrm>
            <a:off x="9209137" y="6292829"/>
            <a:ext cx="167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Stress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10">
            <a:extLst>
              <a:ext uri="{FF2B5EF4-FFF2-40B4-BE49-F238E27FC236}">
                <a16:creationId xmlns:a16="http://schemas.microsoft.com/office/drawing/2014/main" id="{D8F69C28-1DDE-4A22-B0B4-493A3E0A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16" y="4016565"/>
            <a:ext cx="3130242" cy="2276264"/>
          </a:xfrm>
          <a:prstGeom prst="rect">
            <a:avLst/>
          </a:prstGeom>
        </p:spPr>
      </p:pic>
      <p:pic>
        <p:nvPicPr>
          <p:cNvPr id="23" name="图片 11">
            <a:extLst>
              <a:ext uri="{FF2B5EF4-FFF2-40B4-BE49-F238E27FC236}">
                <a16:creationId xmlns:a16="http://schemas.microsoft.com/office/drawing/2014/main" id="{F0DBDFD5-8F6E-403C-833B-27E4733F1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934" y="3926330"/>
            <a:ext cx="3218321" cy="2231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48" y="3932680"/>
            <a:ext cx="4514352" cy="22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1">
            <a:extLst>
              <a:ext uri="{FF2B5EF4-FFF2-40B4-BE49-F238E27FC236}">
                <a16:creationId xmlns:a16="http://schemas.microsoft.com/office/drawing/2014/main" id="{A919F70F-B0CF-4E3C-B08F-560E4E0C0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47" y="1087515"/>
            <a:ext cx="8447256" cy="3154143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Design Target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lvl="1"/>
            <a:r>
              <a:rPr lang="en-US" altLang="zh-CN" sz="1800" dirty="0" smtClean="0"/>
              <a:t>499.7 MHz TM020-mode cavity</a:t>
            </a:r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r>
              <a:rPr lang="en-US" altLang="zh-CN" sz="1800" dirty="0" smtClean="0"/>
              <a:t>Waveguide-type input coupler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0000"/>
                </a:solidFill>
              </a:rPr>
              <a:t>online tuning</a:t>
            </a:r>
            <a:r>
              <a:rPr lang="zh-CN" altLang="en-US" sz="1800" dirty="0" smtClean="0"/>
              <a:t>。</a:t>
            </a:r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0755056B-3E24-405E-8B16-0A79E90B8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5751"/>
              </p:ext>
            </p:extLst>
          </p:nvPr>
        </p:nvGraphicFramePr>
        <p:xfrm>
          <a:off x="8229601" y="1865228"/>
          <a:ext cx="3286300" cy="4340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052">
                  <a:extLst>
                    <a:ext uri="{9D8B030D-6E8A-4147-A177-3AD203B41FA5}">
                      <a16:colId xmlns:a16="http://schemas.microsoft.com/office/drawing/2014/main" val="1901395118"/>
                    </a:ext>
                  </a:extLst>
                </a:gridCol>
                <a:gridCol w="1490248">
                  <a:extLst>
                    <a:ext uri="{9D8B030D-6E8A-4147-A177-3AD203B41FA5}">
                      <a16:colId xmlns:a16="http://schemas.microsoft.com/office/drawing/2014/main" val="3343167081"/>
                    </a:ext>
                  </a:extLst>
                </a:gridCol>
              </a:tblGrid>
              <a:tr h="632347"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Working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frequency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499.7 MHz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67992"/>
                  </a:ext>
                </a:extLst>
              </a:tr>
              <a:tr h="376197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Waveguide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type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5650"/>
                  </a:ext>
                </a:extLst>
              </a:tr>
              <a:tr h="376197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Power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capacity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CW 200 kW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659677"/>
                  </a:ext>
                </a:extLst>
              </a:tr>
              <a:tr h="376197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Design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coupling factor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553673"/>
                  </a:ext>
                </a:extLst>
              </a:tr>
              <a:tr h="37619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Coupling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factor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1~8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647953"/>
                  </a:ext>
                </a:extLst>
              </a:tr>
              <a:tr h="37619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Coupling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type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Magnetic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Coupling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97434"/>
                  </a:ext>
                </a:extLst>
              </a:tr>
              <a:tr h="639534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Vacuum leakage rate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&lt;1e-10 </a:t>
                      </a:r>
                      <a:r>
                        <a:rPr lang="en-US" altLang="zh-CN" sz="160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mbar·l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/s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087154"/>
                  </a:ext>
                </a:extLst>
              </a:tr>
              <a:tr h="376197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Ultimate vacuum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&lt;5e-7 Pa 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871222"/>
                  </a:ext>
                </a:extLst>
              </a:tr>
            </a:tbl>
          </a:graphicData>
        </a:graphic>
      </p:graphicFrame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7CEAF301-0F83-40D4-84BA-E4EF40AAF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08155"/>
              </p:ext>
            </p:extLst>
          </p:nvPr>
        </p:nvGraphicFramePr>
        <p:xfrm>
          <a:off x="1994992" y="2260960"/>
          <a:ext cx="398662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852">
                  <a:extLst>
                    <a:ext uri="{9D8B030D-6E8A-4147-A177-3AD203B41FA5}">
                      <a16:colId xmlns:a16="http://schemas.microsoft.com/office/drawing/2014/main" val="445975204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509934711"/>
                    </a:ext>
                  </a:extLst>
                </a:gridCol>
                <a:gridCol w="1095470">
                  <a:extLst>
                    <a:ext uri="{9D8B030D-6E8A-4147-A177-3AD203B41FA5}">
                      <a16:colId xmlns:a16="http://schemas.microsoft.com/office/drawing/2014/main" val="15498082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Mode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Frequency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Q0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241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TM020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499.70 MHz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61500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651199"/>
                  </a:ext>
                </a:extLst>
              </a:tr>
            </a:tbl>
          </a:graphicData>
        </a:graphic>
      </p:graphicFrame>
      <p:pic>
        <p:nvPicPr>
          <p:cNvPr id="28" name="图片 27">
            <a:extLst>
              <a:ext uri="{FF2B5EF4-FFF2-40B4-BE49-F238E27FC236}">
                <a16:creationId xmlns:a16="http://schemas.microsoft.com/office/drawing/2014/main" id="{E96BEDB9-63C8-4BF5-87BB-E012840B50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379" y="4276022"/>
            <a:ext cx="3264030" cy="2024412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428637E0-FD7B-41FE-B658-B4CC5616C1E7}"/>
              </a:ext>
            </a:extLst>
          </p:cNvPr>
          <p:cNvSpPr txBox="1"/>
          <p:nvPr/>
        </p:nvSpPr>
        <p:spPr>
          <a:xfrm>
            <a:off x="762000" y="6379255"/>
            <a:ext cx="133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Electric fields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45A86F5-289F-4A99-B106-44211209B683}"/>
              </a:ext>
            </a:extLst>
          </p:cNvPr>
          <p:cNvSpPr txBox="1"/>
          <p:nvPr/>
        </p:nvSpPr>
        <p:spPr>
          <a:xfrm>
            <a:off x="5225582" y="6379255"/>
            <a:ext cx="231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On-axis electric fields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ower Coupler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936611"/>
            <a:ext cx="685799" cy="2365306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182FD75B-75DC-4008-8526-D761DE5CF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595" y="3866688"/>
            <a:ext cx="1091719" cy="25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98D4C87-2CEC-40E6-849F-2ABD83D3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507049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dirty="0" smtClean="0">
                <a:solidFill>
                  <a:srgbClr val="FF0000"/>
                </a:solidFill>
              </a:rPr>
              <a:t>Coupler types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altLang="zh-CN" sz="2000" dirty="0" smtClean="0">
                <a:solidFill>
                  <a:srgbClr val="0000FF"/>
                </a:solidFill>
              </a:rPr>
              <a:t>Coaxial type</a:t>
            </a:r>
            <a:r>
              <a:rPr lang="zh-CN" altLang="en-US" sz="2000" dirty="0" smtClean="0"/>
              <a:t>：</a:t>
            </a:r>
            <a:endParaRPr lang="en-US" altLang="zh-CN" sz="2000" dirty="0"/>
          </a:p>
          <a:p>
            <a:pPr lvl="2">
              <a:spcAft>
                <a:spcPts val="600"/>
              </a:spcAft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Complicated 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spcAft>
                <a:spcPts val="1200"/>
              </a:spcAft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Fixed coupling factor, have large reflections for different beam currents</a:t>
            </a:r>
          </a:p>
          <a:p>
            <a:pPr lvl="1">
              <a:spcAft>
                <a:spcPts val="600"/>
              </a:spcAft>
            </a:pPr>
            <a:r>
              <a:rPr lang="en-US" altLang="zh-CN" sz="2000" dirty="0" smtClean="0">
                <a:solidFill>
                  <a:srgbClr val="0000FF"/>
                </a:solidFill>
                <a:latin typeface="微软雅黑" panose="020B0503020204020204" pitchFamily="34" charset="-122"/>
              </a:rPr>
              <a:t>Waveguide type</a:t>
            </a:r>
            <a:r>
              <a:rPr lang="zh-CN" altLang="en-US" sz="2000" dirty="0" smtClean="0">
                <a:latin typeface="微软雅黑" panose="020B0503020204020204" pitchFamily="34" charset="-122"/>
              </a:rPr>
              <a:t>：</a:t>
            </a:r>
            <a:endParaRPr lang="en-US" altLang="zh-CN" sz="2000" dirty="0" smtClean="0">
              <a:latin typeface="微软雅黑" panose="020B0503020204020204" pitchFamily="34" charset="-122"/>
            </a:endParaRPr>
          </a:p>
          <a:p>
            <a:pPr lvl="2">
              <a:spcAft>
                <a:spcPts val="600"/>
              </a:spcAft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Simple geometry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spcAft>
                <a:spcPts val="600"/>
              </a:spcAft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Variable online tuning for different beam currents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spcAft>
                <a:spcPts val="600"/>
              </a:spcAft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High construction budget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spcAft>
                <a:spcPts val="600"/>
              </a:spcAft>
            </a:pPr>
            <a:r>
              <a:rPr lang="en-US" altLang="zh-CN" sz="2000" dirty="0" smtClean="0"/>
              <a:t>After comparisons, w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anose="020B0503020204020204" pitchFamily="34" charset="-122"/>
              </a:rPr>
              <a:t>e choose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anose="020B0503020204020204" pitchFamily="34" charset="-122"/>
              </a:rPr>
              <a:t>waveguide type input coupler</a:t>
            </a:r>
            <a:endParaRPr lang="zh-CN" altLang="en-US" sz="2000" dirty="0">
              <a:solidFill>
                <a:srgbClr val="0000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input coupler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825" y="3707221"/>
            <a:ext cx="2081050" cy="2777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121" y="871347"/>
            <a:ext cx="2153054" cy="29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Outline</a:t>
            </a:r>
            <a:endParaRPr lang="zh-CN" altLang="en-US" dirty="0">
              <a:latin typeface="+mj-lt"/>
            </a:endParaRPr>
          </a:p>
        </p:txBody>
      </p:sp>
      <p:grpSp>
        <p:nvGrpSpPr>
          <p:cNvPr id="5" name="组合 14">
            <a:extLst>
              <a:ext uri="{FF2B5EF4-FFF2-40B4-BE49-F238E27FC236}">
                <a16:creationId xmlns:a16="http://schemas.microsoft.com/office/drawing/2014/main" id="{146CC202-CB06-4FCA-B5A4-746361C95CD4}"/>
              </a:ext>
            </a:extLst>
          </p:cNvPr>
          <p:cNvGrpSpPr/>
          <p:nvPr/>
        </p:nvGrpSpPr>
        <p:grpSpPr>
          <a:xfrm>
            <a:off x="3534262" y="3025279"/>
            <a:ext cx="5908167" cy="448377"/>
            <a:chOff x="0" y="2288714"/>
            <a:chExt cx="3501495" cy="826257"/>
          </a:xfrm>
        </p:grpSpPr>
        <p:sp>
          <p:nvSpPr>
            <p:cNvPr id="6" name="矩形 15">
              <a:extLst>
                <a:ext uri="{FF2B5EF4-FFF2-40B4-BE49-F238E27FC236}">
                  <a16:creationId xmlns:a16="http://schemas.microsoft.com/office/drawing/2014/main" id="{50C34DB0-0BDC-481F-8827-D7AC0EB89AC0}"/>
                </a:ext>
              </a:extLst>
            </p:cNvPr>
            <p:cNvSpPr/>
            <p:nvPr/>
          </p:nvSpPr>
          <p:spPr>
            <a:xfrm>
              <a:off x="0" y="2288714"/>
              <a:ext cx="3501495" cy="826255"/>
            </a:xfrm>
            <a:prstGeom prst="rect">
              <a:avLst/>
            </a:prstGeom>
            <a:solidFill>
              <a:srgbClr val="0344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文本框 16">
              <a:extLst>
                <a:ext uri="{FF2B5EF4-FFF2-40B4-BE49-F238E27FC236}">
                  <a16:creationId xmlns:a16="http://schemas.microsoft.com/office/drawing/2014/main" id="{D425A9FF-A5DB-4305-B1D9-B494C5A81578}"/>
                </a:ext>
              </a:extLst>
            </p:cNvPr>
            <p:cNvSpPr txBox="1"/>
            <p:nvPr/>
          </p:nvSpPr>
          <p:spPr>
            <a:xfrm>
              <a:off x="1" y="2294591"/>
              <a:ext cx="3499870" cy="820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Technique Route</a:t>
              </a:r>
              <a:endParaRPr lang="zh-CN" altLang="en-US" sz="2400" b="1" kern="120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7">
            <a:extLst>
              <a:ext uri="{FF2B5EF4-FFF2-40B4-BE49-F238E27FC236}">
                <a16:creationId xmlns:a16="http://schemas.microsoft.com/office/drawing/2014/main" id="{C51BC9F8-12D8-499B-88D2-6972AE00C90D}"/>
              </a:ext>
            </a:extLst>
          </p:cNvPr>
          <p:cNvGrpSpPr/>
          <p:nvPr/>
        </p:nvGrpSpPr>
        <p:grpSpPr>
          <a:xfrm>
            <a:off x="3534262" y="2029166"/>
            <a:ext cx="5906084" cy="469719"/>
            <a:chOff x="0" y="2261500"/>
            <a:chExt cx="3501495" cy="853469"/>
          </a:xfrm>
        </p:grpSpPr>
        <p:sp>
          <p:nvSpPr>
            <p:cNvPr id="9" name="矩形 18">
              <a:extLst>
                <a:ext uri="{FF2B5EF4-FFF2-40B4-BE49-F238E27FC236}">
                  <a16:creationId xmlns:a16="http://schemas.microsoft.com/office/drawing/2014/main" id="{FF86B462-2E9C-4A9F-A67F-4760E599EAFF}"/>
                </a:ext>
              </a:extLst>
            </p:cNvPr>
            <p:cNvSpPr/>
            <p:nvPr/>
          </p:nvSpPr>
          <p:spPr>
            <a:xfrm>
              <a:off x="0" y="2288714"/>
              <a:ext cx="3501495" cy="826255"/>
            </a:xfrm>
            <a:prstGeom prst="rect">
              <a:avLst/>
            </a:prstGeom>
            <a:solidFill>
              <a:srgbClr val="0344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文本框 19">
              <a:extLst>
                <a:ext uri="{FF2B5EF4-FFF2-40B4-BE49-F238E27FC236}">
                  <a16:creationId xmlns:a16="http://schemas.microsoft.com/office/drawing/2014/main" id="{DF9C1E05-9270-4582-BD30-2E166525F117}"/>
                </a:ext>
              </a:extLst>
            </p:cNvPr>
            <p:cNvSpPr txBox="1"/>
            <p:nvPr/>
          </p:nvSpPr>
          <p:spPr>
            <a:xfrm>
              <a:off x="1" y="2261500"/>
              <a:ext cx="3499870" cy="820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  </a:t>
              </a:r>
              <a:r>
                <a:rPr lang="en-US" altLang="zh-CN" sz="2400" b="1" kern="1200" baseline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 &amp; Introduction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4">
            <a:extLst>
              <a:ext uri="{FF2B5EF4-FFF2-40B4-BE49-F238E27FC236}">
                <a16:creationId xmlns:a16="http://schemas.microsoft.com/office/drawing/2014/main" id="{146CC202-CB06-4FCA-B5A4-746361C95CD4}"/>
              </a:ext>
            </a:extLst>
          </p:cNvPr>
          <p:cNvGrpSpPr/>
          <p:nvPr/>
        </p:nvGrpSpPr>
        <p:grpSpPr>
          <a:xfrm>
            <a:off x="3534262" y="3957834"/>
            <a:ext cx="5908167" cy="448377"/>
            <a:chOff x="0" y="2288714"/>
            <a:chExt cx="3501495" cy="826257"/>
          </a:xfrm>
        </p:grpSpPr>
        <p:sp>
          <p:nvSpPr>
            <p:cNvPr id="12" name="矩形 15">
              <a:extLst>
                <a:ext uri="{FF2B5EF4-FFF2-40B4-BE49-F238E27FC236}">
                  <a16:creationId xmlns:a16="http://schemas.microsoft.com/office/drawing/2014/main" id="{50C34DB0-0BDC-481F-8827-D7AC0EB89AC0}"/>
                </a:ext>
              </a:extLst>
            </p:cNvPr>
            <p:cNvSpPr/>
            <p:nvPr/>
          </p:nvSpPr>
          <p:spPr>
            <a:xfrm>
              <a:off x="0" y="2288714"/>
              <a:ext cx="3501495" cy="826255"/>
            </a:xfrm>
            <a:prstGeom prst="rect">
              <a:avLst/>
            </a:prstGeom>
            <a:solidFill>
              <a:srgbClr val="0344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文本框 16">
              <a:extLst>
                <a:ext uri="{FF2B5EF4-FFF2-40B4-BE49-F238E27FC236}">
                  <a16:creationId xmlns:a16="http://schemas.microsoft.com/office/drawing/2014/main" id="{D425A9FF-A5DB-4305-B1D9-B494C5A81578}"/>
                </a:ext>
              </a:extLst>
            </p:cNvPr>
            <p:cNvSpPr txBox="1"/>
            <p:nvPr/>
          </p:nvSpPr>
          <p:spPr>
            <a:xfrm>
              <a:off x="1" y="2294591"/>
              <a:ext cx="3499870" cy="820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 </a:t>
              </a:r>
              <a:r>
                <a:rPr lang="en-US" altLang="zh-CN" sz="2400" b="1" kern="1200" baseline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TM020-mode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avity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esign</a:t>
              </a:r>
              <a:endParaRPr lang="zh-CN" altLang="en-US" sz="2400" b="1" kern="120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4">
            <a:extLst>
              <a:ext uri="{FF2B5EF4-FFF2-40B4-BE49-F238E27FC236}">
                <a16:creationId xmlns:a16="http://schemas.microsoft.com/office/drawing/2014/main" id="{146CC202-CB06-4FCA-B5A4-746361C95CD4}"/>
              </a:ext>
            </a:extLst>
          </p:cNvPr>
          <p:cNvGrpSpPr/>
          <p:nvPr/>
        </p:nvGrpSpPr>
        <p:grpSpPr>
          <a:xfrm>
            <a:off x="3534262" y="4938778"/>
            <a:ext cx="5908167" cy="448377"/>
            <a:chOff x="0" y="2288714"/>
            <a:chExt cx="3501495" cy="826257"/>
          </a:xfrm>
        </p:grpSpPr>
        <p:sp>
          <p:nvSpPr>
            <p:cNvPr id="15" name="矩形 15">
              <a:extLst>
                <a:ext uri="{FF2B5EF4-FFF2-40B4-BE49-F238E27FC236}">
                  <a16:creationId xmlns:a16="http://schemas.microsoft.com/office/drawing/2014/main" id="{50C34DB0-0BDC-481F-8827-D7AC0EB89AC0}"/>
                </a:ext>
              </a:extLst>
            </p:cNvPr>
            <p:cNvSpPr/>
            <p:nvPr/>
          </p:nvSpPr>
          <p:spPr>
            <a:xfrm>
              <a:off x="0" y="2288714"/>
              <a:ext cx="3501495" cy="826255"/>
            </a:xfrm>
            <a:prstGeom prst="rect">
              <a:avLst/>
            </a:prstGeom>
            <a:solidFill>
              <a:srgbClr val="0344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D425A9FF-A5DB-4305-B1D9-B494C5A81578}"/>
                </a:ext>
              </a:extLst>
            </p:cNvPr>
            <p:cNvSpPr txBox="1"/>
            <p:nvPr/>
          </p:nvSpPr>
          <p:spPr>
            <a:xfrm>
              <a:off x="1" y="2294591"/>
              <a:ext cx="3499870" cy="820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 </a:t>
              </a:r>
              <a:r>
                <a:rPr lang="en-US" altLang="zh-CN" sz="2400" b="1" kern="1200" baseline="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kern="120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3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D6DD04F-00E4-40E9-8F5F-910861B1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7045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Coupling port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lvl="1"/>
            <a:r>
              <a:rPr lang="en-US" altLang="zh-CN" sz="2000" dirty="0" smtClean="0"/>
              <a:t>Increasing the fillets to minimize the magnetic fields</a:t>
            </a:r>
          </a:p>
          <a:p>
            <a:pPr lvl="1"/>
            <a:r>
              <a:rPr lang="en-US" altLang="zh-CN" sz="2000" dirty="0" smtClean="0">
                <a:solidFill>
                  <a:srgbClr val="FF0000"/>
                </a:solidFill>
              </a:rPr>
              <a:t>Tuning range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Tuner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insertion depth 3~63mm</a:t>
            </a:r>
            <a:r>
              <a:rPr lang="zh-CN" altLang="en-US" sz="2000" dirty="0" smtClean="0"/>
              <a:t>→</a:t>
            </a:r>
            <a:r>
              <a:rPr lang="en-US" altLang="zh-CN" sz="2000" dirty="0" smtClean="0"/>
              <a:t>0.9975~8</a:t>
            </a:r>
          </a:p>
          <a:p>
            <a:pPr lvl="1"/>
            <a:r>
              <a:rPr lang="en-US" altLang="zh-CN" sz="2000" dirty="0" smtClean="0"/>
              <a:t>Frequency shift</a:t>
            </a:r>
            <a:r>
              <a:rPr lang="zh-CN" altLang="en-US" sz="2000" dirty="0" smtClean="0"/>
              <a:t>：</a:t>
            </a:r>
            <a:r>
              <a:rPr lang="en-US" altLang="zh-CN" sz="2000" dirty="0"/>
              <a:t>-0.1564MHz</a:t>
            </a:r>
          </a:p>
          <a:p>
            <a:pPr lvl="1"/>
            <a:r>
              <a:rPr lang="en-US" altLang="zh-CN" sz="2000" dirty="0" smtClean="0"/>
              <a:t>58kW</a:t>
            </a:r>
            <a:r>
              <a:rPr lang="zh-CN" altLang="en-US" sz="2000" dirty="0"/>
              <a:t>→</a:t>
            </a:r>
            <a:r>
              <a:rPr lang="en-US" altLang="zh-CN" sz="2000" dirty="0"/>
              <a:t>748kV</a:t>
            </a: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5814078-3BE1-4107-A7B8-8D28CAD7EA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83659" y="5723937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A45E7D3-3708-4BDD-AA70-1424743E11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1071858"/>
            <a:ext cx="2834985" cy="225977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572AB7C-88E8-49D7-913D-C8728895048D}"/>
              </a:ext>
            </a:extLst>
          </p:cNvPr>
          <p:cNvSpPr txBox="1"/>
          <p:nvPr/>
        </p:nvSpPr>
        <p:spPr>
          <a:xfrm>
            <a:off x="9790051" y="3454133"/>
            <a:ext cx="1688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Coupling port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7445C9F-0AE7-4292-A77C-900C426C85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616" y="3742122"/>
            <a:ext cx="3726113" cy="250854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Design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8F4DB1F-75DB-492A-A339-02BD3F52CE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869673"/>
            <a:ext cx="4229493" cy="247425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1646761-7D60-461F-8FAB-83B694976BFC}"/>
              </a:ext>
            </a:extLst>
          </p:cNvPr>
          <p:cNvSpPr txBox="1"/>
          <p:nvPr/>
        </p:nvSpPr>
        <p:spPr>
          <a:xfrm>
            <a:off x="1110427" y="6318801"/>
            <a:ext cx="4319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垂直耦合口方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向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Electric fields distribution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20CECE9-B11C-4C74-88E8-98189C1754B4}"/>
              </a:ext>
            </a:extLst>
          </p:cNvPr>
          <p:cNvSpPr txBox="1"/>
          <p:nvPr/>
        </p:nvSpPr>
        <p:spPr>
          <a:xfrm>
            <a:off x="5867400" y="6318802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Coupling factor as a function of insertion depth of Tuner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24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DDC06A9-F401-B421-40B3-CEFE88E10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en-US" altLang="zh-CN" sz="2000" dirty="0" smtClean="0"/>
              <a:t>MP for coupling port only</a:t>
            </a:r>
            <a:r>
              <a:rPr lang="zh-CN" altLang="en-US" sz="2000" dirty="0" smtClean="0"/>
              <a:t>：</a:t>
            </a:r>
            <a:endParaRPr lang="en-US" altLang="zh-CN" sz="2000" dirty="0"/>
          </a:p>
          <a:p>
            <a:pPr marL="1371600" lvl="2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altLang="zh-CN" sz="1800" dirty="0" smtClean="0"/>
              <a:t>No oscillating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number of particles decreases with time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For an input power</a:t>
            </a:r>
            <a:r>
              <a:rPr lang="zh-CN" altLang="en-US" sz="2000" dirty="0" smtClean="0">
                <a:solidFill>
                  <a:srgbClr val="FF0000"/>
                </a:solidFill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</a:rPr>
              <a:t>0~200kW</a:t>
            </a:r>
            <a:r>
              <a:rPr lang="zh-CN" altLang="en-US" sz="2000" dirty="0" smtClean="0">
                <a:solidFill>
                  <a:srgbClr val="FF0000"/>
                </a:solidFill>
              </a:rPr>
              <a:t>，</a:t>
            </a:r>
            <a:r>
              <a:rPr lang="en-US" altLang="zh-CN" sz="2000" dirty="0" smtClean="0">
                <a:solidFill>
                  <a:srgbClr val="FF0000"/>
                </a:solidFill>
              </a:rPr>
              <a:t>No MP occur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zh-CN" altLang="en-US" sz="2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963FF5-2A12-A07E-BED3-129D154DC50F}"/>
              </a:ext>
            </a:extLst>
          </p:cNvPr>
          <p:cNvSpPr txBox="1"/>
          <p:nvPr/>
        </p:nvSpPr>
        <p:spPr>
          <a:xfrm>
            <a:off x="84970" y="6305273"/>
            <a:ext cx="3857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Particles distribution at 10kW@40ns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F27404D-9044-813A-4E11-E7E35CE7529F}"/>
              </a:ext>
            </a:extLst>
          </p:cNvPr>
          <p:cNvGrpSpPr/>
          <p:nvPr/>
        </p:nvGrpSpPr>
        <p:grpSpPr>
          <a:xfrm>
            <a:off x="7644486" y="3381560"/>
            <a:ext cx="4423459" cy="2988831"/>
            <a:chOff x="7864951" y="3510116"/>
            <a:chExt cx="4163739" cy="281334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96525B8-2DD4-7498-6599-5923E3F7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4951" y="3510116"/>
              <a:ext cx="4163739" cy="2612357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D45D5A1-8073-C02F-6B17-B9BF5580FC37}"/>
                </a:ext>
              </a:extLst>
            </p:cNvPr>
            <p:cNvSpPr txBox="1"/>
            <p:nvPr/>
          </p:nvSpPr>
          <p:spPr>
            <a:xfrm>
              <a:off x="9308901" y="6015683"/>
              <a:ext cx="153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Input power </a:t>
              </a:r>
              <a:r>
                <a:rPr lang="zh-CN" altLang="en-US" sz="1400" dirty="0"/>
                <a:t>（</a:t>
              </a:r>
              <a:r>
                <a:rPr lang="en-US" altLang="zh-CN" sz="1400" dirty="0"/>
                <a:t>kW</a:t>
              </a:r>
              <a:r>
                <a:rPr lang="zh-CN" altLang="en-US" sz="1400" dirty="0"/>
                <a:t>）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3DF1C46-27A7-7AEE-CEA8-309B7C208EAC}"/>
              </a:ext>
            </a:extLst>
          </p:cNvPr>
          <p:cNvSpPr txBox="1"/>
          <p:nvPr/>
        </p:nvSpPr>
        <p:spPr>
          <a:xfrm>
            <a:off x="8845472" y="6336051"/>
            <a:ext cx="2290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SEY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56ACC01-1E1D-0E61-3E52-96B33BF251F8}"/>
              </a:ext>
            </a:extLst>
          </p:cNvPr>
          <p:cNvGrpSpPr/>
          <p:nvPr/>
        </p:nvGrpSpPr>
        <p:grpSpPr>
          <a:xfrm>
            <a:off x="110376" y="3842550"/>
            <a:ext cx="3897715" cy="2257740"/>
            <a:chOff x="242887" y="4141629"/>
            <a:chExt cx="3897715" cy="225774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F025C4E-5780-3EAE-3227-2BA43DF84F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43"/>
            <a:stretch/>
          </p:blipFill>
          <p:spPr>
            <a:xfrm>
              <a:off x="242887" y="4141629"/>
              <a:ext cx="3298279" cy="225774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22AEE4D-8972-05B1-F08E-93FC29A20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8022" y="4291782"/>
              <a:ext cx="752580" cy="1714739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CEA5153A-C71A-36F6-35E4-AC2D898C41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317" y="3695539"/>
            <a:ext cx="3697352" cy="226796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C994619-9995-AE2C-DE97-BD5CCA58F1CC}"/>
              </a:ext>
            </a:extLst>
          </p:cNvPr>
          <p:cNvSpPr txBox="1"/>
          <p:nvPr/>
        </p:nvSpPr>
        <p:spPr>
          <a:xfrm>
            <a:off x="4789530" y="6277583"/>
            <a:ext cx="2541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At 200kW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number of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paticles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decreases with time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 for Coupling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1">
            <a:extLst>
              <a:ext uri="{FF2B5EF4-FFF2-40B4-BE49-F238E27FC236}">
                <a16:creationId xmlns:a16="http://schemas.microsoft.com/office/drawing/2014/main" id="{5972A4C3-B05A-431F-9685-66F0F0D04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1250440" cy="4840303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</a:pPr>
            <a:r>
              <a:rPr lang="en-US" altLang="zh-CN" sz="2400" dirty="0" smtClean="0">
                <a:solidFill>
                  <a:schemeClr val="tx1"/>
                </a:solidFill>
              </a:rPr>
              <a:t>Bending waveguide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lvl="1">
              <a:spcAft>
                <a:spcPts val="1000"/>
              </a:spcAft>
              <a:buClr>
                <a:srgbClr val="0000FF"/>
              </a:buClr>
            </a:pPr>
            <a:r>
              <a:rPr lang="en-US" altLang="zh-CN" sz="2000" dirty="0">
                <a:latin typeface="微软雅黑" panose="020B0503020204020204" pitchFamily="34" charset="-122"/>
              </a:rPr>
              <a:t>90</a:t>
            </a:r>
            <a:r>
              <a:rPr lang="en-US" altLang="zh-CN" sz="2000" dirty="0" smtClean="0">
                <a:latin typeface="微软雅黑" panose="020B0503020204020204" pitchFamily="34" charset="-122"/>
              </a:rPr>
              <a:t>°</a:t>
            </a:r>
            <a:r>
              <a:rPr lang="zh-CN" altLang="en-US" sz="2000" dirty="0" smtClean="0">
                <a:latin typeface="微软雅黑" panose="020B0503020204020204" pitchFamily="34" charset="-122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</a:rPr>
              <a:t>bending waveguide for connection between port and </a:t>
            </a:r>
          </a:p>
          <a:p>
            <a:pPr marL="457200" lvl="1" indent="0">
              <a:spcAft>
                <a:spcPts val="1000"/>
              </a:spcAft>
              <a:buClr>
                <a:srgbClr val="0000FF"/>
              </a:buClr>
              <a:buNone/>
            </a:pPr>
            <a:r>
              <a:rPr lang="en-US" altLang="zh-CN" sz="2000" dirty="0" smtClean="0">
                <a:latin typeface="微软雅黑" panose="020B0503020204020204" pitchFamily="34" charset="-122"/>
              </a:rPr>
              <a:t>ceramic windows</a:t>
            </a:r>
            <a:endParaRPr lang="en-US" altLang="zh-CN" sz="2000" dirty="0">
              <a:latin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Clr>
                <a:srgbClr val="0000FF"/>
              </a:buClr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S11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499.7MHz@-94.656dB</a:t>
            </a:r>
            <a:endParaRPr lang="en-US" altLang="zh-CN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  <a:buClr>
                <a:srgbClr val="0000FF"/>
              </a:buClr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Low electromagnetic fields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low BDR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1EB0845-2AD3-4094-898D-8BC1989B9A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9" t="9056" r="8341"/>
          <a:stretch/>
        </p:blipFill>
        <p:spPr>
          <a:xfrm>
            <a:off x="178879" y="4365619"/>
            <a:ext cx="1939674" cy="19907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A1A42-400D-484A-B6FD-A0D07B4902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283" y="4271286"/>
            <a:ext cx="2237426" cy="1938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AF586A7-445B-40EA-85F5-8B240215A8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3079" y="4211114"/>
            <a:ext cx="2521482" cy="203014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AC2F1D-DFFD-4487-B3D9-7E35E88B7654}"/>
              </a:ext>
            </a:extLst>
          </p:cNvPr>
          <p:cNvSpPr txBox="1"/>
          <p:nvPr/>
        </p:nvSpPr>
        <p:spPr>
          <a:xfrm>
            <a:off x="2445380" y="6413699"/>
            <a:ext cx="28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EM fields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5B1AFB2-7482-4479-8382-F1EA2D6EDA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88" y="4086626"/>
            <a:ext cx="3735320" cy="226972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1FE61DD-536E-4864-A4D6-3A1C64986058}"/>
              </a:ext>
            </a:extLst>
          </p:cNvPr>
          <p:cNvSpPr txBox="1"/>
          <p:nvPr/>
        </p:nvSpPr>
        <p:spPr>
          <a:xfrm>
            <a:off x="8715717" y="6371175"/>
            <a:ext cx="2064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Optimized S11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09893B0-90EC-47EB-9C07-219F1F0816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0388" y="1193419"/>
            <a:ext cx="2769652" cy="245101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8D1919B-F8B9-49E3-8CA9-B308F77E9273}"/>
              </a:ext>
            </a:extLst>
          </p:cNvPr>
          <p:cNvSpPr txBox="1"/>
          <p:nvPr/>
        </p:nvSpPr>
        <p:spPr>
          <a:xfrm>
            <a:off x="8384616" y="3706012"/>
            <a:ext cx="28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Mechanical modelling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Bending Waveguide RF Design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5B94AC20-425F-454A-AF41-94E4A147E9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569" y="1220361"/>
            <a:ext cx="4086359" cy="2607008"/>
          </a:xfrm>
          <a:prstGeom prst="rect">
            <a:avLst/>
          </a:prstGeom>
        </p:spPr>
      </p:pic>
      <p:sp>
        <p:nvSpPr>
          <p:cNvPr id="7" name="内容占位符 1">
            <a:extLst>
              <a:ext uri="{FF2B5EF4-FFF2-40B4-BE49-F238E27FC236}">
                <a16:creationId xmlns:a16="http://schemas.microsoft.com/office/drawing/2014/main" id="{C0C019C2-E315-496B-AD8D-DFFA84AB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47" y="1219426"/>
            <a:ext cx="11524714" cy="36339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 smtClean="0">
                <a:solidFill>
                  <a:schemeClr val="tx1"/>
                </a:solidFill>
              </a:rPr>
              <a:t>Ceramic Window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 smtClean="0"/>
              <a:t>99.5% Ceramic Window</a:t>
            </a:r>
            <a:r>
              <a:rPr lang="zh-CN" altLang="en-US" sz="2000" dirty="0" smtClean="0"/>
              <a:t>：</a:t>
            </a:r>
            <a:r>
              <a:rPr lang="en-US" altLang="zh-CN" sz="2000" dirty="0" err="1"/>
              <a:t>aluminium</a:t>
            </a:r>
            <a:r>
              <a:rPr lang="en-US" altLang="zh-CN" sz="2000" dirty="0"/>
              <a:t> oxide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altLang="zh-CN" sz="1800" dirty="0" smtClean="0"/>
              <a:t>Low loss tangent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low temperature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low BDR</a:t>
            </a:r>
            <a:endParaRPr lang="en-US" altLang="zh-CN" sz="1800" dirty="0"/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1800" dirty="0" smtClean="0"/>
              <a:t>No difficulty in welding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there are some existing experience</a:t>
            </a:r>
            <a:endParaRPr lang="en-US" altLang="zh-CN" sz="1800" dirty="0"/>
          </a:p>
          <a:p>
            <a:pPr lvl="1">
              <a:spcAft>
                <a:spcPts val="600"/>
              </a:spcAft>
            </a:pPr>
            <a:r>
              <a:rPr lang="en-US" altLang="zh-CN" sz="2000" dirty="0" smtClean="0"/>
              <a:t>S11</a:t>
            </a:r>
            <a:r>
              <a:rPr lang="zh-CN" altLang="en-US" sz="2000" dirty="0"/>
              <a:t>：</a:t>
            </a:r>
            <a:r>
              <a:rPr lang="en-US" altLang="zh-CN" sz="2000" dirty="0">
                <a:solidFill>
                  <a:srgbClr val="FF0000"/>
                </a:solidFill>
              </a:rPr>
              <a:t>499.7MHz@-66.921dB</a:t>
            </a:r>
          </a:p>
          <a:p>
            <a:pPr lvl="1"/>
            <a:r>
              <a:rPr lang="en-US" altLang="zh-CN" sz="2000" dirty="0" smtClean="0"/>
              <a:t>WR1800 waveguide</a:t>
            </a:r>
            <a:endParaRPr lang="en-US" altLang="zh-CN" sz="2000" dirty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64F1AFC-3F80-40BE-9450-C9240E2384B5}"/>
              </a:ext>
            </a:extLst>
          </p:cNvPr>
          <p:cNvSpPr txBox="1"/>
          <p:nvPr/>
        </p:nvSpPr>
        <p:spPr>
          <a:xfrm>
            <a:off x="558801" y="6356147"/>
            <a:ext cx="3280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Ceramic window geometry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7CEC41-3742-40B9-8AD2-B82D44321E69}"/>
              </a:ext>
            </a:extLst>
          </p:cNvPr>
          <p:cNvSpPr txBox="1"/>
          <p:nvPr/>
        </p:nvSpPr>
        <p:spPr>
          <a:xfrm>
            <a:off x="5615291" y="6371048"/>
            <a:ext cx="1667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Electric fields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F14CAF5-FD26-4F88-B0BE-E888E15F2D95}"/>
              </a:ext>
            </a:extLst>
          </p:cNvPr>
          <p:cNvSpPr txBox="1"/>
          <p:nvPr/>
        </p:nvSpPr>
        <p:spPr>
          <a:xfrm>
            <a:off x="9442768" y="6374749"/>
            <a:ext cx="1667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Magnetic fields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F3CC32-D5DC-4CA3-B451-D93DD11ABA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6" t="11494" b="16410"/>
          <a:stretch/>
        </p:blipFill>
        <p:spPr>
          <a:xfrm>
            <a:off x="153079" y="4645744"/>
            <a:ext cx="4604188" cy="131165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7BF244A-4054-4332-9B32-DA900BFEADBB}"/>
              </a:ext>
            </a:extLst>
          </p:cNvPr>
          <p:cNvGrpSpPr/>
          <p:nvPr/>
        </p:nvGrpSpPr>
        <p:grpSpPr>
          <a:xfrm>
            <a:off x="4863096" y="4439265"/>
            <a:ext cx="3308100" cy="1888413"/>
            <a:chOff x="6810246" y="4383725"/>
            <a:chExt cx="3439834" cy="196361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B11EDBF-A744-499E-8F5E-4BA931323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0246" y="4383725"/>
              <a:ext cx="2947930" cy="196361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9E66DB7-3220-4B9F-BC2E-ED260CCCC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795" r="5060"/>
            <a:stretch/>
          </p:blipFill>
          <p:spPr>
            <a:xfrm>
              <a:off x="9779697" y="4383725"/>
              <a:ext cx="470383" cy="1826952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587DE9C-2D92-458D-A31E-503165581FA6}"/>
              </a:ext>
            </a:extLst>
          </p:cNvPr>
          <p:cNvGrpSpPr/>
          <p:nvPr/>
        </p:nvGrpSpPr>
        <p:grpSpPr>
          <a:xfrm>
            <a:off x="8532534" y="4454009"/>
            <a:ext cx="3080215" cy="1792637"/>
            <a:chOff x="9586944" y="4619145"/>
            <a:chExt cx="2605056" cy="151610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4F1D5DB8-0406-467F-A641-65DF3519E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86944" y="4619145"/>
              <a:ext cx="2209047" cy="151610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AC5A701B-2A3A-4CFA-904C-BC2C9312D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86325" y="4666664"/>
              <a:ext cx="405675" cy="1402958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80274E7E-5AE0-4712-8BA2-86B7FB6FD5B8}"/>
              </a:ext>
            </a:extLst>
          </p:cNvPr>
          <p:cNvSpPr txBox="1"/>
          <p:nvPr/>
        </p:nvSpPr>
        <p:spPr>
          <a:xfrm>
            <a:off x="8950063" y="3903220"/>
            <a:ext cx="1667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Optimized S11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Design for Ceramic Window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1">
            <a:extLst>
              <a:ext uri="{FF2B5EF4-FFF2-40B4-BE49-F238E27FC236}">
                <a16:creationId xmlns:a16="http://schemas.microsoft.com/office/drawing/2014/main" id="{24609811-D99E-0860-73D0-1709B20B7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732" y="1187528"/>
            <a:ext cx="7356667" cy="308094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FF0000"/>
                </a:solidFill>
              </a:rPr>
              <a:t>MP is a key issue for ceramic window</a:t>
            </a:r>
            <a:r>
              <a:rPr lang="zh-CN" altLang="en-US" sz="1800" dirty="0" smtClean="0"/>
              <a:t>。</a:t>
            </a:r>
            <a:endParaRPr lang="en-US" altLang="zh-CN" sz="1800" dirty="0"/>
          </a:p>
          <a:p>
            <a:pPr lvl="1">
              <a:lnSpc>
                <a:spcPct val="150000"/>
              </a:lnSpc>
            </a:pPr>
            <a:r>
              <a:rPr lang="en-US" altLang="zh-CN" sz="1800" dirty="0" smtClean="0"/>
              <a:t>At an input power of 0~200kW</a:t>
            </a:r>
            <a:r>
              <a:rPr lang="zh-CN" altLang="en-US" sz="1800" dirty="0" smtClean="0"/>
              <a:t>，</a:t>
            </a:r>
            <a:r>
              <a:rPr lang="en-US" altLang="zh-CN" sz="1800" dirty="0"/>
              <a:t>SEY&lt;1</a:t>
            </a:r>
            <a:r>
              <a:rPr lang="zh-CN" altLang="en-US" sz="1800" dirty="0" smtClean="0"/>
              <a:t>，</a:t>
            </a:r>
            <a:r>
              <a:rPr lang="en-US" altLang="zh-CN" sz="1800" dirty="0">
                <a:solidFill>
                  <a:srgbClr val="FF0000"/>
                </a:solidFill>
              </a:rPr>
              <a:t>No</a:t>
            </a:r>
            <a:r>
              <a:rPr lang="en-US" altLang="zh-CN" sz="1800" dirty="0" smtClean="0"/>
              <a:t> </a:t>
            </a:r>
            <a:r>
              <a:rPr lang="en-US" altLang="zh-CN" sz="1800" dirty="0" smtClean="0">
                <a:solidFill>
                  <a:srgbClr val="FF0000"/>
                </a:solidFill>
              </a:rPr>
              <a:t>MP occur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zh-CN" sz="1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31B2B6-C821-0709-1323-B7A37B67C89B}"/>
              </a:ext>
            </a:extLst>
          </p:cNvPr>
          <p:cNvSpPr txBox="1"/>
          <p:nvPr/>
        </p:nvSpPr>
        <p:spPr>
          <a:xfrm>
            <a:off x="1057917" y="6339149"/>
            <a:ext cx="2471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Electric Fields at 230kW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2782D6-A749-E12F-5305-53C9B33DE19D}"/>
              </a:ext>
            </a:extLst>
          </p:cNvPr>
          <p:cNvSpPr txBox="1"/>
          <p:nvPr/>
        </p:nvSpPr>
        <p:spPr>
          <a:xfrm>
            <a:off x="7315201" y="633915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At 230kW, the number of particles decreases with time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A21AA39-2CFF-F8A0-1D6D-E981BCA2132F}"/>
              </a:ext>
            </a:extLst>
          </p:cNvPr>
          <p:cNvGrpSpPr/>
          <p:nvPr/>
        </p:nvGrpSpPr>
        <p:grpSpPr>
          <a:xfrm>
            <a:off x="7565945" y="1018978"/>
            <a:ext cx="4343184" cy="2765544"/>
            <a:chOff x="7844703" y="3735602"/>
            <a:chExt cx="4343184" cy="276554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23DD951-0462-41FC-3DB1-CB51592E6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8635" y="3797687"/>
              <a:ext cx="4119252" cy="2526981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F3C12AD-6CBB-23D3-8B46-6B0D8049C12D}"/>
                </a:ext>
              </a:extLst>
            </p:cNvPr>
            <p:cNvSpPr txBox="1"/>
            <p:nvPr/>
          </p:nvSpPr>
          <p:spPr>
            <a:xfrm>
              <a:off x="9058517" y="6193369"/>
              <a:ext cx="26707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/>
                <a:t>Input power </a:t>
              </a:r>
              <a:r>
                <a:rPr lang="zh-CN" altLang="en-US" sz="1400" dirty="0"/>
                <a:t>（</a:t>
              </a:r>
              <a:r>
                <a:rPr lang="en-US" altLang="zh-CN" sz="1400" dirty="0"/>
                <a:t>kW</a:t>
              </a:r>
              <a:r>
                <a:rPr lang="zh-CN" altLang="en-US" sz="1400" dirty="0"/>
                <a:t>）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9A7EA59-2C8F-53D7-F13B-C34B9DD09F01}"/>
                </a:ext>
              </a:extLst>
            </p:cNvPr>
            <p:cNvSpPr txBox="1"/>
            <p:nvPr/>
          </p:nvSpPr>
          <p:spPr>
            <a:xfrm rot="16200000">
              <a:off x="6663206" y="4917099"/>
              <a:ext cx="2670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/>
                <a:t>SEY</a:t>
              </a:r>
              <a:endParaRPr lang="zh-CN" altLang="en-US" sz="1400" dirty="0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16CF7C0-F2E7-B354-427D-85B5A95B0F08}"/>
              </a:ext>
            </a:extLst>
          </p:cNvPr>
          <p:cNvSpPr txBox="1"/>
          <p:nvPr/>
        </p:nvSpPr>
        <p:spPr>
          <a:xfrm>
            <a:off x="8402151" y="3701031"/>
            <a:ext cx="2670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SEY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30F978F-4E22-99B7-1896-5EC8039D08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278" y="4010546"/>
            <a:ext cx="4242619" cy="23286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20CC828-7153-1720-3EA1-6103A72E20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35" y="4268470"/>
            <a:ext cx="2048442" cy="191270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4CC98AD-D2D7-50C6-DD94-21A0EF9738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722" y="4383161"/>
            <a:ext cx="2171733" cy="139302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A0230BA9-ADA2-0B7E-205C-0ADEF05D53C1}"/>
              </a:ext>
            </a:extLst>
          </p:cNvPr>
          <p:cNvSpPr txBox="1"/>
          <p:nvPr/>
        </p:nvSpPr>
        <p:spPr>
          <a:xfrm>
            <a:off x="4218009" y="6339150"/>
            <a:ext cx="314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Input power of 230kW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9412E11-FB6E-9CDC-E88F-95D5E84160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653" y="4252766"/>
            <a:ext cx="2218990" cy="209381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F1DB4BEA-0374-BEFC-90C6-D63A2FB29CDF}"/>
              </a:ext>
            </a:extLst>
          </p:cNvPr>
          <p:cNvGrpSpPr/>
          <p:nvPr/>
        </p:nvGrpSpPr>
        <p:grpSpPr>
          <a:xfrm>
            <a:off x="6635260" y="4374457"/>
            <a:ext cx="691161" cy="1858705"/>
            <a:chOff x="11309835" y="1685256"/>
            <a:chExt cx="733452" cy="197243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3D9D5BE-709D-B828-E433-ED50F1BE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09835" y="1819747"/>
              <a:ext cx="733452" cy="183794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CE2ED96-0944-5440-9605-CAB3AD5B9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84247" y="1685256"/>
              <a:ext cx="659040" cy="174110"/>
            </a:xfrm>
            <a:prstGeom prst="rect">
              <a:avLst/>
            </a:prstGeom>
          </p:spPr>
        </p:pic>
      </p:grpSp>
      <p:sp>
        <p:nvSpPr>
          <p:cNvPr id="23" name="Title 4"/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 for Ceramic Window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>
            <a:extLst>
              <a:ext uri="{FF2B5EF4-FFF2-40B4-BE49-F238E27FC236}">
                <a16:creationId xmlns:a16="http://schemas.microsoft.com/office/drawing/2014/main" id="{6D958450-D490-4419-9DD7-FA891362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06" y="1285861"/>
            <a:ext cx="10972800" cy="4840303"/>
          </a:xfrm>
        </p:spPr>
        <p:txBody>
          <a:bodyPr>
            <a:normAutofit/>
          </a:bodyPr>
          <a:lstStyle/>
          <a:p>
            <a:pPr marL="0" indent="0">
              <a:buClr>
                <a:srgbClr val="0000FF"/>
              </a:buClr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WR1800 to HFWR1800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converter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Clr>
                <a:srgbClr val="0000FF"/>
              </a:buClr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Stepped waveguides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rgbClr val="0000FF"/>
              </a:buClr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Aluminum alloy</a:t>
            </a:r>
          </a:p>
          <a:p>
            <a:pPr lvl="2">
              <a:lnSpc>
                <a:spcPct val="150000"/>
              </a:lnSpc>
              <a:buClr>
                <a:srgbClr val="0000FF"/>
              </a:buClr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Bandwidths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S11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499.7MHz@-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71.638dB</a:t>
            </a: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30dB@38.61MHz</a:t>
            </a:r>
            <a:endParaRPr lang="en-US" altLang="zh-C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Clr>
                <a:srgbClr val="0000FF"/>
              </a:buClr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power = 200kW</a:t>
            </a:r>
            <a:r>
              <a:rPr lang="zh-CN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Emax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&lt;0.1 MV/m, much lower than breakdown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C09CEF-DF51-4E77-BB12-2B86580CE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77" r="6337"/>
          <a:stretch/>
        </p:blipFill>
        <p:spPr>
          <a:xfrm>
            <a:off x="281306" y="4267290"/>
            <a:ext cx="3576119" cy="160604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F88A5E0-DF4D-47D6-A2D4-A567649D0943}"/>
              </a:ext>
            </a:extLst>
          </p:cNvPr>
          <p:cNvGrpSpPr/>
          <p:nvPr/>
        </p:nvGrpSpPr>
        <p:grpSpPr>
          <a:xfrm>
            <a:off x="3958771" y="4228561"/>
            <a:ext cx="4074184" cy="1496375"/>
            <a:chOff x="4410862" y="4904217"/>
            <a:chExt cx="4074184" cy="149637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893123C-4175-439C-80BE-2B32C95B9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10862" y="4904217"/>
              <a:ext cx="3818804" cy="145213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58AD123-2C4E-449E-ACB0-955701EB0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2689" y="4942946"/>
              <a:ext cx="422357" cy="1457646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0D8CBEB-536B-430F-A32B-7E80B9F57D92}"/>
              </a:ext>
            </a:extLst>
          </p:cNvPr>
          <p:cNvSpPr txBox="1"/>
          <p:nvPr/>
        </p:nvSpPr>
        <p:spPr>
          <a:xfrm>
            <a:off x="2510216" y="6307398"/>
            <a:ext cx="28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Modelling and electric fields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87C15A-4D45-42B7-B4CB-52535BB0307F}"/>
              </a:ext>
            </a:extLst>
          </p:cNvPr>
          <p:cNvSpPr txBox="1"/>
          <p:nvPr/>
        </p:nvSpPr>
        <p:spPr>
          <a:xfrm>
            <a:off x="8915400" y="6307398"/>
            <a:ext cx="28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Optimized S11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76A6E85-F481-4B01-AA6A-495270FB9B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945" y="3348288"/>
            <a:ext cx="4076055" cy="29591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Design for Stepped Waveguides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47870A4-2BC8-6237-185E-D90097559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Final Input coupler connected with WR1800 waveguides</a:t>
            </a:r>
            <a:endParaRPr lang="zh-CN" alt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030418"/>
            <a:ext cx="98488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D82E9C5-ECFC-FC1F-5E86-A27AC6307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Coupling Port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Conditions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Using </a:t>
            </a:r>
            <a:r>
              <a:rPr lang="en-US" altLang="zh-CN" sz="2000" dirty="0" smtClean="0">
                <a:solidFill>
                  <a:srgbClr val="FF0000"/>
                </a:solidFill>
              </a:rPr>
              <a:t>Four-way </a:t>
            </a:r>
            <a:r>
              <a:rPr lang="en-US" altLang="zh-CN" sz="2000" dirty="0">
                <a:solidFill>
                  <a:srgbClr val="FF0000"/>
                </a:solidFill>
              </a:rPr>
              <a:t>water cooling surrounds the coupling port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Position at </a:t>
            </a:r>
            <a:r>
              <a:rPr lang="en-US" altLang="zh-CN" sz="2000" dirty="0" smtClean="0">
                <a:solidFill>
                  <a:srgbClr val="FF0000"/>
                </a:solidFill>
              </a:rPr>
              <a:t>Short edge for coupling port</a:t>
            </a:r>
            <a:r>
              <a:rPr lang="zh-CN" altLang="en-US" sz="2000" dirty="0" smtClean="0"/>
              <a:t>，</a:t>
            </a:r>
            <a:r>
              <a:rPr lang="en-US" altLang="zh-CN" sz="2000" dirty="0">
                <a:solidFill>
                  <a:srgbClr val="FF0000"/>
                </a:solidFill>
              </a:rPr>
              <a:t>Max </a:t>
            </a:r>
            <a:r>
              <a:rPr lang="en-US" altLang="zh-CN" sz="2000" dirty="0" smtClean="0">
                <a:solidFill>
                  <a:srgbClr val="FF0000"/>
                </a:solidFill>
              </a:rPr>
              <a:t>Temperature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39.9</a:t>
            </a:r>
            <a:r>
              <a:rPr lang="zh-CN" altLang="en-US" sz="2000" dirty="0">
                <a:solidFill>
                  <a:srgbClr val="FF0000"/>
                </a:solidFill>
              </a:rPr>
              <a:t>℃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Max </a:t>
            </a:r>
            <a:r>
              <a:rPr lang="en-US" altLang="zh-CN" sz="2000" dirty="0" smtClean="0"/>
              <a:t>thermal </a:t>
            </a:r>
            <a:r>
              <a:rPr lang="en-US" altLang="zh-CN" sz="2000" dirty="0"/>
              <a:t>stress</a:t>
            </a:r>
            <a:r>
              <a:rPr lang="zh-CN" altLang="en-US" sz="2000" dirty="0" smtClean="0">
                <a:solidFill>
                  <a:srgbClr val="FF0000"/>
                </a:solidFill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</a:rPr>
              <a:t>12MPa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Max thermal </a:t>
            </a:r>
            <a:r>
              <a:rPr lang="en-US" altLang="zh-CN" sz="2000" dirty="0"/>
              <a:t>deformation </a:t>
            </a:r>
            <a:r>
              <a:rPr lang="zh-CN" altLang="en-US" sz="2000" dirty="0" smtClean="0">
                <a:solidFill>
                  <a:srgbClr val="FF0000"/>
                </a:solidFill>
              </a:rPr>
              <a:t>：</a:t>
            </a:r>
            <a:r>
              <a:rPr lang="en-US" altLang="zh-CN" sz="2000" dirty="0">
                <a:solidFill>
                  <a:srgbClr val="FF0000"/>
                </a:solidFill>
              </a:rPr>
              <a:t>0.0181mm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4ECF515-42E7-CE7F-BD69-7606A78EBE47}"/>
              </a:ext>
            </a:extLst>
          </p:cNvPr>
          <p:cNvGrpSpPr/>
          <p:nvPr/>
        </p:nvGrpSpPr>
        <p:grpSpPr>
          <a:xfrm>
            <a:off x="96213" y="4176100"/>
            <a:ext cx="3441387" cy="2158529"/>
            <a:chOff x="114320" y="4354083"/>
            <a:chExt cx="3774383" cy="236739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9B2E5EA-6D42-46E0-1242-5CC87CC95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20" y="4354083"/>
              <a:ext cx="3165863" cy="2367393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287F124-B7A2-E93D-7DB3-4016E9175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0183" y="4354083"/>
              <a:ext cx="608520" cy="2367393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E57A02A9-C79D-3775-6721-90F19E9EDBD1}"/>
              </a:ext>
            </a:extLst>
          </p:cNvPr>
          <p:cNvSpPr txBox="1"/>
          <p:nvPr/>
        </p:nvSpPr>
        <p:spPr>
          <a:xfrm>
            <a:off x="2227152" y="6334629"/>
            <a:ext cx="28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CW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200kW thermal distribution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95629FE-9F32-56F5-18C3-23111ABEB101}"/>
              </a:ext>
            </a:extLst>
          </p:cNvPr>
          <p:cNvGrpSpPr/>
          <p:nvPr/>
        </p:nvGrpSpPr>
        <p:grpSpPr>
          <a:xfrm>
            <a:off x="5797121" y="4002689"/>
            <a:ext cx="3050088" cy="2086276"/>
            <a:chOff x="5640309" y="1109307"/>
            <a:chExt cx="3175109" cy="217179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71A69C9-5255-7018-B16E-E3A215E7A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0309" y="1109307"/>
              <a:ext cx="2544024" cy="217179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8F090EC-300B-422D-28F2-59BE77435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4333" y="1109307"/>
              <a:ext cx="631085" cy="2131834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C7ADA22-94EC-B34E-08FE-D41176EAAC56}"/>
              </a:ext>
            </a:extLst>
          </p:cNvPr>
          <p:cNvGrpSpPr/>
          <p:nvPr/>
        </p:nvGrpSpPr>
        <p:grpSpPr>
          <a:xfrm>
            <a:off x="8798930" y="3991084"/>
            <a:ext cx="3222352" cy="2163677"/>
            <a:chOff x="8952006" y="1117420"/>
            <a:chExt cx="3222352" cy="216367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8EC68DD-86BC-7BE7-20C9-5380626FA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2006" y="1117420"/>
              <a:ext cx="2679884" cy="2163677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4972A55-D33A-63FB-469F-D14816FC9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62490" y="1117421"/>
              <a:ext cx="611868" cy="1960758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6B093B6-4743-7B1A-B4E4-2B8C82ADD5D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600" y="4693327"/>
            <a:ext cx="2248146" cy="112407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3D8644A-E13A-7220-278C-F4FD557956B6}"/>
              </a:ext>
            </a:extLst>
          </p:cNvPr>
          <p:cNvSpPr txBox="1"/>
          <p:nvPr/>
        </p:nvSpPr>
        <p:spPr>
          <a:xfrm>
            <a:off x="6048374" y="6303851"/>
            <a:ext cx="167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Deformation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6939220-5408-992D-A75A-16CEC018F87B}"/>
              </a:ext>
            </a:extLst>
          </p:cNvPr>
          <p:cNvSpPr txBox="1"/>
          <p:nvPr/>
        </p:nvSpPr>
        <p:spPr>
          <a:xfrm>
            <a:off x="9489143" y="6273074"/>
            <a:ext cx="1670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Stress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73EA91B9-1372-27E9-4D27-503D30642ADF}"/>
              </a:ext>
            </a:extLst>
          </p:cNvPr>
          <p:cNvCxnSpPr/>
          <p:nvPr/>
        </p:nvCxnSpPr>
        <p:spPr>
          <a:xfrm flipV="1">
            <a:off x="1665488" y="5255364"/>
            <a:ext cx="2623396" cy="3995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for Coupling Port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31868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kern="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cooling has a flow velocity </a:t>
            </a:r>
            <a:r>
              <a:rPr lang="en-US" altLang="zh-CN" kern="1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10L/min</a:t>
            </a:r>
            <a:r>
              <a:rPr lang="zh-CN" altLang="zh-CN" kern="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zh-CN" altLang="en-US" kern="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kern="1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0.4MPa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F927E37-E2DE-B8CB-69FE-1E2D4B22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52" y="1253965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Bending and Stepped waveguides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altLang="zh-CN" sz="2000" dirty="0" smtClean="0"/>
              <a:t>No wind required</a:t>
            </a:r>
            <a:endParaRPr lang="en-US" altLang="zh-CN" sz="2000" dirty="0"/>
          </a:p>
          <a:p>
            <a:pPr lvl="1"/>
            <a:r>
              <a:rPr lang="en-US" altLang="zh-CN" sz="2000" dirty="0" smtClean="0"/>
              <a:t>Stepped waveguide</a:t>
            </a:r>
            <a:r>
              <a:rPr lang="zh-CN" altLang="en-US" sz="2000" dirty="0" smtClean="0"/>
              <a:t>：</a:t>
            </a:r>
            <a:r>
              <a:rPr lang="en-US" altLang="zh-CN" sz="2000" dirty="0">
                <a:solidFill>
                  <a:srgbClr val="FF0000"/>
                </a:solidFill>
              </a:rPr>
              <a:t>CW </a:t>
            </a:r>
            <a:r>
              <a:rPr lang="en-US" altLang="zh-CN" sz="2000" dirty="0" smtClean="0">
                <a:solidFill>
                  <a:srgbClr val="FF0000"/>
                </a:solidFill>
              </a:rPr>
              <a:t>200kW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Max Tem </a:t>
            </a:r>
            <a:r>
              <a:rPr lang="en-US" altLang="zh-CN" sz="2000" dirty="0" smtClean="0">
                <a:solidFill>
                  <a:srgbClr val="FF0000"/>
                </a:solidFill>
              </a:rPr>
              <a:t>10.48</a:t>
            </a:r>
            <a:r>
              <a:rPr lang="zh-CN" altLang="en-US" sz="2000" dirty="0">
                <a:solidFill>
                  <a:srgbClr val="FF0000"/>
                </a:solidFill>
              </a:rPr>
              <a:t>℃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altLang="zh-CN" sz="2000" dirty="0" smtClean="0"/>
              <a:t>Bending waveguide</a:t>
            </a:r>
            <a:r>
              <a:rPr lang="zh-CN" altLang="en-US" sz="2000" dirty="0" smtClean="0"/>
              <a:t>：</a:t>
            </a:r>
            <a:endParaRPr lang="en-US" altLang="zh-CN" sz="2000" dirty="0"/>
          </a:p>
          <a:p>
            <a:pPr lvl="2">
              <a:spcBef>
                <a:spcPts val="0"/>
              </a:spcBef>
            </a:pPr>
            <a:r>
              <a:rPr lang="en-US" altLang="zh-CN" sz="1800" dirty="0" smtClean="0"/>
              <a:t>Deformation</a:t>
            </a:r>
            <a:r>
              <a:rPr lang="zh-CN" altLang="en-US" sz="1800" dirty="0"/>
              <a:t> </a:t>
            </a:r>
            <a:r>
              <a:rPr lang="en-US" altLang="zh-CN" sz="1800" dirty="0" smtClean="0"/>
              <a:t>results from the pumping vacuum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altLang="zh-CN" sz="1800" dirty="0" smtClean="0"/>
              <a:t>Deformation positions at waveguide wide edge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altLang="zh-CN" sz="1800" dirty="0" smtClean="0"/>
              <a:t>Finally we choose a waveguide with a thickness of 15mm*10mm</a:t>
            </a:r>
            <a:endParaRPr lang="en-US" altLang="zh-CN" sz="1800" dirty="0"/>
          </a:p>
          <a:p>
            <a:pPr lvl="2">
              <a:spcBef>
                <a:spcPts val="0"/>
              </a:spcBef>
            </a:pPr>
            <a:r>
              <a:rPr lang="en-US" altLang="zh-CN" sz="1800" dirty="0" smtClean="0">
                <a:solidFill>
                  <a:srgbClr val="FF0000"/>
                </a:solidFill>
              </a:rPr>
              <a:t>Max deformation 0.2mm</a:t>
            </a:r>
            <a:r>
              <a:rPr lang="zh-CN" altLang="en-US" sz="1800" dirty="0" smtClean="0"/>
              <a:t>，</a:t>
            </a:r>
            <a:r>
              <a:rPr lang="en-US" altLang="zh-CN" sz="1800" dirty="0" smtClean="0">
                <a:solidFill>
                  <a:srgbClr val="FF0000"/>
                </a:solidFill>
              </a:rPr>
              <a:t>Max stress 71.22MPa</a:t>
            </a:r>
            <a:r>
              <a:rPr lang="zh-CN" altLang="en-US" sz="1800" dirty="0" smtClean="0"/>
              <a:t>，</a:t>
            </a:r>
            <a:r>
              <a:rPr lang="en-US" altLang="zh-CN" sz="1800" dirty="0" smtClean="0"/>
              <a:t>meet the requirements</a:t>
            </a:r>
            <a:endParaRPr lang="zh-CN" altLang="en-US" sz="1800" dirty="0"/>
          </a:p>
          <a:p>
            <a:pPr lvl="2"/>
            <a:endParaRPr lang="en-US" altLang="zh-CN" sz="1800" dirty="0"/>
          </a:p>
          <a:p>
            <a:pPr lvl="1"/>
            <a:endParaRPr lang="zh-CN" altLang="en-US" sz="20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4736D8E-DA00-9B53-DE9F-F8E6E64E57C0}"/>
              </a:ext>
            </a:extLst>
          </p:cNvPr>
          <p:cNvGrpSpPr/>
          <p:nvPr/>
        </p:nvGrpSpPr>
        <p:grpSpPr>
          <a:xfrm>
            <a:off x="-16015" y="4448291"/>
            <a:ext cx="3524815" cy="1766086"/>
            <a:chOff x="8516858" y="3863616"/>
            <a:chExt cx="3524815" cy="176608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10C1CBC-C075-98D5-4359-466E81090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1"/>
            <a:stretch/>
          </p:blipFill>
          <p:spPr>
            <a:xfrm>
              <a:off x="8516858" y="3863616"/>
              <a:ext cx="2782432" cy="1766086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A379CDD-6BD9-3387-209E-4EBA7229F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320940" y="3863616"/>
              <a:ext cx="720733" cy="1448002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CD40ACA-F711-475C-3434-FA45C18F5DAF}"/>
              </a:ext>
            </a:extLst>
          </p:cNvPr>
          <p:cNvSpPr txBox="1"/>
          <p:nvPr/>
        </p:nvSpPr>
        <p:spPr>
          <a:xfrm>
            <a:off x="228725" y="6344035"/>
            <a:ext cx="28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CW 200kW temperature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037CE3-5799-1437-B625-B178D4EB9895}"/>
              </a:ext>
            </a:extLst>
          </p:cNvPr>
          <p:cNvSpPr txBox="1"/>
          <p:nvPr/>
        </p:nvSpPr>
        <p:spPr>
          <a:xfrm>
            <a:off x="9234411" y="3179475"/>
            <a:ext cx="289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机械及抽真空时，弯波导变形及应力随波导宽边厚度变化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6CAD831-F257-CEE1-B2F5-3B9B640C51BD}"/>
              </a:ext>
            </a:extLst>
          </p:cNvPr>
          <p:cNvGrpSpPr/>
          <p:nvPr/>
        </p:nvGrpSpPr>
        <p:grpSpPr>
          <a:xfrm>
            <a:off x="8217405" y="968854"/>
            <a:ext cx="3926815" cy="2285278"/>
            <a:chOff x="7993013" y="1193508"/>
            <a:chExt cx="3926815" cy="228527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E513D0F-DB8D-7645-B841-0B5BD9A57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3013" y="1193508"/>
              <a:ext cx="3926815" cy="22852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E10932E-92D4-7DE6-4FE1-BADC544CB24E}"/>
                </a:ext>
              </a:extLst>
            </p:cNvPr>
            <p:cNvSpPr txBox="1"/>
            <p:nvPr/>
          </p:nvSpPr>
          <p:spPr>
            <a:xfrm>
              <a:off x="10419907" y="1770320"/>
              <a:ext cx="552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应力</a:t>
              </a:r>
              <a:endPara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9C68BD9-8103-2ABA-8681-4C2121DAB444}"/>
                </a:ext>
              </a:extLst>
            </p:cNvPr>
            <p:cNvSpPr txBox="1"/>
            <p:nvPr/>
          </p:nvSpPr>
          <p:spPr>
            <a:xfrm>
              <a:off x="10143460" y="2326358"/>
              <a:ext cx="552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变形</a:t>
              </a:r>
              <a:endParaRPr lang="en-US" altLang="zh-CN" sz="1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E404751C-3377-9BF2-B3BE-909D297DD6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074" y="4310551"/>
            <a:ext cx="2887919" cy="206977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6F7A19D-C87E-4B5D-5E63-253C6E7FD2F5}"/>
              </a:ext>
            </a:extLst>
          </p:cNvPr>
          <p:cNvSpPr txBox="1"/>
          <p:nvPr/>
        </p:nvSpPr>
        <p:spPr>
          <a:xfrm>
            <a:off x="3436094" y="6344034"/>
            <a:ext cx="28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CW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200kW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Temperature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927D887-C0E6-0BB8-85AA-74DE43324FE3}"/>
              </a:ext>
            </a:extLst>
          </p:cNvPr>
          <p:cNvSpPr txBox="1"/>
          <p:nvPr/>
        </p:nvSpPr>
        <p:spPr>
          <a:xfrm>
            <a:off x="6416871" y="6350606"/>
            <a:ext cx="289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CW 200 kW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deformation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612BC2-8715-6669-C075-FC214DA8C78B}"/>
              </a:ext>
            </a:extLst>
          </p:cNvPr>
          <p:cNvSpPr txBox="1"/>
          <p:nvPr/>
        </p:nvSpPr>
        <p:spPr>
          <a:xfrm>
            <a:off x="9093784" y="6343554"/>
            <a:ext cx="3376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CW 200kW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stress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70A13C4-F8CA-87E4-5667-FB066D830C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974" y="4200679"/>
            <a:ext cx="2808649" cy="21799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A5BFB74-8234-1925-7EEF-4A3A7820B2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923" y="4175968"/>
            <a:ext cx="2844800" cy="2197608"/>
          </a:xfrm>
          <a:prstGeom prst="rect">
            <a:avLst/>
          </a:prstGeom>
        </p:spPr>
      </p:pic>
      <p:sp>
        <p:nvSpPr>
          <p:cNvPr id="22" name="Title 18"/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for Waveguides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AE55CDF-7588-FE2E-3E2E-AA963F299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CN" sz="2400" dirty="0" smtClean="0">
                <a:solidFill>
                  <a:schemeClr val="tx1"/>
                </a:solidFill>
              </a:rPr>
              <a:t>Ceramic purity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/>
              <a:t>Cooling enough</a:t>
            </a:r>
            <a:r>
              <a:rPr lang="zh-CN" altLang="en-US" sz="2000" dirty="0" smtClean="0"/>
              <a:t>：</a:t>
            </a:r>
            <a:endParaRPr lang="en-US" altLang="zh-CN" sz="2000" dirty="0"/>
          </a:p>
          <a:p>
            <a:pPr lvl="2">
              <a:lnSpc>
                <a:spcPct val="130000"/>
              </a:lnSpc>
            </a:pPr>
            <a:r>
              <a:rPr lang="en-US" altLang="zh-CN" sz="1800" dirty="0" smtClean="0"/>
              <a:t>97% max Temperature: </a:t>
            </a:r>
            <a:r>
              <a:rPr lang="en-US" altLang="zh-CN" sz="1800" dirty="0" smtClean="0">
                <a:solidFill>
                  <a:srgbClr val="FF0000"/>
                </a:solidFill>
              </a:rPr>
              <a:t>76.28</a:t>
            </a:r>
            <a:r>
              <a:rPr lang="zh-CN" altLang="en-US" sz="1800" dirty="0">
                <a:solidFill>
                  <a:srgbClr val="FF0000"/>
                </a:solidFill>
              </a:rPr>
              <a:t>℃</a:t>
            </a:r>
            <a:r>
              <a:rPr lang="zh-CN" altLang="en-US" sz="1800" dirty="0"/>
              <a:t>，</a:t>
            </a:r>
            <a:r>
              <a:rPr lang="en-US" altLang="zh-CN" sz="1800" dirty="0" smtClean="0"/>
              <a:t>99.5% max temperature: </a:t>
            </a:r>
            <a:r>
              <a:rPr lang="en-US" altLang="zh-CN" sz="1800" dirty="0" smtClean="0">
                <a:solidFill>
                  <a:srgbClr val="FF0000"/>
                </a:solidFill>
              </a:rPr>
              <a:t>47.348</a:t>
            </a:r>
            <a:r>
              <a:rPr lang="zh-CN" altLang="en-US" sz="1800" dirty="0">
                <a:solidFill>
                  <a:srgbClr val="FF0000"/>
                </a:solidFill>
              </a:rPr>
              <a:t>℃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After comparisons, </a:t>
            </a:r>
            <a:r>
              <a:rPr lang="en-US" altLang="zh-CN" sz="2000" dirty="0" smtClean="0">
                <a:solidFill>
                  <a:srgbClr val="FF0000"/>
                </a:solidFill>
              </a:rPr>
              <a:t>99.5% Ceramic is chosen for our window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4AB5F1-3CB2-27AF-861A-E3151FB35238}"/>
              </a:ext>
            </a:extLst>
          </p:cNvPr>
          <p:cNvSpPr txBox="1"/>
          <p:nvPr/>
        </p:nvSpPr>
        <p:spPr>
          <a:xfrm>
            <a:off x="0" y="6371047"/>
            <a:ext cx="402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97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Left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99.5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Right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Volume Loss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C907E4-447D-C60C-4775-9BE3B220A53F}"/>
              </a:ext>
            </a:extLst>
          </p:cNvPr>
          <p:cNvSpPr txBox="1"/>
          <p:nvPr/>
        </p:nvSpPr>
        <p:spPr>
          <a:xfrm>
            <a:off x="8439365" y="6371048"/>
            <a:ext cx="2928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99.5% thermal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471AC6-9562-3637-5B9C-4C259056D003}"/>
              </a:ext>
            </a:extLst>
          </p:cNvPr>
          <p:cNvSpPr txBox="1"/>
          <p:nvPr/>
        </p:nvSpPr>
        <p:spPr>
          <a:xfrm>
            <a:off x="4255223" y="6371048"/>
            <a:ext cx="314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97% thermal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23DD35C-6596-4FB8-0A5F-2616410630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1" y="3819831"/>
            <a:ext cx="2471328" cy="25365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D331931-CF86-06F5-5FFE-B14277E949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980" y="3805134"/>
            <a:ext cx="1853842" cy="25408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923F031-3B8A-0D07-252E-8C561F5C89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3"/>
          <a:stretch/>
        </p:blipFill>
        <p:spPr>
          <a:xfrm>
            <a:off x="8179947" y="4286726"/>
            <a:ext cx="3960105" cy="20116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2FC2F6-A900-B798-E07A-B184962687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6773" y="4300368"/>
            <a:ext cx="4043174" cy="1949440"/>
          </a:xfrm>
          <a:prstGeom prst="rect">
            <a:avLst/>
          </a:prstGeom>
        </p:spPr>
      </p:pic>
      <p:sp>
        <p:nvSpPr>
          <p:cNvPr id="13" name="Title 18"/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for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Ceramic Window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25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STCF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RF System</a:t>
            </a:r>
            <a:endParaRPr lang="zh-CN" altLang="en-US" dirty="0"/>
          </a:p>
        </p:txBody>
      </p:sp>
      <p:sp>
        <p:nvSpPr>
          <p:cNvPr id="14" name="文本框 6"/>
          <p:cNvSpPr txBox="1"/>
          <p:nvPr/>
        </p:nvSpPr>
        <p:spPr>
          <a:xfrm>
            <a:off x="95250" y="4499919"/>
            <a:ext cx="1196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609585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serious issue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that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beam currents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excite fast-growing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coupled-bunch instabilities (CBI) caused by the accelerating mode of detuned RF cavities which is needed to compensate for the reactive component of beam-loading.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609585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issue is to minimize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higher-order mode (HOM) impedances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drive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longitudinal and transverse CBI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bring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HOM power. 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552" y="868172"/>
            <a:ext cx="6320713" cy="3185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本框 10"/>
          <p:cNvSpPr txBox="1"/>
          <p:nvPr/>
        </p:nvSpPr>
        <p:spPr>
          <a:xfrm>
            <a:off x="524934" y="2741739"/>
            <a:ext cx="154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RF system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左大括号 11"/>
          <p:cNvSpPr/>
          <p:nvPr>
            <p:custDataLst>
              <p:tags r:id="rId1"/>
            </p:custDataLst>
          </p:nvPr>
        </p:nvSpPr>
        <p:spPr>
          <a:xfrm>
            <a:off x="2024381" y="1901846"/>
            <a:ext cx="259080" cy="21920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prstClr val="black">
                  <a:lumMod val="85000"/>
                  <a:lumOff val="15000"/>
                </a:prstClr>
              </a:solidFill>
              <a:latin typeface="微软雅黑"/>
              <a:ea typeface="微软雅黑"/>
            </a:endParaRPr>
          </a:p>
        </p:txBody>
      </p:sp>
      <p:sp>
        <p:nvSpPr>
          <p:cNvPr id="18" name="文本框 14"/>
          <p:cNvSpPr txBox="1"/>
          <p:nvPr/>
        </p:nvSpPr>
        <p:spPr>
          <a:xfrm>
            <a:off x="2286847" y="1678326"/>
            <a:ext cx="4064000" cy="29099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609585"/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RF Cavities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609585"/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609585"/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609585"/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RF Power Source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609585"/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609585"/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defTabSz="609585"/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Low-level RF System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8"/>
          <p:cNvSpPr txBox="1"/>
          <p:nvPr/>
        </p:nvSpPr>
        <p:spPr>
          <a:xfrm>
            <a:off x="65346" y="947169"/>
            <a:ext cx="593032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609585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Super Tau-Charm Facility Ring RF system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9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1">
            <a:extLst>
              <a:ext uri="{FF2B5EF4-FFF2-40B4-BE49-F238E27FC236}">
                <a16:creationId xmlns:a16="http://schemas.microsoft.com/office/drawing/2014/main" id="{CC32BD00-B1AD-0D1F-16CD-59919F58B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37" y="1274810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</a:rPr>
              <a:t>Thermal analysis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  <a:p>
            <a:pPr marL="717550" lvl="1" indent="-317500">
              <a:buFont typeface="Arial" panose="020B0604020202020204" pitchFamily="34" charset="0"/>
              <a:buChar char="-"/>
            </a:pPr>
            <a:r>
              <a:rPr lang="en-US" altLang="zh-CN" sz="2000" dirty="0" smtClean="0"/>
              <a:t>Cooling system: </a:t>
            </a:r>
            <a:r>
              <a:rPr lang="en-US" altLang="zh-CN" sz="2000" dirty="0" smtClean="0">
                <a:solidFill>
                  <a:srgbClr val="FF0000"/>
                </a:solidFill>
              </a:rPr>
              <a:t>6 L/min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surrounding the ceramic window</a:t>
            </a:r>
            <a:endParaRPr lang="en-US" altLang="zh-CN" sz="2000" dirty="0"/>
          </a:p>
          <a:p>
            <a:pPr marL="1073150" lvl="2" indent="-355600">
              <a:buFont typeface="Wingdings" panose="05000000000000000000" pitchFamily="2" charset="2"/>
              <a:buChar char="ü"/>
            </a:pPr>
            <a:r>
              <a:rPr lang="en-US" altLang="zh-CN" sz="1800" dirty="0" smtClean="0"/>
              <a:t>Max deformation: </a:t>
            </a:r>
            <a:r>
              <a:rPr lang="en-US" altLang="zh-CN" sz="1800" dirty="0" smtClean="0">
                <a:solidFill>
                  <a:srgbClr val="FF0000"/>
                </a:solidFill>
              </a:rPr>
              <a:t>0.019175mm</a:t>
            </a:r>
            <a:endParaRPr lang="en-US" altLang="zh-CN" sz="1800" dirty="0" smtClean="0"/>
          </a:p>
          <a:p>
            <a:pPr marL="1073150" lvl="2" indent="-355600">
              <a:buFont typeface="Wingdings" panose="05000000000000000000" pitchFamily="2" charset="2"/>
              <a:buChar char="ü"/>
            </a:pPr>
            <a:r>
              <a:rPr lang="en-US" altLang="zh-CN" sz="1800" dirty="0" smtClean="0"/>
              <a:t>Max stress: </a:t>
            </a:r>
            <a:r>
              <a:rPr lang="en-US" altLang="zh-CN" sz="1800" dirty="0" smtClean="0">
                <a:solidFill>
                  <a:srgbClr val="FF0000"/>
                </a:solidFill>
              </a:rPr>
              <a:t>41.593Mpa</a:t>
            </a:r>
            <a:endParaRPr lang="en-US" altLang="zh-CN" sz="1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A2C64CA-6689-2FD4-5389-94D7E3EA7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869" y="3429926"/>
            <a:ext cx="2505425" cy="30103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684660A-F153-9264-A92F-9391FF3668CD}"/>
              </a:ext>
            </a:extLst>
          </p:cNvPr>
          <p:cNvSpPr txBox="1"/>
          <p:nvPr/>
        </p:nvSpPr>
        <p:spPr>
          <a:xfrm>
            <a:off x="2439219" y="6466793"/>
            <a:ext cx="42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Deformation and stress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C93AF77-CD25-FC34-9A83-BD0D983436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175" y="3429926"/>
            <a:ext cx="2918542" cy="30103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AE0A14-52E1-5C81-03A4-A22C605468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609" y="3708235"/>
            <a:ext cx="4358624" cy="244447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0C14F25-3569-E184-DE54-067674D64D10}"/>
              </a:ext>
            </a:extLst>
          </p:cNvPr>
          <p:cNvSpPr txBox="1"/>
          <p:nvPr/>
        </p:nvSpPr>
        <p:spPr>
          <a:xfrm>
            <a:off x="7639717" y="6294186"/>
            <a:ext cx="42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Stress for copper and ceramic window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B8D6469-A87E-DD24-FE09-1EB916FDFD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54" r="8146" b="3241"/>
          <a:stretch/>
        </p:blipFill>
        <p:spPr>
          <a:xfrm>
            <a:off x="316161" y="3429926"/>
            <a:ext cx="1134241" cy="301032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444B0A4-884E-4CDE-4E3F-C50F99F21762}"/>
              </a:ext>
            </a:extLst>
          </p:cNvPr>
          <p:cNvSpPr txBox="1"/>
          <p:nvPr/>
        </p:nvSpPr>
        <p:spPr>
          <a:xfrm>
            <a:off x="228599" y="6466793"/>
            <a:ext cx="1600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odelling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云形 15">
            <a:extLst>
              <a:ext uri="{FF2B5EF4-FFF2-40B4-BE49-F238E27FC236}">
                <a16:creationId xmlns:a16="http://schemas.microsoft.com/office/drawing/2014/main" id="{06BB9F66-5BD8-E116-73BD-360C4C2635D7}"/>
              </a:ext>
            </a:extLst>
          </p:cNvPr>
          <p:cNvSpPr/>
          <p:nvPr/>
        </p:nvSpPr>
        <p:spPr>
          <a:xfrm>
            <a:off x="9362363" y="1815152"/>
            <a:ext cx="2513475" cy="1037230"/>
          </a:xfrm>
          <a:prstGeom prst="clou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Meet the requirements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C3BD4A1-ECBD-1F8E-5738-D7CD426C4C3C}"/>
              </a:ext>
            </a:extLst>
          </p:cNvPr>
          <p:cNvCxnSpPr>
            <a:cxnSpLocks/>
          </p:cNvCxnSpPr>
          <p:nvPr/>
        </p:nvCxnSpPr>
        <p:spPr>
          <a:xfrm flipV="1">
            <a:off x="10160131" y="5746898"/>
            <a:ext cx="217246" cy="2711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9B38087-A674-74D4-598A-FA9472B74913}"/>
              </a:ext>
            </a:extLst>
          </p:cNvPr>
          <p:cNvCxnSpPr>
            <a:cxnSpLocks/>
          </p:cNvCxnSpPr>
          <p:nvPr/>
        </p:nvCxnSpPr>
        <p:spPr>
          <a:xfrm flipH="1">
            <a:off x="8692116" y="5563022"/>
            <a:ext cx="225945" cy="2459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3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Design for Whole Module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A2DB2A9F-BAA6-4D37-8795-903D286D7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" r="8740"/>
          <a:stretch/>
        </p:blipFill>
        <p:spPr>
          <a:xfrm rot="5400000">
            <a:off x="579583" y="1112229"/>
            <a:ext cx="3471194" cy="2903933"/>
          </a:xfrm>
          <a:prstGeom prst="rect">
            <a:avLst/>
          </a:prstGeom>
        </p:spPr>
      </p:pic>
      <p:cxnSp>
        <p:nvCxnSpPr>
          <p:cNvPr id="16" name="直接箭头连接符 25">
            <a:extLst>
              <a:ext uri="{FF2B5EF4-FFF2-40B4-BE49-F238E27FC236}">
                <a16:creationId xmlns:a16="http://schemas.microsoft.com/office/drawing/2014/main" id="{835192FD-CF5F-4C87-8E11-B197AA22F062}"/>
              </a:ext>
            </a:extLst>
          </p:cNvPr>
          <p:cNvCxnSpPr>
            <a:cxnSpLocks/>
          </p:cNvCxnSpPr>
          <p:nvPr/>
        </p:nvCxnSpPr>
        <p:spPr>
          <a:xfrm>
            <a:off x="2605302" y="4305648"/>
            <a:ext cx="10768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28">
            <a:extLst>
              <a:ext uri="{FF2B5EF4-FFF2-40B4-BE49-F238E27FC236}">
                <a16:creationId xmlns:a16="http://schemas.microsoft.com/office/drawing/2014/main" id="{58552615-2434-4220-BB8D-FCD1DA05A6DA}"/>
              </a:ext>
            </a:extLst>
          </p:cNvPr>
          <p:cNvCxnSpPr>
            <a:cxnSpLocks/>
          </p:cNvCxnSpPr>
          <p:nvPr/>
        </p:nvCxnSpPr>
        <p:spPr>
          <a:xfrm flipH="1">
            <a:off x="964363" y="4305648"/>
            <a:ext cx="95513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31">
            <a:extLst>
              <a:ext uri="{FF2B5EF4-FFF2-40B4-BE49-F238E27FC236}">
                <a16:creationId xmlns:a16="http://schemas.microsoft.com/office/drawing/2014/main" id="{4B2B976D-3604-4D4B-91A9-4FF3F6C00F3C}"/>
              </a:ext>
            </a:extLst>
          </p:cNvPr>
          <p:cNvCxnSpPr>
            <a:cxnSpLocks/>
          </p:cNvCxnSpPr>
          <p:nvPr/>
        </p:nvCxnSpPr>
        <p:spPr>
          <a:xfrm flipH="1">
            <a:off x="3685655" y="3225518"/>
            <a:ext cx="6874" cy="1158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34">
            <a:extLst>
              <a:ext uri="{FF2B5EF4-FFF2-40B4-BE49-F238E27FC236}">
                <a16:creationId xmlns:a16="http://schemas.microsoft.com/office/drawing/2014/main" id="{876B419C-223F-40F7-890A-662DFE293952}"/>
              </a:ext>
            </a:extLst>
          </p:cNvPr>
          <p:cNvCxnSpPr>
            <a:cxnSpLocks/>
          </p:cNvCxnSpPr>
          <p:nvPr/>
        </p:nvCxnSpPr>
        <p:spPr>
          <a:xfrm>
            <a:off x="967855" y="2040185"/>
            <a:ext cx="0" cy="2343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45">
            <a:extLst>
              <a:ext uri="{FF2B5EF4-FFF2-40B4-BE49-F238E27FC236}">
                <a16:creationId xmlns:a16="http://schemas.microsoft.com/office/drawing/2014/main" id="{F4937024-BEBF-40B7-9B34-C152628CAAF6}"/>
              </a:ext>
            </a:extLst>
          </p:cNvPr>
          <p:cNvSpPr txBox="1"/>
          <p:nvPr/>
        </p:nvSpPr>
        <p:spPr>
          <a:xfrm>
            <a:off x="1872880" y="4161154"/>
            <a:ext cx="965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1"/>
                </a:solidFill>
              </a:rPr>
              <a:t>2491.5mm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cxnSp>
        <p:nvCxnSpPr>
          <p:cNvPr id="21" name="直接箭头连接符 50">
            <a:extLst>
              <a:ext uri="{FF2B5EF4-FFF2-40B4-BE49-F238E27FC236}">
                <a16:creationId xmlns:a16="http://schemas.microsoft.com/office/drawing/2014/main" id="{7FC3E645-12B5-4DC6-8CA4-B0AB805762B7}"/>
              </a:ext>
            </a:extLst>
          </p:cNvPr>
          <p:cNvCxnSpPr>
            <a:cxnSpLocks/>
          </p:cNvCxnSpPr>
          <p:nvPr/>
        </p:nvCxnSpPr>
        <p:spPr>
          <a:xfrm>
            <a:off x="554062" y="2838945"/>
            <a:ext cx="0" cy="13499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51">
            <a:extLst>
              <a:ext uri="{FF2B5EF4-FFF2-40B4-BE49-F238E27FC236}">
                <a16:creationId xmlns:a16="http://schemas.microsoft.com/office/drawing/2014/main" id="{352EFEC0-C78B-4B2E-8A9A-1E6EA76109CD}"/>
              </a:ext>
            </a:extLst>
          </p:cNvPr>
          <p:cNvCxnSpPr>
            <a:cxnSpLocks/>
          </p:cNvCxnSpPr>
          <p:nvPr/>
        </p:nvCxnSpPr>
        <p:spPr>
          <a:xfrm flipV="1">
            <a:off x="554063" y="1001804"/>
            <a:ext cx="0" cy="15623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52">
            <a:extLst>
              <a:ext uri="{FF2B5EF4-FFF2-40B4-BE49-F238E27FC236}">
                <a16:creationId xmlns:a16="http://schemas.microsoft.com/office/drawing/2014/main" id="{AE714102-1DD8-4AC7-A6A5-0DBC95C8A455}"/>
              </a:ext>
            </a:extLst>
          </p:cNvPr>
          <p:cNvCxnSpPr>
            <a:cxnSpLocks/>
          </p:cNvCxnSpPr>
          <p:nvPr/>
        </p:nvCxnSpPr>
        <p:spPr>
          <a:xfrm flipH="1">
            <a:off x="361047" y="4188863"/>
            <a:ext cx="1061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53">
            <a:extLst>
              <a:ext uri="{FF2B5EF4-FFF2-40B4-BE49-F238E27FC236}">
                <a16:creationId xmlns:a16="http://schemas.microsoft.com/office/drawing/2014/main" id="{3CD19AB8-7C64-45A4-8CE2-AD731FE6BAA0}"/>
              </a:ext>
            </a:extLst>
          </p:cNvPr>
          <p:cNvCxnSpPr>
            <a:cxnSpLocks/>
          </p:cNvCxnSpPr>
          <p:nvPr/>
        </p:nvCxnSpPr>
        <p:spPr>
          <a:xfrm rot="5400000">
            <a:off x="1532758" y="-169906"/>
            <a:ext cx="0" cy="2343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54">
            <a:extLst>
              <a:ext uri="{FF2B5EF4-FFF2-40B4-BE49-F238E27FC236}">
                <a16:creationId xmlns:a16="http://schemas.microsoft.com/office/drawing/2014/main" id="{1CD8DA96-85E5-4158-A648-DBD967C0B4D5}"/>
              </a:ext>
            </a:extLst>
          </p:cNvPr>
          <p:cNvSpPr txBox="1"/>
          <p:nvPr/>
        </p:nvSpPr>
        <p:spPr>
          <a:xfrm>
            <a:off x="218065" y="2577335"/>
            <a:ext cx="9653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1"/>
                </a:solidFill>
              </a:rPr>
              <a:t>2946mm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26" y="4496925"/>
            <a:ext cx="2880674" cy="21167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1" y="1282396"/>
            <a:ext cx="4444898" cy="192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077" y="3909070"/>
            <a:ext cx="4522921" cy="2523890"/>
          </a:xfrm>
          <a:prstGeom prst="rect">
            <a:avLst/>
          </a:prstGeom>
        </p:spPr>
      </p:pic>
      <p:pic>
        <p:nvPicPr>
          <p:cNvPr id="193" name="图片 23"/>
          <p:cNvPicPr>
            <a:picLocks noChangeAspect="1"/>
          </p:cNvPicPr>
          <p:nvPr/>
        </p:nvPicPr>
        <p:blipFill rotWithShape="1">
          <a:blip r:embed="rId6"/>
          <a:srcRect l="4208" r="6967" b="8073"/>
          <a:stretch>
            <a:fillRect/>
          </a:stretch>
        </p:blipFill>
        <p:spPr>
          <a:xfrm rot="5400000">
            <a:off x="3758558" y="1868997"/>
            <a:ext cx="3555008" cy="2192030"/>
          </a:xfrm>
          <a:prstGeom prst="rect">
            <a:avLst/>
          </a:prstGeom>
        </p:spPr>
      </p:pic>
      <p:cxnSp>
        <p:nvCxnSpPr>
          <p:cNvPr id="194" name="直接箭头连接符 81"/>
          <p:cNvCxnSpPr/>
          <p:nvPr/>
        </p:nvCxnSpPr>
        <p:spPr>
          <a:xfrm>
            <a:off x="5746028" y="4742516"/>
            <a:ext cx="18361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箭头连接符 82"/>
          <p:cNvCxnSpPr/>
          <p:nvPr/>
        </p:nvCxnSpPr>
        <p:spPr>
          <a:xfrm flipH="1">
            <a:off x="5089022" y="4742516"/>
            <a:ext cx="22139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84"/>
          <p:cNvCxnSpPr/>
          <p:nvPr/>
        </p:nvCxnSpPr>
        <p:spPr>
          <a:xfrm>
            <a:off x="5089021" y="2412717"/>
            <a:ext cx="0" cy="2384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文本框 85"/>
          <p:cNvSpPr txBox="1"/>
          <p:nvPr/>
        </p:nvSpPr>
        <p:spPr>
          <a:xfrm>
            <a:off x="5210739" y="4611711"/>
            <a:ext cx="738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accent1"/>
                </a:solidFill>
              </a:rPr>
              <a:t>7</a:t>
            </a:r>
            <a:r>
              <a:rPr lang="en-US" altLang="zh-CN" sz="1050" dirty="0" smtClean="0">
                <a:solidFill>
                  <a:schemeClr val="accent1"/>
                </a:solidFill>
              </a:rPr>
              <a:t>39mm</a:t>
            </a:r>
            <a:endParaRPr lang="zh-CN" altLang="en-US" sz="1050" dirty="0">
              <a:solidFill>
                <a:schemeClr val="accent1"/>
              </a:solidFill>
            </a:endParaRPr>
          </a:p>
        </p:txBody>
      </p:sp>
      <p:cxnSp>
        <p:nvCxnSpPr>
          <p:cNvPr id="198" name="直接连接符 86"/>
          <p:cNvCxnSpPr/>
          <p:nvPr/>
        </p:nvCxnSpPr>
        <p:spPr>
          <a:xfrm flipH="1">
            <a:off x="5929644" y="2412717"/>
            <a:ext cx="8356" cy="2384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6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&amp; Outlook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295400" y="1524000"/>
            <a:ext cx="10124792" cy="4495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zh-CN" dirty="0" smtClean="0"/>
              <a:t>We have chosen a NC 499.7MHz TM020-mode cavity with strong HOM damping for our STCF collider rings; further optimizations are required on heavily damping to meet the requirement of 2 </a:t>
            </a:r>
            <a:r>
              <a:rPr lang="en-US" altLang="zh-CN" dirty="0" smtClean="0"/>
              <a:t>A, 3.5 GeV.</a:t>
            </a:r>
            <a:endParaRPr lang="en-US" altLang="zh-CN" dirty="0" smtClean="0"/>
          </a:p>
          <a:p>
            <a:pPr marL="0" indent="0" algn="just">
              <a:buNone/>
            </a:pPr>
            <a:endParaRPr lang="en-US" altLang="zh-CN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altLang="zh-CN" dirty="0" smtClean="0"/>
              <a:t>RF design and preliminary mechanical design on this TM020-mode cavity have been completed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n-US" altLang="zh-CN" dirty="0"/>
          </a:p>
          <a:p>
            <a:pPr algn="just">
              <a:buFont typeface="Wingdings" panose="05000000000000000000" pitchFamily="2" charset="2"/>
              <a:buChar char="p"/>
            </a:pPr>
            <a:r>
              <a:rPr lang="en-US" altLang="zh-CN" dirty="0" smtClean="0"/>
              <a:t>The fabrication is planned to be completed by the end of 2025.</a:t>
            </a:r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STCF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Ring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96199"/>
              </p:ext>
            </p:extLst>
          </p:nvPr>
        </p:nvGraphicFramePr>
        <p:xfrm>
          <a:off x="76201" y="1295401"/>
          <a:ext cx="7696199" cy="4795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351">
                  <a:extLst>
                    <a:ext uri="{9D8B030D-6E8A-4147-A177-3AD203B41FA5}">
                      <a16:colId xmlns:a16="http://schemas.microsoft.com/office/drawing/2014/main" val="237987006"/>
                    </a:ext>
                  </a:extLst>
                </a:gridCol>
                <a:gridCol w="1307944">
                  <a:extLst>
                    <a:ext uri="{9D8B030D-6E8A-4147-A177-3AD203B41FA5}">
                      <a16:colId xmlns:a16="http://schemas.microsoft.com/office/drawing/2014/main" val="1586972813"/>
                    </a:ext>
                  </a:extLst>
                </a:gridCol>
                <a:gridCol w="1308968">
                  <a:extLst>
                    <a:ext uri="{9D8B030D-6E8A-4147-A177-3AD203B41FA5}">
                      <a16:colId xmlns:a16="http://schemas.microsoft.com/office/drawing/2014/main" val="1952617945"/>
                    </a:ext>
                  </a:extLst>
                </a:gridCol>
                <a:gridCol w="1308968">
                  <a:extLst>
                    <a:ext uri="{9D8B030D-6E8A-4147-A177-3AD203B41FA5}">
                      <a16:colId xmlns:a16="http://schemas.microsoft.com/office/drawing/2014/main" val="563354532"/>
                    </a:ext>
                  </a:extLst>
                </a:gridCol>
                <a:gridCol w="1308968">
                  <a:extLst>
                    <a:ext uri="{9D8B030D-6E8A-4147-A177-3AD203B41FA5}">
                      <a16:colId xmlns:a16="http://schemas.microsoft.com/office/drawing/2014/main" val="3130367624"/>
                    </a:ext>
                  </a:extLst>
                </a:gridCol>
              </a:tblGrid>
              <a:tr h="290687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Values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554602"/>
                  </a:ext>
                </a:extLst>
              </a:tr>
              <a:tr h="290687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6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Energy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[GeV]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6554279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Circumference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[m]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865.398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10893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Revolution frequency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[kHz]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346.42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972039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[MHz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499.7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293634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Harmonic</a:t>
                      </a:r>
                      <a:r>
                        <a:rPr lang="en-US" altLang="zh-CN" sz="16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Number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1442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18778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altLang="zh-CN" sz="16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of Bunches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692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55878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200809"/>
                  </a:ext>
                </a:extLst>
              </a:tr>
              <a:tr h="574537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Momentum Compaction Factor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13.04×10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13.65×10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13.86×10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14.14×10</a:t>
                      </a:r>
                      <a:r>
                        <a:rPr lang="en-US" sz="1600" kern="100" baseline="300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7021945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Loss per Turn 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6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105.9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265.9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541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1477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1966374"/>
                  </a:ext>
                </a:extLst>
              </a:tr>
              <a:tr h="29980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altLang="zh-CN" sz="16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SR Power 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[kW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1082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2954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4694587"/>
                  </a:ext>
                </a:extLst>
              </a:tr>
              <a:tr h="574537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[MV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9011876"/>
                  </a:ext>
                </a:extLst>
              </a:tr>
              <a:tr h="290687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Synchronous phase 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[°]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550677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924800" y="1777163"/>
            <a:ext cx="417233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Considering damping ring has a low beam current, so the RF system can be developed for both damping and collider ring.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Key parameters for RF 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systems</a:t>
            </a:r>
            <a:r>
              <a:rPr lang="zh-CN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altLang="zh-CN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Frequency: </a:t>
            </a:r>
            <a:r>
              <a:rPr lang="en-US" altLang="zh-CN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499.7 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MHz </a:t>
            </a:r>
            <a:r>
              <a:rPr lang="zh-CN" altLang="zh-CN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altLang="zh-CN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Single collider ring provides a voltage of 6 MV</a:t>
            </a:r>
            <a:r>
              <a:rPr lang="zh-CN" altLang="en-US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a beam power of 3 MW</a:t>
            </a:r>
            <a:endParaRPr lang="en-US" altLang="zh-CN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60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Outline</a:t>
            </a:r>
            <a:endParaRPr lang="zh-CN" altLang="en-US" dirty="0">
              <a:latin typeface="+mj-lt"/>
            </a:endParaRPr>
          </a:p>
        </p:txBody>
      </p:sp>
      <p:grpSp>
        <p:nvGrpSpPr>
          <p:cNvPr id="5" name="组合 14">
            <a:extLst>
              <a:ext uri="{FF2B5EF4-FFF2-40B4-BE49-F238E27FC236}">
                <a16:creationId xmlns:a16="http://schemas.microsoft.com/office/drawing/2014/main" id="{146CC202-CB06-4FCA-B5A4-746361C95CD4}"/>
              </a:ext>
            </a:extLst>
          </p:cNvPr>
          <p:cNvGrpSpPr/>
          <p:nvPr/>
        </p:nvGrpSpPr>
        <p:grpSpPr>
          <a:xfrm>
            <a:off x="3534262" y="3025279"/>
            <a:ext cx="5908167" cy="448377"/>
            <a:chOff x="0" y="2288714"/>
            <a:chExt cx="3501495" cy="826257"/>
          </a:xfrm>
        </p:grpSpPr>
        <p:sp>
          <p:nvSpPr>
            <p:cNvPr id="6" name="矩形 15">
              <a:extLst>
                <a:ext uri="{FF2B5EF4-FFF2-40B4-BE49-F238E27FC236}">
                  <a16:creationId xmlns:a16="http://schemas.microsoft.com/office/drawing/2014/main" id="{50C34DB0-0BDC-481F-8827-D7AC0EB89AC0}"/>
                </a:ext>
              </a:extLst>
            </p:cNvPr>
            <p:cNvSpPr/>
            <p:nvPr/>
          </p:nvSpPr>
          <p:spPr>
            <a:xfrm>
              <a:off x="0" y="2288714"/>
              <a:ext cx="3501495" cy="826255"/>
            </a:xfrm>
            <a:prstGeom prst="rect">
              <a:avLst/>
            </a:prstGeom>
            <a:solidFill>
              <a:srgbClr val="0344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文本框 16">
              <a:extLst>
                <a:ext uri="{FF2B5EF4-FFF2-40B4-BE49-F238E27FC236}">
                  <a16:creationId xmlns:a16="http://schemas.microsoft.com/office/drawing/2014/main" id="{D425A9FF-A5DB-4305-B1D9-B494C5A81578}"/>
                </a:ext>
              </a:extLst>
            </p:cNvPr>
            <p:cNvSpPr txBox="1"/>
            <p:nvPr/>
          </p:nvSpPr>
          <p:spPr>
            <a:xfrm>
              <a:off x="1" y="2294591"/>
              <a:ext cx="3499870" cy="820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Technique Route</a:t>
              </a:r>
              <a:endParaRPr lang="zh-CN" altLang="en-US" sz="2400" b="1" kern="120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7">
            <a:extLst>
              <a:ext uri="{FF2B5EF4-FFF2-40B4-BE49-F238E27FC236}">
                <a16:creationId xmlns:a16="http://schemas.microsoft.com/office/drawing/2014/main" id="{C51BC9F8-12D8-499B-88D2-6972AE00C90D}"/>
              </a:ext>
            </a:extLst>
          </p:cNvPr>
          <p:cNvGrpSpPr/>
          <p:nvPr/>
        </p:nvGrpSpPr>
        <p:grpSpPr>
          <a:xfrm>
            <a:off x="3534262" y="2029166"/>
            <a:ext cx="5906084" cy="469719"/>
            <a:chOff x="0" y="2261500"/>
            <a:chExt cx="3501495" cy="853469"/>
          </a:xfrm>
        </p:grpSpPr>
        <p:sp>
          <p:nvSpPr>
            <p:cNvPr id="9" name="矩形 18">
              <a:extLst>
                <a:ext uri="{FF2B5EF4-FFF2-40B4-BE49-F238E27FC236}">
                  <a16:creationId xmlns:a16="http://schemas.microsoft.com/office/drawing/2014/main" id="{FF86B462-2E9C-4A9F-A67F-4760E599EAFF}"/>
                </a:ext>
              </a:extLst>
            </p:cNvPr>
            <p:cNvSpPr/>
            <p:nvPr/>
          </p:nvSpPr>
          <p:spPr>
            <a:xfrm>
              <a:off x="0" y="2288714"/>
              <a:ext cx="3501495" cy="826255"/>
            </a:xfrm>
            <a:prstGeom prst="rect">
              <a:avLst/>
            </a:prstGeom>
            <a:solidFill>
              <a:srgbClr val="0344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文本框 19">
              <a:extLst>
                <a:ext uri="{FF2B5EF4-FFF2-40B4-BE49-F238E27FC236}">
                  <a16:creationId xmlns:a16="http://schemas.microsoft.com/office/drawing/2014/main" id="{DF9C1E05-9270-4582-BD30-2E166525F117}"/>
                </a:ext>
              </a:extLst>
            </p:cNvPr>
            <p:cNvSpPr txBox="1"/>
            <p:nvPr/>
          </p:nvSpPr>
          <p:spPr>
            <a:xfrm>
              <a:off x="1" y="2261500"/>
              <a:ext cx="3499870" cy="820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baseline="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  </a:t>
              </a:r>
              <a:r>
                <a:rPr lang="en-US" altLang="zh-CN" sz="2400" b="1" kern="1200" baseline="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Background &amp; Introduction</a:t>
              </a:r>
              <a:endPara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4">
            <a:extLst>
              <a:ext uri="{FF2B5EF4-FFF2-40B4-BE49-F238E27FC236}">
                <a16:creationId xmlns:a16="http://schemas.microsoft.com/office/drawing/2014/main" id="{146CC202-CB06-4FCA-B5A4-746361C95CD4}"/>
              </a:ext>
            </a:extLst>
          </p:cNvPr>
          <p:cNvGrpSpPr/>
          <p:nvPr/>
        </p:nvGrpSpPr>
        <p:grpSpPr>
          <a:xfrm>
            <a:off x="3534262" y="3957834"/>
            <a:ext cx="5908167" cy="448377"/>
            <a:chOff x="0" y="2288714"/>
            <a:chExt cx="3501495" cy="826257"/>
          </a:xfrm>
        </p:grpSpPr>
        <p:sp>
          <p:nvSpPr>
            <p:cNvPr id="12" name="矩形 15">
              <a:extLst>
                <a:ext uri="{FF2B5EF4-FFF2-40B4-BE49-F238E27FC236}">
                  <a16:creationId xmlns:a16="http://schemas.microsoft.com/office/drawing/2014/main" id="{50C34DB0-0BDC-481F-8827-D7AC0EB89AC0}"/>
                </a:ext>
              </a:extLst>
            </p:cNvPr>
            <p:cNvSpPr/>
            <p:nvPr/>
          </p:nvSpPr>
          <p:spPr>
            <a:xfrm>
              <a:off x="0" y="2288714"/>
              <a:ext cx="3501495" cy="826255"/>
            </a:xfrm>
            <a:prstGeom prst="rect">
              <a:avLst/>
            </a:prstGeom>
            <a:solidFill>
              <a:srgbClr val="0344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文本框 16">
              <a:extLst>
                <a:ext uri="{FF2B5EF4-FFF2-40B4-BE49-F238E27FC236}">
                  <a16:creationId xmlns:a16="http://schemas.microsoft.com/office/drawing/2014/main" id="{D425A9FF-A5DB-4305-B1D9-B494C5A81578}"/>
                </a:ext>
              </a:extLst>
            </p:cNvPr>
            <p:cNvSpPr txBox="1"/>
            <p:nvPr/>
          </p:nvSpPr>
          <p:spPr>
            <a:xfrm>
              <a:off x="1" y="2294591"/>
              <a:ext cx="3499870" cy="820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baseline="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 </a:t>
              </a:r>
              <a:r>
                <a:rPr lang="en-US" altLang="zh-CN" sz="2400" b="1" kern="1200" baseline="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TM020-mode </a:t>
              </a:r>
              <a:r>
                <a:rPr lang="en-US" altLang="zh-CN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en-US" altLang="zh-CN" sz="2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avity </a:t>
              </a:r>
              <a:r>
                <a:rPr lang="en-US" altLang="zh-CN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en-US" altLang="zh-CN" sz="2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esign</a:t>
              </a:r>
              <a:endParaRPr lang="zh-CN" altLang="en-US" sz="2400" b="1" kern="1200" baseline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4">
            <a:extLst>
              <a:ext uri="{FF2B5EF4-FFF2-40B4-BE49-F238E27FC236}">
                <a16:creationId xmlns:a16="http://schemas.microsoft.com/office/drawing/2014/main" id="{146CC202-CB06-4FCA-B5A4-746361C95CD4}"/>
              </a:ext>
            </a:extLst>
          </p:cNvPr>
          <p:cNvGrpSpPr/>
          <p:nvPr/>
        </p:nvGrpSpPr>
        <p:grpSpPr>
          <a:xfrm>
            <a:off x="3534262" y="4938778"/>
            <a:ext cx="5908167" cy="448377"/>
            <a:chOff x="0" y="2288714"/>
            <a:chExt cx="3501495" cy="826257"/>
          </a:xfrm>
        </p:grpSpPr>
        <p:sp>
          <p:nvSpPr>
            <p:cNvPr id="15" name="矩形 15">
              <a:extLst>
                <a:ext uri="{FF2B5EF4-FFF2-40B4-BE49-F238E27FC236}">
                  <a16:creationId xmlns:a16="http://schemas.microsoft.com/office/drawing/2014/main" id="{50C34DB0-0BDC-481F-8827-D7AC0EB89AC0}"/>
                </a:ext>
              </a:extLst>
            </p:cNvPr>
            <p:cNvSpPr/>
            <p:nvPr/>
          </p:nvSpPr>
          <p:spPr>
            <a:xfrm>
              <a:off x="0" y="2288714"/>
              <a:ext cx="3501495" cy="826255"/>
            </a:xfrm>
            <a:prstGeom prst="rect">
              <a:avLst/>
            </a:prstGeom>
            <a:solidFill>
              <a:srgbClr val="03449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D425A9FF-A5DB-4305-B1D9-B494C5A81578}"/>
                </a:ext>
              </a:extLst>
            </p:cNvPr>
            <p:cNvSpPr txBox="1"/>
            <p:nvPr/>
          </p:nvSpPr>
          <p:spPr>
            <a:xfrm>
              <a:off x="1" y="2294591"/>
              <a:ext cx="3499870" cy="820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b="1" kern="1200" baseline="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  </a:t>
              </a:r>
              <a:r>
                <a:rPr lang="en-US" altLang="zh-CN" sz="2400" b="1" kern="1200" baseline="0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kern="1200" baseline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6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2805" y="0"/>
            <a:ext cx="11714395" cy="80467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VS Normal-conducting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CCDDB8F3-1F9D-4C17-8725-C7F6C73B5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79398"/>
              </p:ext>
            </p:extLst>
          </p:nvPr>
        </p:nvGraphicFramePr>
        <p:xfrm>
          <a:off x="305028" y="1693847"/>
          <a:ext cx="8035380" cy="445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971">
                  <a:extLst>
                    <a:ext uri="{9D8B030D-6E8A-4147-A177-3AD203B41FA5}">
                      <a16:colId xmlns:a16="http://schemas.microsoft.com/office/drawing/2014/main" val="1550437169"/>
                    </a:ext>
                  </a:extLst>
                </a:gridCol>
                <a:gridCol w="3028921">
                  <a:extLst>
                    <a:ext uri="{9D8B030D-6E8A-4147-A177-3AD203B41FA5}">
                      <a16:colId xmlns:a16="http://schemas.microsoft.com/office/drawing/2014/main" val="813406986"/>
                    </a:ext>
                  </a:extLst>
                </a:gridCol>
                <a:gridCol w="2964488">
                  <a:extLst>
                    <a:ext uri="{9D8B030D-6E8A-4147-A177-3AD203B41FA5}">
                      <a16:colId xmlns:a16="http://schemas.microsoft.com/office/drawing/2014/main" val="2248876543"/>
                    </a:ext>
                  </a:extLst>
                </a:gridCol>
              </a:tblGrid>
              <a:tr h="412439">
                <a:tc>
                  <a:txBody>
                    <a:bodyPr/>
                    <a:lstStyle/>
                    <a:p>
                      <a:pPr algn="ctr"/>
                      <a:endParaRPr lang="zh-CN" altLang="en-US" sz="16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Superconducting cavity</a:t>
                      </a:r>
                      <a:r>
                        <a:rPr lang="zh-CN" altLang="en-US" sz="20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US" altLang="zh-CN" sz="2000" baseline="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[SC]</a:t>
                      </a:r>
                      <a:endParaRPr lang="zh-CN" altLang="en-US" sz="20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Normal-conducting cavity</a:t>
                      </a:r>
                      <a:r>
                        <a:rPr lang="zh-CN" altLang="en-US" sz="20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US" altLang="zh-CN" sz="2000" baseline="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[NC]</a:t>
                      </a:r>
                      <a:endParaRPr lang="zh-CN" altLang="en-US" sz="20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230797"/>
                  </a:ext>
                </a:extLst>
              </a:tr>
              <a:tr h="4124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HOM damping</a:t>
                      </a:r>
                      <a:endParaRPr lang="zh-CN" altLang="en-US" sz="18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Simple</a:t>
                      </a:r>
                      <a:endParaRPr lang="zh-CN" altLang="en-US" sz="1800" baseline="0" dirty="0">
                        <a:solidFill>
                          <a:srgbClr val="C0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Complicated</a:t>
                      </a:r>
                      <a:endParaRPr lang="zh-CN" altLang="en-US" sz="18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944928"/>
                  </a:ext>
                </a:extLst>
              </a:tr>
              <a:tr h="4124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Accelerating Voltage</a:t>
                      </a:r>
                      <a:endParaRPr lang="zh-CN" altLang="en-US" sz="18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High</a:t>
                      </a:r>
                      <a:r>
                        <a:rPr lang="zh-CN" altLang="en-US" sz="1800" baseline="0" dirty="0" smtClean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（</a:t>
                      </a:r>
                      <a:r>
                        <a:rPr lang="en-US" altLang="zh-CN" sz="1800" baseline="0" dirty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~2.0MV</a:t>
                      </a:r>
                      <a:r>
                        <a:rPr lang="zh-CN" altLang="en-US" sz="1800" baseline="0" dirty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Low</a:t>
                      </a:r>
                      <a:r>
                        <a:rPr lang="zh-CN" altLang="en-US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（</a:t>
                      </a:r>
                      <a:r>
                        <a:rPr lang="en-US" altLang="zh-CN" sz="1800" baseline="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~0.5MV</a:t>
                      </a:r>
                      <a:r>
                        <a:rPr lang="zh-CN" altLang="en-US" sz="1800" baseline="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1146119"/>
                  </a:ext>
                </a:extLst>
              </a:tr>
              <a:tr h="4124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Module Length</a:t>
                      </a:r>
                      <a:endParaRPr lang="zh-CN" altLang="en-US" sz="18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Long</a:t>
                      </a:r>
                      <a:r>
                        <a:rPr lang="zh-CN" altLang="en-US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（</a:t>
                      </a:r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3-3.5</a:t>
                      </a:r>
                      <a:r>
                        <a:rPr lang="zh-CN" altLang="en-US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meter</a:t>
                      </a:r>
                      <a:r>
                        <a:rPr lang="zh-CN" altLang="en-US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  <a:endParaRPr lang="zh-CN" altLang="en-US" sz="18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Short</a:t>
                      </a:r>
                      <a:r>
                        <a:rPr lang="zh-CN" altLang="en-US" sz="1800" baseline="0" dirty="0" smtClean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（</a:t>
                      </a:r>
                      <a:r>
                        <a:rPr lang="en-US" altLang="zh-CN" sz="1800" baseline="0" dirty="0" smtClean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~0.5</a:t>
                      </a:r>
                      <a:r>
                        <a:rPr lang="zh-CN" altLang="en-US" sz="1800" baseline="0" dirty="0" smtClean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 </a:t>
                      </a:r>
                      <a:r>
                        <a:rPr lang="en-US" altLang="zh-CN" sz="1800" baseline="0" dirty="0" smtClean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meter</a:t>
                      </a:r>
                      <a:r>
                        <a:rPr lang="zh-CN" altLang="en-US" sz="1800" baseline="0" dirty="0" smtClean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  <a:endParaRPr lang="zh-CN" altLang="en-US" sz="1800" baseline="0" dirty="0">
                        <a:solidFill>
                          <a:srgbClr val="C0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3345369"/>
                  </a:ext>
                </a:extLst>
              </a:tr>
              <a:tr h="7875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Robust</a:t>
                      </a:r>
                      <a:endParaRPr lang="zh-CN" altLang="en-US" sz="18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Complicated for Commissioning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Easy for Commissioning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447736"/>
                  </a:ext>
                </a:extLst>
              </a:tr>
              <a:tr h="9152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Maintenance</a:t>
                      </a:r>
                      <a:endParaRPr lang="zh-CN" altLang="en-US" sz="18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Cryogenic system requires special attention</a:t>
                      </a:r>
                      <a:endParaRPr lang="en-US" altLang="zh-CN" sz="18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solidFill>
                            <a:srgbClr val="C00000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Easy</a:t>
                      </a:r>
                      <a:endParaRPr lang="zh-CN" altLang="en-US" sz="1800" baseline="0" dirty="0">
                        <a:solidFill>
                          <a:srgbClr val="C00000"/>
                        </a:solidFill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59096"/>
                  </a:ext>
                </a:extLst>
              </a:tr>
              <a:tr h="59018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Economic</a:t>
                      </a:r>
                      <a:endParaRPr lang="zh-CN" altLang="en-US" sz="18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High construction budget</a:t>
                      </a:r>
                      <a:endParaRPr lang="en-US" altLang="zh-CN" sz="18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aseline="0" dirty="0" smtClean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Low construction budget</a:t>
                      </a:r>
                      <a:endParaRPr lang="en-US" altLang="zh-CN" sz="1800" baseline="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661352"/>
                  </a:ext>
                </a:extLst>
              </a:tr>
            </a:tbl>
          </a:graphicData>
        </a:graphic>
      </p:graphicFrame>
      <p:grpSp>
        <p:nvGrpSpPr>
          <p:cNvPr id="6" name="组合 14">
            <a:extLst>
              <a:ext uri="{FF2B5EF4-FFF2-40B4-BE49-F238E27FC236}">
                <a16:creationId xmlns:a16="http://schemas.microsoft.com/office/drawing/2014/main" id="{D0EF5560-040D-408A-8D50-B88F9C5F24A0}"/>
              </a:ext>
            </a:extLst>
          </p:cNvPr>
          <p:cNvGrpSpPr/>
          <p:nvPr/>
        </p:nvGrpSpPr>
        <p:grpSpPr>
          <a:xfrm>
            <a:off x="8634819" y="1067234"/>
            <a:ext cx="3384376" cy="2693746"/>
            <a:chOff x="7536160" y="1376127"/>
            <a:chExt cx="3073491" cy="2628937"/>
          </a:xfrm>
        </p:grpSpPr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BC0687B4-3014-45B7-8A6E-9C544E8DA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6160" y="1376127"/>
              <a:ext cx="3073491" cy="2516095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A0377825-3A61-4979-9FB4-A10B26E1D6A3}"/>
                </a:ext>
              </a:extLst>
            </p:cNvPr>
            <p:cNvCxnSpPr/>
            <p:nvPr/>
          </p:nvCxnSpPr>
          <p:spPr>
            <a:xfrm>
              <a:off x="7680176" y="3068960"/>
              <a:ext cx="0" cy="9361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10">
              <a:extLst>
                <a:ext uri="{FF2B5EF4-FFF2-40B4-BE49-F238E27FC236}">
                  <a16:creationId xmlns:a16="http://schemas.microsoft.com/office/drawing/2014/main" id="{46854005-0DE8-4848-BBE3-A58238363434}"/>
                </a:ext>
              </a:extLst>
            </p:cNvPr>
            <p:cNvCxnSpPr/>
            <p:nvPr/>
          </p:nvCxnSpPr>
          <p:spPr>
            <a:xfrm>
              <a:off x="10416480" y="3049052"/>
              <a:ext cx="0" cy="93610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12">
              <a:extLst>
                <a:ext uri="{FF2B5EF4-FFF2-40B4-BE49-F238E27FC236}">
                  <a16:creationId xmlns:a16="http://schemas.microsoft.com/office/drawing/2014/main" id="{BBCA407E-D0BB-4E14-A92C-7E41747BC8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0176" y="3875133"/>
              <a:ext cx="2736305" cy="17089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3">
              <a:extLst>
                <a:ext uri="{FF2B5EF4-FFF2-40B4-BE49-F238E27FC236}">
                  <a16:creationId xmlns:a16="http://schemas.microsoft.com/office/drawing/2014/main" id="{8DBED7A5-46FE-40DF-B20F-49B09F77989E}"/>
                </a:ext>
              </a:extLst>
            </p:cNvPr>
            <p:cNvSpPr txBox="1"/>
            <p:nvPr/>
          </p:nvSpPr>
          <p:spPr>
            <a:xfrm>
              <a:off x="9865163" y="3438067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3.5m</a:t>
              </a:r>
              <a:endPara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29">
            <a:extLst>
              <a:ext uri="{FF2B5EF4-FFF2-40B4-BE49-F238E27FC236}">
                <a16:creationId xmlns:a16="http://schemas.microsoft.com/office/drawing/2014/main" id="{787AEB18-8A7D-4193-A68D-6B9B507061D9}"/>
              </a:ext>
            </a:extLst>
          </p:cNvPr>
          <p:cNvGrpSpPr/>
          <p:nvPr/>
        </p:nvGrpSpPr>
        <p:grpSpPr>
          <a:xfrm>
            <a:off x="8793402" y="3749959"/>
            <a:ext cx="3168352" cy="2694691"/>
            <a:chOff x="8135942" y="3942531"/>
            <a:chExt cx="3168352" cy="2753252"/>
          </a:xfrm>
        </p:grpSpPr>
        <p:grpSp>
          <p:nvGrpSpPr>
            <p:cNvPr id="13" name="组合 27">
              <a:extLst>
                <a:ext uri="{FF2B5EF4-FFF2-40B4-BE49-F238E27FC236}">
                  <a16:creationId xmlns:a16="http://schemas.microsoft.com/office/drawing/2014/main" id="{1C7583A6-3155-4113-A5E1-DF205904490F}"/>
                </a:ext>
              </a:extLst>
            </p:cNvPr>
            <p:cNvGrpSpPr/>
            <p:nvPr/>
          </p:nvGrpSpPr>
          <p:grpSpPr>
            <a:xfrm>
              <a:off x="8135942" y="3942531"/>
              <a:ext cx="3168352" cy="2753252"/>
              <a:chOff x="8112224" y="4159985"/>
              <a:chExt cx="2313923" cy="2331810"/>
            </a:xfrm>
          </p:grpSpPr>
          <p:pic>
            <p:nvPicPr>
              <p:cNvPr id="15" name="图片 16">
                <a:extLst>
                  <a:ext uri="{FF2B5EF4-FFF2-40B4-BE49-F238E27FC236}">
                    <a16:creationId xmlns:a16="http://schemas.microsoft.com/office/drawing/2014/main" id="{6281BB50-C283-477C-9CCB-A7B02FA00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12224" y="4159985"/>
                <a:ext cx="2313923" cy="2253497"/>
              </a:xfrm>
              <a:prstGeom prst="rect">
                <a:avLst/>
              </a:prstGeom>
            </p:spPr>
          </p:pic>
          <p:cxnSp>
            <p:nvCxnSpPr>
              <p:cNvPr id="16" name="直接连接符 21">
                <a:extLst>
                  <a:ext uri="{FF2B5EF4-FFF2-40B4-BE49-F238E27FC236}">
                    <a16:creationId xmlns:a16="http://schemas.microsoft.com/office/drawing/2014/main" id="{14EFE4B7-3144-48ED-86BE-475CA0F0AF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7609" y="5633261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24">
                <a:extLst>
                  <a:ext uri="{FF2B5EF4-FFF2-40B4-BE49-F238E27FC236}">
                    <a16:creationId xmlns:a16="http://schemas.microsoft.com/office/drawing/2014/main" id="{0A190BF8-1068-42BD-8E31-D50B8080BC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62006" y="5633261"/>
                <a:ext cx="0" cy="72008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文本框 25">
                <a:extLst>
                  <a:ext uri="{FF2B5EF4-FFF2-40B4-BE49-F238E27FC236}">
                    <a16:creationId xmlns:a16="http://schemas.microsoft.com/office/drawing/2014/main" id="{A8EE360C-AA16-416C-9909-168BC1EBABC9}"/>
                  </a:ext>
                </a:extLst>
              </p:cNvPr>
              <p:cNvSpPr txBox="1"/>
              <p:nvPr/>
            </p:nvSpPr>
            <p:spPr>
              <a:xfrm>
                <a:off x="8699741" y="6122463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0.5m</a:t>
                </a:r>
                <a:endParaRPr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直接箭头连接符 19">
              <a:extLst>
                <a:ext uri="{FF2B5EF4-FFF2-40B4-BE49-F238E27FC236}">
                  <a16:creationId xmlns:a16="http://schemas.microsoft.com/office/drawing/2014/main" id="{DC7E3683-03E6-4CB7-81B9-E21424A18C76}"/>
                </a:ext>
              </a:extLst>
            </p:cNvPr>
            <p:cNvCxnSpPr>
              <a:cxnSpLocks/>
            </p:cNvCxnSpPr>
            <p:nvPr/>
          </p:nvCxnSpPr>
          <p:spPr>
            <a:xfrm>
              <a:off x="8168258" y="6300154"/>
              <a:ext cx="720475" cy="944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文本框 31">
            <a:extLst>
              <a:ext uri="{FF2B5EF4-FFF2-40B4-BE49-F238E27FC236}">
                <a16:creationId xmlns:a16="http://schemas.microsoft.com/office/drawing/2014/main" id="{D28DFB25-482C-45ED-BAB7-145D4A331E68}"/>
              </a:ext>
            </a:extLst>
          </p:cNvPr>
          <p:cNvSpPr txBox="1"/>
          <p:nvPr/>
        </p:nvSpPr>
        <p:spPr>
          <a:xfrm>
            <a:off x="172805" y="6318004"/>
            <a:ext cx="10745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[1]T. Huang, W. Pan, G. Wang</a:t>
            </a:r>
            <a:r>
              <a:rPr lang="zh-CN" altLang="en-US" sz="1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et al., The development of the 499.8MHz superconducting cavity system for BEPCII. </a:t>
            </a:r>
            <a:r>
              <a:rPr lang="en-US" altLang="zh-CN" sz="1000" dirty="0" err="1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Nucl</a:t>
            </a:r>
            <a:r>
              <a:rPr lang="en-US" altLang="zh-CN" sz="1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1000" dirty="0" err="1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Instrum.Methods</a:t>
            </a:r>
            <a:r>
              <a:rPr lang="en-US" altLang="zh-CN" sz="1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Phys. Res. Sect. A 1013, 165649 (2021).</a:t>
            </a:r>
          </a:p>
          <a:p>
            <a:r>
              <a:rPr lang="en-US" altLang="zh-CN" sz="1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[2]E. </a:t>
            </a:r>
            <a:r>
              <a:rPr lang="en-US" altLang="zh-CN" sz="1000" dirty="0" err="1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Weihreter</a:t>
            </a:r>
            <a:r>
              <a:rPr lang="en-US" altLang="zh-CN" sz="1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, F. </a:t>
            </a:r>
            <a:r>
              <a:rPr lang="en-US" altLang="zh-CN" sz="1000" dirty="0" err="1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Marhauser</a:t>
            </a:r>
            <a:r>
              <a:rPr lang="en-US" altLang="zh-CN" sz="1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, HOM damped cavities for high brilliance synchrotron light sources, in: Brilliant Light in Life and Material Sciences, Springer, Dordrecht, 2007, pp. 413–42 </a:t>
            </a:r>
            <a:endParaRPr lang="zh-CN" altLang="en-US" sz="10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 Systems for Different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olliders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02490"/>
              </p:ext>
            </p:extLst>
          </p:nvPr>
        </p:nvGraphicFramePr>
        <p:xfrm>
          <a:off x="1282181" y="2743800"/>
          <a:ext cx="9372600" cy="2905760"/>
        </p:xfrm>
        <a:graphic>
          <a:graphicData uri="http://schemas.openxmlformats.org/drawingml/2006/table">
            <a:tbl>
              <a:tblPr firstRow="1" bandRow="1"/>
              <a:tblGrid>
                <a:gridCol w="1839588">
                  <a:extLst>
                    <a:ext uri="{9D8B030D-6E8A-4147-A177-3AD203B41FA5}">
                      <a16:colId xmlns:a16="http://schemas.microsoft.com/office/drawing/2014/main" val="1958667831"/>
                    </a:ext>
                  </a:extLst>
                </a:gridCol>
                <a:gridCol w="5267967">
                  <a:extLst>
                    <a:ext uri="{9D8B030D-6E8A-4147-A177-3AD203B41FA5}">
                      <a16:colId xmlns:a16="http://schemas.microsoft.com/office/drawing/2014/main" val="1182552127"/>
                    </a:ext>
                  </a:extLst>
                </a:gridCol>
                <a:gridCol w="2265045">
                  <a:extLst>
                    <a:ext uri="{9D8B030D-6E8A-4147-A177-3AD203B41FA5}">
                      <a16:colId xmlns:a16="http://schemas.microsoft.com/office/drawing/2014/main" val="4262327836"/>
                    </a:ext>
                  </a:extLst>
                </a:gridCol>
              </a:tblGrid>
              <a:tr h="462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Colliders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Cavity Types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endParaRPr lang="zh-CN" altLang="en-US" sz="2000" dirty="0"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68414"/>
                  </a:ext>
                </a:extLst>
              </a:tr>
              <a:tr h="462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PEP-II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NC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20 NC for electron ring,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6 NC for 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positron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ring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2000" dirty="0"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Closed-off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at 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1998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38860"/>
                  </a:ext>
                </a:extLst>
              </a:tr>
              <a:tr h="462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BEPCII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SC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SC for each ring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微软雅黑 Light"/>
                          <a:cs typeface="Times New Roman" panose="02020603050405020304" pitchFamily="18" charset="0"/>
                        </a:rPr>
                        <a:t>Commissioning</a:t>
                      </a:r>
                      <a:endParaRPr lang="zh-CN" altLang="en-US" sz="20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微软雅黑 Ligh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15820"/>
                  </a:ext>
                </a:extLst>
              </a:tr>
              <a:tr h="817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SuperKEKB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SC+NC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2000" baseline="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NC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8 SC for electron ring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32 NC for positron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ring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Commissioning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64038"/>
                  </a:ext>
                </a:extLst>
              </a:tr>
              <a:tr h="462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BINP-SCTF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NC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 NC for each ring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DIN"/>
                          <a:ea typeface="微软雅黑 Light"/>
                        </a:defRPr>
                      </a:lvl9pPr>
                    </a:lstStyle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Under</a:t>
                      </a:r>
                      <a:r>
                        <a:rPr lang="en-US" altLang="zh-CN" sz="2000" baseline="0" dirty="0" smtClean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Design</a:t>
                      </a:r>
                      <a:endParaRPr lang="zh-CN" altLang="en-US" sz="2000" dirty="0"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73856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22310" y="1371600"/>
            <a:ext cx="9492343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20000"/>
              </a:lnSpc>
              <a:buFont typeface="Wingdings" panose="05000000000000000000" pitchFamily="2" charset="2"/>
              <a:buChar char="p"/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NC is more advantageous in terms of easy maintenance, running robust, low construction budget.</a:t>
            </a:r>
            <a:endParaRPr kumimoji="1"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7464"/>
              </p:ext>
            </p:extLst>
          </p:nvPr>
        </p:nvGraphicFramePr>
        <p:xfrm>
          <a:off x="152399" y="1676400"/>
          <a:ext cx="11734800" cy="510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>
                  <a:extLst>
                    <a:ext uri="{9D8B030D-6E8A-4147-A177-3AD203B41FA5}">
                      <a16:colId xmlns:a16="http://schemas.microsoft.com/office/drawing/2014/main" val="2240305626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16070675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92272834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260268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69290881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7415948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352573085"/>
                    </a:ext>
                  </a:extLst>
                </a:gridCol>
              </a:tblGrid>
              <a:tr h="648832">
                <a:tc>
                  <a:txBody>
                    <a:bodyPr/>
                    <a:lstStyle/>
                    <a:p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KEKB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SC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BEPCII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SC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ARES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NC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(KEKB)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TM020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NC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zh-CN" sz="14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PEP-II</a:t>
                      </a:r>
                      <a:r>
                        <a:rPr lang="zh-CN" altLang="en-US" sz="14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NC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BESSY-II NC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323107"/>
                  </a:ext>
                </a:extLst>
              </a:tr>
              <a:tr h="441257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power [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kW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384491"/>
                  </a:ext>
                </a:extLst>
              </a:tr>
              <a:tr h="357704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Voltage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[kV]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921632"/>
                  </a:ext>
                </a:extLst>
              </a:tr>
              <a:tr h="25208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of cavities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019962"/>
                  </a:ext>
                </a:extLst>
              </a:tr>
              <a:tr h="320423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Voltage per cavity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[kV]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303089"/>
                  </a:ext>
                </a:extLst>
              </a:tr>
              <a:tr h="439566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Shunt impedance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per cavity </a:t>
                      </a: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–circuit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46.5E9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46.5E9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8.625E5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2.85E6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3.5E6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3.4E6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561304"/>
                  </a:ext>
                </a:extLst>
              </a:tr>
              <a:tr h="25208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Unloaded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quality factor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1E9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1E9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1.15E5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6.0E4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3E4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2.96E4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161650"/>
                  </a:ext>
                </a:extLst>
              </a:tr>
              <a:tr h="320423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baseline="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poss</a:t>
                      </a:r>
                      <a:r>
                        <a:rPr lang="en-US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per cavity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[kW]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0.00387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0.00097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4313196"/>
                  </a:ext>
                </a:extLst>
              </a:tr>
              <a:tr h="439566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power per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cavity </a:t>
                      </a:r>
                      <a:r>
                        <a:rPr lang="en-US" sz="14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[kW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0005426"/>
                  </a:ext>
                </a:extLst>
              </a:tr>
              <a:tr h="52528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Input</a:t>
                      </a:r>
                      <a:r>
                        <a:rPr lang="en-US" altLang="zh-CN" sz="1400" baseline="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power per cavity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[kW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509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294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223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106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3783234"/>
                  </a:ext>
                </a:extLst>
              </a:tr>
              <a:tr h="52528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Detuning frequency per cavity [kHz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150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92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283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557</a:t>
                      </a:r>
                      <a:endParaRPr lang="zh-CN" altLang="en-US" sz="1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4230571"/>
                  </a:ext>
                </a:extLst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STCF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 RF System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819912" y="891570"/>
            <a:ext cx="10686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 is disadvantageous due to relative lower accelerating voltage required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 RF systems are chosen as a candidate for our STCF collider rings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NC Cavities Worldwide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9105665"/>
              </p:ext>
            </p:extLst>
          </p:nvPr>
        </p:nvGraphicFramePr>
        <p:xfrm>
          <a:off x="488304" y="1291377"/>
          <a:ext cx="11277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0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1803">
                  <a:extLst>
                    <a:ext uri="{9D8B030D-6E8A-4147-A177-3AD203B41FA5}">
                      <a16:colId xmlns:a16="http://schemas.microsoft.com/office/drawing/2014/main" val="3854348202"/>
                    </a:ext>
                  </a:extLst>
                </a:gridCol>
              </a:tblGrid>
              <a:tr h="3930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800" baseline="-250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[MHz]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altLang="zh-CN" sz="1800" baseline="-250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zh-CN" altLang="en-US" sz="1800" baseline="-250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[MΩ]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R/Q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[Ω]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Voltage</a:t>
                      </a:r>
                      <a:r>
                        <a:rPr lang="en-US" altLang="zh-CN" sz="1800" baseline="0" dirty="0" smtClean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per cavity 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[kV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Input power per cavity</a:t>
                      </a:r>
                      <a:endParaRPr lang="en-US" altLang="zh-CN" sz="1800" dirty="0"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KEK-PF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174.5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＜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150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KEK-ARES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1.725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115000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&lt; 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750 kW = 150 kW+600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60428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PEP-II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234.6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32,400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＜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850</a:t>
                      </a:r>
                      <a:endParaRPr lang="en-US" altLang="zh-CN" sz="1800" dirty="0"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320 kW = 70 kW+250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BESSY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-II</a:t>
                      </a:r>
                      <a:endParaRPr lang="en-US" altLang="zh-CN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229.7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29,600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＜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500</a:t>
                      </a:r>
                      <a:endParaRPr lang="en-US" altLang="zh-CN" sz="1800" dirty="0"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＜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150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KEK-RIKEN TM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60,000</a:t>
                      </a:r>
                      <a:endParaRPr lang="en-US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＜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800</a:t>
                      </a:r>
                      <a:endParaRPr lang="en-US" altLang="zh-CN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&gt; 200 kW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 Box 3"/>
          <p:cNvSpPr txBox="1"/>
          <p:nvPr/>
        </p:nvSpPr>
        <p:spPr>
          <a:xfrm>
            <a:off x="609600" y="4262437"/>
            <a:ext cx="113720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KEK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PF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does not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heavily damping HOMs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BESSY-II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PEP-II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strongly damping HOMs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but with complicated mechanical design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comprises of storage, coupling and accelerating cavities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with complicated mechanical design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TM020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 advantageous in terms of compact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simple HOM damping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TM020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has a low R/Q</a:t>
            </a:r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 is beneficial for suppressing CBI caused by accelerating mode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fa617ca-d1a6-424a-8f69-4035665a536a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简约主题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简约主题1" id="{8726733B-1585-4EFA-96D3-CD0EAD92F069}" vid="{A378D2D5-E8DA-42F7-8DEF-892FD3E627BC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50696</TotalTime>
  <Words>1823</Words>
  <Application>Microsoft Office PowerPoint</Application>
  <PresentationFormat>Widescreen</PresentationFormat>
  <Paragraphs>542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ＭＳ Ｐゴシック</vt:lpstr>
      <vt:lpstr>ＭＳ Ｐゴシック</vt:lpstr>
      <vt:lpstr>DengXian</vt:lpstr>
      <vt:lpstr>DengXian</vt:lpstr>
      <vt:lpstr>等线 Light</vt:lpstr>
      <vt:lpstr>楷体</vt:lpstr>
      <vt:lpstr>宋体</vt:lpstr>
      <vt:lpstr>Microsoft YaHei</vt:lpstr>
      <vt:lpstr>Microsoft YaHei</vt:lpstr>
      <vt:lpstr>微软雅黑 Light</vt:lpstr>
      <vt:lpstr>Arial</vt:lpstr>
      <vt:lpstr>Calibri</vt:lpstr>
      <vt:lpstr>Cambria Math</vt:lpstr>
      <vt:lpstr>Times New Roman</vt:lpstr>
      <vt:lpstr>Wingdings</vt:lpstr>
      <vt:lpstr>自定义设计方案</vt:lpstr>
      <vt:lpstr>1_自定义设计方案</vt:lpstr>
      <vt:lpstr>简约主题1</vt:lpstr>
      <vt:lpstr>PowerPoint Presentation</vt:lpstr>
      <vt:lpstr>Outline</vt:lpstr>
      <vt:lpstr>STCF Ring RF System</vt:lpstr>
      <vt:lpstr>STCF Collider Ring</vt:lpstr>
      <vt:lpstr>Outline</vt:lpstr>
      <vt:lpstr>Superconducting VS Normal-conducting</vt:lpstr>
      <vt:lpstr>RF Systems for Different Colliders</vt:lpstr>
      <vt:lpstr>STCF Ring RF System</vt:lpstr>
      <vt:lpstr>Different NC Cavities Worldwide</vt:lpstr>
      <vt:lpstr>TM020-mode NC Cavity from KEK and RIKEN</vt:lpstr>
      <vt:lpstr>Technique Route Selected for STCF</vt:lpstr>
      <vt:lpstr>Outline</vt:lpstr>
      <vt:lpstr>Cavity Geometry</vt:lpstr>
      <vt:lpstr>Optimized TM020-mode cavity</vt:lpstr>
      <vt:lpstr>HOM damping-Transverse modes</vt:lpstr>
      <vt:lpstr>HOM damping-Longitudinal modes</vt:lpstr>
      <vt:lpstr>Thermal Analysis for Cavity</vt:lpstr>
      <vt:lpstr>Input Power Coupler</vt:lpstr>
      <vt:lpstr>Two types of input coupler</vt:lpstr>
      <vt:lpstr>RF Design</vt:lpstr>
      <vt:lpstr>MP for Coupling Port</vt:lpstr>
      <vt:lpstr>Bending Waveguide RF Design</vt:lpstr>
      <vt:lpstr>RF Design for Ceramic Window</vt:lpstr>
      <vt:lpstr>MP for Ceramic Window</vt:lpstr>
      <vt:lpstr>RF Design for Stepped Waveguides</vt:lpstr>
      <vt:lpstr>PowerPoint Presentation</vt:lpstr>
      <vt:lpstr>Thermal Analysis for Coupling Port</vt:lpstr>
      <vt:lpstr>Thermal Analysis for Waveguides</vt:lpstr>
      <vt:lpstr>Thermal Analysis for Ceramic Window</vt:lpstr>
      <vt:lpstr>PowerPoint Presentation</vt:lpstr>
      <vt:lpstr>Mechanical Design for Whole Module</vt:lpstr>
      <vt:lpstr>Summary &amp;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唐靖宇</dc:creator>
  <cp:lastModifiedBy>Administrator</cp:lastModifiedBy>
  <cp:revision>2768</cp:revision>
  <dcterms:created xsi:type="dcterms:W3CDTF">2020-03-23T10:04:57Z</dcterms:created>
  <dcterms:modified xsi:type="dcterms:W3CDTF">2024-11-20T02:08:17Z</dcterms:modified>
</cp:coreProperties>
</file>