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494" r:id="rId4"/>
    <p:sldId id="280" r:id="rId5"/>
    <p:sldId id="396" r:id="rId6"/>
    <p:sldId id="481" r:id="rId7"/>
    <p:sldId id="482" r:id="rId8"/>
    <p:sldId id="472" r:id="rId9"/>
    <p:sldId id="495" r:id="rId10"/>
    <p:sldId id="461" r:id="rId11"/>
    <p:sldId id="459" r:id="rId12"/>
    <p:sldId id="468" r:id="rId13"/>
    <p:sldId id="470" r:id="rId14"/>
    <p:sldId id="465" r:id="rId15"/>
    <p:sldId id="464" r:id="rId16"/>
    <p:sldId id="466" r:id="rId17"/>
    <p:sldId id="496" r:id="rId18"/>
    <p:sldId id="497" r:id="rId19"/>
    <p:sldId id="498" r:id="rId20"/>
    <p:sldId id="477" r:id="rId21"/>
    <p:sldId id="446" r:id="rId22"/>
    <p:sldId id="473" r:id="rId23"/>
    <p:sldId id="445" r:id="rId24"/>
    <p:sldId id="439" r:id="rId25"/>
    <p:sldId id="478" r:id="rId26"/>
    <p:sldId id="480" r:id="rId27"/>
    <p:sldId id="48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CC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1963" autoAdjust="0"/>
  </p:normalViewPr>
  <p:slideViewPr>
    <p:cSldViewPr snapToGrid="0">
      <p:cViewPr varScale="1">
        <p:scale>
          <a:sx n="59" d="100"/>
          <a:sy n="59" d="100"/>
        </p:scale>
        <p:origin x="36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6F444-5742-44F0-A5AA-2F99143310F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DF07-2D8C-4F7A-B747-2A88254EE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976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2699D-EA15-4C4B-A3FB-D7CA690BED08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D8AC7-F45A-48A2-A7E1-AD17F78D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789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D8AC7-F45A-48A2-A7E1-AD17F78D1481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1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D8AC7-F45A-48A2-A7E1-AD17F78D14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8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D8AC7-F45A-48A2-A7E1-AD17F78D148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0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D8AC7-F45A-48A2-A7E1-AD17F78D14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D8AC7-F45A-48A2-A7E1-AD17F78D148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4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D8AC7-F45A-48A2-A7E1-AD17F78D148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8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EBE7-9D5F-4A20-AFCF-D9DC04217693}" type="datetime1">
              <a:rPr lang="ru-RU" smtClean="0"/>
              <a:t>18.11.2024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12191999" cy="355600"/>
          </a:xfrm>
          <a:solidFill>
            <a:schemeClr val="accent1"/>
          </a:solidFill>
        </p:spPr>
        <p:txBody>
          <a:bodyPr/>
          <a:lstStyle>
            <a:lvl1pPr algn="l">
              <a:defRPr sz="1600" b="1">
                <a:solidFill>
                  <a:srgbClr val="66FFCC"/>
                </a:solidFill>
                <a:latin typeface="+mn-lt"/>
              </a:defRPr>
            </a:lvl1pPr>
          </a:lstStyle>
          <a:p>
            <a:r>
              <a:rPr lang="ru-RU" dirty="0"/>
              <a:t>Исследование возможности обнаружения эффектов </a:t>
            </a:r>
            <a:r>
              <a:rPr lang="ru-RU" dirty="0" err="1"/>
              <a:t>несохранения</a:t>
            </a:r>
            <a:r>
              <a:rPr lang="ru-RU" dirty="0"/>
              <a:t> чётности в экспериментах на ускорительном комплексе NICA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fld id="{34A7FD89-A66A-463D-819E-5809FA7E6B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6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80B-B137-48EB-B0BB-01F5196A6BCC}" type="datetime1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B543-DFA4-491D-858E-79C637C00C6F}" type="datetime1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9C8-C9FD-4333-8940-1463EB6FFC9A}" type="datetime1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12192000" cy="355600"/>
          </a:xfrm>
          <a:solidFill>
            <a:schemeClr val="accent1"/>
          </a:solidFill>
        </p:spPr>
        <p:txBody>
          <a:bodyPr/>
          <a:lstStyle>
            <a:lvl1pPr algn="l">
              <a:defRPr sz="1800" b="1">
                <a:solidFill>
                  <a:srgbClr val="66FFCC"/>
                </a:solidFill>
                <a:latin typeface="+mn-lt"/>
              </a:defRPr>
            </a:lvl1pPr>
          </a:lstStyle>
          <a:p>
            <a:r>
              <a:rPr lang="ru-RU" dirty="0"/>
              <a:t>Электронная калибровка триггерного тракта </a:t>
            </a:r>
            <a:r>
              <a:rPr lang="ru-RU" dirty="0" err="1"/>
              <a:t>жидкоксенонового</a:t>
            </a:r>
            <a:r>
              <a:rPr lang="ru-RU" dirty="0"/>
              <a:t> калориметра детектора КМД-3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fld id="{34A7FD89-A66A-463D-819E-5809FA7E6B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D87-8962-48B6-9F2B-24E116C5D83A}" type="datetime1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7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7097-3762-48BF-8C7B-620E21A0EE27}" type="datetime1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8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AF7D-E54C-4413-B707-67B2A119C26A}" type="datetime1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FD80-CEDF-42CC-B40B-1736209C9EA1}" type="datetime1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8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2534-0023-470C-B560-B188E6DB202F}" type="datetime1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61FC-87DD-404D-A52A-FDCB42EBDDAE}" type="datetime1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2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81D3-0D32-4815-B817-DE66C9F62BC8}" type="datetime1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8081-9365-4F3D-A81C-7E8FD48DEE78}" type="datetime1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Электронная калибровка триггерного тракта жидкоксенонового калориметра детектора КМД-3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FD89-A66A-463D-819E-5809FA7E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7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00.png"/><Relationship Id="rId7" Type="http://schemas.openxmlformats.org/officeDocument/2006/relationships/image" Target="../media/image37.png"/><Relationship Id="rId12" Type="http://schemas.openxmlformats.org/officeDocument/2006/relationships/image" Target="../media/image1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71.png"/><Relationship Id="rId5" Type="http://schemas.openxmlformats.org/officeDocument/2006/relationships/image" Target="../media/image121.png"/><Relationship Id="rId10" Type="http://schemas.openxmlformats.org/officeDocument/2006/relationships/image" Target="../media/image162.png"/><Relationship Id="rId4" Type="http://schemas.openxmlformats.org/officeDocument/2006/relationships/image" Target="../media/image111.png"/><Relationship Id="rId9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29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1.png"/><Relationship Id="rId9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Литература\Диплом\Презентация\Для_нгу\OfficiallogoBINP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28" y="4883682"/>
            <a:ext cx="1535208" cy="18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877" y="2733475"/>
            <a:ext cx="11982139" cy="12834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Longitudinal polarization spin flips for measurement of the mixing angle</a:t>
            </a:r>
            <a:endParaRPr lang="ru-RU" sz="3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810" y="4153633"/>
            <a:ext cx="11208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E.V. </a:t>
            </a:r>
            <a:r>
              <a:rPr lang="en-US" sz="2800" i="1" dirty="0" err="1">
                <a:ea typeface="Tahoma" panose="020B0604030504040204" pitchFamily="34" charset="0"/>
                <a:cs typeface="Tahoma" panose="020B0604030504040204" pitchFamily="34" charset="0"/>
              </a:rPr>
              <a:t>Bedarev</a:t>
            </a:r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, A.E. </a:t>
            </a:r>
            <a:r>
              <a:rPr lang="en-US" sz="2800" i="1" dirty="0" err="1">
                <a:ea typeface="Tahoma" panose="020B0604030504040204" pitchFamily="34" charset="0"/>
                <a:cs typeface="Tahoma" panose="020B0604030504040204" pitchFamily="34" charset="0"/>
              </a:rPr>
              <a:t>Bondar</a:t>
            </a:r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, I.A. Koop, A.V. </a:t>
            </a:r>
            <a:r>
              <a:rPr lang="en-US" sz="2800" i="1" dirty="0" err="1">
                <a:ea typeface="Tahoma" panose="020B0604030504040204" pitchFamily="34" charset="0"/>
                <a:cs typeface="Tahoma" panose="020B0604030504040204" pitchFamily="34" charset="0"/>
              </a:rPr>
              <a:t>Otboev</a:t>
            </a:r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ea typeface="Tahoma" panose="020B0604030504040204" pitchFamily="34" charset="0"/>
                <a:cs typeface="Tahoma" panose="020B0604030504040204" pitchFamily="34" charset="0"/>
              </a:rPr>
              <a:t>Yu.M</a:t>
            </a:r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i="1" dirty="0" err="1">
                <a:ea typeface="Tahoma" panose="020B0604030504040204" pitchFamily="34" charset="0"/>
                <a:cs typeface="Tahoma" panose="020B0604030504040204" pitchFamily="34" charset="0"/>
              </a:rPr>
              <a:t>Shatunov</a:t>
            </a:r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 BINP SB RAS</a:t>
            </a:r>
            <a:endParaRPr lang="ru-RU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8629" cy="2381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872" y="5336346"/>
            <a:ext cx="4771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Speaker: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Egor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Bedarev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BINP SB RAS, Lab. 11</a:t>
            </a:r>
          </a:p>
          <a:p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E.V.Bedarev@inp.nsk.su</a:t>
            </a:r>
          </a:p>
        </p:txBody>
      </p:sp>
    </p:spTree>
    <p:extLst>
      <p:ext uri="{BB962C8B-B14F-4D97-AF65-F5344CB8AC3E}">
        <p14:creationId xmlns:p14="http://schemas.microsoft.com/office/powerpoint/2010/main" val="32698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13385" y="920225"/>
                <a:ext cx="5039581" cy="569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dirty="0">
                    <a:solidFill>
                      <a:srgbClr val="0070C0"/>
                    </a:solidFill>
                  </a:rPr>
                  <a:t>1</a:t>
                </a:r>
                <a:r>
                  <a:rPr lang="ru-RU" sz="2400" dirty="0"/>
                  <a:t> – </a:t>
                </a:r>
                <a:r>
                  <a:rPr lang="en-US" sz="2400" b="1" dirty="0"/>
                  <a:t>Electron</a:t>
                </a:r>
                <a:r>
                  <a:rPr lang="ru-RU" sz="2400" b="1" dirty="0"/>
                  <a:t> </a:t>
                </a:r>
                <a:r>
                  <a:rPr lang="en-US" sz="2400" b="1" dirty="0"/>
                  <a:t>ring</a:t>
                </a:r>
                <a:r>
                  <a:rPr lang="ru-RU" sz="2400" b="1" dirty="0"/>
                  <a:t> </a:t>
                </a:r>
                <a:r>
                  <a:rPr lang="en-US" sz="2400" b="1" dirty="0"/>
                  <a:t>SCTF</a:t>
                </a:r>
                <a:endParaRPr lang="ru-RU" sz="2000" b="1" dirty="0"/>
              </a:p>
              <a:p>
                <a:pPr algn="just"/>
                <a:r>
                  <a:rPr lang="ru-RU" sz="2400" b="1" dirty="0">
                    <a:solidFill>
                      <a:srgbClr val="0070C0"/>
                    </a:solidFill>
                  </a:rPr>
                  <a:t>2</a:t>
                </a:r>
                <a:r>
                  <a:rPr lang="ru-RU" sz="2400" dirty="0"/>
                  <a:t> – </a:t>
                </a:r>
                <a:r>
                  <a:rPr lang="en-US" sz="2400" dirty="0"/>
                  <a:t>Interaction point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IP</a:t>
                </a:r>
              </a:p>
              <a:p>
                <a:pPr algn="just"/>
                <a:r>
                  <a:rPr lang="en-US" sz="2400" b="1" dirty="0">
                    <a:solidFill>
                      <a:srgbClr val="0070C0"/>
                    </a:solidFill>
                  </a:rPr>
                  <a:t>3</a:t>
                </a:r>
                <a:r>
                  <a:rPr lang="ru-RU" sz="2400" dirty="0"/>
                  <a:t> – </a:t>
                </a:r>
                <a:r>
                  <a:rPr lang="en-US" sz="2400" dirty="0"/>
                  <a:t>Siberian snakes</a:t>
                </a:r>
                <a:r>
                  <a:rPr lang="ru-RU" sz="2400" dirty="0"/>
                  <a:t> (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Snake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has rotation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𝜟𝝓</m:t>
                    </m:r>
                  </m:oMath>
                </a14:m>
                <a:r>
                  <a:rPr lang="en-US" sz="2400" dirty="0"/>
                  <a:t>)</a:t>
                </a:r>
                <a:r>
                  <a:rPr lang="ru-RU" sz="2400" dirty="0"/>
                  <a:t>.</a:t>
                </a:r>
              </a:p>
              <a:p>
                <a:pPr algn="just"/>
                <a:r>
                  <a:rPr lang="en-US" sz="2400" b="1" dirty="0">
                    <a:solidFill>
                      <a:srgbClr val="0070C0"/>
                    </a:solidFill>
                  </a:rPr>
                  <a:t>4</a:t>
                </a:r>
                <a:r>
                  <a:rPr lang="ru-RU" sz="2400" dirty="0"/>
                  <a:t> –</a:t>
                </a:r>
                <a:r>
                  <a:rPr lang="en-US" sz="2400" dirty="0"/>
                  <a:t> </a:t>
                </a:r>
                <a:r>
                  <a:rPr lang="en-US" sz="2400" b="1" dirty="0"/>
                  <a:t>Spin RF-rotator </a:t>
                </a:r>
                <a:r>
                  <a:rPr lang="ru-RU" sz="2400" dirty="0"/>
                  <a:t>(</a:t>
                </a:r>
                <a:r>
                  <a:rPr lang="en-US" sz="2400" dirty="0"/>
                  <a:t>shifted on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ru-RU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dirty="0"/>
                  <a:t>)</a:t>
                </a:r>
                <a:endParaRPr lang="ru-RU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Black arrows </a:t>
                </a:r>
                <a:r>
                  <a:rPr lang="en-US" sz="2400" dirty="0"/>
                  <a:t>indicate the evolution of the </a:t>
                </a:r>
                <a:r>
                  <a:rPr lang="en-US" sz="2400" b="1" dirty="0"/>
                  <a:t>equilibrium degree of polarization</a:t>
                </a:r>
                <a:r>
                  <a:rPr lang="en-US" sz="2400" dirty="0"/>
                  <a:t> along the ring </a:t>
                </a:r>
                <a:r>
                  <a:rPr lang="en-US" sz="2400" b="1" dirty="0"/>
                  <a:t>without RF-rotator</a:t>
                </a:r>
                <a:r>
                  <a:rPr lang="en-US" sz="2400" dirty="0"/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ru-RU" sz="5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ru-RU" sz="800" b="1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b="1" dirty="0">
                    <a:ea typeface="Cambria Math" panose="02040503050406030204" pitchFamily="18" charset="0"/>
                  </a:rPr>
                  <a:t>Spin</a:t>
                </a:r>
                <a:r>
                  <a:rPr lang="ru-RU" sz="2400" b="1" dirty="0"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ea typeface="Cambria Math" panose="02040503050406030204" pitchFamily="18" charset="0"/>
                  </a:rPr>
                  <a:t>frequency</a:t>
                </a:r>
                <a:endParaRPr lang="ru-RU" sz="2400" b="1" dirty="0"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dirty="0"/>
                        <m:t>without</m:t>
                      </m:r>
                      <m:r>
                        <m:rPr>
                          <m:nor/>
                        </m:rPr>
                        <a:rPr lang="en-US" sz="2400" b="1" dirty="0"/>
                        <m:t> </m:t>
                      </m:r>
                      <m:r>
                        <m:rPr>
                          <m:nor/>
                        </m:rPr>
                        <a:rPr lang="en-US" sz="2400" b="1" dirty="0"/>
                        <m:t>RF</m:t>
                      </m:r>
                      <m:r>
                        <m:rPr>
                          <m:nor/>
                        </m:rPr>
                        <a:rPr lang="en-US" sz="2400" b="1" dirty="0"/>
                        <m:t>−</m:t>
                      </m:r>
                      <m:r>
                        <m:rPr>
                          <m:nor/>
                        </m:rPr>
                        <a:rPr lang="en-US" sz="2400" b="1" dirty="0"/>
                        <m:t>rotator</m:t>
                      </m:r>
                      <m:r>
                        <m:rPr>
                          <m:nor/>
                        </m:rPr>
                        <a:rPr lang="en-US" sz="2400"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m:rPr>
                          <m:nor/>
                        </m:rPr>
                        <a:rPr lang="ru-R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dirty="0"/>
                        <m:t>with</m:t>
                      </m:r>
                      <m:r>
                        <m:rPr>
                          <m:nor/>
                        </m:rPr>
                        <a:rPr lang="en-US" sz="2400" b="1" dirty="0"/>
                        <m:t> </m:t>
                      </m:r>
                      <m:r>
                        <m:rPr>
                          <m:nor/>
                        </m:rPr>
                        <a:rPr lang="en-US" sz="2400" b="1" dirty="0"/>
                        <m:t>RF</m:t>
                      </m:r>
                      <m:r>
                        <m:rPr>
                          <m:nor/>
                        </m:rPr>
                        <a:rPr lang="en-US" sz="2400" b="1" dirty="0"/>
                        <m:t>−</m:t>
                      </m:r>
                      <m:r>
                        <m:rPr>
                          <m:nor/>
                        </m:rPr>
                        <a:rPr lang="en-US" sz="2400" b="1" dirty="0"/>
                        <m:t>rotator</m:t>
                      </m:r>
                      <m:r>
                        <m:rPr>
                          <m:nor/>
                        </m:rPr>
                        <a:rPr lang="en-US" sz="2400"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385" y="920225"/>
                <a:ext cx="5039581" cy="5691815"/>
              </a:xfrm>
              <a:prstGeom prst="rect">
                <a:avLst/>
              </a:prstGeom>
              <a:blipFill>
                <a:blip r:embed="rId3"/>
                <a:stretch>
                  <a:fillRect l="-1814" t="-857" r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Downloads\ctau_07_2019_spinvectors_1_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1" y="768119"/>
            <a:ext cx="7113764" cy="56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Organization of longitudinal polarization in IP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605360">
            <a:off x="6508738" y="3186904"/>
            <a:ext cx="246650" cy="199324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51706" y="4916627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12" name="Прямая со стрелкой 11"/>
          <p:cNvCxnSpPr>
            <a:endCxn id="40" idx="7"/>
          </p:cNvCxnSpPr>
          <p:nvPr/>
        </p:nvCxnSpPr>
        <p:spPr>
          <a:xfrm>
            <a:off x="4709160" y="3704778"/>
            <a:ext cx="398291" cy="156982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1063" y="3213816"/>
            <a:ext cx="1774428" cy="4909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4382967">
            <a:off x="4437543" y="3467424"/>
            <a:ext cx="581573" cy="516383"/>
          </a:xfrm>
          <a:prstGeom prst="arc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86542" y="3659058"/>
                <a:ext cx="27508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/>
                  <a:t> 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ru-RU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42" y="3659058"/>
                <a:ext cx="275082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 flipV="1">
            <a:off x="6631271" y="3133601"/>
            <a:ext cx="453978" cy="13641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780544" y="1402412"/>
            <a:ext cx="305682" cy="3143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29271" y="5307212"/>
            <a:ext cx="34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77425" y="5446439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Snake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endCxn id="40" idx="2"/>
          </p:cNvCxnSpPr>
          <p:nvPr/>
        </p:nvCxnSpPr>
        <p:spPr>
          <a:xfrm flipV="1">
            <a:off x="1492920" y="5389910"/>
            <a:ext cx="3293393" cy="2392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486" y="5117729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207297" y="1358182"/>
            <a:ext cx="1572442" cy="9508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5031" y="1107154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240033" y="960611"/>
            <a:ext cx="1033769" cy="883602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49372" y="618201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9" name="Прямая со стрелкой 38"/>
          <p:cNvCxnSpPr>
            <a:endCxn id="18" idx="3"/>
          </p:cNvCxnSpPr>
          <p:nvPr/>
        </p:nvCxnSpPr>
        <p:spPr>
          <a:xfrm flipV="1">
            <a:off x="1415582" y="2905963"/>
            <a:ext cx="253363" cy="231838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53" idx="4"/>
          </p:cNvCxnSpPr>
          <p:nvPr/>
        </p:nvCxnSpPr>
        <p:spPr>
          <a:xfrm flipV="1">
            <a:off x="1492920" y="2709269"/>
            <a:ext cx="4573639" cy="257382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987879">
            <a:off x="5071210" y="2225782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Snake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 rot="18326601">
            <a:off x="123368" y="2269700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Snake 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 rot="18596008">
            <a:off x="1451539" y="2544483"/>
            <a:ext cx="480355" cy="3181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786313" y="5226844"/>
            <a:ext cx="376237" cy="326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 rot="3132816">
            <a:off x="6007311" y="2446290"/>
            <a:ext cx="376237" cy="326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6604091" y="3299600"/>
            <a:ext cx="312457" cy="1720105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770548" y="4381082"/>
            <a:ext cx="4284883" cy="188987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6111519" y="3271904"/>
            <a:ext cx="514823" cy="148311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3417763" y="1568819"/>
            <a:ext cx="50352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24391" y="1568819"/>
            <a:ext cx="439818" cy="0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26653" y="1331454"/>
            <a:ext cx="4428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IP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2199084" y="2967824"/>
            <a:ext cx="608540" cy="4879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068771" y="2771268"/>
            <a:ext cx="27772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After flip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 flipV="1">
            <a:off x="2166088" y="2588534"/>
            <a:ext cx="608540" cy="4879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164330" y="2333616"/>
            <a:ext cx="27772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Before flip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DE281-5500-CD7D-32B7-D4424A7F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10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9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>
            <a:off x="7716093" y="1440762"/>
            <a:ext cx="3154" cy="2654429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>
            <a:extLst>
              <a:ext uri="{FF2B5EF4-FFF2-40B4-BE49-F238E27FC236}">
                <a16:creationId xmlns:a16="http://schemas.microsoft.com/office/drawing/2014/main" id="{4E5DF2FB-9E52-42E6-A1B8-8C02290A7DDB}"/>
              </a:ext>
            </a:extLst>
          </p:cNvPr>
          <p:cNvSpPr/>
          <p:nvPr/>
        </p:nvSpPr>
        <p:spPr>
          <a:xfrm>
            <a:off x="8261039" y="2659382"/>
            <a:ext cx="1078712" cy="69634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Adiabatic crossing of spin resonance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19" y="943162"/>
                <a:ext cx="7792321" cy="817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Isolated resonance approximation: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0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𝜁</m:t>
                              </m:r>
                            </m:e>
                          </m:acc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𝜃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US" sz="280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28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𝜀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cone axis,</a:t>
                </a:r>
                <a:endParaRPr lang="ru-RU" sz="28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/>
                          </a:rPr>
                          <m:t>𝜁</m:t>
                        </m:r>
                      </m:e>
                    </m:acc>
                    <m:r>
                      <a:rPr lang="ru-RU" sz="2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𝑆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degree of polarization</a:t>
                </a:r>
                <a:r>
                  <a:rPr lang="en-US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ru-RU" sz="28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en-US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resonance detuning</a:t>
                </a:r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RF-rotator frequency</a:t>
                </a:r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ru-RU" sz="28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ru-RU" sz="2800" b="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amplitude of resonant harmonic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ru-RU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9" y="943162"/>
                <a:ext cx="7792321" cy="8179099"/>
              </a:xfrm>
              <a:prstGeom prst="rect">
                <a:avLst/>
              </a:prstGeom>
              <a:blipFill>
                <a:blip r:embed="rId2"/>
                <a:stretch>
                  <a:fillRect l="-1564" t="-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82EE13A-1213-4CE6-A209-F6E06CD1D8E2}"/>
              </a:ext>
            </a:extLst>
          </p:cNvPr>
          <p:cNvCxnSpPr>
            <a:cxnSpLocks/>
          </p:cNvCxnSpPr>
          <p:nvPr/>
        </p:nvCxnSpPr>
        <p:spPr>
          <a:xfrm flipH="1">
            <a:off x="6819681" y="4095187"/>
            <a:ext cx="896412" cy="1527831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 flipH="1" flipV="1">
            <a:off x="7716093" y="4095187"/>
            <a:ext cx="2341464" cy="1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4BD15A8-FE7E-4DA0-A0F8-D8352D331A51}"/>
              </a:ext>
            </a:extLst>
          </p:cNvPr>
          <p:cNvCxnSpPr>
            <a:cxnSpLocks/>
          </p:cNvCxnSpPr>
          <p:nvPr/>
        </p:nvCxnSpPr>
        <p:spPr>
          <a:xfrm flipV="1">
            <a:off x="7716093" y="2056280"/>
            <a:ext cx="3153" cy="2038908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4BE5ED0-AAEB-464D-80F9-45A4C14C780C}"/>
              </a:ext>
            </a:extLst>
          </p:cNvPr>
          <p:cNvCxnSpPr>
            <a:cxnSpLocks/>
          </p:cNvCxnSpPr>
          <p:nvPr/>
        </p:nvCxnSpPr>
        <p:spPr>
          <a:xfrm flipV="1">
            <a:off x="7719247" y="2939778"/>
            <a:ext cx="1303988" cy="1155412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/>
              <p:nvPr/>
            </p:nvSpPr>
            <p:spPr>
              <a:xfrm>
                <a:off x="8225525" y="2917356"/>
                <a:ext cx="466217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525" y="2917356"/>
                <a:ext cx="466217" cy="586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2D83057-D33E-45F8-956B-443A8724D911}"/>
              </a:ext>
            </a:extLst>
          </p:cNvPr>
          <p:cNvCxnSpPr>
            <a:cxnSpLocks/>
          </p:cNvCxnSpPr>
          <p:nvPr/>
        </p:nvCxnSpPr>
        <p:spPr>
          <a:xfrm flipV="1">
            <a:off x="7719246" y="3075734"/>
            <a:ext cx="1620505" cy="101348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133DDA-444E-4E0D-A893-F0340C79646A}"/>
                  </a:ext>
                </a:extLst>
              </p:cNvPr>
              <p:cNvSpPr txBox="1"/>
              <p:nvPr/>
            </p:nvSpPr>
            <p:spPr>
              <a:xfrm>
                <a:off x="9336519" y="2939778"/>
                <a:ext cx="357214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latin typeface="Cambria Math"/>
                            </a:rPr>
                            <m:t>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133DDA-444E-4E0D-A893-F0340C796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519" y="2939778"/>
                <a:ext cx="357214" cy="58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>
            <a:extLst>
              <a:ext uri="{FF2B5EF4-FFF2-40B4-BE49-F238E27FC236}">
                <a16:creationId xmlns:a16="http://schemas.microsoft.com/office/drawing/2014/main" id="{DFCE3605-7969-4BE3-A91D-5BB096AB1BFE}"/>
              </a:ext>
            </a:extLst>
          </p:cNvPr>
          <p:cNvSpPr/>
          <p:nvPr/>
        </p:nvSpPr>
        <p:spPr>
          <a:xfrm rot="10550058">
            <a:off x="8647904" y="2439465"/>
            <a:ext cx="1065751" cy="848319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/>
              <p:nvPr/>
            </p:nvSpPr>
            <p:spPr>
              <a:xfrm>
                <a:off x="7777838" y="1825447"/>
                <a:ext cx="447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838" y="1825447"/>
                <a:ext cx="4476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/>
              <p:nvPr/>
            </p:nvSpPr>
            <p:spPr>
              <a:xfrm>
                <a:off x="9824704" y="4089218"/>
                <a:ext cx="465705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704" y="4089218"/>
                <a:ext cx="465705" cy="586892"/>
              </a:xfrm>
              <a:prstGeom prst="rect">
                <a:avLst/>
              </a:prstGeom>
              <a:blipFill>
                <a:blip r:embed="rId6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11BBDA-552D-4625-A23C-31E68CC76C52}"/>
                  </a:ext>
                </a:extLst>
              </p:cNvPr>
              <p:cNvSpPr txBox="1"/>
              <p:nvPr/>
            </p:nvSpPr>
            <p:spPr>
              <a:xfrm>
                <a:off x="6927171" y="5391618"/>
                <a:ext cx="458074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11BBDA-552D-4625-A23C-31E68CC7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71" y="5391618"/>
                <a:ext cx="458074" cy="586892"/>
              </a:xfrm>
              <a:prstGeom prst="rect">
                <a:avLst/>
              </a:prstGeom>
              <a:blipFill>
                <a:blip r:embed="rId7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 flipH="1" flipV="1">
            <a:off x="7719247" y="4095188"/>
            <a:ext cx="1373050" cy="763914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021412" y="3067257"/>
            <a:ext cx="1823" cy="172215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/>
              <p:nvPr/>
            </p:nvSpPr>
            <p:spPr>
              <a:xfrm>
                <a:off x="8456617" y="4648274"/>
                <a:ext cx="465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617" y="4648274"/>
                <a:ext cx="4657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Дуга 41">
            <a:extLst>
              <a:ext uri="{FF2B5EF4-FFF2-40B4-BE49-F238E27FC236}">
                <a16:creationId xmlns:a16="http://schemas.microsoft.com/office/drawing/2014/main" id="{4E5DF2FB-9E52-42E6-A1B8-8C02290A7DDB}"/>
              </a:ext>
            </a:extLst>
          </p:cNvPr>
          <p:cNvSpPr/>
          <p:nvPr/>
        </p:nvSpPr>
        <p:spPr>
          <a:xfrm rot="6338370">
            <a:off x="7492803" y="3224369"/>
            <a:ext cx="2195241" cy="1729695"/>
          </a:xfrm>
          <a:prstGeom prst="arc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777838" y="2354238"/>
            <a:ext cx="1234404" cy="56311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/>
          <p:cNvSpPr/>
          <p:nvPr/>
        </p:nvSpPr>
        <p:spPr>
          <a:xfrm>
            <a:off x="7543271" y="3607060"/>
            <a:ext cx="1417988" cy="2307778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82052" y="2737417"/>
            <a:ext cx="674557" cy="634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/>
              <p:nvPr/>
            </p:nvSpPr>
            <p:spPr>
              <a:xfrm>
                <a:off x="833970" y="2214197"/>
                <a:ext cx="447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C5BCC8-2AEB-4E3A-8EC3-A1E8481E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0" y="2214197"/>
                <a:ext cx="44768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/>
              <p:nvPr/>
            </p:nvSpPr>
            <p:spPr>
              <a:xfrm>
                <a:off x="7228408" y="1179152"/>
                <a:ext cx="465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408" y="1179152"/>
                <a:ext cx="46570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>
            <a:off x="7228408" y="3355730"/>
            <a:ext cx="917536" cy="779688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/>
              <p:nvPr/>
            </p:nvSpPr>
            <p:spPr>
              <a:xfrm>
                <a:off x="7794822" y="3003450"/>
                <a:ext cx="4662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22" y="3003450"/>
                <a:ext cx="4662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 flipV="1">
            <a:off x="8145944" y="1440762"/>
            <a:ext cx="1190575" cy="1675574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/>
              <p:nvPr/>
            </p:nvSpPr>
            <p:spPr>
              <a:xfrm>
                <a:off x="8145944" y="711075"/>
                <a:ext cx="3005248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𝑎𝑟𝑐𝑡𝑔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(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𝜀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944" y="711075"/>
                <a:ext cx="3005248" cy="9253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02FD452-9F9F-D949-3F8A-46F9DE38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11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>
            <a:off x="8734192" y="1563312"/>
            <a:ext cx="3154" cy="2654429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>
            <a:extLst>
              <a:ext uri="{FF2B5EF4-FFF2-40B4-BE49-F238E27FC236}">
                <a16:creationId xmlns:a16="http://schemas.microsoft.com/office/drawing/2014/main" id="{4E5DF2FB-9E52-42E6-A1B8-8C02290A7DDB}"/>
              </a:ext>
            </a:extLst>
          </p:cNvPr>
          <p:cNvSpPr/>
          <p:nvPr/>
        </p:nvSpPr>
        <p:spPr>
          <a:xfrm>
            <a:off x="9279138" y="2781932"/>
            <a:ext cx="1078712" cy="696348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Adiabatic crossing of spin resonance (continue)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8473" y="1129339"/>
                <a:ext cx="7488792" cy="463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Froissart-Stora formula (resonance crossing):</a:t>
                </a:r>
              </a:p>
              <a:p>
                <a:pPr algn="just"/>
                <a:endParaRPr lang="en-US" sz="1200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+∞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−∞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/>
                      </a:rPr>
                      <m:t>−1+2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  <m:r>
                          <a:rPr lang="ru-RU" sz="2400" i="1">
                            <a:latin typeface="Cambria Math"/>
                          </a:rPr>
                          <m:t>𝐽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where</a:t>
                </a:r>
                <a:r>
                  <a:rPr lang="ru-RU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𝐽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, here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/>
                  <a:t> - </a:t>
                </a:r>
                <a:r>
                  <a:rPr lang="en-US" sz="2400" dirty="0"/>
                  <a:t>speed of detune change in terms of turn numbers.</a:t>
                </a:r>
              </a:p>
              <a:p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In case of </a:t>
                </a:r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adiabatic crossing</a:t>
                </a: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𝐽</m:t>
                    </m:r>
                    <m:r>
                      <a:rPr lang="en-US" sz="2400" i="1">
                        <a:latin typeface="Cambria Math"/>
                      </a:rPr>
                      <m:t>≫1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and</a:t>
                </a:r>
                <a:r>
                  <a:rPr lang="ru-RU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−∞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=+</m:t>
                    </m:r>
                  </m:oMath>
                </a14:m>
                <a:r>
                  <a:rPr lang="ru-RU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ru-RU" sz="2400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=−</m:t>
                    </m:r>
                  </m:oMath>
                </a14:m>
                <a:r>
                  <a:rPr lang="ru-RU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2400" b="1" dirty="0"/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ru-RU" sz="2400" b="1" i="1">
                            <a:latin typeface="Cambria Math"/>
                          </a:rPr>
                          <m:t>𝜻</m:t>
                        </m:r>
                      </m:e>
                    </m:acc>
                  </m:oMath>
                </a14:m>
                <a:r>
                  <a:rPr lang="ru-RU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/>
                  <a:t>follows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𝒉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/>
                  <a:t>axis, which leads to a change in the sign of the equilibrium degree of polarization according to the Froissart-Stora prediction.</a:t>
                </a:r>
                <a:endParaRPr lang="ru-RU" sz="2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73" y="1129339"/>
                <a:ext cx="7488792" cy="4637167"/>
              </a:xfrm>
              <a:prstGeom prst="rect">
                <a:avLst/>
              </a:prstGeom>
              <a:blipFill>
                <a:blip r:embed="rId2"/>
                <a:stretch>
                  <a:fillRect l="-1303" t="-1051" r="-1221" b="-1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82EE13A-1213-4CE6-A209-F6E06CD1D8E2}"/>
              </a:ext>
            </a:extLst>
          </p:cNvPr>
          <p:cNvCxnSpPr>
            <a:cxnSpLocks/>
          </p:cNvCxnSpPr>
          <p:nvPr/>
        </p:nvCxnSpPr>
        <p:spPr>
          <a:xfrm flipH="1">
            <a:off x="7837780" y="4217737"/>
            <a:ext cx="896412" cy="1527831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 flipH="1" flipV="1">
            <a:off x="8734192" y="4217737"/>
            <a:ext cx="2341464" cy="1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4BD15A8-FE7E-4DA0-A0F8-D8352D331A51}"/>
              </a:ext>
            </a:extLst>
          </p:cNvPr>
          <p:cNvCxnSpPr>
            <a:cxnSpLocks/>
          </p:cNvCxnSpPr>
          <p:nvPr/>
        </p:nvCxnSpPr>
        <p:spPr>
          <a:xfrm flipV="1">
            <a:off x="8734192" y="2178830"/>
            <a:ext cx="3153" cy="2038908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4BE5ED0-AAEB-464D-80F9-45A4C14C780C}"/>
              </a:ext>
            </a:extLst>
          </p:cNvPr>
          <p:cNvCxnSpPr>
            <a:cxnSpLocks/>
          </p:cNvCxnSpPr>
          <p:nvPr/>
        </p:nvCxnSpPr>
        <p:spPr>
          <a:xfrm flipV="1">
            <a:off x="8737346" y="3062328"/>
            <a:ext cx="1303988" cy="1155412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/>
              <p:nvPr/>
            </p:nvSpPr>
            <p:spPr>
              <a:xfrm>
                <a:off x="9243624" y="3039906"/>
                <a:ext cx="466217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624" y="3039906"/>
                <a:ext cx="466217" cy="586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2D83057-D33E-45F8-956B-443A8724D911}"/>
              </a:ext>
            </a:extLst>
          </p:cNvPr>
          <p:cNvCxnSpPr>
            <a:cxnSpLocks/>
          </p:cNvCxnSpPr>
          <p:nvPr/>
        </p:nvCxnSpPr>
        <p:spPr>
          <a:xfrm flipV="1">
            <a:off x="8737345" y="3198284"/>
            <a:ext cx="1620505" cy="101348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133DDA-444E-4E0D-A893-F0340C79646A}"/>
                  </a:ext>
                </a:extLst>
              </p:cNvPr>
              <p:cNvSpPr txBox="1"/>
              <p:nvPr/>
            </p:nvSpPr>
            <p:spPr>
              <a:xfrm>
                <a:off x="10354618" y="3062328"/>
                <a:ext cx="357214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latin typeface="Cambria Math"/>
                            </a:rPr>
                            <m:t>𝜁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133DDA-444E-4E0D-A893-F0340C796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618" y="3062328"/>
                <a:ext cx="357214" cy="58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>
            <a:extLst>
              <a:ext uri="{FF2B5EF4-FFF2-40B4-BE49-F238E27FC236}">
                <a16:creationId xmlns:a16="http://schemas.microsoft.com/office/drawing/2014/main" id="{DFCE3605-7969-4BE3-A91D-5BB096AB1BFE}"/>
              </a:ext>
            </a:extLst>
          </p:cNvPr>
          <p:cNvSpPr/>
          <p:nvPr/>
        </p:nvSpPr>
        <p:spPr>
          <a:xfrm rot="10550058">
            <a:off x="9666003" y="2562015"/>
            <a:ext cx="1065751" cy="848319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/>
              <p:nvPr/>
            </p:nvSpPr>
            <p:spPr>
              <a:xfrm>
                <a:off x="8795937" y="1947997"/>
                <a:ext cx="447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937" y="1947997"/>
                <a:ext cx="4476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/>
              <p:nvPr/>
            </p:nvSpPr>
            <p:spPr>
              <a:xfrm>
                <a:off x="10842803" y="4211768"/>
                <a:ext cx="465705" cy="63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803" y="4211768"/>
                <a:ext cx="465705" cy="630044"/>
              </a:xfrm>
              <a:prstGeom prst="rect">
                <a:avLst/>
              </a:prstGeom>
              <a:blipFill>
                <a:blip r:embed="rId6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11BBDA-552D-4625-A23C-31E68CC76C52}"/>
                  </a:ext>
                </a:extLst>
              </p:cNvPr>
              <p:cNvSpPr txBox="1"/>
              <p:nvPr/>
            </p:nvSpPr>
            <p:spPr>
              <a:xfrm>
                <a:off x="7945270" y="5514168"/>
                <a:ext cx="458074" cy="63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11BBDA-552D-4625-A23C-31E68CC7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270" y="5514168"/>
                <a:ext cx="458074" cy="630044"/>
              </a:xfrm>
              <a:prstGeom prst="rect">
                <a:avLst/>
              </a:prstGeom>
              <a:blipFill>
                <a:blip r:embed="rId7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 flipH="1" flipV="1">
            <a:off x="8737346" y="4217738"/>
            <a:ext cx="1373050" cy="763914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039511" y="3189807"/>
            <a:ext cx="1823" cy="172215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/>
              <p:nvPr/>
            </p:nvSpPr>
            <p:spPr>
              <a:xfrm>
                <a:off x="9474716" y="4770824"/>
                <a:ext cx="465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716" y="4770824"/>
                <a:ext cx="4657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Дуга 41">
            <a:extLst>
              <a:ext uri="{FF2B5EF4-FFF2-40B4-BE49-F238E27FC236}">
                <a16:creationId xmlns:a16="http://schemas.microsoft.com/office/drawing/2014/main" id="{4E5DF2FB-9E52-42E6-A1B8-8C02290A7DDB}"/>
              </a:ext>
            </a:extLst>
          </p:cNvPr>
          <p:cNvSpPr/>
          <p:nvPr/>
        </p:nvSpPr>
        <p:spPr>
          <a:xfrm rot="6338370">
            <a:off x="8510902" y="3346919"/>
            <a:ext cx="2195241" cy="1729695"/>
          </a:xfrm>
          <a:prstGeom prst="arc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8795937" y="2476788"/>
            <a:ext cx="1234404" cy="56311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/>
          <p:cNvSpPr/>
          <p:nvPr/>
        </p:nvSpPr>
        <p:spPr>
          <a:xfrm>
            <a:off x="8561370" y="3729610"/>
            <a:ext cx="1417988" cy="2307778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/>
              <p:nvPr/>
            </p:nvSpPr>
            <p:spPr>
              <a:xfrm>
                <a:off x="8246507" y="1301702"/>
                <a:ext cx="465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AA863E-7398-4891-B6E9-BA78EA16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07" y="1301702"/>
                <a:ext cx="46570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Дуга 31"/>
          <p:cNvSpPr/>
          <p:nvPr/>
        </p:nvSpPr>
        <p:spPr>
          <a:xfrm>
            <a:off x="8246507" y="3478280"/>
            <a:ext cx="917536" cy="779688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/>
              <p:nvPr/>
            </p:nvSpPr>
            <p:spPr>
              <a:xfrm>
                <a:off x="8812921" y="3126000"/>
                <a:ext cx="4662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0396C-F83E-4192-A5B7-E7D2DBFAB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921" y="3126000"/>
                <a:ext cx="46621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D408E94-7D17-43B6-B3E7-6BEAE63A0407}"/>
              </a:ext>
            </a:extLst>
          </p:cNvPr>
          <p:cNvCxnSpPr>
            <a:cxnSpLocks/>
          </p:cNvCxnSpPr>
          <p:nvPr/>
        </p:nvCxnSpPr>
        <p:spPr>
          <a:xfrm flipV="1">
            <a:off x="9164043" y="1563312"/>
            <a:ext cx="1190575" cy="1675574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/>
              <p:nvPr/>
            </p:nvSpPr>
            <p:spPr>
              <a:xfrm>
                <a:off x="9164043" y="833625"/>
                <a:ext cx="3005248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𝑎𝑟𝑐𝑡𝑔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(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𝜀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C5BCC8-2AEB-4E3A-8EC3-A1E8481E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043" y="833625"/>
                <a:ext cx="3005248" cy="925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9626188-8BA9-2F4A-D2E0-FC434395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12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46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The influence of the “mirror” harmonic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4" y="903095"/>
                <a:ext cx="12192003" cy="598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The presence of a “mirror”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 leads to a violation of the resonance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isolation condition 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𝝂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𝝂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which means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violation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of the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adiabatic condition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In this regard, it is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necessary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to perform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frequency tuning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Δ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𝜈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from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𝜈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which results to the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small vertical component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of spin at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IP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𝜋𝜈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,−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sin</m:t>
                      </m:r>
                      <m:r>
                        <a:rPr lang="en-US" sz="2400" i="1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))</m:t>
                      </m:r>
                      <m:r>
                        <m:rPr>
                          <m:nor/>
                        </m:rPr>
                        <a:rPr lang="en-US" sz="2400" b="0" i="0" smtClean="0"/>
                        <m:t>,</m:t>
                      </m:r>
                    </m:oMath>
                  </m:oMathPara>
                </a14:m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–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spin rotation frequency around the vertical axis,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factor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of particle,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gamma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factor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For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𝜟𝝂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⋅</m:t>
                        </m:r>
                        <m: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=1.55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GeV:</a:t>
                </a:r>
              </a:p>
              <a:p>
                <a:pPr algn="just"/>
                <a:endParaRPr lang="en-US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𝟎𝟎𝟗𝟓</m:t>
                    </m:r>
                  </m:oMath>
                </a14:m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and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ru-RU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.99995</m:t>
                    </m:r>
                  </m:oMath>
                </a14:m>
                <a:endParaRPr lang="en-US" sz="2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903095"/>
                <a:ext cx="12192003" cy="5987665"/>
              </a:xfrm>
              <a:prstGeom prst="rect">
                <a:avLst/>
              </a:prstGeom>
              <a:blipFill>
                <a:blip r:embed="rId2"/>
                <a:stretch>
                  <a:fillRect l="-850" t="-916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08CF9DC-2BC6-4953-CD94-6734AE84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13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2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The influence of synchrotron modulations on the adiabatic flip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4" y="903095"/>
                <a:ext cx="11639553" cy="55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Taking synchrotron oscillations into account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𝜺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𝜺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𝚿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𝜸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903095"/>
                <a:ext cx="11639553" cy="558102"/>
              </a:xfrm>
              <a:prstGeom prst="rect">
                <a:avLst/>
              </a:prstGeom>
              <a:blipFill>
                <a:blip r:embed="rId3"/>
                <a:stretch>
                  <a:fillRect l="-891" t="-9783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1713658"/>
                <a:ext cx="12192001" cy="245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𝑘𝑚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sub>
                    </m:sSub>
                    <m:r>
                      <a:rPr lang="ru-RU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Bessel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-s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order,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ru-RU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synchrotron oscillation frequency,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𝜎</m:t>
                    </m:r>
                    <m:r>
                      <a:rPr lang="ru-RU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amplitude of modulation.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13658"/>
                <a:ext cx="12192001" cy="2459328"/>
              </a:xfrm>
              <a:prstGeom prst="rect">
                <a:avLst/>
              </a:prstGeom>
              <a:blipFill>
                <a:blip r:embed="rId4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8957" y="4058444"/>
                <a:ext cx="2507225" cy="3003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Without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snakes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𝜎</m:t>
                      </m:r>
                      <m:r>
                        <a:rPr lang="ru-RU" sz="2400" i="1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Δ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57" y="4058444"/>
                <a:ext cx="2507225" cy="3003899"/>
              </a:xfrm>
              <a:prstGeom prst="rect">
                <a:avLst/>
              </a:prstGeom>
              <a:blipFill>
                <a:blip r:embed="rId5"/>
                <a:stretch>
                  <a:fillRect l="-4623" t="-2028" r="-4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6861" y="4058444"/>
                <a:ext cx="9075818" cy="3582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With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snakes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𝜎</m:t>
                      </m:r>
                      <m:r>
                        <a:rPr lang="ru-RU" sz="2400" i="1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  <a:cs typeface="Tahoma" panose="020B0604030504040204" pitchFamily="34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  <a:cs typeface="Tahoma" panose="020B060403050404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sin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Δ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61" y="4058444"/>
                <a:ext cx="9075818" cy="3582712"/>
              </a:xfrm>
              <a:prstGeom prst="rect">
                <a:avLst/>
              </a:prstGeom>
              <a:blipFill>
                <a:blip r:embed="rId6"/>
                <a:stretch>
                  <a:fillRect t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914BF58-22E5-BC09-8B61-ACEF9309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14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26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1461197"/>
                <a:ext cx="12192001" cy="5679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𝑘𝑚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/>
                                      <a:ea typeface="Cambria Math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  <a:cs typeface="Tahoma" panose="020B060403050404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sub>
                    </m:sSub>
                    <m:r>
                      <a:rPr lang="ru-RU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Bessel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-s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order,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ru-RU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synchrotron oscillation frequency,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𝜎</m:t>
                    </m:r>
                    <m:r>
                      <a:rPr lang="ru-RU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amplitude of modulation.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In the 3-snake scheme: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𝜎</m:t>
                    </m:r>
                    <m:r>
                      <a:rPr lang="ru-RU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−1.9∙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2800" dirty="0">
                    <a:ea typeface="Cambria Math"/>
                    <a:cs typeface="Tahoma" panose="020B060403050404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Cambria Math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Δ</m:t>
                                </m:r>
                                <m:r>
                                  <a:rPr lang="el-GR" sz="2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ru-RU" sz="2800" i="1">
                                    <a:latin typeface="Cambria Math"/>
                                    <a:ea typeface="Cambria Math"/>
                                    <a:cs typeface="Tahoma" panose="020B0604030504040204" pitchFamily="34" charset="0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=1.</m:t>
                    </m:r>
                    <m:r>
                      <a:rPr lang="en-US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56∙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𝜈</m:t>
                    </m:r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=0.48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ru-RU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𝜙</m:t>
                    </m:r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=−0.147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𝑠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=1.17</m:t>
                    </m:r>
                    <m:r>
                      <a:rPr lang="en-US" sz="2800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have: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𝒌𝒎</m:t>
                            </m:r>
                          </m:sub>
                        </m:sSub>
                      </m:e>
                    </m:d>
                    <m:r>
                      <a:rPr lang="ru-RU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𝟗𝟑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weakening on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ru-RU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ru-RU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𝟎𝟎𝟕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61197"/>
                <a:ext cx="12192001" cy="5679055"/>
              </a:xfrm>
              <a:prstGeom prst="rect">
                <a:avLst/>
              </a:prstGeo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The influence of synchrotron modulations on the adiabatic flip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4" y="903095"/>
                <a:ext cx="12192003" cy="55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Taking synchrotron oscillations into account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𝜺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𝜺</m:t>
                        </m:r>
                      </m:e>
                    </m:acc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𝝈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𝚿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𝜸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903095"/>
                <a:ext cx="12192003" cy="558102"/>
              </a:xfrm>
              <a:prstGeom prst="rect">
                <a:avLst/>
              </a:prstGeom>
              <a:blipFill>
                <a:blip r:embed="rId3"/>
                <a:stretch>
                  <a:fillRect l="-850" t="-9783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55002B4-9CA5-5A49-F353-FEB6CFF1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15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0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Position optimization for RF-flipper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0" y="591347"/>
                <a:ext cx="12192000" cy="654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From one-turn matrix:</a:t>
                </a:r>
                <a:endParaRPr lang="en-US" sz="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ru-RU" sz="28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sin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⁡(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𝜋𝜈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𝑆𝑝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where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U</m:t>
                    </m:r>
                    <m:r>
                      <a:rPr lang="en-US" sz="2800" b="0" i="0" smtClean="0">
                        <a:latin typeface="Cambria Math"/>
                      </a:rPr>
                      <m:t> −</m:t>
                    </m:r>
                  </m:oMath>
                </a14:m>
                <a:r>
                  <a:rPr lang="en-US" sz="2800" dirty="0"/>
                  <a:t> one-turn matrix,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ru-RU" sz="2800" b="0" i="1" smtClean="0"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vector of sigma matrices,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𝜈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generalized spin frequency</a:t>
                </a:r>
                <a:r>
                  <a:rPr lang="ru-RU" sz="2800" dirty="0"/>
                  <a:t>.</a:t>
                </a:r>
              </a:p>
              <a:p>
                <a:endParaRPr lang="ru-RU" sz="1600" dirty="0"/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/>
                  <a:t>In our case (in terms of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/>
                        <a:ea typeface="Cambria Math"/>
                      </a:rPr>
                      <m:t>𝜟𝜽</m:t>
                    </m:r>
                  </m:oMath>
                </a14:m>
                <a:r>
                  <a:rPr lang="en-US" sz="2800" b="1" dirty="0"/>
                  <a:t>):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2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  <m:r>
                            <a:rPr lang="en-US" sz="2400" i="1">
                              <a:latin typeface="Cambria Math"/>
                            </a:rPr>
                            <m:t>⁡(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𝜋𝜈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(−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sin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sin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),−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cos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),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sin</m:t>
                      </m:r>
                      <m:r>
                        <a:rPr lang="en-US" sz="2400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  <a:p>
                <a:endParaRPr lang="en-US" sz="1600" dirty="0"/>
              </a:p>
              <a:p>
                <a:r>
                  <a:rPr lang="en-US" sz="2800" dirty="0"/>
                  <a:t>So, condition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endParaRPr lang="en-US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𝛥𝜃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/>
                  <a:t> in our case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ea typeface="Cambria Math"/>
                      </a:rPr>
                      <m:t>𝛥𝜃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=1.49</m:t>
                    </m:r>
                  </m:oMath>
                </a14:m>
                <a:r>
                  <a:rPr lang="en-US" sz="2800" b="1" dirty="0"/>
                  <a:t> </a:t>
                </a:r>
              </a:p>
              <a:p>
                <a:endParaRPr lang="en-US" sz="2800" dirty="0"/>
              </a:p>
              <a:p>
                <a:pPr algn="ctr"/>
                <a:endParaRPr lang="en-US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1347"/>
                <a:ext cx="12192000" cy="6547498"/>
              </a:xfrm>
              <a:prstGeom prst="rect">
                <a:avLst/>
              </a:prstGeom>
              <a:blipFill>
                <a:blip r:embed="rId2"/>
                <a:stretch>
                  <a:fillRect l="-1000" t="-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B63B17E-31B2-674E-01C4-EE78D2CF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16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1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Parameters of RF-flipper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B63B17E-31B2-674E-01C4-EE78D2CF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17</a:t>
            </a:fld>
            <a:r>
              <a:rPr lang="en-US" dirty="0"/>
              <a:t>/24</a:t>
            </a:r>
            <a:endParaRPr lang="ru-RU" dirty="0"/>
          </a:p>
        </p:txBody>
      </p:sp>
      <p:pic>
        <p:nvPicPr>
          <p:cNvPr id="6" name="Picture 2" descr="D:\Desktop\Литература\Магистратура\NICA\NUCLOTRON\Презентация\flipper.PNG">
            <a:extLst>
              <a:ext uri="{FF2B5EF4-FFF2-40B4-BE49-F238E27FC236}">
                <a16:creationId xmlns:a16="http://schemas.microsoft.com/office/drawing/2014/main" id="{FED324E1-6E7B-BCFA-43E9-547AED1A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" y="694912"/>
            <a:ext cx="6349688" cy="50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853737EF-8675-AE28-9CEB-585A9B18CD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1875" y="608788"/>
                <a:ext cx="5840125" cy="5415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ea typeface="Tahoma" panose="020B0604030504040204" pitchFamily="34" charset="0"/>
                    <a:cs typeface="Times New Roman" panose="02020603050405020304" pitchFamily="18" charset="0"/>
                  </a:rPr>
                  <a:t> The necessary </a:t>
                </a:r>
                <a:r>
                  <a:rPr lang="en-US" b="1" dirty="0">
                    <a:ea typeface="Tahoma" panose="020B0604030504040204" pitchFamily="34" charset="0"/>
                    <a:cs typeface="Times New Roman" panose="02020603050405020304" pitchFamily="18" charset="0"/>
                  </a:rPr>
                  <a:t>field integral</a:t>
                </a:r>
                <a:r>
                  <a:rPr lang="en-US" dirty="0">
                    <a:ea typeface="Tahoma" panose="020B0604030504040204" pitchFamily="34" charset="0"/>
                    <a:cs typeface="Times New Roman" panose="02020603050405020304" pitchFamily="18" charset="0"/>
                  </a:rPr>
                  <a:t>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buNone/>
                </a:pPr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𝒊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𝑯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n-US" sz="32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ea typeface="Tahoma" panose="020B0604030504040204" pitchFamily="34" charset="0"/>
                    <a:cs typeface="Tahoma" panose="020B0604030504040204" pitchFamily="34" charset="0"/>
                  </a:rPr>
                  <a:t>For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𝝍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-meson energy</a:t>
                </a:r>
                <a:r>
                  <a:rPr lang="en-US" dirty="0">
                    <a:ea typeface="Tahoma" panose="020B0604030504040204" pitchFamily="34" charset="0"/>
                    <a:cs typeface="Tahoma" panose="020B0604030504040204" pitchFamily="34" charset="0"/>
                  </a:rPr>
                  <a:t> to get adiabatic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≫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𝑯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0.0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ru-RU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65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 i="0" smtClean="0"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</m:t>
                      </m:r>
                    </m:oMath>
                  </m:oMathPara>
                </a14:m>
                <a:endParaRPr lang="en-US" b="1" dirty="0"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sz="1200" b="1" dirty="0"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ea typeface="Tahoma" panose="020B0604030504040204" pitchFamily="34" charset="0"/>
                    <a:cs typeface="Tahoma" panose="020B0604030504040204" pitchFamily="34" charset="0"/>
                  </a:rPr>
                  <a:t> (from simulation).</a:t>
                </a:r>
                <a:endParaRPr lang="ru-RU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853737EF-8675-AE28-9CEB-585A9B18C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875" y="608788"/>
                <a:ext cx="5840125" cy="5415829"/>
              </a:xfrm>
              <a:prstGeom prst="rect">
                <a:avLst/>
              </a:prstGeom>
              <a:blipFill>
                <a:blip r:embed="rId3"/>
                <a:stretch>
                  <a:fillRect l="-2401" t="-1914" r="-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2">
            <a:extLst>
              <a:ext uri="{FF2B5EF4-FFF2-40B4-BE49-F238E27FC236}">
                <a16:creationId xmlns:a16="http://schemas.microsoft.com/office/drawing/2014/main" id="{18B2104F-B235-5F19-5FC3-02826B130024}"/>
              </a:ext>
            </a:extLst>
          </p:cNvPr>
          <p:cNvSpPr txBox="1">
            <a:spLocks/>
          </p:cNvSpPr>
          <p:nvPr/>
        </p:nvSpPr>
        <p:spPr>
          <a:xfrm>
            <a:off x="1" y="5843757"/>
            <a:ext cx="12191999" cy="224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Cylindrical vacuum case, </a:t>
            </a:r>
            <a:r>
              <a:rPr lang="en-US" b="1" dirty="0">
                <a:ea typeface="Tahom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RF-solenoid coil,</a:t>
            </a:r>
            <a:r>
              <a:rPr lang="ru-RU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Copper liner with several longitudinal slits-cuts.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endParaRPr lang="ru-RU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87652" y="3590925"/>
            <a:ext cx="793498" cy="11966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12862" y="4639414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1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657600" y="963193"/>
            <a:ext cx="1000125" cy="15418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5180" y="591409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752725" y="2505075"/>
            <a:ext cx="383737" cy="23645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1051" y="4800175"/>
            <a:ext cx="27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494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Parameters of RF-flipper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8B63B17E-31B2-674E-01C4-EE78D2CF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18</a:t>
            </a:fld>
            <a:r>
              <a:rPr lang="en-US" dirty="0"/>
              <a:t>/24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18B2104F-B235-5F19-5FC3-02826B130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4256315"/>
                <a:ext cx="6283888" cy="26016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/>
                  <a:t>Simplified scheme of the resonant circuit</a:t>
                </a:r>
                <a:r>
                  <a:rPr lang="ru-RU" b="1" dirty="0"/>
                  <a:t>.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 Transmission and solenoid inductance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en-US" dirty="0">
                    <a:ea typeface="Tahoma" panose="020B0604030504040204" pitchFamily="34" charset="0"/>
                    <a:cs typeface="Tahoma" panose="020B0604030504040204" pitchFamily="34" charset="0"/>
                  </a:rPr>
                  <a:t> - heat loss resistance and parasitic capacitance,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</m:oMath>
                </a14:m>
                <a:r>
                  <a:rPr lang="en-US" dirty="0">
                    <a:ea typeface="Tahoma" panose="020B0604030504040204" pitchFamily="34" charset="0"/>
                    <a:cs typeface="Tahoma" panose="020B0604030504040204" pitchFamily="34" charset="0"/>
                  </a:rPr>
                  <a:t> - the wave resistance of the feeder</a:t>
                </a:r>
                <a:r>
                  <a:rPr lang="en-US" sz="32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endParaRPr lang="ru-RU" sz="3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18B2104F-B235-5F19-5FC3-02826B13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256315"/>
                <a:ext cx="6283888" cy="2601685"/>
              </a:xfrm>
              <a:prstGeom prst="rect">
                <a:avLst/>
              </a:prstGeom>
              <a:blipFill>
                <a:blip r:embed="rId2"/>
                <a:stretch>
                  <a:fillRect l="-1940" t="-3747" r="-1940" b="-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Изображение выглядит как диаграмма, линия, зарисовка, текст">
            <a:extLst>
              <a:ext uri="{FF2B5EF4-FFF2-40B4-BE49-F238E27FC236}">
                <a16:creationId xmlns:a16="http://schemas.microsoft.com/office/drawing/2014/main" id="{BAC38620-E65F-564B-5829-D8EE419DA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372"/>
            <a:ext cx="6283889" cy="324394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4717847-FCAF-1DE9-6495-05D3E783D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6" y="519843"/>
            <a:ext cx="5659540" cy="54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5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Simulation results</a:t>
            </a:r>
            <a:endParaRPr lang="ru-RU" sz="3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ru-RU" sz="3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 Standard Model Electro-Weak sector checking with SCTF</a:t>
            </a:r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Longitudinal polarization flipping procedure and it’s spin dynamics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 Simulation results</a:t>
            </a:r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ru-RU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4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Simulating of synchrotron motion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" y="657999"/>
                <a:ext cx="8810174" cy="5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Rotation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ru-R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𝝍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𝝋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657999"/>
                <a:ext cx="8810174" cy="583750"/>
              </a:xfrm>
              <a:prstGeom prst="rect">
                <a:avLst/>
              </a:prstGeom>
              <a:blipFill>
                <a:blip r:embed="rId2"/>
                <a:stretch>
                  <a:fillRect l="-1176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1317732"/>
                <a:ext cx="12192001" cy="520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𝐶𝑜𝑠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𝑆𝑖𝑛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𝑆𝑖𝑛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𝐶𝑜𝑠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2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sup>
                      </m:sSup>
                      <m:acc>
                        <m:accPr>
                          <m:chr m:val="⃗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1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turn number,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ru-RU" sz="2800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−</m:t>
                    </m:r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synchrotron oscillation frequency,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characteristic decay time in terms of turn numbers.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Quantum fluctuations of synchrotron oscillations:</a:t>
                </a:r>
              </a:p>
              <a:p>
                <a:endParaRPr lang="en-US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𝑛𝑜𝑖𝑠𝑒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800" dirty="0">
                    <a:ea typeface="Times New Roman" panose="02020603050405020304" pitchFamily="18" charset="0"/>
                  </a:rPr>
                  <a:t>the value of the asymptotic root-mean-square energy spread in the beam 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).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/>
                    <a:ea typeface="Times New Roman" panose="02020603050405020304" pitchFamily="18" charset="0"/>
                  </a:rPr>
                  <a:t>For</a:t>
                </a:r>
                <a:r>
                  <a:rPr lang="ru-RU" sz="2800" b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𝜸</m:t>
                        </m:r>
                      </m:sub>
                    </m:sSub>
                    <m:r>
                      <a:rPr lang="ru-RU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b="1" dirty="0">
                    <a:ea typeface="Times New Roman" panose="02020603050405020304" pitchFamily="18" charset="0"/>
                  </a:rPr>
                  <a:t>25839</a:t>
                </a:r>
                <a:r>
                  <a:rPr lang="en-US" sz="2800" b="1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2800" b="1" dirty="0">
                    <a:ea typeface="Times New Roman" panose="02020603050405020304" pitchFamily="18" charset="0"/>
                  </a:rPr>
                  <a:t>60</a:t>
                </a:r>
                <a:r>
                  <a:rPr lang="en-US" sz="2800" b="1" dirty="0">
                    <a:ea typeface="Times New Roman" panose="02020603050405020304" pitchFamily="18" charset="0"/>
                  </a:rPr>
                  <a:t> keV),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𝜹</m:t>
                        </m:r>
                      </m:sub>
                    </m:sSub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1.1</a:t>
                </a:r>
                <a14:m>
                  <m:oMath xmlns:m="http://schemas.openxmlformats.org/officeDocument/2006/math"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𝒏𝒐𝒊𝒔𝒆</m:t>
                          </m:r>
                        </m:sub>
                      </m:sSub>
                      <m:r>
                        <a:rPr lang="ru-R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𝟑𝟕</m:t>
                      </m:r>
                      <m:r>
                        <a:rPr lang="ru-RU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317732"/>
                <a:ext cx="12192001" cy="5207259"/>
              </a:xfrm>
              <a:prstGeom prst="rect">
                <a:avLst/>
              </a:prstGeom>
              <a:blipFill>
                <a:blip r:embed="rId3"/>
                <a:stretch>
                  <a:fillRect l="-1000" r="-1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9FDF4EB-A4A2-C83E-935F-E0382006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20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51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61322"/>
            <a:ext cx="12191999" cy="6196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Root mean square energy spread in the </a:t>
            </a:r>
            <a:r>
              <a:rPr lang="en-US" sz="3600" b="1" dirty="0" err="1">
                <a:ea typeface="Tahoma" panose="020B0604030504040204" pitchFamily="34" charset="0"/>
                <a:cs typeface="Tahoma" panose="020B0604030504040204" pitchFamily="34" charset="0"/>
              </a:rPr>
              <a:t>ansemble</a:t>
            </a:r>
            <a:endParaRPr lang="ru-RU" sz="36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3D83304-E0F4-AD6F-D389-68C2A7AD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21</a:t>
            </a:fld>
            <a:r>
              <a:rPr lang="en-US" dirty="0"/>
              <a:t>/24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B0E890-303F-5C1D-C094-443D1F55AEC7}"/>
              </a:ext>
            </a:extLst>
          </p:cNvPr>
          <p:cNvSpPr/>
          <p:nvPr/>
        </p:nvSpPr>
        <p:spPr>
          <a:xfrm>
            <a:off x="511629" y="1152387"/>
            <a:ext cx="239485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D2E67-51E8-BAD8-1DDE-47EFDD29431D}"/>
              </a:ext>
            </a:extLst>
          </p:cNvPr>
          <p:cNvSpPr txBox="1"/>
          <p:nvPr/>
        </p:nvSpPr>
        <p:spPr>
          <a:xfrm rot="16200000">
            <a:off x="160467" y="3820322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RMS</a:t>
            </a:r>
            <a:r>
              <a:rPr lang="en-US" sz="2800" b="1" dirty="0"/>
              <a:t> </a:t>
            </a:r>
            <a:endParaRPr lang="ru-RU" sz="28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09F14F-A075-158B-8274-16C4D01DC62F}"/>
              </a:ext>
            </a:extLst>
          </p:cNvPr>
          <p:cNvSpPr/>
          <p:nvPr/>
        </p:nvSpPr>
        <p:spPr>
          <a:xfrm rot="5400000">
            <a:off x="7402642" y="4976110"/>
            <a:ext cx="239485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FC903-C271-1FD7-43B1-888F4A6D1523}"/>
              </a:ext>
            </a:extLst>
          </p:cNvPr>
          <p:cNvSpPr txBox="1"/>
          <p:nvPr/>
        </p:nvSpPr>
        <p:spPr>
          <a:xfrm>
            <a:off x="5639512" y="6477262"/>
            <a:ext cx="219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Turn number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659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61322"/>
            <a:ext cx="12191999" cy="6196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The influence of the “mirror” harmonic. Spin flip</a:t>
            </a:r>
            <a:endParaRPr lang="ru-RU" sz="3600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ED72326-D4D4-5649-5531-76970B9C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22</a:t>
            </a:fld>
            <a:r>
              <a:rPr lang="en-US" dirty="0"/>
              <a:t>/24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B7F3F9-B9D7-611E-C3A9-EEBE9FC26B2D}"/>
              </a:ext>
            </a:extLst>
          </p:cNvPr>
          <p:cNvSpPr/>
          <p:nvPr/>
        </p:nvSpPr>
        <p:spPr>
          <a:xfrm>
            <a:off x="587829" y="1371600"/>
            <a:ext cx="239485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2E607C-7427-3261-BFE8-931039451CED}"/>
              </a:ext>
            </a:extLst>
          </p:cNvPr>
          <p:cNvSpPr/>
          <p:nvPr/>
        </p:nvSpPr>
        <p:spPr>
          <a:xfrm rot="5400000">
            <a:off x="6618515" y="4976110"/>
            <a:ext cx="239485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311B29-5FD4-3E4A-EB77-ADFE32A9623C}"/>
              </a:ext>
            </a:extLst>
          </p:cNvPr>
          <p:cNvSpPr/>
          <p:nvPr/>
        </p:nvSpPr>
        <p:spPr>
          <a:xfrm rot="5400000">
            <a:off x="8607879" y="1145722"/>
            <a:ext cx="239485" cy="4163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EE82B-2CC6-FF6B-87ED-4E958C01FC49}"/>
              </a:ext>
            </a:extLst>
          </p:cNvPr>
          <p:cNvSpPr txBox="1"/>
          <p:nvPr/>
        </p:nvSpPr>
        <p:spPr>
          <a:xfrm>
            <a:off x="6820701" y="2704394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Adiabaticity violation zone</a:t>
            </a:r>
            <a:endParaRPr lang="ru-RU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B4042-5877-AB71-B7EC-11D686FD98E4}"/>
              </a:ext>
            </a:extLst>
          </p:cNvPr>
          <p:cNvSpPr txBox="1"/>
          <p:nvPr/>
        </p:nvSpPr>
        <p:spPr>
          <a:xfrm rot="16200000">
            <a:off x="-1170347" y="2726386"/>
            <a:ext cx="3755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Equilibrium polarization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8EAF9-9DD1-541D-9399-C895CAA0A968}"/>
              </a:ext>
            </a:extLst>
          </p:cNvPr>
          <p:cNvSpPr txBox="1"/>
          <p:nvPr/>
        </p:nvSpPr>
        <p:spPr>
          <a:xfrm>
            <a:off x="4991098" y="6492875"/>
            <a:ext cx="11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Detune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738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61321"/>
            <a:ext cx="12191999" cy="6181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Simulation of "spin gymnastics"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pPr/>
              <a:t>23</a:t>
            </a:fld>
            <a:r>
              <a:rPr lang="en-US" dirty="0"/>
              <a:t>/25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8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E5602D-5306-40F0-A125-0C96D07ED634}"/>
                  </a:ext>
                </a:extLst>
              </p:cNvPr>
              <p:cNvSpPr txBox="1"/>
              <p:nvPr/>
            </p:nvSpPr>
            <p:spPr>
              <a:xfrm>
                <a:off x="1" y="651738"/>
                <a:ext cx="12191999" cy="5555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Total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Estimation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𝑳𝑹</m:t>
                        </m:r>
                      </m:sub>
                      <m:sup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𝝍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using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“Pinch Technique”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in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one-loop order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is performed.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In the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case of the SCTF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the simulation results give a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positive result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for using the scheme with three Siberian Snakes for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such an experiment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Analysis of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“mirror” harmonic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synchrotron  motion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is carried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out.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Plans:</a:t>
                </a: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Calculations of the spin coherence time in resonance zone, as well as the derivation of an analytical formula for the weakening of polarization after a flip in case of variable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Betatron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motion implementation.</a:t>
                </a:r>
                <a:endParaRPr 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E5602D-5306-40F0-A125-0C96D07ED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51738"/>
                <a:ext cx="12191999" cy="5555432"/>
              </a:xfrm>
              <a:prstGeom prst="rect">
                <a:avLst/>
              </a:prstGeom>
              <a:blipFill>
                <a:blip r:embed="rId3"/>
                <a:stretch>
                  <a:fillRect l="-1050" t="-1098" r="-450" b="-23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" y="1499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FD89-A66A-463D-819E-5809FA7E6BCB}" type="slidenum">
              <a:rPr lang="ru-RU" smtClean="0"/>
              <a:pPr/>
              <a:t>24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0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Simulating of synchrotron oscillations</a:t>
            </a:r>
            <a:endParaRPr lang="ru-RU" sz="3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4" y="1063352"/>
                <a:ext cx="12192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Ultrarelativistic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case and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𝐪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1063352"/>
                <a:ext cx="12192003" cy="523220"/>
              </a:xfrm>
              <a:prstGeom prst="rect">
                <a:avLst/>
              </a:prstGeom>
              <a:blipFill>
                <a:blip r:embed="rId2"/>
                <a:stretch>
                  <a:fillRect l="-850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1968182"/>
                <a:ext cx="12192001" cy="342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𝐶𝑜𝑠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8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𝐶𝑜𝑠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𝑆𝑖𝑛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action variable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800" dirty="0">
                    <a:ea typeface="Times New Roman" panose="02020603050405020304" pitchFamily="18" charset="0"/>
                  </a:rPr>
                  <a:t>angle variable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800" dirty="0">
                    <a:ea typeface="Times New Roman" panose="02020603050405020304" pitchFamily="18" charset="0"/>
                  </a:rPr>
                  <a:t>synchrotron oscillation decrement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800" dirty="0">
                    <a:ea typeface="Times New Roman" panose="02020603050405020304" pitchFamily="18" charset="0"/>
                  </a:rPr>
                  <a:t>synchrotron oscillation frequency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800" dirty="0">
                    <a:ea typeface="Times New Roman" panose="02020603050405020304" pitchFamily="18" charset="0"/>
                  </a:rPr>
                  <a:t>particle turn frequency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968182"/>
                <a:ext cx="12192001" cy="3423373"/>
              </a:xfrm>
              <a:prstGeom prst="rect">
                <a:avLst/>
              </a:prstGeom>
              <a:blipFill>
                <a:blip r:embed="rId3"/>
                <a:stretch>
                  <a:fillRect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ACCB2C3-DF72-7EA7-A6DB-01DEB6BF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25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241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Simulating of synchrotron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14849"/>
                <a:ext cx="12192001" cy="598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Solution of the system:</a:t>
                </a:r>
              </a:p>
              <a:p>
                <a:endParaRPr lang="en-US" sz="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𝑆𝑖𝑛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𝐶𝑜𝑠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𝐴𝑟𝑐𝑡𝑔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𝑡𝑔</m:t>
                                      </m:r>
                                      <m:d>
                                        <m:d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2000">
                                                  <a:latin typeface="Cambria Math" panose="02040503050406030204" pitchFamily="18" charset="0"/>
                                                </a:rPr>
                                                <m:t>Ψ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800" dirty="0"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a typeface="Times New Roman" panose="02020603050405020304" pitchFamily="18" charset="0"/>
                  </a:rPr>
                  <a:t>where</a:t>
                </a:r>
                <a:r>
                  <a:rPr lang="ru-RU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angle variable without dumping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400" dirty="0">
                    <a:ea typeface="Times New Roman" panose="02020603050405020304" pitchFamily="18" charset="0"/>
                  </a:rPr>
                  <a:t>ratio of the decrement of synchrotron oscillations to the synchrotron frequency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400" dirty="0">
                    <a:ea typeface="Times New Roman" panose="02020603050405020304" pitchFamily="18" charset="0"/>
                  </a:rPr>
                  <a:t>constant determined by the initial conditions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endParaRPr lang="en-US" sz="800" dirty="0">
                  <a:effectLst/>
                  <a:ea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imes New Roman" panose="02020603050405020304" pitchFamily="18" charset="0"/>
                  </a:rPr>
                  <a:t>SCTF case</a:t>
                </a:r>
                <a:r>
                  <a:rPr lang="ru-RU" sz="28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𝐶𝑜𝑠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𝑆𝑖𝑛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>
                        <a:effectLst/>
                        <a:ea typeface="Times New Roman" panose="02020603050405020304" pitchFamily="18" charset="0"/>
                      </a:rPr>
                      <m:t>1.55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 </a:t>
                </a:r>
                <a:r>
                  <a:rPr lang="en-US" sz="2400" dirty="0">
                    <a:ea typeface="Times New Roman" panose="02020603050405020304" pitchFamily="18" charset="0"/>
                  </a:rPr>
                  <a:t>GeV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>
                        <a:effectLst/>
                        <a:ea typeface="Times New Roman" panose="02020603050405020304" pitchFamily="18" charset="0"/>
                      </a:rPr>
                      <m:t>1.17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400">
                            <a:effectLst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69.77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𝑚𝑠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>
                        <a:effectLst/>
                        <a:ea typeface="Times New Roman" panose="02020603050405020304" pitchFamily="18" charset="0"/>
                      </a:rPr>
                      <m:t>2.7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)</a:t>
                </a:r>
                <a:r>
                  <a:rPr lang="en-US" sz="2400" dirty="0">
                    <a:ea typeface="Times New Roman" panose="02020603050405020304" pitchFamily="18" charset="0"/>
                  </a:rPr>
                  <a:t>.</a:t>
                </a:r>
                <a:endParaRPr lang="en-US" sz="2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849"/>
                <a:ext cx="12192001" cy="5980291"/>
              </a:xfrm>
              <a:prstGeom prst="rect">
                <a:avLst/>
              </a:prstGeom>
              <a:blipFill>
                <a:blip r:embed="rId2"/>
                <a:stretch>
                  <a:fillRect l="-850" r="-750" b="-1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2833956-675B-6570-E684-95E9073D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26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9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991"/>
            <a:ext cx="1242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The influence of the “mirror” harmonic. Radiation spin life time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1322"/>
            <a:ext cx="12191999" cy="6196678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36FCDE3-32E1-2937-244F-EC1507CC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27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4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43" y="1071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Standard Model Electro-Weak sector</a:t>
            </a:r>
            <a:br>
              <a:rPr lang="ru-RU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checking with SCTF</a:t>
            </a:r>
            <a:endParaRPr lang="ru-RU" sz="3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4458" y="277623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Spin physics program at SCTF</a:t>
                </a: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endParaRPr lang="ru-RU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ru-RU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Weinberg's “running” Weak Angle </a:t>
                </a: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endParaRPr lang="en-US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Total cross-section of 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on poles</a:t>
                </a:r>
                <a:endParaRPr lang="ru-RU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endParaRPr lang="ru-RU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ru-RU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Systematic errors sources</a:t>
                </a: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endParaRPr lang="en-US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Frequent flipping of longitudinal polarization </a:t>
                </a:r>
                <a:endParaRPr lang="ru-RU" dirty="0"/>
              </a:p>
              <a:p>
                <a:pPr marL="514350" indent="-514350">
                  <a:spcBef>
                    <a:spcPct val="0"/>
                  </a:spcBef>
                  <a:buFont typeface="+mj-lt"/>
                  <a:buAutoNum type="arabicPeriod"/>
                </a:pPr>
                <a:endParaRPr lang="en-US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458" y="2776239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2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-25292"/>
                <a:ext cx="12192001" cy="2124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Spin physics program at SCTF</a:t>
                </a:r>
              </a:p>
              <a:p>
                <a:endParaRPr lang="en-US" sz="1100" b="1" dirty="0">
                  <a:ea typeface="+mj-ea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The main goal of the experiments with the </a:t>
                </a:r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Super Charm-Tau Factory (SCTF)</a:t>
                </a:r>
                <a:r>
                  <a:rPr lang="ru-RU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is to study the processes of electron-positron annihilation in </a:t>
                </a:r>
                <a14:m>
                  <m:oMath xmlns:m="http://schemas.openxmlformats.org/officeDocument/2006/math">
                    <m:r>
                      <a:rPr lang="en-US" altLang="ru-RU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m:rPr>
                        <m:nor/>
                      </m:rPr>
                      <a:rPr lang="en-US" altLang="ru-RU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alt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𝝉</m:t>
                    </m:r>
                  </m:oMath>
                </a14:m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region </a:t>
                </a: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with high luminosity: </a:t>
                </a:r>
                <a14:m>
                  <m:oMath xmlns:m="http://schemas.openxmlformats.org/officeDocument/2006/math">
                    <m:r>
                      <a:rPr lang="en-US" altLang="ru-RU" sz="2800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alt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alt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2800" b="1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altLang="ru-RU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÷</m:t>
                    </m:r>
                    <m:r>
                      <a:rPr lang="en-US" altLang="ru-RU" sz="28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GeV</a:t>
                </a:r>
                <a:r>
                  <a:rPr lang="ru-RU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in</a:t>
                </a:r>
                <a:r>
                  <a:rPr lang="ru-RU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ru-RU" sz="28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c.m</a:t>
                </a:r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𝑳</m:t>
                    </m:r>
                    <m:r>
                      <a:rPr lang="ru-RU" altLang="ru-RU" sz="2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ru-RU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~</m:t>
                    </m:r>
                    <m:r>
                      <a:rPr lang="ru-RU" altLang="ru-RU" sz="28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ru-RU" altLang="ru-RU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altLang="ru-RU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altLang="ru-RU" sz="28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𝟑𝟓</m:t>
                        </m:r>
                      </m:sup>
                    </m:sSup>
                  </m:oMath>
                </a14:m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𝒄𝒎</m:t>
                        </m:r>
                      </m:e>
                      <m:sup>
                        <m:r>
                          <a:rPr lang="ru-RU" altLang="ru-RU" sz="28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ru-RU" altLang="ru-RU" sz="2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ru-RU" sz="2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ru-RU" altLang="ru-RU" sz="28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ru-RU" altLang="ru-RU" sz="28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25292"/>
                <a:ext cx="12192001" cy="2124364"/>
              </a:xfrm>
              <a:prstGeom prst="rect">
                <a:avLst/>
              </a:prstGeom>
              <a:blipFill>
                <a:blip r:embed="rId3"/>
                <a:stretch>
                  <a:fillRect l="-1500" t="-4598" r="-1000" b="-7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50" y="2296298"/>
            <a:ext cx="5627715" cy="4177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2007358"/>
            <a:ext cx="790367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Tahoma" panose="020B0604030504040204" pitchFamily="34" charset="0"/>
                <a:cs typeface="Tahoma" panose="020B0604030504040204" pitchFamily="34" charset="0"/>
              </a:rPr>
              <a:t>Variant with longitudinal polarized e- </a:t>
            </a:r>
          </a:p>
          <a:p>
            <a:endParaRPr lang="en-US" sz="1100" b="1" dirty="0">
              <a:ea typeface="+mj-ea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ru-RU" sz="2800" dirty="0">
                <a:ea typeface="Tahoma" panose="020B0604030504040204" pitchFamily="34" charset="0"/>
                <a:cs typeface="Tahoma" panose="020B0604030504040204" pitchFamily="34" charset="0"/>
              </a:rPr>
              <a:t>Longitudinal polarization in </a:t>
            </a:r>
            <a:r>
              <a:rPr lang="en-US" altLang="ru-RU" sz="2800" b="1" dirty="0"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lang="en-US" altLang="ru-RU" sz="2800" dirty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800" b="1" dirty="0">
                <a:ea typeface="Tahoma" panose="020B0604030504040204" pitchFamily="34" charset="0"/>
                <a:cs typeface="Tahoma" panose="020B0604030504040204" pitchFamily="34" charset="0"/>
              </a:rPr>
              <a:t>3 Siberian snakes</a:t>
            </a:r>
            <a:r>
              <a:rPr lang="en-US" altLang="ru-RU" sz="28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ru-RU" sz="2800" b="1" dirty="0">
                <a:ea typeface="Tahoma" panose="020B0604030504040204" pitchFamily="34" charset="0"/>
                <a:cs typeface="Tahoma" panose="020B0604030504040204" pitchFamily="34" charset="0"/>
              </a:rPr>
              <a:t>Rich</a:t>
            </a:r>
            <a:r>
              <a:rPr lang="en-US" altLang="ru-RU" sz="2800" dirty="0">
                <a:ea typeface="Tahoma" panose="020B0604030504040204" pitchFamily="34" charset="0"/>
                <a:cs typeface="Tahoma" panose="020B0604030504040204" pitchFamily="34" charset="0"/>
              </a:rPr>
              <a:t> spin physics program (EW, strong sector)</a:t>
            </a:r>
            <a:r>
              <a:rPr lang="en-US" altLang="ru-RU" sz="2800" b="1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" y="3889332"/>
                <a:ext cx="6663350" cy="311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Measuring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ru-RU" sz="2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𝑺𝒊𝒏</m:t>
                        </m:r>
                      </m:e>
                      <m:sup>
                        <m:r>
                          <a:rPr lang="en-US" altLang="ru-RU" sz="2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altLang="ru-RU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RU" sz="2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ru-RU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altLang="ru-RU" sz="2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𝑾</m:t>
                        </m:r>
                      </m:sub>
                    </m:sSub>
                    <m:r>
                      <a:rPr lang="en-US" altLang="ru-RU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ru-RU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lang="en-US" altLang="ru-RU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alt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𝝍</m:t>
                    </m:r>
                  </m:oMath>
                </a14:m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decays (SM testing)</a:t>
                </a:r>
                <a:endParaRPr lang="en-US" altLang="ru-RU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Nucleon polarization near threshold (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acc>
                      <m:accPr>
                        <m:chr m:val="̅"/>
                        <m:ctrlPr>
                          <a:rPr lang="en-US" altLang="ru-RU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ru-RU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bound states</a:t>
                </a: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Polarization effects in </a:t>
                </a:r>
                <a14:m>
                  <m:oMath xmlns:m="http://schemas.openxmlformats.org/officeDocument/2006/math">
                    <m:r>
                      <a:rPr lang="en-US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𝜏</m:t>
                    </m:r>
                  </m:oMath>
                </a14:m>
                <a:r>
                  <a:rPr lang="ru-RU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physics (</a:t>
                </a:r>
                <a:r>
                  <a:rPr lang="en-US" alt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EDM, CP-violation</a:t>
                </a:r>
                <a:r>
                  <a:rPr lang="en-US" alt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⋯</m:t>
                      </m:r>
                    </m:oMath>
                  </m:oMathPara>
                </a14:m>
                <a:endParaRPr lang="en-US" alt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889332"/>
                <a:ext cx="6663350" cy="3118290"/>
              </a:xfrm>
              <a:prstGeom prst="rect">
                <a:avLst/>
              </a:prstGeom>
              <a:blipFill>
                <a:blip r:embed="rId5"/>
                <a:stretch>
                  <a:fillRect l="-1921" t="-1758" r="-1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53DC38F4-38A8-E8D2-0034-A366E01B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4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8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16A783-EBD7-B1E8-B995-8F644C26C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815" y="3492567"/>
            <a:ext cx="4623303" cy="302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860719"/>
                <a:ext cx="5159926" cy="542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1. Electroweak theory parameter (Weinberg-Salam-Glashow):</a:t>
                </a:r>
              </a:p>
              <a:p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  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in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mixing angle</a:t>
                </a:r>
                <a:r>
                  <a:rPr lang="ru-RU" sz="2800" dirty="0"/>
                  <a:t>.</a:t>
                </a:r>
                <a:endParaRPr lang="en-US" sz="2800" dirty="0"/>
              </a:p>
              <a:p>
                <a:pPr algn="just"/>
                <a:endParaRPr lang="en-US" sz="1200" dirty="0"/>
              </a:p>
              <a:p>
                <a:pPr algn="just"/>
                <a:r>
                  <a:rPr lang="en-US" sz="2800" b="1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800" b="1" dirty="0"/>
                  <a:t> current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ru-RU" sz="2800" b="1" dirty="0"/>
                  <a:t> </a:t>
                </a:r>
                <a:r>
                  <a:rPr lang="en-US" sz="2800" b="1" dirty="0"/>
                  <a:t>coupling):</a:t>
                </a:r>
              </a:p>
              <a:p>
                <a:pPr algn="just"/>
                <a:endParaRPr lang="en-US" sz="12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𝑒𝑓𝑓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pPr algn="just"/>
                <a:endParaRPr lang="en-US" sz="12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- third isospin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- electric charge. </a:t>
                </a:r>
                <a:r>
                  <a:rPr lang="en-US" sz="2800" b="1" dirty="0"/>
                  <a:t>(Neutral currents)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0719"/>
                <a:ext cx="5159926" cy="5421612"/>
              </a:xfrm>
              <a:prstGeom prst="rect">
                <a:avLst/>
              </a:prstGeom>
              <a:blipFill>
                <a:blip r:embed="rId3"/>
                <a:stretch>
                  <a:fillRect l="-2364" t="-1011" r="-2364"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Weinberg's “running” Weak Angle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9A014D-7281-41C4-1C2E-924B71BAD747}"/>
                  </a:ext>
                </a:extLst>
              </p:cNvPr>
              <p:cNvSpPr txBox="1"/>
              <p:nvPr/>
            </p:nvSpPr>
            <p:spPr>
              <a:xfrm>
                <a:off x="5441573" y="860719"/>
                <a:ext cx="6517789" cy="305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3. Physical “running" angle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𝑆𝑖𝑛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𝑒𝑓𝑓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𝑆𝑖𝑛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𝑀𝑆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𝑀𝑆</m:t>
                            </m:r>
                          </m:e>
                        </m:acc>
                      </m:sub>
                    </m:sSub>
                  </m:oMath>
                </a14:m>
                <a:r>
                  <a:rPr lang="ru-RU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the value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𝑍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-pole in Minimal subtraction scheme (MS),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- the electro-weak form-factor. </a:t>
                </a:r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Absorbed diagrams by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𝜸</m:t>
                    </m:r>
                  </m:oMath>
                </a14:m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interference:</a:t>
                </a:r>
              </a:p>
              <a:p>
                <a:pPr algn="just"/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9A014D-7281-41C4-1C2E-924B71BAD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3" y="860719"/>
                <a:ext cx="6517789" cy="3051413"/>
              </a:xfrm>
              <a:prstGeom prst="rect">
                <a:avLst/>
              </a:prstGeom>
              <a:blipFill>
                <a:blip r:embed="rId4"/>
                <a:stretch>
                  <a:fillRect l="-1964" t="-1796" r="-1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A08018C-CD94-299A-3FF0-3CA37283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5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03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91" y="860719"/>
                <a:ext cx="12183208" cy="5641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1. Left-right asymmetry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of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𝒒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(Standard Model):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𝜁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ru-RU" sz="2800" b="1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b="1" dirty="0"/>
                  <a:t> </a:t>
                </a:r>
                <a:r>
                  <a:rPr lang="en-US" sz="2800" b="1" dirty="0"/>
                  <a:t>total cross-section </a:t>
                </a:r>
                <a:r>
                  <a:rPr lang="en-US" sz="2800" dirty="0"/>
                  <a:t>corresponding to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with</a:t>
                </a:r>
                <a:r>
                  <a:rPr lang="ru-RU" sz="2800" dirty="0"/>
                  <a:t>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negative longitudinal</a:t>
                </a:r>
                <a:r>
                  <a:rPr lang="en-US" sz="2800" dirty="0"/>
                  <a:t> polarization of e- bunch</a:t>
                </a:r>
                <a:r>
                  <a:rPr lang="ru-RU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𝒊𝒏</m:t>
                        </m:r>
                      </m:e>
                      <m:sup>
                        <m:r>
                          <a:rPr lang="ru-RU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bSup>
                      <m:sSubSup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𝒆𝒇𝒇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p>
                    </m:sSubSup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u-RU" sz="2800" b="1" dirty="0">
                    <a:ea typeface="Times New Roman" panose="02020603050405020304" pitchFamily="18" charset="0"/>
                  </a:rPr>
                  <a:t>–</a:t>
                </a:r>
                <a:r>
                  <a:rPr lang="en-US" sz="2800" b="1" dirty="0">
                    <a:ea typeface="Times New Roman" panose="02020603050405020304" pitchFamily="18" charset="0"/>
                  </a:rPr>
                  <a:t> value of sin square at energy of pole</a:t>
                </a:r>
                <a:r>
                  <a:rPr lang="ru-RU" sz="2800" b="1" dirty="0"/>
                  <a:t>,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  <m:r>
                      <a:rPr lang="ru-RU" sz="2800" b="0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resonance mass,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ru-RU" sz="2800" dirty="0"/>
                  <a:t>-</a:t>
                </a:r>
                <a:r>
                  <a:rPr lang="en-US" sz="2800" dirty="0"/>
                  <a:t>boson mass,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𝜁</m:t>
                    </m:r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/>
                  <a:t> average polarization degree of e- bunch.</a:t>
                </a:r>
              </a:p>
              <a:p>
                <a:endParaRPr lang="en-US" sz="1600" dirty="0"/>
              </a:p>
              <a:p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2.  Estimation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𝐿𝑅</m:t>
                        </m:r>
                      </m:sub>
                    </m:sSub>
                    <m:r>
                      <a:rPr lang="ru-RU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=1)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in one-loop order,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using “Pinch Technique” (give same result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𝑴𝑺</m:t>
                        </m:r>
                      </m:e>
                    </m:acc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6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𝐿𝑅</m:t>
                        </m:r>
                      </m:sub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</m:e>
                      <m:sup>
                        <m:r>
                          <a:rPr lang="ru-RU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𝟐𝟑𝟔𝟐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" y="860719"/>
                <a:ext cx="12183208" cy="5641481"/>
              </a:xfrm>
              <a:prstGeom prst="rect">
                <a:avLst/>
              </a:prstGeom>
              <a:blipFill>
                <a:blip r:embed="rId2"/>
                <a:stretch>
                  <a:fillRect l="-1001" t="-972" r="-1001" b="-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" y="14991"/>
                <a:ext cx="1219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Total cross-section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36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on poles</a:t>
                </a:r>
                <a:endParaRPr lang="ru-RU" sz="36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991"/>
                <a:ext cx="12192000" cy="646331"/>
              </a:xfrm>
              <a:prstGeom prst="rect">
                <a:avLst/>
              </a:prstGeom>
              <a:blipFill>
                <a:blip r:embed="rId3"/>
                <a:stretch>
                  <a:fillRect l="-1500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1C43D23-1CC3-6E3A-3B9B-CB59DF94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6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5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Systematic errors sources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862653"/>
                <a:ext cx="12191999" cy="563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Inequivalence of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𝜻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±</m:t>
                        </m:r>
                      </m:sub>
                    </m:sSub>
                  </m:oMath>
                </a14:m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Dependence of the beam lifetime on the square of the degree of polarization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ru-RU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Dependence of cross-sections on energy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𝜹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=∆</m:t>
                    </m:r>
                    <m:r>
                      <a:rPr lang="ru-RU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𝜸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𝜸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𝚪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𝑱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𝝍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~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𝟗𝟑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keV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ru-RU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The presence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polarization</a:t>
                </a:r>
                <a:endParaRPr lang="ru-RU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ru-RU" sz="16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Estimation of uncertainty (A.E. Bondar previous FTCF-2024, January):</a:t>
                </a:r>
              </a:p>
              <a:p>
                <a:pPr algn="ctr"/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𝑾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)~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for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𝝍</m:t>
                    </m:r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𝑡𝑜𝑡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~1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year,</a:t>
                </a:r>
                <a:r>
                  <a:rPr lang="ru-RU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𝜻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𝜻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~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sz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VS</a:t>
                </a:r>
              </a:p>
              <a:p>
                <a:pPr algn="ctr"/>
                <a:endParaRPr lang="en-US" sz="12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On</a:t>
                </a:r>
                <a:r>
                  <a:rPr lang="ru-RU" sz="280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𝑍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-pole</a:t>
                </a:r>
                <a:r>
                  <a:rPr lang="ru-RU" sz="280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LEP/SLAC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𝑾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)~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2653"/>
                <a:ext cx="12191999" cy="5638851"/>
              </a:xfrm>
              <a:prstGeom prst="rect">
                <a:avLst/>
              </a:prstGeom>
              <a:blipFill>
                <a:blip r:embed="rId2"/>
                <a:stretch>
                  <a:fillRect l="-850" t="-1189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C4C9A34-DC71-5508-28AB-758FB74A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7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1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9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Frequent flipping of longitudinal polarization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91" y="860719"/>
                <a:ext cx="12183208" cy="396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“Spin Gymnastics” and random polarization sign of</a:t>
                </a:r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bunch: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𝐿𝑅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𝑆𝑦𝑠𝑡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𝑆𝑦𝑠𝑡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acc>
                              <m:accPr>
                                <m:chr m:val="̂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rad>
                      </m:den>
                    </m:f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̂"/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𝑆𝑦𝑠𝑡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endParaRPr lang="ru-RU" sz="16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2800" dirty="0"/>
                  <a:t>where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ru-RU" sz="2800" b="1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b="1" dirty="0"/>
                  <a:t> </a:t>
                </a:r>
                <a:r>
                  <a:rPr lang="en-US" sz="2800" dirty="0"/>
                  <a:t>number of bunches,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ru-RU" sz="2800" b="1" dirty="0"/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b="1" dirty="0"/>
                  <a:t> </a:t>
                </a:r>
                <a:r>
                  <a:rPr lang="en-US" sz="2800" dirty="0"/>
                  <a:t>total time of data acquisition,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  <m:r>
                      <a:rPr lang="ru-RU" sz="2800" b="1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/>
                  <a:t> time of data acquisition for one bunch,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/>
                  <a:t> time between flips</a:t>
                </a:r>
                <a:r>
                  <a:rPr lang="ru-RU" sz="2800" dirty="0"/>
                  <a:t>.</a:t>
                </a:r>
                <a:endParaRPr lang="en-US" sz="2800" dirty="0"/>
              </a:p>
              <a:p>
                <a:pPr algn="just"/>
                <a:endParaRPr lang="ru-RU" dirty="0"/>
              </a:p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Required polarization losing during spin-flip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𝜻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𝜻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~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ru-RU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" y="860719"/>
                <a:ext cx="12183208" cy="3961084"/>
              </a:xfrm>
              <a:prstGeom prst="rect">
                <a:avLst/>
              </a:prstGeom>
              <a:blipFill>
                <a:blip r:embed="rId3"/>
                <a:stretch>
                  <a:fillRect l="-1001" t="-1385" r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7527-3A0C-0983-DC5B-CA68ABEA5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80" y="4392892"/>
            <a:ext cx="5646420" cy="2099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07913-6E8E-0009-F030-ED58CD1DA10B}"/>
                  </a:ext>
                </a:extLst>
              </p:cNvPr>
              <p:cNvSpPr txBox="1"/>
              <p:nvPr/>
            </p:nvSpPr>
            <p:spPr>
              <a:xfrm>
                <a:off x="-45763" y="4647410"/>
                <a:ext cx="6645898" cy="159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,</a:t>
                </a:r>
                <a:r>
                  <a:rPr lang="ru-RU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ru-RU" sz="280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  <m:r>
                      <a:rPr lang="ru-RU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dirty="0">
                    <a:latin typeface="Cambria Math" panose="02040503050406030204" pitchFamily="18" charset="0"/>
                  </a:rPr>
                  <a:t> 300 </a:t>
                </a:r>
                <a:r>
                  <a:rPr lang="en-US" sz="2800" dirty="0">
                    <a:latin typeface="Cambria Math" panose="02040503050406030204" pitchFamily="18" charset="0"/>
                  </a:rPr>
                  <a:t>s,</a:t>
                </a:r>
                <a:r>
                  <a:rPr lang="ru-RU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dirty="0">
                    <a:latin typeface="Cambria Math" panose="02040503050406030204" pitchFamily="18" charset="0"/>
                  </a:rPr>
                  <a:t> 5 </a:t>
                </a:r>
                <a:r>
                  <a:rPr lang="en-US" sz="2800" dirty="0">
                    <a:latin typeface="Cambria Math" panose="02040503050406030204" pitchFamily="18" charset="0"/>
                  </a:rPr>
                  <a:t>s:</a:t>
                </a:r>
              </a:p>
              <a:p>
                <a:endParaRPr lang="en-US" sz="120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800" b="1" dirty="0"/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ru-RU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2800" b="1" dirty="0"/>
                  <a:t> 	</a:t>
                </a:r>
              </a:p>
              <a:p>
                <a:pPr algn="ctr"/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1" dirty="0"/>
                  <a:t>-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800" b="1" dirty="0"/>
                  <a:t> factory)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07913-6E8E-0009-F030-ED58CD1DA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63" y="4647410"/>
                <a:ext cx="6645898" cy="1590948"/>
              </a:xfrm>
              <a:prstGeom prst="rect">
                <a:avLst/>
              </a:prstGeom>
              <a:blipFill>
                <a:blip r:embed="rId5"/>
                <a:stretch>
                  <a:fillRect t="-3065" r="-1283" b="-9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46551-361A-3840-9955-FD37A3AB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A7FD89-A66A-463D-819E-5809FA7E6BCB}" type="slidenum">
              <a:rPr lang="ru-RU" smtClean="0"/>
              <a:pPr/>
              <a:t>8</a:t>
            </a:fld>
            <a:r>
              <a:rPr lang="en-US" dirty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54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650" y="8449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Longitudinal polarization flipping procedure and it’s spin dynamics</a:t>
            </a:r>
            <a:endParaRPr lang="ru-RU" sz="36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165" y="2506662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 Adiabatic spin-flip specific for SCTF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 Organization of longitudinal polarization in IP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Adiabatic crossing of spin resonance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600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The influence of the “mirror” harmonic and synchrotron modulations</a:t>
            </a:r>
          </a:p>
          <a:p>
            <a:pPr lvl="1">
              <a:spcBef>
                <a:spcPct val="0"/>
              </a:spcBef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RF-flipper calculations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ea typeface="Tahoma" panose="020B0604030504040204" pitchFamily="34" charset="0"/>
                <a:cs typeface="Tahoma" panose="020B0604030504040204" pitchFamily="34" charset="0"/>
              </a:rPr>
              <a:t> Position optimization for RF-flipper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Parameters of RF-flipper. Field integral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Parameters of RF-flipper. Resonant circuit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68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16626</TotalTime>
  <Words>2015</Words>
  <Application>Microsoft Office PowerPoint</Application>
  <PresentationFormat>Широкоэкранный</PresentationFormat>
  <Paragraphs>338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Тема Office</vt:lpstr>
      <vt:lpstr>Longitudinal polarization spin flips for measurement of the mixing angle</vt:lpstr>
      <vt:lpstr>Plan</vt:lpstr>
      <vt:lpstr>Standard Model Electro-Weak sector  checking with SCTF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Longitudinal polarization flipping procedure and it’s spin dynamics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Simulation results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возможности обнаружения эффектов несохранения чётности в экспериментах на ускорительном комплексе NICA</dc:title>
  <dc:creator>BINP User</dc:creator>
  <cp:lastModifiedBy>GoDiSaDJ</cp:lastModifiedBy>
  <cp:revision>974</cp:revision>
  <dcterms:created xsi:type="dcterms:W3CDTF">2019-05-08T09:36:31Z</dcterms:created>
  <dcterms:modified xsi:type="dcterms:W3CDTF">2024-11-19T00:13:47Z</dcterms:modified>
</cp:coreProperties>
</file>