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Lst>
  <p:notesMasterIdLst>
    <p:notesMasterId r:id="rId17"/>
  </p:notesMasterIdLst>
  <p:sldIdLst>
    <p:sldId id="256" r:id="rId2"/>
    <p:sldId id="257" r:id="rId3"/>
    <p:sldId id="273" r:id="rId4"/>
    <p:sldId id="274" r:id="rId5"/>
    <p:sldId id="263" r:id="rId6"/>
    <p:sldId id="268" r:id="rId7"/>
    <p:sldId id="260" r:id="rId8"/>
    <p:sldId id="265" r:id="rId9"/>
    <p:sldId id="258" r:id="rId10"/>
    <p:sldId id="267" r:id="rId11"/>
    <p:sldId id="269" r:id="rId12"/>
    <p:sldId id="272" r:id="rId13"/>
    <p:sldId id="266" r:id="rId14"/>
    <p:sldId id="270" r:id="rId15"/>
    <p:sldId id="27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31" autoAdjust="0"/>
    <p:restoredTop sz="82580" autoAdjust="0"/>
  </p:normalViewPr>
  <p:slideViewPr>
    <p:cSldViewPr snapToGrid="0">
      <p:cViewPr varScale="1">
        <p:scale>
          <a:sx n="50" d="100"/>
          <a:sy n="50" d="100"/>
        </p:scale>
        <p:origin x="60" y="1036"/>
      </p:cViewPr>
      <p:guideLst/>
    </p:cSldViewPr>
  </p:slideViewPr>
  <p:outlineViewPr>
    <p:cViewPr>
      <p:scale>
        <a:sx n="33" d="100"/>
        <a:sy n="33" d="100"/>
      </p:scale>
      <p:origin x="0" y="-300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2" d="100"/>
          <a:sy n="72" d="100"/>
        </p:scale>
        <p:origin x="3524" y="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48222-261B-48B5-B561-AB0DB468DD5C}" type="datetimeFigureOut">
              <a:rPr lang="ru-RU" smtClean="0"/>
              <a:t>18.11.2024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F16CAF-5886-4B28-ADD6-2885CB49186F}" type="slidenum">
              <a:rPr lang="ru-RU" smtClean="0"/>
              <a:t>‹#›</a:t>
            </a:fld>
            <a:endParaRPr lang="ru-RU"/>
          </a:p>
        </p:txBody>
      </p:sp>
    </p:spTree>
    <p:extLst>
      <p:ext uri="{BB962C8B-B14F-4D97-AF65-F5344CB8AC3E}">
        <p14:creationId xmlns:p14="http://schemas.microsoft.com/office/powerpoint/2010/main" val="3240681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err="1"/>
              <a:t>Im</a:t>
            </a:r>
            <a:r>
              <a:rPr lang="en-US" dirty="0"/>
              <a:t> Mikhail, Junior Researcher ad </a:t>
            </a:r>
            <a:r>
              <a:rPr lang="en-US" dirty="0" err="1"/>
              <a:t>Budker</a:t>
            </a:r>
            <a:r>
              <a:rPr lang="en-US" dirty="0"/>
              <a:t> institute of nuclear physics</a:t>
            </a:r>
          </a:p>
          <a:p>
            <a:r>
              <a:rPr lang="en-US" dirty="0"/>
              <a:t>Today </a:t>
            </a:r>
            <a:r>
              <a:rPr lang="en-US" dirty="0" err="1"/>
              <a:t>Im</a:t>
            </a:r>
            <a:r>
              <a:rPr lang="en-US" dirty="0"/>
              <a:t> going to talk with you about my work regarding SCTF and </a:t>
            </a:r>
            <a:r>
              <a:rPr lang="en-US" dirty="0" err="1"/>
              <a:t>touschek</a:t>
            </a:r>
            <a:r>
              <a:rPr lang="en-US" dirty="0"/>
              <a:t> lifetime</a:t>
            </a:r>
          </a:p>
        </p:txBody>
      </p:sp>
      <p:sp>
        <p:nvSpPr>
          <p:cNvPr id="4" name="Номер слайда 3"/>
          <p:cNvSpPr>
            <a:spLocks noGrp="1"/>
          </p:cNvSpPr>
          <p:nvPr>
            <p:ph type="sldNum" sz="quarter" idx="5"/>
          </p:nvPr>
        </p:nvSpPr>
        <p:spPr/>
        <p:txBody>
          <a:bodyPr/>
          <a:lstStyle/>
          <a:p>
            <a:fld id="{8AF16CAF-5886-4B28-ADD6-2885CB49186F}" type="slidenum">
              <a:rPr lang="ru-RU" smtClean="0"/>
              <a:t>1</a:t>
            </a:fld>
            <a:endParaRPr lang="ru-RU"/>
          </a:p>
        </p:txBody>
      </p:sp>
    </p:spTree>
    <p:extLst>
      <p:ext uri="{BB962C8B-B14F-4D97-AF65-F5344CB8AC3E}">
        <p14:creationId xmlns:p14="http://schemas.microsoft.com/office/powerpoint/2010/main" val="1115291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We wanted to see how DA and lifetime would change if we introduced quadrupole displacements to lattice. On first graph you can see x and y orbit errors along the azimuth for rms values of 10, 20, 30 and 40 </a:t>
            </a:r>
            <a:r>
              <a:rPr lang="en-US" dirty="0" err="1"/>
              <a:t>mkm</a:t>
            </a:r>
            <a:r>
              <a:rPr lang="en-US" dirty="0"/>
              <a:t>.</a:t>
            </a:r>
          </a:p>
          <a:p>
            <a:r>
              <a:rPr lang="en-US" dirty="0"/>
              <a:t>Errors were generated by random number generator for the same seed.</a:t>
            </a:r>
          </a:p>
          <a:p>
            <a:r>
              <a:rPr lang="en-US" dirty="0"/>
              <a:t>On plots below we can see the change in dynamic aperture in comparison to the ideal case. And final graph shows how the lifetime and DA area changes with rms orbit error. </a:t>
            </a:r>
          </a:p>
          <a:p>
            <a:r>
              <a:rPr lang="en-US" dirty="0"/>
              <a:t>Lifetime is decreased by 50 % when we have around 40 </a:t>
            </a:r>
            <a:r>
              <a:rPr lang="en-US" dirty="0" err="1"/>
              <a:t>mks</a:t>
            </a:r>
            <a:r>
              <a:rPr lang="en-US" dirty="0"/>
              <a:t> orbit error, DA area is decreased by 30 %</a:t>
            </a:r>
            <a:endParaRPr lang="ru-RU" dirty="0"/>
          </a:p>
        </p:txBody>
      </p:sp>
      <p:sp>
        <p:nvSpPr>
          <p:cNvPr id="4" name="Номер слайда 3"/>
          <p:cNvSpPr>
            <a:spLocks noGrp="1"/>
          </p:cNvSpPr>
          <p:nvPr>
            <p:ph type="sldNum" sz="quarter" idx="5"/>
          </p:nvPr>
        </p:nvSpPr>
        <p:spPr/>
        <p:txBody>
          <a:bodyPr/>
          <a:lstStyle/>
          <a:p>
            <a:fld id="{8AF16CAF-5886-4B28-ADD6-2885CB49186F}" type="slidenum">
              <a:rPr lang="ru-RU" smtClean="0"/>
              <a:t>13</a:t>
            </a:fld>
            <a:endParaRPr lang="ru-RU"/>
          </a:p>
        </p:txBody>
      </p:sp>
    </p:spTree>
    <p:extLst>
      <p:ext uri="{BB962C8B-B14F-4D97-AF65-F5344CB8AC3E}">
        <p14:creationId xmlns:p14="http://schemas.microsoft.com/office/powerpoint/2010/main" val="117518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These are the main topics of my presentation that I hope to cover</a:t>
            </a:r>
          </a:p>
          <a:p>
            <a:r>
              <a:rPr lang="en-US" dirty="0"/>
              <a:t>Probably most of the things I’m going to show you are already familiar to you, some or all methods shown in this presentation you might use in your work already.</a:t>
            </a:r>
          </a:p>
          <a:p>
            <a:r>
              <a:rPr lang="en-US" dirty="0"/>
              <a:t>In the beginning I will talk about the simulations of </a:t>
            </a:r>
            <a:r>
              <a:rPr lang="en-US" dirty="0" err="1"/>
              <a:t>touschek</a:t>
            </a:r>
            <a:r>
              <a:rPr lang="en-US" dirty="0"/>
              <a:t> scattering that I ran for our SCTF lattice using elegant code and </a:t>
            </a:r>
            <a:r>
              <a:rPr lang="en-US" dirty="0" err="1"/>
              <a:t>touschek_scatter</a:t>
            </a:r>
            <a:r>
              <a:rPr lang="en-US" dirty="0"/>
              <a:t> function</a:t>
            </a:r>
          </a:p>
          <a:p>
            <a:r>
              <a:rPr lang="en-US" dirty="0"/>
              <a:t>After that I’m going to show you how I </a:t>
            </a:r>
            <a:r>
              <a:rPr lang="en-US" dirty="0" err="1"/>
              <a:t>succeded</a:t>
            </a:r>
            <a:r>
              <a:rPr lang="en-US" dirty="0"/>
              <a:t> in optimizing dynamic aperture and LMA using MOGA optimizer for rings on the example of lattice that is similar to SCTF</a:t>
            </a:r>
          </a:p>
          <a:p>
            <a:r>
              <a:rPr lang="en-US" dirty="0"/>
              <a:t>Lastly I will show you how dynamic aperture and </a:t>
            </a:r>
            <a:r>
              <a:rPr lang="en-US" dirty="0" err="1"/>
              <a:t>touchek</a:t>
            </a:r>
            <a:r>
              <a:rPr lang="en-US" dirty="0"/>
              <a:t> lifetime changes when we introduce orbit error to our SCTF lattice caused by the transverse displacement of quadrupole lenses </a:t>
            </a:r>
            <a:endParaRPr lang="ru-RU" dirty="0"/>
          </a:p>
        </p:txBody>
      </p:sp>
      <p:sp>
        <p:nvSpPr>
          <p:cNvPr id="4" name="Номер слайда 3"/>
          <p:cNvSpPr>
            <a:spLocks noGrp="1"/>
          </p:cNvSpPr>
          <p:nvPr>
            <p:ph type="sldNum" sz="quarter" idx="5"/>
          </p:nvPr>
        </p:nvSpPr>
        <p:spPr/>
        <p:txBody>
          <a:bodyPr/>
          <a:lstStyle/>
          <a:p>
            <a:fld id="{8AF16CAF-5886-4B28-ADD6-2885CB49186F}" type="slidenum">
              <a:rPr lang="ru-RU" smtClean="0"/>
              <a:t>2</a:t>
            </a:fld>
            <a:endParaRPr lang="ru-RU"/>
          </a:p>
        </p:txBody>
      </p:sp>
    </p:spTree>
    <p:extLst>
      <p:ext uri="{BB962C8B-B14F-4D97-AF65-F5344CB8AC3E}">
        <p14:creationId xmlns:p14="http://schemas.microsoft.com/office/powerpoint/2010/main" val="5896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As you all well know one of the limitations to beam lifetime is caused by </a:t>
            </a:r>
            <a:r>
              <a:rPr lang="en-US" dirty="0" err="1"/>
              <a:t>Touschek</a:t>
            </a:r>
            <a:r>
              <a:rPr lang="en-US" dirty="0"/>
              <a:t> effect. </a:t>
            </a:r>
          </a:p>
          <a:p>
            <a:r>
              <a:rPr lang="en-US" dirty="0"/>
              <a:t>Creators of elegant program, that as I heard you are using as well, have implemented Monte Carlo integration technique to calculate </a:t>
            </a:r>
            <a:r>
              <a:rPr lang="en-US" dirty="0" err="1"/>
              <a:t>touschek</a:t>
            </a:r>
            <a:r>
              <a:rPr lang="en-US" dirty="0"/>
              <a:t> scattering rate. Scattering rate divided by number of particles in bunch is reversed </a:t>
            </a:r>
            <a:r>
              <a:rPr lang="en-US" dirty="0" err="1"/>
              <a:t>touschek</a:t>
            </a:r>
            <a:r>
              <a:rPr lang="en-US" dirty="0"/>
              <a:t> lifetime.  </a:t>
            </a:r>
          </a:p>
          <a:p>
            <a:r>
              <a:rPr lang="en-US" dirty="0"/>
              <a:t>Average scattering rate for particles that result in energy deviation greater than momentum acceptance or some nominal value is </a:t>
            </a:r>
            <a:r>
              <a:rPr lang="en-US" dirty="0" err="1"/>
              <a:t>Rmc</a:t>
            </a:r>
            <a:r>
              <a:rPr lang="en-US" dirty="0"/>
              <a:t>. In this equation N is the number of scattered particles, Ne is the number of scattering events. So one scattering event involve two particles. V is total volume in 11 dim space from which events are selected. M is particles with energy deviation bigger than nominal. </a:t>
            </a:r>
            <a:r>
              <a:rPr lang="en-US" dirty="0" err="1"/>
              <a:t>Rk</a:t>
            </a:r>
            <a:r>
              <a:rPr lang="en-US" dirty="0"/>
              <a:t> is local scattering rate presented by each simulated scattered particle.</a:t>
            </a:r>
          </a:p>
          <a:p>
            <a:endParaRPr lang="ru-RU" dirty="0"/>
          </a:p>
        </p:txBody>
      </p:sp>
      <p:sp>
        <p:nvSpPr>
          <p:cNvPr id="4" name="Номер слайда 3"/>
          <p:cNvSpPr>
            <a:spLocks noGrp="1"/>
          </p:cNvSpPr>
          <p:nvPr>
            <p:ph type="sldNum" sz="quarter" idx="5"/>
          </p:nvPr>
        </p:nvSpPr>
        <p:spPr/>
        <p:txBody>
          <a:bodyPr/>
          <a:lstStyle/>
          <a:p>
            <a:fld id="{8AF16CAF-5886-4B28-ADD6-2885CB49186F}" type="slidenum">
              <a:rPr lang="ru-RU" smtClean="0"/>
              <a:t>5</a:t>
            </a:fld>
            <a:endParaRPr lang="ru-RU"/>
          </a:p>
        </p:txBody>
      </p:sp>
    </p:spTree>
    <p:extLst>
      <p:ext uri="{BB962C8B-B14F-4D97-AF65-F5344CB8AC3E}">
        <p14:creationId xmlns:p14="http://schemas.microsoft.com/office/powerpoint/2010/main" val="3982214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default M is 5e6, user can change that to achieve better convergence of </a:t>
            </a:r>
            <a:r>
              <a:rPr lang="en-US" dirty="0" err="1"/>
              <a:t>Rmc</a:t>
            </a:r>
            <a:r>
              <a:rPr lang="en-US" dirty="0"/>
              <a:t> to R defined by known </a:t>
            </a:r>
            <a:r>
              <a:rPr lang="en-US" dirty="0" err="1"/>
              <a:t>Piwinski</a:t>
            </a:r>
            <a:r>
              <a:rPr lang="en-US" dirty="0"/>
              <a:t> formula. You may see from this plot over here that the more particles we use in our simulation, the better convergence we get, the rate on the plot approaches the constant value as the number of particles increases</a:t>
            </a:r>
          </a:p>
          <a:p>
            <a:r>
              <a:rPr lang="en-US" dirty="0"/>
              <a:t>User has to divide lattice into small sections by inserting TSCATTER elements at many locations. Between these elements local scattering events are simulated and local scattering rate is calculated</a:t>
            </a:r>
          </a:p>
          <a:p>
            <a:r>
              <a:rPr lang="en-US" dirty="0"/>
              <a:t>Local momentum aperture at every TSCATTER element is calculated using momentum aperture command. Results are scaled back with a scaling factor – default is 0,85. It’s done to ensure that we won’t underestimate scattering rate by not looking at particles close to momentum acceptance values that might get lost.</a:t>
            </a:r>
          </a:p>
          <a:p>
            <a:r>
              <a:rPr lang="en-US" dirty="0" err="1"/>
              <a:t>Piwinski’s</a:t>
            </a:r>
            <a:r>
              <a:rPr lang="en-US" dirty="0"/>
              <a:t> formula is used to quickly determine the local scattering rate over each section. It’s used to weight the local simulation results at the TSCATTER element. Each simulated particle having an associated local scattering rate </a:t>
            </a:r>
            <a:r>
              <a:rPr lang="en-US" dirty="0" err="1"/>
              <a:t>ri</a:t>
            </a:r>
            <a:r>
              <a:rPr lang="en-US" dirty="0"/>
              <a:t> is assigned an associated total scattering rate Ri</a:t>
            </a:r>
          </a:p>
          <a:p>
            <a:r>
              <a:rPr lang="en-US" dirty="0"/>
              <a:t>The total loss rate will be the sum of Ri for all the particles lost at any location</a:t>
            </a:r>
          </a:p>
          <a:p>
            <a:r>
              <a:rPr lang="en-US" dirty="0"/>
              <a:t>And now you are probably thinking that 5 million particles scattered in every magnet and tracked requires a lot of CPU time and you are right. That’s why we can sort particles by how much they contribute to scattering rate and use for tracking only those scattering events that contribute to scattering rate the most. You can see that 99,9 % of scattering particles in this example is represented by about 18% of generated electrons. So we don’t have to track 5e6 times number of segments particles</a:t>
            </a:r>
            <a:endParaRPr lang="ru-RU" dirty="0"/>
          </a:p>
        </p:txBody>
      </p:sp>
      <p:sp>
        <p:nvSpPr>
          <p:cNvPr id="4" name="Номер слайда 3"/>
          <p:cNvSpPr>
            <a:spLocks noGrp="1"/>
          </p:cNvSpPr>
          <p:nvPr>
            <p:ph type="sldNum" sz="quarter" idx="5"/>
          </p:nvPr>
        </p:nvSpPr>
        <p:spPr/>
        <p:txBody>
          <a:bodyPr/>
          <a:lstStyle/>
          <a:p>
            <a:fld id="{8AF16CAF-5886-4B28-ADD6-2885CB49186F}" type="slidenum">
              <a:rPr lang="ru-RU" smtClean="0"/>
              <a:t>6</a:t>
            </a:fld>
            <a:endParaRPr lang="ru-RU"/>
          </a:p>
        </p:txBody>
      </p:sp>
    </p:spTree>
    <p:extLst>
      <p:ext uri="{BB962C8B-B14F-4D97-AF65-F5344CB8AC3E}">
        <p14:creationId xmlns:p14="http://schemas.microsoft.com/office/powerpoint/2010/main" val="2009256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For simulation I used lattice version with turned on crab </a:t>
            </a:r>
            <a:r>
              <a:rPr lang="en-US" dirty="0" err="1"/>
              <a:t>sextupoles</a:t>
            </a:r>
            <a:r>
              <a:rPr lang="en-US" dirty="0"/>
              <a:t> and considered intra beam scattering. Parameters were chosen by Anton to insure luminosity of 1e35. Energy is 1,5 GeV, lifetime calculated with </a:t>
            </a:r>
            <a:r>
              <a:rPr lang="en-US" dirty="0" err="1"/>
              <a:t>piwinski</a:t>
            </a:r>
            <a:r>
              <a:rPr lang="en-US" dirty="0"/>
              <a:t> formula is 125 seconds. For simulation I have inserted 807 TSCATTER elements and used default values of simulated particles and scale for momentum aperture.</a:t>
            </a:r>
          </a:p>
          <a:p>
            <a:endParaRPr lang="ru-RU" dirty="0"/>
          </a:p>
        </p:txBody>
      </p:sp>
      <p:sp>
        <p:nvSpPr>
          <p:cNvPr id="4" name="Номер слайда 3"/>
          <p:cNvSpPr>
            <a:spLocks noGrp="1"/>
          </p:cNvSpPr>
          <p:nvPr>
            <p:ph type="sldNum" sz="quarter" idx="5"/>
          </p:nvPr>
        </p:nvSpPr>
        <p:spPr/>
        <p:txBody>
          <a:bodyPr/>
          <a:lstStyle/>
          <a:p>
            <a:fld id="{8AF16CAF-5886-4B28-ADD6-2885CB49186F}" type="slidenum">
              <a:rPr lang="ru-RU" smtClean="0"/>
              <a:t>7</a:t>
            </a:fld>
            <a:endParaRPr lang="ru-RU"/>
          </a:p>
        </p:txBody>
      </p:sp>
    </p:spTree>
    <p:extLst>
      <p:ext uri="{BB962C8B-B14F-4D97-AF65-F5344CB8AC3E}">
        <p14:creationId xmlns:p14="http://schemas.microsoft.com/office/powerpoint/2010/main" val="1410365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On this slide you can see the results of the simulation but for different set of parameters. I have included this slide mostly because of the graph in the bottom – here you can see local loss rate. The sum of bins in the histogram is reversed lifetime.</a:t>
            </a:r>
            <a:endParaRPr lang="ru-RU" dirty="0"/>
          </a:p>
        </p:txBody>
      </p:sp>
      <p:sp>
        <p:nvSpPr>
          <p:cNvPr id="4" name="Номер слайда 3"/>
          <p:cNvSpPr>
            <a:spLocks noGrp="1"/>
          </p:cNvSpPr>
          <p:nvPr>
            <p:ph type="sldNum" sz="quarter" idx="5"/>
          </p:nvPr>
        </p:nvSpPr>
        <p:spPr/>
        <p:txBody>
          <a:bodyPr/>
          <a:lstStyle/>
          <a:p>
            <a:fld id="{8AF16CAF-5886-4B28-ADD6-2885CB49186F}" type="slidenum">
              <a:rPr lang="ru-RU" smtClean="0"/>
              <a:t>8</a:t>
            </a:fld>
            <a:endParaRPr lang="ru-RU"/>
          </a:p>
        </p:txBody>
      </p:sp>
    </p:spTree>
    <p:extLst>
      <p:ext uri="{BB962C8B-B14F-4D97-AF65-F5344CB8AC3E}">
        <p14:creationId xmlns:p14="http://schemas.microsoft.com/office/powerpoint/2010/main" val="3395995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Now that I have shown you </a:t>
            </a:r>
            <a:r>
              <a:rPr lang="en-US" dirty="0" err="1"/>
              <a:t>touschek</a:t>
            </a:r>
            <a:r>
              <a:rPr lang="en-US" dirty="0"/>
              <a:t> scattering simulation method and results I can move to the next topic – optimization of LMA and dynamic aperture.</a:t>
            </a:r>
          </a:p>
          <a:p>
            <a:r>
              <a:rPr lang="en-US" dirty="0"/>
              <a:t>Optimization of LMA is needed to increase the </a:t>
            </a:r>
            <a:r>
              <a:rPr lang="en-US" dirty="0" err="1"/>
              <a:t>touschek</a:t>
            </a:r>
            <a:r>
              <a:rPr lang="en-US" dirty="0"/>
              <a:t> lifetime. </a:t>
            </a:r>
          </a:p>
          <a:p>
            <a:r>
              <a:rPr lang="en-US" dirty="0"/>
              <a:t>Elegant developers have created a tool, a routine, for LMA and dynamic aperture optimization called MOGA for rings. At the base of routine is multi-objective genetic algorithm. To use the routine the user must have access to cluster with </a:t>
            </a:r>
            <a:r>
              <a:rPr lang="en-US" dirty="0" err="1"/>
              <a:t>geneticOptimizer</a:t>
            </a:r>
            <a:r>
              <a:rPr lang="en-US" dirty="0"/>
              <a:t> program and elegant. </a:t>
            </a:r>
          </a:p>
          <a:p>
            <a:r>
              <a:rPr lang="en-US" dirty="0"/>
              <a:t>I can’t show the result of optimization for SCTF yet, but I can show it for similar machine we call Super Phi</a:t>
            </a:r>
          </a:p>
          <a:p>
            <a:r>
              <a:rPr lang="en-US" dirty="0"/>
              <a:t>Variables for MOGA in our case are strengths of </a:t>
            </a:r>
            <a:r>
              <a:rPr lang="en-US" dirty="0" err="1"/>
              <a:t>sextupole</a:t>
            </a:r>
            <a:r>
              <a:rPr lang="en-US" dirty="0"/>
              <a:t> and octupole lenses. We don’t change strength of crab </a:t>
            </a:r>
            <a:r>
              <a:rPr lang="en-US" dirty="0" err="1"/>
              <a:t>sextupole</a:t>
            </a:r>
            <a:r>
              <a:rPr lang="en-US" dirty="0"/>
              <a:t>. Strengths of lenses that organized in –I pairs has one variable per pair.</a:t>
            </a:r>
          </a:p>
          <a:p>
            <a:r>
              <a:rPr lang="en-US" dirty="0"/>
              <a:t>For efficiency I have chosen to search for LMA at the places where H inv (or dispersion invariant) changes it’s value – as it happens, LMA is limited at the places where H invariant has nonzero values. </a:t>
            </a:r>
            <a:endParaRPr lang="ru-RU" dirty="0"/>
          </a:p>
        </p:txBody>
      </p:sp>
      <p:sp>
        <p:nvSpPr>
          <p:cNvPr id="4" name="Номер слайда 3"/>
          <p:cNvSpPr>
            <a:spLocks noGrp="1"/>
          </p:cNvSpPr>
          <p:nvPr>
            <p:ph type="sldNum" sz="quarter" idx="5"/>
          </p:nvPr>
        </p:nvSpPr>
        <p:spPr/>
        <p:txBody>
          <a:bodyPr/>
          <a:lstStyle/>
          <a:p>
            <a:fld id="{8AF16CAF-5886-4B28-ADD6-2885CB49186F}" type="slidenum">
              <a:rPr lang="ru-RU" smtClean="0"/>
              <a:t>9</a:t>
            </a:fld>
            <a:endParaRPr lang="ru-RU"/>
          </a:p>
        </p:txBody>
      </p:sp>
    </p:spTree>
    <p:extLst>
      <p:ext uri="{BB962C8B-B14F-4D97-AF65-F5344CB8AC3E}">
        <p14:creationId xmlns:p14="http://schemas.microsoft.com/office/powerpoint/2010/main" val="1089403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On this slide you can see optical functions of super phi.</a:t>
            </a:r>
          </a:p>
          <a:p>
            <a:r>
              <a:rPr lang="en-US" dirty="0"/>
              <a:t>Fourth graph represents H inv variation along the azimuth. You can see that limitation of momentum acceptance on fifth graph is in the </a:t>
            </a:r>
            <a:r>
              <a:rPr lang="en-US" dirty="0" err="1"/>
              <a:t>plases</a:t>
            </a:r>
            <a:r>
              <a:rPr lang="en-US" dirty="0"/>
              <a:t> of nonzero H inv. LMA drawn with black line represents LMA of lattice with base </a:t>
            </a:r>
            <a:r>
              <a:rPr lang="en-US" dirty="0" err="1"/>
              <a:t>sextupole</a:t>
            </a:r>
            <a:r>
              <a:rPr lang="en-US" dirty="0"/>
              <a:t> and octupole strengths. Red line represents optimized LMA. </a:t>
            </a:r>
          </a:p>
          <a:p>
            <a:r>
              <a:rPr lang="en-US" dirty="0"/>
              <a:t>Lifetime was optimized from 2044 seconds to 2537 seconds (25% up).</a:t>
            </a:r>
          </a:p>
          <a:p>
            <a:r>
              <a:rPr lang="en-US" dirty="0"/>
              <a:t>I expect to obtain similar result for SCTF</a:t>
            </a:r>
            <a:endParaRPr lang="ru-RU" dirty="0"/>
          </a:p>
        </p:txBody>
      </p:sp>
      <p:sp>
        <p:nvSpPr>
          <p:cNvPr id="4" name="Номер слайда 3"/>
          <p:cNvSpPr>
            <a:spLocks noGrp="1"/>
          </p:cNvSpPr>
          <p:nvPr>
            <p:ph type="sldNum" sz="quarter" idx="5"/>
          </p:nvPr>
        </p:nvSpPr>
        <p:spPr/>
        <p:txBody>
          <a:bodyPr/>
          <a:lstStyle/>
          <a:p>
            <a:fld id="{8AF16CAF-5886-4B28-ADD6-2885CB49186F}" type="slidenum">
              <a:rPr lang="ru-RU" smtClean="0"/>
              <a:t>10</a:t>
            </a:fld>
            <a:endParaRPr lang="ru-RU"/>
          </a:p>
        </p:txBody>
      </p:sp>
    </p:spTree>
    <p:extLst>
      <p:ext uri="{BB962C8B-B14F-4D97-AF65-F5344CB8AC3E}">
        <p14:creationId xmlns:p14="http://schemas.microsoft.com/office/powerpoint/2010/main" val="2340287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a:t>After running the optimization routine for about a week on cluster, I ‘ve got about 10000 configurations. You can see them on first graph. Red dot represents the base configuration for test 415 parameters. Y axis shows </a:t>
            </a:r>
            <a:r>
              <a:rPr lang="en-US" dirty="0" err="1"/>
              <a:t>touschek</a:t>
            </a:r>
            <a:r>
              <a:rPr lang="en-US" dirty="0"/>
              <a:t> lifetime and x axis shows area of on momentum DA. The best solutions are in the upper right area of the graph. Second graph shows the comparison of energy aperture in injection section before and after optimization. It slightly decreased in momentum but increased in horizontal plane. Third graph shows that on momentum dynamic aperture has increased</a:t>
            </a:r>
            <a:endParaRPr lang="ru-RU" dirty="0"/>
          </a:p>
        </p:txBody>
      </p:sp>
      <p:sp>
        <p:nvSpPr>
          <p:cNvPr id="4" name="Номер слайда 3"/>
          <p:cNvSpPr>
            <a:spLocks noGrp="1"/>
          </p:cNvSpPr>
          <p:nvPr>
            <p:ph type="sldNum" sz="quarter" idx="5"/>
          </p:nvPr>
        </p:nvSpPr>
        <p:spPr/>
        <p:txBody>
          <a:bodyPr/>
          <a:lstStyle/>
          <a:p>
            <a:fld id="{8AF16CAF-5886-4B28-ADD6-2885CB49186F}" type="slidenum">
              <a:rPr lang="ru-RU" smtClean="0"/>
              <a:t>11</a:t>
            </a:fld>
            <a:endParaRPr lang="ru-RU"/>
          </a:p>
        </p:txBody>
      </p:sp>
    </p:spTree>
    <p:extLst>
      <p:ext uri="{BB962C8B-B14F-4D97-AF65-F5344CB8AC3E}">
        <p14:creationId xmlns:p14="http://schemas.microsoft.com/office/powerpoint/2010/main" val="1987642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D85E9BBD-A3AC-43FD-AAB7-F38FD7B40B86}" type="datetime1">
              <a:rPr lang="ru-RU" smtClean="0"/>
              <a:t>18.11.2024</a:t>
            </a:fld>
            <a:endParaRPr lang="ru-RU"/>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en-US"/>
              <a:t>Mikhail Skamarokha (BINP), Touschek lifetime at STCF, FTCF-2024, Guangzhou</a:t>
            </a:r>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AAF5A105-9120-4E27-869D-C0BEE3336895}" type="slidenum">
              <a:rPr lang="ru-RU" smtClean="0"/>
              <a:t>‹#›</a:t>
            </a:fld>
            <a:endParaRPr lang="ru-RU"/>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46473845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DD4ACFC-5BB7-462C-9FD2-94D249BD5E87}" type="datetime1">
              <a:rPr lang="ru-RU" smtClean="0"/>
              <a:t>18.11.2024</a:t>
            </a:fld>
            <a:endParaRPr lang="ru-RU"/>
          </a:p>
        </p:txBody>
      </p:sp>
      <p:sp>
        <p:nvSpPr>
          <p:cNvPr id="5" name="Footer Placeholder 4"/>
          <p:cNvSpPr>
            <a:spLocks noGrp="1"/>
          </p:cNvSpPr>
          <p:nvPr>
            <p:ph type="ftr" sz="quarter" idx="11"/>
          </p:nvPr>
        </p:nvSpPr>
        <p:spPr/>
        <p:txBody>
          <a:bodyPr/>
          <a:lstStyle/>
          <a:p>
            <a:r>
              <a:rPr lang="en-US"/>
              <a:t>Mikhail Skamarokha (BINP), Touschek lifetime at STCF, FTCF-2024, Guangzhou</a:t>
            </a:r>
            <a:endParaRPr lang="ru-RU"/>
          </a:p>
        </p:txBody>
      </p:sp>
      <p:sp>
        <p:nvSpPr>
          <p:cNvPr id="6" name="Slide Number Placeholder 5"/>
          <p:cNvSpPr>
            <a:spLocks noGrp="1"/>
          </p:cNvSpPr>
          <p:nvPr>
            <p:ph type="sldNum" sz="quarter" idx="12"/>
          </p:nvPr>
        </p:nvSpPr>
        <p:spPr/>
        <p:txBody>
          <a:bodyPr/>
          <a:lstStyle/>
          <a:p>
            <a:fld id="{AAF5A105-9120-4E27-869D-C0BEE3336895}" type="slidenum">
              <a:rPr lang="ru-RU" smtClean="0"/>
              <a:t>‹#›</a:t>
            </a:fld>
            <a:endParaRPr lang="ru-RU"/>
          </a:p>
        </p:txBody>
      </p:sp>
    </p:spTree>
    <p:extLst>
      <p:ext uri="{BB962C8B-B14F-4D97-AF65-F5344CB8AC3E}">
        <p14:creationId xmlns:p14="http://schemas.microsoft.com/office/powerpoint/2010/main" val="1777128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BEC9610-B68E-4019-98E7-DA0DAF90D115}" type="datetime1">
              <a:rPr lang="ru-RU" smtClean="0"/>
              <a:t>18.11.2024</a:t>
            </a:fld>
            <a:endParaRPr lang="ru-RU"/>
          </a:p>
        </p:txBody>
      </p:sp>
      <p:sp>
        <p:nvSpPr>
          <p:cNvPr id="5" name="Footer Placeholder 4"/>
          <p:cNvSpPr>
            <a:spLocks noGrp="1"/>
          </p:cNvSpPr>
          <p:nvPr>
            <p:ph type="ftr" sz="quarter" idx="11"/>
          </p:nvPr>
        </p:nvSpPr>
        <p:spPr/>
        <p:txBody>
          <a:bodyPr/>
          <a:lstStyle/>
          <a:p>
            <a:r>
              <a:rPr lang="en-US"/>
              <a:t>Mikhail Skamarokha (BINP), Touschek lifetime at STCF, FTCF-2024, Guangzhou</a:t>
            </a:r>
            <a:endParaRPr lang="ru-RU"/>
          </a:p>
        </p:txBody>
      </p:sp>
      <p:sp>
        <p:nvSpPr>
          <p:cNvPr id="6" name="Slide Number Placeholder 5"/>
          <p:cNvSpPr>
            <a:spLocks noGrp="1"/>
          </p:cNvSpPr>
          <p:nvPr>
            <p:ph type="sldNum" sz="quarter" idx="12"/>
          </p:nvPr>
        </p:nvSpPr>
        <p:spPr/>
        <p:txBody>
          <a:bodyPr/>
          <a:lstStyle/>
          <a:p>
            <a:fld id="{AAF5A105-9120-4E27-869D-C0BEE3336895}" type="slidenum">
              <a:rPr lang="ru-RU" smtClean="0"/>
              <a:t>‹#›</a:t>
            </a:fld>
            <a:endParaRPr lang="ru-RU"/>
          </a:p>
        </p:txBody>
      </p:sp>
    </p:spTree>
    <p:extLst>
      <p:ext uri="{BB962C8B-B14F-4D97-AF65-F5344CB8AC3E}">
        <p14:creationId xmlns:p14="http://schemas.microsoft.com/office/powerpoint/2010/main" val="494705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DB3BAF0B-3C7E-4B68-B11C-DA1F626AC83D}" type="datetime1">
              <a:rPr lang="ru-RU" smtClean="0"/>
              <a:t>18.11.2024</a:t>
            </a:fld>
            <a:endParaRPr lang="ru-RU"/>
          </a:p>
        </p:txBody>
      </p:sp>
      <p:sp>
        <p:nvSpPr>
          <p:cNvPr id="5" name="Footer Placeholder 4"/>
          <p:cNvSpPr>
            <a:spLocks noGrp="1"/>
          </p:cNvSpPr>
          <p:nvPr>
            <p:ph type="ftr" sz="quarter" idx="11"/>
          </p:nvPr>
        </p:nvSpPr>
        <p:spPr/>
        <p:txBody>
          <a:bodyPr/>
          <a:lstStyle/>
          <a:p>
            <a:r>
              <a:rPr lang="en-US"/>
              <a:t>Mikhail Skamarokha (BINP), Touschek lifetime at STCF, FTCF-2024, Guangzhou</a:t>
            </a:r>
            <a:endParaRPr lang="ru-RU"/>
          </a:p>
        </p:txBody>
      </p:sp>
      <p:sp>
        <p:nvSpPr>
          <p:cNvPr id="6" name="Slide Number Placeholder 5"/>
          <p:cNvSpPr>
            <a:spLocks noGrp="1"/>
          </p:cNvSpPr>
          <p:nvPr>
            <p:ph type="sldNum" sz="quarter" idx="12"/>
          </p:nvPr>
        </p:nvSpPr>
        <p:spPr/>
        <p:txBody>
          <a:bodyPr/>
          <a:lstStyle/>
          <a:p>
            <a:fld id="{AAF5A105-9120-4E27-869D-C0BEE3336895}" type="slidenum">
              <a:rPr lang="ru-RU" smtClean="0"/>
              <a:t>‹#›</a:t>
            </a:fld>
            <a:endParaRPr lang="ru-RU"/>
          </a:p>
        </p:txBody>
      </p:sp>
    </p:spTree>
    <p:extLst>
      <p:ext uri="{BB962C8B-B14F-4D97-AF65-F5344CB8AC3E}">
        <p14:creationId xmlns:p14="http://schemas.microsoft.com/office/powerpoint/2010/main" val="3472752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D7BC6DAD-8F2A-4023-A4DD-2E82F7D31CA2}" type="datetime1">
              <a:rPr lang="ru-RU" smtClean="0"/>
              <a:t>18.11.2024</a:t>
            </a:fld>
            <a:endParaRPr lang="ru-RU"/>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a:t>Mikhail Skamarokha (BINP), Touschek lifetime at STCF, FTCF-2024, Guangzhou</a:t>
            </a:r>
            <a:endParaRPr lang="ru-RU"/>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AAF5A105-9120-4E27-869D-C0BEE3336895}" type="slidenum">
              <a:rPr lang="ru-RU" smtClean="0"/>
              <a:t>‹#›</a:t>
            </a:fld>
            <a:endParaRPr lang="ru-RU"/>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38321828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781C1DE-8DDB-4725-8C00-8F9F53C55B9E}" type="datetime1">
              <a:rPr lang="ru-RU" smtClean="0"/>
              <a:t>18.11.2024</a:t>
            </a:fld>
            <a:endParaRPr lang="ru-RU"/>
          </a:p>
        </p:txBody>
      </p:sp>
      <p:sp>
        <p:nvSpPr>
          <p:cNvPr id="6" name="Footer Placeholder 5"/>
          <p:cNvSpPr>
            <a:spLocks noGrp="1"/>
          </p:cNvSpPr>
          <p:nvPr>
            <p:ph type="ftr" sz="quarter" idx="11"/>
          </p:nvPr>
        </p:nvSpPr>
        <p:spPr/>
        <p:txBody>
          <a:bodyPr/>
          <a:lstStyle/>
          <a:p>
            <a:r>
              <a:rPr lang="en-US"/>
              <a:t>Mikhail Skamarokha (BINP), Touschek lifetime at STCF, FTCF-2024, Guangzhou</a:t>
            </a:r>
            <a:endParaRPr lang="ru-RU"/>
          </a:p>
        </p:txBody>
      </p:sp>
      <p:sp>
        <p:nvSpPr>
          <p:cNvPr id="7" name="Slide Number Placeholder 6"/>
          <p:cNvSpPr>
            <a:spLocks noGrp="1"/>
          </p:cNvSpPr>
          <p:nvPr>
            <p:ph type="sldNum" sz="quarter" idx="12"/>
          </p:nvPr>
        </p:nvSpPr>
        <p:spPr/>
        <p:txBody>
          <a:bodyPr/>
          <a:lstStyle/>
          <a:p>
            <a:fld id="{AAF5A105-9120-4E27-869D-C0BEE3336895}" type="slidenum">
              <a:rPr lang="ru-RU" smtClean="0"/>
              <a:t>‹#›</a:t>
            </a:fld>
            <a:endParaRPr lang="ru-RU"/>
          </a:p>
        </p:txBody>
      </p:sp>
    </p:spTree>
    <p:extLst>
      <p:ext uri="{BB962C8B-B14F-4D97-AF65-F5344CB8AC3E}">
        <p14:creationId xmlns:p14="http://schemas.microsoft.com/office/powerpoint/2010/main" val="128418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40B0BFE-7CF9-4E39-A0F6-654A7474FF25}" type="datetime1">
              <a:rPr lang="ru-RU" smtClean="0"/>
              <a:t>18.11.2024</a:t>
            </a:fld>
            <a:endParaRPr lang="ru-RU"/>
          </a:p>
        </p:txBody>
      </p:sp>
      <p:sp>
        <p:nvSpPr>
          <p:cNvPr id="8" name="Footer Placeholder 7"/>
          <p:cNvSpPr>
            <a:spLocks noGrp="1"/>
          </p:cNvSpPr>
          <p:nvPr>
            <p:ph type="ftr" sz="quarter" idx="11"/>
          </p:nvPr>
        </p:nvSpPr>
        <p:spPr/>
        <p:txBody>
          <a:bodyPr/>
          <a:lstStyle/>
          <a:p>
            <a:r>
              <a:rPr lang="en-US"/>
              <a:t>Mikhail Skamarokha (BINP), Touschek lifetime at STCF, FTCF-2024, Guangzhou</a:t>
            </a:r>
            <a:endParaRPr lang="ru-RU"/>
          </a:p>
        </p:txBody>
      </p:sp>
      <p:sp>
        <p:nvSpPr>
          <p:cNvPr id="9" name="Slide Number Placeholder 8"/>
          <p:cNvSpPr>
            <a:spLocks noGrp="1"/>
          </p:cNvSpPr>
          <p:nvPr>
            <p:ph type="sldNum" sz="quarter" idx="12"/>
          </p:nvPr>
        </p:nvSpPr>
        <p:spPr/>
        <p:txBody>
          <a:bodyPr/>
          <a:lstStyle/>
          <a:p>
            <a:fld id="{AAF5A105-9120-4E27-869D-C0BEE3336895}" type="slidenum">
              <a:rPr lang="ru-RU" smtClean="0"/>
              <a:t>‹#›</a:t>
            </a:fld>
            <a:endParaRPr lang="ru-RU"/>
          </a:p>
        </p:txBody>
      </p:sp>
    </p:spTree>
    <p:extLst>
      <p:ext uri="{BB962C8B-B14F-4D97-AF65-F5344CB8AC3E}">
        <p14:creationId xmlns:p14="http://schemas.microsoft.com/office/powerpoint/2010/main" val="3837165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ACEAF90-B180-4B98-9824-A23796831405}" type="datetime1">
              <a:rPr lang="ru-RU" smtClean="0"/>
              <a:t>18.11.2024</a:t>
            </a:fld>
            <a:endParaRPr lang="ru-RU"/>
          </a:p>
        </p:txBody>
      </p:sp>
      <p:sp>
        <p:nvSpPr>
          <p:cNvPr id="4" name="Footer Placeholder 3"/>
          <p:cNvSpPr>
            <a:spLocks noGrp="1"/>
          </p:cNvSpPr>
          <p:nvPr>
            <p:ph type="ftr" sz="quarter" idx="11"/>
          </p:nvPr>
        </p:nvSpPr>
        <p:spPr/>
        <p:txBody>
          <a:bodyPr/>
          <a:lstStyle/>
          <a:p>
            <a:r>
              <a:rPr lang="en-US"/>
              <a:t>Mikhail Skamarokha (BINP), Touschek lifetime at STCF, FTCF-2024, Guangzhou</a:t>
            </a:r>
            <a:endParaRPr lang="ru-RU"/>
          </a:p>
        </p:txBody>
      </p:sp>
      <p:sp>
        <p:nvSpPr>
          <p:cNvPr id="5" name="Slide Number Placeholder 4"/>
          <p:cNvSpPr>
            <a:spLocks noGrp="1"/>
          </p:cNvSpPr>
          <p:nvPr>
            <p:ph type="sldNum" sz="quarter" idx="12"/>
          </p:nvPr>
        </p:nvSpPr>
        <p:spPr/>
        <p:txBody>
          <a:bodyPr/>
          <a:lstStyle/>
          <a:p>
            <a:fld id="{AAF5A105-9120-4E27-869D-C0BEE3336895}" type="slidenum">
              <a:rPr lang="ru-RU" smtClean="0"/>
              <a:t>‹#›</a:t>
            </a:fld>
            <a:endParaRPr lang="ru-RU"/>
          </a:p>
        </p:txBody>
      </p:sp>
    </p:spTree>
    <p:extLst>
      <p:ext uri="{BB962C8B-B14F-4D97-AF65-F5344CB8AC3E}">
        <p14:creationId xmlns:p14="http://schemas.microsoft.com/office/powerpoint/2010/main" val="2395917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E2CFEC-D7EC-4024-90A2-0BF0C6AA691C}" type="datetime1">
              <a:rPr lang="ru-RU" smtClean="0"/>
              <a:t>18.11.2024</a:t>
            </a:fld>
            <a:endParaRPr lang="ru-RU"/>
          </a:p>
        </p:txBody>
      </p:sp>
      <p:sp>
        <p:nvSpPr>
          <p:cNvPr id="3" name="Footer Placeholder 2"/>
          <p:cNvSpPr>
            <a:spLocks noGrp="1"/>
          </p:cNvSpPr>
          <p:nvPr>
            <p:ph type="ftr" sz="quarter" idx="11"/>
          </p:nvPr>
        </p:nvSpPr>
        <p:spPr/>
        <p:txBody>
          <a:bodyPr/>
          <a:lstStyle/>
          <a:p>
            <a:r>
              <a:rPr lang="en-US"/>
              <a:t>Mikhail Skamarokha (BINP), Touschek lifetime at STCF, FTCF-2024, Guangzhou</a:t>
            </a:r>
            <a:endParaRPr lang="ru-RU"/>
          </a:p>
        </p:txBody>
      </p:sp>
      <p:sp>
        <p:nvSpPr>
          <p:cNvPr id="4" name="Slide Number Placeholder 3"/>
          <p:cNvSpPr>
            <a:spLocks noGrp="1"/>
          </p:cNvSpPr>
          <p:nvPr>
            <p:ph type="sldNum" sz="quarter" idx="12"/>
          </p:nvPr>
        </p:nvSpPr>
        <p:spPr/>
        <p:txBody>
          <a:bodyPr/>
          <a:lstStyle/>
          <a:p>
            <a:fld id="{AAF5A105-9120-4E27-869D-C0BEE3336895}" type="slidenum">
              <a:rPr lang="ru-RU" smtClean="0"/>
              <a:t>‹#›</a:t>
            </a:fld>
            <a:endParaRPr lang="ru-RU"/>
          </a:p>
        </p:txBody>
      </p:sp>
    </p:spTree>
    <p:extLst>
      <p:ext uri="{BB962C8B-B14F-4D97-AF65-F5344CB8AC3E}">
        <p14:creationId xmlns:p14="http://schemas.microsoft.com/office/powerpoint/2010/main" val="4092555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B34FD6F-F980-4D65-841B-47EC96A279AF}" type="datetime1">
              <a:rPr lang="ru-RU" smtClean="0"/>
              <a:t>18.11.2024</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Mikhail Skamarokha (BINP), Touschek lifetime at STCF, FTCF-2024, Guangzhou</a:t>
            </a:r>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AF5A105-9120-4E27-869D-C0BEE3336895}" type="slidenum">
              <a:rPr lang="ru-RU" smtClean="0"/>
              <a:t>‹#›</a:t>
            </a:fld>
            <a:endParaRPr lang="ru-R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76432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DE75583A-D65D-4990-A5BE-288DD5ECD7B5}" type="datetime1">
              <a:rPr lang="ru-RU" smtClean="0"/>
              <a:t>18.11.2024</a:t>
            </a:fld>
            <a:endParaRPr lang="ru-RU"/>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Mikhail Skamarokha (BINP), Touschek lifetime at STCF, FTCF-2024, Guangzhou</a:t>
            </a:r>
            <a:endParaRPr lang="ru-RU"/>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AAF5A105-9120-4E27-869D-C0BEE3336895}" type="slidenum">
              <a:rPr lang="ru-RU" smtClean="0"/>
              <a:t>‹#›</a:t>
            </a:fld>
            <a:endParaRPr lang="ru-RU"/>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63296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C5869EA-6993-4944-B861-6A91A835B69B}" type="datetime1">
              <a:rPr lang="ru-RU" smtClean="0"/>
              <a:t>18.11.2024</a:t>
            </a:fld>
            <a:endParaRPr lang="ru-RU"/>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en-US"/>
              <a:t>Mikhail Skamarokha (BINP), Touschek lifetime at STCF, FTCF-2024, Guangzhou</a:t>
            </a:r>
            <a:endParaRPr lang="ru-RU"/>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AAF5A105-9120-4E27-869D-C0BEE3336895}" type="slidenum">
              <a:rPr lang="ru-RU" smtClean="0"/>
              <a:t>‹#›</a:t>
            </a:fld>
            <a:endParaRPr lang="ru-RU"/>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9326981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9A54CFC-6DA4-B1C1-C553-0B5A18B734D6}"/>
              </a:ext>
            </a:extLst>
          </p:cNvPr>
          <p:cNvSpPr>
            <a:spLocks noGrp="1"/>
          </p:cNvSpPr>
          <p:nvPr>
            <p:ph type="ctrTitle"/>
          </p:nvPr>
        </p:nvSpPr>
        <p:spPr/>
        <p:txBody>
          <a:bodyPr/>
          <a:lstStyle/>
          <a:p>
            <a:r>
              <a:rPr lang="en-US" dirty="0" err="1"/>
              <a:t>Touschek</a:t>
            </a:r>
            <a:r>
              <a:rPr lang="en-US" dirty="0"/>
              <a:t> lifetime at SCTF</a:t>
            </a:r>
            <a:endParaRPr lang="ru-RU" dirty="0"/>
          </a:p>
        </p:txBody>
      </p:sp>
      <p:sp>
        <p:nvSpPr>
          <p:cNvPr id="3" name="Подзаголовок 2">
            <a:extLst>
              <a:ext uri="{FF2B5EF4-FFF2-40B4-BE49-F238E27FC236}">
                <a16:creationId xmlns:a16="http://schemas.microsoft.com/office/drawing/2014/main" id="{22568F09-0FF7-D950-7BD1-07EED85F4CA2}"/>
              </a:ext>
            </a:extLst>
          </p:cNvPr>
          <p:cNvSpPr>
            <a:spLocks noGrp="1"/>
          </p:cNvSpPr>
          <p:nvPr>
            <p:ph type="subTitle" idx="1"/>
          </p:nvPr>
        </p:nvSpPr>
        <p:spPr>
          <a:xfrm>
            <a:off x="1524000" y="4079875"/>
            <a:ext cx="9144000" cy="1655762"/>
          </a:xfrm>
        </p:spPr>
        <p:txBody>
          <a:bodyPr>
            <a:normAutofit/>
          </a:bodyPr>
          <a:lstStyle/>
          <a:p>
            <a:r>
              <a:rPr lang="en-US" dirty="0"/>
              <a:t>Mr. Mikhail </a:t>
            </a:r>
            <a:r>
              <a:rPr lang="en-US" dirty="0" err="1"/>
              <a:t>Skamarokha</a:t>
            </a:r>
            <a:endParaRPr lang="en-US" dirty="0"/>
          </a:p>
          <a:p>
            <a:r>
              <a:rPr lang="en-US" dirty="0"/>
              <a:t>Junior researcher</a:t>
            </a:r>
          </a:p>
          <a:p>
            <a:r>
              <a:rPr lang="en-US" dirty="0" err="1"/>
              <a:t>Budker</a:t>
            </a:r>
            <a:r>
              <a:rPr lang="en-US" dirty="0"/>
              <a:t> Institute of Nuclear Physics, Novosibirsk, Russia</a:t>
            </a:r>
          </a:p>
          <a:p>
            <a:r>
              <a:rPr lang="en-US" dirty="0"/>
              <a:t>November 19</a:t>
            </a:r>
            <a:r>
              <a:rPr lang="en-US" baseline="30000" dirty="0"/>
              <a:t>th</a:t>
            </a:r>
            <a:r>
              <a:rPr lang="en-US" dirty="0"/>
              <a:t> 2024</a:t>
            </a:r>
            <a:endParaRPr lang="ru-RU" dirty="0"/>
          </a:p>
        </p:txBody>
      </p:sp>
    </p:spTree>
    <p:extLst>
      <p:ext uri="{BB962C8B-B14F-4D97-AF65-F5344CB8AC3E}">
        <p14:creationId xmlns:p14="http://schemas.microsoft.com/office/powerpoint/2010/main" val="3698528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1404DB-2010-4F80-7B6C-0BDB3626EA89}"/>
              </a:ext>
            </a:extLst>
          </p:cNvPr>
          <p:cNvSpPr>
            <a:spLocks noGrp="1"/>
          </p:cNvSpPr>
          <p:nvPr>
            <p:ph type="title"/>
          </p:nvPr>
        </p:nvSpPr>
        <p:spPr>
          <a:xfrm>
            <a:off x="876299" y="117934"/>
            <a:ext cx="11212919" cy="1485900"/>
          </a:xfrm>
        </p:spPr>
        <p:txBody>
          <a:bodyPr>
            <a:normAutofit/>
          </a:bodyPr>
          <a:lstStyle/>
          <a:p>
            <a:r>
              <a:rPr lang="en-US" dirty="0"/>
              <a:t>Optimization results for SCTF (</a:t>
            </a:r>
            <a:r>
              <a:rPr lang="en-US" dirty="0" err="1"/>
              <a:t>ctau</a:t>
            </a:r>
            <a:r>
              <a:rPr lang="en-US" dirty="0"/>
              <a:t> v68): optimized LMA</a:t>
            </a:r>
            <a:endParaRPr lang="ru-RU" dirty="0"/>
          </a:p>
        </p:txBody>
      </p:sp>
      <p:sp>
        <p:nvSpPr>
          <p:cNvPr id="3" name="Объект 2">
            <a:extLst>
              <a:ext uri="{FF2B5EF4-FFF2-40B4-BE49-F238E27FC236}">
                <a16:creationId xmlns:a16="http://schemas.microsoft.com/office/drawing/2014/main" id="{503D6EF3-8943-5A61-4CC4-45BBA9AF02E5}"/>
              </a:ext>
            </a:extLst>
          </p:cNvPr>
          <p:cNvSpPr>
            <a:spLocks noGrp="1"/>
          </p:cNvSpPr>
          <p:nvPr>
            <p:ph idx="1"/>
          </p:nvPr>
        </p:nvSpPr>
        <p:spPr>
          <a:xfrm>
            <a:off x="10660912" y="3236728"/>
            <a:ext cx="1531088" cy="3581400"/>
          </a:xfrm>
        </p:spPr>
        <p:txBody>
          <a:bodyPr>
            <a:normAutofit/>
          </a:bodyPr>
          <a:lstStyle/>
          <a:p>
            <a:r>
              <a:rPr lang="en-US" sz="1600" b="1" dirty="0" err="1"/>
              <a:t>Tl_start</a:t>
            </a:r>
            <a:r>
              <a:rPr lang="en-US" sz="1600" b="1" dirty="0"/>
              <a:t> = 145 sec</a:t>
            </a:r>
          </a:p>
          <a:p>
            <a:r>
              <a:rPr lang="en-US" sz="1600" b="1" dirty="0" err="1"/>
              <a:t>Tl_opt</a:t>
            </a:r>
            <a:r>
              <a:rPr lang="en-US" sz="1600" b="1" dirty="0"/>
              <a:t> = 218 sec (+50%!!!)</a:t>
            </a:r>
          </a:p>
        </p:txBody>
      </p:sp>
      <p:sp>
        <p:nvSpPr>
          <p:cNvPr id="4" name="Номер слайда 3"/>
          <p:cNvSpPr>
            <a:spLocks noGrp="1"/>
          </p:cNvSpPr>
          <p:nvPr>
            <p:ph type="sldNum" sz="quarter" idx="12"/>
          </p:nvPr>
        </p:nvSpPr>
        <p:spPr/>
        <p:txBody>
          <a:bodyPr/>
          <a:lstStyle/>
          <a:p>
            <a:fld id="{AAF5A105-9120-4E27-869D-C0BEE3336895}" type="slidenum">
              <a:rPr lang="ru-RU" smtClean="0"/>
              <a:t>10</a:t>
            </a:fld>
            <a:endParaRPr lang="ru-RU"/>
          </a:p>
        </p:txBody>
      </p:sp>
      <p:pic>
        <p:nvPicPr>
          <p:cNvPr id="8" name="Рисунок 7"/>
          <p:cNvPicPr>
            <a:picLocks noChangeAspect="1"/>
          </p:cNvPicPr>
          <p:nvPr/>
        </p:nvPicPr>
        <p:blipFill>
          <a:blip r:embed="rId3"/>
          <a:stretch>
            <a:fillRect/>
          </a:stretch>
        </p:blipFill>
        <p:spPr>
          <a:xfrm>
            <a:off x="713198" y="1603834"/>
            <a:ext cx="9842205" cy="4584756"/>
          </a:xfrm>
          <a:prstGeom prst="rect">
            <a:avLst/>
          </a:prstGeom>
        </p:spPr>
      </p:pic>
      <p:sp>
        <p:nvSpPr>
          <p:cNvPr id="5" name="Нижний колонтитул 4">
            <a:extLst>
              <a:ext uri="{FF2B5EF4-FFF2-40B4-BE49-F238E27FC236}">
                <a16:creationId xmlns:a16="http://schemas.microsoft.com/office/drawing/2014/main" id="{2220E6F1-DF3C-D5E3-350C-085AC999CDC4}"/>
              </a:ext>
            </a:extLst>
          </p:cNvPr>
          <p:cNvSpPr>
            <a:spLocks noGrp="1"/>
          </p:cNvSpPr>
          <p:nvPr>
            <p:ph type="ftr" sz="quarter" idx="11"/>
          </p:nvPr>
        </p:nvSpPr>
        <p:spPr/>
        <p:txBody>
          <a:bodyPr/>
          <a:lstStyle/>
          <a:p>
            <a:r>
              <a:rPr lang="en-US"/>
              <a:t>Mikhail Skamarokha (BINP), Touschek lifetime at STCF, FTCF-2024, Guangzhou</a:t>
            </a:r>
            <a:endParaRPr lang="ru-RU"/>
          </a:p>
        </p:txBody>
      </p:sp>
    </p:spTree>
    <p:extLst>
      <p:ext uri="{BB962C8B-B14F-4D97-AF65-F5344CB8AC3E}">
        <p14:creationId xmlns:p14="http://schemas.microsoft.com/office/powerpoint/2010/main" val="4073024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92CDB2-3869-F912-64C1-98E5F9933C93}"/>
              </a:ext>
            </a:extLst>
          </p:cNvPr>
          <p:cNvSpPr>
            <a:spLocks noGrp="1"/>
          </p:cNvSpPr>
          <p:nvPr>
            <p:ph type="title"/>
          </p:nvPr>
        </p:nvSpPr>
        <p:spPr>
          <a:xfrm>
            <a:off x="1371600" y="169985"/>
            <a:ext cx="9601200" cy="779585"/>
          </a:xfrm>
        </p:spPr>
        <p:txBody>
          <a:bodyPr>
            <a:normAutofit fontScale="90000"/>
          </a:bodyPr>
          <a:lstStyle/>
          <a:p>
            <a:pPr algn="ctr"/>
            <a:r>
              <a:rPr lang="en-US" dirty="0"/>
              <a:t>SCTF (</a:t>
            </a:r>
            <a:r>
              <a:rPr lang="en-US" dirty="0" err="1"/>
              <a:t>ctau</a:t>
            </a:r>
            <a:r>
              <a:rPr lang="en-US" dirty="0"/>
              <a:t> v68):</a:t>
            </a:r>
            <a:br>
              <a:rPr lang="ru-RU" dirty="0"/>
            </a:br>
            <a:r>
              <a:rPr lang="en-US" dirty="0"/>
              <a:t>MA and DA optimization results</a:t>
            </a:r>
            <a:endParaRPr lang="ru-RU" dirty="0"/>
          </a:p>
        </p:txBody>
      </p:sp>
      <p:sp>
        <p:nvSpPr>
          <p:cNvPr id="3" name="Объект 2">
            <a:extLst>
              <a:ext uri="{FF2B5EF4-FFF2-40B4-BE49-F238E27FC236}">
                <a16:creationId xmlns:a16="http://schemas.microsoft.com/office/drawing/2014/main" id="{6D9DA1F0-F9E5-6F26-95A7-8AB04793027C}"/>
              </a:ext>
            </a:extLst>
          </p:cNvPr>
          <p:cNvSpPr>
            <a:spLocks noGrp="1"/>
          </p:cNvSpPr>
          <p:nvPr>
            <p:ph idx="1"/>
          </p:nvPr>
        </p:nvSpPr>
        <p:spPr/>
        <p:txBody>
          <a:bodyPr/>
          <a:lstStyle/>
          <a:p>
            <a:endParaRPr lang="ru-RU" dirty="0"/>
          </a:p>
        </p:txBody>
      </p:sp>
      <p:sp>
        <p:nvSpPr>
          <p:cNvPr id="7" name="Номер слайда 6"/>
          <p:cNvSpPr>
            <a:spLocks noGrp="1"/>
          </p:cNvSpPr>
          <p:nvPr>
            <p:ph type="sldNum" sz="quarter" idx="12"/>
          </p:nvPr>
        </p:nvSpPr>
        <p:spPr/>
        <p:txBody>
          <a:bodyPr/>
          <a:lstStyle/>
          <a:p>
            <a:fld id="{AAF5A105-9120-4E27-869D-C0BEE3336895}" type="slidenum">
              <a:rPr lang="ru-RU" smtClean="0"/>
              <a:t>11</a:t>
            </a:fld>
            <a:endParaRPr lang="ru-RU"/>
          </a:p>
        </p:txBody>
      </p:sp>
      <p:pic>
        <p:nvPicPr>
          <p:cNvPr id="10" name="Рисунок 9"/>
          <p:cNvPicPr>
            <a:picLocks noChangeAspect="1"/>
          </p:cNvPicPr>
          <p:nvPr/>
        </p:nvPicPr>
        <p:blipFill>
          <a:blip r:embed="rId3"/>
          <a:stretch>
            <a:fillRect/>
          </a:stretch>
        </p:blipFill>
        <p:spPr>
          <a:xfrm>
            <a:off x="1160630" y="2393001"/>
            <a:ext cx="5011570" cy="3953384"/>
          </a:xfrm>
          <a:prstGeom prst="rect">
            <a:avLst/>
          </a:prstGeom>
        </p:spPr>
      </p:pic>
      <p:pic>
        <p:nvPicPr>
          <p:cNvPr id="11" name="Рисунок 10"/>
          <p:cNvPicPr>
            <a:picLocks noChangeAspect="1"/>
          </p:cNvPicPr>
          <p:nvPr/>
        </p:nvPicPr>
        <p:blipFill>
          <a:blip r:embed="rId4"/>
          <a:stretch>
            <a:fillRect/>
          </a:stretch>
        </p:blipFill>
        <p:spPr>
          <a:xfrm>
            <a:off x="6383170" y="2236165"/>
            <a:ext cx="5533407" cy="4267055"/>
          </a:xfrm>
          <a:prstGeom prst="rect">
            <a:avLst/>
          </a:prstGeom>
        </p:spPr>
      </p:pic>
      <p:sp>
        <p:nvSpPr>
          <p:cNvPr id="4" name="Нижний колонтитул 3">
            <a:extLst>
              <a:ext uri="{FF2B5EF4-FFF2-40B4-BE49-F238E27FC236}">
                <a16:creationId xmlns:a16="http://schemas.microsoft.com/office/drawing/2014/main" id="{6F0F082A-11F7-5E74-2AB7-6E1F31034C14}"/>
              </a:ext>
            </a:extLst>
          </p:cNvPr>
          <p:cNvSpPr>
            <a:spLocks noGrp="1"/>
          </p:cNvSpPr>
          <p:nvPr>
            <p:ph type="ftr" sz="quarter" idx="11"/>
          </p:nvPr>
        </p:nvSpPr>
        <p:spPr/>
        <p:txBody>
          <a:bodyPr/>
          <a:lstStyle/>
          <a:p>
            <a:r>
              <a:rPr lang="en-US"/>
              <a:t>Mikhail Skamarokha (BINP), Touschek lifetime at STCF, FTCF-2024, Guangzhou</a:t>
            </a:r>
            <a:endParaRPr lang="ru-RU"/>
          </a:p>
        </p:txBody>
      </p:sp>
    </p:spTree>
    <p:extLst>
      <p:ext uri="{BB962C8B-B14F-4D97-AF65-F5344CB8AC3E}">
        <p14:creationId xmlns:p14="http://schemas.microsoft.com/office/powerpoint/2010/main" val="2440767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LMA </a:t>
            </a:r>
            <a:r>
              <a:rPr lang="ru-RU" dirty="0" err="1"/>
              <a:t>optimization</a:t>
            </a:r>
            <a:r>
              <a:rPr lang="ru-RU" dirty="0"/>
              <a:t> </a:t>
            </a:r>
            <a:r>
              <a:rPr lang="ru-RU" dirty="0" err="1"/>
              <a:t>summary</a:t>
            </a:r>
            <a:endParaRPr lang="ru-RU" dirty="0"/>
          </a:p>
        </p:txBody>
      </p:sp>
      <p:sp>
        <p:nvSpPr>
          <p:cNvPr id="3" name="Объект 2"/>
          <p:cNvSpPr>
            <a:spLocks noGrp="1"/>
          </p:cNvSpPr>
          <p:nvPr>
            <p:ph idx="1"/>
          </p:nvPr>
        </p:nvSpPr>
        <p:spPr/>
        <p:txBody>
          <a:bodyPr/>
          <a:lstStyle/>
          <a:p>
            <a:r>
              <a:rPr lang="en-US" dirty="0"/>
              <a:t>LMA optimization gave 50% </a:t>
            </a:r>
            <a:r>
              <a:rPr lang="en-US" dirty="0" err="1"/>
              <a:t>Touschek</a:t>
            </a:r>
            <a:r>
              <a:rPr lang="en-US" dirty="0"/>
              <a:t> lifetime increase</a:t>
            </a:r>
          </a:p>
          <a:p>
            <a:r>
              <a:rPr lang="en-US" dirty="0"/>
              <a:t>LMA is increased at the expense of DA</a:t>
            </a:r>
          </a:p>
          <a:p>
            <a:r>
              <a:rPr lang="ru-RU" dirty="0"/>
              <a:t>High </a:t>
            </a:r>
            <a:r>
              <a:rPr lang="ru-RU" dirty="0" err="1"/>
              <a:t>number</a:t>
            </a:r>
            <a:r>
              <a:rPr lang="ru-RU" dirty="0"/>
              <a:t> </a:t>
            </a:r>
            <a:r>
              <a:rPr lang="ru-RU" dirty="0" err="1"/>
              <a:t>of</a:t>
            </a:r>
            <a:r>
              <a:rPr lang="ru-RU" dirty="0"/>
              <a:t> </a:t>
            </a:r>
            <a:r>
              <a:rPr lang="ru-RU" dirty="0" err="1"/>
              <a:t>variables</a:t>
            </a:r>
            <a:r>
              <a:rPr lang="en-US" dirty="0"/>
              <a:t> required for optimization, works better for synchrotron light sources </a:t>
            </a:r>
            <a:endParaRPr lang="ru-RU" dirty="0"/>
          </a:p>
          <a:p>
            <a:r>
              <a:rPr lang="en-US" dirty="0"/>
              <a:t>Optimization is t</a:t>
            </a:r>
            <a:r>
              <a:rPr lang="ru-RU" dirty="0" err="1"/>
              <a:t>ime</a:t>
            </a:r>
            <a:r>
              <a:rPr lang="ru-RU" dirty="0"/>
              <a:t> </a:t>
            </a:r>
            <a:r>
              <a:rPr lang="ru-RU" dirty="0" err="1"/>
              <a:t>consuming</a:t>
            </a:r>
            <a:endParaRPr lang="ru-RU" dirty="0"/>
          </a:p>
          <a:p>
            <a:r>
              <a:rPr lang="en-US" dirty="0"/>
              <a:t>X vs </a:t>
            </a:r>
            <a:r>
              <a:rPr lang="en-US" dirty="0" err="1"/>
              <a:t>dP</a:t>
            </a:r>
            <a:r>
              <a:rPr lang="en-US" dirty="0"/>
              <a:t>/P area optimization is faster</a:t>
            </a:r>
          </a:p>
          <a:p>
            <a:r>
              <a:rPr lang="en-US" dirty="0"/>
              <a:t>Beam-beam simulations show beam blowup in IP which suggest incorrect use of variables (</a:t>
            </a:r>
            <a:r>
              <a:rPr lang="en-US" dirty="0" err="1"/>
              <a:t>sextupole</a:t>
            </a:r>
            <a:r>
              <a:rPr lang="en-US" dirty="0"/>
              <a:t> and </a:t>
            </a:r>
            <a:r>
              <a:rPr lang="en-US" dirty="0" err="1"/>
              <a:t>octupole</a:t>
            </a:r>
            <a:r>
              <a:rPr lang="en-US" dirty="0"/>
              <a:t> strengths) for optimization or a need of additional constrain for optimization</a:t>
            </a:r>
          </a:p>
        </p:txBody>
      </p:sp>
      <p:sp>
        <p:nvSpPr>
          <p:cNvPr id="4" name="Номер слайда 3"/>
          <p:cNvSpPr>
            <a:spLocks noGrp="1"/>
          </p:cNvSpPr>
          <p:nvPr>
            <p:ph type="sldNum" sz="quarter" idx="12"/>
          </p:nvPr>
        </p:nvSpPr>
        <p:spPr/>
        <p:txBody>
          <a:bodyPr/>
          <a:lstStyle/>
          <a:p>
            <a:fld id="{AAF5A105-9120-4E27-869D-C0BEE3336895}" type="slidenum">
              <a:rPr lang="ru-RU" smtClean="0"/>
              <a:t>12</a:t>
            </a:fld>
            <a:endParaRPr lang="ru-RU"/>
          </a:p>
        </p:txBody>
      </p:sp>
      <p:sp>
        <p:nvSpPr>
          <p:cNvPr id="5" name="Нижний колонтитул 4">
            <a:extLst>
              <a:ext uri="{FF2B5EF4-FFF2-40B4-BE49-F238E27FC236}">
                <a16:creationId xmlns:a16="http://schemas.microsoft.com/office/drawing/2014/main" id="{238815F9-B0AE-41A9-3090-4FC272C1E680}"/>
              </a:ext>
            </a:extLst>
          </p:cNvPr>
          <p:cNvSpPr>
            <a:spLocks noGrp="1"/>
          </p:cNvSpPr>
          <p:nvPr>
            <p:ph type="ftr" sz="quarter" idx="11"/>
          </p:nvPr>
        </p:nvSpPr>
        <p:spPr/>
        <p:txBody>
          <a:bodyPr/>
          <a:lstStyle/>
          <a:p>
            <a:r>
              <a:rPr lang="en-US"/>
              <a:t>Mikhail Skamarokha (BINP), Touschek lifetime at STCF, FTCF-2024, Guangzhou</a:t>
            </a:r>
            <a:endParaRPr lang="ru-RU"/>
          </a:p>
        </p:txBody>
      </p:sp>
    </p:spTree>
    <p:extLst>
      <p:ext uri="{BB962C8B-B14F-4D97-AF65-F5344CB8AC3E}">
        <p14:creationId xmlns:p14="http://schemas.microsoft.com/office/powerpoint/2010/main" val="1827791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5DCDD4-D0D6-5AAF-E850-32CCAA3B222B}"/>
              </a:ext>
            </a:extLst>
          </p:cNvPr>
          <p:cNvSpPr>
            <a:spLocks noGrp="1"/>
          </p:cNvSpPr>
          <p:nvPr>
            <p:ph type="title"/>
          </p:nvPr>
        </p:nvSpPr>
        <p:spPr>
          <a:xfrm>
            <a:off x="871870" y="143844"/>
            <a:ext cx="11031744" cy="1485900"/>
          </a:xfrm>
        </p:spPr>
        <p:txBody>
          <a:bodyPr>
            <a:normAutofit/>
          </a:bodyPr>
          <a:lstStyle/>
          <a:p>
            <a:r>
              <a:rPr lang="en-US" dirty="0"/>
              <a:t>DA and </a:t>
            </a:r>
            <a:r>
              <a:rPr lang="en-US" dirty="0" err="1"/>
              <a:t>Touschek</a:t>
            </a:r>
            <a:r>
              <a:rPr lang="en-US" dirty="0"/>
              <a:t> lifetime with orbit error in SCTF</a:t>
            </a:r>
            <a:endParaRPr lang="ru-RU" dirty="0"/>
          </a:p>
        </p:txBody>
      </p:sp>
      <p:sp>
        <p:nvSpPr>
          <p:cNvPr id="3" name="Объект 2">
            <a:extLst>
              <a:ext uri="{FF2B5EF4-FFF2-40B4-BE49-F238E27FC236}">
                <a16:creationId xmlns:a16="http://schemas.microsoft.com/office/drawing/2014/main" id="{F669A4F2-DDC1-E8A9-12BD-5511C877C7B6}"/>
              </a:ext>
            </a:extLst>
          </p:cNvPr>
          <p:cNvSpPr>
            <a:spLocks noGrp="1"/>
          </p:cNvSpPr>
          <p:nvPr>
            <p:ph idx="1"/>
          </p:nvPr>
        </p:nvSpPr>
        <p:spPr>
          <a:xfrm>
            <a:off x="978195" y="5996763"/>
            <a:ext cx="1467293" cy="861237"/>
          </a:xfrm>
        </p:spPr>
        <p:txBody>
          <a:bodyPr/>
          <a:lstStyle/>
          <a:p>
            <a:r>
              <a:rPr lang="en-US" dirty="0"/>
              <a:t>test</a:t>
            </a:r>
            <a:endParaRPr lang="ru-RU" dirty="0"/>
          </a:p>
        </p:txBody>
      </p:sp>
      <p:pic>
        <p:nvPicPr>
          <p:cNvPr id="9" name="Рисунок 8">
            <a:extLst>
              <a:ext uri="{FF2B5EF4-FFF2-40B4-BE49-F238E27FC236}">
                <a16:creationId xmlns:a16="http://schemas.microsoft.com/office/drawing/2014/main" id="{961D587F-7C61-E3D7-A649-E751E55A8914}"/>
              </a:ext>
            </a:extLst>
          </p:cNvPr>
          <p:cNvPicPr>
            <a:picLocks noChangeAspect="1"/>
          </p:cNvPicPr>
          <p:nvPr/>
        </p:nvPicPr>
        <p:blipFill>
          <a:blip r:embed="rId3"/>
          <a:stretch>
            <a:fillRect/>
          </a:stretch>
        </p:blipFill>
        <p:spPr>
          <a:xfrm>
            <a:off x="1052623" y="1497499"/>
            <a:ext cx="10441172" cy="2751902"/>
          </a:xfrm>
          <a:prstGeom prst="rect">
            <a:avLst/>
          </a:prstGeom>
        </p:spPr>
      </p:pic>
      <p:sp>
        <p:nvSpPr>
          <p:cNvPr id="4" name="Номер слайда 3"/>
          <p:cNvSpPr>
            <a:spLocks noGrp="1"/>
          </p:cNvSpPr>
          <p:nvPr>
            <p:ph type="sldNum" sz="quarter" idx="12"/>
          </p:nvPr>
        </p:nvSpPr>
        <p:spPr/>
        <p:txBody>
          <a:bodyPr/>
          <a:lstStyle/>
          <a:p>
            <a:fld id="{AAF5A105-9120-4E27-869D-C0BEE3336895}" type="slidenum">
              <a:rPr lang="ru-RU" smtClean="0"/>
              <a:t>13</a:t>
            </a:fld>
            <a:endParaRPr lang="ru-RU"/>
          </a:p>
        </p:txBody>
      </p:sp>
      <p:pic>
        <p:nvPicPr>
          <p:cNvPr id="6" name="Рисунок 5"/>
          <p:cNvPicPr>
            <a:picLocks noChangeAspect="1"/>
          </p:cNvPicPr>
          <p:nvPr/>
        </p:nvPicPr>
        <p:blipFill>
          <a:blip r:embed="rId4"/>
          <a:stretch>
            <a:fillRect/>
          </a:stretch>
        </p:blipFill>
        <p:spPr>
          <a:xfrm>
            <a:off x="1052623" y="4230039"/>
            <a:ext cx="2791191" cy="2129409"/>
          </a:xfrm>
          <a:prstGeom prst="rect">
            <a:avLst/>
          </a:prstGeom>
        </p:spPr>
      </p:pic>
      <p:pic>
        <p:nvPicPr>
          <p:cNvPr id="8" name="Рисунок 7"/>
          <p:cNvPicPr>
            <a:picLocks noChangeAspect="1"/>
          </p:cNvPicPr>
          <p:nvPr/>
        </p:nvPicPr>
        <p:blipFill>
          <a:blip r:embed="rId5"/>
          <a:stretch>
            <a:fillRect/>
          </a:stretch>
        </p:blipFill>
        <p:spPr>
          <a:xfrm>
            <a:off x="3843813" y="4249401"/>
            <a:ext cx="2916829" cy="2110047"/>
          </a:xfrm>
          <a:prstGeom prst="rect">
            <a:avLst/>
          </a:prstGeom>
        </p:spPr>
      </p:pic>
      <p:sp>
        <p:nvSpPr>
          <p:cNvPr id="5" name="Нижний колонтитул 4">
            <a:extLst>
              <a:ext uri="{FF2B5EF4-FFF2-40B4-BE49-F238E27FC236}">
                <a16:creationId xmlns:a16="http://schemas.microsoft.com/office/drawing/2014/main" id="{917A84D8-DFDE-61E6-EED7-2F93742BFFE7}"/>
              </a:ext>
            </a:extLst>
          </p:cNvPr>
          <p:cNvSpPr>
            <a:spLocks noGrp="1"/>
          </p:cNvSpPr>
          <p:nvPr>
            <p:ph type="ftr" sz="quarter" idx="11"/>
          </p:nvPr>
        </p:nvSpPr>
        <p:spPr/>
        <p:txBody>
          <a:bodyPr/>
          <a:lstStyle/>
          <a:p>
            <a:r>
              <a:rPr lang="en-US"/>
              <a:t>Mikhail Skamarokha (BINP), Touschek lifetime at STCF, FTCF-2024, Guangzhou</a:t>
            </a:r>
            <a:endParaRPr lang="ru-RU"/>
          </a:p>
        </p:txBody>
      </p:sp>
    </p:spTree>
    <p:extLst>
      <p:ext uri="{BB962C8B-B14F-4D97-AF65-F5344CB8AC3E}">
        <p14:creationId xmlns:p14="http://schemas.microsoft.com/office/powerpoint/2010/main" val="1026523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1371600" y="685799"/>
            <a:ext cx="9601200" cy="4627605"/>
          </a:xfrm>
        </p:spPr>
        <p:txBody>
          <a:bodyPr/>
          <a:lstStyle/>
          <a:p>
            <a:pPr algn="ctr"/>
            <a:br>
              <a:rPr lang="en-US" dirty="0"/>
            </a:br>
            <a:br>
              <a:rPr lang="en-US" dirty="0"/>
            </a:br>
            <a:br>
              <a:rPr lang="en-US" dirty="0"/>
            </a:br>
            <a:r>
              <a:rPr lang="en-US" sz="8800" dirty="0"/>
              <a:t>Thank you</a:t>
            </a:r>
            <a:endParaRPr lang="ru-RU" dirty="0"/>
          </a:p>
        </p:txBody>
      </p:sp>
      <p:sp>
        <p:nvSpPr>
          <p:cNvPr id="4" name="Номер слайда 3"/>
          <p:cNvSpPr>
            <a:spLocks noGrp="1"/>
          </p:cNvSpPr>
          <p:nvPr>
            <p:ph type="sldNum" sz="quarter" idx="12"/>
          </p:nvPr>
        </p:nvSpPr>
        <p:spPr/>
        <p:txBody>
          <a:bodyPr/>
          <a:lstStyle/>
          <a:p>
            <a:fld id="{AAF5A105-9120-4E27-869D-C0BEE3336895}" type="slidenum">
              <a:rPr lang="ru-RU" smtClean="0"/>
              <a:t>14</a:t>
            </a:fld>
            <a:endParaRPr lang="ru-RU"/>
          </a:p>
        </p:txBody>
      </p:sp>
      <p:sp>
        <p:nvSpPr>
          <p:cNvPr id="2" name="Нижний колонтитул 1">
            <a:extLst>
              <a:ext uri="{FF2B5EF4-FFF2-40B4-BE49-F238E27FC236}">
                <a16:creationId xmlns:a16="http://schemas.microsoft.com/office/drawing/2014/main" id="{419FC0E5-5357-AC66-A450-1467B6DEC247}"/>
              </a:ext>
            </a:extLst>
          </p:cNvPr>
          <p:cNvSpPr>
            <a:spLocks noGrp="1"/>
          </p:cNvSpPr>
          <p:nvPr>
            <p:ph type="ftr" sz="quarter" idx="11"/>
          </p:nvPr>
        </p:nvSpPr>
        <p:spPr/>
        <p:txBody>
          <a:bodyPr/>
          <a:lstStyle/>
          <a:p>
            <a:r>
              <a:rPr lang="en-US"/>
              <a:t>Mikhail Skamarokha (BINP), Touschek lifetime at STCF, FTCF-2024, Guangzhou</a:t>
            </a:r>
            <a:endParaRPr lang="ru-RU"/>
          </a:p>
        </p:txBody>
      </p:sp>
    </p:spTree>
    <p:extLst>
      <p:ext uri="{BB962C8B-B14F-4D97-AF65-F5344CB8AC3E}">
        <p14:creationId xmlns:p14="http://schemas.microsoft.com/office/powerpoint/2010/main" val="2837000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CEB368-E1AC-74F6-592E-80F74A5D0759}"/>
              </a:ext>
            </a:extLst>
          </p:cNvPr>
          <p:cNvSpPr>
            <a:spLocks noGrp="1"/>
          </p:cNvSpPr>
          <p:nvPr>
            <p:ph type="title"/>
          </p:nvPr>
        </p:nvSpPr>
        <p:spPr>
          <a:xfrm>
            <a:off x="755373" y="149087"/>
            <a:ext cx="11317357" cy="1485900"/>
          </a:xfrm>
        </p:spPr>
        <p:txBody>
          <a:bodyPr/>
          <a:lstStyle/>
          <a:p>
            <a:r>
              <a:rPr lang="en-US" dirty="0"/>
              <a:t>Spare slide</a:t>
            </a:r>
            <a:endParaRPr lang="ru-RU" dirty="0"/>
          </a:p>
        </p:txBody>
      </p:sp>
      <p:sp>
        <p:nvSpPr>
          <p:cNvPr id="3" name="Нижний колонтитул 2">
            <a:extLst>
              <a:ext uri="{FF2B5EF4-FFF2-40B4-BE49-F238E27FC236}">
                <a16:creationId xmlns:a16="http://schemas.microsoft.com/office/drawing/2014/main" id="{D6C40333-2B46-1F66-D1BC-FCA9A994C2E4}"/>
              </a:ext>
            </a:extLst>
          </p:cNvPr>
          <p:cNvSpPr>
            <a:spLocks noGrp="1"/>
          </p:cNvSpPr>
          <p:nvPr>
            <p:ph type="ftr" sz="quarter" idx="11"/>
          </p:nvPr>
        </p:nvSpPr>
        <p:spPr/>
        <p:txBody>
          <a:bodyPr/>
          <a:lstStyle/>
          <a:p>
            <a:r>
              <a:rPr lang="en-US"/>
              <a:t>Mikhail Skamarokha (BINP), Touschek lifetime at STCF, FTCF-2024, Guangzhou</a:t>
            </a:r>
            <a:endParaRPr lang="ru-RU"/>
          </a:p>
        </p:txBody>
      </p:sp>
      <p:sp>
        <p:nvSpPr>
          <p:cNvPr id="4" name="Номер слайда 3">
            <a:extLst>
              <a:ext uri="{FF2B5EF4-FFF2-40B4-BE49-F238E27FC236}">
                <a16:creationId xmlns:a16="http://schemas.microsoft.com/office/drawing/2014/main" id="{B15DCFE3-E2C4-F344-7FB3-8DB3A6322324}"/>
              </a:ext>
            </a:extLst>
          </p:cNvPr>
          <p:cNvSpPr>
            <a:spLocks noGrp="1"/>
          </p:cNvSpPr>
          <p:nvPr>
            <p:ph type="sldNum" sz="quarter" idx="12"/>
          </p:nvPr>
        </p:nvSpPr>
        <p:spPr/>
        <p:txBody>
          <a:bodyPr/>
          <a:lstStyle/>
          <a:p>
            <a:fld id="{AAF5A105-9120-4E27-869D-C0BEE3336895}" type="slidenum">
              <a:rPr lang="ru-RU" smtClean="0"/>
              <a:t>15</a:t>
            </a:fld>
            <a:endParaRPr lang="ru-RU"/>
          </a:p>
        </p:txBody>
      </p:sp>
      <p:pic>
        <p:nvPicPr>
          <p:cNvPr id="6" name="Рисунок 5">
            <a:extLst>
              <a:ext uri="{FF2B5EF4-FFF2-40B4-BE49-F238E27FC236}">
                <a16:creationId xmlns:a16="http://schemas.microsoft.com/office/drawing/2014/main" id="{0B5D3D4D-ED5C-CCCE-C437-2A51B01ABBF1}"/>
              </a:ext>
            </a:extLst>
          </p:cNvPr>
          <p:cNvPicPr>
            <a:picLocks noChangeAspect="1"/>
          </p:cNvPicPr>
          <p:nvPr/>
        </p:nvPicPr>
        <p:blipFill>
          <a:blip r:embed="rId2"/>
          <a:stretch>
            <a:fillRect/>
          </a:stretch>
        </p:blipFill>
        <p:spPr>
          <a:xfrm>
            <a:off x="5158612" y="149087"/>
            <a:ext cx="4742745" cy="893624"/>
          </a:xfrm>
          <a:prstGeom prst="rect">
            <a:avLst/>
          </a:prstGeom>
        </p:spPr>
      </p:pic>
      <p:pic>
        <p:nvPicPr>
          <p:cNvPr id="10" name="Рисунок 9">
            <a:extLst>
              <a:ext uri="{FF2B5EF4-FFF2-40B4-BE49-F238E27FC236}">
                <a16:creationId xmlns:a16="http://schemas.microsoft.com/office/drawing/2014/main" id="{FA3730AE-B2C8-5FDF-EC89-DE99A3E53EAB}"/>
              </a:ext>
            </a:extLst>
          </p:cNvPr>
          <p:cNvPicPr>
            <a:picLocks noChangeAspect="1"/>
          </p:cNvPicPr>
          <p:nvPr/>
        </p:nvPicPr>
        <p:blipFill>
          <a:blip r:embed="rId3"/>
          <a:stretch>
            <a:fillRect/>
          </a:stretch>
        </p:blipFill>
        <p:spPr>
          <a:xfrm>
            <a:off x="1974573" y="1105481"/>
            <a:ext cx="7441097" cy="5335542"/>
          </a:xfrm>
          <a:prstGeom prst="rect">
            <a:avLst/>
          </a:prstGeom>
        </p:spPr>
      </p:pic>
    </p:spTree>
    <p:extLst>
      <p:ext uri="{BB962C8B-B14F-4D97-AF65-F5344CB8AC3E}">
        <p14:creationId xmlns:p14="http://schemas.microsoft.com/office/powerpoint/2010/main" val="3214062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B69708-AD66-F791-126A-33FF330EC67B}"/>
              </a:ext>
            </a:extLst>
          </p:cNvPr>
          <p:cNvSpPr>
            <a:spLocks noGrp="1"/>
          </p:cNvSpPr>
          <p:nvPr>
            <p:ph type="title"/>
          </p:nvPr>
        </p:nvSpPr>
        <p:spPr/>
        <p:txBody>
          <a:bodyPr/>
          <a:lstStyle/>
          <a:p>
            <a:r>
              <a:rPr lang="en-US" dirty="0"/>
              <a:t>Contents</a:t>
            </a:r>
            <a:endParaRPr lang="ru-RU" dirty="0"/>
          </a:p>
        </p:txBody>
      </p:sp>
      <p:sp>
        <p:nvSpPr>
          <p:cNvPr id="3" name="Объект 2">
            <a:extLst>
              <a:ext uri="{FF2B5EF4-FFF2-40B4-BE49-F238E27FC236}">
                <a16:creationId xmlns:a16="http://schemas.microsoft.com/office/drawing/2014/main" id="{466AE423-7895-AAE9-08C2-22AB87D4DEFF}"/>
              </a:ext>
            </a:extLst>
          </p:cNvPr>
          <p:cNvSpPr>
            <a:spLocks noGrp="1"/>
          </p:cNvSpPr>
          <p:nvPr>
            <p:ph idx="1"/>
          </p:nvPr>
        </p:nvSpPr>
        <p:spPr>
          <a:xfrm>
            <a:off x="1371600" y="2031101"/>
            <a:ext cx="9997710" cy="3836299"/>
          </a:xfrm>
        </p:spPr>
        <p:txBody>
          <a:bodyPr>
            <a:normAutofit/>
          </a:bodyPr>
          <a:lstStyle/>
          <a:p>
            <a:r>
              <a:rPr lang="en-US" sz="2400" dirty="0" err="1"/>
              <a:t>Touschek</a:t>
            </a:r>
            <a:r>
              <a:rPr lang="en-US" sz="2400" dirty="0"/>
              <a:t> lifetime calculation</a:t>
            </a:r>
            <a:endParaRPr lang="ru-RU" sz="2400" dirty="0"/>
          </a:p>
          <a:p>
            <a:r>
              <a:rPr lang="en-US" sz="2400" dirty="0"/>
              <a:t>Simulation of </a:t>
            </a:r>
            <a:r>
              <a:rPr lang="en-US" sz="2400" dirty="0" err="1"/>
              <a:t>Touschek</a:t>
            </a:r>
            <a:r>
              <a:rPr lang="en-US" sz="2400" dirty="0"/>
              <a:t> scattering using </a:t>
            </a:r>
            <a:r>
              <a:rPr lang="en-US" sz="2400" b="1" i="1" dirty="0"/>
              <a:t>Elegant</a:t>
            </a:r>
            <a:r>
              <a:rPr lang="en-US" sz="2400" dirty="0"/>
              <a:t> (APS, </a:t>
            </a:r>
            <a:r>
              <a:rPr lang="en-US" sz="2400" dirty="0" err="1"/>
              <a:t>M.Borland</a:t>
            </a:r>
            <a:r>
              <a:rPr lang="en-US" sz="2400" dirty="0"/>
              <a:t>)</a:t>
            </a:r>
          </a:p>
          <a:p>
            <a:r>
              <a:rPr lang="en-US" sz="2400" dirty="0"/>
              <a:t>Optimization of local momentum acceptance (LMA) to increase </a:t>
            </a:r>
            <a:r>
              <a:rPr lang="en-US" sz="2400" dirty="0" err="1"/>
              <a:t>Touschek</a:t>
            </a:r>
            <a:r>
              <a:rPr lang="en-US" sz="2400" dirty="0"/>
              <a:t> lifetime using “MOGA for rings” routine (</a:t>
            </a:r>
            <a:r>
              <a:rPr lang="en-US" sz="2400" i="1" dirty="0"/>
              <a:t>Elegant,</a:t>
            </a:r>
            <a:r>
              <a:rPr lang="en-US" sz="2400" dirty="0"/>
              <a:t> run on cluster)</a:t>
            </a:r>
          </a:p>
          <a:p>
            <a:r>
              <a:rPr lang="en-US" sz="2400" dirty="0"/>
              <a:t>Impact of orbit error on dynamic aperture and LMA/</a:t>
            </a:r>
            <a:r>
              <a:rPr lang="en-US" sz="2400" dirty="0" err="1"/>
              <a:t>Touschek</a:t>
            </a:r>
            <a:r>
              <a:rPr lang="en-US" sz="2400" dirty="0"/>
              <a:t> lifetime – short study</a:t>
            </a:r>
            <a:endParaRPr lang="ru-RU" sz="2400" dirty="0"/>
          </a:p>
        </p:txBody>
      </p:sp>
      <p:sp>
        <p:nvSpPr>
          <p:cNvPr id="4" name="Номер слайда 3"/>
          <p:cNvSpPr>
            <a:spLocks noGrp="1"/>
          </p:cNvSpPr>
          <p:nvPr>
            <p:ph type="sldNum" sz="quarter" idx="12"/>
          </p:nvPr>
        </p:nvSpPr>
        <p:spPr/>
        <p:txBody>
          <a:bodyPr/>
          <a:lstStyle/>
          <a:p>
            <a:fld id="{AAF5A105-9120-4E27-869D-C0BEE3336895}" type="slidenum">
              <a:rPr lang="ru-RU" smtClean="0"/>
              <a:t>2</a:t>
            </a:fld>
            <a:endParaRPr lang="ru-RU"/>
          </a:p>
        </p:txBody>
      </p:sp>
      <p:sp>
        <p:nvSpPr>
          <p:cNvPr id="5" name="Нижний колонтитул 4">
            <a:extLst>
              <a:ext uri="{FF2B5EF4-FFF2-40B4-BE49-F238E27FC236}">
                <a16:creationId xmlns:a16="http://schemas.microsoft.com/office/drawing/2014/main" id="{734475B9-C178-2ED9-A5BE-793368D2779C}"/>
              </a:ext>
            </a:extLst>
          </p:cNvPr>
          <p:cNvSpPr>
            <a:spLocks noGrp="1"/>
          </p:cNvSpPr>
          <p:nvPr>
            <p:ph type="ftr" sz="quarter" idx="11"/>
          </p:nvPr>
        </p:nvSpPr>
        <p:spPr/>
        <p:txBody>
          <a:bodyPr/>
          <a:lstStyle/>
          <a:p>
            <a:r>
              <a:rPr lang="en-US"/>
              <a:t>Mikhail Skamarokha (BINP), Touschek lifetime at STCF, FTCF-2024, Guangzhou</a:t>
            </a:r>
            <a:endParaRPr lang="ru-RU"/>
          </a:p>
        </p:txBody>
      </p:sp>
    </p:spTree>
    <p:extLst>
      <p:ext uri="{BB962C8B-B14F-4D97-AF65-F5344CB8AC3E}">
        <p14:creationId xmlns:p14="http://schemas.microsoft.com/office/powerpoint/2010/main" val="419600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Introduction</a:t>
            </a:r>
            <a:endParaRPr lang="ru-RU" dirty="0"/>
          </a:p>
        </p:txBody>
      </p:sp>
      <mc:AlternateContent xmlns:mc="http://schemas.openxmlformats.org/markup-compatibility/2006">
        <mc:Choice xmlns:a14="http://schemas.microsoft.com/office/drawing/2010/main" Requires="a14">
          <p:sp>
            <p:nvSpPr>
              <p:cNvPr id="3" name="Объект 2"/>
              <p:cNvSpPr>
                <a:spLocks noGrp="1"/>
              </p:cNvSpPr>
              <p:nvPr>
                <p:ph idx="1"/>
              </p:nvPr>
            </p:nvSpPr>
            <p:spPr>
              <a:xfrm>
                <a:off x="787400" y="1587500"/>
                <a:ext cx="7607300" cy="4748277"/>
              </a:xfrm>
            </p:spPr>
            <p:txBody>
              <a:bodyPr>
                <a:normAutofit/>
              </a:bodyPr>
              <a:lstStyle/>
              <a:p>
                <a:r>
                  <a:rPr lang="en-US" dirty="0" err="1"/>
                  <a:t>Touschek</a:t>
                </a:r>
                <a:r>
                  <a:rPr lang="en-US" dirty="0"/>
                  <a:t> effect – single Coulomb scattering effect which leads to the loss of the colliding particles from bunch.</a:t>
                </a:r>
              </a:p>
              <a:p>
                <a:r>
                  <a:rPr lang="en-US" dirty="0">
                    <a:solidFill>
                      <a:schemeClr val="tx1"/>
                    </a:solidFill>
                  </a:rPr>
                  <a:t>A. </a:t>
                </a:r>
                <a:r>
                  <a:rPr lang="en-US" dirty="0" err="1">
                    <a:solidFill>
                      <a:schemeClr val="tx1"/>
                    </a:solidFill>
                  </a:rPr>
                  <a:t>Piwinski</a:t>
                </a:r>
                <a:r>
                  <a:rPr lang="en-US" dirty="0">
                    <a:solidFill>
                      <a:schemeClr val="tx1"/>
                    </a:solidFill>
                  </a:rPr>
                  <a:t> “The </a:t>
                </a:r>
                <a:r>
                  <a:rPr lang="en-US" dirty="0" err="1">
                    <a:solidFill>
                      <a:schemeClr val="tx1"/>
                    </a:solidFill>
                  </a:rPr>
                  <a:t>Touschek</a:t>
                </a:r>
                <a:r>
                  <a:rPr lang="en-US" dirty="0">
                    <a:solidFill>
                      <a:schemeClr val="tx1"/>
                    </a:solidFill>
                  </a:rPr>
                  <a:t> effect in strong focusing storage rings” (DESY 98-179)</a:t>
                </a:r>
              </a:p>
              <a:p>
                <a:pPr marL="0" indent="0" algn="ctr">
                  <a:buNone/>
                </a:pPr>
                <a14:m>
                  <m:oMath xmlns:m="http://schemas.openxmlformats.org/officeDocument/2006/math">
                    <m:f>
                      <m:fPr>
                        <m:ctrlPr>
                          <a:rPr lang="ru-RU" i="1">
                            <a:solidFill>
                              <a:schemeClr val="tx1"/>
                            </a:solidFill>
                            <a:latin typeface="Cambria Math" panose="02040503050406030204" pitchFamily="18" charset="0"/>
                          </a:rPr>
                        </m:ctrlPr>
                      </m:fPr>
                      <m:num>
                        <m:r>
                          <a:rPr lang="en-US" i="1">
                            <a:solidFill>
                              <a:schemeClr val="tx1"/>
                            </a:solidFill>
                            <a:latin typeface="Cambria Math" panose="02040503050406030204" pitchFamily="18" charset="0"/>
                          </a:rPr>
                          <m:t>1</m:t>
                        </m:r>
                      </m:num>
                      <m:den>
                        <m:sSub>
                          <m:sSubPr>
                            <m:ctrlPr>
                              <a:rPr lang="ru-RU"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𝑇</m:t>
                            </m:r>
                          </m:e>
                          <m:sub>
                            <m:r>
                              <a:rPr lang="en-US" i="1">
                                <a:solidFill>
                                  <a:schemeClr val="tx1"/>
                                </a:solidFill>
                                <a:latin typeface="Cambria Math" panose="02040503050406030204" pitchFamily="18" charset="0"/>
                              </a:rPr>
                              <m:t>𝑡𝑙</m:t>
                            </m:r>
                          </m:sub>
                        </m:sSub>
                      </m:den>
                    </m:f>
                    <m:r>
                      <a:rPr lang="en-US" i="1">
                        <a:solidFill>
                          <a:schemeClr val="tx1"/>
                        </a:solidFill>
                        <a:latin typeface="Cambria Math" panose="02040503050406030204" pitchFamily="18" charset="0"/>
                      </a:rPr>
                      <m:t>=</m:t>
                    </m:r>
                    <m:d>
                      <m:dPr>
                        <m:begChr m:val="⟨"/>
                        <m:endChr m:val="⟩"/>
                        <m:ctrlPr>
                          <a:rPr lang="en-US" i="1">
                            <a:solidFill>
                              <a:schemeClr val="tx1"/>
                            </a:solidFill>
                            <a:latin typeface="Cambria Math" panose="02040503050406030204" pitchFamily="18" charset="0"/>
                          </a:rPr>
                        </m:ctrlPr>
                      </m:dPr>
                      <m:e>
                        <m:f>
                          <m:fPr>
                            <m:ctrlPr>
                              <a:rPr lang="en-US" i="1">
                                <a:solidFill>
                                  <a:schemeClr val="tx1"/>
                                </a:solidFill>
                                <a:latin typeface="Cambria Math" panose="02040503050406030204" pitchFamily="18" charset="0"/>
                              </a:rPr>
                            </m:ctrlPr>
                          </m:fPr>
                          <m:num>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rPr>
                                  <m:t>𝑟</m:t>
                                </m:r>
                              </m:e>
                              <m:sub>
                                <m:r>
                                  <a:rPr lang="en-US" i="1">
                                    <a:solidFill>
                                      <a:schemeClr val="tx1"/>
                                    </a:solidFill>
                                    <a:latin typeface="Cambria Math" panose="02040503050406030204" pitchFamily="18" charset="0"/>
                                  </a:rPr>
                                  <m:t>𝑒</m:t>
                                </m:r>
                              </m:sub>
                              <m:sup>
                                <m:r>
                                  <a:rPr lang="en-US" i="1">
                                    <a:solidFill>
                                      <a:schemeClr val="tx1"/>
                                    </a:solidFill>
                                    <a:latin typeface="Cambria Math" panose="02040503050406030204" pitchFamily="18" charset="0"/>
                                  </a:rPr>
                                  <m:t>2</m:t>
                                </m:r>
                              </m:sup>
                            </m:sSubSup>
                            <m:r>
                              <a:rPr lang="en-US" i="1">
                                <a:solidFill>
                                  <a:schemeClr val="tx1"/>
                                </a:solidFill>
                                <a:latin typeface="Cambria Math" panose="02040503050406030204" pitchFamily="18" charset="0"/>
                              </a:rPr>
                              <m:t>𝑐𝑁</m:t>
                            </m:r>
                          </m:num>
                          <m:den>
                            <m:r>
                              <a:rPr lang="en-US" i="1">
                                <a:solidFill>
                                  <a:schemeClr val="tx1"/>
                                </a:solidFill>
                                <a:latin typeface="Cambria Math" panose="02040503050406030204" pitchFamily="18" charset="0"/>
                              </a:rPr>
                              <m:t>8</m:t>
                            </m:r>
                            <m:r>
                              <a:rPr lang="en-US" i="1">
                                <a:solidFill>
                                  <a:schemeClr val="tx1"/>
                                </a:solidFill>
                                <a:latin typeface="Cambria Math" panose="02040503050406030204" pitchFamily="18" charset="0"/>
                                <a:ea typeface="Cambria Math" panose="02040503050406030204" pitchFamily="18" charset="0"/>
                              </a:rPr>
                              <m:t>𝜋</m:t>
                            </m:r>
                            <m:sSup>
                              <m:sSupPr>
                                <m:ctrlPr>
                                  <a:rPr lang="en-US" i="1">
                                    <a:solidFill>
                                      <a:schemeClr val="tx1"/>
                                    </a:solidFill>
                                    <a:latin typeface="Cambria Math" panose="02040503050406030204" pitchFamily="18" charset="0"/>
                                    <a:ea typeface="Cambria Math" panose="02040503050406030204" pitchFamily="18" charset="0"/>
                                  </a:rPr>
                                </m:ctrlPr>
                              </m:sSupPr>
                              <m:e>
                                <m:r>
                                  <a:rPr lang="en-US" i="1">
                                    <a:solidFill>
                                      <a:schemeClr val="tx1"/>
                                    </a:solidFill>
                                    <a:latin typeface="Cambria Math" panose="02040503050406030204" pitchFamily="18" charset="0"/>
                                    <a:ea typeface="Cambria Math" panose="02040503050406030204" pitchFamily="18" charset="0"/>
                                  </a:rPr>
                                  <m:t>𝛾</m:t>
                                </m:r>
                              </m:e>
                              <m:sup>
                                <m:r>
                                  <a:rPr lang="en-US" i="1">
                                    <a:solidFill>
                                      <a:schemeClr val="tx1"/>
                                    </a:solidFill>
                                    <a:latin typeface="Cambria Math" panose="02040503050406030204" pitchFamily="18" charset="0"/>
                                    <a:ea typeface="Cambria Math" panose="02040503050406030204" pitchFamily="18" charset="0"/>
                                  </a:rPr>
                                  <m:t>2</m:t>
                                </m:r>
                              </m:sup>
                            </m:sSup>
                            <m:sSub>
                              <m:sSubPr>
                                <m:ctrlPr>
                                  <a:rPr lang="en-US" i="1">
                                    <a:solidFill>
                                      <a:schemeClr val="tx1"/>
                                    </a:solidFill>
                                    <a:latin typeface="Cambria Math" panose="02040503050406030204" pitchFamily="18" charset="0"/>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𝜎</m:t>
                                </m:r>
                              </m:e>
                              <m:sub>
                                <m:r>
                                  <a:rPr lang="en-US" i="1">
                                    <a:solidFill>
                                      <a:schemeClr val="tx1"/>
                                    </a:solidFill>
                                    <a:latin typeface="Cambria Math" panose="02040503050406030204" pitchFamily="18" charset="0"/>
                                    <a:ea typeface="Cambria Math" panose="02040503050406030204" pitchFamily="18" charset="0"/>
                                  </a:rPr>
                                  <m:t>𝑠</m:t>
                                </m:r>
                              </m:sub>
                            </m:sSub>
                            <m:rad>
                              <m:radPr>
                                <m:degHide m:val="on"/>
                                <m:ctrlPr>
                                  <a:rPr lang="en-US" i="1">
                                    <a:solidFill>
                                      <a:schemeClr val="tx1"/>
                                    </a:solidFill>
                                    <a:latin typeface="Cambria Math" panose="02040503050406030204" pitchFamily="18" charset="0"/>
                                    <a:ea typeface="Cambria Math" panose="02040503050406030204" pitchFamily="18" charset="0"/>
                                  </a:rPr>
                                </m:ctrlPr>
                              </m:radPr>
                              <m:deg/>
                              <m:e>
                                <m:sSubSup>
                                  <m:sSubSupPr>
                                    <m:ctrlPr>
                                      <a:rPr lang="en-US" i="1">
                                        <a:solidFill>
                                          <a:schemeClr val="tx1"/>
                                        </a:solidFill>
                                        <a:latin typeface="Cambria Math" panose="02040503050406030204" pitchFamily="18" charset="0"/>
                                        <a:ea typeface="Cambria Math" panose="02040503050406030204" pitchFamily="18" charset="0"/>
                                      </a:rPr>
                                    </m:ctrlPr>
                                  </m:sSubSupPr>
                                  <m:e>
                                    <m:r>
                                      <a:rPr lang="en-US" i="1">
                                        <a:solidFill>
                                          <a:schemeClr val="tx1"/>
                                        </a:solidFill>
                                        <a:latin typeface="Cambria Math" panose="02040503050406030204" pitchFamily="18" charset="0"/>
                                        <a:ea typeface="Cambria Math" panose="02040503050406030204" pitchFamily="18" charset="0"/>
                                      </a:rPr>
                                      <m:t>𝜎</m:t>
                                    </m:r>
                                  </m:e>
                                  <m:sub>
                                    <m:r>
                                      <a:rPr lang="en-US" i="1">
                                        <a:solidFill>
                                          <a:schemeClr val="tx1"/>
                                        </a:solidFill>
                                        <a:latin typeface="Cambria Math" panose="02040503050406030204" pitchFamily="18" charset="0"/>
                                        <a:ea typeface="Cambria Math" panose="02040503050406030204" pitchFamily="18" charset="0"/>
                                      </a:rPr>
                                      <m:t>𝑥</m:t>
                                    </m:r>
                                  </m:sub>
                                  <m:sup>
                                    <m:r>
                                      <a:rPr lang="en-US" i="1">
                                        <a:solidFill>
                                          <a:schemeClr val="tx1"/>
                                        </a:solidFill>
                                        <a:latin typeface="Cambria Math" panose="02040503050406030204" pitchFamily="18" charset="0"/>
                                        <a:ea typeface="Cambria Math" panose="02040503050406030204" pitchFamily="18" charset="0"/>
                                      </a:rPr>
                                      <m:t>2</m:t>
                                    </m:r>
                                  </m:sup>
                                </m:sSubSup>
                                <m:sSubSup>
                                  <m:sSubSupPr>
                                    <m:ctrlPr>
                                      <a:rPr lang="en-US" i="1">
                                        <a:solidFill>
                                          <a:schemeClr val="tx1"/>
                                        </a:solidFill>
                                        <a:latin typeface="Cambria Math" panose="02040503050406030204" pitchFamily="18" charset="0"/>
                                        <a:ea typeface="Cambria Math" panose="02040503050406030204" pitchFamily="18" charset="0"/>
                                      </a:rPr>
                                    </m:ctrlPr>
                                  </m:sSubSupPr>
                                  <m:e>
                                    <m:r>
                                      <a:rPr lang="en-US" i="1">
                                        <a:solidFill>
                                          <a:schemeClr val="tx1"/>
                                        </a:solidFill>
                                        <a:latin typeface="Cambria Math" panose="02040503050406030204" pitchFamily="18" charset="0"/>
                                        <a:ea typeface="Cambria Math" panose="02040503050406030204" pitchFamily="18" charset="0"/>
                                      </a:rPr>
                                      <m:t>𝜎</m:t>
                                    </m:r>
                                  </m:e>
                                  <m:sub>
                                    <m:r>
                                      <a:rPr lang="en-US" i="1">
                                        <a:solidFill>
                                          <a:schemeClr val="tx1"/>
                                        </a:solidFill>
                                        <a:latin typeface="Cambria Math" panose="02040503050406030204" pitchFamily="18" charset="0"/>
                                        <a:ea typeface="Cambria Math" panose="02040503050406030204" pitchFamily="18" charset="0"/>
                                      </a:rPr>
                                      <m:t>𝑦</m:t>
                                    </m:r>
                                  </m:sub>
                                  <m:sup>
                                    <m:r>
                                      <a:rPr lang="en-US" i="1">
                                        <a:solidFill>
                                          <a:schemeClr val="tx1"/>
                                        </a:solidFill>
                                        <a:latin typeface="Cambria Math" panose="02040503050406030204" pitchFamily="18" charset="0"/>
                                        <a:ea typeface="Cambria Math" panose="02040503050406030204" pitchFamily="18" charset="0"/>
                                      </a:rPr>
                                      <m:t>2</m:t>
                                    </m:r>
                                  </m:sup>
                                </m:sSubSup>
                                <m:r>
                                  <a:rPr lang="en-US" i="1">
                                    <a:solidFill>
                                      <a:schemeClr val="tx1"/>
                                    </a:solidFill>
                                    <a:latin typeface="Cambria Math" panose="02040503050406030204" pitchFamily="18" charset="0"/>
                                    <a:ea typeface="Cambria Math" panose="02040503050406030204" pitchFamily="18" charset="0"/>
                                  </a:rPr>
                                  <m:t>−</m:t>
                                </m:r>
                                <m:sSubSup>
                                  <m:sSubSupPr>
                                    <m:ctrlPr>
                                      <a:rPr lang="en-US" i="1">
                                        <a:solidFill>
                                          <a:schemeClr val="tx1"/>
                                        </a:solidFill>
                                        <a:latin typeface="Cambria Math" panose="02040503050406030204" pitchFamily="18" charset="0"/>
                                        <a:ea typeface="Cambria Math" panose="02040503050406030204" pitchFamily="18" charset="0"/>
                                      </a:rPr>
                                    </m:ctrlPr>
                                  </m:sSubSupPr>
                                  <m:e>
                                    <m:r>
                                      <a:rPr lang="en-US" i="1">
                                        <a:solidFill>
                                          <a:schemeClr val="tx1"/>
                                        </a:solidFill>
                                        <a:latin typeface="Cambria Math" panose="02040503050406030204" pitchFamily="18" charset="0"/>
                                        <a:ea typeface="Cambria Math" panose="02040503050406030204" pitchFamily="18" charset="0"/>
                                      </a:rPr>
                                      <m:t>𝜎</m:t>
                                    </m:r>
                                  </m:e>
                                  <m:sub>
                                    <m:r>
                                      <a:rPr lang="en-US" i="1">
                                        <a:solidFill>
                                          <a:schemeClr val="tx1"/>
                                        </a:solidFill>
                                        <a:latin typeface="Cambria Math" panose="02040503050406030204" pitchFamily="18" charset="0"/>
                                        <a:ea typeface="Cambria Math" panose="02040503050406030204" pitchFamily="18" charset="0"/>
                                      </a:rPr>
                                      <m:t>𝑝</m:t>
                                    </m:r>
                                  </m:sub>
                                  <m:sup>
                                    <m:r>
                                      <a:rPr lang="en-US" i="1">
                                        <a:solidFill>
                                          <a:schemeClr val="tx1"/>
                                        </a:solidFill>
                                        <a:latin typeface="Cambria Math" panose="02040503050406030204" pitchFamily="18" charset="0"/>
                                        <a:ea typeface="Cambria Math" panose="02040503050406030204" pitchFamily="18" charset="0"/>
                                      </a:rPr>
                                      <m:t>4</m:t>
                                    </m:r>
                                  </m:sup>
                                </m:sSubSup>
                                <m:sSubSup>
                                  <m:sSubSupPr>
                                    <m:ctrlPr>
                                      <a:rPr lang="en-US" i="1">
                                        <a:solidFill>
                                          <a:schemeClr val="tx1"/>
                                        </a:solidFill>
                                        <a:latin typeface="Cambria Math" panose="02040503050406030204" pitchFamily="18" charset="0"/>
                                        <a:ea typeface="Cambria Math" panose="02040503050406030204" pitchFamily="18" charset="0"/>
                                      </a:rPr>
                                    </m:ctrlPr>
                                  </m:sSubSupPr>
                                  <m:e>
                                    <m:r>
                                      <a:rPr lang="en-US" i="1">
                                        <a:solidFill>
                                          <a:schemeClr val="tx1"/>
                                        </a:solidFill>
                                        <a:latin typeface="Cambria Math" panose="02040503050406030204" pitchFamily="18" charset="0"/>
                                        <a:ea typeface="Cambria Math" panose="02040503050406030204" pitchFamily="18" charset="0"/>
                                      </a:rPr>
                                      <m:t>𝐷</m:t>
                                    </m:r>
                                  </m:e>
                                  <m:sub>
                                    <m:r>
                                      <a:rPr lang="en-US" i="1">
                                        <a:solidFill>
                                          <a:schemeClr val="tx1"/>
                                        </a:solidFill>
                                        <a:latin typeface="Cambria Math" panose="02040503050406030204" pitchFamily="18" charset="0"/>
                                        <a:ea typeface="Cambria Math" panose="02040503050406030204" pitchFamily="18" charset="0"/>
                                      </a:rPr>
                                      <m:t>𝑥</m:t>
                                    </m:r>
                                  </m:sub>
                                  <m:sup>
                                    <m:r>
                                      <a:rPr lang="en-US" i="1">
                                        <a:solidFill>
                                          <a:schemeClr val="tx1"/>
                                        </a:solidFill>
                                        <a:latin typeface="Cambria Math" panose="02040503050406030204" pitchFamily="18" charset="0"/>
                                        <a:ea typeface="Cambria Math" panose="02040503050406030204" pitchFamily="18" charset="0"/>
                                      </a:rPr>
                                      <m:t>2</m:t>
                                    </m:r>
                                  </m:sup>
                                </m:sSubSup>
                                <m:sSubSup>
                                  <m:sSubSupPr>
                                    <m:ctrlPr>
                                      <a:rPr lang="en-US" i="1">
                                        <a:solidFill>
                                          <a:schemeClr val="tx1"/>
                                        </a:solidFill>
                                        <a:latin typeface="Cambria Math" panose="02040503050406030204" pitchFamily="18" charset="0"/>
                                        <a:ea typeface="Cambria Math" panose="02040503050406030204" pitchFamily="18" charset="0"/>
                                      </a:rPr>
                                    </m:ctrlPr>
                                  </m:sSubSupPr>
                                  <m:e>
                                    <m:r>
                                      <a:rPr lang="en-US" i="1">
                                        <a:solidFill>
                                          <a:schemeClr val="tx1"/>
                                        </a:solidFill>
                                        <a:latin typeface="Cambria Math" panose="02040503050406030204" pitchFamily="18" charset="0"/>
                                        <a:ea typeface="Cambria Math" panose="02040503050406030204" pitchFamily="18" charset="0"/>
                                      </a:rPr>
                                      <m:t>𝐷</m:t>
                                    </m:r>
                                  </m:e>
                                  <m:sub>
                                    <m:r>
                                      <a:rPr lang="en-US" i="1">
                                        <a:solidFill>
                                          <a:schemeClr val="tx1"/>
                                        </a:solidFill>
                                        <a:latin typeface="Cambria Math" panose="02040503050406030204" pitchFamily="18" charset="0"/>
                                        <a:ea typeface="Cambria Math" panose="02040503050406030204" pitchFamily="18" charset="0"/>
                                      </a:rPr>
                                      <m:t>𝑧</m:t>
                                    </m:r>
                                  </m:sub>
                                  <m:sup>
                                    <m:r>
                                      <a:rPr lang="en-US" i="1">
                                        <a:solidFill>
                                          <a:schemeClr val="tx1"/>
                                        </a:solidFill>
                                        <a:latin typeface="Cambria Math" panose="02040503050406030204" pitchFamily="18" charset="0"/>
                                        <a:ea typeface="Cambria Math" panose="02040503050406030204" pitchFamily="18" charset="0"/>
                                      </a:rPr>
                                      <m:t>2</m:t>
                                    </m:r>
                                  </m:sup>
                                </m:sSubSup>
                              </m:e>
                            </m:rad>
                            <m:sSub>
                              <m:sSubPr>
                                <m:ctrlPr>
                                  <a:rPr lang="en-US" i="1">
                                    <a:solidFill>
                                      <a:schemeClr val="tx1"/>
                                    </a:solidFill>
                                    <a:latin typeface="Cambria Math" panose="02040503050406030204" pitchFamily="18" charset="0"/>
                                    <a:ea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𝜏</m:t>
                                </m:r>
                              </m:e>
                              <m:sub>
                                <m:r>
                                  <a:rPr lang="en-US" i="1">
                                    <a:solidFill>
                                      <a:schemeClr val="tx1"/>
                                    </a:solidFill>
                                    <a:latin typeface="Cambria Math" panose="02040503050406030204" pitchFamily="18" charset="0"/>
                                    <a:ea typeface="Cambria Math" panose="02040503050406030204" pitchFamily="18" charset="0"/>
                                  </a:rPr>
                                  <m:t>𝑚</m:t>
                                </m:r>
                              </m:sub>
                            </m:sSub>
                          </m:den>
                        </m:f>
                        <m:r>
                          <a:rPr lang="en-US" i="1">
                            <a:solidFill>
                              <a:schemeClr val="tx1"/>
                            </a:solidFill>
                            <a:latin typeface="Cambria Math" panose="02040503050406030204" pitchFamily="18" charset="0"/>
                          </a:rPr>
                          <m:t>𝐹</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𝜏</m:t>
                                </m:r>
                              </m:e>
                              <m:sub>
                                <m:r>
                                  <a:rPr lang="en-US" i="1">
                                    <a:solidFill>
                                      <a:schemeClr val="tx1"/>
                                    </a:solidFill>
                                    <a:latin typeface="Cambria Math" panose="02040503050406030204" pitchFamily="18" charset="0"/>
                                  </a:rPr>
                                  <m:t>𝑚</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2</m:t>
                                </m:r>
                              </m:sub>
                            </m:sSub>
                          </m:e>
                        </m:d>
                      </m:e>
                    </m:d>
                  </m:oMath>
                </a14:m>
                <a:r>
                  <a:rPr lang="en-US" dirty="0">
                    <a:solidFill>
                      <a:schemeClr val="tx1"/>
                    </a:solidFill>
                  </a:rPr>
                  <a:t>,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𝜏</m:t>
                        </m:r>
                      </m:e>
                      <m:sub>
                        <m:r>
                          <a:rPr lang="en-US" i="1">
                            <a:solidFill>
                              <a:schemeClr val="tx1"/>
                            </a:solidFill>
                            <a:latin typeface="Cambria Math" panose="02040503050406030204" pitchFamily="18" charset="0"/>
                          </a:rPr>
                          <m:t>𝑚</m:t>
                        </m:r>
                      </m:sub>
                    </m:sSub>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ea typeface="Cambria Math" panose="02040503050406030204" pitchFamily="18" charset="0"/>
                          </a:rPr>
                          <m:t>𝛽</m:t>
                        </m:r>
                      </m:e>
                      <m:sup>
                        <m:r>
                          <a:rPr lang="en-US" i="1">
                            <a:solidFill>
                              <a:schemeClr val="tx1"/>
                            </a:solidFill>
                            <a:latin typeface="Cambria Math" panose="02040503050406030204" pitchFamily="18" charset="0"/>
                          </a:rPr>
                          <m:t>2</m:t>
                        </m:r>
                      </m:sup>
                    </m:sSup>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ea typeface="Cambria Math" panose="02040503050406030204" pitchFamily="18" charset="0"/>
                          </a:rPr>
                          <m:t>𝛿</m:t>
                        </m:r>
                      </m:e>
                      <m:sub>
                        <m:r>
                          <a:rPr lang="en-US" i="1">
                            <a:solidFill>
                              <a:schemeClr val="tx1"/>
                            </a:solidFill>
                            <a:latin typeface="Cambria Math" panose="02040503050406030204" pitchFamily="18" charset="0"/>
                          </a:rPr>
                          <m:t>𝑚</m:t>
                        </m:r>
                      </m:sub>
                      <m:sup>
                        <m:r>
                          <a:rPr lang="ru-RU" i="1">
                            <a:solidFill>
                              <a:schemeClr val="tx1"/>
                            </a:solidFill>
                            <a:latin typeface="Cambria Math" panose="02040503050406030204" pitchFamily="18" charset="0"/>
                          </a:rPr>
                          <m:t>2</m:t>
                        </m:r>
                      </m:sup>
                    </m:sSubSup>
                  </m:oMath>
                </a14:m>
                <a:r>
                  <a:rPr lang="en-US" dirty="0">
                    <a:solidFill>
                      <a:schemeClr val="tx1"/>
                    </a:solidFill>
                  </a:rPr>
                  <a:t>, </a:t>
                </a:r>
                <a:endParaRPr lang="en-US" i="1" dirty="0">
                  <a:solidFill>
                    <a:schemeClr val="tx1"/>
                  </a:solidFill>
                  <a:latin typeface="Cambria Math" panose="02040503050406030204" pitchFamily="18" charset="0"/>
                </a:endParaRPr>
              </a:p>
              <a:p>
                <a:pPr marL="0" indent="0" algn="ctr">
                  <a:buNone/>
                </a:pP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1</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𝑓</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𝛽</m:t>
                            </m:r>
                          </m:e>
                          <m:sub>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𝑦</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𝐷</m:t>
                            </m:r>
                          </m:e>
                          <m:sub>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𝑦</m:t>
                            </m:r>
                          </m:sub>
                        </m:sSub>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𝑠</m:t>
                        </m:r>
                        <m:r>
                          <a:rPr lang="en-US" i="1">
                            <a:solidFill>
                              <a:schemeClr val="tx1"/>
                            </a:solidFill>
                            <a:latin typeface="Cambria Math" panose="02040503050406030204" pitchFamily="18" charset="0"/>
                          </a:rPr>
                          <m:t>)</m:t>
                        </m:r>
                      </m:e>
                    </m:d>
                  </m:oMath>
                </a14:m>
                <a:r>
                  <a:rPr lang="en-US" dirty="0">
                    <a:solidFill>
                      <a:schemeClr val="tx1"/>
                    </a:solidFill>
                  </a:rPr>
                  <a:t>,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𝐵</m:t>
                        </m:r>
                      </m:e>
                      <m:sub>
                        <m:r>
                          <a:rPr lang="en-US" i="1">
                            <a:solidFill>
                              <a:schemeClr val="tx1"/>
                            </a:solidFill>
                            <a:latin typeface="Cambria Math" panose="02040503050406030204" pitchFamily="18" charset="0"/>
                          </a:rPr>
                          <m:t>2</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e>
                    </m:d>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𝑔</m:t>
                    </m:r>
                    <m:d>
                      <m:dPr>
                        <m:ctrlPr>
                          <a:rPr lang="en-US" i="1">
                            <a:solidFill>
                              <a:schemeClr val="tx1"/>
                            </a:solidFill>
                            <a:latin typeface="Cambria Math" panose="02040503050406030204" pitchFamily="18" charset="0"/>
                          </a:rPr>
                        </m:ctrlPr>
                      </m:d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ea typeface="Cambria Math" panose="02040503050406030204" pitchFamily="18" charset="0"/>
                              </a:rPr>
                              <m:t>𝛽</m:t>
                            </m:r>
                          </m:e>
                          <m:sub>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𝑦</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e>
                        </m:d>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𝐷</m:t>
                            </m:r>
                          </m:e>
                          <m:sub>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𝑦</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𝑠</m:t>
                            </m:r>
                          </m:e>
                        </m:d>
                      </m:e>
                    </m:d>
                  </m:oMath>
                </a14:m>
                <a:endParaRPr lang="en-US" dirty="0"/>
              </a:p>
              <a:p>
                <a:pPr marL="0" indent="0" algn="ctr">
                  <a:buNone/>
                </a:pPr>
                <a14:m>
                  <m:oMath xmlns:m="http://schemas.openxmlformats.org/officeDocument/2006/math">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ea typeface="Cambria Math" panose="02040503050406030204" pitchFamily="18" charset="0"/>
                          </a:rPr>
                          <m:t>𝛿</m:t>
                        </m:r>
                      </m:e>
                      <m:sub>
                        <m:r>
                          <a:rPr lang="en-US" i="1">
                            <a:solidFill>
                              <a:schemeClr val="tx1"/>
                            </a:solidFill>
                            <a:latin typeface="Cambria Math" panose="02040503050406030204" pitchFamily="18" charset="0"/>
                          </a:rPr>
                          <m:t>𝑚</m:t>
                        </m:r>
                      </m:sub>
                      <m:sup/>
                    </m:sSubSup>
                  </m:oMath>
                </a14:m>
                <a:r>
                  <a:rPr lang="en-US" dirty="0"/>
                  <a:t> - momentum acceptance</a:t>
                </a:r>
              </a:p>
              <a:p>
                <a:r>
                  <a:rPr lang="en-US" dirty="0"/>
                  <a:t>Local momentum aperture (LMA) - </a:t>
                </a:r>
                <a14:m>
                  <m:oMath xmlns:m="http://schemas.openxmlformats.org/officeDocument/2006/math">
                    <m:sSubSup>
                      <m:sSubSupPr>
                        <m:ctrlPr>
                          <a:rPr lang="en-US" i="1">
                            <a:solidFill>
                              <a:schemeClr val="tx1"/>
                            </a:solidFill>
                            <a:latin typeface="Cambria Math" panose="02040503050406030204" pitchFamily="18" charset="0"/>
                          </a:rPr>
                        </m:ctrlPr>
                      </m:sSubSupPr>
                      <m:e>
                        <m:r>
                          <a:rPr lang="en-US" i="1">
                            <a:solidFill>
                              <a:schemeClr val="tx1"/>
                            </a:solidFill>
                            <a:latin typeface="Cambria Math" panose="02040503050406030204" pitchFamily="18" charset="0"/>
                            <a:ea typeface="Cambria Math" panose="02040503050406030204" pitchFamily="18" charset="0"/>
                          </a:rPr>
                          <m:t>𝛿</m:t>
                        </m:r>
                      </m:e>
                      <m:sub>
                        <m:r>
                          <a:rPr lang="en-US" i="1">
                            <a:solidFill>
                              <a:schemeClr val="tx1"/>
                            </a:solidFill>
                            <a:latin typeface="Cambria Math" panose="02040503050406030204" pitchFamily="18" charset="0"/>
                          </a:rPr>
                          <m:t>𝑚</m:t>
                        </m:r>
                      </m:sub>
                      <m:sup/>
                    </m:sSubSup>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𝑠</m:t>
                    </m:r>
                    <m:r>
                      <a:rPr lang="en-US" b="0" i="1" smtClean="0">
                        <a:solidFill>
                          <a:schemeClr val="tx1"/>
                        </a:solidFill>
                        <a:latin typeface="Cambria Math" panose="02040503050406030204" pitchFamily="18" charset="0"/>
                      </a:rPr>
                      <m:t>)</m:t>
                    </m:r>
                  </m:oMath>
                </a14:m>
                <a:r>
                  <a:rPr lang="en-US" dirty="0"/>
                  <a:t>, particle tracking required with </a:t>
                </a:r>
                <a14:m>
                  <m:oMath xmlns:m="http://schemas.openxmlformats.org/officeDocument/2006/math">
                    <m:d>
                      <m:dPr>
                        <m:ctrlPr>
                          <a:rPr lang="ru-RU"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𝑥</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𝑥</m:t>
                            </m:r>
                          </m:e>
                          <m:sup>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rPr>
                          <m:t>𝑦</m:t>
                        </m:r>
                        <m:r>
                          <a:rPr lang="en-US" i="1">
                            <a:solidFill>
                              <a:schemeClr val="tx1"/>
                            </a:solidFill>
                            <a:latin typeface="Cambria Math" panose="02040503050406030204" pitchFamily="18" charset="0"/>
                          </a:rPr>
                          <m:t>,</m:t>
                        </m:r>
                        <m:sSup>
                          <m:sSupPr>
                            <m:ctrlPr>
                              <a:rPr lang="en-US" i="1">
                                <a:solidFill>
                                  <a:schemeClr val="tx1"/>
                                </a:solidFill>
                                <a:latin typeface="Cambria Math" panose="02040503050406030204" pitchFamily="18" charset="0"/>
                              </a:rPr>
                            </m:ctrlPr>
                          </m:sSupPr>
                          <m:e>
                            <m:r>
                              <a:rPr lang="en-US" i="1">
                                <a:solidFill>
                                  <a:schemeClr val="tx1"/>
                                </a:solidFill>
                                <a:latin typeface="Cambria Math" panose="02040503050406030204" pitchFamily="18" charset="0"/>
                              </a:rPr>
                              <m:t>𝑦</m:t>
                            </m:r>
                          </m:e>
                          <m:sup>
                            <m:r>
                              <a:rPr lang="en-US" i="1">
                                <a:solidFill>
                                  <a:schemeClr val="tx1"/>
                                </a:solidFill>
                                <a:latin typeface="Cambria Math" panose="02040503050406030204" pitchFamily="18" charset="0"/>
                              </a:rPr>
                              <m:t>′</m:t>
                            </m:r>
                          </m:sup>
                        </m:sSup>
                        <m:r>
                          <a:rPr lang="en-US" i="1">
                            <a:solidFill>
                              <a:schemeClr val="tx1"/>
                            </a:solidFill>
                            <a:latin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𝛿</m:t>
                        </m:r>
                        <m:r>
                          <a:rPr lang="en-US"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𝑠</m:t>
                        </m:r>
                      </m:e>
                    </m:d>
                    <m:r>
                      <a:rPr lang="ru-RU" i="1">
                        <a:solidFill>
                          <a:schemeClr val="tx1"/>
                        </a:solidFill>
                        <a:latin typeface="Cambria Math" panose="02040503050406030204" pitchFamily="18" charset="0"/>
                      </a:rPr>
                      <m:t>=</m:t>
                    </m:r>
                    <m:d>
                      <m:dPr>
                        <m:ctrlPr>
                          <a:rPr lang="ru-RU" i="1">
                            <a:solidFill>
                              <a:schemeClr val="tx1"/>
                            </a:solidFill>
                            <a:latin typeface="Cambria Math" panose="02040503050406030204" pitchFamily="18" charset="0"/>
                          </a:rPr>
                        </m:ctrlPr>
                      </m:dPr>
                      <m:e>
                        <m:r>
                          <a:rPr lang="ru-RU"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rPr>
                          <m:t>0,</m:t>
                        </m:r>
                        <m:r>
                          <a:rPr lang="ru-RU"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rPr>
                          <m:t>0,</m:t>
                        </m:r>
                        <m:r>
                          <a:rPr lang="ru-RU"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rPr>
                          <m:t>0,</m:t>
                        </m:r>
                        <m:r>
                          <a:rPr lang="ru-RU"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rPr>
                          <m:t>0,</m:t>
                        </m:r>
                        <m:r>
                          <a:rPr lang="en-US"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𝛿</m:t>
                        </m:r>
                        <m:r>
                          <a:rPr lang="en-US" i="1">
                            <a:solidFill>
                              <a:schemeClr val="tx1"/>
                            </a:solidFill>
                            <a:latin typeface="Cambria Math" panose="02040503050406030204" pitchFamily="18" charset="0"/>
                            <a:ea typeface="Cambria Math" panose="02040503050406030204" pitchFamily="18" charset="0"/>
                          </a:rPr>
                          <m:t>,</m:t>
                        </m:r>
                        <m:r>
                          <a:rPr lang="en-US" i="1">
                            <a:solidFill>
                              <a:schemeClr val="tx1"/>
                            </a:solidFill>
                            <a:latin typeface="Cambria Math" panose="02040503050406030204" pitchFamily="18" charset="0"/>
                            <a:ea typeface="Cambria Math" panose="02040503050406030204" pitchFamily="18" charset="0"/>
                          </a:rPr>
                          <m:t>𝑠</m:t>
                        </m:r>
                      </m:e>
                    </m:d>
                  </m:oMath>
                </a14:m>
                <a:endParaRPr lang="en-US" dirty="0"/>
              </a:p>
              <a:p>
                <a:r>
                  <a:rPr lang="en-US" dirty="0"/>
                  <a:t>Main limitation to total lifetime for SCTF</a:t>
                </a:r>
              </a:p>
              <a:p>
                <a:endParaRPr lang="ru-RU" dirty="0"/>
              </a:p>
            </p:txBody>
          </p:sp>
        </mc:Choice>
        <mc:Fallback>
          <p:sp>
            <p:nvSpPr>
              <p:cNvPr id="3" name="Объект 2"/>
              <p:cNvSpPr>
                <a:spLocks noGrp="1" noRot="1" noChangeAspect="1" noMove="1" noResize="1" noEditPoints="1" noAdjustHandles="1" noChangeArrowheads="1" noChangeShapeType="1" noTextEdit="1"/>
              </p:cNvSpPr>
              <p:nvPr>
                <p:ph idx="1"/>
              </p:nvPr>
            </p:nvSpPr>
            <p:spPr>
              <a:xfrm>
                <a:off x="787400" y="1587500"/>
                <a:ext cx="7607300" cy="4748277"/>
              </a:xfrm>
              <a:blipFill>
                <a:blip r:embed="rId2"/>
                <a:stretch>
                  <a:fillRect l="-721" t="-1027" r="-1202"/>
                </a:stretch>
              </a:blipFill>
            </p:spPr>
            <p:txBody>
              <a:bodyPr/>
              <a:lstStyle/>
              <a:p>
                <a:r>
                  <a:rPr lang="ru-RU">
                    <a:noFill/>
                  </a:rPr>
                  <a:t> </a:t>
                </a:r>
              </a:p>
            </p:txBody>
          </p:sp>
        </mc:Fallback>
      </mc:AlternateContent>
      <p:sp>
        <p:nvSpPr>
          <p:cNvPr id="4" name="Номер слайда 3"/>
          <p:cNvSpPr>
            <a:spLocks noGrp="1"/>
          </p:cNvSpPr>
          <p:nvPr>
            <p:ph type="sldNum" sz="quarter" idx="12"/>
          </p:nvPr>
        </p:nvSpPr>
        <p:spPr/>
        <p:txBody>
          <a:bodyPr/>
          <a:lstStyle/>
          <a:p>
            <a:fld id="{AAF5A105-9120-4E27-869D-C0BEE3336895}" type="slidenum">
              <a:rPr lang="ru-RU" smtClean="0"/>
              <a:t>3</a:t>
            </a:fld>
            <a:endParaRPr lang="ru-RU" dirty="0"/>
          </a:p>
        </p:txBody>
      </p:sp>
      <mc:AlternateContent xmlns:mc="http://schemas.openxmlformats.org/markup-compatibility/2006">
        <mc:Choice xmlns:a14="http://schemas.microsoft.com/office/drawing/2010/main" Requires="a14">
          <p:graphicFrame>
            <p:nvGraphicFramePr>
              <p:cNvPr id="5" name="Таблица 4">
                <a:extLst>
                  <a:ext uri="{FF2B5EF4-FFF2-40B4-BE49-F238E27FC236}">
                    <a16:creationId xmlns:a16="http://schemas.microsoft.com/office/drawing/2014/main" id="{9B976B58-5733-7D3D-E790-91DA99FA22D2}"/>
                  </a:ext>
                </a:extLst>
              </p:cNvPr>
              <p:cNvGraphicFramePr>
                <a:graphicFrameLocks noGrp="1"/>
              </p:cNvGraphicFramePr>
              <p:nvPr>
                <p:extLst>
                  <p:ext uri="{D42A27DB-BD31-4B8C-83A1-F6EECF244321}">
                    <p14:modId xmlns:p14="http://schemas.microsoft.com/office/powerpoint/2010/main" val="43961737"/>
                  </p:ext>
                </p:extLst>
              </p:nvPr>
            </p:nvGraphicFramePr>
            <p:xfrm>
              <a:off x="8855845" y="774699"/>
              <a:ext cx="2830074" cy="5561079"/>
            </p:xfrm>
            <a:graphic>
              <a:graphicData uri="http://schemas.openxmlformats.org/drawingml/2006/table">
                <a:tbl>
                  <a:tblPr firstRow="1" firstCol="1" bandRow="1">
                    <a:tableStyleId>{21E4AEA4-8DFA-4A89-87EB-49C32662AFE0}</a:tableStyleId>
                  </a:tblPr>
                  <a:tblGrid>
                    <a:gridCol w="1255676">
                      <a:extLst>
                        <a:ext uri="{9D8B030D-6E8A-4147-A177-3AD203B41FA5}">
                          <a16:colId xmlns:a16="http://schemas.microsoft.com/office/drawing/2014/main" val="20000"/>
                        </a:ext>
                      </a:extLst>
                    </a:gridCol>
                    <a:gridCol w="787199">
                      <a:extLst>
                        <a:ext uri="{9D8B030D-6E8A-4147-A177-3AD203B41FA5}">
                          <a16:colId xmlns:a16="http://schemas.microsoft.com/office/drawing/2014/main" val="20001"/>
                        </a:ext>
                      </a:extLst>
                    </a:gridCol>
                    <a:gridCol w="787199">
                      <a:extLst>
                        <a:ext uri="{9D8B030D-6E8A-4147-A177-3AD203B41FA5}">
                          <a16:colId xmlns:a16="http://schemas.microsoft.com/office/drawing/2014/main" val="2954729754"/>
                        </a:ext>
                      </a:extLst>
                    </a:gridCol>
                  </a:tblGrid>
                  <a:tr h="252188">
                    <a:tc>
                      <a:txBody>
                        <a:bodyPr/>
                        <a:lstStyle/>
                        <a:p>
                          <a:pPr>
                            <a:lnSpc>
                              <a:spcPct val="107000"/>
                            </a:lnSpc>
                            <a:spcAft>
                              <a:spcPts val="0"/>
                            </a:spcAft>
                          </a:pPr>
                          <a:r>
                            <a:rPr lang="en-US" sz="1200" dirty="0">
                              <a:effectLst/>
                            </a:rPr>
                            <a:t>E(MeV)</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a:txBody>
                        <a:bodyPr/>
                        <a:lstStyle/>
                        <a:p>
                          <a:pPr algn="ctr">
                            <a:lnSpc>
                              <a:spcPct val="107000"/>
                            </a:lnSpc>
                            <a:spcAft>
                              <a:spcPts val="0"/>
                            </a:spcAft>
                          </a:pPr>
                          <a:r>
                            <a:rPr lang="en-US" sz="1200" dirty="0">
                              <a:effectLst/>
                            </a:rPr>
                            <a:t>1500 (test415)</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a:txBody>
                        <a:bodyPr/>
                        <a:lstStyle/>
                        <a:p>
                          <a:pPr algn="ctr">
                            <a:lnSpc>
                              <a:spcPct val="107000"/>
                            </a:lnSpc>
                            <a:spcAft>
                              <a:spcPts val="0"/>
                            </a:spcAft>
                          </a:pPr>
                          <a:r>
                            <a:rPr lang="en-US" sz="1200" dirty="0">
                              <a:effectLst/>
                              <a:latin typeface="+mn-lt"/>
                              <a:ea typeface="Calibri" panose="020F0502020204030204" pitchFamily="34" charset="0"/>
                              <a:cs typeface="Times New Roman" panose="02020603050405020304" pitchFamily="18" charset="0"/>
                            </a:rPr>
                            <a:t>1500 (test615)</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solidFill>
                          <a:srgbClr val="800000"/>
                        </a:solidFill>
                      </a:tcPr>
                    </a:tc>
                    <a:extLst>
                      <a:ext uri="{0D108BD9-81ED-4DB2-BD59-A6C34878D82A}">
                        <a16:rowId xmlns:a16="http://schemas.microsoft.com/office/drawing/2014/main" val="10000"/>
                      </a:ext>
                    </a:extLst>
                  </a:tr>
                  <a:tr h="252188">
                    <a:tc>
                      <a:txBody>
                        <a:bodyPr/>
                        <a:lstStyle/>
                        <a:p>
                          <a:pPr>
                            <a:lnSpc>
                              <a:spcPct val="107000"/>
                            </a:lnSpc>
                            <a:spcAft>
                              <a:spcPts val="0"/>
                            </a:spcAft>
                          </a:pPr>
                          <a14:m>
                            <m:oMath xmlns:m="http://schemas.openxmlformats.org/officeDocument/2006/math">
                              <m:r>
                                <m:rPr>
                                  <m:sty m:val="p"/>
                                </m:rPr>
                                <a:rPr lang="ru-RU" sz="1200">
                                  <a:effectLst/>
                                  <a:latin typeface="Cambria Math" panose="02040503050406030204" pitchFamily="18" charset="0"/>
                                </a:rPr>
                                <m:t>Π</m:t>
                              </m:r>
                            </m:oMath>
                          </a14:m>
                          <a:r>
                            <a:rPr lang="en-US" sz="1200" dirty="0">
                              <a:effectLst/>
                            </a:rPr>
                            <a:t>(m)</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gridSpan="2">
                      <a:txBody>
                        <a:bodyPr/>
                        <a:lstStyle/>
                        <a:p>
                          <a:pPr algn="ctr">
                            <a:lnSpc>
                              <a:spcPct val="107000"/>
                            </a:lnSpc>
                            <a:spcAft>
                              <a:spcPts val="0"/>
                            </a:spcAft>
                          </a:pPr>
                          <a:r>
                            <a:rPr lang="en-US" sz="1200" dirty="0">
                              <a:effectLst/>
                              <a:latin typeface="+mn-lt"/>
                              <a:ea typeface="+mn-ea"/>
                              <a:cs typeface="+mn-cs"/>
                            </a:rPr>
                            <a:t>935.874</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tc hMerge="1">
                      <a:txBody>
                        <a:bodyPr/>
                        <a:lstStyle/>
                        <a:p>
                          <a:pPr algn="ctr">
                            <a:lnSpc>
                              <a:spcPct val="107000"/>
                            </a:lnSpc>
                            <a:spcAft>
                              <a:spcPts val="0"/>
                            </a:spcAft>
                          </a:pP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val="10001"/>
                      </a:ext>
                    </a:extLst>
                  </a:tr>
                  <a:tr h="252188">
                    <a:tc>
                      <a:txBody>
                        <a:bodyPr/>
                        <a:lstStyle/>
                        <a:p>
                          <a:pPr>
                            <a:lnSpc>
                              <a:spcPct val="107000"/>
                            </a:lnSpc>
                            <a:spcAft>
                              <a:spcPts val="0"/>
                            </a:spcAft>
                          </a:pPr>
                          <a14:m>
                            <m:oMath xmlns:m="http://schemas.openxmlformats.org/officeDocument/2006/math">
                              <m:sSub>
                                <m:sSubPr>
                                  <m:ctrlPr>
                                    <a:rPr lang="ru-RU" sz="1200" i="1">
                                      <a:effectLst/>
                                      <a:latin typeface="Cambria Math" panose="02040503050406030204" pitchFamily="18" charset="0"/>
                                    </a:rPr>
                                  </m:ctrlPr>
                                </m:sSubPr>
                                <m:e>
                                  <m:r>
                                    <a:rPr lang="ru-RU" sz="1200">
                                      <a:effectLst/>
                                      <a:latin typeface="Cambria Math" panose="02040503050406030204" pitchFamily="18" charset="0"/>
                                    </a:rPr>
                                    <m:t>𝐹</m:t>
                                  </m:r>
                                </m:e>
                                <m:sub>
                                  <m:r>
                                    <a:rPr lang="ru-RU" sz="1200">
                                      <a:effectLst/>
                                      <a:latin typeface="Cambria Math" panose="02040503050406030204" pitchFamily="18" charset="0"/>
                                    </a:rPr>
                                    <m:t>𝑅𝐹</m:t>
                                  </m:r>
                                </m:sub>
                              </m:sSub>
                            </m:oMath>
                          </a14:m>
                          <a:r>
                            <a:rPr lang="en-US" sz="1200" dirty="0">
                              <a:effectLst/>
                            </a:rPr>
                            <a:t>(MHz)</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gridSpan="2">
                      <a:txBody>
                        <a:bodyPr/>
                        <a:lstStyle/>
                        <a:p>
                          <a:pPr algn="ctr">
                            <a:lnSpc>
                              <a:spcPct val="107000"/>
                            </a:lnSpc>
                            <a:spcAft>
                              <a:spcPts val="0"/>
                            </a:spcAft>
                          </a:pPr>
                          <a:r>
                            <a:rPr lang="en-US" sz="1200" dirty="0">
                              <a:effectLst/>
                              <a:latin typeface="+mn-lt"/>
                            </a:rPr>
                            <a:t>3</a:t>
                          </a:r>
                          <a:r>
                            <a:rPr lang="ru-RU" sz="1200" dirty="0">
                              <a:effectLst/>
                              <a:latin typeface="+mn-lt"/>
                            </a:rPr>
                            <a:t>50</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solidFill>
                          <a:srgbClr val="FCECE8"/>
                        </a:solidFill>
                      </a:tcPr>
                    </a:tc>
                    <a:tc hMerge="1">
                      <a:txBody>
                        <a:bodyPr/>
                        <a:lstStyle/>
                        <a:p>
                          <a:pPr algn="ctr">
                            <a:lnSpc>
                              <a:spcPct val="107000"/>
                            </a:lnSpc>
                            <a:spcAft>
                              <a:spcPts val="0"/>
                            </a:spcAft>
                          </a:pP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FCECE8"/>
                        </a:solidFill>
                      </a:tcPr>
                    </a:tc>
                    <a:extLst>
                      <a:ext uri="{0D108BD9-81ED-4DB2-BD59-A6C34878D82A}">
                        <a16:rowId xmlns:a16="http://schemas.microsoft.com/office/drawing/2014/main" val="10002"/>
                      </a:ext>
                    </a:extLst>
                  </a:tr>
                  <a:tr h="252188">
                    <a:tc>
                      <a:txBody>
                        <a:bodyPr/>
                        <a:lstStyle/>
                        <a:p>
                          <a:pPr>
                            <a:lnSpc>
                              <a:spcPct val="107000"/>
                            </a:lnSpc>
                            <a:spcAft>
                              <a:spcPts val="0"/>
                            </a:spcAft>
                          </a:pPr>
                          <a14:m>
                            <m:oMath xmlns:m="http://schemas.openxmlformats.org/officeDocument/2006/math">
                              <m:r>
                                <a:rPr lang="ru-RU" sz="1200">
                                  <a:effectLst/>
                                  <a:latin typeface="Cambria Math" panose="02040503050406030204" pitchFamily="18" charset="0"/>
                                </a:rPr>
                                <m:t>2</m:t>
                              </m:r>
                              <m:r>
                                <a:rPr lang="ru-RU" sz="1200">
                                  <a:effectLst/>
                                  <a:latin typeface="Cambria Math" panose="02040503050406030204" pitchFamily="18" charset="0"/>
                                </a:rPr>
                                <m:t>𝜃</m:t>
                              </m:r>
                            </m:oMath>
                          </a14:m>
                          <a:r>
                            <a:rPr lang="en-US" sz="1200" dirty="0">
                              <a:effectLst/>
                            </a:rPr>
                            <a:t>(</a:t>
                          </a:r>
                          <a:r>
                            <a:rPr lang="en-US" sz="1200" dirty="0" err="1">
                              <a:effectLst/>
                            </a:rPr>
                            <a:t>mrad</a:t>
                          </a:r>
                          <a:r>
                            <a:rPr lang="en-US" sz="1200" dirty="0">
                              <a:effectLst/>
                            </a:rPr>
                            <a:t>)</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gridSpan="2">
                      <a:txBody>
                        <a:bodyPr/>
                        <a:lstStyle/>
                        <a:p>
                          <a:pPr algn="ctr">
                            <a:lnSpc>
                              <a:spcPct val="107000"/>
                            </a:lnSpc>
                            <a:spcAft>
                              <a:spcPts val="0"/>
                            </a:spcAft>
                          </a:pPr>
                          <a:r>
                            <a:rPr lang="en-US" sz="1200" dirty="0">
                              <a:effectLst/>
                              <a:latin typeface="+mn-lt"/>
                            </a:rPr>
                            <a:t>60</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tc hMerge="1">
                      <a:txBody>
                        <a:bodyPr/>
                        <a:lstStyle/>
                        <a:p>
                          <a:pPr algn="ctr">
                            <a:lnSpc>
                              <a:spcPct val="107000"/>
                            </a:lnSpc>
                            <a:spcAft>
                              <a:spcPts val="0"/>
                            </a:spcAft>
                          </a:pP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val="10003"/>
                      </a:ext>
                    </a:extLst>
                  </a:tr>
                  <a:tr h="252188">
                    <a:tc>
                      <a:txBody>
                        <a:bodyPr/>
                        <a:lstStyle/>
                        <a:p>
                          <a:pPr>
                            <a:lnSpc>
                              <a:spcPct val="107000"/>
                            </a:lnSpc>
                            <a:spcAft>
                              <a:spcPts val="0"/>
                            </a:spcAft>
                          </a:pPr>
                          <a14:m>
                            <m:oMath xmlns:m="http://schemas.openxmlformats.org/officeDocument/2006/math">
                              <m:sSubSup>
                                <m:sSubSupPr>
                                  <m:ctrlPr>
                                    <a:rPr lang="ru-RU" sz="1200" i="1" smtClean="0">
                                      <a:effectLst/>
                                      <a:latin typeface="Cambria Math" panose="02040503050406030204" pitchFamily="18" charset="0"/>
                                    </a:rPr>
                                  </m:ctrlPr>
                                </m:sSubSupPr>
                                <m:e>
                                  <m:r>
                                    <a:rPr lang="ru-RU" sz="1200">
                                      <a:effectLst/>
                                      <a:latin typeface="Cambria Math" panose="02040503050406030204" pitchFamily="18" charset="0"/>
                                    </a:rPr>
                                    <m:t>𝛽</m:t>
                                  </m:r>
                                </m:e>
                                <m:sub>
                                  <m:r>
                                    <a:rPr lang="ru-RU" sz="1200">
                                      <a:effectLst/>
                                      <a:latin typeface="Cambria Math" panose="02040503050406030204" pitchFamily="18" charset="0"/>
                                    </a:rPr>
                                    <m:t>𝑥</m:t>
                                  </m:r>
                                </m:sub>
                                <m:sup>
                                  <m:r>
                                    <a:rPr lang="ru-RU" sz="1200">
                                      <a:effectLst/>
                                      <a:latin typeface="Cambria Math" panose="02040503050406030204" pitchFamily="18" charset="0"/>
                                    </a:rPr>
                                    <m:t>∗</m:t>
                                  </m:r>
                                </m:sup>
                              </m:sSubSup>
                              <m:r>
                                <a:rPr lang="en-US" sz="1200" b="1" i="1" smtClean="0">
                                  <a:effectLst/>
                                  <a:latin typeface="Cambria Math" panose="02040503050406030204" pitchFamily="18" charset="0"/>
                                </a:rPr>
                                <m:t>/</m:t>
                              </m:r>
                              <m:sSubSup>
                                <m:sSubSupPr>
                                  <m:ctrlPr>
                                    <a:rPr lang="ru-RU" sz="1200" i="1" smtClean="0">
                                      <a:effectLst/>
                                      <a:latin typeface="Cambria Math" panose="02040503050406030204" pitchFamily="18" charset="0"/>
                                    </a:rPr>
                                  </m:ctrlPr>
                                </m:sSubSupPr>
                                <m:e>
                                  <m:r>
                                    <a:rPr lang="ru-RU" sz="1200">
                                      <a:effectLst/>
                                      <a:latin typeface="Cambria Math" panose="02040503050406030204" pitchFamily="18" charset="0"/>
                                    </a:rPr>
                                    <m:t>𝛽</m:t>
                                  </m:r>
                                </m:e>
                                <m:sub>
                                  <m:r>
                                    <a:rPr lang="ru-RU" sz="1200">
                                      <a:effectLst/>
                                      <a:latin typeface="Cambria Math" panose="02040503050406030204" pitchFamily="18" charset="0"/>
                                    </a:rPr>
                                    <m:t>𝑦</m:t>
                                  </m:r>
                                </m:sub>
                                <m:sup>
                                  <m:r>
                                    <a:rPr lang="ru-RU" sz="1200">
                                      <a:effectLst/>
                                      <a:latin typeface="Cambria Math" panose="02040503050406030204" pitchFamily="18" charset="0"/>
                                    </a:rPr>
                                    <m:t>∗</m:t>
                                  </m:r>
                                </m:sup>
                              </m:sSubSup>
                            </m:oMath>
                          </a14:m>
                          <a:r>
                            <a:rPr lang="en-US" sz="1200" dirty="0">
                              <a:effectLst/>
                            </a:rPr>
                            <a:t> (mm)</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gridSpan="2">
                      <a:txBody>
                        <a:bodyPr/>
                        <a:lstStyle/>
                        <a:p>
                          <a:pPr algn="ctr">
                            <a:lnSpc>
                              <a:spcPct val="107000"/>
                            </a:lnSpc>
                            <a:spcAft>
                              <a:spcPts val="0"/>
                            </a:spcAft>
                          </a:pPr>
                          <a:r>
                            <a:rPr lang="ru-RU" sz="1200" dirty="0">
                              <a:effectLst/>
                              <a:latin typeface="+mn-lt"/>
                            </a:rPr>
                            <a:t>100</a:t>
                          </a:r>
                          <a:r>
                            <a:rPr lang="en-US" sz="1200" dirty="0">
                              <a:effectLst/>
                              <a:latin typeface="+mn-lt"/>
                            </a:rPr>
                            <a:t>/1</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tc hMerge="1">
                      <a:txBody>
                        <a:bodyPr/>
                        <a:lstStyle/>
                        <a:p>
                          <a:pPr algn="ctr">
                            <a:lnSpc>
                              <a:spcPct val="107000"/>
                            </a:lnSpc>
                            <a:spcAft>
                              <a:spcPts val="0"/>
                            </a:spcAft>
                          </a:pP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val="2099483263"/>
                      </a:ext>
                    </a:extLst>
                  </a:tr>
                  <a:tr h="252188">
                    <a:tc>
                      <a:txBody>
                        <a:bodyPr/>
                        <a:lstStyle/>
                        <a:p>
                          <a:pPr>
                            <a:lnSpc>
                              <a:spcPct val="107000"/>
                            </a:lnSpc>
                            <a:spcAft>
                              <a:spcPts val="0"/>
                            </a:spcAft>
                          </a:pPr>
                          <a14:m>
                            <m:oMath xmlns:m="http://schemas.openxmlformats.org/officeDocument/2006/math">
                              <m:sSub>
                                <m:sSubPr>
                                  <m:ctrlPr>
                                    <a:rPr lang="en-US" sz="1200" b="1" i="1" smtClean="0">
                                      <a:effectLst/>
                                      <a:latin typeface="Cambria Math" panose="02040503050406030204" pitchFamily="18" charset="0"/>
                                    </a:rPr>
                                  </m:ctrlPr>
                                </m:sSubPr>
                                <m:e>
                                  <m:r>
                                    <a:rPr lang="en-US" sz="1200" b="1" i="1" smtClean="0">
                                      <a:effectLst/>
                                      <a:latin typeface="Cambria Math" panose="02040503050406030204" pitchFamily="18" charset="0"/>
                                    </a:rPr>
                                    <m:t>𝜺</m:t>
                                  </m:r>
                                </m:e>
                                <m:sub>
                                  <m:r>
                                    <a:rPr lang="en-US" sz="1200" b="1" i="1" smtClean="0">
                                      <a:effectLst/>
                                      <a:latin typeface="Cambria Math" panose="02040503050406030204" pitchFamily="18" charset="0"/>
                                    </a:rPr>
                                    <m:t>𝒚</m:t>
                                  </m:r>
                                </m:sub>
                              </m:sSub>
                              <m:r>
                                <a:rPr lang="en-US" sz="1200" b="1" i="1" smtClean="0">
                                  <a:effectLst/>
                                  <a:latin typeface="Cambria Math" panose="02040503050406030204" pitchFamily="18" charset="0"/>
                                </a:rPr>
                                <m:t>/</m:t>
                              </m:r>
                              <m:sSub>
                                <m:sSubPr>
                                  <m:ctrlPr>
                                    <a:rPr lang="en-US" sz="1200" b="1" i="1" smtClean="0">
                                      <a:effectLst/>
                                      <a:latin typeface="Cambria Math" panose="02040503050406030204" pitchFamily="18" charset="0"/>
                                    </a:rPr>
                                  </m:ctrlPr>
                                </m:sSubPr>
                                <m:e>
                                  <m:r>
                                    <a:rPr lang="en-US" sz="1200" b="1" i="1" smtClean="0">
                                      <a:effectLst/>
                                      <a:latin typeface="Cambria Math" panose="02040503050406030204" pitchFamily="18" charset="0"/>
                                    </a:rPr>
                                    <m:t>𝜺</m:t>
                                  </m:r>
                                </m:e>
                                <m:sub>
                                  <m:r>
                                    <a:rPr lang="en-US" sz="1200" b="1" i="1" smtClean="0">
                                      <a:effectLst/>
                                      <a:latin typeface="Cambria Math" panose="02040503050406030204" pitchFamily="18" charset="0"/>
                                    </a:rPr>
                                    <m:t>𝒙</m:t>
                                  </m:r>
                                </m:sub>
                              </m:sSub>
                            </m:oMath>
                          </a14:m>
                          <a:r>
                            <a:rPr lang="en-US" sz="1200" dirty="0">
                              <a:effectLst/>
                            </a:rPr>
                            <a:t>(%)</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gridSpan="2">
                      <a:txBody>
                        <a:bodyPr/>
                        <a:lstStyle/>
                        <a:p>
                          <a:pPr algn="ctr">
                            <a:lnSpc>
                              <a:spcPct val="107000"/>
                            </a:lnSpc>
                            <a:spcAft>
                              <a:spcPts val="0"/>
                            </a:spcAft>
                          </a:pPr>
                          <a:r>
                            <a:rPr lang="en-US" sz="1200" dirty="0">
                              <a:effectLst/>
                              <a:latin typeface="+mn-lt"/>
                            </a:rPr>
                            <a:t>0.5</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tc hMerge="1">
                      <a:txBody>
                        <a:bodyPr/>
                        <a:lstStyle/>
                        <a:p>
                          <a:pPr algn="ctr">
                            <a:lnSpc>
                              <a:spcPct val="107000"/>
                            </a:lnSpc>
                            <a:spcAft>
                              <a:spcPts val="0"/>
                            </a:spcAft>
                          </a:pP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val="10004"/>
                      </a:ext>
                    </a:extLst>
                  </a:tr>
                  <a:tr h="252188">
                    <a:tc>
                      <a:txBody>
                        <a:bodyPr/>
                        <a:lstStyle/>
                        <a:p>
                          <a:pPr>
                            <a:lnSpc>
                              <a:spcPct val="107000"/>
                            </a:lnSpc>
                            <a:spcAft>
                              <a:spcPts val="0"/>
                            </a:spcAft>
                          </a:pPr>
                          <a:r>
                            <a:rPr lang="en-US" sz="1200" dirty="0">
                              <a:effectLst/>
                            </a:rPr>
                            <a:t>I(A) / </a:t>
                          </a:r>
                          <a14:m>
                            <m:oMath xmlns:m="http://schemas.openxmlformats.org/officeDocument/2006/math">
                              <m:sSub>
                                <m:sSubPr>
                                  <m:ctrlPr>
                                    <a:rPr lang="ru-RU" sz="1200" i="1" smtClean="0">
                                      <a:effectLst/>
                                      <a:latin typeface="Cambria Math" panose="02040503050406030204" pitchFamily="18" charset="0"/>
                                    </a:rPr>
                                  </m:ctrlPr>
                                </m:sSubPr>
                                <m:e>
                                  <m:r>
                                    <a:rPr lang="ru-RU" sz="1200">
                                      <a:effectLst/>
                                      <a:latin typeface="Cambria Math" panose="02040503050406030204" pitchFamily="18" charset="0"/>
                                    </a:rPr>
                                    <m:t>𝑁</m:t>
                                  </m:r>
                                </m:e>
                                <m:sub>
                                  <m:r>
                                    <a:rPr lang="ru-RU" sz="1200">
                                      <a:effectLst/>
                                      <a:latin typeface="Cambria Math" panose="02040503050406030204" pitchFamily="18" charset="0"/>
                                    </a:rPr>
                                    <m:t>𝑏</m:t>
                                  </m:r>
                                </m:sub>
                              </m:sSub>
                            </m:oMath>
                          </a14:m>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a:txBody>
                        <a:bodyPr/>
                        <a:lstStyle/>
                        <a:p>
                          <a:pPr algn="ctr">
                            <a:lnSpc>
                              <a:spcPct val="107000"/>
                            </a:lnSpc>
                            <a:spcAft>
                              <a:spcPts val="0"/>
                            </a:spcAft>
                          </a:pPr>
                          <a:r>
                            <a:rPr lang="en-US" sz="1200" dirty="0">
                              <a:effectLst/>
                              <a:latin typeface="+mn-lt"/>
                            </a:rPr>
                            <a:t>2.9</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tc>
                      <a:txBody>
                        <a:bodyPr/>
                        <a:lstStyle/>
                        <a:p>
                          <a:pPr algn="ctr">
                            <a:lnSpc>
                              <a:spcPct val="107000"/>
                            </a:lnSpc>
                            <a:spcAft>
                              <a:spcPts val="0"/>
                            </a:spcAft>
                          </a:pPr>
                          <a:r>
                            <a:rPr lang="en-US" sz="1200" dirty="0">
                              <a:effectLst/>
                              <a:latin typeface="+mn-lt"/>
                              <a:ea typeface="Calibri" panose="020F0502020204030204" pitchFamily="34" charset="0"/>
                              <a:cs typeface="Times New Roman" panose="02020603050405020304" pitchFamily="18" charset="0"/>
                            </a:rPr>
                            <a:t>0.65</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val="10006"/>
                      </a:ext>
                    </a:extLst>
                  </a:tr>
                  <a:tr h="252188">
                    <a:tc>
                      <a:txBody>
                        <a:bodyPr/>
                        <a:lstStyle/>
                        <a:p>
                          <a:pPr>
                            <a:lnSpc>
                              <a:spcPct val="107000"/>
                            </a:lnSpc>
                            <a:spcAft>
                              <a:spcPts val="0"/>
                            </a:spcAft>
                          </a:pPr>
                          <a14:m>
                            <m:oMath xmlns:m="http://schemas.openxmlformats.org/officeDocument/2006/math">
                              <m:sSub>
                                <m:sSubPr>
                                  <m:ctrlPr>
                                    <a:rPr lang="ru-RU" sz="1200" i="1">
                                      <a:effectLst/>
                                      <a:latin typeface="Cambria Math" panose="02040503050406030204" pitchFamily="18" charset="0"/>
                                    </a:rPr>
                                  </m:ctrlPr>
                                </m:sSubPr>
                                <m:e>
                                  <m:r>
                                    <a:rPr lang="ru-RU" sz="1200">
                                      <a:effectLst/>
                                      <a:latin typeface="Cambria Math" panose="02040503050406030204" pitchFamily="18" charset="0"/>
                                    </a:rPr>
                                    <m:t>𝑁</m:t>
                                  </m:r>
                                </m:e>
                                <m:sub>
                                  <m:r>
                                    <a:rPr lang="ru-RU" sz="1200">
                                      <a:effectLst/>
                                      <a:latin typeface="Cambria Math" panose="02040503050406030204" pitchFamily="18" charset="0"/>
                                    </a:rPr>
                                    <m:t>𝑒</m:t>
                                  </m:r>
                                  <m:r>
                                    <a:rPr lang="ru-RU" sz="1200">
                                      <a:effectLst/>
                                      <a:latin typeface="Cambria Math" panose="02040503050406030204" pitchFamily="18" charset="0"/>
                                    </a:rPr>
                                    <m:t>/</m:t>
                                  </m:r>
                                  <m:r>
                                    <a:rPr lang="ru-RU" sz="1200">
                                      <a:effectLst/>
                                      <a:latin typeface="Cambria Math" panose="02040503050406030204" pitchFamily="18" charset="0"/>
                                    </a:rPr>
                                    <m:t>𝑏𝑢𝑛𝑐h</m:t>
                                  </m:r>
                                </m:sub>
                              </m:sSub>
                              <m:r>
                                <a:rPr lang="ru-RU" sz="1200">
                                  <a:effectLst/>
                                  <a:latin typeface="Cambria Math" panose="02040503050406030204" pitchFamily="18" charset="0"/>
                                </a:rPr>
                                <m:t>×</m:t>
                              </m:r>
                              <m:sSup>
                                <m:sSupPr>
                                  <m:ctrlPr>
                                    <a:rPr lang="ru-RU" sz="1200" i="1">
                                      <a:effectLst/>
                                      <a:latin typeface="Cambria Math" panose="02040503050406030204" pitchFamily="18" charset="0"/>
                                    </a:rPr>
                                  </m:ctrlPr>
                                </m:sSupPr>
                                <m:e>
                                  <m:r>
                                    <a:rPr lang="ru-RU" sz="1200">
                                      <a:effectLst/>
                                      <a:latin typeface="Cambria Math" panose="02040503050406030204" pitchFamily="18" charset="0"/>
                                    </a:rPr>
                                    <m:t>10</m:t>
                                  </m:r>
                                </m:e>
                                <m:sup>
                                  <m:r>
                                    <a:rPr lang="ru-RU" sz="1200">
                                      <a:effectLst/>
                                      <a:latin typeface="Cambria Math" panose="02040503050406030204" pitchFamily="18" charset="0"/>
                                    </a:rPr>
                                    <m:t>−10</m:t>
                                  </m:r>
                                </m:sup>
                              </m:sSup>
                            </m:oMath>
                          </a14:m>
                          <a:r>
                            <a:rPr lang="ru-RU" sz="1200" dirty="0">
                              <a:effectLst/>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a:txBody>
                        <a:bodyPr/>
                        <a:lstStyle/>
                        <a:p>
                          <a:pPr algn="ctr">
                            <a:lnSpc>
                              <a:spcPct val="107000"/>
                            </a:lnSpc>
                            <a:spcAft>
                              <a:spcPts val="0"/>
                            </a:spcAft>
                          </a:pPr>
                          <a:r>
                            <a:rPr lang="en-US" sz="1200" dirty="0">
                              <a:effectLst/>
                              <a:latin typeface="+mn-lt"/>
                              <a:ea typeface="+mn-ea"/>
                              <a:cs typeface="+mn-cs"/>
                            </a:rPr>
                            <a:t>6</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tc>
                      <a:txBody>
                        <a:bodyPr/>
                        <a:lstStyle/>
                        <a:p>
                          <a:pPr algn="ctr">
                            <a:lnSpc>
                              <a:spcPct val="107000"/>
                            </a:lnSpc>
                            <a:spcAft>
                              <a:spcPts val="0"/>
                            </a:spcAft>
                          </a:pPr>
                          <a:r>
                            <a:rPr lang="en-US" sz="1200" dirty="0">
                              <a:effectLst/>
                              <a:latin typeface="+mn-lt"/>
                              <a:ea typeface="Calibri" panose="020F0502020204030204" pitchFamily="34" charset="0"/>
                              <a:cs typeface="Times New Roman" panose="02020603050405020304" pitchFamily="18" charset="0"/>
                            </a:rPr>
                            <a:t>1.3</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val="10007"/>
                      </a:ext>
                    </a:extLst>
                  </a:tr>
                  <a:tr h="252188">
                    <a:tc>
                      <a:txBody>
                        <a:bodyPr/>
                        <a:lstStyle/>
                        <a:p>
                          <a:pPr>
                            <a:lnSpc>
                              <a:spcPct val="107000"/>
                            </a:lnSpc>
                            <a:spcAft>
                              <a:spcPts val="0"/>
                            </a:spcAft>
                          </a:pPr>
                          <a14:m>
                            <m:oMath xmlns:m="http://schemas.openxmlformats.org/officeDocument/2006/math">
                              <m:sSub>
                                <m:sSubPr>
                                  <m:ctrlPr>
                                    <a:rPr lang="ru-RU" sz="1200" i="1" smtClean="0">
                                      <a:effectLst/>
                                      <a:latin typeface="Cambria Math" panose="02040503050406030204" pitchFamily="18" charset="0"/>
                                    </a:rPr>
                                  </m:ctrlPr>
                                </m:sSubPr>
                                <m:e>
                                  <m:r>
                                    <a:rPr lang="ru-RU" sz="1200">
                                      <a:effectLst/>
                                      <a:latin typeface="Cambria Math" panose="02040503050406030204" pitchFamily="18" charset="0"/>
                                    </a:rPr>
                                    <m:t>𝑁</m:t>
                                  </m:r>
                                </m:e>
                                <m:sub>
                                  <m:r>
                                    <a:rPr lang="ru-RU" sz="1200">
                                      <a:effectLst/>
                                      <a:latin typeface="Cambria Math" panose="02040503050406030204" pitchFamily="18" charset="0"/>
                                    </a:rPr>
                                    <m:t>𝑏</m:t>
                                  </m:r>
                                </m:sub>
                              </m:sSub>
                            </m:oMath>
                          </a14:m>
                          <a:r>
                            <a:rPr lang="ru-RU" sz="1200" dirty="0">
                              <a:effectLst/>
                            </a:rPr>
                            <a:t> </a:t>
                          </a:r>
                          <a:r>
                            <a:rPr lang="en-US" sz="1200" dirty="0">
                              <a:effectLst/>
                            </a:rPr>
                            <a:t>/ q</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a:txBody>
                        <a:bodyPr/>
                        <a:lstStyle/>
                        <a:p>
                          <a:pPr algn="ctr"/>
                          <a:r>
                            <a:rPr lang="en-US" sz="1200" dirty="0">
                              <a:latin typeface="+mn-lt"/>
                            </a:rPr>
                            <a:t>941/1093</a:t>
                          </a:r>
                        </a:p>
                      </a:txBody>
                      <a:tcPr marL="49689" marR="49689" marT="0" marB="0"/>
                    </a:tc>
                    <a:tc>
                      <a:txBody>
                        <a:bodyPr/>
                        <a:lstStyle/>
                        <a:p>
                          <a:pPr algn="ctr"/>
                          <a:r>
                            <a:rPr lang="en-US" sz="1200" dirty="0">
                              <a:latin typeface="+mn-lt"/>
                            </a:rPr>
                            <a:t>983/1093</a:t>
                          </a:r>
                        </a:p>
                      </a:txBody>
                      <a:tcPr marL="49689" marR="49689" marT="0" marB="0"/>
                    </a:tc>
                    <a:extLst>
                      <a:ext uri="{0D108BD9-81ED-4DB2-BD59-A6C34878D82A}">
                        <a16:rowId xmlns:a16="http://schemas.microsoft.com/office/drawing/2014/main" val="10009"/>
                      </a:ext>
                    </a:extLst>
                  </a:tr>
                  <a:tr h="25218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14:m>
                            <m:oMath xmlns:m="http://schemas.openxmlformats.org/officeDocument/2006/math">
                              <m:sSub>
                                <m:sSubPr>
                                  <m:ctrlPr>
                                    <a:rPr lang="ru-RU" sz="1200" i="1" smtClean="0">
                                      <a:effectLst/>
                                      <a:latin typeface="Cambria Math" panose="02040503050406030204" pitchFamily="18" charset="0"/>
                                    </a:rPr>
                                  </m:ctrlPr>
                                </m:sSubPr>
                                <m:e>
                                  <m:r>
                                    <a:rPr lang="ru-RU" sz="1200">
                                      <a:effectLst/>
                                      <a:latin typeface="Cambria Math" panose="02040503050406030204" pitchFamily="18" charset="0"/>
                                    </a:rPr>
                                    <m:t>𝑈</m:t>
                                  </m:r>
                                </m:e>
                                <m:sub>
                                  <m:r>
                                    <a:rPr lang="ru-RU" sz="1200">
                                      <a:effectLst/>
                                      <a:latin typeface="Cambria Math" panose="02040503050406030204" pitchFamily="18" charset="0"/>
                                    </a:rPr>
                                    <m:t>0</m:t>
                                  </m:r>
                                </m:sub>
                              </m:sSub>
                            </m:oMath>
                          </a14:m>
                          <a:r>
                            <a:rPr lang="en-US" sz="1200" dirty="0">
                              <a:effectLst/>
                            </a:rPr>
                            <a:t>(</a:t>
                          </a:r>
                          <a:r>
                            <a:rPr lang="en-US" sz="1200" dirty="0" err="1">
                              <a:effectLst/>
                            </a:rPr>
                            <a:t>keV</a:t>
                          </a:r>
                          <a:r>
                            <a:rPr lang="en-US" sz="1200" dirty="0">
                              <a:effectLst/>
                            </a:rPr>
                            <a:t>) </a:t>
                          </a:r>
                          <a:r>
                            <a:rPr lang="en-US" sz="1200" dirty="0">
                              <a:effectLst/>
                              <a:latin typeface="Calibri" panose="020F0502020204030204" pitchFamily="34" charset="0"/>
                              <a:cs typeface="Times New Roman" panose="02020603050405020304" pitchFamily="18" charset="0"/>
                            </a:rPr>
                            <a:t>/</a:t>
                          </a:r>
                          <a:r>
                            <a:rPr lang="en-US" sz="1200" baseline="0" dirty="0">
                              <a:effectLst/>
                              <a:latin typeface="Calibri" panose="020F0502020204030204" pitchFamily="34" charset="0"/>
                              <a:cs typeface="Times New Roman" panose="02020603050405020304" pitchFamily="18" charset="0"/>
                            </a:rPr>
                            <a:t> </a:t>
                          </a:r>
                          <a14:m>
                            <m:oMath xmlns:m="http://schemas.openxmlformats.org/officeDocument/2006/math">
                              <m:sSub>
                                <m:sSubPr>
                                  <m:ctrlPr>
                                    <a:rPr lang="ru-RU" sz="1200" i="1">
                                      <a:effectLst/>
                                      <a:latin typeface="Cambria Math" panose="02040503050406030204" pitchFamily="18" charset="0"/>
                                    </a:rPr>
                                  </m:ctrlPr>
                                </m:sSubPr>
                                <m:e>
                                  <m:r>
                                    <a:rPr lang="ru-RU" sz="1200">
                                      <a:effectLst/>
                                      <a:latin typeface="Cambria Math" panose="02040503050406030204" pitchFamily="18" charset="0"/>
                                    </a:rPr>
                                    <m:t>𝑉</m:t>
                                  </m:r>
                                </m:e>
                                <m:sub>
                                  <m:r>
                                    <a:rPr lang="ru-RU" sz="1200">
                                      <a:effectLst/>
                                      <a:latin typeface="Cambria Math" panose="02040503050406030204" pitchFamily="18" charset="0"/>
                                    </a:rPr>
                                    <m:t>𝑅𝐹</m:t>
                                  </m:r>
                                </m:sub>
                              </m:sSub>
                            </m:oMath>
                          </a14:m>
                          <a:r>
                            <a:rPr lang="en-US" sz="1200" dirty="0">
                              <a:effectLst/>
                            </a:rPr>
                            <a:t>(kV)</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gridSpan="2">
                      <a:txBody>
                        <a:bodyPr/>
                        <a:lstStyle/>
                        <a:p>
                          <a:pPr algn="ctr">
                            <a:lnSpc>
                              <a:spcPct val="107000"/>
                            </a:lnSpc>
                            <a:spcAft>
                              <a:spcPts val="0"/>
                            </a:spcAft>
                          </a:pPr>
                          <a:r>
                            <a:rPr lang="en-US" sz="1200" dirty="0">
                              <a:effectLst/>
                              <a:latin typeface="+mn-lt"/>
                            </a:rPr>
                            <a:t>91 / 1500</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tc hMerge="1">
                      <a:txBody>
                        <a:bodyPr/>
                        <a:lstStyle/>
                        <a:p>
                          <a:pPr algn="ctr">
                            <a:lnSpc>
                              <a:spcPct val="107000"/>
                            </a:lnSpc>
                            <a:spcAft>
                              <a:spcPts val="0"/>
                            </a:spcAft>
                          </a:pP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val="10010"/>
                      </a:ext>
                    </a:extLst>
                  </a:tr>
                  <a:tr h="252188">
                    <a:tc>
                      <a:txBody>
                        <a:bodyPr/>
                        <a:lstStyle/>
                        <a:p>
                          <a:pPr>
                            <a:lnSpc>
                              <a:spcPct val="107000"/>
                            </a:lnSpc>
                            <a:spcAft>
                              <a:spcPts val="0"/>
                            </a:spcAft>
                          </a:pPr>
                          <a14:m>
                            <m:oMath xmlns:m="http://schemas.openxmlformats.org/officeDocument/2006/math">
                              <m:sSub>
                                <m:sSubPr>
                                  <m:ctrlPr>
                                    <a:rPr lang="ru-RU" sz="1200" i="1">
                                      <a:effectLst/>
                                      <a:latin typeface="Cambria Math" panose="02040503050406030204" pitchFamily="18" charset="0"/>
                                    </a:rPr>
                                  </m:ctrlPr>
                                </m:sSubPr>
                                <m:e>
                                  <m:r>
                                    <a:rPr lang="ru-RU" sz="1200">
                                      <a:effectLst/>
                                      <a:latin typeface="Cambria Math" panose="02040503050406030204" pitchFamily="18" charset="0"/>
                                    </a:rPr>
                                    <m:t>𝜈</m:t>
                                  </m:r>
                                </m:e>
                                <m:sub>
                                  <m:r>
                                    <a:rPr lang="ru-RU" sz="1200">
                                      <a:effectLst/>
                                      <a:latin typeface="Cambria Math" panose="02040503050406030204" pitchFamily="18" charset="0"/>
                                    </a:rPr>
                                    <m:t>𝑠</m:t>
                                  </m:r>
                                </m:sub>
                              </m:sSub>
                            </m:oMath>
                          </a14:m>
                          <a:r>
                            <a:rPr lang="en-US" sz="1200" dirty="0">
                              <a:effectLst/>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gridSpan="2">
                      <a:txBody>
                        <a:bodyPr/>
                        <a:lstStyle/>
                        <a:p>
                          <a:pPr algn="ctr">
                            <a:lnSpc>
                              <a:spcPct val="107000"/>
                            </a:lnSpc>
                            <a:spcAft>
                              <a:spcPts val="0"/>
                            </a:spcAft>
                          </a:pPr>
                          <a:r>
                            <a:rPr lang="en-US" sz="1200" dirty="0">
                              <a:effectLst/>
                              <a:latin typeface="+mn-lt"/>
                            </a:rPr>
                            <a:t>0.0153</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tc hMerge="1">
                      <a:txBody>
                        <a:bodyPr/>
                        <a:lstStyle/>
                        <a:p>
                          <a:pPr algn="ctr">
                            <a:lnSpc>
                              <a:spcPct val="107000"/>
                            </a:lnSpc>
                            <a:spcAft>
                              <a:spcPts val="0"/>
                            </a:spcAft>
                          </a:pP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val="10011"/>
                      </a:ext>
                    </a:extLst>
                  </a:tr>
                  <a:tr h="252188">
                    <a:tc>
                      <a:txBody>
                        <a:bodyPr/>
                        <a:lstStyle/>
                        <a:p>
                          <a:pPr>
                            <a:lnSpc>
                              <a:spcPct val="107000"/>
                            </a:lnSpc>
                            <a:spcAft>
                              <a:spcPts val="0"/>
                            </a:spcAft>
                          </a:pPr>
                          <a14:m>
                            <m:oMath xmlns:m="http://schemas.openxmlformats.org/officeDocument/2006/math">
                              <m:sSub>
                                <m:sSubPr>
                                  <m:ctrlPr>
                                    <a:rPr lang="ru-RU" sz="1200" i="1">
                                      <a:effectLst/>
                                      <a:latin typeface="Cambria Math" panose="02040503050406030204" pitchFamily="18" charset="0"/>
                                    </a:rPr>
                                  </m:ctrlPr>
                                </m:sSubPr>
                                <m:e>
                                  <m:r>
                                    <a:rPr lang="ru-RU" sz="1200">
                                      <a:effectLst/>
                                      <a:latin typeface="Cambria Math" panose="02040503050406030204" pitchFamily="18" charset="0"/>
                                    </a:rPr>
                                    <m:t>𝛿</m:t>
                                  </m:r>
                                </m:e>
                                <m:sub>
                                  <m:r>
                                    <a:rPr lang="ru-RU" sz="1200">
                                      <a:effectLst/>
                                      <a:latin typeface="Cambria Math" panose="02040503050406030204" pitchFamily="18" charset="0"/>
                                    </a:rPr>
                                    <m:t>𝑅𝐹</m:t>
                                  </m:r>
                                </m:sub>
                              </m:sSub>
                            </m:oMath>
                          </a14:m>
                          <a:r>
                            <a:rPr lang="en-US" sz="1200">
                              <a:effectLst/>
                            </a:rPr>
                            <a:t>(%)</a:t>
                          </a:r>
                          <a:endParaRPr lang="ru-RU" sz="120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gridSpan="2">
                      <a:txBody>
                        <a:bodyPr/>
                        <a:lstStyle/>
                        <a:p>
                          <a:pPr algn="ctr">
                            <a:lnSpc>
                              <a:spcPct val="107000"/>
                            </a:lnSpc>
                            <a:spcAft>
                              <a:spcPts val="0"/>
                            </a:spcAft>
                          </a:pPr>
                          <a:r>
                            <a:rPr lang="en-US" sz="1200" dirty="0">
                              <a:effectLst/>
                              <a:latin typeface="+mn-lt"/>
                            </a:rPr>
                            <a:t>1.98</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tc hMerge="1">
                      <a:txBody>
                        <a:bodyPr/>
                        <a:lstStyle/>
                        <a:p>
                          <a:pPr algn="ctr">
                            <a:lnSpc>
                              <a:spcPct val="107000"/>
                            </a:lnSpc>
                            <a:spcAft>
                              <a:spcPts val="0"/>
                            </a:spcAft>
                          </a:pP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val="10012"/>
                      </a:ext>
                    </a:extLst>
                  </a:tr>
                  <a:tr h="252188">
                    <a:tc>
                      <a:txBody>
                        <a:bodyPr/>
                        <a:lstStyle/>
                        <a:p>
                          <a:pPr algn="l">
                            <a:lnSpc>
                              <a:spcPct val="107000"/>
                            </a:lnSpc>
                            <a:spcAft>
                              <a:spcPts val="0"/>
                            </a:spcAft>
                          </a:pPr>
                          <a14:m>
                            <m:oMath xmlns:m="http://schemas.openxmlformats.org/officeDocument/2006/math">
                              <m:sSub>
                                <m:sSubPr>
                                  <m:ctrlPr>
                                    <a:rPr lang="ru-RU" sz="1200" i="1">
                                      <a:effectLst/>
                                      <a:latin typeface="Cambria Math" panose="02040503050406030204" pitchFamily="18" charset="0"/>
                                    </a:rPr>
                                  </m:ctrlPr>
                                </m:sSubPr>
                                <m:e>
                                  <m:r>
                                    <a:rPr lang="ru-RU" sz="1200">
                                      <a:effectLst/>
                                      <a:latin typeface="Cambria Math" panose="02040503050406030204" pitchFamily="18" charset="0"/>
                                    </a:rPr>
                                    <m:t>𝜎</m:t>
                                  </m:r>
                                </m:e>
                                <m:sub>
                                  <m:r>
                                    <a:rPr lang="ru-RU" sz="1200">
                                      <a:effectLst/>
                                      <a:latin typeface="Cambria Math" panose="02040503050406030204" pitchFamily="18" charset="0"/>
                                    </a:rPr>
                                    <m:t>𝑒</m:t>
                                  </m:r>
                                </m:sub>
                              </m:sSub>
                              <m:r>
                                <a:rPr lang="ru-RU" sz="1200">
                                  <a:effectLst/>
                                  <a:latin typeface="Cambria Math" panose="02040503050406030204" pitchFamily="18" charset="0"/>
                                </a:rPr>
                                <m:t>×</m:t>
                              </m:r>
                              <m:sSup>
                                <m:sSupPr>
                                  <m:ctrlPr>
                                    <a:rPr lang="ru-RU" sz="1200" i="1">
                                      <a:effectLst/>
                                      <a:latin typeface="Cambria Math" panose="02040503050406030204" pitchFamily="18" charset="0"/>
                                    </a:rPr>
                                  </m:ctrlPr>
                                </m:sSupPr>
                                <m:e>
                                  <m:r>
                                    <a:rPr lang="ru-RU" sz="1200">
                                      <a:effectLst/>
                                      <a:latin typeface="Cambria Math" panose="02040503050406030204" pitchFamily="18" charset="0"/>
                                    </a:rPr>
                                    <m:t>10</m:t>
                                  </m:r>
                                </m:e>
                                <m:sup>
                                  <m:r>
                                    <a:rPr lang="ru-RU" sz="1200">
                                      <a:effectLst/>
                                      <a:latin typeface="Cambria Math" panose="02040503050406030204" pitchFamily="18" charset="0"/>
                                    </a:rPr>
                                    <m:t>3</m:t>
                                  </m:r>
                                </m:sup>
                              </m:sSup>
                            </m:oMath>
                          </a14:m>
                          <a:r>
                            <a:rPr lang="ru-RU" sz="1200" dirty="0">
                              <a:effectLst/>
                            </a:rPr>
                            <a:t> </a:t>
                          </a:r>
                          <a:r>
                            <a:rPr lang="en-US" sz="1200" dirty="0">
                              <a:effectLst/>
                            </a:rPr>
                            <a:t>     (SR/IBS+WG)</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a:txBody>
                        <a:bodyPr/>
                        <a:lstStyle/>
                        <a:p>
                          <a:pPr algn="ctr">
                            <a:lnSpc>
                              <a:spcPct val="107000"/>
                            </a:lnSpc>
                            <a:spcAft>
                              <a:spcPts val="0"/>
                            </a:spcAft>
                          </a:pPr>
                          <a:r>
                            <a:rPr lang="en-US" sz="1200" dirty="0">
                              <a:effectLst/>
                              <a:latin typeface="+mn-lt"/>
                            </a:rPr>
                            <a:t>0.27/1.1</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tc>
                      <a:txBody>
                        <a:bodyPr/>
                        <a:lstStyle/>
                        <a:p>
                          <a:pPr algn="ctr">
                            <a:lnSpc>
                              <a:spcPct val="107000"/>
                            </a:lnSpc>
                            <a:spcAft>
                              <a:spcPts val="0"/>
                            </a:spcAft>
                          </a:pPr>
                          <a:r>
                            <a:rPr lang="en-US" sz="1200" dirty="0">
                              <a:effectLst/>
                              <a:latin typeface="+mn-lt"/>
                              <a:ea typeface="Calibri" panose="020F0502020204030204" pitchFamily="34" charset="0"/>
                              <a:cs typeface="Times New Roman" panose="02020603050405020304" pitchFamily="18" charset="0"/>
                            </a:rPr>
                            <a:t>0.27/0.9</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val="10013"/>
                      </a:ext>
                    </a:extLst>
                  </a:tr>
                  <a:tr h="252188">
                    <a:tc>
                      <a:txBody>
                        <a:bodyPr/>
                        <a:lstStyle/>
                        <a:p>
                          <a:pPr>
                            <a:lnSpc>
                              <a:spcPct val="107000"/>
                            </a:lnSpc>
                            <a:spcAft>
                              <a:spcPts val="0"/>
                            </a:spcAft>
                          </a:pPr>
                          <a14:m>
                            <m:oMath xmlns:m="http://schemas.openxmlformats.org/officeDocument/2006/math">
                              <m:sSub>
                                <m:sSubPr>
                                  <m:ctrlPr>
                                    <a:rPr lang="ru-RU" sz="1200" i="1">
                                      <a:effectLst/>
                                      <a:latin typeface="Cambria Math" panose="02040503050406030204" pitchFamily="18" charset="0"/>
                                    </a:rPr>
                                  </m:ctrlPr>
                                </m:sSubPr>
                                <m:e>
                                  <m:r>
                                    <a:rPr lang="ru-RU" sz="1200">
                                      <a:effectLst/>
                                      <a:latin typeface="Cambria Math" panose="02040503050406030204" pitchFamily="18" charset="0"/>
                                    </a:rPr>
                                    <m:t>𝜎</m:t>
                                  </m:r>
                                </m:e>
                                <m:sub>
                                  <m:r>
                                    <a:rPr lang="ru-RU" sz="1200">
                                      <a:effectLst/>
                                      <a:latin typeface="Cambria Math" panose="02040503050406030204" pitchFamily="18" charset="0"/>
                                    </a:rPr>
                                    <m:t>𝑠</m:t>
                                  </m:r>
                                </m:sub>
                              </m:sSub>
                            </m:oMath>
                          </a14:m>
                          <a:r>
                            <a:rPr lang="en-US" sz="1200" dirty="0">
                              <a:effectLst/>
                            </a:rPr>
                            <a:t>(mm)        (SR/IBS+WG)</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a:txBody>
                        <a:bodyPr/>
                        <a:lstStyle/>
                        <a:p>
                          <a:pPr algn="ctr">
                            <a:lnSpc>
                              <a:spcPct val="107000"/>
                            </a:lnSpc>
                            <a:spcAft>
                              <a:spcPts val="0"/>
                            </a:spcAft>
                          </a:pPr>
                          <a:r>
                            <a:rPr lang="en-US" sz="1200" dirty="0">
                              <a:effectLst/>
                              <a:latin typeface="+mn-lt"/>
                            </a:rPr>
                            <a:t>3.6/14</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tc>
                      <a:txBody>
                        <a:bodyPr/>
                        <a:lstStyle/>
                        <a:p>
                          <a:pPr algn="ctr">
                            <a:lnSpc>
                              <a:spcPct val="107000"/>
                            </a:lnSpc>
                            <a:spcAft>
                              <a:spcPts val="0"/>
                            </a:spcAft>
                          </a:pPr>
                          <a:r>
                            <a:rPr lang="en-US" sz="1200" dirty="0">
                              <a:effectLst/>
                              <a:latin typeface="+mn-lt"/>
                              <a:ea typeface="Calibri" panose="020F0502020204030204" pitchFamily="34" charset="0"/>
                              <a:cs typeface="Times New Roman" panose="02020603050405020304" pitchFamily="18" charset="0"/>
                            </a:rPr>
                            <a:t>3.6/12</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val="10014"/>
                      </a:ext>
                    </a:extLst>
                  </a:tr>
                  <a:tr h="252188">
                    <a:tc>
                      <a:txBody>
                        <a:bodyPr/>
                        <a:lstStyle/>
                        <a:p>
                          <a:pPr>
                            <a:lnSpc>
                              <a:spcPct val="107000"/>
                            </a:lnSpc>
                            <a:spcAft>
                              <a:spcPts val="0"/>
                            </a:spcAft>
                          </a:pPr>
                          <a14:m>
                            <m:oMath xmlns:m="http://schemas.openxmlformats.org/officeDocument/2006/math">
                              <m:sSub>
                                <m:sSubPr>
                                  <m:ctrlPr>
                                    <a:rPr lang="ru-RU" sz="1200" i="1">
                                      <a:effectLst/>
                                      <a:latin typeface="Cambria Math" panose="02040503050406030204" pitchFamily="18" charset="0"/>
                                    </a:rPr>
                                  </m:ctrlPr>
                                </m:sSubPr>
                                <m:e>
                                  <m:r>
                                    <a:rPr lang="ru-RU" sz="1200">
                                      <a:effectLst/>
                                      <a:latin typeface="Cambria Math" panose="02040503050406030204" pitchFamily="18" charset="0"/>
                                    </a:rPr>
                                    <m:t>𝜀</m:t>
                                  </m:r>
                                </m:e>
                                <m:sub>
                                  <m:r>
                                    <a:rPr lang="ru-RU" sz="1200">
                                      <a:effectLst/>
                                      <a:latin typeface="Cambria Math" panose="02040503050406030204" pitchFamily="18" charset="0"/>
                                    </a:rPr>
                                    <m:t>𝑥</m:t>
                                  </m:r>
                                </m:sub>
                              </m:sSub>
                            </m:oMath>
                          </a14:m>
                          <a:r>
                            <a:rPr lang="en-US" sz="1200" dirty="0">
                              <a:effectLst/>
                            </a:rPr>
                            <a:t>(nm)         (SR/IBS+WG)</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a:txBody>
                        <a:bodyPr/>
                        <a:lstStyle/>
                        <a:p>
                          <a:pPr algn="ctr">
                            <a:lnSpc>
                              <a:spcPct val="107000"/>
                            </a:lnSpc>
                            <a:spcAft>
                              <a:spcPts val="0"/>
                            </a:spcAft>
                          </a:pPr>
                          <a:r>
                            <a:rPr lang="en-US" sz="1200" dirty="0">
                              <a:effectLst/>
                              <a:latin typeface="+mn-lt"/>
                            </a:rPr>
                            <a:t>2.0/6.4</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tc>
                      <a:txBody>
                        <a:bodyPr/>
                        <a:lstStyle/>
                        <a:p>
                          <a:pPr algn="ctr">
                            <a:lnSpc>
                              <a:spcPct val="107000"/>
                            </a:lnSpc>
                            <a:spcAft>
                              <a:spcPts val="0"/>
                            </a:spcAft>
                          </a:pPr>
                          <a:r>
                            <a:rPr lang="en-US" sz="1200" dirty="0">
                              <a:effectLst/>
                              <a:latin typeface="+mn-lt"/>
                              <a:ea typeface="Calibri" panose="020F0502020204030204" pitchFamily="34" charset="0"/>
                              <a:cs typeface="Times New Roman" panose="02020603050405020304" pitchFamily="18" charset="0"/>
                            </a:rPr>
                            <a:t>2/3.9</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val="10015"/>
                      </a:ext>
                    </a:extLst>
                  </a:tr>
                  <a:tr h="252188">
                    <a:tc>
                      <a:txBody>
                        <a:bodyPr/>
                        <a:lstStyle/>
                        <a:p>
                          <a:pPr>
                            <a:lnSpc>
                              <a:spcPct val="107000"/>
                            </a:lnSpc>
                            <a:spcAft>
                              <a:spcPts val="0"/>
                            </a:spcAft>
                          </a:pPr>
                          <a14:m>
                            <m:oMath xmlns:m="http://schemas.openxmlformats.org/officeDocument/2006/math">
                              <m:sSub>
                                <m:sSubPr>
                                  <m:ctrlPr>
                                    <a:rPr lang="ru-RU" sz="1200" i="1">
                                      <a:effectLst/>
                                      <a:latin typeface="Cambria Math" panose="02040503050406030204" pitchFamily="18" charset="0"/>
                                    </a:rPr>
                                  </m:ctrlPr>
                                </m:sSubPr>
                                <m:e>
                                  <m:r>
                                    <a:rPr lang="ru-RU" sz="1200">
                                      <a:effectLst/>
                                      <a:latin typeface="Cambria Math" panose="02040503050406030204" pitchFamily="18" charset="0"/>
                                    </a:rPr>
                                    <m:t>𝐿</m:t>
                                  </m:r>
                                </m:e>
                                <m:sub>
                                  <m:r>
                                    <a:rPr lang="ru-RU" sz="1200">
                                      <a:effectLst/>
                                      <a:latin typeface="Cambria Math" panose="02040503050406030204" pitchFamily="18" charset="0"/>
                                    </a:rPr>
                                    <m:t>𝐻𝐺</m:t>
                                  </m:r>
                                </m:sub>
                              </m:sSub>
                              <m:r>
                                <a:rPr lang="ru-RU" sz="1200">
                                  <a:effectLst/>
                                  <a:latin typeface="Cambria Math" panose="02040503050406030204" pitchFamily="18" charset="0"/>
                                </a:rPr>
                                <m:t>×</m:t>
                              </m:r>
                              <m:sSup>
                                <m:sSupPr>
                                  <m:ctrlPr>
                                    <a:rPr lang="ru-RU" sz="1200" i="1">
                                      <a:effectLst/>
                                      <a:latin typeface="Cambria Math" panose="02040503050406030204" pitchFamily="18" charset="0"/>
                                    </a:rPr>
                                  </m:ctrlPr>
                                </m:sSupPr>
                                <m:e>
                                  <m:r>
                                    <a:rPr lang="ru-RU" sz="1200">
                                      <a:effectLst/>
                                      <a:latin typeface="Cambria Math" panose="02040503050406030204" pitchFamily="18" charset="0"/>
                                    </a:rPr>
                                    <m:t>10</m:t>
                                  </m:r>
                                </m:e>
                                <m:sup>
                                  <m:r>
                                    <a:rPr lang="ru-RU" sz="1200">
                                      <a:effectLst/>
                                      <a:latin typeface="Cambria Math" panose="02040503050406030204" pitchFamily="18" charset="0"/>
                                    </a:rPr>
                                    <m:t>−35</m:t>
                                  </m:r>
                                </m:sup>
                              </m:sSup>
                              <m:d>
                                <m:dPr>
                                  <m:ctrlPr>
                                    <a:rPr lang="ru-RU" sz="1200" i="1">
                                      <a:effectLst/>
                                      <a:latin typeface="Cambria Math" panose="02040503050406030204" pitchFamily="18" charset="0"/>
                                    </a:rPr>
                                  </m:ctrlPr>
                                </m:dPr>
                                <m:e>
                                  <m:r>
                                    <a:rPr lang="en-US" sz="1200">
                                      <a:effectLst/>
                                      <a:latin typeface="Cambria Math" panose="02040503050406030204" pitchFamily="18" charset="0"/>
                                    </a:rPr>
                                    <m:t>𝑐</m:t>
                                  </m:r>
                                  <m:sSup>
                                    <m:sSupPr>
                                      <m:ctrlPr>
                                        <a:rPr lang="ru-RU" sz="1200" i="1">
                                          <a:effectLst/>
                                          <a:latin typeface="Cambria Math" panose="02040503050406030204" pitchFamily="18" charset="0"/>
                                        </a:rPr>
                                      </m:ctrlPr>
                                    </m:sSupPr>
                                    <m:e>
                                      <m:r>
                                        <a:rPr lang="en-US" sz="1200">
                                          <a:effectLst/>
                                          <a:latin typeface="Cambria Math" panose="02040503050406030204" pitchFamily="18" charset="0"/>
                                        </a:rPr>
                                        <m:t>𝑚</m:t>
                                      </m:r>
                                    </m:e>
                                    <m:sup>
                                      <m:r>
                                        <a:rPr lang="en-US" sz="1200">
                                          <a:effectLst/>
                                          <a:latin typeface="Cambria Math" panose="02040503050406030204" pitchFamily="18" charset="0"/>
                                        </a:rPr>
                                        <m:t>−2</m:t>
                                      </m:r>
                                    </m:sup>
                                  </m:sSup>
                                  <m:sSup>
                                    <m:sSupPr>
                                      <m:ctrlPr>
                                        <a:rPr lang="ru-RU" sz="1200" i="1">
                                          <a:effectLst/>
                                          <a:latin typeface="Cambria Math" panose="02040503050406030204" pitchFamily="18" charset="0"/>
                                        </a:rPr>
                                      </m:ctrlPr>
                                    </m:sSupPr>
                                    <m:e>
                                      <m:r>
                                        <a:rPr lang="en-US" sz="1200">
                                          <a:effectLst/>
                                          <a:latin typeface="Cambria Math" panose="02040503050406030204" pitchFamily="18" charset="0"/>
                                        </a:rPr>
                                        <m:t>𝑠</m:t>
                                      </m:r>
                                    </m:e>
                                    <m:sup>
                                      <m:r>
                                        <a:rPr lang="en-US" sz="1200">
                                          <a:effectLst/>
                                          <a:latin typeface="Cambria Math" panose="02040503050406030204" pitchFamily="18" charset="0"/>
                                        </a:rPr>
                                        <m:t>−1</m:t>
                                      </m:r>
                                    </m:sup>
                                  </m:sSup>
                                </m:e>
                              </m:d>
                            </m:oMath>
                          </a14:m>
                          <a:r>
                            <a:rPr lang="en-US" sz="1200" dirty="0">
                              <a:effectLst/>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a:txBody>
                        <a:bodyPr/>
                        <a:lstStyle/>
                        <a:p>
                          <a:pPr algn="ctr">
                            <a:lnSpc>
                              <a:spcPct val="107000"/>
                            </a:lnSpc>
                            <a:spcAft>
                              <a:spcPts val="0"/>
                            </a:spcAft>
                          </a:pPr>
                          <a:r>
                            <a:rPr lang="en-US" sz="1200" dirty="0">
                              <a:effectLst/>
                              <a:latin typeface="+mn-lt"/>
                            </a:rPr>
                            <a:t>1</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tc>
                      <a:txBody>
                        <a:bodyPr/>
                        <a:lstStyle/>
                        <a:p>
                          <a:pPr algn="ctr">
                            <a:lnSpc>
                              <a:spcPct val="107000"/>
                            </a:lnSpc>
                            <a:spcAft>
                              <a:spcPts val="0"/>
                            </a:spcAft>
                          </a:pPr>
                          <a:r>
                            <a:rPr lang="en-US" sz="1200" dirty="0">
                              <a:effectLst/>
                              <a:latin typeface="+mn-lt"/>
                              <a:ea typeface="Calibri" panose="020F0502020204030204" pitchFamily="34" charset="0"/>
                              <a:cs typeface="Times New Roman" panose="02020603050405020304" pitchFamily="18" charset="0"/>
                            </a:rPr>
                            <a:t>0.075</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val="10016"/>
                      </a:ext>
                    </a:extLst>
                  </a:tr>
                  <a:tr h="252188">
                    <a:tc>
                      <a:txBody>
                        <a:bodyPr/>
                        <a:lstStyle/>
                        <a:p>
                          <a:pPr>
                            <a:lnSpc>
                              <a:spcPct val="107000"/>
                            </a:lnSpc>
                            <a:spcAft>
                              <a:spcPts val="0"/>
                            </a:spcAft>
                          </a:pPr>
                          <a14:m>
                            <m:oMath xmlns:m="http://schemas.openxmlformats.org/officeDocument/2006/math">
                              <m:sSub>
                                <m:sSubPr>
                                  <m:ctrlPr>
                                    <a:rPr lang="ru-RU" sz="1200" i="1" smtClean="0">
                                      <a:effectLst/>
                                      <a:latin typeface="Cambria Math" panose="02040503050406030204" pitchFamily="18" charset="0"/>
                                    </a:rPr>
                                  </m:ctrlPr>
                                </m:sSubPr>
                                <m:e>
                                  <m:r>
                                    <a:rPr lang="ru-RU" sz="1200">
                                      <a:effectLst/>
                                      <a:latin typeface="Cambria Math" panose="02040503050406030204" pitchFamily="18" charset="0"/>
                                    </a:rPr>
                                    <m:t>𝜉</m:t>
                                  </m:r>
                                </m:e>
                                <m:sub>
                                  <m:r>
                                    <a:rPr lang="ru-RU" sz="1200">
                                      <a:effectLst/>
                                      <a:latin typeface="Cambria Math" panose="02040503050406030204" pitchFamily="18" charset="0"/>
                                    </a:rPr>
                                    <m:t>𝑥</m:t>
                                  </m:r>
                                </m:sub>
                              </m:sSub>
                              <m:r>
                                <a:rPr lang="en-US" sz="1200" b="1" i="1" smtClean="0">
                                  <a:effectLst/>
                                  <a:latin typeface="Cambria Math" panose="02040503050406030204" pitchFamily="18" charset="0"/>
                                </a:rPr>
                                <m:t>/</m:t>
                              </m:r>
                              <m:sSub>
                                <m:sSubPr>
                                  <m:ctrlPr>
                                    <a:rPr lang="en-US" sz="1200" b="1" i="1" smtClean="0">
                                      <a:effectLst/>
                                      <a:latin typeface="Cambria Math" panose="02040503050406030204" pitchFamily="18" charset="0"/>
                                    </a:rPr>
                                  </m:ctrlPr>
                                </m:sSubPr>
                                <m:e>
                                  <m:r>
                                    <a:rPr lang="en-US" sz="1200" b="1" i="1" smtClean="0">
                                      <a:effectLst/>
                                      <a:latin typeface="Cambria Math" panose="02040503050406030204" pitchFamily="18" charset="0"/>
                                    </a:rPr>
                                    <m:t>𝝃</m:t>
                                  </m:r>
                                </m:e>
                                <m:sub>
                                  <m:r>
                                    <a:rPr lang="en-US" sz="1200" b="1" i="1" smtClean="0">
                                      <a:effectLst/>
                                      <a:latin typeface="Cambria Math" panose="02040503050406030204" pitchFamily="18" charset="0"/>
                                    </a:rPr>
                                    <m:t>𝒚</m:t>
                                  </m:r>
                                </m:sub>
                              </m:sSub>
                            </m:oMath>
                          </a14:m>
                          <a:r>
                            <a:rPr lang="en-US" sz="1200" dirty="0">
                              <a:effectLst/>
                            </a:rPr>
                            <a:t> </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a:txBody>
                        <a:bodyPr/>
                        <a:lstStyle/>
                        <a:p>
                          <a:pPr algn="ctr">
                            <a:lnSpc>
                              <a:spcPct val="107000"/>
                            </a:lnSpc>
                            <a:spcAft>
                              <a:spcPts val="0"/>
                            </a:spcAft>
                          </a:pPr>
                          <a:r>
                            <a:rPr lang="en-US" sz="1200" dirty="0">
                              <a:effectLst/>
                              <a:latin typeface="+mn-lt"/>
                            </a:rPr>
                            <a:t>0.005/0.12</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tc>
                      <a:txBody>
                        <a:bodyPr/>
                        <a:lstStyle/>
                        <a:p>
                          <a:pPr algn="ctr">
                            <a:lnSpc>
                              <a:spcPct val="107000"/>
                            </a:lnSpc>
                            <a:spcAft>
                              <a:spcPts val="0"/>
                            </a:spcAft>
                          </a:pPr>
                          <a:r>
                            <a:rPr lang="en-US" sz="1200" dirty="0">
                              <a:effectLst/>
                              <a:latin typeface="+mn-lt"/>
                              <a:ea typeface="Calibri" panose="020F0502020204030204" pitchFamily="34" charset="0"/>
                              <a:cs typeface="Times New Roman" panose="02020603050405020304" pitchFamily="18" charset="0"/>
                            </a:rPr>
                            <a:t>0.001/0.04</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val="10017"/>
                      </a:ext>
                    </a:extLst>
                  </a:tr>
                  <a:tr h="25218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14:m>
                            <m:oMath xmlns:m="http://schemas.openxmlformats.org/officeDocument/2006/math">
                              <m:sSub>
                                <m:sSubPr>
                                  <m:ctrlPr>
                                    <a:rPr lang="en-US" sz="1200" b="1"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b="1" i="1" smtClean="0">
                                      <a:effectLst/>
                                      <a:latin typeface="Cambria Math" panose="02040503050406030204" pitchFamily="18" charset="0"/>
                                      <a:ea typeface="Calibri" panose="020F0502020204030204" pitchFamily="34" charset="0"/>
                                      <a:cs typeface="Times New Roman" panose="02020603050405020304" pitchFamily="18" charset="0"/>
                                    </a:rPr>
                                    <m:t>𝝉</m:t>
                                  </m:r>
                                </m:e>
                                <m:sub>
                                  <m:r>
                                    <a:rPr lang="en-US" sz="1200" b="1" i="1" smtClean="0">
                                      <a:effectLst/>
                                      <a:latin typeface="Cambria Math" panose="02040503050406030204" pitchFamily="18" charset="0"/>
                                      <a:ea typeface="Calibri" panose="020F0502020204030204" pitchFamily="34" charset="0"/>
                                      <a:cs typeface="Times New Roman" panose="02020603050405020304" pitchFamily="18" charset="0"/>
                                    </a:rPr>
                                    <m:t>𝑻𝒐𝒖𝒔𝒄𝒉𝒆𝒌</m:t>
                                  </m:r>
                                </m:sub>
                              </m:sSub>
                            </m:oMath>
                          </a14:m>
                          <a:r>
                            <a:rPr lang="en-US" sz="1200" dirty="0">
                              <a:effectLst/>
                              <a:latin typeface="Calibri" panose="020F0502020204030204" pitchFamily="34" charset="0"/>
                              <a:ea typeface="Calibri" panose="020F0502020204030204" pitchFamily="34" charset="0"/>
                              <a:cs typeface="Times New Roman" panose="02020603050405020304" pitchFamily="18" charset="0"/>
                            </a:rPr>
                            <a:t> (s)</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a:txBody>
                        <a:bodyPr/>
                        <a:lstStyle/>
                        <a:p>
                          <a:pPr algn="ctr">
                            <a:lnSpc>
                              <a:spcPct val="107000"/>
                            </a:lnSpc>
                            <a:spcAft>
                              <a:spcPts val="0"/>
                            </a:spcAft>
                          </a:pPr>
                          <a:r>
                            <a:rPr lang="en-US" sz="1200" dirty="0">
                              <a:effectLst/>
                              <a:latin typeface="+mn-lt"/>
                              <a:ea typeface="Calibri" panose="020F0502020204030204" pitchFamily="34" charset="0"/>
                              <a:cs typeface="Times New Roman" panose="02020603050405020304" pitchFamily="18" charset="0"/>
                            </a:rPr>
                            <a:t>125</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tc>
                      <a:txBody>
                        <a:bodyPr/>
                        <a:lstStyle/>
                        <a:p>
                          <a:pPr algn="ctr">
                            <a:lnSpc>
                              <a:spcPct val="107000"/>
                            </a:lnSpc>
                            <a:spcAft>
                              <a:spcPts val="0"/>
                            </a:spcAft>
                          </a:pPr>
                          <a:r>
                            <a:rPr lang="en-US" sz="1200" dirty="0">
                              <a:effectLst/>
                              <a:latin typeface="+mn-lt"/>
                              <a:ea typeface="Calibri" panose="020F0502020204030204" pitchFamily="34" charset="0"/>
                              <a:cs typeface="Times New Roman" panose="02020603050405020304" pitchFamily="18" charset="0"/>
                            </a:rPr>
                            <a:t>312</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val="10018"/>
                      </a:ext>
                    </a:extLst>
                  </a:tr>
                  <a:tr h="252188">
                    <a:tc>
                      <a:txBody>
                        <a:bodyPr/>
                        <a:lstStyle/>
                        <a:p>
                          <a:pPr>
                            <a:lnSpc>
                              <a:spcPct val="107000"/>
                            </a:lnSpc>
                            <a:spcAft>
                              <a:spcPts val="0"/>
                            </a:spcAft>
                          </a:pPr>
                          <a14:m>
                            <m:oMath xmlns:m="http://schemas.openxmlformats.org/officeDocument/2006/math">
                              <m:sSub>
                                <m:sSubPr>
                                  <m:ctrlPr>
                                    <a:rPr lang="en-US" sz="1200" b="1"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200" b="1" i="1" smtClean="0">
                                      <a:effectLst/>
                                      <a:latin typeface="Cambria Math" panose="02040503050406030204" pitchFamily="18" charset="0"/>
                                      <a:ea typeface="Calibri" panose="020F0502020204030204" pitchFamily="34" charset="0"/>
                                      <a:cs typeface="Times New Roman" panose="02020603050405020304" pitchFamily="18" charset="0"/>
                                    </a:rPr>
                                    <m:t>𝝉</m:t>
                                  </m:r>
                                </m:e>
                                <m:sub>
                                  <m:r>
                                    <a:rPr lang="en-US" sz="1200" b="1" i="1" smtClean="0">
                                      <a:effectLst/>
                                      <a:latin typeface="Cambria Math" panose="02040503050406030204" pitchFamily="18" charset="0"/>
                                      <a:ea typeface="Calibri" panose="020F0502020204030204" pitchFamily="34" charset="0"/>
                                      <a:cs typeface="Times New Roman" panose="02020603050405020304" pitchFamily="18" charset="0"/>
                                    </a:rPr>
                                    <m:t>𝑳𝒖𝒎𝒊𝒏𝒐𝒔𝒊𝒕𝒚</m:t>
                                  </m:r>
                                </m:sub>
                              </m:sSub>
                            </m:oMath>
                          </a14:m>
                          <a:r>
                            <a:rPr lang="en-US" sz="1200" dirty="0">
                              <a:effectLst/>
                              <a:latin typeface="Calibri" panose="020F0502020204030204" pitchFamily="34" charset="0"/>
                              <a:ea typeface="Calibri" panose="020F0502020204030204" pitchFamily="34" charset="0"/>
                              <a:cs typeface="Times New Roman" panose="02020603050405020304" pitchFamily="18" charset="0"/>
                            </a:rPr>
                            <a:t> (s)</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a:txBody>
                        <a:bodyPr/>
                        <a:lstStyle/>
                        <a:p>
                          <a:pPr algn="ctr">
                            <a:lnSpc>
                              <a:spcPct val="107000"/>
                            </a:lnSpc>
                            <a:spcAft>
                              <a:spcPts val="0"/>
                            </a:spcAft>
                          </a:pPr>
                          <a:r>
                            <a:rPr lang="en-US" sz="1200" dirty="0">
                              <a:effectLst/>
                              <a:latin typeface="+mn-lt"/>
                              <a:ea typeface="Calibri" panose="020F0502020204030204" pitchFamily="34" charset="0"/>
                              <a:cs typeface="Times New Roman" panose="02020603050405020304" pitchFamily="18" charset="0"/>
                            </a:rPr>
                            <a:t>35</a:t>
                          </a:r>
                          <a:r>
                            <a:rPr lang="ru-RU" sz="1200" dirty="0">
                              <a:effectLst/>
                              <a:latin typeface="+mn-lt"/>
                              <a:ea typeface="Calibri" panose="020F0502020204030204" pitchFamily="34" charset="0"/>
                              <a:cs typeface="Times New Roman" panose="02020603050405020304" pitchFamily="18" charset="0"/>
                            </a:rPr>
                            <a:t>00</a:t>
                          </a:r>
                        </a:p>
                      </a:txBody>
                      <a:tcPr marL="49689" marR="49689" marT="0" marB="0"/>
                    </a:tc>
                    <a:tc>
                      <a:txBody>
                        <a:bodyPr/>
                        <a:lstStyle/>
                        <a:p>
                          <a:pPr algn="ctr">
                            <a:lnSpc>
                              <a:spcPct val="107000"/>
                            </a:lnSpc>
                            <a:spcAft>
                              <a:spcPts val="0"/>
                            </a:spcAft>
                          </a:pPr>
                          <a:r>
                            <a:rPr lang="en-US" sz="1200" dirty="0">
                              <a:effectLst/>
                              <a:latin typeface="+mn-lt"/>
                              <a:ea typeface="Calibri" panose="020F0502020204030204" pitchFamily="34" charset="0"/>
                              <a:cs typeface="Times New Roman" panose="02020603050405020304" pitchFamily="18" charset="0"/>
                            </a:rPr>
                            <a:t>10000</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val="10019"/>
                      </a:ext>
                    </a:extLst>
                  </a:tr>
                </a:tbl>
              </a:graphicData>
            </a:graphic>
          </p:graphicFrame>
        </mc:Choice>
        <mc:Fallback>
          <p:graphicFrame>
            <p:nvGraphicFramePr>
              <p:cNvPr id="5" name="Таблица 4">
                <a:extLst>
                  <a:ext uri="{FF2B5EF4-FFF2-40B4-BE49-F238E27FC236}">
                    <a16:creationId xmlns:a16="http://schemas.microsoft.com/office/drawing/2014/main" id="{9B976B58-5733-7D3D-E790-91DA99FA22D2}"/>
                  </a:ext>
                </a:extLst>
              </p:cNvPr>
              <p:cNvGraphicFramePr>
                <a:graphicFrameLocks noGrp="1"/>
              </p:cNvGraphicFramePr>
              <p:nvPr>
                <p:extLst>
                  <p:ext uri="{D42A27DB-BD31-4B8C-83A1-F6EECF244321}">
                    <p14:modId xmlns:p14="http://schemas.microsoft.com/office/powerpoint/2010/main" val="43961737"/>
                  </p:ext>
                </p:extLst>
              </p:nvPr>
            </p:nvGraphicFramePr>
            <p:xfrm>
              <a:off x="8855845" y="774699"/>
              <a:ext cx="2830074" cy="5561079"/>
            </p:xfrm>
            <a:graphic>
              <a:graphicData uri="http://schemas.openxmlformats.org/drawingml/2006/table">
                <a:tbl>
                  <a:tblPr firstRow="1" firstCol="1" bandRow="1">
                    <a:tableStyleId>{21E4AEA4-8DFA-4A89-87EB-49C32662AFE0}</a:tableStyleId>
                  </a:tblPr>
                  <a:tblGrid>
                    <a:gridCol w="1255676">
                      <a:extLst>
                        <a:ext uri="{9D8B030D-6E8A-4147-A177-3AD203B41FA5}">
                          <a16:colId xmlns:a16="http://schemas.microsoft.com/office/drawing/2014/main" val="20000"/>
                        </a:ext>
                      </a:extLst>
                    </a:gridCol>
                    <a:gridCol w="787199">
                      <a:extLst>
                        <a:ext uri="{9D8B030D-6E8A-4147-A177-3AD203B41FA5}">
                          <a16:colId xmlns:a16="http://schemas.microsoft.com/office/drawing/2014/main" val="20001"/>
                        </a:ext>
                      </a:extLst>
                    </a:gridCol>
                    <a:gridCol w="787199">
                      <a:extLst>
                        <a:ext uri="{9D8B030D-6E8A-4147-A177-3AD203B41FA5}">
                          <a16:colId xmlns:a16="http://schemas.microsoft.com/office/drawing/2014/main" val="2954729754"/>
                        </a:ext>
                      </a:extLst>
                    </a:gridCol>
                  </a:tblGrid>
                  <a:tr h="381635">
                    <a:tc>
                      <a:txBody>
                        <a:bodyPr/>
                        <a:lstStyle/>
                        <a:p>
                          <a:pPr>
                            <a:lnSpc>
                              <a:spcPct val="107000"/>
                            </a:lnSpc>
                            <a:spcAft>
                              <a:spcPts val="0"/>
                            </a:spcAft>
                          </a:pPr>
                          <a:r>
                            <a:rPr lang="en-US" sz="1200" dirty="0">
                              <a:effectLst/>
                            </a:rPr>
                            <a:t>E(MeV)</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a:txBody>
                        <a:bodyPr/>
                        <a:lstStyle/>
                        <a:p>
                          <a:pPr algn="ctr">
                            <a:lnSpc>
                              <a:spcPct val="107000"/>
                            </a:lnSpc>
                            <a:spcAft>
                              <a:spcPts val="0"/>
                            </a:spcAft>
                          </a:pPr>
                          <a:r>
                            <a:rPr lang="en-US" sz="1200" dirty="0">
                              <a:effectLst/>
                            </a:rPr>
                            <a:t>1500 (test415)</a:t>
                          </a: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800000"/>
                        </a:solidFill>
                      </a:tcPr>
                    </a:tc>
                    <a:tc>
                      <a:txBody>
                        <a:bodyPr/>
                        <a:lstStyle/>
                        <a:p>
                          <a:pPr algn="ctr">
                            <a:lnSpc>
                              <a:spcPct val="107000"/>
                            </a:lnSpc>
                            <a:spcAft>
                              <a:spcPts val="0"/>
                            </a:spcAft>
                          </a:pPr>
                          <a:r>
                            <a:rPr lang="en-US" sz="1200" dirty="0">
                              <a:effectLst/>
                              <a:latin typeface="+mn-lt"/>
                              <a:ea typeface="Calibri" panose="020F0502020204030204" pitchFamily="34" charset="0"/>
                              <a:cs typeface="Times New Roman" panose="02020603050405020304" pitchFamily="18" charset="0"/>
                            </a:rPr>
                            <a:t>1500 (test615)</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solidFill>
                          <a:srgbClr val="800000"/>
                        </a:solidFill>
                      </a:tcPr>
                    </a:tc>
                    <a:extLst>
                      <a:ext uri="{0D108BD9-81ED-4DB2-BD59-A6C34878D82A}">
                        <a16:rowId xmlns:a16="http://schemas.microsoft.com/office/drawing/2014/main" val="10000"/>
                      </a:ext>
                    </a:extLst>
                  </a:tr>
                  <a:tr h="252188">
                    <a:tc>
                      <a:txBody>
                        <a:bodyPr/>
                        <a:lstStyle/>
                        <a:p>
                          <a:endParaRPr lang="ru-RU"/>
                        </a:p>
                      </a:txBody>
                      <a:tcPr marL="49689" marR="49689" marT="0" marB="0">
                        <a:blipFill>
                          <a:blip r:embed="rId3"/>
                          <a:stretch>
                            <a:fillRect l="-485" t="-175610" r="-128155" b="-1987805"/>
                          </a:stretch>
                        </a:blipFill>
                      </a:tcPr>
                    </a:tc>
                    <a:tc gridSpan="2">
                      <a:txBody>
                        <a:bodyPr/>
                        <a:lstStyle/>
                        <a:p>
                          <a:pPr algn="ctr">
                            <a:lnSpc>
                              <a:spcPct val="107000"/>
                            </a:lnSpc>
                            <a:spcAft>
                              <a:spcPts val="0"/>
                            </a:spcAft>
                          </a:pPr>
                          <a:r>
                            <a:rPr lang="en-US" sz="1200" dirty="0">
                              <a:effectLst/>
                              <a:latin typeface="+mn-lt"/>
                              <a:ea typeface="+mn-ea"/>
                              <a:cs typeface="+mn-cs"/>
                            </a:rPr>
                            <a:t>935.874</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tc hMerge="1">
                      <a:txBody>
                        <a:bodyPr/>
                        <a:lstStyle/>
                        <a:p>
                          <a:pPr algn="ctr">
                            <a:lnSpc>
                              <a:spcPct val="107000"/>
                            </a:lnSpc>
                            <a:spcAft>
                              <a:spcPts val="0"/>
                            </a:spcAft>
                          </a:pP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val="10001"/>
                      </a:ext>
                    </a:extLst>
                  </a:tr>
                  <a:tr h="252188">
                    <a:tc>
                      <a:txBody>
                        <a:bodyPr/>
                        <a:lstStyle/>
                        <a:p>
                          <a:endParaRPr lang="ru-RU"/>
                        </a:p>
                      </a:txBody>
                      <a:tcPr marL="49689" marR="49689" marT="0" marB="0">
                        <a:blipFill>
                          <a:blip r:embed="rId3"/>
                          <a:stretch>
                            <a:fillRect l="-485" t="-275610" r="-128155" b="-1887805"/>
                          </a:stretch>
                        </a:blipFill>
                      </a:tcPr>
                    </a:tc>
                    <a:tc gridSpan="2">
                      <a:txBody>
                        <a:bodyPr/>
                        <a:lstStyle/>
                        <a:p>
                          <a:pPr algn="ctr">
                            <a:lnSpc>
                              <a:spcPct val="107000"/>
                            </a:lnSpc>
                            <a:spcAft>
                              <a:spcPts val="0"/>
                            </a:spcAft>
                          </a:pPr>
                          <a:r>
                            <a:rPr lang="en-US" sz="1200" dirty="0">
                              <a:effectLst/>
                              <a:latin typeface="+mn-lt"/>
                            </a:rPr>
                            <a:t>3</a:t>
                          </a:r>
                          <a:r>
                            <a:rPr lang="ru-RU" sz="1200" dirty="0">
                              <a:effectLst/>
                              <a:latin typeface="+mn-lt"/>
                            </a:rPr>
                            <a:t>50</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solidFill>
                          <a:srgbClr val="FCECE8"/>
                        </a:solidFill>
                      </a:tcPr>
                    </a:tc>
                    <a:tc hMerge="1">
                      <a:txBody>
                        <a:bodyPr/>
                        <a:lstStyle/>
                        <a:p>
                          <a:pPr algn="ctr">
                            <a:lnSpc>
                              <a:spcPct val="107000"/>
                            </a:lnSpc>
                            <a:spcAft>
                              <a:spcPts val="0"/>
                            </a:spcAft>
                          </a:pP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solidFill>
                          <a:srgbClr val="FCECE8"/>
                        </a:solidFill>
                      </a:tcPr>
                    </a:tc>
                    <a:extLst>
                      <a:ext uri="{0D108BD9-81ED-4DB2-BD59-A6C34878D82A}">
                        <a16:rowId xmlns:a16="http://schemas.microsoft.com/office/drawing/2014/main" val="10002"/>
                      </a:ext>
                    </a:extLst>
                  </a:tr>
                  <a:tr h="252188">
                    <a:tc>
                      <a:txBody>
                        <a:bodyPr/>
                        <a:lstStyle/>
                        <a:p>
                          <a:endParaRPr lang="ru-RU"/>
                        </a:p>
                      </a:txBody>
                      <a:tcPr marL="49689" marR="49689" marT="0" marB="0">
                        <a:blipFill>
                          <a:blip r:embed="rId3"/>
                          <a:stretch>
                            <a:fillRect l="-485" t="-366667" r="-128155" b="-1742857"/>
                          </a:stretch>
                        </a:blipFill>
                      </a:tcPr>
                    </a:tc>
                    <a:tc gridSpan="2">
                      <a:txBody>
                        <a:bodyPr/>
                        <a:lstStyle/>
                        <a:p>
                          <a:pPr algn="ctr">
                            <a:lnSpc>
                              <a:spcPct val="107000"/>
                            </a:lnSpc>
                            <a:spcAft>
                              <a:spcPts val="0"/>
                            </a:spcAft>
                          </a:pPr>
                          <a:r>
                            <a:rPr lang="en-US" sz="1200" dirty="0">
                              <a:effectLst/>
                              <a:latin typeface="+mn-lt"/>
                            </a:rPr>
                            <a:t>60</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tc hMerge="1">
                      <a:txBody>
                        <a:bodyPr/>
                        <a:lstStyle/>
                        <a:p>
                          <a:pPr algn="ctr">
                            <a:lnSpc>
                              <a:spcPct val="107000"/>
                            </a:lnSpc>
                            <a:spcAft>
                              <a:spcPts val="0"/>
                            </a:spcAft>
                          </a:pP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val="10003"/>
                      </a:ext>
                    </a:extLst>
                  </a:tr>
                  <a:tr h="252188">
                    <a:tc>
                      <a:txBody>
                        <a:bodyPr/>
                        <a:lstStyle/>
                        <a:p>
                          <a:endParaRPr lang="ru-RU"/>
                        </a:p>
                      </a:txBody>
                      <a:tcPr marL="49689" marR="49689" marT="0" marB="0">
                        <a:blipFill>
                          <a:blip r:embed="rId3"/>
                          <a:stretch>
                            <a:fillRect l="-485" t="-478049" r="-128155" b="-1685366"/>
                          </a:stretch>
                        </a:blipFill>
                      </a:tcPr>
                    </a:tc>
                    <a:tc gridSpan="2">
                      <a:txBody>
                        <a:bodyPr/>
                        <a:lstStyle/>
                        <a:p>
                          <a:pPr algn="ctr">
                            <a:lnSpc>
                              <a:spcPct val="107000"/>
                            </a:lnSpc>
                            <a:spcAft>
                              <a:spcPts val="0"/>
                            </a:spcAft>
                          </a:pPr>
                          <a:r>
                            <a:rPr lang="ru-RU" sz="1200" dirty="0">
                              <a:effectLst/>
                              <a:latin typeface="+mn-lt"/>
                            </a:rPr>
                            <a:t>100</a:t>
                          </a:r>
                          <a:r>
                            <a:rPr lang="en-US" sz="1200" dirty="0">
                              <a:effectLst/>
                              <a:latin typeface="+mn-lt"/>
                            </a:rPr>
                            <a:t>/1</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tc hMerge="1">
                      <a:txBody>
                        <a:bodyPr/>
                        <a:lstStyle/>
                        <a:p>
                          <a:pPr algn="ctr">
                            <a:lnSpc>
                              <a:spcPct val="107000"/>
                            </a:lnSpc>
                            <a:spcAft>
                              <a:spcPts val="0"/>
                            </a:spcAft>
                          </a:pP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val="2099483263"/>
                      </a:ext>
                    </a:extLst>
                  </a:tr>
                  <a:tr h="252188">
                    <a:tc>
                      <a:txBody>
                        <a:bodyPr/>
                        <a:lstStyle/>
                        <a:p>
                          <a:endParaRPr lang="ru-RU"/>
                        </a:p>
                      </a:txBody>
                      <a:tcPr marL="49689" marR="49689" marT="0" marB="0">
                        <a:blipFill>
                          <a:blip r:embed="rId3"/>
                          <a:stretch>
                            <a:fillRect l="-485" t="-564286" r="-128155" b="-1545238"/>
                          </a:stretch>
                        </a:blipFill>
                      </a:tcPr>
                    </a:tc>
                    <a:tc gridSpan="2">
                      <a:txBody>
                        <a:bodyPr/>
                        <a:lstStyle/>
                        <a:p>
                          <a:pPr algn="ctr">
                            <a:lnSpc>
                              <a:spcPct val="107000"/>
                            </a:lnSpc>
                            <a:spcAft>
                              <a:spcPts val="0"/>
                            </a:spcAft>
                          </a:pPr>
                          <a:r>
                            <a:rPr lang="en-US" sz="1200" dirty="0">
                              <a:effectLst/>
                              <a:latin typeface="+mn-lt"/>
                            </a:rPr>
                            <a:t>0.5</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tc hMerge="1">
                      <a:txBody>
                        <a:bodyPr/>
                        <a:lstStyle/>
                        <a:p>
                          <a:pPr algn="ctr">
                            <a:lnSpc>
                              <a:spcPct val="107000"/>
                            </a:lnSpc>
                            <a:spcAft>
                              <a:spcPts val="0"/>
                            </a:spcAft>
                          </a:pP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val="10004"/>
                      </a:ext>
                    </a:extLst>
                  </a:tr>
                  <a:tr h="252188">
                    <a:tc>
                      <a:txBody>
                        <a:bodyPr/>
                        <a:lstStyle/>
                        <a:p>
                          <a:endParaRPr lang="ru-RU"/>
                        </a:p>
                      </a:txBody>
                      <a:tcPr marL="49689" marR="49689" marT="0" marB="0">
                        <a:blipFill>
                          <a:blip r:embed="rId3"/>
                          <a:stretch>
                            <a:fillRect l="-485" t="-680488" r="-128155" b="-1482927"/>
                          </a:stretch>
                        </a:blipFill>
                      </a:tcPr>
                    </a:tc>
                    <a:tc>
                      <a:txBody>
                        <a:bodyPr/>
                        <a:lstStyle/>
                        <a:p>
                          <a:pPr algn="ctr">
                            <a:lnSpc>
                              <a:spcPct val="107000"/>
                            </a:lnSpc>
                            <a:spcAft>
                              <a:spcPts val="0"/>
                            </a:spcAft>
                          </a:pPr>
                          <a:r>
                            <a:rPr lang="en-US" sz="1200" dirty="0">
                              <a:effectLst/>
                              <a:latin typeface="+mn-lt"/>
                            </a:rPr>
                            <a:t>2.9</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tc>
                      <a:txBody>
                        <a:bodyPr/>
                        <a:lstStyle/>
                        <a:p>
                          <a:pPr algn="ctr">
                            <a:lnSpc>
                              <a:spcPct val="107000"/>
                            </a:lnSpc>
                            <a:spcAft>
                              <a:spcPts val="0"/>
                            </a:spcAft>
                          </a:pPr>
                          <a:r>
                            <a:rPr lang="en-US" sz="1200" dirty="0">
                              <a:effectLst/>
                              <a:latin typeface="+mn-lt"/>
                              <a:ea typeface="Calibri" panose="020F0502020204030204" pitchFamily="34" charset="0"/>
                              <a:cs typeface="Times New Roman" panose="02020603050405020304" pitchFamily="18" charset="0"/>
                            </a:rPr>
                            <a:t>0.65</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val="10006"/>
                      </a:ext>
                    </a:extLst>
                  </a:tr>
                  <a:tr h="252188">
                    <a:tc>
                      <a:txBody>
                        <a:bodyPr/>
                        <a:lstStyle/>
                        <a:p>
                          <a:endParaRPr lang="ru-RU"/>
                        </a:p>
                      </a:txBody>
                      <a:tcPr marL="49689" marR="49689" marT="0" marB="0">
                        <a:blipFill>
                          <a:blip r:embed="rId3"/>
                          <a:stretch>
                            <a:fillRect l="-485" t="-780488" r="-128155" b="-1382927"/>
                          </a:stretch>
                        </a:blipFill>
                      </a:tcPr>
                    </a:tc>
                    <a:tc>
                      <a:txBody>
                        <a:bodyPr/>
                        <a:lstStyle/>
                        <a:p>
                          <a:pPr algn="ctr">
                            <a:lnSpc>
                              <a:spcPct val="107000"/>
                            </a:lnSpc>
                            <a:spcAft>
                              <a:spcPts val="0"/>
                            </a:spcAft>
                          </a:pPr>
                          <a:r>
                            <a:rPr lang="en-US" sz="1200" dirty="0">
                              <a:effectLst/>
                              <a:latin typeface="+mn-lt"/>
                              <a:ea typeface="+mn-ea"/>
                              <a:cs typeface="+mn-cs"/>
                            </a:rPr>
                            <a:t>6</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tc>
                      <a:txBody>
                        <a:bodyPr/>
                        <a:lstStyle/>
                        <a:p>
                          <a:pPr algn="ctr">
                            <a:lnSpc>
                              <a:spcPct val="107000"/>
                            </a:lnSpc>
                            <a:spcAft>
                              <a:spcPts val="0"/>
                            </a:spcAft>
                          </a:pPr>
                          <a:r>
                            <a:rPr lang="en-US" sz="1200" dirty="0">
                              <a:effectLst/>
                              <a:latin typeface="+mn-lt"/>
                              <a:ea typeface="Calibri" panose="020F0502020204030204" pitchFamily="34" charset="0"/>
                              <a:cs typeface="Times New Roman" panose="02020603050405020304" pitchFamily="18" charset="0"/>
                            </a:rPr>
                            <a:t>1.3</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val="10007"/>
                      </a:ext>
                    </a:extLst>
                  </a:tr>
                  <a:tr h="252188">
                    <a:tc>
                      <a:txBody>
                        <a:bodyPr/>
                        <a:lstStyle/>
                        <a:p>
                          <a:endParaRPr lang="ru-RU"/>
                        </a:p>
                      </a:txBody>
                      <a:tcPr marL="49689" marR="49689" marT="0" marB="0">
                        <a:blipFill>
                          <a:blip r:embed="rId3"/>
                          <a:stretch>
                            <a:fillRect l="-485" t="-859524" r="-128155" b="-1250000"/>
                          </a:stretch>
                        </a:blipFill>
                      </a:tcPr>
                    </a:tc>
                    <a:tc>
                      <a:txBody>
                        <a:bodyPr/>
                        <a:lstStyle/>
                        <a:p>
                          <a:pPr algn="ctr"/>
                          <a:r>
                            <a:rPr lang="en-US" sz="1200" dirty="0">
                              <a:latin typeface="+mn-lt"/>
                            </a:rPr>
                            <a:t>941/1093</a:t>
                          </a:r>
                        </a:p>
                      </a:txBody>
                      <a:tcPr marL="49689" marR="49689" marT="0" marB="0"/>
                    </a:tc>
                    <a:tc>
                      <a:txBody>
                        <a:bodyPr/>
                        <a:lstStyle/>
                        <a:p>
                          <a:pPr algn="ctr"/>
                          <a:r>
                            <a:rPr lang="en-US" sz="1200" dirty="0">
                              <a:latin typeface="+mn-lt"/>
                            </a:rPr>
                            <a:t>983/1093</a:t>
                          </a:r>
                        </a:p>
                      </a:txBody>
                      <a:tcPr marL="49689" marR="49689" marT="0" marB="0"/>
                    </a:tc>
                    <a:extLst>
                      <a:ext uri="{0D108BD9-81ED-4DB2-BD59-A6C34878D82A}">
                        <a16:rowId xmlns:a16="http://schemas.microsoft.com/office/drawing/2014/main" val="10009"/>
                      </a:ext>
                    </a:extLst>
                  </a:tr>
                  <a:tr h="252188">
                    <a:tc>
                      <a:txBody>
                        <a:bodyPr/>
                        <a:lstStyle/>
                        <a:p>
                          <a:endParaRPr lang="ru-RU"/>
                        </a:p>
                      </a:txBody>
                      <a:tcPr marL="49689" marR="49689" marT="0" marB="0">
                        <a:blipFill>
                          <a:blip r:embed="rId3"/>
                          <a:stretch>
                            <a:fillRect l="-485" t="-982927" r="-128155" b="-1180488"/>
                          </a:stretch>
                        </a:blipFill>
                      </a:tcPr>
                    </a:tc>
                    <a:tc gridSpan="2">
                      <a:txBody>
                        <a:bodyPr/>
                        <a:lstStyle/>
                        <a:p>
                          <a:pPr algn="ctr">
                            <a:lnSpc>
                              <a:spcPct val="107000"/>
                            </a:lnSpc>
                            <a:spcAft>
                              <a:spcPts val="0"/>
                            </a:spcAft>
                          </a:pPr>
                          <a:r>
                            <a:rPr lang="en-US" sz="1200" dirty="0">
                              <a:effectLst/>
                              <a:latin typeface="+mn-lt"/>
                            </a:rPr>
                            <a:t>91 / 1500</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tc hMerge="1">
                      <a:txBody>
                        <a:bodyPr/>
                        <a:lstStyle/>
                        <a:p>
                          <a:pPr algn="ctr">
                            <a:lnSpc>
                              <a:spcPct val="107000"/>
                            </a:lnSpc>
                            <a:spcAft>
                              <a:spcPts val="0"/>
                            </a:spcAft>
                          </a:pP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val="10010"/>
                      </a:ext>
                    </a:extLst>
                  </a:tr>
                  <a:tr h="252188">
                    <a:tc>
                      <a:txBody>
                        <a:bodyPr/>
                        <a:lstStyle/>
                        <a:p>
                          <a:endParaRPr lang="ru-RU"/>
                        </a:p>
                      </a:txBody>
                      <a:tcPr marL="49689" marR="49689" marT="0" marB="0">
                        <a:blipFill>
                          <a:blip r:embed="rId3"/>
                          <a:stretch>
                            <a:fillRect l="-485" t="-1057143" r="-128155" b="-1052381"/>
                          </a:stretch>
                        </a:blipFill>
                      </a:tcPr>
                    </a:tc>
                    <a:tc gridSpan="2">
                      <a:txBody>
                        <a:bodyPr/>
                        <a:lstStyle/>
                        <a:p>
                          <a:pPr algn="ctr">
                            <a:lnSpc>
                              <a:spcPct val="107000"/>
                            </a:lnSpc>
                            <a:spcAft>
                              <a:spcPts val="0"/>
                            </a:spcAft>
                          </a:pPr>
                          <a:r>
                            <a:rPr lang="en-US" sz="1200" dirty="0">
                              <a:effectLst/>
                              <a:latin typeface="+mn-lt"/>
                            </a:rPr>
                            <a:t>0.0153</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tc hMerge="1">
                      <a:txBody>
                        <a:bodyPr/>
                        <a:lstStyle/>
                        <a:p>
                          <a:pPr algn="ctr">
                            <a:lnSpc>
                              <a:spcPct val="107000"/>
                            </a:lnSpc>
                            <a:spcAft>
                              <a:spcPts val="0"/>
                            </a:spcAft>
                          </a:pP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val="10011"/>
                      </a:ext>
                    </a:extLst>
                  </a:tr>
                  <a:tr h="252188">
                    <a:tc>
                      <a:txBody>
                        <a:bodyPr/>
                        <a:lstStyle/>
                        <a:p>
                          <a:endParaRPr lang="ru-RU"/>
                        </a:p>
                      </a:txBody>
                      <a:tcPr marL="49689" marR="49689" marT="0" marB="0">
                        <a:blipFill>
                          <a:blip r:embed="rId3"/>
                          <a:stretch>
                            <a:fillRect l="-485" t="-1185366" r="-128155" b="-978049"/>
                          </a:stretch>
                        </a:blipFill>
                      </a:tcPr>
                    </a:tc>
                    <a:tc gridSpan="2">
                      <a:txBody>
                        <a:bodyPr/>
                        <a:lstStyle/>
                        <a:p>
                          <a:pPr algn="ctr">
                            <a:lnSpc>
                              <a:spcPct val="107000"/>
                            </a:lnSpc>
                            <a:spcAft>
                              <a:spcPts val="0"/>
                            </a:spcAft>
                          </a:pPr>
                          <a:r>
                            <a:rPr lang="en-US" sz="1200" dirty="0">
                              <a:effectLst/>
                              <a:latin typeface="+mn-lt"/>
                            </a:rPr>
                            <a:t>1.98</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tc hMerge="1">
                      <a:txBody>
                        <a:bodyPr/>
                        <a:lstStyle/>
                        <a:p>
                          <a:pPr algn="ctr">
                            <a:lnSpc>
                              <a:spcPct val="107000"/>
                            </a:lnSpc>
                            <a:spcAft>
                              <a:spcPts val="0"/>
                            </a:spcAft>
                          </a:pPr>
                          <a:endParaRPr lang="ru-RU"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val="10012"/>
                      </a:ext>
                    </a:extLst>
                  </a:tr>
                  <a:tr h="381635">
                    <a:tc>
                      <a:txBody>
                        <a:bodyPr/>
                        <a:lstStyle/>
                        <a:p>
                          <a:endParaRPr lang="ru-RU"/>
                        </a:p>
                      </a:txBody>
                      <a:tcPr marL="49689" marR="49689" marT="0" marB="0">
                        <a:blipFill>
                          <a:blip r:embed="rId3"/>
                          <a:stretch>
                            <a:fillRect l="-485" t="-836508" r="-128155" b="-536508"/>
                          </a:stretch>
                        </a:blipFill>
                      </a:tcPr>
                    </a:tc>
                    <a:tc>
                      <a:txBody>
                        <a:bodyPr/>
                        <a:lstStyle/>
                        <a:p>
                          <a:pPr algn="ctr">
                            <a:lnSpc>
                              <a:spcPct val="107000"/>
                            </a:lnSpc>
                            <a:spcAft>
                              <a:spcPts val="0"/>
                            </a:spcAft>
                          </a:pPr>
                          <a:r>
                            <a:rPr lang="en-US" sz="1200" dirty="0">
                              <a:effectLst/>
                              <a:latin typeface="+mn-lt"/>
                            </a:rPr>
                            <a:t>0.27/1.1</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tc>
                      <a:txBody>
                        <a:bodyPr/>
                        <a:lstStyle/>
                        <a:p>
                          <a:pPr algn="ctr">
                            <a:lnSpc>
                              <a:spcPct val="107000"/>
                            </a:lnSpc>
                            <a:spcAft>
                              <a:spcPts val="0"/>
                            </a:spcAft>
                          </a:pPr>
                          <a:r>
                            <a:rPr lang="en-US" sz="1200" dirty="0">
                              <a:effectLst/>
                              <a:latin typeface="+mn-lt"/>
                              <a:ea typeface="Calibri" panose="020F0502020204030204" pitchFamily="34" charset="0"/>
                              <a:cs typeface="Times New Roman" panose="02020603050405020304" pitchFamily="18" charset="0"/>
                            </a:rPr>
                            <a:t>0.27/0.9</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val="10013"/>
                      </a:ext>
                    </a:extLst>
                  </a:tr>
                  <a:tr h="381635">
                    <a:tc>
                      <a:txBody>
                        <a:bodyPr/>
                        <a:lstStyle/>
                        <a:p>
                          <a:endParaRPr lang="ru-RU"/>
                        </a:p>
                      </a:txBody>
                      <a:tcPr marL="49689" marR="49689" marT="0" marB="0">
                        <a:blipFill>
                          <a:blip r:embed="rId3"/>
                          <a:stretch>
                            <a:fillRect l="-485" t="-951613" r="-128155" b="-445161"/>
                          </a:stretch>
                        </a:blipFill>
                      </a:tcPr>
                    </a:tc>
                    <a:tc>
                      <a:txBody>
                        <a:bodyPr/>
                        <a:lstStyle/>
                        <a:p>
                          <a:pPr algn="ctr">
                            <a:lnSpc>
                              <a:spcPct val="107000"/>
                            </a:lnSpc>
                            <a:spcAft>
                              <a:spcPts val="0"/>
                            </a:spcAft>
                          </a:pPr>
                          <a:r>
                            <a:rPr lang="en-US" sz="1200" dirty="0">
                              <a:effectLst/>
                              <a:latin typeface="+mn-lt"/>
                            </a:rPr>
                            <a:t>3.6/14</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tc>
                      <a:txBody>
                        <a:bodyPr/>
                        <a:lstStyle/>
                        <a:p>
                          <a:pPr algn="ctr">
                            <a:lnSpc>
                              <a:spcPct val="107000"/>
                            </a:lnSpc>
                            <a:spcAft>
                              <a:spcPts val="0"/>
                            </a:spcAft>
                          </a:pPr>
                          <a:r>
                            <a:rPr lang="en-US" sz="1200" dirty="0">
                              <a:effectLst/>
                              <a:latin typeface="+mn-lt"/>
                              <a:ea typeface="Calibri" panose="020F0502020204030204" pitchFamily="34" charset="0"/>
                              <a:cs typeface="Times New Roman" panose="02020603050405020304" pitchFamily="18" charset="0"/>
                            </a:rPr>
                            <a:t>3.6/12</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val="10014"/>
                      </a:ext>
                    </a:extLst>
                  </a:tr>
                  <a:tr h="381635">
                    <a:tc>
                      <a:txBody>
                        <a:bodyPr/>
                        <a:lstStyle/>
                        <a:p>
                          <a:endParaRPr lang="ru-RU"/>
                        </a:p>
                      </a:txBody>
                      <a:tcPr marL="49689" marR="49689" marT="0" marB="0">
                        <a:blipFill>
                          <a:blip r:embed="rId3"/>
                          <a:stretch>
                            <a:fillRect l="-485" t="-1034921" r="-128155" b="-338095"/>
                          </a:stretch>
                        </a:blipFill>
                      </a:tcPr>
                    </a:tc>
                    <a:tc>
                      <a:txBody>
                        <a:bodyPr/>
                        <a:lstStyle/>
                        <a:p>
                          <a:pPr algn="ctr">
                            <a:lnSpc>
                              <a:spcPct val="107000"/>
                            </a:lnSpc>
                            <a:spcAft>
                              <a:spcPts val="0"/>
                            </a:spcAft>
                          </a:pPr>
                          <a:r>
                            <a:rPr lang="en-US" sz="1200" dirty="0">
                              <a:effectLst/>
                              <a:latin typeface="+mn-lt"/>
                            </a:rPr>
                            <a:t>2.0/6.4</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tc>
                      <a:txBody>
                        <a:bodyPr/>
                        <a:lstStyle/>
                        <a:p>
                          <a:pPr algn="ctr">
                            <a:lnSpc>
                              <a:spcPct val="107000"/>
                            </a:lnSpc>
                            <a:spcAft>
                              <a:spcPts val="0"/>
                            </a:spcAft>
                          </a:pPr>
                          <a:r>
                            <a:rPr lang="en-US" sz="1200" dirty="0">
                              <a:effectLst/>
                              <a:latin typeface="+mn-lt"/>
                              <a:ea typeface="Calibri" panose="020F0502020204030204" pitchFamily="34" charset="0"/>
                              <a:cs typeface="Times New Roman" panose="02020603050405020304" pitchFamily="18" charset="0"/>
                            </a:rPr>
                            <a:t>2/3.9</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val="10015"/>
                      </a:ext>
                    </a:extLst>
                  </a:tr>
                  <a:tr h="378587">
                    <a:tc>
                      <a:txBody>
                        <a:bodyPr/>
                        <a:lstStyle/>
                        <a:p>
                          <a:endParaRPr lang="ru-RU"/>
                        </a:p>
                      </a:txBody>
                      <a:tcPr marL="49689" marR="49689" marT="0" marB="0">
                        <a:blipFill>
                          <a:blip r:embed="rId3"/>
                          <a:stretch>
                            <a:fillRect l="-485" t="-1153226" r="-128155" b="-243548"/>
                          </a:stretch>
                        </a:blipFill>
                      </a:tcPr>
                    </a:tc>
                    <a:tc>
                      <a:txBody>
                        <a:bodyPr/>
                        <a:lstStyle/>
                        <a:p>
                          <a:pPr algn="ctr">
                            <a:lnSpc>
                              <a:spcPct val="107000"/>
                            </a:lnSpc>
                            <a:spcAft>
                              <a:spcPts val="0"/>
                            </a:spcAft>
                          </a:pPr>
                          <a:r>
                            <a:rPr lang="en-US" sz="1200" dirty="0">
                              <a:effectLst/>
                              <a:latin typeface="+mn-lt"/>
                            </a:rPr>
                            <a:t>1</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tc>
                      <a:txBody>
                        <a:bodyPr/>
                        <a:lstStyle/>
                        <a:p>
                          <a:pPr algn="ctr">
                            <a:lnSpc>
                              <a:spcPct val="107000"/>
                            </a:lnSpc>
                            <a:spcAft>
                              <a:spcPts val="0"/>
                            </a:spcAft>
                          </a:pPr>
                          <a:r>
                            <a:rPr lang="en-US" sz="1200" dirty="0">
                              <a:effectLst/>
                              <a:latin typeface="+mn-lt"/>
                              <a:ea typeface="Calibri" panose="020F0502020204030204" pitchFamily="34" charset="0"/>
                              <a:cs typeface="Times New Roman" panose="02020603050405020304" pitchFamily="18" charset="0"/>
                            </a:rPr>
                            <a:t>0.075</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val="10016"/>
                      </a:ext>
                    </a:extLst>
                  </a:tr>
                  <a:tr h="377508">
                    <a:tc>
                      <a:txBody>
                        <a:bodyPr/>
                        <a:lstStyle/>
                        <a:p>
                          <a:endParaRPr lang="ru-RU"/>
                        </a:p>
                      </a:txBody>
                      <a:tcPr marL="49689" marR="49689" marT="0" marB="0">
                        <a:blipFill>
                          <a:blip r:embed="rId3"/>
                          <a:stretch>
                            <a:fillRect l="-485" t="-1253226" r="-128155" b="-143548"/>
                          </a:stretch>
                        </a:blipFill>
                      </a:tcPr>
                    </a:tc>
                    <a:tc>
                      <a:txBody>
                        <a:bodyPr/>
                        <a:lstStyle/>
                        <a:p>
                          <a:pPr algn="ctr">
                            <a:lnSpc>
                              <a:spcPct val="107000"/>
                            </a:lnSpc>
                            <a:spcAft>
                              <a:spcPts val="0"/>
                            </a:spcAft>
                          </a:pPr>
                          <a:r>
                            <a:rPr lang="en-US" sz="1200" dirty="0">
                              <a:effectLst/>
                              <a:latin typeface="+mn-lt"/>
                            </a:rPr>
                            <a:t>0.005/0.12</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tc>
                      <a:txBody>
                        <a:bodyPr/>
                        <a:lstStyle/>
                        <a:p>
                          <a:pPr algn="ctr">
                            <a:lnSpc>
                              <a:spcPct val="107000"/>
                            </a:lnSpc>
                            <a:spcAft>
                              <a:spcPts val="0"/>
                            </a:spcAft>
                          </a:pPr>
                          <a:r>
                            <a:rPr lang="en-US" sz="1200" dirty="0">
                              <a:effectLst/>
                              <a:latin typeface="+mn-lt"/>
                              <a:ea typeface="Calibri" panose="020F0502020204030204" pitchFamily="34" charset="0"/>
                              <a:cs typeface="Times New Roman" panose="02020603050405020304" pitchFamily="18" charset="0"/>
                            </a:rPr>
                            <a:t>0.001/0.04</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val="10017"/>
                      </a:ext>
                    </a:extLst>
                  </a:tr>
                  <a:tr h="252188">
                    <a:tc>
                      <a:txBody>
                        <a:bodyPr/>
                        <a:lstStyle/>
                        <a:p>
                          <a:endParaRPr lang="ru-RU"/>
                        </a:p>
                      </a:txBody>
                      <a:tcPr marL="49689" marR="49689" marT="0" marB="0">
                        <a:blipFill>
                          <a:blip r:embed="rId3"/>
                          <a:stretch>
                            <a:fillRect l="-485" t="-1997619" r="-128155" b="-111905"/>
                          </a:stretch>
                        </a:blipFill>
                      </a:tcPr>
                    </a:tc>
                    <a:tc>
                      <a:txBody>
                        <a:bodyPr/>
                        <a:lstStyle/>
                        <a:p>
                          <a:pPr algn="ctr">
                            <a:lnSpc>
                              <a:spcPct val="107000"/>
                            </a:lnSpc>
                            <a:spcAft>
                              <a:spcPts val="0"/>
                            </a:spcAft>
                          </a:pPr>
                          <a:r>
                            <a:rPr lang="en-US" sz="1200" dirty="0">
                              <a:effectLst/>
                              <a:latin typeface="+mn-lt"/>
                              <a:ea typeface="Calibri" panose="020F0502020204030204" pitchFamily="34" charset="0"/>
                              <a:cs typeface="Times New Roman" panose="02020603050405020304" pitchFamily="18" charset="0"/>
                            </a:rPr>
                            <a:t>125</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tc>
                      <a:txBody>
                        <a:bodyPr/>
                        <a:lstStyle/>
                        <a:p>
                          <a:pPr algn="ctr">
                            <a:lnSpc>
                              <a:spcPct val="107000"/>
                            </a:lnSpc>
                            <a:spcAft>
                              <a:spcPts val="0"/>
                            </a:spcAft>
                          </a:pPr>
                          <a:r>
                            <a:rPr lang="en-US" sz="1200" dirty="0">
                              <a:effectLst/>
                              <a:latin typeface="+mn-lt"/>
                              <a:ea typeface="Calibri" panose="020F0502020204030204" pitchFamily="34" charset="0"/>
                              <a:cs typeface="Times New Roman" panose="02020603050405020304" pitchFamily="18" charset="0"/>
                            </a:rPr>
                            <a:t>312</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val="10018"/>
                      </a:ext>
                    </a:extLst>
                  </a:tr>
                  <a:tr h="252188">
                    <a:tc>
                      <a:txBody>
                        <a:bodyPr/>
                        <a:lstStyle/>
                        <a:p>
                          <a:endParaRPr lang="ru-RU"/>
                        </a:p>
                      </a:txBody>
                      <a:tcPr marL="49689" marR="49689" marT="0" marB="0">
                        <a:blipFill>
                          <a:blip r:embed="rId3"/>
                          <a:stretch>
                            <a:fillRect l="-485" t="-2148780" r="-128155" b="-14634"/>
                          </a:stretch>
                        </a:blipFill>
                      </a:tcPr>
                    </a:tc>
                    <a:tc>
                      <a:txBody>
                        <a:bodyPr/>
                        <a:lstStyle/>
                        <a:p>
                          <a:pPr algn="ctr">
                            <a:lnSpc>
                              <a:spcPct val="107000"/>
                            </a:lnSpc>
                            <a:spcAft>
                              <a:spcPts val="0"/>
                            </a:spcAft>
                          </a:pPr>
                          <a:r>
                            <a:rPr lang="en-US" sz="1200" dirty="0">
                              <a:effectLst/>
                              <a:latin typeface="+mn-lt"/>
                              <a:ea typeface="Calibri" panose="020F0502020204030204" pitchFamily="34" charset="0"/>
                              <a:cs typeface="Times New Roman" panose="02020603050405020304" pitchFamily="18" charset="0"/>
                            </a:rPr>
                            <a:t>35</a:t>
                          </a:r>
                          <a:r>
                            <a:rPr lang="ru-RU" sz="1200" dirty="0">
                              <a:effectLst/>
                              <a:latin typeface="+mn-lt"/>
                              <a:ea typeface="Calibri" panose="020F0502020204030204" pitchFamily="34" charset="0"/>
                              <a:cs typeface="Times New Roman" panose="02020603050405020304" pitchFamily="18" charset="0"/>
                            </a:rPr>
                            <a:t>00</a:t>
                          </a:r>
                        </a:p>
                      </a:txBody>
                      <a:tcPr marL="49689" marR="49689" marT="0" marB="0"/>
                    </a:tc>
                    <a:tc>
                      <a:txBody>
                        <a:bodyPr/>
                        <a:lstStyle/>
                        <a:p>
                          <a:pPr algn="ctr">
                            <a:lnSpc>
                              <a:spcPct val="107000"/>
                            </a:lnSpc>
                            <a:spcAft>
                              <a:spcPts val="0"/>
                            </a:spcAft>
                          </a:pPr>
                          <a:r>
                            <a:rPr lang="en-US" sz="1200" dirty="0">
                              <a:effectLst/>
                              <a:latin typeface="+mn-lt"/>
                              <a:ea typeface="Calibri" panose="020F0502020204030204" pitchFamily="34" charset="0"/>
                              <a:cs typeface="Times New Roman" panose="02020603050405020304" pitchFamily="18" charset="0"/>
                            </a:rPr>
                            <a:t>10000</a:t>
                          </a:r>
                          <a:endParaRPr lang="ru-RU" sz="1200" dirty="0">
                            <a:effectLst/>
                            <a:latin typeface="+mn-lt"/>
                            <a:ea typeface="Calibri" panose="020F0502020204030204" pitchFamily="34" charset="0"/>
                            <a:cs typeface="Times New Roman" panose="02020603050405020304" pitchFamily="18" charset="0"/>
                          </a:endParaRPr>
                        </a:p>
                      </a:txBody>
                      <a:tcPr marL="49689" marR="49689" marT="0" marB="0"/>
                    </a:tc>
                    <a:extLst>
                      <a:ext uri="{0D108BD9-81ED-4DB2-BD59-A6C34878D82A}">
                        <a16:rowId xmlns:a16="http://schemas.microsoft.com/office/drawing/2014/main" val="10019"/>
                      </a:ext>
                    </a:extLst>
                  </a:tr>
                </a:tbl>
              </a:graphicData>
            </a:graphic>
          </p:graphicFrame>
        </mc:Fallback>
      </mc:AlternateContent>
      <p:sp>
        <p:nvSpPr>
          <p:cNvPr id="6" name="Нижний колонтитул 5">
            <a:extLst>
              <a:ext uri="{FF2B5EF4-FFF2-40B4-BE49-F238E27FC236}">
                <a16:creationId xmlns:a16="http://schemas.microsoft.com/office/drawing/2014/main" id="{667A9136-B093-34B0-E721-FC9754ABD5D2}"/>
              </a:ext>
            </a:extLst>
          </p:cNvPr>
          <p:cNvSpPr>
            <a:spLocks noGrp="1"/>
          </p:cNvSpPr>
          <p:nvPr>
            <p:ph type="ftr" sz="quarter" idx="11"/>
          </p:nvPr>
        </p:nvSpPr>
        <p:spPr/>
        <p:txBody>
          <a:bodyPr/>
          <a:lstStyle/>
          <a:p>
            <a:r>
              <a:rPr lang="en-US" dirty="0"/>
              <a:t>Mikhail </a:t>
            </a:r>
            <a:r>
              <a:rPr lang="en-US" dirty="0" err="1"/>
              <a:t>Skamarokha</a:t>
            </a:r>
            <a:r>
              <a:rPr lang="en-US" dirty="0"/>
              <a:t> (BINP), </a:t>
            </a:r>
            <a:r>
              <a:rPr lang="en-US" dirty="0" err="1"/>
              <a:t>Touschek</a:t>
            </a:r>
            <a:r>
              <a:rPr lang="en-US" dirty="0"/>
              <a:t> lifetime at STCF, FTCF-2024, Guangzhou</a:t>
            </a:r>
            <a:endParaRPr lang="ru-RU" dirty="0"/>
          </a:p>
        </p:txBody>
      </p:sp>
    </p:spTree>
    <p:extLst>
      <p:ext uri="{BB962C8B-B14F-4D97-AF65-F5344CB8AC3E}">
        <p14:creationId xmlns:p14="http://schemas.microsoft.com/office/powerpoint/2010/main" val="455940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279168"/>
            <a:ext cx="9601200" cy="1485900"/>
          </a:xfrm>
        </p:spPr>
        <p:txBody>
          <a:bodyPr/>
          <a:lstStyle/>
          <a:p>
            <a:r>
              <a:rPr lang="en-US" dirty="0"/>
              <a:t>Optical functions and LMA of SCTF (</a:t>
            </a:r>
            <a:r>
              <a:rPr lang="en-US" dirty="0" err="1"/>
              <a:t>ctau</a:t>
            </a:r>
            <a:r>
              <a:rPr lang="en-US" dirty="0"/>
              <a:t> v68)</a:t>
            </a:r>
            <a:endParaRPr lang="ru-RU" dirty="0"/>
          </a:p>
        </p:txBody>
      </p:sp>
      <p:sp>
        <p:nvSpPr>
          <p:cNvPr id="3" name="Объект 2"/>
          <p:cNvSpPr>
            <a:spLocks noGrp="1"/>
          </p:cNvSpPr>
          <p:nvPr>
            <p:ph idx="1"/>
          </p:nvPr>
        </p:nvSpPr>
        <p:spPr>
          <a:xfrm>
            <a:off x="908411" y="5804585"/>
            <a:ext cx="6604497" cy="855707"/>
          </a:xfrm>
        </p:spPr>
        <p:txBody>
          <a:bodyPr>
            <a:normAutofit/>
          </a:bodyPr>
          <a:lstStyle/>
          <a:p>
            <a:pPr marL="0" indent="0">
              <a:buNone/>
            </a:pPr>
            <a:endParaRPr lang="ru-RU" dirty="0"/>
          </a:p>
        </p:txBody>
      </p:sp>
      <p:sp>
        <p:nvSpPr>
          <p:cNvPr id="4" name="Номер слайда 3"/>
          <p:cNvSpPr>
            <a:spLocks noGrp="1"/>
          </p:cNvSpPr>
          <p:nvPr>
            <p:ph type="sldNum" sz="quarter" idx="12"/>
          </p:nvPr>
        </p:nvSpPr>
        <p:spPr/>
        <p:txBody>
          <a:bodyPr/>
          <a:lstStyle/>
          <a:p>
            <a:fld id="{AAF5A105-9120-4E27-869D-C0BEE3336895}" type="slidenum">
              <a:rPr lang="ru-RU" smtClean="0"/>
              <a:t>4</a:t>
            </a:fld>
            <a:endParaRPr lang="ru-RU"/>
          </a:p>
        </p:txBody>
      </p:sp>
      <p:pic>
        <p:nvPicPr>
          <p:cNvPr id="5" name="Рисунок 4"/>
          <p:cNvPicPr>
            <a:picLocks noChangeAspect="1"/>
          </p:cNvPicPr>
          <p:nvPr/>
        </p:nvPicPr>
        <p:blipFill>
          <a:blip r:embed="rId2"/>
          <a:stretch>
            <a:fillRect/>
          </a:stretch>
        </p:blipFill>
        <p:spPr>
          <a:xfrm>
            <a:off x="1486427" y="1589085"/>
            <a:ext cx="8939835" cy="4134232"/>
          </a:xfrm>
          <a:prstGeom prst="rect">
            <a:avLst/>
          </a:prstGeom>
        </p:spPr>
      </p:pic>
      <mc:AlternateContent xmlns:mc="http://schemas.openxmlformats.org/markup-compatibility/2006">
        <mc:Choice xmlns:a14="http://schemas.microsoft.com/office/drawing/2010/main" Requires="a14">
          <p:sp>
            <p:nvSpPr>
              <p:cNvPr id="7" name="TextBox 6"/>
              <p:cNvSpPr txBox="1"/>
              <p:nvPr/>
            </p:nvSpPr>
            <p:spPr>
              <a:xfrm>
                <a:off x="5475242" y="5778566"/>
                <a:ext cx="2350387" cy="56432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𝛿</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𝑠</m:t>
                          </m:r>
                        </m:e>
                      </m:d>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𝑅</m:t>
                          </m:r>
                        </m:num>
                        <m:den>
                          <m:r>
                            <a:rPr lang="en-US" sz="1600" b="0" i="1" smtClean="0">
                              <a:latin typeface="Cambria Math" panose="02040503050406030204" pitchFamily="18" charset="0"/>
                            </a:rPr>
                            <m:t>𝜂</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𝑠</m:t>
                              </m:r>
                            </m:e>
                          </m:d>
                          <m:r>
                            <a:rPr lang="en-US" sz="1600" b="0" i="1" smtClean="0">
                              <a:latin typeface="Cambria Math" panose="02040503050406030204" pitchFamily="18" charset="0"/>
                            </a:rPr>
                            <m:t>+</m:t>
                          </m:r>
                          <m:rad>
                            <m:radPr>
                              <m:degHide m:val="on"/>
                              <m:ctrlPr>
                                <a:rPr lang="en-US" sz="1600" b="0" i="1" smtClean="0">
                                  <a:latin typeface="Cambria Math" panose="02040503050406030204" pitchFamily="18" charset="0"/>
                                </a:rPr>
                              </m:ctrlPr>
                            </m:radPr>
                            <m:deg/>
                            <m:e>
                              <m:r>
                                <a:rPr lang="en-US" sz="1600" b="0" i="1" smtClean="0">
                                  <a:latin typeface="Cambria Math" panose="02040503050406030204" pitchFamily="18" charset="0"/>
                                  <a:ea typeface="Cambria Math" panose="02040503050406030204" pitchFamily="18" charset="0"/>
                                </a:rPr>
                                <m:t>ℋ</m:t>
                              </m:r>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𝑠</m:t>
                                  </m:r>
                                </m:e>
                              </m:d>
                              <m:r>
                                <a:rPr lang="en-US" sz="1600" b="0" i="1" smtClean="0">
                                  <a:latin typeface="Cambria Math" panose="02040503050406030204" pitchFamily="18" charset="0"/>
                                  <a:ea typeface="Cambria Math" panose="02040503050406030204" pitchFamily="18" charset="0"/>
                                </a:rPr>
                                <m:t>𝛽</m:t>
                              </m:r>
                              <m:d>
                                <m:dPr>
                                  <m:ctrlPr>
                                    <a:rPr lang="en-US" sz="1600" b="0" i="1" smtClean="0">
                                      <a:latin typeface="Cambria Math" panose="02040503050406030204" pitchFamily="18" charset="0"/>
                                      <a:ea typeface="Cambria Math" panose="02040503050406030204" pitchFamily="18" charset="0"/>
                                    </a:rPr>
                                  </m:ctrlPr>
                                </m:dPr>
                                <m:e>
                                  <m:r>
                                    <a:rPr lang="en-US" sz="1600" b="0" i="1" smtClean="0">
                                      <a:latin typeface="Cambria Math" panose="02040503050406030204" pitchFamily="18" charset="0"/>
                                      <a:ea typeface="Cambria Math" panose="02040503050406030204" pitchFamily="18" charset="0"/>
                                    </a:rPr>
                                    <m:t>𝑠</m:t>
                                  </m:r>
                                </m:e>
                              </m:d>
                            </m:e>
                          </m:rad>
                        </m:den>
                      </m:f>
                    </m:oMath>
                  </m:oMathPara>
                </a14:m>
                <a:endParaRPr lang="en-US" sz="1600" dirty="0"/>
              </a:p>
            </p:txBody>
          </p:sp>
        </mc:Choice>
        <mc:Fallback>
          <p:sp>
            <p:nvSpPr>
              <p:cNvPr id="7" name="TextBox 6"/>
              <p:cNvSpPr txBox="1">
                <a:spLocks noRot="1" noChangeAspect="1" noMove="1" noResize="1" noEditPoints="1" noAdjustHandles="1" noChangeArrowheads="1" noChangeShapeType="1" noTextEdit="1"/>
              </p:cNvSpPr>
              <p:nvPr/>
            </p:nvSpPr>
            <p:spPr>
              <a:xfrm>
                <a:off x="5475242" y="5778566"/>
                <a:ext cx="2350387" cy="564322"/>
              </a:xfrm>
              <a:prstGeom prst="rect">
                <a:avLst/>
              </a:prstGeom>
              <a:blipFill>
                <a:blip r:embed="rId3"/>
                <a:stretch>
                  <a:fillRect/>
                </a:stretch>
              </a:blipFill>
            </p:spPr>
            <p:txBody>
              <a:bodyPr/>
              <a:lstStyle/>
              <a:p>
                <a:r>
                  <a:rPr lang="ru-RU">
                    <a:noFill/>
                  </a:rPr>
                  <a:t> </a:t>
                </a:r>
              </a:p>
            </p:txBody>
          </p:sp>
        </mc:Fallback>
      </mc:AlternateContent>
      <p:sp>
        <p:nvSpPr>
          <p:cNvPr id="8" name="Нижний колонтитул 7">
            <a:extLst>
              <a:ext uri="{FF2B5EF4-FFF2-40B4-BE49-F238E27FC236}">
                <a16:creationId xmlns:a16="http://schemas.microsoft.com/office/drawing/2014/main" id="{CC435B18-F1F9-6924-8AC1-44B0DD35152B}"/>
              </a:ext>
            </a:extLst>
          </p:cNvPr>
          <p:cNvSpPr>
            <a:spLocks noGrp="1"/>
          </p:cNvSpPr>
          <p:nvPr>
            <p:ph type="ftr" sz="quarter" idx="11"/>
          </p:nvPr>
        </p:nvSpPr>
        <p:spPr/>
        <p:txBody>
          <a:bodyPr/>
          <a:lstStyle/>
          <a:p>
            <a:r>
              <a:rPr lang="en-US"/>
              <a:t>Mikhail Skamarokha (BINP), Touschek lifetime at STCF, FTCF-2024, Guangzhou</a:t>
            </a:r>
            <a:endParaRPr lang="ru-RU"/>
          </a:p>
        </p:txBody>
      </p:sp>
    </p:spTree>
    <p:extLst>
      <p:ext uri="{BB962C8B-B14F-4D97-AF65-F5344CB8AC3E}">
        <p14:creationId xmlns:p14="http://schemas.microsoft.com/office/powerpoint/2010/main" val="2713662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976387"/>
          </a:xfrm>
        </p:spPr>
        <p:txBody>
          <a:bodyPr/>
          <a:lstStyle/>
          <a:p>
            <a:endParaRPr lang="ru-RU" dirty="0"/>
          </a:p>
        </p:txBody>
      </p:sp>
      <mc:AlternateContent xmlns:mc="http://schemas.openxmlformats.org/markup-compatibility/2006" xmlns:a14="http://schemas.microsoft.com/office/drawing/2010/main">
        <mc:Choice Requires="a14">
          <p:sp>
            <p:nvSpPr>
              <p:cNvPr id="3" name="Объект 2"/>
              <p:cNvSpPr>
                <a:spLocks noGrp="1"/>
              </p:cNvSpPr>
              <p:nvPr>
                <p:ph idx="1"/>
              </p:nvPr>
            </p:nvSpPr>
            <p:spPr>
              <a:xfrm>
                <a:off x="838199" y="1765692"/>
                <a:ext cx="10741504" cy="5092308"/>
              </a:xfrm>
            </p:spPr>
            <p:txBody>
              <a:bodyPr>
                <a:normAutofit/>
              </a:bodyPr>
              <a:lstStyle/>
              <a:p>
                <a:r>
                  <a:rPr lang="en-US" b="0" dirty="0"/>
                  <a:t>Scattering rate is computed using the Monte Carlo integration technique with N uniformly distributed random points in the n-dim volume V : </a:t>
                </a:r>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=2</m:t>
                      </m:r>
                      <m:nary>
                        <m:naryPr>
                          <m:limLoc m:val="undOvr"/>
                          <m:subHide m:val="on"/>
                          <m:supHide m:val="on"/>
                          <m:ctrlPr>
                            <a:rPr lang="en-US" b="0" i="1" smtClean="0">
                              <a:latin typeface="Cambria Math" panose="02040503050406030204" pitchFamily="18" charset="0"/>
                            </a:rPr>
                          </m:ctrlPr>
                        </m:naryPr>
                        <m:sub/>
                        <m:sup/>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𝜐</m:t>
                              </m:r>
                            </m:e>
                          </m:d>
                          <m:r>
                            <a:rPr lang="en-US" b="0" i="1" smtClean="0">
                              <a:latin typeface="Cambria Math" panose="02040503050406030204" pitchFamily="18" charset="0"/>
                              <a:ea typeface="Cambria Math" panose="02040503050406030204" pitchFamily="18" charset="0"/>
                            </a:rPr>
                            <m:t>𝜎𝜌</m:t>
                          </m:r>
                          <m:d>
                            <m:dPr>
                              <m:ctrlPr>
                                <a:rPr lang="en-US" b="0" i="1" smtClean="0">
                                  <a:latin typeface="Cambria Math" panose="02040503050406030204" pitchFamily="18" charset="0"/>
                                  <a:ea typeface="Cambria Math" panose="02040503050406030204" pitchFamily="18" charset="0"/>
                                </a:rPr>
                              </m:ctrlPr>
                            </m:dPr>
                            <m:e>
                              <m:acc>
                                <m:accPr>
                                  <m:chr m:val="⃗"/>
                                  <m:ctrlPr>
                                    <a:rPr lang="en-US" b="0" i="1" smtClean="0">
                                      <a:latin typeface="Cambria Math" panose="02040503050406030204" pitchFamily="18" charset="0"/>
                                      <a:ea typeface="Cambria Math" panose="02040503050406030204" pitchFamily="18" charset="0"/>
                                    </a:rPr>
                                  </m:ctrlPr>
                                </m:acc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1</m:t>
                                      </m:r>
                                    </m:sub>
                                  </m:sSub>
                                </m:e>
                              </m:acc>
                            </m:e>
                          </m:d>
                          <m:r>
                            <a:rPr lang="en-US" i="1">
                              <a:latin typeface="Cambria Math" panose="02040503050406030204" pitchFamily="18" charset="0"/>
                              <a:ea typeface="Cambria Math" panose="02040503050406030204" pitchFamily="18" charset="0"/>
                            </a:rPr>
                            <m:t>𝜌</m:t>
                          </m:r>
                          <m:d>
                            <m:dPr>
                              <m:ctrlPr>
                                <a:rPr lang="en-US" i="1">
                                  <a:latin typeface="Cambria Math" panose="02040503050406030204" pitchFamily="18" charset="0"/>
                                  <a:ea typeface="Cambria Math" panose="02040503050406030204" pitchFamily="18" charset="0"/>
                                </a:rPr>
                              </m:ctrlPr>
                            </m:dPr>
                            <m:e>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2</m:t>
                                      </m:r>
                                    </m:sub>
                                  </m:sSub>
                                </m:e>
                              </m:acc>
                            </m:e>
                          </m:d>
                          <m:r>
                            <a:rPr lang="en-US" b="0" i="1" smtClean="0">
                              <a:latin typeface="Cambria Math" panose="02040503050406030204" pitchFamily="18" charset="0"/>
                              <a:ea typeface="Cambria Math" panose="02040503050406030204" pitchFamily="18" charset="0"/>
                            </a:rPr>
                            <m:t>𝑑𝑉</m:t>
                          </m:r>
                        </m:e>
                      </m:nary>
                      <m:r>
                        <a:rPr lang="en-US" dirty="0">
                          <a:latin typeface="Cambria Math" panose="02040503050406030204" pitchFamily="18" charset="0"/>
                          <a:ea typeface="Cambria Math" panose="02040503050406030204" pitchFamily="18" charset="0"/>
                        </a:rPr>
                        <m:t>⟹</m:t>
                      </m:r>
                      <m:nary>
                        <m:naryPr>
                          <m:ctrlPr>
                            <a:rPr lang="en-US" i="1" dirty="0" smtClean="0">
                              <a:latin typeface="Cambria Math" panose="02040503050406030204" pitchFamily="18" charset="0"/>
                              <a:ea typeface="Cambria Math" panose="02040503050406030204" pitchFamily="18" charset="0"/>
                            </a:rPr>
                          </m:ctrlPr>
                        </m:naryPr>
                        <m:sub>
                          <m:r>
                            <m:rPr>
                              <m:brk m:alnAt="23"/>
                            </m:rPr>
                            <a:rPr lang="en-US" b="0" i="1" dirty="0" smtClean="0">
                              <a:latin typeface="Cambria Math" panose="02040503050406030204" pitchFamily="18" charset="0"/>
                              <a:ea typeface="Cambria Math" panose="02040503050406030204" pitchFamily="18" charset="0"/>
                            </a:rPr>
                            <m:t>𝑉</m:t>
                          </m:r>
                        </m:sub>
                        <m:sup/>
                        <m:e>
                          <m:r>
                            <a:rPr lang="en-US" b="0" i="1" dirty="0" smtClean="0">
                              <a:latin typeface="Cambria Math" panose="02040503050406030204" pitchFamily="18" charset="0"/>
                              <a:ea typeface="Cambria Math" panose="02040503050406030204" pitchFamily="18" charset="0"/>
                            </a:rPr>
                            <m:t>𝑓</m:t>
                          </m:r>
                          <m:d>
                            <m:dPr>
                              <m:ctrlPr>
                                <a:rPr lang="en-US" b="0" i="1" dirty="0" smtClean="0">
                                  <a:latin typeface="Cambria Math" panose="02040503050406030204" pitchFamily="18" charset="0"/>
                                  <a:ea typeface="Cambria Math" panose="02040503050406030204" pitchFamily="18" charset="0"/>
                                </a:rPr>
                              </m:ctrlPr>
                            </m:dPr>
                            <m:e>
                              <m:acc>
                                <m:accPr>
                                  <m:chr m:val="⃗"/>
                                  <m:ctrlPr>
                                    <a:rPr lang="en-US" b="0" i="1" dirty="0" smtClean="0">
                                      <a:latin typeface="Cambria Math" panose="02040503050406030204" pitchFamily="18" charset="0"/>
                                      <a:ea typeface="Cambria Math" panose="02040503050406030204" pitchFamily="18" charset="0"/>
                                    </a:rPr>
                                  </m:ctrlPr>
                                </m:accPr>
                                <m:e>
                                  <m:r>
                                    <a:rPr lang="en-US" b="0" i="1" dirty="0" smtClean="0">
                                      <a:latin typeface="Cambria Math" panose="02040503050406030204" pitchFamily="18" charset="0"/>
                                      <a:ea typeface="Cambria Math" panose="02040503050406030204" pitchFamily="18" charset="0"/>
                                    </a:rPr>
                                    <m:t>𝑥</m:t>
                                  </m:r>
                                </m:e>
                              </m:acc>
                            </m:e>
                          </m:d>
                          <m:r>
                            <a:rPr lang="en-US" b="0" i="1" dirty="0" smtClean="0">
                              <a:latin typeface="Cambria Math" panose="02040503050406030204" pitchFamily="18" charset="0"/>
                              <a:ea typeface="Cambria Math" panose="02040503050406030204" pitchFamily="18" charset="0"/>
                            </a:rPr>
                            <m:t>ⅆ</m:t>
                          </m:r>
                          <m:acc>
                            <m:accPr>
                              <m:chr m:val="⃗"/>
                              <m:ctrlPr>
                                <a:rPr lang="en-US" b="0" i="1" dirty="0" smtClean="0">
                                  <a:latin typeface="Cambria Math" panose="02040503050406030204" pitchFamily="18" charset="0"/>
                                  <a:ea typeface="Cambria Math" panose="02040503050406030204" pitchFamily="18" charset="0"/>
                                </a:rPr>
                              </m:ctrlPr>
                            </m:accPr>
                            <m:e>
                              <m:r>
                                <a:rPr lang="en-US" b="0" i="1" dirty="0" smtClean="0">
                                  <a:latin typeface="Cambria Math" panose="02040503050406030204" pitchFamily="18" charset="0"/>
                                  <a:ea typeface="Cambria Math" panose="02040503050406030204" pitchFamily="18" charset="0"/>
                                </a:rPr>
                                <m:t>𝑥</m:t>
                              </m:r>
                            </m:e>
                          </m:acc>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𝑉</m:t>
                              </m:r>
                            </m:num>
                            <m:den>
                              <m:r>
                                <a:rPr lang="en-US" b="0" i="1" smtClean="0">
                                  <a:latin typeface="Cambria Math" panose="02040503050406030204" pitchFamily="18" charset="0"/>
                                  <a:ea typeface="Cambria Math" panose="02040503050406030204" pitchFamily="18" charset="0"/>
                                </a:rPr>
                                <m:t>𝑁</m:t>
                              </m:r>
                            </m:den>
                          </m:f>
                          <m:nary>
                            <m:naryPr>
                              <m:chr m:val="∑"/>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𝑁</m:t>
                              </m:r>
                            </m:sup>
                            <m:e>
                              <m:r>
                                <a:rPr lang="en-US" b="0" i="1" smtClean="0">
                                  <a:latin typeface="Cambria Math" panose="02040503050406030204" pitchFamily="18" charset="0"/>
                                  <a:ea typeface="Cambria Math" panose="02040503050406030204" pitchFamily="18" charset="0"/>
                                </a:rPr>
                                <m:t>𝑓</m:t>
                              </m:r>
                              <m:d>
                                <m:dPr>
                                  <m:ctrlPr>
                                    <a:rPr lang="en-US" i="1">
                                      <a:latin typeface="Cambria Math" panose="02040503050406030204" pitchFamily="18" charset="0"/>
                                      <a:ea typeface="Cambria Math" panose="02040503050406030204" pitchFamily="18" charset="0"/>
                                    </a:rPr>
                                  </m:ctrlPr>
                                </m:dPr>
                                <m:e>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b="0" i="1" smtClean="0">
                                              <a:latin typeface="Cambria Math" panose="02040503050406030204" pitchFamily="18" charset="0"/>
                                              <a:ea typeface="Cambria Math" panose="02040503050406030204" pitchFamily="18" charset="0"/>
                                            </a:rPr>
                                            <m:t>𝑖</m:t>
                                          </m:r>
                                        </m:sub>
                                      </m:sSub>
                                    </m:e>
                                  </m:acc>
                                </m:e>
                              </m:d>
                            </m:e>
                          </m:nary>
                        </m:e>
                      </m:nary>
                    </m:oMath>
                  </m:oMathPara>
                </a14:m>
                <a:endParaRPr lang="en-US" dirty="0"/>
              </a:p>
              <a:p>
                <a:r>
                  <a:rPr lang="en-US" dirty="0"/>
                  <a:t>Average scattering rate for particles that result in energy deviation greater than a nominal value: </a:t>
                </a:r>
              </a:p>
              <a:p>
                <a:pPr marL="0" indent="0">
                  <a:buNone/>
                </a:pPr>
                <a14:m>
                  <m:oMathPara xmlns:m="http://schemas.openxmlformats.org/officeDocument/2006/math">
                    <m:oMathParaPr>
                      <m:jc m:val="centerGroup"/>
                    </m:oMathParaPr>
                    <m:oMath xmlns:m="http://schemas.openxmlformats.org/officeDocument/2006/math">
                      <m:sSub>
                        <m:sSubPr>
                          <m:ctrlPr>
                            <a:rPr lang="ru-RU"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𝑀𝐶</m:t>
                          </m:r>
                        </m:sub>
                      </m:sSub>
                      <m:d>
                        <m:dPr>
                          <m:ctrlPr>
                            <a:rPr lang="ru-RU" i="1" smtClean="0">
                              <a:latin typeface="Cambria Math" panose="02040503050406030204" pitchFamily="18" charset="0"/>
                            </a:rPr>
                          </m:ctrlPr>
                        </m:dPr>
                        <m:e>
                          <m:d>
                            <m:dPr>
                              <m:begChr m:val="|"/>
                              <m:endChr m:val="|"/>
                              <m:ctrlPr>
                                <a:rPr lang="ru-RU" i="1" smtClean="0">
                                  <a:latin typeface="Cambria Math" panose="02040503050406030204" pitchFamily="18" charset="0"/>
                                </a:rPr>
                              </m:ctrlPr>
                            </m:dPr>
                            <m:e>
                              <m:r>
                                <a:rPr lang="ru-RU" i="1" smtClean="0">
                                  <a:latin typeface="Cambria Math" panose="02040503050406030204" pitchFamily="18" charset="0"/>
                                  <a:ea typeface="Cambria Math" panose="02040503050406030204" pitchFamily="18" charset="0"/>
                                </a:rPr>
                                <m:t>𝛿</m:t>
                              </m:r>
                            </m:e>
                          </m:d>
                          <m:r>
                            <a:rPr lang="en-US" b="0" i="1" smtClean="0">
                              <a:latin typeface="Cambria Math" panose="02040503050406030204" pitchFamily="18" charset="0"/>
                            </a:rPr>
                            <m:t>&gt;</m:t>
                          </m:r>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𝛿</m:t>
                              </m:r>
                            </m:e>
                            <m:sub>
                              <m:r>
                                <a:rPr lang="en-US" b="0" i="1" smtClean="0">
                                  <a:latin typeface="Cambria Math" panose="02040503050406030204" pitchFamily="18" charset="0"/>
                                </a:rPr>
                                <m:t>𝑚</m:t>
                              </m:r>
                            </m:sub>
                          </m:sSub>
                        </m:e>
                      </m:d>
                      <m:r>
                        <a:rPr lang="en-US" b="0" i="1" smtClean="0">
                          <a:latin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𝑉</m:t>
                          </m:r>
                        </m:num>
                        <m:den>
                          <m:r>
                            <a:rPr lang="en-US" i="1">
                              <a:latin typeface="Cambria Math" panose="02040503050406030204" pitchFamily="18" charset="0"/>
                              <a:ea typeface="Cambria Math" panose="02040503050406030204" pitchFamily="18" charset="0"/>
                            </a:rPr>
                            <m:t>𝑁</m:t>
                          </m:r>
                        </m:den>
                      </m:f>
                      <m:nary>
                        <m:naryPr>
                          <m:chr m:val="∑"/>
                          <m:ctrlPr>
                            <a:rPr lang="en-US" i="1">
                              <a:latin typeface="Cambria Math" panose="02040503050406030204" pitchFamily="18" charset="0"/>
                              <a:ea typeface="Cambria Math" panose="02040503050406030204" pitchFamily="18" charset="0"/>
                            </a:rPr>
                          </m:ctrlPr>
                        </m:naryPr>
                        <m:sub>
                          <m:r>
                            <a:rPr lang="en-US" b="0" i="1" smtClean="0">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=1</m:t>
                          </m:r>
                        </m:sub>
                        <m:sup>
                          <m:r>
                            <a:rPr lang="en-US" b="0" i="1" smtClean="0">
                              <a:latin typeface="Cambria Math" panose="02040503050406030204" pitchFamily="18" charset="0"/>
                              <a:ea typeface="Cambria Math" panose="02040503050406030204" pitchFamily="18" charset="0"/>
                            </a:rPr>
                            <m:t>𝑀</m:t>
                          </m:r>
                        </m:sup>
                        <m:e>
                          <m:sSub>
                            <m:sSubPr>
                              <m:ctrlPr>
                                <a:rPr lang="en-US" i="1" smtClean="0">
                                  <a:latin typeface="Cambria Math" panose="02040503050406030204" pitchFamily="18" charset="0"/>
                                  <a:ea typeface="Cambria Math" panose="02040503050406030204" pitchFamily="18" charset="0"/>
                                </a:rPr>
                              </m:ctrlPr>
                            </m:sSubPr>
                            <m:e>
                              <m:d>
                                <m:dPr>
                                  <m:begChr m:val="["/>
                                  <m:endChr m:val="]"/>
                                  <m:ctrlPr>
                                    <a:rPr lang="en-US" i="1" smtClean="0">
                                      <a:latin typeface="Cambria Math" panose="02040503050406030204" pitchFamily="18" charset="0"/>
                                      <a:ea typeface="Cambria Math" panose="02040503050406030204" pitchFamily="18" charset="0"/>
                                    </a:rPr>
                                  </m:ctrlPr>
                                </m:dPr>
                                <m:e>
                                  <m:f>
                                    <m:fPr>
                                      <m:ctrlPr>
                                        <a:rPr lang="en-US" i="1" smtClean="0">
                                          <a:latin typeface="Cambria Math" panose="02040503050406030204" pitchFamily="18" charset="0"/>
                                          <a:ea typeface="Cambria Math" panose="02040503050406030204" pitchFamily="18" charset="0"/>
                                        </a:rPr>
                                      </m:ctrlPr>
                                    </m:fPr>
                                    <m:num>
                                      <m:sSup>
                                        <m:sSupPr>
                                          <m:ctrlPr>
                                            <a:rPr lang="en-US"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𝜐</m:t>
                                          </m:r>
                                        </m:e>
                                        <m:sup>
                                          <m:r>
                                            <a:rPr lang="en-US" b="0" i="1" smtClean="0">
                                              <a:latin typeface="Cambria Math" panose="02040503050406030204" pitchFamily="18" charset="0"/>
                                              <a:ea typeface="Cambria Math" panose="02040503050406030204" pitchFamily="18" charset="0"/>
                                            </a:rPr>
                                            <m:t>∗</m:t>
                                          </m:r>
                                        </m:sup>
                                      </m:sSup>
                                    </m:num>
                                    <m:den>
                                      <m:sSup>
                                        <m:sSupPr>
                                          <m:ctrlPr>
                                            <a:rPr lang="en-US"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𝛾</m:t>
                                          </m:r>
                                        </m:e>
                                        <m:sup>
                                          <m:r>
                                            <a:rPr lang="en-US" b="0" i="1" smtClean="0">
                                              <a:latin typeface="Cambria Math" panose="02040503050406030204" pitchFamily="18" charset="0"/>
                                              <a:ea typeface="Cambria Math" panose="02040503050406030204" pitchFamily="18" charset="0"/>
                                            </a:rPr>
                                            <m:t>2</m:t>
                                          </m:r>
                                        </m:sup>
                                      </m:sSup>
                                    </m:den>
                                  </m:f>
                                  <m:f>
                                    <m:fPr>
                                      <m:ctrlPr>
                                        <a:rPr lang="en-US" i="1" smtClean="0">
                                          <a:latin typeface="Cambria Math" panose="02040503050406030204" pitchFamily="18" charset="0"/>
                                          <a:ea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𝑑</m:t>
                                      </m:r>
                                      <m:sSup>
                                        <m:sSupPr>
                                          <m:ctrlPr>
                                            <a:rPr lang="en-US" i="1" smtClean="0">
                                              <a:latin typeface="Cambria Math" panose="02040503050406030204" pitchFamily="18" charset="0"/>
                                              <a:ea typeface="Cambria Math" panose="02040503050406030204" pitchFamily="18" charset="0"/>
                                            </a:rPr>
                                          </m:ctrlPr>
                                        </m:sSupPr>
                                        <m:e>
                                          <m:r>
                                            <a:rPr lang="en-US" i="1" smtClean="0">
                                              <a:latin typeface="Cambria Math" panose="02040503050406030204" pitchFamily="18" charset="0"/>
                                              <a:ea typeface="Cambria Math" panose="02040503050406030204" pitchFamily="18" charset="0"/>
                                            </a:rPr>
                                            <m:t>𝜎</m:t>
                                          </m:r>
                                        </m:e>
                                        <m:sup>
                                          <m:r>
                                            <a:rPr lang="ru-RU" b="0" i="1" smtClean="0">
                                              <a:latin typeface="Cambria Math" panose="02040503050406030204" pitchFamily="18" charset="0"/>
                                              <a:ea typeface="Cambria Math" panose="02040503050406030204" pitchFamily="18" charset="0"/>
                                            </a:rPr>
                                            <m:t>∗</m:t>
                                          </m:r>
                                        </m:sup>
                                      </m:sSup>
                                    </m:num>
                                    <m:den>
                                      <m:r>
                                        <a:rPr lang="en-US" i="1" smtClean="0">
                                          <a:latin typeface="Cambria Math" panose="02040503050406030204" pitchFamily="18" charset="0"/>
                                          <a:ea typeface="Cambria Math" panose="02040503050406030204" pitchFamily="18" charset="0"/>
                                        </a:rPr>
                                        <m:t>𝑑</m:t>
                                      </m:r>
                                      <m:sSup>
                                        <m:sSupPr>
                                          <m:ctrlPr>
                                            <a:rPr lang="en-US" i="1" smtClean="0">
                                              <a:latin typeface="Cambria Math" panose="02040503050406030204" pitchFamily="18" charset="0"/>
                                              <a:ea typeface="Cambria Math" panose="02040503050406030204" pitchFamily="18" charset="0"/>
                                            </a:rPr>
                                          </m:ctrlPr>
                                        </m:sSupPr>
                                        <m:e>
                                          <m:r>
                                            <m:rPr>
                                              <m:sty m:val="p"/>
                                            </m:rPr>
                                            <a:rPr lang="el-GR" i="1" smtClean="0">
                                              <a:latin typeface="Cambria Math" panose="02040503050406030204" pitchFamily="18" charset="0"/>
                                              <a:ea typeface="Cambria Math" panose="02040503050406030204" pitchFamily="18" charset="0"/>
                                            </a:rPr>
                                            <m:t>Ω</m:t>
                                          </m:r>
                                        </m:e>
                                        <m:sup>
                                          <m:r>
                                            <a:rPr lang="ru-RU" b="0" i="1" smtClean="0">
                                              <a:latin typeface="Cambria Math" panose="02040503050406030204" pitchFamily="18" charset="0"/>
                                              <a:ea typeface="Cambria Math" panose="02040503050406030204" pitchFamily="18" charset="0"/>
                                            </a:rPr>
                                            <m:t>∗</m:t>
                                          </m:r>
                                        </m:sup>
                                      </m:sSup>
                                    </m:den>
                                  </m:f>
                                  <m:func>
                                    <m:funcPr>
                                      <m:ctrlPr>
                                        <a:rPr lang="en-US" i="1" smtClean="0">
                                          <a:latin typeface="Cambria Math" panose="02040503050406030204" pitchFamily="18" charset="0"/>
                                          <a:ea typeface="Cambria Math" panose="02040503050406030204" pitchFamily="18" charset="0"/>
                                        </a:rPr>
                                      </m:ctrlPr>
                                    </m:funcPr>
                                    <m:fName>
                                      <m:r>
                                        <m:rPr>
                                          <m:sty m:val="p"/>
                                        </m:rPr>
                                        <a:rPr lang="en-US" i="0" smtClean="0">
                                          <a:latin typeface="Cambria Math" panose="02040503050406030204" pitchFamily="18" charset="0"/>
                                          <a:ea typeface="Cambria Math" panose="02040503050406030204" pitchFamily="18" charset="0"/>
                                        </a:rPr>
                                        <m:t>sin</m:t>
                                      </m:r>
                                    </m:fName>
                                    <m:e>
                                      <m:sSup>
                                        <m:sSupPr>
                                          <m:ctrlPr>
                                            <a:rPr lang="en-US" i="1" smtClean="0">
                                              <a:latin typeface="Cambria Math" panose="02040503050406030204" pitchFamily="18" charset="0"/>
                                              <a:ea typeface="Cambria Math" panose="02040503050406030204" pitchFamily="18" charset="0"/>
                                            </a:rPr>
                                          </m:ctrlPr>
                                        </m:sSupPr>
                                        <m:e>
                                          <m:r>
                                            <m:rPr>
                                              <m:sty m:val="p"/>
                                            </m:rPr>
                                            <a:rPr lang="el-GR" i="1" smtClean="0">
                                              <a:latin typeface="Cambria Math" panose="02040503050406030204" pitchFamily="18" charset="0"/>
                                              <a:ea typeface="Cambria Math" panose="02040503050406030204" pitchFamily="18" charset="0"/>
                                            </a:rPr>
                                            <m:t>Θ</m:t>
                                          </m:r>
                                        </m:e>
                                        <m:sup>
                                          <m:r>
                                            <a:rPr lang="en-US" b="0" i="1" smtClean="0">
                                              <a:latin typeface="Cambria Math" panose="02040503050406030204" pitchFamily="18" charset="0"/>
                                              <a:ea typeface="Cambria Math" panose="02040503050406030204" pitchFamily="18" charset="0"/>
                                            </a:rPr>
                                            <m:t>∗</m:t>
                                          </m:r>
                                        </m:sup>
                                      </m:sSup>
                                    </m:e>
                                  </m:func>
                                  <m:r>
                                    <a:rPr lang="en-US" i="1">
                                      <a:latin typeface="Cambria Math" panose="02040503050406030204" pitchFamily="18" charset="0"/>
                                      <a:ea typeface="Cambria Math" panose="02040503050406030204" pitchFamily="18" charset="0"/>
                                    </a:rPr>
                                    <m:t>𝜌</m:t>
                                  </m:r>
                                  <m:d>
                                    <m:dPr>
                                      <m:ctrlPr>
                                        <a:rPr lang="en-US" i="1">
                                          <a:latin typeface="Cambria Math" panose="02040503050406030204" pitchFamily="18" charset="0"/>
                                          <a:ea typeface="Cambria Math" panose="02040503050406030204" pitchFamily="18" charset="0"/>
                                        </a:rPr>
                                      </m:ctrlPr>
                                    </m:dPr>
                                    <m:e>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1</m:t>
                                              </m:r>
                                            </m:sub>
                                          </m:sSub>
                                        </m:e>
                                      </m:acc>
                                    </m:e>
                                  </m:d>
                                  <m:r>
                                    <a:rPr lang="en-US" i="1">
                                      <a:latin typeface="Cambria Math" panose="02040503050406030204" pitchFamily="18" charset="0"/>
                                      <a:ea typeface="Cambria Math" panose="02040503050406030204" pitchFamily="18" charset="0"/>
                                    </a:rPr>
                                    <m:t>𝜌</m:t>
                                  </m:r>
                                  <m:d>
                                    <m:dPr>
                                      <m:ctrlPr>
                                        <a:rPr lang="en-US" i="1">
                                          <a:latin typeface="Cambria Math" panose="02040503050406030204" pitchFamily="18" charset="0"/>
                                          <a:ea typeface="Cambria Math" panose="02040503050406030204" pitchFamily="18" charset="0"/>
                                        </a:rPr>
                                      </m:ctrlPr>
                                    </m:dPr>
                                    <m:e>
                                      <m:acc>
                                        <m:accPr>
                                          <m:chr m:val="⃗"/>
                                          <m:ctrlPr>
                                            <a:rPr lang="en-US" i="1">
                                              <a:latin typeface="Cambria Math" panose="02040503050406030204" pitchFamily="18" charset="0"/>
                                              <a:ea typeface="Cambria Math" panose="02040503050406030204" pitchFamily="18" charset="0"/>
                                            </a:rPr>
                                          </m:ctrlPr>
                                        </m:acc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𝑥</m:t>
                                              </m:r>
                                            </m:e>
                                            <m:sub>
                                              <m:r>
                                                <a:rPr lang="en-US" i="1">
                                                  <a:latin typeface="Cambria Math" panose="02040503050406030204" pitchFamily="18" charset="0"/>
                                                  <a:ea typeface="Cambria Math" panose="02040503050406030204" pitchFamily="18" charset="0"/>
                                                </a:rPr>
                                                <m:t>2</m:t>
                                              </m:r>
                                            </m:sub>
                                          </m:sSub>
                                        </m:e>
                                      </m:acc>
                                    </m:e>
                                  </m:d>
                                </m:e>
                              </m:d>
                            </m:e>
                            <m:sub>
                              <m:r>
                                <a:rPr lang="en-US" b="0" i="1" smtClean="0">
                                  <a:latin typeface="Cambria Math" panose="02040503050406030204" pitchFamily="18" charset="0"/>
                                  <a:ea typeface="Cambria Math" panose="02040503050406030204" pitchFamily="18" charset="0"/>
                                </a:rPr>
                                <m:t>𝑘</m:t>
                              </m:r>
                            </m:sub>
                          </m:sSub>
                        </m:e>
                      </m:nary>
                      <m:r>
                        <a:rPr lang="en-US" b="0" i="1" smtClean="0">
                          <a:latin typeface="Cambria Math" panose="02040503050406030204" pitchFamily="18" charset="0"/>
                          <a:ea typeface="Cambria Math" panose="02040503050406030204" pitchFamily="18" charset="0"/>
                        </a:rPr>
                        <m:t>=</m:t>
                      </m:r>
                      <m:nary>
                        <m:naryPr>
                          <m:chr m:val="∑"/>
                          <m:ctrlPr>
                            <a:rPr lang="en-US" i="1">
                              <a:latin typeface="Cambria Math" panose="02040503050406030204" pitchFamily="18" charset="0"/>
                              <a:ea typeface="Cambria Math" panose="02040503050406030204" pitchFamily="18" charset="0"/>
                            </a:rPr>
                          </m:ctrlPr>
                        </m:naryPr>
                        <m:sub>
                          <m:r>
                            <a:rPr lang="en-US" i="1">
                              <a:latin typeface="Cambria Math" panose="02040503050406030204" pitchFamily="18" charset="0"/>
                              <a:ea typeface="Cambria Math" panose="02040503050406030204" pitchFamily="18" charset="0"/>
                            </a:rPr>
                            <m:t>𝑘</m:t>
                          </m:r>
                          <m:r>
                            <a:rPr lang="en-US" i="1">
                              <a:latin typeface="Cambria Math" panose="02040503050406030204" pitchFamily="18" charset="0"/>
                              <a:ea typeface="Cambria Math" panose="02040503050406030204" pitchFamily="18" charset="0"/>
                            </a:rPr>
                            <m:t>=1</m:t>
                          </m:r>
                        </m:sub>
                        <m:sup>
                          <m:r>
                            <a:rPr lang="en-US" i="1">
                              <a:latin typeface="Cambria Math" panose="02040503050406030204" pitchFamily="18" charset="0"/>
                              <a:ea typeface="Cambria Math" panose="02040503050406030204" pitchFamily="18" charset="0"/>
                            </a:rPr>
                            <m:t>𝑀</m:t>
                          </m:r>
                        </m:sup>
                        <m:e>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𝑘</m:t>
                              </m:r>
                            </m:sub>
                          </m:sSub>
                        </m:e>
                      </m:nary>
                    </m:oMath>
                  </m:oMathPara>
                </a14:m>
                <a:endParaRPr lang="en-US" dirty="0"/>
              </a:p>
              <a:p>
                <a:pPr marL="0" indent="0">
                  <a:buNone/>
                </a:pPr>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=2×</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𝑁</m:t>
                        </m:r>
                      </m:e>
                      <m:sub>
                        <m:r>
                          <a:rPr lang="en-US" b="0" i="1" smtClean="0">
                            <a:latin typeface="Cambria Math" panose="02040503050406030204" pitchFamily="18" charset="0"/>
                            <a:ea typeface="Cambria Math" panose="02040503050406030204" pitchFamily="18" charset="0"/>
                          </a:rPr>
                          <m:t>𝑒</m:t>
                        </m:r>
                      </m:sub>
                    </m:sSub>
                  </m:oMath>
                </a14:m>
                <a:r>
                  <a:rPr lang="en-US" dirty="0"/>
                  <a:t>- number of scattered particles wit</a:t>
                </a:r>
                <a:r>
                  <a:rPr lang="ru-RU" dirty="0"/>
                  <a:t>h</a:t>
                </a:r>
                <a:r>
                  <a:rPr lang="en-US" dirty="0"/>
                  <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𝑁</m:t>
                        </m:r>
                      </m:e>
                      <m:sub>
                        <m:r>
                          <a:rPr lang="en-US" i="1">
                            <a:latin typeface="Cambria Math" panose="02040503050406030204" pitchFamily="18" charset="0"/>
                            <a:ea typeface="Cambria Math" panose="02040503050406030204" pitchFamily="18" charset="0"/>
                          </a:rPr>
                          <m:t>𝑒</m:t>
                        </m:r>
                      </m:sub>
                    </m:sSub>
                  </m:oMath>
                </a14:m>
                <a:r>
                  <a:rPr lang="en-US" dirty="0"/>
                  <a:t> being the number of scattered events; V – total volume in the 11D space</a:t>
                </a:r>
                <a:r>
                  <a:rPr lang="ru-RU" dirty="0"/>
                  <a:t> </a:t>
                </a:r>
                <a14:m>
                  <m:oMath xmlns:m="http://schemas.openxmlformats.org/officeDocument/2006/math">
                    <m:d>
                      <m:dPr>
                        <m:ctrlPr>
                          <a:rPr lang="ru-RU"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𝑧</m:t>
                        </m:r>
                        <m:r>
                          <a:rPr lang="en-US" b="0" i="1" smtClean="0">
                            <a:latin typeface="Cambria Math" panose="02040503050406030204" pitchFamily="18" charset="0"/>
                          </a:rPr>
                          <m:t>,</m:t>
                        </m:r>
                        <m:sSub>
                          <m:sSubPr>
                            <m:ctrlPr>
                              <a:rPr lang="ru-RU" i="1">
                                <a:latin typeface="Cambria Math" panose="02040503050406030204" pitchFamily="18" charset="0"/>
                              </a:rPr>
                            </m:ctrlPr>
                          </m:sSubPr>
                          <m:e>
                            <m:r>
                              <a:rPr lang="en-US" i="1">
                                <a:latin typeface="Cambria Math" panose="02040503050406030204" pitchFamily="18" charset="0"/>
                              </a:rPr>
                              <m:t>𝑥</m:t>
                            </m:r>
                            <m:r>
                              <a:rPr lang="en-US" i="1">
                                <a:latin typeface="Cambria Math" panose="02040503050406030204" pitchFamily="18" charset="0"/>
                              </a:rPr>
                              <m:t>′</m:t>
                            </m:r>
                          </m:e>
                          <m:sub>
                            <m:r>
                              <a:rPr lang="en-US" i="1">
                                <a:latin typeface="Cambria Math" panose="02040503050406030204" pitchFamily="18" charset="0"/>
                              </a:rPr>
                              <m:t>1</m:t>
                            </m:r>
                          </m:sub>
                        </m:sSub>
                        <m:r>
                          <a:rPr lang="en-US" i="1">
                            <a:latin typeface="Cambria Math" panose="02040503050406030204" pitchFamily="18" charset="0"/>
                          </a:rPr>
                          <m:t>,</m:t>
                        </m:r>
                        <m:sSub>
                          <m:sSubPr>
                            <m:ctrlPr>
                              <a:rPr lang="ru-RU" i="1">
                                <a:latin typeface="Cambria Math" panose="02040503050406030204" pitchFamily="18" charset="0"/>
                              </a:rPr>
                            </m:ctrlPr>
                          </m:sSubPr>
                          <m:e>
                            <m:r>
                              <a:rPr lang="en-US" i="1">
                                <a:latin typeface="Cambria Math" panose="02040503050406030204" pitchFamily="18" charset="0"/>
                              </a:rPr>
                              <m:t>𝑦</m:t>
                            </m:r>
                            <m:r>
                              <a:rPr lang="en-US" i="1">
                                <a:latin typeface="Cambria Math" panose="02040503050406030204" pitchFamily="18" charset="0"/>
                              </a:rPr>
                              <m:t>′</m:t>
                            </m:r>
                          </m:e>
                          <m:sub>
                            <m:r>
                              <a:rPr lang="en-US" i="1">
                                <a:latin typeface="Cambria Math" panose="02040503050406030204" pitchFamily="18" charset="0"/>
                              </a:rPr>
                              <m:t>1</m:t>
                            </m:r>
                          </m:sub>
                        </m:sSub>
                        <m:r>
                          <a:rPr lang="en-US" i="1">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𝑝</m:t>
                            </m:r>
                          </m:e>
                          <m:sub>
                            <m:r>
                              <a:rPr lang="en-US" i="1">
                                <a:latin typeface="Cambria Math" panose="02040503050406030204" pitchFamily="18" charset="0"/>
                              </a:rPr>
                              <m:t>1</m:t>
                            </m:r>
                            <m:r>
                              <a:rPr lang="en-US" b="0" i="1" smtClean="0">
                                <a:latin typeface="Cambria Math" panose="02040503050406030204" pitchFamily="18" charset="0"/>
                              </a:rPr>
                              <m:t>,</m:t>
                            </m:r>
                          </m:sub>
                        </m:sSub>
                        <m:r>
                          <a:rPr lang="en-US" b="0" i="1" smtClean="0">
                            <a:latin typeface="Cambria Math" panose="02040503050406030204" pitchFamily="18" charset="0"/>
                          </a:rPr>
                          <m:t>,</m:t>
                        </m:r>
                        <m:sSub>
                          <m:sSubPr>
                            <m:ctrlPr>
                              <a:rPr lang="ru-RU" i="1">
                                <a:latin typeface="Cambria Math" panose="02040503050406030204" pitchFamily="18" charset="0"/>
                              </a:rPr>
                            </m:ctrlPr>
                          </m:sSubPr>
                          <m:e>
                            <m:r>
                              <a:rPr lang="en-US" i="1">
                                <a:latin typeface="Cambria Math" panose="02040503050406030204" pitchFamily="18" charset="0"/>
                              </a:rPr>
                              <m:t>𝑥</m:t>
                            </m:r>
                            <m:r>
                              <a:rPr lang="en-US" i="1">
                                <a:latin typeface="Cambria Math" panose="02040503050406030204" pitchFamily="18" charset="0"/>
                              </a:rPr>
                              <m:t>′</m:t>
                            </m:r>
                          </m:e>
                          <m:sub>
                            <m:r>
                              <a:rPr lang="en-US" i="1">
                                <a:latin typeface="Cambria Math" panose="02040503050406030204" pitchFamily="18" charset="0"/>
                              </a:rPr>
                              <m:t>2</m:t>
                            </m:r>
                          </m:sub>
                        </m:sSub>
                        <m:r>
                          <a:rPr lang="en-US" i="1">
                            <a:latin typeface="Cambria Math" panose="02040503050406030204" pitchFamily="18" charset="0"/>
                          </a:rPr>
                          <m:t>,</m:t>
                        </m:r>
                        <m:sSub>
                          <m:sSubPr>
                            <m:ctrlPr>
                              <a:rPr lang="ru-RU" i="1">
                                <a:latin typeface="Cambria Math" panose="02040503050406030204" pitchFamily="18" charset="0"/>
                              </a:rPr>
                            </m:ctrlPr>
                          </m:sSubPr>
                          <m:e>
                            <m:r>
                              <a:rPr lang="en-US" i="1">
                                <a:latin typeface="Cambria Math" panose="02040503050406030204" pitchFamily="18" charset="0"/>
                              </a:rPr>
                              <m:t>𝑦</m:t>
                            </m:r>
                            <m:r>
                              <a:rPr lang="en-US" i="1">
                                <a:latin typeface="Cambria Math" panose="02040503050406030204" pitchFamily="18" charset="0"/>
                              </a:rPr>
                              <m:t>′</m:t>
                            </m:r>
                          </m:e>
                          <m:sub>
                            <m:r>
                              <a:rPr lang="en-US" i="1">
                                <a:latin typeface="Cambria Math" panose="02040503050406030204" pitchFamily="18" charset="0"/>
                              </a:rPr>
                              <m:t>2</m:t>
                            </m:r>
                          </m:sub>
                        </m:sSub>
                        <m:r>
                          <a:rPr lang="en-US" i="1">
                            <a:latin typeface="Cambria Math" panose="02040503050406030204" pitchFamily="18" charset="0"/>
                          </a:rPr>
                          <m:t>,</m:t>
                        </m:r>
                        <m:sSub>
                          <m:sSubPr>
                            <m:ctrlPr>
                              <a:rPr lang="ru-RU" i="1">
                                <a:latin typeface="Cambria Math" panose="02040503050406030204" pitchFamily="18" charset="0"/>
                              </a:rPr>
                            </m:ctrlPr>
                          </m:sSubPr>
                          <m:e>
                            <m:r>
                              <a:rPr lang="ru-RU"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𝑝</m:t>
                            </m:r>
                          </m:e>
                          <m:sub>
                            <m:r>
                              <a:rPr lang="en-US" i="1">
                                <a:latin typeface="Cambria Math" panose="02040503050406030204" pitchFamily="18" charset="0"/>
                              </a:rPr>
                              <m:t>2</m:t>
                            </m:r>
                          </m:sub>
                        </m:sSub>
                        <m:r>
                          <a:rPr lang="en-US" b="0" i="1" smtClean="0">
                            <a:latin typeface="Cambria Math" panose="02040503050406030204" pitchFamily="18" charset="0"/>
                          </a:rPr>
                          <m:t>,</m:t>
                        </m:r>
                        <m:sSup>
                          <m:sSupPr>
                            <m:ctrlPr>
                              <a:rPr lang="ru-RU" i="1">
                                <a:latin typeface="Cambria Math" panose="02040503050406030204" pitchFamily="18" charset="0"/>
                              </a:rPr>
                            </m:ctrlPr>
                          </m:sSupPr>
                          <m:e>
                            <m:r>
                              <m:rPr>
                                <m:sty m:val="p"/>
                              </m:rPr>
                              <a:rPr lang="el-GR" i="1">
                                <a:latin typeface="Cambria Math" panose="02040503050406030204" pitchFamily="18" charset="0"/>
                                <a:ea typeface="Cambria Math" panose="02040503050406030204" pitchFamily="18" charset="0"/>
                              </a:rPr>
                              <m:t>Θ</m:t>
                            </m:r>
                          </m:e>
                          <m:sup>
                            <m:r>
                              <a:rPr lang="ru-RU" i="1">
                                <a:latin typeface="Cambria Math" panose="02040503050406030204" pitchFamily="18" charset="0"/>
                              </a:rPr>
                              <m:t>∗</m:t>
                            </m:r>
                          </m:sup>
                        </m:sSup>
                        <m:r>
                          <a:rPr lang="ru-RU" i="1">
                            <a:latin typeface="Cambria Math" panose="02040503050406030204" pitchFamily="18" charset="0"/>
                          </a:rPr>
                          <m:t>,</m:t>
                        </m:r>
                        <m:sSup>
                          <m:sSupPr>
                            <m:ctrlPr>
                              <a:rPr lang="ru-RU" i="1">
                                <a:latin typeface="Cambria Math" panose="02040503050406030204" pitchFamily="18" charset="0"/>
                              </a:rPr>
                            </m:ctrlPr>
                          </m:sSupPr>
                          <m:e>
                            <m:r>
                              <m:rPr>
                                <m:sty m:val="p"/>
                              </m:rPr>
                              <a:rPr lang="el-GR" i="1">
                                <a:latin typeface="Cambria Math" panose="02040503050406030204" pitchFamily="18" charset="0"/>
                                <a:ea typeface="Cambria Math" panose="02040503050406030204" pitchFamily="18" charset="0"/>
                              </a:rPr>
                              <m:t>Ψ</m:t>
                            </m:r>
                          </m:e>
                          <m:sup>
                            <m:r>
                              <a:rPr lang="ru-RU" i="1">
                                <a:latin typeface="Cambria Math" panose="02040503050406030204" pitchFamily="18" charset="0"/>
                              </a:rPr>
                              <m:t>∗</m:t>
                            </m:r>
                          </m:sup>
                        </m:sSup>
                      </m:e>
                    </m:d>
                  </m:oMath>
                </a14:m>
                <a:r>
                  <a:rPr lang="ru-RU" dirty="0"/>
                  <a:t> </a:t>
                </a:r>
                <a:r>
                  <a:rPr lang="en-US" dirty="0"/>
                  <a:t>from which the events are selected; M – total number of particles with energy deviation </a:t>
                </a:r>
                <a14:m>
                  <m:oMath xmlns:m="http://schemas.openxmlformats.org/officeDocument/2006/math">
                    <m:d>
                      <m:dPr>
                        <m:begChr m:val="|"/>
                        <m:endChr m:val="|"/>
                        <m:ctrlPr>
                          <a:rPr lang="ru-RU" i="1">
                            <a:latin typeface="Cambria Math" panose="02040503050406030204" pitchFamily="18" charset="0"/>
                          </a:rPr>
                        </m:ctrlPr>
                      </m:dPr>
                      <m:e>
                        <m:r>
                          <a:rPr lang="ru-RU" i="1">
                            <a:latin typeface="Cambria Math" panose="02040503050406030204" pitchFamily="18" charset="0"/>
                            <a:ea typeface="Cambria Math" panose="02040503050406030204" pitchFamily="18" charset="0"/>
                          </a:rPr>
                          <m:t>𝛿</m:t>
                        </m:r>
                      </m:e>
                    </m:d>
                    <m:r>
                      <a:rPr lang="en-US" i="1">
                        <a:latin typeface="Cambria Math" panose="02040503050406030204" pitchFamily="18" charset="0"/>
                      </a:rPr>
                      <m:t>&gt;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𝛿</m:t>
                        </m:r>
                      </m:e>
                      <m:sub>
                        <m:r>
                          <a:rPr lang="en-US" i="1">
                            <a:latin typeface="Cambria Math" panose="02040503050406030204" pitchFamily="18" charset="0"/>
                          </a:rPr>
                          <m:t>𝑚</m:t>
                        </m:r>
                      </m:sub>
                    </m:sSub>
                  </m:oMath>
                </a14:m>
                <a:r>
                  <a:rPr lang="en-US" dirty="0"/>
                  <a:t>;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𝑟</m:t>
                        </m:r>
                      </m:e>
                      <m:sub>
                        <m:r>
                          <a:rPr lang="en-US" i="1">
                            <a:latin typeface="Cambria Math" panose="02040503050406030204" pitchFamily="18" charset="0"/>
                            <a:ea typeface="Cambria Math" panose="02040503050406030204" pitchFamily="18" charset="0"/>
                          </a:rPr>
                          <m:t>𝑘</m:t>
                        </m:r>
                      </m:sub>
                    </m:sSub>
                  </m:oMath>
                </a14:m>
                <a:r>
                  <a:rPr lang="en-US" dirty="0"/>
                  <a:t> - local scattering rate presented by each simulated scattered particle. Each particle represents many electrons with local scattering rate </a:t>
                </a:r>
                <a14:m>
                  <m:oMath xmlns:m="http://schemas.openxmlformats.org/officeDocument/2006/math">
                    <m:sSub>
                      <m:sSubPr>
                        <m:ctrlPr>
                          <a:rPr lang="ru-RU"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𝑖</m:t>
                        </m:r>
                      </m:sub>
                    </m:sSub>
                  </m:oMath>
                </a14:m>
                <a:endParaRPr lang="ru-RU" dirty="0"/>
              </a:p>
            </p:txBody>
          </p:sp>
        </mc:Choice>
        <mc:Fallback xmlns="">
          <p:sp>
            <p:nvSpPr>
              <p:cNvPr id="3" name="Объект 2"/>
              <p:cNvSpPr>
                <a:spLocks noGrp="1" noRot="1" noChangeAspect="1" noMove="1" noResize="1" noEditPoints="1" noAdjustHandles="1" noChangeArrowheads="1" noChangeShapeType="1" noTextEdit="1"/>
              </p:cNvSpPr>
              <p:nvPr>
                <p:ph idx="1"/>
              </p:nvPr>
            </p:nvSpPr>
            <p:spPr>
              <a:xfrm>
                <a:off x="838199" y="1765692"/>
                <a:ext cx="10741504" cy="5092308"/>
              </a:xfrm>
              <a:blipFill>
                <a:blip r:embed="rId3"/>
                <a:stretch>
                  <a:fillRect l="-567" t="-1078" r="-964"/>
                </a:stretch>
              </a:blipFill>
            </p:spPr>
            <p:txBody>
              <a:bodyPr/>
              <a:lstStyle/>
              <a:p>
                <a:r>
                  <a:rPr lang="ru-RU">
                    <a:noFill/>
                  </a:rPr>
                  <a:t> </a:t>
                </a:r>
              </a:p>
            </p:txBody>
          </p:sp>
        </mc:Fallback>
      </mc:AlternateContent>
      <p:pic>
        <p:nvPicPr>
          <p:cNvPr id="6" name="Рисунок 5">
            <a:extLst>
              <a:ext uri="{FF2B5EF4-FFF2-40B4-BE49-F238E27FC236}">
                <a16:creationId xmlns:a16="http://schemas.microsoft.com/office/drawing/2014/main" id="{E08DBF6B-847B-69B4-CB57-0FF4DB068456}"/>
              </a:ext>
            </a:extLst>
          </p:cNvPr>
          <p:cNvPicPr>
            <a:picLocks noChangeAspect="1"/>
          </p:cNvPicPr>
          <p:nvPr/>
        </p:nvPicPr>
        <p:blipFill>
          <a:blip r:embed="rId4"/>
          <a:stretch>
            <a:fillRect/>
          </a:stretch>
        </p:blipFill>
        <p:spPr>
          <a:xfrm>
            <a:off x="1857796" y="128264"/>
            <a:ext cx="7114754" cy="1637428"/>
          </a:xfrm>
          <a:prstGeom prst="rect">
            <a:avLst/>
          </a:prstGeom>
        </p:spPr>
      </p:pic>
      <p:sp>
        <p:nvSpPr>
          <p:cNvPr id="4" name="Номер слайда 3"/>
          <p:cNvSpPr>
            <a:spLocks noGrp="1"/>
          </p:cNvSpPr>
          <p:nvPr>
            <p:ph type="sldNum" sz="quarter" idx="12"/>
          </p:nvPr>
        </p:nvSpPr>
        <p:spPr/>
        <p:txBody>
          <a:bodyPr/>
          <a:lstStyle/>
          <a:p>
            <a:fld id="{AAF5A105-9120-4E27-869D-C0BEE3336895}" type="slidenum">
              <a:rPr lang="ru-RU" smtClean="0"/>
              <a:t>5</a:t>
            </a:fld>
            <a:endParaRPr lang="ru-RU"/>
          </a:p>
        </p:txBody>
      </p:sp>
      <p:sp>
        <p:nvSpPr>
          <p:cNvPr id="5" name="Нижний колонтитул 4">
            <a:extLst>
              <a:ext uri="{FF2B5EF4-FFF2-40B4-BE49-F238E27FC236}">
                <a16:creationId xmlns:a16="http://schemas.microsoft.com/office/drawing/2014/main" id="{28D13123-97A4-50B4-809B-71139A66820F}"/>
              </a:ext>
            </a:extLst>
          </p:cNvPr>
          <p:cNvSpPr>
            <a:spLocks noGrp="1"/>
          </p:cNvSpPr>
          <p:nvPr>
            <p:ph type="ftr" sz="quarter" idx="11"/>
          </p:nvPr>
        </p:nvSpPr>
        <p:spPr/>
        <p:txBody>
          <a:bodyPr/>
          <a:lstStyle/>
          <a:p>
            <a:r>
              <a:rPr lang="en-US"/>
              <a:t>Mikhail Skamarokha (BINP), Touschek lifetime at STCF, FTCF-2024, Guangzhou</a:t>
            </a:r>
            <a:endParaRPr lang="ru-RU"/>
          </a:p>
        </p:txBody>
      </p:sp>
    </p:spTree>
    <p:extLst>
      <p:ext uri="{BB962C8B-B14F-4D97-AF65-F5344CB8AC3E}">
        <p14:creationId xmlns:p14="http://schemas.microsoft.com/office/powerpoint/2010/main" val="2313262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C3CAD4-A7C1-85AA-663F-FCBA6CC9CB4C}"/>
              </a:ext>
            </a:extLst>
          </p:cNvPr>
          <p:cNvSpPr>
            <a:spLocks noGrp="1"/>
          </p:cNvSpPr>
          <p:nvPr>
            <p:ph type="title"/>
          </p:nvPr>
        </p:nvSpPr>
        <p:spPr>
          <a:xfrm>
            <a:off x="894170" y="388419"/>
            <a:ext cx="11033490" cy="774714"/>
          </a:xfrm>
        </p:spPr>
        <p:txBody>
          <a:bodyPr>
            <a:normAutofit fontScale="90000"/>
          </a:bodyPr>
          <a:lstStyle/>
          <a:p>
            <a:r>
              <a:rPr lang="en-US" dirty="0"/>
              <a:t>Steps of </a:t>
            </a:r>
            <a:r>
              <a:rPr lang="en-US" dirty="0" err="1"/>
              <a:t>Touschek</a:t>
            </a:r>
            <a:r>
              <a:rPr lang="en-US" dirty="0"/>
              <a:t> scattering simulation in </a:t>
            </a:r>
            <a:r>
              <a:rPr lang="en-US" i="1" dirty="0"/>
              <a:t>elegant</a:t>
            </a:r>
            <a:endParaRPr lang="ru-RU" i="1" dirty="0"/>
          </a:p>
        </p:txBody>
      </p:sp>
      <mc:AlternateContent xmlns:mc="http://schemas.openxmlformats.org/markup-compatibility/2006">
        <mc:Choice xmlns:a14="http://schemas.microsoft.com/office/drawing/2010/main" Requires="a14">
          <p:sp>
            <p:nvSpPr>
              <p:cNvPr id="3" name="Объект 2">
                <a:extLst>
                  <a:ext uri="{FF2B5EF4-FFF2-40B4-BE49-F238E27FC236}">
                    <a16:creationId xmlns:a16="http://schemas.microsoft.com/office/drawing/2014/main" id="{B3161C00-D674-A810-D460-1995091794CF}"/>
                  </a:ext>
                </a:extLst>
              </p:cNvPr>
              <p:cNvSpPr>
                <a:spLocks noGrp="1"/>
              </p:cNvSpPr>
              <p:nvPr>
                <p:ph idx="1"/>
              </p:nvPr>
            </p:nvSpPr>
            <p:spPr>
              <a:xfrm>
                <a:off x="894170" y="1327095"/>
                <a:ext cx="8092335" cy="5413570"/>
              </a:xfrm>
            </p:spPr>
            <p:txBody>
              <a:bodyPr>
                <a:normAutofit fontScale="92500" lnSpcReduction="20000"/>
              </a:bodyPr>
              <a:lstStyle/>
              <a:p>
                <a:r>
                  <a:rPr lang="en-US" dirty="0"/>
                  <a:t>By default M=5e6. User can change this for better convergence of </a:t>
                </a:r>
                <a14:m>
                  <m:oMath xmlns:m="http://schemas.openxmlformats.org/officeDocument/2006/math">
                    <m:sSub>
                      <m:sSubPr>
                        <m:ctrlPr>
                          <a:rPr lang="ru-RU"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𝑀𝐶</m:t>
                        </m:r>
                      </m:sub>
                    </m:sSub>
                  </m:oMath>
                </a14:m>
                <a:r>
                  <a:rPr lang="en-US" dirty="0"/>
                  <a:t> to Piwinski formula of </a:t>
                </a:r>
                <a14:m>
                  <m:oMath xmlns:m="http://schemas.openxmlformats.org/officeDocument/2006/math">
                    <m:r>
                      <a:rPr lang="en-US" i="1">
                        <a:latin typeface="Cambria Math" panose="02040503050406030204" pitchFamily="18" charset="0"/>
                      </a:rPr>
                      <m:t>𝑅</m:t>
                    </m:r>
                  </m:oMath>
                </a14:m>
                <a:endParaRPr lang="en-US" dirty="0"/>
              </a:p>
              <a:p>
                <a:r>
                  <a:rPr lang="en-US" dirty="0"/>
                  <a:t>Beamline have to be divided into many small sections by inserting TSCATTER element at many locations</a:t>
                </a:r>
              </a:p>
              <a:p>
                <a:r>
                  <a:rPr lang="en-US" dirty="0"/>
                  <a:t>LMA have to be calculated at every TSCATTER location. Results are scaled back to smaller value with a scaling factor (def.=0,85).</a:t>
                </a:r>
                <a:endParaRPr lang="ru-RU" dirty="0"/>
              </a:p>
              <a:p>
                <a:r>
                  <a:rPr lang="en-US" dirty="0" err="1"/>
                  <a:t>Piwinski’s</a:t>
                </a:r>
                <a:r>
                  <a:rPr lang="en-US" dirty="0"/>
                  <a:t> formula is used to quickly determine the total scattering rate over each section. It’s used to weight the local simulation results at the TSCATTER element. Each simulated particle having an associated local scattering rate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𝑖</m:t>
                        </m:r>
                      </m:sub>
                    </m:sSub>
                  </m:oMath>
                </a14:m>
                <a:r>
                  <a:rPr lang="en-US" dirty="0"/>
                  <a:t> is assigned an associated total scattering rate</a:t>
                </a:r>
              </a:p>
              <a:p>
                <a:pPr marL="0" indent="0">
                  <a:buNone/>
                </a:pPr>
                <a14:m>
                  <m:oMathPara xmlns:m="http://schemas.openxmlformats.org/officeDocument/2006/math">
                    <m:oMathParaPr>
                      <m:jc m:val="centerGroup"/>
                    </m:oMathParaPr>
                    <m:oMath xmlns:m="http://schemas.openxmlformats.org/officeDocument/2006/math">
                      <m:sSub>
                        <m:sSubPr>
                          <m:ctrlPr>
                            <a:rPr lang="ru-RU"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𝑖</m:t>
                          </m:r>
                        </m:sub>
                      </m:sSub>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𝑖</m:t>
                              </m:r>
                            </m:sub>
                          </m:sSub>
                        </m:num>
                        <m:den>
                          <m:nary>
                            <m:naryPr>
                              <m:chr m:val="∑"/>
                              <m:subHide m:val="on"/>
                              <m:supHide m:val="on"/>
                              <m:ctrlPr>
                                <a:rPr lang="en-US" i="1">
                                  <a:latin typeface="Cambria Math" panose="02040503050406030204" pitchFamily="18" charset="0"/>
                                </a:rPr>
                              </m:ctrlPr>
                            </m:naryPr>
                            <m:sub/>
                            <m:sup/>
                            <m:e>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𝑖</m:t>
                                  </m:r>
                                </m:sub>
                              </m:sSub>
                            </m:e>
                          </m:nary>
                        </m:den>
                      </m:f>
                      <m:f>
                        <m:fPr>
                          <m:ctrlPr>
                            <a:rPr lang="en-US" i="1" smtClean="0">
                              <a:latin typeface="Cambria Math" panose="02040503050406030204" pitchFamily="18" charset="0"/>
                            </a:rPr>
                          </m:ctrlPr>
                        </m:fPr>
                        <m:num>
                          <m:sSub>
                            <m:sSubPr>
                              <m:ctrlPr>
                                <a:rPr lang="ru-RU"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𝑀𝐶</m:t>
                              </m:r>
                            </m:sub>
                          </m:sSub>
                        </m:num>
                        <m:den>
                          <m:sSub>
                            <m:sSubPr>
                              <m:ctrlPr>
                                <a:rPr lang="ru-RU"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𝑃𝑖𝑤𝑖𝑛𝑠𝑘𝑖</m:t>
                              </m:r>
                            </m:sub>
                          </m:sSub>
                        </m:den>
                      </m:f>
                      <m:r>
                        <a:rPr lang="en-US" i="1">
                          <a:latin typeface="Cambria Math" panose="02040503050406030204" pitchFamily="18" charset="0"/>
                          <a:ea typeface="Cambria Math" panose="02040503050406030204" pitchFamily="18" charset="0"/>
                        </a:rPr>
                        <m:t>×</m:t>
                      </m:r>
                      <m:nary>
                        <m:naryPr>
                          <m:limLoc m:val="undOvr"/>
                          <m:subHide m:val="on"/>
                          <m:supHide m:val="on"/>
                          <m:ctrlPr>
                            <a:rPr lang="en-US" i="1">
                              <a:latin typeface="Cambria Math" panose="02040503050406030204" pitchFamily="18" charset="0"/>
                              <a:ea typeface="Cambria Math" panose="02040503050406030204" pitchFamily="18" charset="0"/>
                            </a:rPr>
                          </m:ctrlPr>
                        </m:naryPr>
                        <m:sub/>
                        <m:sup/>
                        <m:e>
                          <m:sSub>
                            <m:sSubPr>
                              <m:ctrlPr>
                                <a:rPr lang="ru-RU"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𝑃𝑖𝑤𝑖𝑛𝑠𝑘𝑖</m:t>
                              </m:r>
                            </m:sub>
                          </m:sSub>
                        </m:e>
                      </m:nary>
                    </m:oMath>
                  </m:oMathPara>
                </a14:m>
                <a:endParaRPr lang="ru-RU" dirty="0"/>
              </a:p>
              <a:p>
                <a:r>
                  <a:rPr lang="en-US" dirty="0"/>
                  <a:t>The total loss rate will be the sum of </a:t>
                </a:r>
                <a14:m>
                  <m:oMath xmlns:m="http://schemas.openxmlformats.org/officeDocument/2006/math">
                    <m:sSub>
                      <m:sSubPr>
                        <m:ctrlPr>
                          <a:rPr lang="ru-RU" i="1" smtClean="0">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𝑖</m:t>
                        </m:r>
                      </m:sub>
                    </m:sSub>
                  </m:oMath>
                </a14:m>
                <a:r>
                  <a:rPr lang="en-US" dirty="0"/>
                  <a:t> for all the particles lost at any location</a:t>
                </a:r>
              </a:p>
              <a:p>
                <a:r>
                  <a:rPr lang="en-US" dirty="0"/>
                  <a:t>Some scattering events are much more probable than others. 99,9 % of scattering rate from example is represented by about 18% of generated particles. We can choose only most probable events to decrease simulation time.</a:t>
                </a:r>
                <a:endParaRPr lang="ru-RU" dirty="0"/>
              </a:p>
              <a:p>
                <a:endParaRPr lang="ru-RU" dirty="0"/>
              </a:p>
            </p:txBody>
          </p:sp>
        </mc:Choice>
        <mc:Fallback>
          <p:sp>
            <p:nvSpPr>
              <p:cNvPr id="3" name="Объект 2">
                <a:extLst>
                  <a:ext uri="{FF2B5EF4-FFF2-40B4-BE49-F238E27FC236}">
                    <a16:creationId xmlns:a16="http://schemas.microsoft.com/office/drawing/2014/main" id="{B3161C00-D674-A810-D460-1995091794CF}"/>
                  </a:ext>
                </a:extLst>
              </p:cNvPr>
              <p:cNvSpPr>
                <a:spLocks noGrp="1" noRot="1" noChangeAspect="1" noMove="1" noResize="1" noEditPoints="1" noAdjustHandles="1" noChangeArrowheads="1" noChangeShapeType="1" noTextEdit="1"/>
              </p:cNvSpPr>
              <p:nvPr>
                <p:ph idx="1"/>
              </p:nvPr>
            </p:nvSpPr>
            <p:spPr>
              <a:xfrm>
                <a:off x="894170" y="1327095"/>
                <a:ext cx="8092335" cy="5413570"/>
              </a:xfrm>
              <a:blipFill>
                <a:blip r:embed="rId3"/>
                <a:stretch>
                  <a:fillRect l="-678" t="-2027" r="-678"/>
                </a:stretch>
              </a:blipFill>
            </p:spPr>
            <p:txBody>
              <a:bodyPr/>
              <a:lstStyle/>
              <a:p>
                <a:r>
                  <a:rPr lang="ru-RU">
                    <a:noFill/>
                  </a:rPr>
                  <a:t> </a:t>
                </a:r>
              </a:p>
            </p:txBody>
          </p:sp>
        </mc:Fallback>
      </mc:AlternateContent>
      <p:pic>
        <p:nvPicPr>
          <p:cNvPr id="4" name="Рисунок 3">
            <a:extLst>
              <a:ext uri="{FF2B5EF4-FFF2-40B4-BE49-F238E27FC236}">
                <a16:creationId xmlns:a16="http://schemas.microsoft.com/office/drawing/2014/main" id="{2DAE1047-A7B2-4A77-DC07-D30FC932A899}"/>
              </a:ext>
            </a:extLst>
          </p:cNvPr>
          <p:cNvPicPr>
            <a:picLocks noChangeAspect="1"/>
          </p:cNvPicPr>
          <p:nvPr/>
        </p:nvPicPr>
        <p:blipFill>
          <a:blip r:embed="rId4"/>
          <a:stretch>
            <a:fillRect/>
          </a:stretch>
        </p:blipFill>
        <p:spPr>
          <a:xfrm>
            <a:off x="8929861" y="4183581"/>
            <a:ext cx="3205495" cy="2093716"/>
          </a:xfrm>
          <a:prstGeom prst="rect">
            <a:avLst/>
          </a:prstGeom>
        </p:spPr>
      </p:pic>
      <p:pic>
        <p:nvPicPr>
          <p:cNvPr id="5" name="Рисунок 4">
            <a:extLst>
              <a:ext uri="{FF2B5EF4-FFF2-40B4-BE49-F238E27FC236}">
                <a16:creationId xmlns:a16="http://schemas.microsoft.com/office/drawing/2014/main" id="{9CAF85DD-45EF-BCB9-FA75-62453855D68B}"/>
              </a:ext>
            </a:extLst>
          </p:cNvPr>
          <p:cNvPicPr>
            <a:picLocks noChangeAspect="1"/>
          </p:cNvPicPr>
          <p:nvPr/>
        </p:nvPicPr>
        <p:blipFill>
          <a:blip r:embed="rId5"/>
          <a:stretch>
            <a:fillRect/>
          </a:stretch>
        </p:blipFill>
        <p:spPr>
          <a:xfrm>
            <a:off x="8929861" y="1772263"/>
            <a:ext cx="3096216" cy="1947951"/>
          </a:xfrm>
          <a:prstGeom prst="rect">
            <a:avLst/>
          </a:prstGeom>
        </p:spPr>
      </p:pic>
      <p:sp>
        <p:nvSpPr>
          <p:cNvPr id="6" name="Номер слайда 5"/>
          <p:cNvSpPr>
            <a:spLocks noGrp="1"/>
          </p:cNvSpPr>
          <p:nvPr>
            <p:ph type="sldNum" sz="quarter" idx="12"/>
          </p:nvPr>
        </p:nvSpPr>
        <p:spPr/>
        <p:txBody>
          <a:bodyPr/>
          <a:lstStyle/>
          <a:p>
            <a:fld id="{AAF5A105-9120-4E27-869D-C0BEE3336895}" type="slidenum">
              <a:rPr lang="ru-RU" smtClean="0"/>
              <a:t>6</a:t>
            </a:fld>
            <a:endParaRPr lang="ru-RU"/>
          </a:p>
        </p:txBody>
      </p:sp>
      <p:sp>
        <p:nvSpPr>
          <p:cNvPr id="7" name="Нижний колонтитул 6">
            <a:extLst>
              <a:ext uri="{FF2B5EF4-FFF2-40B4-BE49-F238E27FC236}">
                <a16:creationId xmlns:a16="http://schemas.microsoft.com/office/drawing/2014/main" id="{EB526CCB-09C1-307D-3EC7-7336B6B83635}"/>
              </a:ext>
            </a:extLst>
          </p:cNvPr>
          <p:cNvSpPr>
            <a:spLocks noGrp="1"/>
          </p:cNvSpPr>
          <p:nvPr>
            <p:ph type="ftr" sz="quarter" idx="11"/>
          </p:nvPr>
        </p:nvSpPr>
        <p:spPr/>
        <p:txBody>
          <a:bodyPr/>
          <a:lstStyle/>
          <a:p>
            <a:r>
              <a:rPr lang="en-US"/>
              <a:t>Mikhail Skamarokha (BINP), Touschek lifetime at STCF, FTCF-2024, Guangzhou</a:t>
            </a:r>
            <a:endParaRPr lang="ru-RU"/>
          </a:p>
        </p:txBody>
      </p:sp>
    </p:spTree>
    <p:extLst>
      <p:ext uri="{BB962C8B-B14F-4D97-AF65-F5344CB8AC3E}">
        <p14:creationId xmlns:p14="http://schemas.microsoft.com/office/powerpoint/2010/main" val="1982924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55586"/>
            <a:ext cx="9601200" cy="1485900"/>
          </a:xfrm>
        </p:spPr>
        <p:txBody>
          <a:bodyPr>
            <a:normAutofit/>
          </a:bodyPr>
          <a:lstStyle/>
          <a:p>
            <a:pPr algn="ctr"/>
            <a:r>
              <a:rPr lang="en-US" dirty="0"/>
              <a:t>Setting up simulation of </a:t>
            </a:r>
            <a:r>
              <a:rPr lang="en-US" dirty="0" err="1"/>
              <a:t>Touschek</a:t>
            </a:r>
            <a:r>
              <a:rPr lang="en-US" dirty="0"/>
              <a:t> scattering </a:t>
            </a:r>
            <a:r>
              <a:rPr lang="en-US" i="1" dirty="0"/>
              <a:t>in SCTF</a:t>
            </a:r>
            <a:endParaRPr lang="ru-RU" i="1" dirty="0"/>
          </a:p>
        </p:txBody>
      </p:sp>
      <p:sp>
        <p:nvSpPr>
          <p:cNvPr id="3" name="Объект 2"/>
          <p:cNvSpPr>
            <a:spLocks noGrp="1"/>
          </p:cNvSpPr>
          <p:nvPr>
            <p:ph idx="1"/>
          </p:nvPr>
        </p:nvSpPr>
        <p:spPr>
          <a:xfrm>
            <a:off x="903902" y="1552586"/>
            <a:ext cx="7795598" cy="2701914"/>
          </a:xfrm>
        </p:spPr>
        <p:txBody>
          <a:bodyPr>
            <a:normAutofit fontScale="92500" lnSpcReduction="10000"/>
          </a:bodyPr>
          <a:lstStyle/>
          <a:p>
            <a:r>
              <a:rPr lang="en-US" dirty="0"/>
              <a:t>Lattice version </a:t>
            </a:r>
            <a:r>
              <a:rPr lang="en-US" sz="2000" dirty="0"/>
              <a:t>ctau68-2022.10.08-19.03.53_1.0crab-1.5GeV</a:t>
            </a:r>
          </a:p>
          <a:p>
            <a:r>
              <a:rPr lang="en-US" dirty="0"/>
              <a:t>Parameters – Test415 and Test615 (CRAB=1, IBS ON, RF ON, SR ON)</a:t>
            </a:r>
          </a:p>
          <a:p>
            <a:r>
              <a:rPr lang="en-US" dirty="0"/>
              <a:t>807 TSCATTER elements in lattice</a:t>
            </a:r>
            <a:endParaRPr lang="ru-RU" dirty="0"/>
          </a:p>
          <a:p>
            <a:r>
              <a:rPr lang="en-US" dirty="0"/>
              <a:t>4096 turns</a:t>
            </a:r>
            <a:endParaRPr lang="ru-RU" dirty="0"/>
          </a:p>
          <a:p>
            <a:r>
              <a:rPr lang="ru-RU" dirty="0"/>
              <a:t>5</a:t>
            </a:r>
            <a:r>
              <a:rPr lang="en-US" dirty="0"/>
              <a:t>e6 of simulated particles in MC simulation, 0,05 – ignored portion of scattering rate in tracking</a:t>
            </a:r>
            <a:endParaRPr lang="ru-RU" dirty="0"/>
          </a:p>
          <a:p>
            <a:r>
              <a:rPr lang="en-US" dirty="0"/>
              <a:t>Scale – 0,85 of LMA</a:t>
            </a:r>
          </a:p>
          <a:p>
            <a:endParaRPr lang="ru-RU" dirty="0"/>
          </a:p>
          <a:p>
            <a:endParaRPr lang="en-US" dirty="0"/>
          </a:p>
          <a:p>
            <a:endParaRPr lang="en-US" dirty="0"/>
          </a:p>
          <a:p>
            <a:endParaRPr lang="ru-RU" dirty="0"/>
          </a:p>
        </p:txBody>
      </p:sp>
      <p:pic>
        <p:nvPicPr>
          <p:cNvPr id="6" name="Рисунок 5"/>
          <p:cNvPicPr>
            <a:picLocks noChangeAspect="1"/>
          </p:cNvPicPr>
          <p:nvPr/>
        </p:nvPicPr>
        <p:blipFill>
          <a:blip r:embed="rId3"/>
          <a:stretch>
            <a:fillRect/>
          </a:stretch>
        </p:blipFill>
        <p:spPr>
          <a:xfrm>
            <a:off x="1128886" y="4254500"/>
            <a:ext cx="3672815" cy="1912943"/>
          </a:xfrm>
          <a:prstGeom prst="rect">
            <a:avLst/>
          </a:prstGeom>
        </p:spPr>
      </p:pic>
      <p:sp>
        <p:nvSpPr>
          <p:cNvPr id="7" name="Номер слайда 6"/>
          <p:cNvSpPr>
            <a:spLocks noGrp="1"/>
          </p:cNvSpPr>
          <p:nvPr>
            <p:ph type="sldNum" sz="quarter" idx="12"/>
          </p:nvPr>
        </p:nvSpPr>
        <p:spPr/>
        <p:txBody>
          <a:bodyPr/>
          <a:lstStyle/>
          <a:p>
            <a:fld id="{AAF5A105-9120-4E27-869D-C0BEE3336895}" type="slidenum">
              <a:rPr lang="ru-RU" smtClean="0"/>
              <a:t>7</a:t>
            </a:fld>
            <a:endParaRPr lang="ru-RU" dirty="0"/>
          </a:p>
        </p:txBody>
      </p:sp>
      <p:pic>
        <p:nvPicPr>
          <p:cNvPr id="8" name="Рисунок 7"/>
          <p:cNvPicPr>
            <a:picLocks noChangeAspect="1"/>
          </p:cNvPicPr>
          <p:nvPr/>
        </p:nvPicPr>
        <p:blipFill rotWithShape="1">
          <a:blip r:embed="rId4"/>
          <a:srcRect l="61252" t="13105" r="11427"/>
          <a:stretch/>
        </p:blipFill>
        <p:spPr>
          <a:xfrm>
            <a:off x="9016565" y="1641486"/>
            <a:ext cx="3025570" cy="4164303"/>
          </a:xfrm>
          <a:prstGeom prst="rect">
            <a:avLst/>
          </a:prstGeom>
        </p:spPr>
      </p:pic>
      <p:sp>
        <p:nvSpPr>
          <p:cNvPr id="4" name="Нижний колонтитул 3">
            <a:extLst>
              <a:ext uri="{FF2B5EF4-FFF2-40B4-BE49-F238E27FC236}">
                <a16:creationId xmlns:a16="http://schemas.microsoft.com/office/drawing/2014/main" id="{ADE231F5-9159-0DC8-7B0A-3F74F1A4220F}"/>
              </a:ext>
            </a:extLst>
          </p:cNvPr>
          <p:cNvSpPr>
            <a:spLocks noGrp="1"/>
          </p:cNvSpPr>
          <p:nvPr>
            <p:ph type="ftr" sz="quarter" idx="11"/>
          </p:nvPr>
        </p:nvSpPr>
        <p:spPr/>
        <p:txBody>
          <a:bodyPr/>
          <a:lstStyle/>
          <a:p>
            <a:r>
              <a:rPr lang="en-US"/>
              <a:t>Mikhail Skamarokha (BINP), Touschek lifetime at STCF, FTCF-2024, Guangzhou</a:t>
            </a:r>
            <a:endParaRPr lang="ru-RU"/>
          </a:p>
        </p:txBody>
      </p:sp>
    </p:spTree>
    <p:extLst>
      <p:ext uri="{BB962C8B-B14F-4D97-AF65-F5344CB8AC3E}">
        <p14:creationId xmlns:p14="http://schemas.microsoft.com/office/powerpoint/2010/main" val="2858986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0" y="194709"/>
            <a:ext cx="9601200" cy="840030"/>
          </a:xfrm>
        </p:spPr>
        <p:txBody>
          <a:bodyPr/>
          <a:lstStyle/>
          <a:p>
            <a:r>
              <a:rPr lang="en-US" dirty="0" err="1"/>
              <a:t>Touschek</a:t>
            </a:r>
            <a:r>
              <a:rPr lang="en-US" dirty="0"/>
              <a:t> scattering simulation results</a:t>
            </a:r>
            <a:endParaRPr lang="ru-RU" dirty="0"/>
          </a:p>
        </p:txBody>
      </p:sp>
      <p:sp>
        <p:nvSpPr>
          <p:cNvPr id="3" name="Номер слайда 2"/>
          <p:cNvSpPr>
            <a:spLocks noGrp="1"/>
          </p:cNvSpPr>
          <p:nvPr>
            <p:ph type="sldNum" sz="quarter" idx="12"/>
          </p:nvPr>
        </p:nvSpPr>
        <p:spPr/>
        <p:txBody>
          <a:bodyPr/>
          <a:lstStyle/>
          <a:p>
            <a:fld id="{AAF5A105-9120-4E27-869D-C0BEE3336895}" type="slidenum">
              <a:rPr lang="ru-RU" smtClean="0"/>
              <a:t>8</a:t>
            </a:fld>
            <a:endParaRPr lang="ru-RU"/>
          </a:p>
        </p:txBody>
      </p:sp>
      <p:pic>
        <p:nvPicPr>
          <p:cNvPr id="6" name="Рисунок 5"/>
          <p:cNvPicPr>
            <a:picLocks noChangeAspect="1"/>
          </p:cNvPicPr>
          <p:nvPr/>
        </p:nvPicPr>
        <p:blipFill>
          <a:blip r:embed="rId3"/>
          <a:stretch>
            <a:fillRect/>
          </a:stretch>
        </p:blipFill>
        <p:spPr>
          <a:xfrm>
            <a:off x="1544893" y="1034739"/>
            <a:ext cx="8743683" cy="4059567"/>
          </a:xfrm>
          <a:prstGeom prst="rect">
            <a:avLst/>
          </a:prstGeom>
        </p:spPr>
      </p:pic>
      <p:graphicFrame>
        <p:nvGraphicFramePr>
          <p:cNvPr id="7" name="Таблица 6"/>
          <p:cNvGraphicFramePr>
            <a:graphicFrameLocks noGrp="1"/>
          </p:cNvGraphicFramePr>
          <p:nvPr>
            <p:extLst>
              <p:ext uri="{D42A27DB-BD31-4B8C-83A1-F6EECF244321}">
                <p14:modId xmlns:p14="http://schemas.microsoft.com/office/powerpoint/2010/main" val="2807258072"/>
              </p:ext>
            </p:extLst>
          </p:nvPr>
        </p:nvGraphicFramePr>
        <p:xfrm>
          <a:off x="2100947" y="5233047"/>
          <a:ext cx="6345881" cy="1112520"/>
        </p:xfrm>
        <a:graphic>
          <a:graphicData uri="http://schemas.openxmlformats.org/drawingml/2006/table">
            <a:tbl>
              <a:tblPr firstRow="1" bandRow="1">
                <a:tableStyleId>{5C22544A-7EE6-4342-B048-85BDC9FD1C3A}</a:tableStyleId>
              </a:tblPr>
              <a:tblGrid>
                <a:gridCol w="2342292">
                  <a:extLst>
                    <a:ext uri="{9D8B030D-6E8A-4147-A177-3AD203B41FA5}">
                      <a16:colId xmlns:a16="http://schemas.microsoft.com/office/drawing/2014/main" val="3427858147"/>
                    </a:ext>
                  </a:extLst>
                </a:gridCol>
                <a:gridCol w="1865870">
                  <a:extLst>
                    <a:ext uri="{9D8B030D-6E8A-4147-A177-3AD203B41FA5}">
                      <a16:colId xmlns:a16="http://schemas.microsoft.com/office/drawing/2014/main" val="1251355836"/>
                    </a:ext>
                  </a:extLst>
                </a:gridCol>
                <a:gridCol w="2137719">
                  <a:extLst>
                    <a:ext uri="{9D8B030D-6E8A-4147-A177-3AD203B41FA5}">
                      <a16:colId xmlns:a16="http://schemas.microsoft.com/office/drawing/2014/main" val="162501297"/>
                    </a:ext>
                  </a:extLst>
                </a:gridCol>
              </a:tblGrid>
              <a:tr h="370840">
                <a:tc>
                  <a:txBody>
                    <a:bodyPr/>
                    <a:lstStyle/>
                    <a:p>
                      <a:endParaRPr lang="ru-RU" dirty="0"/>
                    </a:p>
                  </a:txBody>
                  <a:tcPr/>
                </a:tc>
                <a:tc>
                  <a:txBody>
                    <a:bodyPr/>
                    <a:lstStyle/>
                    <a:p>
                      <a:r>
                        <a:rPr lang="en-US" dirty="0"/>
                        <a:t>Ctau68 Test415</a:t>
                      </a:r>
                      <a:endParaRPr lang="ru-RU" dirty="0"/>
                    </a:p>
                  </a:txBody>
                  <a:tcPr/>
                </a:tc>
                <a:tc>
                  <a:txBody>
                    <a:bodyPr/>
                    <a:lstStyle/>
                    <a:p>
                      <a:r>
                        <a:rPr lang="en-US" dirty="0"/>
                        <a:t>Ctau68 Test615</a:t>
                      </a:r>
                      <a:endParaRPr lang="ru-RU" dirty="0"/>
                    </a:p>
                  </a:txBody>
                  <a:tcPr/>
                </a:tc>
                <a:extLst>
                  <a:ext uri="{0D108BD9-81ED-4DB2-BD59-A6C34878D82A}">
                    <a16:rowId xmlns:a16="http://schemas.microsoft.com/office/drawing/2014/main" val="2308247772"/>
                  </a:ext>
                </a:extLst>
              </a:tr>
              <a:tr h="370840">
                <a:tc>
                  <a:txBody>
                    <a:bodyPr/>
                    <a:lstStyle/>
                    <a:p>
                      <a:r>
                        <a:rPr lang="en-US" dirty="0"/>
                        <a:t>Calculated lifetime (s)</a:t>
                      </a:r>
                      <a:endParaRPr lang="ru-RU" dirty="0"/>
                    </a:p>
                  </a:txBody>
                  <a:tcPr/>
                </a:tc>
                <a:tc>
                  <a:txBody>
                    <a:bodyPr/>
                    <a:lstStyle/>
                    <a:p>
                      <a:r>
                        <a:rPr lang="en-US" dirty="0"/>
                        <a:t>128</a:t>
                      </a:r>
                      <a:endParaRPr lang="ru-RU" dirty="0"/>
                    </a:p>
                  </a:txBody>
                  <a:tcPr/>
                </a:tc>
                <a:tc>
                  <a:txBody>
                    <a:bodyPr/>
                    <a:lstStyle/>
                    <a:p>
                      <a:r>
                        <a:rPr lang="en-US" dirty="0"/>
                        <a:t>314</a:t>
                      </a:r>
                      <a:endParaRPr lang="ru-RU" dirty="0"/>
                    </a:p>
                  </a:txBody>
                  <a:tcPr/>
                </a:tc>
                <a:extLst>
                  <a:ext uri="{0D108BD9-81ED-4DB2-BD59-A6C34878D82A}">
                    <a16:rowId xmlns:a16="http://schemas.microsoft.com/office/drawing/2014/main" val="894160549"/>
                  </a:ext>
                </a:extLst>
              </a:tr>
              <a:tr h="370840">
                <a:tc>
                  <a:txBody>
                    <a:bodyPr/>
                    <a:lstStyle/>
                    <a:p>
                      <a:r>
                        <a:rPr lang="en-US" dirty="0"/>
                        <a:t>Simulated lifetime (s)</a:t>
                      </a:r>
                      <a:endParaRPr lang="ru-RU" dirty="0"/>
                    </a:p>
                  </a:txBody>
                  <a:tcPr/>
                </a:tc>
                <a:tc>
                  <a:txBody>
                    <a:bodyPr/>
                    <a:lstStyle/>
                    <a:p>
                      <a:r>
                        <a:rPr lang="en-US" dirty="0"/>
                        <a:t>141</a:t>
                      </a:r>
                      <a:endParaRPr lang="ru-RU" dirty="0"/>
                    </a:p>
                  </a:txBody>
                  <a:tcPr/>
                </a:tc>
                <a:tc>
                  <a:txBody>
                    <a:bodyPr/>
                    <a:lstStyle/>
                    <a:p>
                      <a:r>
                        <a:rPr lang="en-US" dirty="0"/>
                        <a:t>359</a:t>
                      </a:r>
                      <a:endParaRPr lang="ru-RU" dirty="0"/>
                    </a:p>
                  </a:txBody>
                  <a:tcPr/>
                </a:tc>
                <a:extLst>
                  <a:ext uri="{0D108BD9-81ED-4DB2-BD59-A6C34878D82A}">
                    <a16:rowId xmlns:a16="http://schemas.microsoft.com/office/drawing/2014/main" val="2800782390"/>
                  </a:ext>
                </a:extLst>
              </a:tr>
            </a:tbl>
          </a:graphicData>
        </a:graphic>
      </p:graphicFrame>
      <p:sp>
        <p:nvSpPr>
          <p:cNvPr id="8" name="Объект 7"/>
          <p:cNvSpPr>
            <a:spLocks noGrp="1"/>
          </p:cNvSpPr>
          <p:nvPr>
            <p:ph idx="1"/>
          </p:nvPr>
        </p:nvSpPr>
        <p:spPr/>
        <p:txBody>
          <a:bodyPr/>
          <a:lstStyle/>
          <a:p>
            <a:endParaRPr lang="ru-RU" dirty="0"/>
          </a:p>
        </p:txBody>
      </p:sp>
      <p:sp>
        <p:nvSpPr>
          <p:cNvPr id="4" name="Нижний колонтитул 3">
            <a:extLst>
              <a:ext uri="{FF2B5EF4-FFF2-40B4-BE49-F238E27FC236}">
                <a16:creationId xmlns:a16="http://schemas.microsoft.com/office/drawing/2014/main" id="{49CDA682-02B4-5021-A529-EAACE6A8B83C}"/>
              </a:ext>
            </a:extLst>
          </p:cNvPr>
          <p:cNvSpPr>
            <a:spLocks noGrp="1"/>
          </p:cNvSpPr>
          <p:nvPr>
            <p:ph type="ftr" sz="quarter" idx="11"/>
          </p:nvPr>
        </p:nvSpPr>
        <p:spPr/>
        <p:txBody>
          <a:bodyPr/>
          <a:lstStyle/>
          <a:p>
            <a:r>
              <a:rPr lang="en-US"/>
              <a:t>Mikhail Skamarokha (BINP), Touschek lifetime at STCF, FTCF-2024, Guangzhou</a:t>
            </a:r>
            <a:endParaRPr lang="ru-RU"/>
          </a:p>
        </p:txBody>
      </p:sp>
    </p:spTree>
    <p:extLst>
      <p:ext uri="{BB962C8B-B14F-4D97-AF65-F5344CB8AC3E}">
        <p14:creationId xmlns:p14="http://schemas.microsoft.com/office/powerpoint/2010/main" val="1906354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8A6EDC-C1FE-1B1F-7EF6-B947310E239F}"/>
              </a:ext>
            </a:extLst>
          </p:cNvPr>
          <p:cNvSpPr>
            <a:spLocks noGrp="1"/>
          </p:cNvSpPr>
          <p:nvPr>
            <p:ph type="title"/>
          </p:nvPr>
        </p:nvSpPr>
        <p:spPr>
          <a:xfrm>
            <a:off x="1643224" y="152399"/>
            <a:ext cx="10361207" cy="668216"/>
          </a:xfrm>
        </p:spPr>
        <p:txBody>
          <a:bodyPr>
            <a:normAutofit fontScale="90000"/>
          </a:bodyPr>
          <a:lstStyle/>
          <a:p>
            <a:r>
              <a:rPr lang="en-US" dirty="0"/>
              <a:t>Optimization of SCTF</a:t>
            </a:r>
            <a:r>
              <a:rPr lang="ru-RU" dirty="0"/>
              <a:t> (</a:t>
            </a:r>
            <a:r>
              <a:rPr lang="en-US" dirty="0" err="1"/>
              <a:t>ctau</a:t>
            </a:r>
            <a:r>
              <a:rPr lang="en-US" dirty="0"/>
              <a:t> v.68</a:t>
            </a:r>
            <a:r>
              <a:rPr lang="ru-RU" dirty="0"/>
              <a:t>)</a:t>
            </a:r>
            <a:r>
              <a:rPr lang="en-US" dirty="0"/>
              <a:t> LMA</a:t>
            </a:r>
            <a:endParaRPr lang="ru-RU" dirty="0"/>
          </a:p>
        </p:txBody>
      </p:sp>
      <p:sp>
        <p:nvSpPr>
          <p:cNvPr id="3" name="Объект 2">
            <a:extLst>
              <a:ext uri="{FF2B5EF4-FFF2-40B4-BE49-F238E27FC236}">
                <a16:creationId xmlns:a16="http://schemas.microsoft.com/office/drawing/2014/main" id="{52E41ABE-07D4-D35E-8C10-9C6528C77D37}"/>
              </a:ext>
            </a:extLst>
          </p:cNvPr>
          <p:cNvSpPr>
            <a:spLocks noGrp="1"/>
          </p:cNvSpPr>
          <p:nvPr>
            <p:ph idx="1"/>
          </p:nvPr>
        </p:nvSpPr>
        <p:spPr>
          <a:xfrm>
            <a:off x="723014" y="1839431"/>
            <a:ext cx="10897485" cy="4407619"/>
          </a:xfrm>
        </p:spPr>
        <p:txBody>
          <a:bodyPr>
            <a:normAutofit/>
          </a:bodyPr>
          <a:lstStyle/>
          <a:p>
            <a:r>
              <a:rPr lang="en-US" sz="2800" dirty="0"/>
              <a:t>MOGA optimizer for rings (M. Borland, V. </a:t>
            </a:r>
            <a:r>
              <a:rPr lang="en-US" sz="2800" dirty="0" err="1"/>
              <a:t>Sajaev</a:t>
            </a:r>
            <a:r>
              <a:rPr lang="en-US" sz="2800" dirty="0"/>
              <a:t>, L. Emery, A. Xiao – Multi-objective direct optimization of dynamic acceptance and lifetime for potential upgrades of the APS)</a:t>
            </a:r>
          </a:p>
          <a:p>
            <a:r>
              <a:rPr lang="en-US" sz="2800" dirty="0"/>
              <a:t>Cluster with </a:t>
            </a:r>
            <a:r>
              <a:rPr lang="en-US" sz="2800" dirty="0" err="1"/>
              <a:t>geneticOptimizer</a:t>
            </a:r>
            <a:r>
              <a:rPr lang="en-US" sz="2800" dirty="0"/>
              <a:t> and elegant programs is required</a:t>
            </a:r>
          </a:p>
          <a:p>
            <a:r>
              <a:rPr lang="en-US" sz="2800" dirty="0"/>
              <a:t>For efficiency – places for LMA search are chosen to be the places where H invariant value vary – entrance and exit of every dipole.</a:t>
            </a:r>
          </a:p>
          <a:p>
            <a:r>
              <a:rPr lang="en-US" sz="2800" dirty="0"/>
              <a:t>Variables for optimizer – octupole and </a:t>
            </a:r>
            <a:r>
              <a:rPr lang="en-US" sz="2800" dirty="0" err="1"/>
              <a:t>sextupole</a:t>
            </a:r>
            <a:r>
              <a:rPr lang="en-US" sz="2800" dirty="0"/>
              <a:t> strengths (crab-</a:t>
            </a:r>
            <a:r>
              <a:rPr lang="en-US" sz="2800" dirty="0" err="1"/>
              <a:t>sextupoles</a:t>
            </a:r>
            <a:r>
              <a:rPr lang="en-US" sz="2800" dirty="0"/>
              <a:t> excluded) – elements in -I pairs have same variable</a:t>
            </a:r>
          </a:p>
          <a:p>
            <a:endParaRPr lang="ru-RU" dirty="0"/>
          </a:p>
        </p:txBody>
      </p:sp>
      <p:sp>
        <p:nvSpPr>
          <p:cNvPr id="5" name="Номер слайда 4"/>
          <p:cNvSpPr>
            <a:spLocks noGrp="1"/>
          </p:cNvSpPr>
          <p:nvPr>
            <p:ph type="sldNum" sz="quarter" idx="12"/>
          </p:nvPr>
        </p:nvSpPr>
        <p:spPr/>
        <p:txBody>
          <a:bodyPr/>
          <a:lstStyle/>
          <a:p>
            <a:fld id="{AAF5A105-9120-4E27-869D-C0BEE3336895}" type="slidenum">
              <a:rPr lang="ru-RU" smtClean="0"/>
              <a:t>9</a:t>
            </a:fld>
            <a:endParaRPr lang="ru-RU"/>
          </a:p>
        </p:txBody>
      </p:sp>
      <p:sp>
        <p:nvSpPr>
          <p:cNvPr id="4" name="Нижний колонтитул 3">
            <a:extLst>
              <a:ext uri="{FF2B5EF4-FFF2-40B4-BE49-F238E27FC236}">
                <a16:creationId xmlns:a16="http://schemas.microsoft.com/office/drawing/2014/main" id="{643C1794-7280-ECE5-966E-0F0843FA52DC}"/>
              </a:ext>
            </a:extLst>
          </p:cNvPr>
          <p:cNvSpPr>
            <a:spLocks noGrp="1"/>
          </p:cNvSpPr>
          <p:nvPr>
            <p:ph type="ftr" sz="quarter" idx="11"/>
          </p:nvPr>
        </p:nvSpPr>
        <p:spPr/>
        <p:txBody>
          <a:bodyPr/>
          <a:lstStyle/>
          <a:p>
            <a:r>
              <a:rPr lang="en-US"/>
              <a:t>Mikhail Skamarokha (BINP), Touschek lifetime at STCF, FTCF-2024, Guangzhou</a:t>
            </a:r>
            <a:endParaRPr lang="ru-RU"/>
          </a:p>
        </p:txBody>
      </p:sp>
    </p:spTree>
    <p:extLst>
      <p:ext uri="{BB962C8B-B14F-4D97-AF65-F5344CB8AC3E}">
        <p14:creationId xmlns:p14="http://schemas.microsoft.com/office/powerpoint/2010/main" val="767520229"/>
      </p:ext>
    </p:extLst>
  </p:cSld>
  <p:clrMapOvr>
    <a:masterClrMapping/>
  </p:clrMapOvr>
</p:sld>
</file>

<file path=ppt/theme/theme1.xml><?xml version="1.0" encoding="utf-8"?>
<a:theme xmlns:a="http://schemas.openxmlformats.org/drawingml/2006/main" name="Уголки">
  <a:themeElements>
    <a:clrScheme name="Уголки">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Уголки">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Уголки">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TM10001105[[fn=Уголки]]</Template>
  <TotalTime>4189</TotalTime>
  <Words>2342</Words>
  <Application>Microsoft Office PowerPoint</Application>
  <PresentationFormat>Широкоэкранный</PresentationFormat>
  <Paragraphs>191</Paragraphs>
  <Slides>15</Slides>
  <Notes>10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Calibri</vt:lpstr>
      <vt:lpstr>Cambria Math</vt:lpstr>
      <vt:lpstr>Franklin Gothic Book</vt:lpstr>
      <vt:lpstr>Уголки</vt:lpstr>
      <vt:lpstr>Touschek lifetime at SCTF</vt:lpstr>
      <vt:lpstr>Contents</vt:lpstr>
      <vt:lpstr>Introduction</vt:lpstr>
      <vt:lpstr>Optical functions and LMA of SCTF (ctau v68)</vt:lpstr>
      <vt:lpstr>Презентация PowerPoint</vt:lpstr>
      <vt:lpstr>Steps of Touschek scattering simulation in elegant</vt:lpstr>
      <vt:lpstr>Setting up simulation of Touschek scattering in SCTF</vt:lpstr>
      <vt:lpstr>Touschek scattering simulation results</vt:lpstr>
      <vt:lpstr>Optimization of SCTF (ctau v.68) LMA</vt:lpstr>
      <vt:lpstr>Optimization results for SCTF (ctau v68): optimized LMA</vt:lpstr>
      <vt:lpstr>SCTF (ctau v68): MA and DA optimization results</vt:lpstr>
      <vt:lpstr>LMA optimization summary</vt:lpstr>
      <vt:lpstr>DA and Touschek lifetime with orbit error in SCTF</vt:lpstr>
      <vt:lpstr>   Thank you</vt:lpstr>
      <vt:lpstr>Spare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Touschek lifetime at SCTF</dc:title>
  <dc:creator>John Smith</dc:creator>
  <cp:lastModifiedBy>John Smith</cp:lastModifiedBy>
  <cp:revision>71</cp:revision>
  <dcterms:created xsi:type="dcterms:W3CDTF">2024-08-19T05:21:23Z</dcterms:created>
  <dcterms:modified xsi:type="dcterms:W3CDTF">2024-11-18T16:31:57Z</dcterms:modified>
</cp:coreProperties>
</file>