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21"/>
  </p:handoutMasterIdLst>
  <p:sldIdLst>
    <p:sldId id="256" r:id="rId4"/>
    <p:sldId id="1945" r:id="rId5"/>
    <p:sldId id="1974" r:id="rId7"/>
    <p:sldId id="1958" r:id="rId8"/>
    <p:sldId id="1946" r:id="rId9"/>
    <p:sldId id="1947" r:id="rId10"/>
    <p:sldId id="1948" r:id="rId11"/>
    <p:sldId id="1949" r:id="rId12"/>
    <p:sldId id="1951" r:id="rId13"/>
    <p:sldId id="1950" r:id="rId14"/>
    <p:sldId id="1957" r:id="rId15"/>
    <p:sldId id="1973" r:id="rId16"/>
    <p:sldId id="1970" r:id="rId17"/>
    <p:sldId id="1975" r:id="rId18"/>
    <p:sldId id="1976" r:id="rId19"/>
    <p:sldId id="1988" r:id="rId20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2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06A17-2C00-41EB-B237-4E293EB74F67}" type="datetimeFigureOut">
              <a:rPr lang="de-DE" smtClean="0"/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6556-08E4-4684-A61A-E0D072134E1F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6556-08E4-4684-A61A-E0D072134E1F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anose="020B0604020202020204" pitchFamily="34" charset="0"/>
              </a:rPr>
            </a:fld>
            <a:endParaRPr 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  <p:pic>
        <p:nvPicPr>
          <p:cNvPr id="10" name="Siemens Healthineers logo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0463577" y="281267"/>
            <a:ext cx="1453450" cy="345884"/>
          </a:xfrm>
          <a:prstGeom prst="rect">
            <a:avLst/>
          </a:prstGeom>
        </p:spPr>
      </p:pic>
      <p:sp>
        <p:nvSpPr>
          <p:cNvPr id="2" name="Author"/>
          <p:cNvSpPr>
            <a:spLocks noGrp="1"/>
          </p:cNvSpPr>
          <p:nvPr>
            <p:ph type="ftr" sz="quarter" idx="3"/>
          </p:nvPr>
        </p:nvSpPr>
        <p:spPr>
          <a:xfrm>
            <a:off x="8069685" y="6340471"/>
            <a:ext cx="3265405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  <p:pic>
        <p:nvPicPr>
          <p:cNvPr id="10" name="Siemens Healthineers logo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0463577" y="281267"/>
            <a:ext cx="1453450" cy="345884"/>
          </a:xfrm>
          <a:prstGeom prst="rect">
            <a:avLst/>
          </a:prstGeom>
        </p:spPr>
      </p:pic>
      <p:sp>
        <p:nvSpPr>
          <p:cNvPr id="2" name="Author"/>
          <p:cNvSpPr>
            <a:spLocks noGrp="1"/>
          </p:cNvSpPr>
          <p:nvPr>
            <p:ph type="ftr" sz="quarter" idx="3"/>
          </p:nvPr>
        </p:nvSpPr>
        <p:spPr>
          <a:xfrm>
            <a:off x="8069685" y="6340471"/>
            <a:ext cx="3265405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 Calibri Bold 28 </a:t>
            </a:r>
            <a:r>
              <a:rPr lang="en-US" noProof="0" err="1"/>
              <a:t>pt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6" Type="http://schemas.openxmlformats.org/officeDocument/2006/relationships/image" Target="../media/image2.emf"/><Relationship Id="rId15" Type="http://schemas.openxmlformats.org/officeDocument/2006/relationships/oleObject" Target="../embeddings/oleObject1.bin"/><Relationship Id="rId14" Type="http://schemas.openxmlformats.org/officeDocument/2006/relationships/tags" Target="../tags/tag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vmlDrawing" Target="../drawings/vmlDrawing2.vml"/><Relationship Id="rId16" Type="http://schemas.openxmlformats.org/officeDocument/2006/relationships/image" Target="../media/image2.emf"/><Relationship Id="rId15" Type="http://schemas.openxmlformats.org/officeDocument/2006/relationships/oleObject" Target="../embeddings/oleObject2.bin"/><Relationship Id="rId14" Type="http://schemas.openxmlformats.org/officeDocument/2006/relationships/tags" Target="../tags/tag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5" imgW="9525" imgH="9525" progId="TCLayout.ActiveDocument.1">
                  <p:embed/>
                </p:oleObj>
              </mc:Choice>
              <mc:Fallback>
                <p:oleObj name="think-cell Slide" r:id="rId15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5" imgW="9525" imgH="9525" progId="TCLayout.ActiveDocument.1">
                  <p:embed/>
                </p:oleObj>
              </mc:Choice>
              <mc:Fallback>
                <p:oleObj name="think-cell Slide" r:id="rId15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F9B8-34EA-4DFE-BC0B-DA8A15EF965C}" type="datetimeFigureOut">
              <a:rPr lang="de-DE" smtClean="0"/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451A-B81F-4274-AC0E-417BBFD1512B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tags" Target="../tags/tag113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13.bin"/><Relationship Id="rId1" Type="http://schemas.openxmlformats.org/officeDocument/2006/relationships/tags" Target="../tags/tag1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4.bin"/><Relationship Id="rId10" Type="http://schemas.openxmlformats.org/officeDocument/2006/relationships/notesSlide" Target="../notesSlides/notesSlide10.xml"/><Relationship Id="rId1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5.bin"/><Relationship Id="rId1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6.bin"/><Relationship Id="rId1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17.bin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7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18.bin"/><Relationship Id="rId1" Type="http://schemas.openxmlformats.org/officeDocument/2006/relationships/tags" Target="../tags/tag11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.emf"/><Relationship Id="rId2" Type="http://schemas.openxmlformats.org/officeDocument/2006/relationships/oleObject" Target="../embeddings/oleObject19.bin"/><Relationship Id="rId1" Type="http://schemas.openxmlformats.org/officeDocument/2006/relationships/tags" Target="../tags/tag11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tags" Target="../tags/tag100.xml"/><Relationship Id="rId98" Type="http://schemas.openxmlformats.org/officeDocument/2006/relationships/tags" Target="../tags/tag99.xml"/><Relationship Id="rId97" Type="http://schemas.openxmlformats.org/officeDocument/2006/relationships/tags" Target="../tags/tag98.xml"/><Relationship Id="rId96" Type="http://schemas.openxmlformats.org/officeDocument/2006/relationships/tags" Target="../tags/tag97.xml"/><Relationship Id="rId95" Type="http://schemas.openxmlformats.org/officeDocument/2006/relationships/tags" Target="../tags/tag96.xml"/><Relationship Id="rId94" Type="http://schemas.openxmlformats.org/officeDocument/2006/relationships/tags" Target="../tags/tag95.xml"/><Relationship Id="rId93" Type="http://schemas.openxmlformats.org/officeDocument/2006/relationships/tags" Target="../tags/tag94.xml"/><Relationship Id="rId92" Type="http://schemas.openxmlformats.org/officeDocument/2006/relationships/tags" Target="../tags/tag93.xml"/><Relationship Id="rId91" Type="http://schemas.openxmlformats.org/officeDocument/2006/relationships/tags" Target="../tags/tag92.xml"/><Relationship Id="rId90" Type="http://schemas.openxmlformats.org/officeDocument/2006/relationships/tags" Target="../tags/tag91.xml"/><Relationship Id="rId9" Type="http://schemas.openxmlformats.org/officeDocument/2006/relationships/tags" Target="../tags/tag10.xml"/><Relationship Id="rId89" Type="http://schemas.openxmlformats.org/officeDocument/2006/relationships/tags" Target="../tags/tag90.xml"/><Relationship Id="rId88" Type="http://schemas.openxmlformats.org/officeDocument/2006/relationships/tags" Target="../tags/tag89.xml"/><Relationship Id="rId87" Type="http://schemas.openxmlformats.org/officeDocument/2006/relationships/tags" Target="../tags/tag88.xml"/><Relationship Id="rId86" Type="http://schemas.openxmlformats.org/officeDocument/2006/relationships/tags" Target="../tags/tag87.xml"/><Relationship Id="rId85" Type="http://schemas.openxmlformats.org/officeDocument/2006/relationships/tags" Target="../tags/tag86.xml"/><Relationship Id="rId84" Type="http://schemas.openxmlformats.org/officeDocument/2006/relationships/tags" Target="../tags/tag85.xml"/><Relationship Id="rId83" Type="http://schemas.openxmlformats.org/officeDocument/2006/relationships/tags" Target="../tags/tag84.xml"/><Relationship Id="rId82" Type="http://schemas.openxmlformats.org/officeDocument/2006/relationships/tags" Target="../tags/tag83.xml"/><Relationship Id="rId81" Type="http://schemas.openxmlformats.org/officeDocument/2006/relationships/tags" Target="../tags/tag82.xml"/><Relationship Id="rId80" Type="http://schemas.openxmlformats.org/officeDocument/2006/relationships/tags" Target="../tags/tag81.xml"/><Relationship Id="rId8" Type="http://schemas.openxmlformats.org/officeDocument/2006/relationships/tags" Target="../tags/tag9.xml"/><Relationship Id="rId79" Type="http://schemas.openxmlformats.org/officeDocument/2006/relationships/tags" Target="../tags/tag80.xml"/><Relationship Id="rId78" Type="http://schemas.openxmlformats.org/officeDocument/2006/relationships/tags" Target="../tags/tag79.xml"/><Relationship Id="rId77" Type="http://schemas.openxmlformats.org/officeDocument/2006/relationships/tags" Target="../tags/tag78.xml"/><Relationship Id="rId76" Type="http://schemas.openxmlformats.org/officeDocument/2006/relationships/tags" Target="../tags/tag77.xml"/><Relationship Id="rId75" Type="http://schemas.openxmlformats.org/officeDocument/2006/relationships/tags" Target="../tags/tag76.xml"/><Relationship Id="rId74" Type="http://schemas.openxmlformats.org/officeDocument/2006/relationships/tags" Target="../tags/tag75.xml"/><Relationship Id="rId73" Type="http://schemas.openxmlformats.org/officeDocument/2006/relationships/tags" Target="../tags/tag74.xml"/><Relationship Id="rId72" Type="http://schemas.openxmlformats.org/officeDocument/2006/relationships/tags" Target="../tags/tag73.xml"/><Relationship Id="rId71" Type="http://schemas.openxmlformats.org/officeDocument/2006/relationships/tags" Target="../tags/tag72.xml"/><Relationship Id="rId70" Type="http://schemas.openxmlformats.org/officeDocument/2006/relationships/tags" Target="../tags/tag71.xml"/><Relationship Id="rId7" Type="http://schemas.openxmlformats.org/officeDocument/2006/relationships/tags" Target="../tags/tag8.xml"/><Relationship Id="rId69" Type="http://schemas.openxmlformats.org/officeDocument/2006/relationships/tags" Target="../tags/tag70.xml"/><Relationship Id="rId68" Type="http://schemas.openxmlformats.org/officeDocument/2006/relationships/tags" Target="../tags/tag69.xml"/><Relationship Id="rId67" Type="http://schemas.openxmlformats.org/officeDocument/2006/relationships/tags" Target="../tags/tag68.xml"/><Relationship Id="rId66" Type="http://schemas.openxmlformats.org/officeDocument/2006/relationships/tags" Target="../tags/tag67.xml"/><Relationship Id="rId65" Type="http://schemas.openxmlformats.org/officeDocument/2006/relationships/tags" Target="../tags/tag66.xml"/><Relationship Id="rId64" Type="http://schemas.openxmlformats.org/officeDocument/2006/relationships/tags" Target="../tags/tag65.xml"/><Relationship Id="rId63" Type="http://schemas.openxmlformats.org/officeDocument/2006/relationships/tags" Target="../tags/tag64.xml"/><Relationship Id="rId62" Type="http://schemas.openxmlformats.org/officeDocument/2006/relationships/tags" Target="../tags/tag63.xml"/><Relationship Id="rId61" Type="http://schemas.openxmlformats.org/officeDocument/2006/relationships/tags" Target="../tags/tag62.xml"/><Relationship Id="rId60" Type="http://schemas.openxmlformats.org/officeDocument/2006/relationships/tags" Target="../tags/tag61.xml"/><Relationship Id="rId6" Type="http://schemas.openxmlformats.org/officeDocument/2006/relationships/tags" Target="../tags/tag7.xml"/><Relationship Id="rId59" Type="http://schemas.openxmlformats.org/officeDocument/2006/relationships/tags" Target="../tags/tag60.xml"/><Relationship Id="rId58" Type="http://schemas.openxmlformats.org/officeDocument/2006/relationships/tags" Target="../tags/tag59.xml"/><Relationship Id="rId57" Type="http://schemas.openxmlformats.org/officeDocument/2006/relationships/tags" Target="../tags/tag58.xml"/><Relationship Id="rId56" Type="http://schemas.openxmlformats.org/officeDocument/2006/relationships/tags" Target="../tags/tag57.xml"/><Relationship Id="rId55" Type="http://schemas.openxmlformats.org/officeDocument/2006/relationships/tags" Target="../tags/tag56.xml"/><Relationship Id="rId54" Type="http://schemas.openxmlformats.org/officeDocument/2006/relationships/tags" Target="../tags/tag55.xml"/><Relationship Id="rId53" Type="http://schemas.openxmlformats.org/officeDocument/2006/relationships/tags" Target="../tags/tag54.xml"/><Relationship Id="rId52" Type="http://schemas.openxmlformats.org/officeDocument/2006/relationships/tags" Target="../tags/tag53.xml"/><Relationship Id="rId51" Type="http://schemas.openxmlformats.org/officeDocument/2006/relationships/tags" Target="../tags/tag52.xml"/><Relationship Id="rId50" Type="http://schemas.openxmlformats.org/officeDocument/2006/relationships/tags" Target="../tags/tag51.xml"/><Relationship Id="rId5" Type="http://schemas.openxmlformats.org/officeDocument/2006/relationships/tags" Target="../tags/tag6.xml"/><Relationship Id="rId49" Type="http://schemas.openxmlformats.org/officeDocument/2006/relationships/tags" Target="../tags/tag50.xml"/><Relationship Id="rId48" Type="http://schemas.openxmlformats.org/officeDocument/2006/relationships/tags" Target="../tags/tag49.xml"/><Relationship Id="rId47" Type="http://schemas.openxmlformats.org/officeDocument/2006/relationships/tags" Target="../tags/tag48.xml"/><Relationship Id="rId46" Type="http://schemas.openxmlformats.org/officeDocument/2006/relationships/tags" Target="../tags/tag47.xml"/><Relationship Id="rId45" Type="http://schemas.openxmlformats.org/officeDocument/2006/relationships/tags" Target="../tags/tag46.xml"/><Relationship Id="rId44" Type="http://schemas.openxmlformats.org/officeDocument/2006/relationships/tags" Target="../tags/tag45.xml"/><Relationship Id="rId43" Type="http://schemas.openxmlformats.org/officeDocument/2006/relationships/tags" Target="../tags/tag44.xml"/><Relationship Id="rId42" Type="http://schemas.openxmlformats.org/officeDocument/2006/relationships/tags" Target="../tags/tag43.xml"/><Relationship Id="rId41" Type="http://schemas.openxmlformats.org/officeDocument/2006/relationships/tags" Target="../tags/tag42.xml"/><Relationship Id="rId40" Type="http://schemas.openxmlformats.org/officeDocument/2006/relationships/tags" Target="../tags/tag41.xml"/><Relationship Id="rId4" Type="http://schemas.openxmlformats.org/officeDocument/2006/relationships/image" Target="../media/image3.png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image" Target="../media/image5.emf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oleObject" Target="../embeddings/oleObject5.bin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4" Type="http://schemas.openxmlformats.org/officeDocument/2006/relationships/notesSlide" Target="../notesSlides/notesSlide2.xml"/><Relationship Id="rId103" Type="http://schemas.openxmlformats.org/officeDocument/2006/relationships/vmlDrawing" Target="../drawings/vmlDrawing5.vml"/><Relationship Id="rId102" Type="http://schemas.openxmlformats.org/officeDocument/2006/relationships/slideLayout" Target="../slideLayouts/slideLayout13.xml"/><Relationship Id="rId101" Type="http://schemas.openxmlformats.org/officeDocument/2006/relationships/tags" Target="../tags/tag102.xml"/><Relationship Id="rId100" Type="http://schemas.openxmlformats.org/officeDocument/2006/relationships/tags" Target="../tags/tag101.xml"/><Relationship Id="rId10" Type="http://schemas.openxmlformats.org/officeDocument/2006/relationships/tags" Target="../tags/tag1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6.bin"/><Relationship Id="rId1" Type="http://schemas.openxmlformats.org/officeDocument/2006/relationships/tags" Target="../tags/tag1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7.bin"/><Relationship Id="rId1" Type="http://schemas.openxmlformats.org/officeDocument/2006/relationships/tags" Target="../tags/tag10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8.bin"/><Relationship Id="rId10" Type="http://schemas.openxmlformats.org/officeDocument/2006/relationships/notesSlide" Target="../notesSlides/notesSlide5.xml"/><Relationship Id="rId1" Type="http://schemas.openxmlformats.org/officeDocument/2006/relationships/tags" Target="../tags/tag10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9.bin"/><Relationship Id="rId1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image" Target="../media/image14.wmf"/><Relationship Id="rId6" Type="http://schemas.openxmlformats.org/officeDocument/2006/relationships/oleObject" Target="../embeddings/oleObject11.bin"/><Relationship Id="rId5" Type="http://schemas.openxmlformats.org/officeDocument/2006/relationships/tags" Target="../tags/tag109.xml"/><Relationship Id="rId4" Type="http://schemas.openxmlformats.org/officeDocument/2006/relationships/image" Target="../media/image13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0.bin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10.vml"/><Relationship Id="rId1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3.png"/><Relationship Id="rId5" Type="http://schemas.openxmlformats.org/officeDocument/2006/relationships/tags" Target="../tags/tag111.xml"/><Relationship Id="rId4" Type="http://schemas.openxmlformats.org/officeDocument/2006/relationships/image" Target="../media/image15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12.bin"/><Relationship Id="rId10" Type="http://schemas.openxmlformats.org/officeDocument/2006/relationships/notesSlide" Target="../notesSlides/notesSlide8.xml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120" y="1212850"/>
            <a:ext cx="11607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Super Tau-C</a:t>
            </a:r>
            <a:r>
              <a:rPr lang="en-US" altLang="zh-CN" sz="3600" b="1" dirty="0">
                <a:solidFill>
                  <a:schemeClr val="accent2"/>
                </a:solidFill>
              </a:rPr>
              <a:t>ha</a:t>
            </a:r>
            <a:r>
              <a:rPr lang="en-US" sz="3600" b="1" dirty="0">
                <a:solidFill>
                  <a:schemeClr val="accent2"/>
                </a:solidFill>
              </a:rPr>
              <a:t>rm Facility</a:t>
            </a:r>
            <a:endParaRPr lang="en-US" sz="36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Conceptual Design of the STCF Detector Superconducting Solenoid Magnet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Presenter: Zhang Xiao Tao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</a:rPr>
              <a:t>Date: </a:t>
            </a:r>
            <a:r>
              <a:rPr lang="en-US" b="1" dirty="0">
                <a:solidFill>
                  <a:schemeClr val="accent2"/>
                </a:solidFill>
              </a:rPr>
              <a:t>21</a:t>
            </a:r>
            <a:r>
              <a:rPr lang="en-US" b="1" baseline="30000" dirty="0">
                <a:solidFill>
                  <a:schemeClr val="accent2"/>
                </a:solidFill>
              </a:rPr>
              <a:t>st</a:t>
            </a:r>
            <a:r>
              <a:rPr lang="en-US" b="1" dirty="0">
                <a:solidFill>
                  <a:schemeClr val="accent2"/>
                </a:solidFill>
              </a:rPr>
              <a:t> Nov 2024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endParaRPr lang="en-US" sz="2000" b="1" dirty="0">
              <a:solidFill>
                <a:schemeClr val="accent2"/>
              </a:solidFill>
            </a:endParaRPr>
          </a:p>
          <a:p>
            <a:endParaRPr lang="de-DE" sz="3200" b="1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506" y="1612401"/>
            <a:ext cx="1875386" cy="82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5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4.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+mn-ea"/>
              </a:rPr>
              <a:t>Research and Development of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Cryostat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000" b="1" dirty="0">
                <a:solidFill>
                  <a:schemeClr val="accent2"/>
                </a:solidFill>
                <a:latin typeface="+mn-lt"/>
              </a:rPr>
              <a:t>- STCF detector c</a:t>
            </a: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ryogenics sketch </a:t>
            </a:r>
            <a:r>
              <a:rPr lang="en-US" sz="2000" b="1" dirty="0">
                <a:solidFill>
                  <a:schemeClr val="accent2"/>
                </a:solidFill>
              </a:rPr>
              <a:t>m</a:t>
            </a: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ap and heat load estimation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808316" y="1485135"/>
          <a:ext cx="5676958" cy="36718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08543"/>
                <a:gridCol w="1003518"/>
                <a:gridCol w="1564897"/>
              </a:tblGrid>
              <a:tr h="31813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Items of Heat Load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77 K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4.5 K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support rods in cryostat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26.527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1.038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Caused by the radiation in cryostat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73.801 W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3.236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Caused by the current leads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——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7.920 W + 0.421 g/s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radiation in chimney &amp; SP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10.025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0.407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support rods in chimney &amp; SP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3.900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0.022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bayonet and valves in SP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46.000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13.000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Caused by the measuring wires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5.311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0.831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Total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165.5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26.46 W + 0.421g/s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3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Adopted heat load</a:t>
                      </a:r>
                      <a:r>
                        <a:rPr lang="zh-CN" sz="1200" kern="100">
                          <a:effectLst/>
                        </a:rPr>
                        <a:t>（</a:t>
                      </a:r>
                      <a:r>
                        <a:rPr lang="en-US" sz="1200" kern="100">
                          <a:effectLst/>
                        </a:rPr>
                        <a:t>×1.5</a:t>
                      </a:r>
                      <a:r>
                        <a:rPr lang="zh-CN" sz="1200" kern="100">
                          <a:effectLst/>
                        </a:rPr>
                        <a:t>）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248 W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39.7 W + 0.63 g/s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808317" y="1116807"/>
            <a:ext cx="25155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sz="1200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Heat load estimation</a:t>
            </a:r>
            <a:endParaRPr lang="en-US" sz="1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25" y="1110158"/>
            <a:ext cx="5132989" cy="413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542" y="5244869"/>
            <a:ext cx="3399983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STCF detector 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ryogenics sketch </a:t>
            </a:r>
            <a:r>
              <a:rPr lang="en-US" sz="1200" dirty="0"/>
              <a:t>m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</a:t>
            </a:r>
            <a:endParaRPr lang="de-DE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3730" y="5510530"/>
            <a:ext cx="111994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50000"/>
              </a:lnSpc>
            </a:pPr>
            <a:r>
              <a:rPr lang="zh-CN" altLang="en-US" b="1">
                <a:cs typeface="+mn-lt"/>
              </a:rPr>
              <a:t>Preliminary plan: </a:t>
            </a:r>
            <a:r>
              <a:rPr lang="zh-CN" altLang="en-US">
                <a:cs typeface="+mn-lt"/>
              </a:rPr>
              <a:t>The </a:t>
            </a:r>
            <a:r>
              <a:rPr lang="zh-CN" altLang="en-US">
                <a:highlight>
                  <a:srgbClr val="00FF00"/>
                </a:highlight>
                <a:cs typeface="+mn-lt"/>
              </a:rPr>
              <a:t>4.</a:t>
            </a:r>
            <a:r>
              <a:rPr lang="en-US" altLang="zh-CN">
                <a:highlight>
                  <a:srgbClr val="00FF00"/>
                </a:highlight>
                <a:cs typeface="+mn-lt"/>
              </a:rPr>
              <a:t>5</a:t>
            </a:r>
            <a:r>
              <a:rPr lang="zh-CN" altLang="en-US">
                <a:highlight>
                  <a:srgbClr val="00FF00"/>
                </a:highlight>
                <a:cs typeface="+mn-lt"/>
              </a:rPr>
              <a:t>K </a:t>
            </a:r>
            <a:r>
              <a:rPr lang="zh-CN" altLang="en-US">
                <a:cs typeface="+mn-lt"/>
              </a:rPr>
              <a:t>cold mass is cooled using </a:t>
            </a:r>
            <a:r>
              <a:rPr lang="zh-CN" altLang="en-US">
                <a:highlight>
                  <a:srgbClr val="00FF00"/>
                </a:highlight>
                <a:cs typeface="+mn-lt"/>
              </a:rPr>
              <a:t>thermosiphon liquid helium</a:t>
            </a:r>
            <a:r>
              <a:rPr lang="zh-CN" altLang="en-US">
                <a:cs typeface="+mn-lt"/>
              </a:rPr>
              <a:t>, while the </a:t>
            </a:r>
            <a:r>
              <a:rPr lang="zh-CN" altLang="en-US">
                <a:highlight>
                  <a:srgbClr val="00FFFF"/>
                </a:highlight>
                <a:cs typeface="+mn-lt"/>
              </a:rPr>
              <a:t>77K </a:t>
            </a:r>
            <a:r>
              <a:rPr lang="en-US" altLang="zh-CN">
                <a:highlight>
                  <a:srgbClr val="00FFFF"/>
                </a:highlight>
                <a:cs typeface="+mn-lt"/>
              </a:rPr>
              <a:t>shield</a:t>
            </a:r>
            <a:r>
              <a:rPr lang="zh-CN" altLang="en-US">
                <a:cs typeface="+mn-lt"/>
              </a:rPr>
              <a:t> is cooled using </a:t>
            </a:r>
            <a:r>
              <a:rPr lang="zh-CN" altLang="en-US" b="1">
                <a:highlight>
                  <a:srgbClr val="00FFFF"/>
                </a:highlight>
                <a:cs typeface="+mn-lt"/>
              </a:rPr>
              <a:t>forced flow liquid nitrogen</a:t>
            </a:r>
            <a:r>
              <a:rPr lang="zh-CN" altLang="en-US">
                <a:cs typeface="+mn-lt"/>
              </a:rPr>
              <a:t>.</a:t>
            </a:r>
            <a:endParaRPr lang="zh-CN" altLang="en-US">
              <a:cs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6429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5. </a:t>
            </a: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Research and Development of </a:t>
            </a: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Quench Protection Circuit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M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ulti-sectioned quench process circuit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(Further discussion)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" y="1517650"/>
            <a:ext cx="3311525" cy="2402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960" y="1517650"/>
            <a:ext cx="1059815" cy="2384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18540" y="4515485"/>
            <a:ext cx="43541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Schematic</a:t>
            </a:r>
            <a:r>
              <a:rPr lang="en-US" altLang="zh-CN" sz="1200"/>
              <a:t> </a:t>
            </a:r>
            <a:r>
              <a:rPr lang="zh-CN" altLang="en-US" sz="1200"/>
              <a:t>of</a:t>
            </a:r>
            <a:r>
              <a:rPr lang="en-US" altLang="zh-CN" sz="1200"/>
              <a:t> </a:t>
            </a:r>
            <a:r>
              <a:rPr lang="zh-CN" altLang="en-US" sz="1200"/>
              <a:t>multi-sectioned</a:t>
            </a:r>
            <a:r>
              <a:rPr lang="en-US" altLang="zh-CN" sz="1200"/>
              <a:t> </a:t>
            </a:r>
            <a:r>
              <a:rPr lang="zh-CN" altLang="en-US" sz="1200"/>
              <a:t>quench</a:t>
            </a:r>
            <a:r>
              <a:rPr lang="en-US" altLang="zh-CN" sz="1200"/>
              <a:t> </a:t>
            </a:r>
            <a:r>
              <a:rPr lang="zh-CN" altLang="en-US" sz="1200"/>
              <a:t>process</a:t>
            </a:r>
            <a:r>
              <a:rPr lang="en-US" altLang="zh-CN" sz="1200"/>
              <a:t> </a:t>
            </a:r>
            <a:r>
              <a:rPr lang="zh-CN" altLang="en-US" sz="1200"/>
              <a:t>circuit</a:t>
            </a:r>
            <a:endParaRPr lang="zh-CN" altLang="en-US" sz="12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595" y="1295400"/>
            <a:ext cx="5913755" cy="53892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3100" y="5226050"/>
            <a:ext cx="4948555" cy="1727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b="1">
                <a:cs typeface="+mn-lt"/>
              </a:rPr>
              <a:t>C</a:t>
            </a:r>
            <a:r>
              <a:rPr lang="zh-CN" altLang="en-US" b="1">
                <a:cs typeface="+mn-lt"/>
              </a:rPr>
              <a:t>onclusion</a:t>
            </a:r>
            <a:r>
              <a:rPr lang="en-US" altLang="zh-CN" b="1">
                <a:cs typeface="+mn-lt"/>
              </a:rPr>
              <a:t>: </a:t>
            </a:r>
            <a:r>
              <a:rPr lang="zh-CN" altLang="en-US">
                <a:cs typeface="+mn-lt"/>
              </a:rPr>
              <a:t>The external resistance of quench is inversely proportional to the current decay time and inversely proportional to the induced potential.</a:t>
            </a:r>
            <a:endParaRPr lang="zh-CN" altLang="en-US">
              <a:cs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060" y="4109085"/>
            <a:ext cx="483298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/>
              <a:t>1- Power supply; 2-Cold resistor; 3-Cold diode; 4- Coil; 5-</a:t>
            </a:r>
            <a:r>
              <a:rPr lang="en-US" altLang="zh-CN" sz="1200"/>
              <a:t>Hoop cylinder</a:t>
            </a:r>
            <a:endParaRPr lang="en-US" altLang="zh-CN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6429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6. </a:t>
            </a: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Summary and  Future Work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Future work plan</a:t>
            </a:r>
            <a:endParaRPr lang="en-US" altLang="zh-CN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9300" y="1171575"/>
            <a:ext cx="10913110" cy="335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and development of superconductor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FEA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simulation of two different cooling methods (forced cooling and thermosiphon)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Optimization of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yoke poletip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including the field shape of the magnetic field uniformity in the tracking volume area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Thermal leakage analysis of suspension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Design and numerical calculation of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quenching 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protection circuit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70" y="739140"/>
            <a:ext cx="6415405" cy="2830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04925" y="3429000"/>
            <a:ext cx="8364855" cy="1374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sz="54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Thank you for your attention</a:t>
            </a:r>
            <a:endParaRPr sz="5400" b="1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b="1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" y="1466850"/>
            <a:ext cx="6097270" cy="4575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735" y="1075055"/>
            <a:ext cx="5054600" cy="50355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" y="1565275"/>
            <a:ext cx="5359400" cy="403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190" y="1597025"/>
            <a:ext cx="5334000" cy="4006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>
            <a:norm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Backup information</a:t>
            </a:r>
            <a:endParaRPr lang="de-DE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85" y="1291590"/>
            <a:ext cx="5128260" cy="5161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80" y="1266825"/>
            <a:ext cx="5203190" cy="52114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375920"/>
            <a:ext cx="9644380" cy="897890"/>
          </a:xfrm>
        </p:spPr>
        <p:txBody>
          <a:bodyPr vert="horz">
            <a:norm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Contents of STCF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sym typeface="+mn-ea"/>
              </a:rPr>
              <a:t>Detector Superconducting Solenoid Magnet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21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79743" y="1292357"/>
            <a:ext cx="10946555" cy="4750250"/>
          </a:xfrm>
        </p:spPr>
        <p:txBody>
          <a:bodyPr>
            <a:normAutofit/>
          </a:bodyPr>
          <a:lstStyle/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</a:rPr>
              <a:t>Draft timeline of Detector Superconducting </a:t>
            </a:r>
            <a:r>
              <a:rPr lang="en-US" sz="2400" b="1" dirty="0">
                <a:sym typeface="+mn-ea"/>
              </a:rPr>
              <a:t>Solenoid </a:t>
            </a:r>
            <a:r>
              <a:rPr lang="en-US" sz="2400" b="1" dirty="0">
                <a:latin typeface="+mn-lt"/>
              </a:rPr>
              <a:t>Magnet Design 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Physical Requirements and Magnetic Field Design </a:t>
            </a:r>
            <a:endParaRPr lang="en-US" altLang="zh-CN" sz="2400" b="1" dirty="0">
              <a:latin typeface="+mn-lt"/>
              <a:ea typeface="宋体" panose="02010600030101010101" pitchFamily="2" charset="-122"/>
            </a:endParaRPr>
          </a:p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Research and Development 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of Superconducting Coil</a:t>
            </a:r>
            <a:endParaRPr lang="en-US" altLang="zh-CN" sz="2400" b="1" dirty="0">
              <a:latin typeface="+mn-lt"/>
              <a:ea typeface="宋体" panose="02010600030101010101" pitchFamily="2" charset="-122"/>
            </a:endParaRPr>
          </a:p>
          <a:p>
            <a:pPr marL="455930" indent="-45593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Research and Development of </a:t>
            </a:r>
            <a:r>
              <a:rPr lang="en-US" sz="2400" b="1" dirty="0">
                <a:latin typeface="+mn-lt"/>
              </a:rPr>
              <a:t>Cryostat </a:t>
            </a:r>
            <a:endParaRPr lang="en-US" sz="2400" b="1" dirty="0">
              <a:latin typeface="+mn-lt"/>
            </a:endParaRPr>
          </a:p>
          <a:p>
            <a:pPr marL="455930" indent="-45593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Research and Development of 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Quench Protection</a:t>
            </a:r>
            <a:r>
              <a:rPr lang="en-US" altLang="zh-CN" sz="2400" b="1" dirty="0">
                <a:ea typeface="宋体" panose="02010600030101010101" pitchFamily="2" charset="-122"/>
                <a:sym typeface="+mn-ea"/>
              </a:rPr>
              <a:t> Circuit</a:t>
            </a:r>
            <a:endParaRPr lang="en-US" altLang="zh-CN" sz="2400" b="1" dirty="0">
              <a:ea typeface="宋体" panose="02010600030101010101" pitchFamily="2" charset="-122"/>
              <a:sym typeface="+mn-ea"/>
            </a:endParaRPr>
          </a:p>
          <a:p>
            <a:pPr marL="455930" indent="-45593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lang="en-US" altLang="zh-CN" sz="2400" b="1" dirty="0">
                <a:ea typeface="宋体" panose="02010600030101010101" pitchFamily="2" charset="-122"/>
              </a:rPr>
              <a:t>Summary and Future Work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r>
              <a:rPr lang="en-US" altLang="zh-CN" dirty="0"/>
              <a:t> 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6449" y="-31972"/>
            <a:ext cx="10515600" cy="1325563"/>
          </a:xfrm>
        </p:spPr>
        <p:txBody>
          <a:bodyPr vert="horz"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n-lt"/>
              </a:rPr>
              <a:t>1. Draft timeline of Detector Superconducting 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800" b="1" dirty="0">
                <a:solidFill>
                  <a:schemeClr val="accent2"/>
                </a:solidFill>
                <a:latin typeface="+mn-lt"/>
              </a:rPr>
              <a:t> Magnet Design </a:t>
            </a:r>
            <a:endParaRPr lang="en-US" sz="2800" b="1" dirty="0">
              <a:solidFill>
                <a:schemeClr val="accent2"/>
              </a:solidFill>
              <a:latin typeface="+mn-lt"/>
              <a:cs typeface="Calibri" panose="020F0502020204030204"/>
            </a:endParaRPr>
          </a:p>
        </p:txBody>
      </p:sp>
      <p:sp>
        <p:nvSpPr>
          <p:cNvPr id="466" name="Textplatzhalt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357813" y="1441450"/>
            <a:ext cx="1674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/>
              <a:t>CY</a:t>
            </a:r>
            <a:fld id="{77E2826E-08E6-4684-ACD8-E56058E8ED8B}" type="datetime'''2''''''''''''''0''''''''''''''''''''''24'''''''">
              <a:rPr lang="en-US" altLang="en-US" sz="1400" b="1"/>
            </a:fld>
            <a:endParaRPr lang="en-US" altLang="en-US" sz="1400" b="1" dirty="0"/>
          </a:p>
        </p:txBody>
      </p:sp>
      <p:sp>
        <p:nvSpPr>
          <p:cNvPr id="697" name="Textplatzhalt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032626" y="1441450"/>
            <a:ext cx="23225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CY</a:t>
            </a:r>
            <a:fld id="{EDB3FEE3-7EC0-4CA7-9D84-1B6C3160E3CD}" type="datetime'''''''''2''''''0''''''''''2''''''5'''''''''''''">
              <a:rPr lang="en-US" altLang="en-US" sz="1400" b="1" smtClean="0"/>
            </a:fld>
            <a:endParaRPr lang="en-US" altLang="en-US" sz="1400" b="1" dirty="0"/>
          </a:p>
        </p:txBody>
      </p:sp>
      <p:sp>
        <p:nvSpPr>
          <p:cNvPr id="45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357813" y="1701800"/>
            <a:ext cx="668338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35CA00A-A962-49AF-97E3-61330BED735C}" type="datetime'''''''''''''''''''Q''''''''''''''''''3'''''''''">
              <a:rPr lang="en-US" altLang="en-US" sz="1400" b="1" smtClean="0">
                <a:effectLst/>
              </a:rPr>
            </a:fld>
            <a:endParaRPr lang="en-US" sz="1400" b="1" dirty="0"/>
          </a:p>
        </p:txBody>
      </p:sp>
      <p:sp>
        <p:nvSpPr>
          <p:cNvPr id="46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026150" y="1701800"/>
            <a:ext cx="1006475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E0DD90-20AA-43C6-AEA2-7DD6607427F5}" type="datetime'''''''''''''''''''''''''''''''''Q4''''''''''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2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032625" y="1701800"/>
            <a:ext cx="985838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9F19CC-2CAF-4BEB-8044-26304F89C671}" type="datetime'''''''''''''''''Q1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3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018463" y="1701800"/>
            <a:ext cx="996950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3BA3C03-2A54-427C-80BF-C31E1433CC92}" type="datetime'''''Q''''''''''2''''''''''''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015414" y="1701800"/>
            <a:ext cx="339725" cy="239713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B35FB7-2553-4CED-8DF7-5915CFEEBBBB}" type="datetime'''''''''''''''''''''''Q''''''''''''''''''''3'''''''''''''''">
              <a:rPr lang="en-US" altLang="en-US" sz="1400" b="1" smtClean="0"/>
            </a:fld>
            <a:endParaRPr lang="en-US" sz="1400" b="1" dirty="0"/>
          </a:p>
        </p:txBody>
      </p:sp>
      <p:sp>
        <p:nvSpPr>
          <p:cNvPr id="46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357814" y="1941513"/>
            <a:ext cx="339725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9DFFAE-9A2C-43FB-A429-FBAED2174F26}" type="datetime'''''''''''''''''''A''''u''''''''''''''''g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68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697539" y="1941513"/>
            <a:ext cx="328613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772A2F-767D-47F2-8ED3-02BEE80CAD83}" type="datetime'''''''''''''''''''''''''S''''''''e''p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6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026151" y="1941513"/>
            <a:ext cx="339725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4A95403-75A4-4822-8EA8-45B2DAFC2FD6}" type="datetime'''Oct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65876" y="1941513"/>
            <a:ext cx="328613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577BAB-9975-4EB9-823D-AE79A03D4FDA}" type="datetime'''''''''''''''''N''''''o''''''''''''''''''v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694488" y="1941513"/>
            <a:ext cx="338138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FD4052-BE53-4A13-B1BA-FAF3B35510AF}" type="datetime'''''''''''De''''''''''''c''''''''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2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032626" y="1941513"/>
            <a:ext cx="339725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5DF506-D445-49FD-9078-51C454E606DA}" type="datetime'J''''''''''''''''''''''''''''a''''n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372351" y="1941513"/>
            <a:ext cx="307975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A9D91A-25F2-44DC-8D93-E6ADF1E7F1DA}" type="datetime'''''''''''''''''''''''''''''F''''''''''''''''''''''''''e''b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680325" y="1941513"/>
            <a:ext cx="338138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876D89-2F02-43FF-97CE-B20E99ABCC4F}" type="datetime'''''M''''''''''a''''''''''''''''r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5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18464" y="1941513"/>
            <a:ext cx="328613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31E047-FC7E-4AD1-ACBC-F8DB088C5724}" type="datetime'''''A''''''''''''''p''''''''r''''''''''''''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6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347076" y="1941513"/>
            <a:ext cx="339725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931231-4942-4E5F-91E9-4D43408001FA}" type="datetime'''''''''''M''''''''''''''''''''''''a''''''y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7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686801" y="1941513"/>
            <a:ext cx="328613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7F8FA83-E357-4202-87C6-A5CAE77A0749}" type="datetime'''''''''''''J''''un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sp>
        <p:nvSpPr>
          <p:cNvPr id="478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015414" y="1941513"/>
            <a:ext cx="339725" cy="1714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C6758A-A565-4E60-A6EA-84F992CEA491}" type="datetime'''J''''''''''u''''''''''''''''''l'''''''''''''''''">
              <a:rPr lang="en-US" altLang="en-US" sz="1000" b="1" smtClean="0">
                <a:effectLst/>
              </a:rPr>
            </a:fld>
            <a:endParaRPr lang="en-US" sz="1000" b="1" dirty="0"/>
          </a:p>
        </p:txBody>
      </p:sp>
      <p:cxnSp>
        <p:nvCxnSpPr>
          <p:cNvPr id="519" name="Gerader Verbinder 518"/>
          <p:cNvCxnSpPr/>
          <p:nvPr>
            <p:custDataLst>
              <p:tags r:id="rId24"/>
            </p:custDataLst>
          </p:nvPr>
        </p:nvCxnSpPr>
        <p:spPr bwMode="auto">
          <a:xfrm>
            <a:off x="5697538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Gerader Verbinder 519"/>
          <p:cNvCxnSpPr/>
          <p:nvPr>
            <p:custDataLst>
              <p:tags r:id="rId25"/>
            </p:custDataLst>
          </p:nvPr>
        </p:nvCxnSpPr>
        <p:spPr bwMode="auto">
          <a:xfrm>
            <a:off x="6026150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Gerader Verbinder 520"/>
          <p:cNvCxnSpPr/>
          <p:nvPr>
            <p:custDataLst>
              <p:tags r:id="rId26"/>
            </p:custDataLst>
          </p:nvPr>
        </p:nvCxnSpPr>
        <p:spPr bwMode="auto">
          <a:xfrm>
            <a:off x="6365875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Gerader Verbinder 521"/>
          <p:cNvCxnSpPr/>
          <p:nvPr>
            <p:custDataLst>
              <p:tags r:id="rId27"/>
            </p:custDataLst>
          </p:nvPr>
        </p:nvCxnSpPr>
        <p:spPr bwMode="auto">
          <a:xfrm>
            <a:off x="6694488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0" name="Straight Connector 699"/>
          <p:cNvCxnSpPr/>
          <p:nvPr>
            <p:custDataLst>
              <p:tags r:id="rId28"/>
            </p:custDataLst>
          </p:nvPr>
        </p:nvCxnSpPr>
        <p:spPr bwMode="auto">
          <a:xfrm>
            <a:off x="7032625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3" name="Straight Connector 702"/>
          <p:cNvCxnSpPr/>
          <p:nvPr>
            <p:custDataLst>
              <p:tags r:id="rId29"/>
            </p:custDataLst>
          </p:nvPr>
        </p:nvCxnSpPr>
        <p:spPr bwMode="auto">
          <a:xfrm>
            <a:off x="7372350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>
            <p:custDataLst>
              <p:tags r:id="rId30"/>
            </p:custDataLst>
          </p:nvPr>
        </p:nvCxnSpPr>
        <p:spPr bwMode="auto">
          <a:xfrm>
            <a:off x="7680325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>
            <p:custDataLst>
              <p:tags r:id="rId31"/>
            </p:custDataLst>
          </p:nvPr>
        </p:nvCxnSpPr>
        <p:spPr bwMode="auto">
          <a:xfrm>
            <a:off x="8018463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>
            <p:custDataLst>
              <p:tags r:id="rId32"/>
            </p:custDataLst>
          </p:nvPr>
        </p:nvCxnSpPr>
        <p:spPr bwMode="auto">
          <a:xfrm>
            <a:off x="8347075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>
            <p:custDataLst>
              <p:tags r:id="rId33"/>
            </p:custDataLst>
          </p:nvPr>
        </p:nvCxnSpPr>
        <p:spPr bwMode="auto">
          <a:xfrm>
            <a:off x="8686800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>
            <p:custDataLst>
              <p:tags r:id="rId34"/>
            </p:custDataLst>
          </p:nvPr>
        </p:nvCxnSpPr>
        <p:spPr bwMode="auto">
          <a:xfrm>
            <a:off x="9015413" y="2112963"/>
            <a:ext cx="0" cy="3419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Gerader Verbinder 225"/>
          <p:cNvCxnSpPr/>
          <p:nvPr>
            <p:custDataLst>
              <p:tags r:id="rId35"/>
            </p:custDataLst>
          </p:nvPr>
        </p:nvCxnSpPr>
        <p:spPr bwMode="auto">
          <a:xfrm>
            <a:off x="5357813" y="2112963"/>
            <a:ext cx="0" cy="341947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Gerader Verbinder 227"/>
          <p:cNvCxnSpPr/>
          <p:nvPr>
            <p:custDataLst>
              <p:tags r:id="rId36"/>
            </p:custDataLst>
          </p:nvPr>
        </p:nvCxnSpPr>
        <p:spPr bwMode="auto">
          <a:xfrm>
            <a:off x="514350" y="2112963"/>
            <a:ext cx="0" cy="341947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Gerader Verbinder 232"/>
          <p:cNvCxnSpPr/>
          <p:nvPr>
            <p:custDataLst>
              <p:tags r:id="rId37"/>
            </p:custDataLst>
          </p:nvPr>
        </p:nvCxnSpPr>
        <p:spPr bwMode="auto">
          <a:xfrm>
            <a:off x="11714163" y="2112963"/>
            <a:ext cx="0" cy="341947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Gerader Verbinder 226"/>
          <p:cNvCxnSpPr/>
          <p:nvPr>
            <p:custDataLst>
              <p:tags r:id="rId38"/>
            </p:custDataLst>
          </p:nvPr>
        </p:nvCxnSpPr>
        <p:spPr bwMode="auto">
          <a:xfrm>
            <a:off x="9355138" y="2112963"/>
            <a:ext cx="0" cy="341947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Gerader Verbinder 209"/>
          <p:cNvCxnSpPr/>
          <p:nvPr>
            <p:custDataLst>
              <p:tags r:id="rId39"/>
            </p:custDataLst>
          </p:nvPr>
        </p:nvCxnSpPr>
        <p:spPr bwMode="auto">
          <a:xfrm>
            <a:off x="514350" y="4462463"/>
            <a:ext cx="111998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Gerader Verbinder 208"/>
          <p:cNvCxnSpPr/>
          <p:nvPr>
            <p:custDataLst>
              <p:tags r:id="rId40"/>
            </p:custDataLst>
          </p:nvPr>
        </p:nvCxnSpPr>
        <p:spPr bwMode="auto">
          <a:xfrm>
            <a:off x="514350" y="3762375"/>
            <a:ext cx="111998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Gerader Verbinder 229"/>
          <p:cNvCxnSpPr/>
          <p:nvPr>
            <p:custDataLst>
              <p:tags r:id="rId41"/>
            </p:custDataLst>
          </p:nvPr>
        </p:nvCxnSpPr>
        <p:spPr bwMode="auto">
          <a:xfrm>
            <a:off x="514350" y="5532438"/>
            <a:ext cx="111998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6" name="Straight Connector 735"/>
          <p:cNvCxnSpPr/>
          <p:nvPr>
            <p:custDataLst>
              <p:tags r:id="rId42"/>
            </p:custDataLst>
          </p:nvPr>
        </p:nvCxnSpPr>
        <p:spPr bwMode="auto">
          <a:xfrm>
            <a:off x="6551613" y="2112962"/>
            <a:ext cx="0" cy="35829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Gerader Verbinder 228"/>
          <p:cNvCxnSpPr/>
          <p:nvPr>
            <p:custDataLst>
              <p:tags r:id="rId43"/>
            </p:custDataLst>
          </p:nvPr>
        </p:nvCxnSpPr>
        <p:spPr bwMode="auto">
          <a:xfrm>
            <a:off x="514350" y="2112963"/>
            <a:ext cx="111998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0" name="Rectangle 669"/>
          <p:cNvSpPr/>
          <p:nvPr>
            <p:custDataLst>
              <p:tags r:id="rId44"/>
            </p:custDataLst>
          </p:nvPr>
        </p:nvSpPr>
        <p:spPr bwMode="auto">
          <a:xfrm>
            <a:off x="7011989" y="4297363"/>
            <a:ext cx="2003425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>
            <p:custDataLst>
              <p:tags r:id="rId45"/>
            </p:custDataLst>
          </p:nvPr>
        </p:nvSpPr>
        <p:spPr bwMode="auto">
          <a:xfrm>
            <a:off x="5664199" y="3871913"/>
            <a:ext cx="1347788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Arrow: Right 703"/>
          <p:cNvSpPr/>
          <p:nvPr>
            <p:custDataLst>
              <p:tags r:id="rId46"/>
            </p:custDataLst>
          </p:nvPr>
        </p:nvSpPr>
        <p:spPr bwMode="auto">
          <a:xfrm>
            <a:off x="7032625" y="4889500"/>
            <a:ext cx="2438400" cy="1968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>
            <p:custDataLst>
              <p:tags r:id="rId47"/>
            </p:custDataLst>
          </p:nvPr>
        </p:nvSpPr>
        <p:spPr bwMode="auto">
          <a:xfrm>
            <a:off x="7011989" y="4084638"/>
            <a:ext cx="2003425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Arrow: Right 670"/>
          <p:cNvSpPr/>
          <p:nvPr>
            <p:custDataLst>
              <p:tags r:id="rId48"/>
            </p:custDataLst>
          </p:nvPr>
        </p:nvSpPr>
        <p:spPr bwMode="auto">
          <a:xfrm>
            <a:off x="7032625" y="4464050"/>
            <a:ext cx="2438400" cy="1968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>
            <p:custDataLst>
              <p:tags r:id="rId49"/>
            </p:custDataLst>
          </p:nvPr>
        </p:nvSpPr>
        <p:spPr bwMode="auto">
          <a:xfrm>
            <a:off x="7032625" y="5364163"/>
            <a:ext cx="2322513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50"/>
            </p:custDataLst>
          </p:nvPr>
        </p:nvSpPr>
        <p:spPr bwMode="auto">
          <a:xfrm>
            <a:off x="7032626" y="4725988"/>
            <a:ext cx="1971675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>
            <p:custDataLst>
              <p:tags r:id="rId51"/>
            </p:custDataLst>
          </p:nvPr>
        </p:nvSpPr>
        <p:spPr bwMode="auto">
          <a:xfrm>
            <a:off x="7032626" y="5151438"/>
            <a:ext cx="2322513" cy="984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Isosceles Triangle 709"/>
          <p:cNvSpPr/>
          <p:nvPr>
            <p:custDataLst>
              <p:tags r:id="rId52"/>
            </p:custDataLst>
          </p:nvPr>
        </p:nvSpPr>
        <p:spPr bwMode="auto">
          <a:xfrm rot="10800000">
            <a:off x="6110288" y="6013450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Isosceles Triangle 738"/>
          <p:cNvSpPr/>
          <p:nvPr>
            <p:custDataLst>
              <p:tags r:id="rId53"/>
            </p:custDataLst>
          </p:nvPr>
        </p:nvSpPr>
        <p:spPr bwMode="auto">
          <a:xfrm rot="10800000">
            <a:off x="8104188" y="6040438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ight Bracket 737"/>
          <p:cNvSpPr/>
          <p:nvPr>
            <p:custDataLst>
              <p:tags r:id="rId54"/>
            </p:custDataLst>
          </p:nvPr>
        </p:nvSpPr>
        <p:spPr bwMode="auto">
          <a:xfrm rot="5400000">
            <a:off x="8156575" y="4852988"/>
            <a:ext cx="107950" cy="226853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Isosceles Triangle 728"/>
          <p:cNvSpPr/>
          <p:nvPr>
            <p:custDataLst>
              <p:tags r:id="rId55"/>
            </p:custDataLst>
          </p:nvPr>
        </p:nvSpPr>
        <p:spPr bwMode="auto">
          <a:xfrm rot="10800000">
            <a:off x="8104188" y="5676900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ight Bracket 727"/>
          <p:cNvSpPr/>
          <p:nvPr>
            <p:custDataLst>
              <p:tags r:id="rId56"/>
            </p:custDataLst>
          </p:nvPr>
        </p:nvSpPr>
        <p:spPr bwMode="auto">
          <a:xfrm rot="5400000">
            <a:off x="8156575" y="4489450"/>
            <a:ext cx="107950" cy="226853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ight Bracket 708"/>
          <p:cNvSpPr/>
          <p:nvPr>
            <p:custDataLst>
              <p:tags r:id="rId57"/>
            </p:custDataLst>
          </p:nvPr>
        </p:nvSpPr>
        <p:spPr bwMode="auto">
          <a:xfrm rot="5400000">
            <a:off x="6162675" y="5145088"/>
            <a:ext cx="107950" cy="1630363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Isosceles Triangle 664"/>
          <p:cNvSpPr/>
          <p:nvPr>
            <p:custDataLst>
              <p:tags r:id="rId58"/>
            </p:custDataLst>
          </p:nvPr>
        </p:nvSpPr>
        <p:spPr bwMode="gray">
          <a:xfrm>
            <a:off x="6494463" y="56388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Isosceles Triangle 644"/>
          <p:cNvSpPr/>
          <p:nvPr>
            <p:custDataLst>
              <p:tags r:id="rId59"/>
            </p:custDataLst>
          </p:nvPr>
        </p:nvSpPr>
        <p:spPr bwMode="gray">
          <a:xfrm>
            <a:off x="5497513" y="21590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Isosceles Triangle 655"/>
          <p:cNvSpPr/>
          <p:nvPr>
            <p:custDataLst>
              <p:tags r:id="rId60"/>
            </p:custDataLst>
          </p:nvPr>
        </p:nvSpPr>
        <p:spPr bwMode="gray">
          <a:xfrm>
            <a:off x="6297613" y="31877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Isosceles Triangle 663"/>
          <p:cNvSpPr/>
          <p:nvPr>
            <p:custDataLst>
              <p:tags r:id="rId61"/>
            </p:custDataLst>
          </p:nvPr>
        </p:nvSpPr>
        <p:spPr bwMode="gray">
          <a:xfrm>
            <a:off x="6297613" y="35306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Isosceles Triangle 648"/>
          <p:cNvSpPr/>
          <p:nvPr>
            <p:custDataLst>
              <p:tags r:id="rId62"/>
            </p:custDataLst>
          </p:nvPr>
        </p:nvSpPr>
        <p:spPr bwMode="gray">
          <a:xfrm>
            <a:off x="5957888" y="25019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Isosceles Triangle 651"/>
          <p:cNvSpPr/>
          <p:nvPr>
            <p:custDataLst>
              <p:tags r:id="rId63"/>
            </p:custDataLst>
          </p:nvPr>
        </p:nvSpPr>
        <p:spPr bwMode="gray">
          <a:xfrm>
            <a:off x="5957888" y="284480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931150" y="5802313"/>
            <a:ext cx="558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Phase II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7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7931150" y="6165850"/>
            <a:ext cx="558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Phase II</a:t>
            </a:r>
            <a:endParaRPr lang="en-US" sz="1400" dirty="0"/>
          </a:p>
        </p:txBody>
      </p:sp>
      <p:sp>
        <p:nvSpPr>
          <p:cNvPr id="659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6340475" y="5775325"/>
            <a:ext cx="422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/>
              </a:rPr>
              <a:t>Today</a:t>
            </a:r>
            <a:endParaRPr lang="en-US" sz="1400" dirty="0"/>
          </a:p>
        </p:txBody>
      </p:sp>
      <p:sp useBgFill="1">
        <p:nvSpPr>
          <p:cNvPr id="643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5170488" y="2295525"/>
            <a:ext cx="7699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9BC5075-A1A1-4121-808A-2CC346E0536E}" type="datetime'''''''''''''''''''8/''''''''19''''''/''''2''0''''''2''''4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171" name="Textplatzhalter 2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85788" y="2117725"/>
            <a:ext cx="3043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STCF Detector Mechanical Design Seminar</a:t>
            </a:r>
            <a:endParaRPr lang="en-US" sz="1400" noProof="0" dirty="0"/>
          </a:p>
        </p:txBody>
      </p:sp>
      <p:sp useBgFill="1">
        <p:nvSpPr>
          <p:cNvPr id="647" name="Text Placeholder 2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5630863" y="2638425"/>
            <a:ext cx="7699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29D33D0-765C-4D99-AEFA-45FC2C5B01A8}" type="datetime'''''9''''/''''''3''0/''''2''0''''''''''2''4''''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172" name="Textplatzhalter 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585789" y="2460625"/>
            <a:ext cx="2828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ym typeface="+mn-ea"/>
              </a:rPr>
              <a:t>Prepare</a:t>
            </a: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project proposal_ 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Solenoid</a:t>
            </a:r>
            <a:endParaRPr lang="en-US" sz="1400" dirty="0"/>
          </a:p>
        </p:txBody>
      </p:sp>
      <p:sp>
        <p:nvSpPr>
          <p:cNvPr id="691" name="Textplatzhalter 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9542462" y="5314950"/>
            <a:ext cx="1301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Xiaotao/LP</a:t>
            </a:r>
            <a:endParaRPr lang="en-US" sz="1400" b="1" dirty="0"/>
          </a:p>
        </p:txBody>
      </p:sp>
      <p:sp>
        <p:nvSpPr>
          <p:cNvPr id="177" name="Textplatzhalter 2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85788" y="188277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DB1AF85-6FB4-4B87-B462-487AF4BBD1C6}" type="datetime'''Act''i''v''i''''t''''''''''''''''''''y'''''''''''''''''''">
              <a:rPr lang="en-US" altLang="en-US" sz="1400" b="1"/>
            </a:fld>
            <a:endParaRPr lang="en-US" sz="1400" b="1" dirty="0"/>
          </a:p>
        </p:txBody>
      </p:sp>
      <p:sp>
        <p:nvSpPr>
          <p:cNvPr id="231" name="Textplatzhalter 2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9542463" y="188277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2313CC6-B803-43A9-9E02-872C07E45E12}" type="datetime'''''''''R''''e''''s''p''''''on''''''s''''''i''b''''l''''''e'">
              <a:rPr lang="en-US" altLang="en-US" sz="1400" b="1"/>
            </a:fld>
            <a:endParaRPr lang="en-US" sz="1400" b="1" dirty="0"/>
          </a:p>
        </p:txBody>
      </p:sp>
      <p:sp>
        <p:nvSpPr>
          <p:cNvPr id="234" name="Textplatzhalter 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11075988" y="1882775"/>
            <a:ext cx="5667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D8BA5BB-1B45-4FE4-A66E-9DC0F167C51D}" type="datetime'''''''''''R''''''''e''''''m''''''''''''a''r''''''k'''''''''">
              <a:rPr lang="en-US" altLang="en-US" sz="1400" b="1"/>
            </a:fld>
            <a:endParaRPr lang="en-US" sz="1400" b="1" dirty="0"/>
          </a:p>
        </p:txBody>
      </p:sp>
      <p:sp>
        <p:nvSpPr>
          <p:cNvPr id="174" name="Textplatzhalter 2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85787" y="4035425"/>
            <a:ext cx="2027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 the STCF DSSM TDR</a:t>
            </a:r>
            <a:endParaRPr lang="en-US" sz="1400" dirty="0"/>
          </a:p>
        </p:txBody>
      </p:sp>
      <p:sp>
        <p:nvSpPr>
          <p:cNvPr id="677" name="Textplatzhalter 2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9542463" y="4035425"/>
            <a:ext cx="436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</a:t>
            </a:r>
            <a:endParaRPr lang="en-US" sz="1400" dirty="0"/>
          </a:p>
        </p:txBody>
      </p:sp>
      <p:sp>
        <p:nvSpPr>
          <p:cNvPr id="690" name="Textplatzhalter 2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585788" y="5314950"/>
            <a:ext cx="3849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research_ Cable joint and mapping device</a:t>
            </a:r>
            <a:endParaRPr lang="en-US" sz="1400" dirty="0"/>
          </a:p>
        </p:txBody>
      </p:sp>
      <p:sp>
        <p:nvSpPr>
          <p:cNvPr id="22" name="Textplatzhalter 2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585788" y="4248150"/>
            <a:ext cx="2384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Prepare the STCF 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Cryogenics TDR</a:t>
            </a:r>
            <a:endParaRPr lang="en-US" sz="1400" dirty="0"/>
          </a:p>
        </p:txBody>
      </p:sp>
      <p:sp>
        <p:nvSpPr>
          <p:cNvPr id="23" name="Textplatzhalter 2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9542463" y="4248150"/>
            <a:ext cx="476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 </a:t>
            </a:r>
            <a:endParaRPr lang="en-US" sz="1400" b="1" dirty="0"/>
          </a:p>
        </p:txBody>
      </p:sp>
      <p:sp>
        <p:nvSpPr>
          <p:cNvPr id="688" name="Textplatzhalter 2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9542462" y="5102225"/>
            <a:ext cx="1462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Guoqing/ZXT</a:t>
            </a:r>
            <a:endParaRPr lang="en-US" sz="1400" b="1" dirty="0"/>
          </a:p>
        </p:txBody>
      </p:sp>
      <p:sp>
        <p:nvSpPr>
          <p:cNvPr id="21" name="Textplatzhalter 2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585788" y="4464050"/>
            <a:ext cx="328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Project pre research_ Superconducting Cable </a:t>
            </a:r>
            <a:endParaRPr lang="en-US" sz="1400" dirty="0"/>
          </a:p>
        </p:txBody>
      </p:sp>
      <p:sp>
        <p:nvSpPr>
          <p:cNvPr id="19" name="Textplatzhalter 2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9542462" y="4464050"/>
            <a:ext cx="1301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Xiaotao/LP</a:t>
            </a:r>
            <a:endParaRPr lang="en-US" sz="1400" b="1" dirty="0"/>
          </a:p>
        </p:txBody>
      </p:sp>
      <p:sp>
        <p:nvSpPr>
          <p:cNvPr id="675" name="Textplatzhalter 2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9542463" y="3822700"/>
            <a:ext cx="436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</a:t>
            </a:r>
            <a:endParaRPr lang="en-US" sz="1400" dirty="0"/>
          </a:p>
        </p:txBody>
      </p:sp>
      <p:sp>
        <p:nvSpPr>
          <p:cNvPr id="173" name="Textplatzhalter 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585788" y="3822700"/>
            <a:ext cx="470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learn the relevant chapters of BES III, STCF CDR, CMS TDR.</a:t>
            </a:r>
            <a:endParaRPr lang="en-US" altLang="en-US" sz="1400" dirty="0"/>
          </a:p>
        </p:txBody>
      </p:sp>
      <p:sp>
        <p:nvSpPr>
          <p:cNvPr id="102" name="Textplatzhalter 2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585788" y="4889500"/>
            <a:ext cx="240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research_ Suspension</a:t>
            </a:r>
            <a:endParaRPr lang="en-US" sz="1400" dirty="0"/>
          </a:p>
        </p:txBody>
      </p:sp>
      <p:sp>
        <p:nvSpPr>
          <p:cNvPr id="701" name="Textplatzhalter 2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585788" y="3489325"/>
            <a:ext cx="39830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 the report for the FTCF workshop in November</a:t>
            </a:r>
            <a:endParaRPr lang="en-US" altLang="zh-CN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660" name="Text Placeholder 2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924550" y="3667125"/>
            <a:ext cx="8604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1611499-59D0-46A9-A1FB-D603315F56ED}" type="datetime'''1''0/''''31''''''''''/2''''''''''''0''24'''''">
              <a:rPr lang="en-US" altLang="en-US" sz="1400" smtClean="0">
                <a:effectLst/>
              </a:rPr>
            </a:fld>
            <a:endParaRPr lang="en-US" sz="1400" dirty="0"/>
          </a:p>
        </p:txBody>
      </p:sp>
      <p:sp useBgFill="1">
        <p:nvSpPr>
          <p:cNvPr id="654" name="Text Placeholder 2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5924550" y="3324225"/>
            <a:ext cx="8604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1EF291-320D-4A5B-93FC-61F0B00AD2ED}" type="datetime'1''''''''''''''''0''''/''''3''''1''''''''/20''''''2''4''''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669" name="Textplatzhalter 2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9542462" y="3100388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Zhang Xiaotao</a:t>
            </a:r>
            <a:endParaRPr lang="en-US" sz="1400" b="1" dirty="0"/>
          </a:p>
        </p:txBody>
      </p:sp>
      <p:sp>
        <p:nvSpPr>
          <p:cNvPr id="668" name="Textplatzhalter 2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585788" y="3100388"/>
            <a:ext cx="1862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 rtl="0" eaLnBrk="1" latinLnBrk="0" hangingPunct="1"/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 </a:t>
            </a:r>
            <a:r>
              <a:rPr lang="en-US" sz="1400" b="0" dirty="0"/>
              <a:t>yoke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poletip</a:t>
            </a:r>
            <a:endParaRPr lang="en-US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6" name="Textplatzhalter 2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585788" y="5102225"/>
            <a:ext cx="4511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Project pre research_ Quench protection and detection circuit </a:t>
            </a:r>
            <a:endParaRPr lang="en-US" sz="1400" dirty="0"/>
          </a:p>
        </p:txBody>
      </p:sp>
      <p:sp>
        <p:nvSpPr>
          <p:cNvPr id="662" name="Textplatzhalter 2"/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9542463" y="2803526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He Chongchao</a:t>
            </a:r>
            <a:endParaRPr lang="en-US" sz="1400" b="1" dirty="0"/>
          </a:p>
        </p:txBody>
      </p:sp>
      <p:sp>
        <p:nvSpPr>
          <p:cNvPr id="702" name="Textplatzhalter 2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9542462" y="3489325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</a:t>
            </a:r>
            <a:endParaRPr lang="en-US" altLang="en-US" sz="1400" b="1" dirty="0"/>
          </a:p>
        </p:txBody>
      </p:sp>
      <p:sp>
        <p:nvSpPr>
          <p:cNvPr id="661" name="Textplatzhalter 2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585788" y="2803525"/>
            <a:ext cx="3024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ym typeface="+mn-ea"/>
              </a:rPr>
              <a:t>Prepare</a:t>
            </a:r>
            <a:r>
              <a:rPr lang="en-US" altLang="zh-CN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project proposal _ </a:t>
            </a:r>
            <a:r>
              <a: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Cryogenics</a:t>
            </a:r>
            <a:endParaRPr lang="en-US" sz="1400" dirty="0">
              <a:cs typeface="Calibri" panose="020F0502020204030204"/>
            </a:endParaRPr>
          </a:p>
        </p:txBody>
      </p:sp>
      <p:sp>
        <p:nvSpPr>
          <p:cNvPr id="707" name="Text Placeholder 2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5959475" y="6138863"/>
            <a:ext cx="514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/>
              </a:rPr>
              <a:t>P</a:t>
            </a:r>
            <a:r>
              <a:rPr lang="en-US" altLang="zh-CN" sz="1400" dirty="0"/>
              <a:t>hase I</a:t>
            </a:r>
            <a:endParaRPr lang="en-US" sz="1400" dirty="0"/>
          </a:p>
        </p:txBody>
      </p:sp>
      <p:sp useBgFill="1">
        <p:nvSpPr>
          <p:cNvPr id="650" name="Text Placeholder 2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5630863" y="2981325"/>
            <a:ext cx="7699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C3DD5CC-B7A7-4EED-9678-9CA28FD35951}" type="datetime'''9''''''''''/''''''''3''''''''0''''''/''''''202''''''''''4'">
              <a:rPr lang="en-US" altLang="en-US" sz="1400" smtClean="0">
                <a:effectLst/>
              </a:rPr>
            </a:fld>
            <a:endParaRPr lang="en-US" sz="1400" dirty="0"/>
          </a:p>
        </p:txBody>
      </p:sp>
      <p:sp>
        <p:nvSpPr>
          <p:cNvPr id="658" name="Textplatzhalter 2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9542462" y="2460625"/>
            <a:ext cx="1055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Zhang Xiaotao</a:t>
            </a:r>
            <a:endParaRPr lang="en-US" sz="1400" b="1" dirty="0"/>
          </a:p>
        </p:txBody>
      </p:sp>
      <p:sp>
        <p:nvSpPr>
          <p:cNvPr id="9" name="Textplatzhalter 2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585788" y="4676775"/>
            <a:ext cx="144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S</a:t>
            </a:r>
            <a:r>
              <a:rPr lang="en-US" altLang="zh-CN" sz="1400" dirty="0"/>
              <a:t>tudy of coil cooling</a:t>
            </a:r>
            <a:endParaRPr lang="en-US" sz="1400" dirty="0"/>
          </a:p>
        </p:txBody>
      </p:sp>
      <p:sp>
        <p:nvSpPr>
          <p:cNvPr id="10" name="Textplatzhalter 2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9542463" y="4676775"/>
            <a:ext cx="733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Chen Zibo</a:t>
            </a:r>
            <a:endParaRPr lang="en-US" sz="1400" b="1" dirty="0"/>
          </a:p>
        </p:txBody>
      </p:sp>
      <p:sp>
        <p:nvSpPr>
          <p:cNvPr id="103" name="Textplatzhalter 2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9542463" y="4889500"/>
            <a:ext cx="925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Liu Ping/ZXT</a:t>
            </a:r>
            <a:endParaRPr lang="en-US" sz="1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07718" y="728484"/>
            <a:ext cx="4350904" cy="565012"/>
            <a:chOff x="5143855" y="28486"/>
            <a:chExt cx="2176107" cy="565012"/>
          </a:xfrm>
        </p:grpSpPr>
        <p:cxnSp>
          <p:nvCxnSpPr>
            <p:cNvPr id="4" name="Gerade Verbindung 13"/>
            <p:cNvCxnSpPr>
              <a:stCxn id="4" idx="0"/>
              <a:endCxn id="4" idx="2"/>
            </p:cNvCxnSpPr>
            <p:nvPr/>
          </p:nvCxnSpPr>
          <p:spPr>
            <a:xfrm>
              <a:off x="5143855" y="28486"/>
              <a:ext cx="2176107" cy="0"/>
            </a:xfrm>
            <a:prstGeom prst="line">
              <a:avLst/>
            </a:prstGeom>
            <a:ln w="9525" cap="flat" cmpd="sng" algn="ctr">
              <a:solidFill>
                <a:srgbClr val="EC660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utoShape 10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flipH="1">
              <a:off x="5143855" y="28486"/>
              <a:ext cx="2176107" cy="5650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19050">
              <a:noFill/>
              <a:miter lim="800000"/>
            </a:ln>
            <a:effectLst/>
          </p:spPr>
          <p:txBody>
            <a:bodyPr vert="horz" wrap="square" lIns="35934" tIns="35934" rIns="35934" bIns="35934" numCol="1" anchor="ctr" anchorCtr="0" compatLnSpc="1">
              <a:spAutoFit/>
            </a:bodyPr>
            <a:lstStyle/>
            <a:p>
              <a:pPr fontAlgn="base">
                <a:spcBef>
                  <a:spcPct val="30000"/>
                </a:spcBef>
                <a:spcAft>
                  <a:spcPct val="20000"/>
                </a:spcAft>
                <a:buClr>
                  <a:schemeClr val="accent1"/>
                </a:buClr>
                <a:tabLst>
                  <a:tab pos="266065" algn="l"/>
                  <a:tab pos="630555" algn="l"/>
                  <a:tab pos="97917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Detector Superconducting Solenoid Magnet team aligned @Aug.30</a:t>
              </a:r>
              <a:r>
                <a:rPr lang="en-US" sz="1600" baseline="30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.2024  </a:t>
              </a:r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Gerade Verbindung 13"/>
            <p:cNvCxnSpPr>
              <a:stCxn id="4" idx="6"/>
              <a:endCxn id="4" idx="4"/>
            </p:cNvCxnSpPr>
            <p:nvPr/>
          </p:nvCxnSpPr>
          <p:spPr>
            <a:xfrm>
              <a:off x="5143855" y="593498"/>
              <a:ext cx="2176107" cy="0"/>
            </a:xfrm>
            <a:prstGeom prst="line">
              <a:avLst/>
            </a:prstGeom>
            <a:ln w="9525" cap="flat" cmpd="sng" algn="ctr">
              <a:solidFill>
                <a:srgbClr val="EC660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platzhalter 2"/>
          <p:cNvSpPr>
            <a:spLocks noGrp="1"/>
          </p:cNvSpPr>
          <p:nvPr/>
        </p:nvSpPr>
        <p:spPr bwMode="auto">
          <a:xfrm>
            <a:off x="10109128" y="2116138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10" indent="-219710" algn="l" defTabSz="914400" rtl="0" eaLnBrk="1" latinLnBrk="0" hangingPunct="1">
              <a:lnSpc>
                <a:spcPts val="216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50"/>
              </a:lnSpc>
              <a:spcBef>
                <a:spcPts val="15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/>
              <a:t>DSSM</a:t>
            </a:r>
            <a:endParaRPr lang="en-US" sz="1400" b="1" dirty="0"/>
          </a:p>
        </p:txBody>
      </p:sp>
      <p:sp>
        <p:nvSpPr>
          <p:cNvPr id="743" name="Rectangle 742"/>
          <p:cNvSpPr/>
          <p:nvPr/>
        </p:nvSpPr>
        <p:spPr>
          <a:xfrm>
            <a:off x="6995122" y="5540600"/>
            <a:ext cx="2643582" cy="23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0"/>
            <a:ext cx="11380202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Comparison of Main Parameters of Superconducting Magnets for ATLAS, CMS, BES III, and STCF Detectors</a:t>
            </a:r>
            <a:endParaRPr lang="en-US" altLang="zh-CN" sz="1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62182" y="1191492"/>
          <a:ext cx="10058402" cy="4790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500"/>
                <a:gridCol w="2095882"/>
                <a:gridCol w="1588654"/>
                <a:gridCol w="1395286"/>
                <a:gridCol w="1634540"/>
                <a:gridCol w="1634540"/>
              </a:tblGrid>
              <a:tr h="3645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ATLAS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CMS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BESIII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STCF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kern="100" dirty="0">
                          <a:latin typeface="+mn-lt"/>
                          <a:ea typeface="宋体" panose="02010600030101010101" pitchFamily="2" charset="-122"/>
                        </a:rPr>
                        <a:t>Cryostat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effectLst/>
                        </a:rPr>
                        <a:t>Inner radius 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2.97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1.38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98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Outer radius /m</a:t>
                      </a:r>
                      <a:r>
                        <a:rPr lang="en-US" sz="1000" dirty="0">
                          <a:effectLst/>
                        </a:rPr>
                        <a:t> 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3.80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1.85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Length 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13.00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3.91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4.76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46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Superconducting coil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Nominal diameter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2.46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layers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2.95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3.10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Length </a:t>
                      </a:r>
                      <a:r>
                        <a:rPr lang="en-US" sz="1400" dirty="0">
                          <a:effectLst/>
                        </a:rPr>
                        <a:t>/m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5.30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12.48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3.52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  <a:latin typeface="+mn-lt"/>
                        </a:rPr>
                        <a:t>Conductor size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/mm*mm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4.25*30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22.3*72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3.7*20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4.67*15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72104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  <a:latin typeface="+mn-lt"/>
                        </a:rPr>
                        <a:t>Electrical performance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Central magnetic field strength </a:t>
                      </a:r>
                      <a:r>
                        <a:rPr lang="en-US" sz="1400" dirty="0">
                          <a:effectLst/>
                        </a:rPr>
                        <a:t>/T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Nominal current </a:t>
                      </a:r>
                      <a:r>
                        <a:rPr lang="en-US" sz="1400" dirty="0">
                          <a:effectLst/>
                        </a:rPr>
                        <a:t>/A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7600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19500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3150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3820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76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Inductance </a:t>
                      </a:r>
                      <a:r>
                        <a:rPr lang="en-US" sz="1400" dirty="0">
                          <a:effectLst/>
                        </a:rPr>
                        <a:t>/H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14.15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1.69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effectLst/>
                        </a:rPr>
                        <a:t>Energy storage </a:t>
                      </a:r>
                      <a:r>
                        <a:rPr lang="en-US" sz="1400" dirty="0">
                          <a:effectLst/>
                        </a:rPr>
                        <a:t>/MJ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39.00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2700.00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9.50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12.30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4542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Cold mass/t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5.70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234.00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3.60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4.80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720712" y="23048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Physical modeling and boundary conditions</a:t>
            </a:r>
            <a:endParaRPr lang="en-US" altLang="zh-CN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21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20725" y="818515"/>
            <a:ext cx="6318885" cy="603948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700" b="1" dirty="0">
                <a:ea typeface="宋体" panose="02010600030101010101" pitchFamily="2" charset="-122"/>
              </a:rPr>
              <a:t>Physical Requirements: </a:t>
            </a:r>
            <a:endParaRPr lang="en-US" altLang="zh-CN" sz="1700" b="1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700" dirty="0">
                <a:ea typeface="宋体" panose="02010600030101010101" pitchFamily="2" charset="-122"/>
              </a:rPr>
              <a:t>Design value of the central magnetic field : 1.0 T</a:t>
            </a:r>
            <a:endParaRPr lang="en-US" altLang="zh-CN" sz="1700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sz="1700" dirty="0">
                <a:ea typeface="宋体" panose="02010600030101010101" pitchFamily="2" charset="-122"/>
              </a:rPr>
              <a:t>Uniformity in the tracking volume </a:t>
            </a:r>
            <a:r>
              <a:rPr lang="en-US" altLang="zh-CN" sz="1700" dirty="0">
                <a:ea typeface="宋体" panose="02010600030101010101" pitchFamily="2" charset="-122"/>
              </a:rPr>
              <a:t>≤ </a:t>
            </a:r>
            <a:r>
              <a:rPr lang="en-US" sz="1700" dirty="0">
                <a:ea typeface="宋体" panose="02010600030101010101" pitchFamily="2" charset="-122"/>
              </a:rPr>
              <a:t>2%</a:t>
            </a:r>
            <a:endParaRPr lang="en-US" altLang="zh-CN" sz="1700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700" dirty="0">
                <a:ea typeface="宋体" panose="02010600030101010101" pitchFamily="2" charset="-122"/>
              </a:rPr>
              <a:t>Magnetic field measurement accuracy ≤ 0.3%</a:t>
            </a:r>
            <a:endParaRPr lang="en-US" altLang="zh-CN" sz="1700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700" dirty="0">
                <a:ea typeface="宋体" panose="02010600030101010101" pitchFamily="2" charset="-122"/>
              </a:rPr>
              <a:t>Axial leakage magnetic flux ≤ 50Gs@5.1m</a:t>
            </a:r>
            <a:endParaRPr lang="en-US" altLang="zh-CN" sz="1700" dirty="0"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700" b="1" dirty="0">
                <a:ea typeface="宋体" panose="02010600030101010101" pitchFamily="2" charset="-122"/>
              </a:rPr>
              <a:t>Boundary Condition</a:t>
            </a:r>
            <a:endParaRPr lang="en-US" altLang="zh-CN" sz="1700" b="1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sz="1700" dirty="0">
                <a:ea typeface="宋体" panose="02010600030101010101" pitchFamily="2" charset="-122"/>
              </a:rPr>
              <a:t>End Yoke plates layer: 40, 40, 40, 45, 45, 60, 60, 60, 80, 80, 150 mm respectively</a:t>
            </a:r>
            <a:endParaRPr lang="en-US" sz="1700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sz="1700" dirty="0">
                <a:ea typeface="宋体" panose="02010600030101010101" pitchFamily="2" charset="-122"/>
              </a:rPr>
              <a:t>Barrel Yoke layer: 40, 40, 45, 45, 60, 60, 60, 80, 80, 150 mm respectively</a:t>
            </a:r>
            <a:endParaRPr lang="en-US" sz="1700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sz="1700" dirty="0">
                <a:ea typeface="宋体" panose="02010600030101010101" pitchFamily="2" charset="-122"/>
              </a:rPr>
              <a:t> Yoke octagon innner diameter: 3700 mm</a:t>
            </a:r>
            <a:endParaRPr lang="en-US" sz="1700" dirty="0">
              <a:ea typeface="宋体" panose="02010600030101010101" pitchFamily="2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sz="1700" dirty="0">
                <a:ea typeface="宋体" panose="02010600030101010101" pitchFamily="2" charset="-122"/>
              </a:rPr>
              <a:t>Yoke total length: 7000 mm</a:t>
            </a:r>
            <a:endParaRPr lang="en-US" sz="1700" dirty="0"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256" y="1099127"/>
            <a:ext cx="3472411" cy="29571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6827586" y="6415190"/>
            <a:ext cx="472710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Main parameters of the STCF detector superconducting magnet</a:t>
            </a:r>
            <a:endParaRPr lang="de-DE" sz="12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610" y="4056380"/>
            <a:ext cx="370713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60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Yoke prototype</a:t>
            </a:r>
            <a:endParaRPr lang="en-US" altLang="zh-CN" sz="1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010" y="5880100"/>
            <a:ext cx="296100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Main parameters of the STCF detector </a:t>
            </a:r>
            <a:endParaRPr lang="de-DE" sz="1200" dirty="0"/>
          </a:p>
        </p:txBody>
      </p:sp>
      <p:sp>
        <p:nvSpPr>
          <p:cNvPr id="5" name="TextBox 1"/>
          <p:cNvSpPr txBox="1"/>
          <p:nvPr/>
        </p:nvSpPr>
        <p:spPr>
          <a:xfrm>
            <a:off x="8322945" y="5880100"/>
            <a:ext cx="331216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STCF superconducting magnet </a:t>
            </a:r>
            <a:r>
              <a:rPr lang="en-US" altLang="zh-CN" sz="1200" dirty="0"/>
              <a:t>flux distribution</a:t>
            </a:r>
            <a:endParaRPr lang="de-DE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5" y="1301115"/>
            <a:ext cx="3632835" cy="4048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830" y="1188085"/>
            <a:ext cx="3549015" cy="4481830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936865" y="2154555"/>
            <a:ext cx="370713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2" y="6416"/>
            <a:ext cx="11361729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2. Physical Requirements and Magnetic Field Design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Electromagnetic field finite element simulation results (Further optimization required)</a:t>
            </a:r>
            <a:endParaRPr lang="en-US" altLang="zh-CN" sz="20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1132" r="-173" b="-3677"/>
          <a:stretch>
            <a:fillRect/>
          </a:stretch>
        </p:blipFill>
        <p:spPr>
          <a:xfrm>
            <a:off x="613980" y="1096907"/>
            <a:ext cx="5758198" cy="36136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80" y="1096645"/>
            <a:ext cx="4648200" cy="38423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1"/>
          <p:cNvSpPr txBox="1"/>
          <p:nvPr/>
        </p:nvSpPr>
        <p:spPr>
          <a:xfrm>
            <a:off x="1117417" y="4821321"/>
            <a:ext cx="5254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STCF detector superconducting magnetic field distribution at tracking area</a:t>
            </a:r>
            <a:endParaRPr lang="de-DE" sz="1200" dirty="0"/>
          </a:p>
        </p:txBody>
      </p:sp>
      <p:sp>
        <p:nvSpPr>
          <p:cNvPr id="9" name="TextBox 4"/>
          <p:cNvSpPr txBox="1"/>
          <p:nvPr/>
        </p:nvSpPr>
        <p:spPr>
          <a:xfrm>
            <a:off x="7142412" y="4821320"/>
            <a:ext cx="4751323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Distribution of magnetic field along the centerline</a:t>
            </a:r>
            <a:endParaRPr lang="de-DE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04215" y="5377815"/>
            <a:ext cx="1078420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cs typeface="+mn-lt"/>
              </a:rPr>
              <a:t>The uniformity and magnetic field </a:t>
            </a:r>
            <a:r>
              <a:rPr lang="en-US" dirty="0">
                <a:sym typeface="+mn-ea"/>
              </a:rPr>
              <a:t>distribution </a:t>
            </a:r>
            <a:r>
              <a:rPr lang="zh-CN" altLang="en-US">
                <a:cs typeface="+mn-lt"/>
              </a:rPr>
              <a:t>need further optimization to meet the requirements</a:t>
            </a:r>
            <a:endParaRPr lang="en-US" altLang="zh-CN">
              <a:cs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57"/>
            <a:ext cx="9158496" cy="897892"/>
          </a:xfrm>
        </p:spPr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3. Research and Development of Superconducting Coil</a:t>
            </a:r>
            <a:br>
              <a:rPr lang="en-US" altLang="zh-CN" sz="28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</a:b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- S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uperconductor</a:t>
            </a:r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, layout structure and parameters of superconducting coil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49" y="1300762"/>
            <a:ext cx="2450779" cy="178354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304702" y="1456592"/>
          <a:ext cx="5202924" cy="43127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01147"/>
                <a:gridCol w="2601777"/>
              </a:tblGrid>
              <a:tr h="26634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Conductor</a:t>
                      </a:r>
                      <a:r>
                        <a:rPr lang="en-US" sz="1200" kern="100" cap="all">
                          <a:effectLst/>
                        </a:rPr>
                        <a:t> </a:t>
                      </a:r>
                      <a:r>
                        <a:rPr lang="en-US" sz="1200" kern="100">
                          <a:effectLst/>
                        </a:rPr>
                        <a:t>paraments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 hMerge="1">
                  <a:tcPr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r</a:t>
                      </a:r>
                      <a:r>
                        <a:rPr lang="en-US" sz="1200" kern="100">
                          <a:effectLst/>
                        </a:rPr>
                        <a:t>ated current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3820 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 dirty="0">
                          <a:effectLst/>
                        </a:rPr>
                        <a:t>c</a:t>
                      </a:r>
                      <a:r>
                        <a:rPr lang="en-US" sz="1200" kern="100" dirty="0">
                          <a:effectLst/>
                        </a:rPr>
                        <a:t>ritical current at 4.2 k &amp; 2 T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15000 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c</a:t>
                      </a:r>
                      <a:r>
                        <a:rPr lang="en-US" sz="1200" kern="100">
                          <a:effectLst/>
                        </a:rPr>
                        <a:t>ondutor length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9.15 km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c</a:t>
                      </a:r>
                      <a:r>
                        <a:rPr lang="en-US" sz="1200" kern="100">
                          <a:effectLst/>
                        </a:rPr>
                        <a:t>able dimension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4.67 mm *15 mm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4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Rutherford</a:t>
                      </a:r>
                      <a:r>
                        <a:rPr lang="en-US" sz="1200" kern="100" cap="all">
                          <a:effectLst/>
                        </a:rPr>
                        <a:t> </a:t>
                      </a:r>
                      <a:r>
                        <a:rPr lang="en-US" sz="1200" kern="100">
                          <a:effectLst/>
                        </a:rPr>
                        <a:t>cable paraments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 hMerge="1">
                  <a:tcPr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 dirty="0">
                          <a:effectLst/>
                        </a:rPr>
                        <a:t>n</a:t>
                      </a:r>
                      <a:r>
                        <a:rPr lang="en-US" sz="1200" kern="100" dirty="0">
                          <a:effectLst/>
                        </a:rPr>
                        <a:t>umber of strands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c</a:t>
                      </a:r>
                      <a:r>
                        <a:rPr lang="en-US" sz="1200" kern="100">
                          <a:effectLst/>
                        </a:rPr>
                        <a:t>able</a:t>
                      </a:r>
                      <a:r>
                        <a:rPr lang="en-US" sz="1200" kern="100" cap="all">
                          <a:effectLst/>
                        </a:rPr>
                        <a:t> </a:t>
                      </a:r>
                      <a:r>
                        <a:rPr lang="en-US" sz="1200" kern="100">
                          <a:effectLst/>
                        </a:rPr>
                        <a:t>transposition pitch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r>
                        <a:rPr lang="zh-CN" sz="1200" kern="100">
                          <a:effectLst/>
                        </a:rPr>
                        <a:t>±</a:t>
                      </a:r>
                      <a:r>
                        <a:rPr lang="en-US" sz="1200" kern="100">
                          <a:effectLst/>
                        </a:rPr>
                        <a:t>5 mm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 dirty="0">
                          <a:effectLst/>
                        </a:rPr>
                        <a:t>C</a:t>
                      </a:r>
                      <a:r>
                        <a:rPr lang="en-US" sz="1200" kern="100" dirty="0">
                          <a:effectLst/>
                        </a:rPr>
                        <a:t>u : </a:t>
                      </a:r>
                      <a:r>
                        <a:rPr lang="en-US" sz="1200" kern="100" dirty="0" err="1">
                          <a:effectLst/>
                        </a:rPr>
                        <a:t>NbTi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~1:1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N</a:t>
                      </a:r>
                      <a:r>
                        <a:rPr lang="en-US" sz="1200" kern="100">
                          <a:effectLst/>
                        </a:rPr>
                        <a:t>bTi filament diameter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r>
                        <a:rPr lang="zh-CN" sz="1200" kern="100">
                          <a:effectLst/>
                        </a:rPr>
                        <a:t>±</a:t>
                      </a:r>
                      <a:r>
                        <a:rPr lang="en-US" sz="1200" kern="100">
                          <a:effectLst/>
                        </a:rPr>
                        <a:t>5 </a:t>
                      </a:r>
                      <a:r>
                        <a:rPr lang="zh-CN" sz="1200" kern="100">
                          <a:effectLst/>
                        </a:rPr>
                        <a:t>μ</a:t>
                      </a:r>
                      <a:r>
                        <a:rPr lang="en-US" sz="1200" kern="100">
                          <a:effectLst/>
                        </a:rPr>
                        <a:t>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n</a:t>
                      </a:r>
                      <a:r>
                        <a:rPr lang="en-US" sz="1200" kern="100">
                          <a:effectLst/>
                        </a:rPr>
                        <a:t>umbe of filaments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600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66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n</a:t>
                      </a:r>
                      <a:r>
                        <a:rPr lang="en-US" sz="1200" kern="100">
                          <a:effectLst/>
                        </a:rPr>
                        <a:t> value@2T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a</a:t>
                      </a:r>
                      <a:r>
                        <a:rPr lang="en-US" sz="1200" kern="100">
                          <a:effectLst/>
                        </a:rPr>
                        <a:t>luminum stabilizer paraments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 hMerge="1">
                  <a:tcPr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cap="all">
                          <a:effectLst/>
                        </a:rPr>
                        <a:t>RRR@0t,4.2K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500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Yield strength@4.2k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≥</a:t>
                      </a:r>
                      <a:r>
                        <a:rPr lang="en-US" sz="1200" kern="100">
                          <a:effectLst/>
                        </a:rPr>
                        <a:t>60MPa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  <a:tr h="270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Crosssection ratio of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&gt;80%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04" marR="68004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70563" y="6097116"/>
            <a:ext cx="3719157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Conceptual structure layout of the solenoid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35709" y="3084305"/>
            <a:ext cx="5560291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Cross-sectional view of the superconductor for the STCF detector magnet</a:t>
            </a:r>
            <a:endParaRPr lang="de-D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1015184"/>
            <a:ext cx="25155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 algn="just">
              <a:lnSpc>
                <a:spcPct val="150000"/>
              </a:lnSpc>
            </a:pPr>
            <a:r>
              <a:rPr lang="en-US" sz="1200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Conductor paraments</a:t>
            </a:r>
            <a:endParaRPr lang="en-US" sz="1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1507819" y="3429000"/>
            <a:ext cx="4044644" cy="2580783"/>
            <a:chOff x="5737860" y="440883"/>
            <a:chExt cx="5142230" cy="3896092"/>
          </a:xfrm>
        </p:grpSpPr>
        <p:graphicFrame>
          <p:nvGraphicFramePr>
            <p:cNvPr id="5" name="对象 41"/>
            <p:cNvGraphicFramePr/>
            <p:nvPr/>
          </p:nvGraphicFramePr>
          <p:xfrm>
            <a:off x="7534592" y="440883"/>
            <a:ext cx="940435" cy="826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BMP 图像" r:id="rId6" imgW="584200" imgH="469900" progId="Paint.Picture">
                    <p:embed/>
                  </p:oleObj>
                </mc:Choice>
                <mc:Fallback>
                  <p:oleObj name="BMP 图像" r:id="rId6" imgW="584200" imgH="469900" progId="Paint.Picture">
                    <p:embed/>
                    <p:pic>
                      <p:nvPicPr>
                        <p:cNvPr id="0" name="对象 4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34592" y="440883"/>
                          <a:ext cx="940435" cy="8267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6"/>
            <p:cNvSpPr/>
            <p:nvPr/>
          </p:nvSpPr>
          <p:spPr>
            <a:xfrm>
              <a:off x="5737860" y="1219835"/>
              <a:ext cx="5142230" cy="79248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5083 Aluminum Support Cylinder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0" name="组合 43"/>
            <p:cNvGrpSpPr/>
            <p:nvPr/>
          </p:nvGrpSpPr>
          <p:grpSpPr>
            <a:xfrm>
              <a:off x="5819140" y="2078990"/>
              <a:ext cx="4985385" cy="1595755"/>
              <a:chOff x="9164" y="3242"/>
              <a:chExt cx="7851" cy="2513"/>
            </a:xfrm>
          </p:grpSpPr>
          <p:grpSp>
            <p:nvGrpSpPr>
              <p:cNvPr id="18" name="组合 14"/>
              <p:cNvGrpSpPr/>
              <p:nvPr/>
            </p:nvGrpSpPr>
            <p:grpSpPr>
              <a:xfrm>
                <a:off x="10906" y="3257"/>
                <a:ext cx="826" cy="2484"/>
                <a:chOff x="10906" y="3257"/>
                <a:chExt cx="826" cy="2484"/>
              </a:xfrm>
            </p:grpSpPr>
            <p:sp>
              <p:nvSpPr>
                <p:cNvPr id="92173" name="矩形 4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74" name="矩形 5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19" name="组合 17"/>
              <p:cNvGrpSpPr/>
              <p:nvPr/>
            </p:nvGrpSpPr>
            <p:grpSpPr>
              <a:xfrm>
                <a:off x="11780" y="3257"/>
                <a:ext cx="826" cy="2484"/>
                <a:chOff x="10906" y="3257"/>
                <a:chExt cx="826" cy="2484"/>
              </a:xfrm>
            </p:grpSpPr>
            <p:sp>
              <p:nvSpPr>
                <p:cNvPr id="92171" name="矩形 18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72" name="矩形 19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0" name="组合 20"/>
              <p:cNvGrpSpPr/>
              <p:nvPr/>
            </p:nvGrpSpPr>
            <p:grpSpPr>
              <a:xfrm>
                <a:off x="9164" y="3271"/>
                <a:ext cx="826" cy="2484"/>
                <a:chOff x="10906" y="3257"/>
                <a:chExt cx="826" cy="2484"/>
              </a:xfrm>
            </p:grpSpPr>
            <p:sp>
              <p:nvSpPr>
                <p:cNvPr id="92169" name="矩形 21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70" name="矩形 22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1" name="组合 23"/>
              <p:cNvGrpSpPr/>
              <p:nvPr/>
            </p:nvGrpSpPr>
            <p:grpSpPr>
              <a:xfrm>
                <a:off x="10032" y="3271"/>
                <a:ext cx="826" cy="2484"/>
                <a:chOff x="10906" y="3257"/>
                <a:chExt cx="826" cy="2484"/>
              </a:xfrm>
            </p:grpSpPr>
            <p:sp>
              <p:nvSpPr>
                <p:cNvPr id="92167" name="矩形 24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8" name="矩形 25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3" name="组合 26"/>
              <p:cNvGrpSpPr/>
              <p:nvPr/>
            </p:nvGrpSpPr>
            <p:grpSpPr>
              <a:xfrm>
                <a:off x="15312" y="3242"/>
                <a:ext cx="826" cy="2484"/>
                <a:chOff x="10906" y="3257"/>
                <a:chExt cx="826" cy="2484"/>
              </a:xfrm>
            </p:grpSpPr>
            <p:sp>
              <p:nvSpPr>
                <p:cNvPr id="92165" name="矩形 27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6" name="矩形 28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4" name="组合 29"/>
              <p:cNvGrpSpPr/>
              <p:nvPr/>
            </p:nvGrpSpPr>
            <p:grpSpPr>
              <a:xfrm>
                <a:off x="14456" y="3242"/>
                <a:ext cx="826" cy="2484"/>
                <a:chOff x="10906" y="3257"/>
                <a:chExt cx="826" cy="2484"/>
              </a:xfrm>
            </p:grpSpPr>
            <p:sp>
              <p:nvSpPr>
                <p:cNvPr id="92162" name="矩形 30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3" name="矩形 31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5" name="组合 32"/>
              <p:cNvGrpSpPr/>
              <p:nvPr/>
            </p:nvGrpSpPr>
            <p:grpSpPr>
              <a:xfrm>
                <a:off x="13564" y="3257"/>
                <a:ext cx="826" cy="2484"/>
                <a:chOff x="10906" y="3257"/>
                <a:chExt cx="826" cy="2484"/>
              </a:xfrm>
            </p:grpSpPr>
            <p:sp>
              <p:nvSpPr>
                <p:cNvPr id="92160" name="矩形 33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2161" name="矩形 34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6" name="组合 35"/>
              <p:cNvGrpSpPr/>
              <p:nvPr/>
            </p:nvGrpSpPr>
            <p:grpSpPr>
              <a:xfrm>
                <a:off x="12672" y="3257"/>
                <a:ext cx="826" cy="2484"/>
                <a:chOff x="10906" y="3257"/>
                <a:chExt cx="826" cy="2484"/>
              </a:xfrm>
            </p:grpSpPr>
            <p:sp>
              <p:nvSpPr>
                <p:cNvPr id="30" name="矩形 36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1" name="矩形 37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7" name="组合 38"/>
              <p:cNvGrpSpPr/>
              <p:nvPr/>
            </p:nvGrpSpPr>
            <p:grpSpPr>
              <a:xfrm>
                <a:off x="16189" y="3242"/>
                <a:ext cx="826" cy="2484"/>
                <a:chOff x="10906" y="3257"/>
                <a:chExt cx="826" cy="2484"/>
              </a:xfrm>
            </p:grpSpPr>
            <p:sp>
              <p:nvSpPr>
                <p:cNvPr id="28" name="矩形 39"/>
                <p:cNvSpPr/>
                <p:nvPr/>
              </p:nvSpPr>
              <p:spPr>
                <a:xfrm>
                  <a:off x="10906" y="3257"/>
                  <a:ext cx="826" cy="24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9" name="矩形 40"/>
                <p:cNvSpPr/>
                <p:nvPr/>
              </p:nvSpPr>
              <p:spPr>
                <a:xfrm>
                  <a:off x="11176" y="3870"/>
                  <a:ext cx="304" cy="1310"/>
                </a:xfrm>
                <a:prstGeom prst="rect">
                  <a:avLst/>
                </a:prstGeom>
                <a:pattFill prst="lgGrid">
                  <a:fgClr>
                    <a:sysClr val="windowText" lastClr="000000"/>
                  </a:fgClr>
                  <a:bgClr>
                    <a:srgbClr val="ED7D31">
                      <a:lumMod val="75000"/>
                    </a:srgbClr>
                  </a:bgClr>
                </a:patt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sp>
          <p:nvSpPr>
            <p:cNvPr id="12" name="矩形 44"/>
            <p:cNvSpPr/>
            <p:nvPr/>
          </p:nvSpPr>
          <p:spPr>
            <a:xfrm>
              <a:off x="5767705" y="2012315"/>
              <a:ext cx="5104130" cy="76200"/>
            </a:xfrm>
            <a:prstGeom prst="rect">
              <a:avLst/>
            </a:prstGeom>
            <a:pattFill prst="pct20">
              <a:fgClr>
                <a:srgbClr val="F2F2F2"/>
              </a:fgClr>
              <a:bgClr>
                <a:sysClr val="windowText" lastClr="000000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矩形 45"/>
            <p:cNvSpPr/>
            <p:nvPr/>
          </p:nvSpPr>
          <p:spPr>
            <a:xfrm>
              <a:off x="5744845" y="3659505"/>
              <a:ext cx="5104130" cy="76200"/>
            </a:xfrm>
            <a:prstGeom prst="rect">
              <a:avLst/>
            </a:prstGeom>
            <a:pattFill prst="pct20">
              <a:fgClr>
                <a:srgbClr val="F2F2F2"/>
              </a:fgClr>
              <a:bgClr>
                <a:sysClr val="windowText" lastClr="000000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矩形 46"/>
            <p:cNvSpPr/>
            <p:nvPr/>
          </p:nvSpPr>
          <p:spPr>
            <a:xfrm>
              <a:off x="5775960" y="3742690"/>
              <a:ext cx="5104130" cy="76200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4000">
                  <a:srgbClr val="5B9BD5">
                    <a:lumMod val="45000"/>
                    <a:lumOff val="55000"/>
                  </a:srgbClr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文本框 47"/>
            <p:cNvSpPr txBox="1"/>
            <p:nvPr/>
          </p:nvSpPr>
          <p:spPr>
            <a:xfrm>
              <a:off x="6797508" y="3825875"/>
              <a:ext cx="3034999" cy="51110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10600030101010101" charset="-122"/>
                  <a:ea typeface="等线 Light" panose="02010600030101010101" charset="-122"/>
                  <a:cs typeface="Times New Roman" panose="02020603050405020304" pitchFamily="18" charset="0"/>
                </a:rPr>
                <a:t>1000 RRR Aluminum Strip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charset="-122"/>
                <a:ea typeface="等线 Light" panose="0201060003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16"/>
            <p:cNvCxnSpPr/>
            <p:nvPr/>
          </p:nvCxnSpPr>
          <p:spPr>
            <a:xfrm flipH="1">
              <a:off x="8319770" y="475173"/>
              <a:ext cx="555625" cy="31676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92176" name="TextBox 92175"/>
          <p:cNvSpPr txBox="1"/>
          <p:nvPr/>
        </p:nvSpPr>
        <p:spPr>
          <a:xfrm>
            <a:off x="3947496" y="3243826"/>
            <a:ext cx="1980484" cy="424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de-DE" sz="1600" b="1" dirty="0">
                <a:latin typeface="等线 Light" panose="02010600030101010101" charset="-122"/>
                <a:ea typeface="等线 Light" panose="02010600030101010101" charset="-122"/>
              </a:rPr>
              <a:t>H</a:t>
            </a:r>
            <a:r>
              <a:rPr lang="en-US" altLang="zh-CN" sz="1600" b="1" dirty="0">
                <a:latin typeface="等线 Light" panose="02010600030101010101" charset="-122"/>
                <a:ea typeface="等线 Light" panose="02010600030101010101" charset="-122"/>
              </a:rPr>
              <a:t>e cooling pipe</a:t>
            </a:r>
            <a:endParaRPr lang="de-DE" sz="1600" b="1" dirty="0">
              <a:latin typeface="等线 Light" panose="02010600030101010101" charset="-122"/>
              <a:ea typeface="等线 Light" panose="02010600030101010101" charset="-122"/>
            </a:endParaRPr>
          </a:p>
        </p:txBody>
      </p:sp>
      <p:cxnSp>
        <p:nvCxnSpPr>
          <p:cNvPr id="92177" name="Straight Arrow Connector 92176"/>
          <p:cNvCxnSpPr/>
          <p:nvPr/>
        </p:nvCxnSpPr>
        <p:spPr>
          <a:xfrm flipV="1">
            <a:off x="1173222" y="5035317"/>
            <a:ext cx="465955" cy="308037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2179" name="TextBox 92178"/>
          <p:cNvSpPr txBox="1"/>
          <p:nvPr/>
        </p:nvSpPr>
        <p:spPr>
          <a:xfrm>
            <a:off x="156259" y="5228831"/>
            <a:ext cx="1980484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sz="1400" b="1" dirty="0">
                <a:latin typeface="等线 Light" panose="02010600030101010101" charset="-122"/>
                <a:ea typeface="等线 Light" panose="02010600030101010101" charset="-122"/>
              </a:rPr>
              <a:t>Superconductor cable</a:t>
            </a:r>
            <a:endParaRPr lang="de-DE" sz="1400" b="1" dirty="0">
              <a:latin typeface="等线 Light" panose="02010600030101010101" charset="-122"/>
              <a:ea typeface="等线 Light" panose="02010600030101010101" charset="-122"/>
            </a:endParaRPr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7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10160" imgH="10160" progId="TCLayout.ActiveDocument.1">
                  <p:embed/>
                </p:oleObj>
              </mc:Choice>
              <mc:Fallback>
                <p:oleObj name="think-cell Slide" r:id="rId2" imgW="10160" imgH="10160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253" y="15658"/>
            <a:ext cx="10438092" cy="897892"/>
          </a:xfrm>
        </p:spPr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4. </a:t>
            </a: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  <a:sym typeface="+mn-ea"/>
              </a:rPr>
              <a:t>Research and Development of</a:t>
            </a:r>
            <a:r>
              <a:rPr lang="en-US" altLang="zh-CN" sz="3100" b="1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 </a:t>
            </a:r>
            <a:r>
              <a:rPr lang="en-US" sz="3100" b="1" dirty="0">
                <a:solidFill>
                  <a:schemeClr val="accent2"/>
                </a:solidFill>
                <a:latin typeface="+mn-lt"/>
              </a:rPr>
              <a:t>Cryostat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200" b="1" dirty="0">
                <a:solidFill>
                  <a:schemeClr val="accent2"/>
                </a:solidFill>
                <a:latin typeface="+mn-lt"/>
              </a:rPr>
              <a:t>- FEA simulation of preliminary design cryostat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Footer Placeholder 3"/>
          <p:cNvSpPr txBox="1"/>
          <p:nvPr/>
        </p:nvSpPr>
        <p:spPr>
          <a:xfrm>
            <a:off x="8574088" y="6155743"/>
            <a:ext cx="325945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Detector Superconducting Solenoid Magnet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91599" y="4950806"/>
            <a:ext cx="4599709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Arial" panose="020B0604020202020204" pitchFamily="34" charset="0"/>
                <a:ea typeface="宋体" panose="02010600030101010101" pitchFamily="2" charset="-122"/>
              </a:rPr>
              <a:t>Buckling analysisl</a:t>
            </a:r>
            <a:r>
              <a:rPr lang="zh-CN" altLang="en-US" sz="1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sz="1200" kern="100" dirty="0">
                <a:latin typeface="Arial" panose="020B0604020202020204" pitchFamily="34" charset="0"/>
                <a:ea typeface="宋体" panose="02010600030101010101" pitchFamily="2" charset="-122"/>
              </a:rPr>
              <a:t>2D 1/2 Model</a:t>
            </a:r>
            <a:r>
              <a:rPr lang="zh-CN" altLang="en-US" sz="1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de-DE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94" y="1205613"/>
            <a:ext cx="4594225" cy="3453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7683" y="1007283"/>
            <a:ext cx="4891708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kern="100" dirty="0">
                <a:latin typeface="Arial" panose="020B0604020202020204" pitchFamily="34" charset="0"/>
                <a:ea typeface="宋体" panose="02010600030101010101" pitchFamily="2" charset="-122"/>
              </a:rPr>
              <a:t>Cryostat dimension</a:t>
            </a:r>
            <a:endParaRPr lang="de-DE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102350" y="1376146"/>
          <a:ext cx="4681105" cy="3214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045"/>
                <a:gridCol w="2670060"/>
              </a:tblGrid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Inner radius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1.49m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Outer radius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1.88m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Length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4.76m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Inner cylinder thickness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6mm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</a:rPr>
                        <a:t>Outer cylinder thickness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16mm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plate thickness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32mm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614" y="22072"/>
            <a:ext cx="1875386" cy="8273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4520" y="5230495"/>
            <a:ext cx="105746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b="1">
                <a:sym typeface="+mn-ea"/>
              </a:rPr>
              <a:t>C</a:t>
            </a:r>
            <a:r>
              <a:rPr lang="zh-CN" altLang="en-US" b="1">
                <a:sym typeface="+mn-ea"/>
              </a:rPr>
              <a:t>onclusion</a:t>
            </a:r>
            <a:r>
              <a:rPr lang="en-US" altLang="zh-CN" b="1">
                <a:sym typeface="+mn-ea"/>
              </a:rPr>
              <a:t>: </a:t>
            </a:r>
            <a:r>
              <a:rPr lang="zh-CN" altLang="en-US"/>
              <a:t>By simulating the buckling analysis of a </a:t>
            </a:r>
            <a:r>
              <a:rPr lang="en-US" b="1" dirty="0">
                <a:solidFill>
                  <a:schemeClr val="accent2"/>
                </a:solidFill>
                <a:sym typeface="+mn-ea"/>
              </a:rPr>
              <a:t>cryostat</a:t>
            </a:r>
            <a:r>
              <a:rPr lang="zh-CN" altLang="en-US"/>
              <a:t> using two </a:t>
            </a:r>
            <a:r>
              <a:rPr lang="en-US" altLang="zh-CN"/>
              <a:t>FEA</a:t>
            </a:r>
            <a:r>
              <a:rPr lang="zh-CN" altLang="en-US"/>
              <a:t> software</a:t>
            </a:r>
            <a:r>
              <a:rPr lang="en-US" altLang="zh-CN"/>
              <a:t>s</a:t>
            </a:r>
            <a:r>
              <a:rPr lang="zh-CN" altLang="en-US"/>
              <a:t>, the selected dimensions can fully meet the design requirements.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43" y="1152908"/>
            <a:ext cx="4759325" cy="35585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MCoIBpVp2baxgEMtVILRBQ"/>
</p:tagLst>
</file>

<file path=ppt/tags/tag100.xml><?xml version="1.0" encoding="utf-8"?>
<p:tagLst xmlns:p="http://schemas.openxmlformats.org/presentationml/2006/main">
  <p:tag name="THINKCELLSHAPEDONOTDELETE" val="tYAyb6r_Ljg2Oayv54bi6zw"/>
</p:tagLst>
</file>

<file path=ppt/tags/tag101.xml><?xml version="1.0" encoding="utf-8"?>
<p:tagLst xmlns:p="http://schemas.openxmlformats.org/presentationml/2006/main">
  <p:tag name="THINKCELLSHAPEDONOTDELETE" val="tZJDpfjLyG6gxel3cU82RPA"/>
</p:tagLst>
</file>

<file path=ppt/tags/tag102.xml><?xml version="1.0" encoding="utf-8"?>
<p:tagLst xmlns:p="http://schemas.openxmlformats.org/presentationml/2006/main">
  <p:tag name="EE4P_TEMPLATESTYLE" val="6"/>
</p:tagLst>
</file>

<file path=ppt/tags/tag103.xml><?xml version="1.0" encoding="utf-8"?>
<p:tagLst xmlns:p="http://schemas.openxmlformats.org/presentationml/2006/main">
  <p:tag name="THINKCELLSHAPEDONOTDELETE" val="thinkcellActiveDocDoNotDelete"/>
</p:tagLst>
</file>

<file path=ppt/tags/tag104.xml><?xml version="1.0" encoding="utf-8"?>
<p:tagLst xmlns:p="http://schemas.openxmlformats.org/presentationml/2006/main">
  <p:tag name="KSO_WM_UNIT_TABLE_BEAUTIFY" val="smartTable{83888f33-bc23-4d15-b7c3-fbd10a350b8f}"/>
</p:tagLst>
</file>

<file path=ppt/tags/tag105.xml><?xml version="1.0" encoding="utf-8"?>
<p:tagLst xmlns:p="http://schemas.openxmlformats.org/presentationml/2006/main">
  <p:tag name="THINKCELLSHAPEDONOTDELETE" val="thinkcellActiveDocDoNotDelete"/>
</p:tagLst>
</file>

<file path=ppt/tags/tag106.xml><?xml version="1.0" encoding="utf-8"?>
<p:tagLst xmlns:p="http://schemas.openxmlformats.org/presentationml/2006/main">
  <p:tag name="THINKCELLSHAPEDONOTDELETE" val="thinkcellActiveDocDoNotDelete"/>
</p:tagLst>
</file>

<file path=ppt/tags/tag107.xml><?xml version="1.0" encoding="utf-8"?>
<p:tagLst xmlns:p="http://schemas.openxmlformats.org/presentationml/2006/main">
  <p:tag name="THINKCELLSHAPEDONOTDELETE" val="thinkcellActiveDocDoNotDelete"/>
</p:tagLst>
</file>

<file path=ppt/tags/tag108.xml><?xml version="1.0" encoding="utf-8"?>
<p:tagLst xmlns:p="http://schemas.openxmlformats.org/presentationml/2006/main">
  <p:tag name="THINKCELLSHAPEDONOTDELETE" val="thinkcellActiveDocDoNotDelete"/>
</p:tagLst>
</file>

<file path=ppt/tags/tag109.xml><?xml version="1.0" encoding="utf-8"?>
<p:tagLst xmlns:p="http://schemas.openxmlformats.org/presentationml/2006/main">
  <p:tag name="KSO_WM_UNIT_TABLE_BEAUTIFY" val="smartTable{d36d7c2a-59d3-47ea-a398-ea7b1b9ab7c6}"/>
</p:tagLst>
</file>

<file path=ppt/tags/tag11.xml><?xml version="1.0" encoding="utf-8"?>
<p:tagLst xmlns:p="http://schemas.openxmlformats.org/presentationml/2006/main">
  <p:tag name="THINKCELLSHAPEDONOTDELETE" val="tWy1LNt8piqaUUolFe3fdaQ"/>
</p:tagLst>
</file>

<file path=ppt/tags/tag110.xml><?xml version="1.0" encoding="utf-8"?>
<p:tagLst xmlns:p="http://schemas.openxmlformats.org/presentationml/2006/main">
  <p:tag name="THINKCELLSHAPEDONOTDELETE" val="thinkcellActiveDocDoNotDelete"/>
</p:tagLst>
</file>

<file path=ppt/tags/tag111.xml><?xml version="1.0" encoding="utf-8"?>
<p:tagLst xmlns:p="http://schemas.openxmlformats.org/presentationml/2006/main">
  <p:tag name="KSO_WM_UNIT_TABLE_BEAUTIFY" val="smartTable{9ae17f35-de3e-4021-a6a3-ffe1a51a8e03}"/>
</p:tagLst>
</file>

<file path=ppt/tags/tag112.xml><?xml version="1.0" encoding="utf-8"?>
<p:tagLst xmlns:p="http://schemas.openxmlformats.org/presentationml/2006/main">
  <p:tag name="THINKCELLSHAPEDONOTDELETE" val="thinkcellActiveDocDoNotDelete"/>
</p:tagLst>
</file>

<file path=ppt/tags/tag113.xml><?xml version="1.0" encoding="utf-8"?>
<p:tagLst xmlns:p="http://schemas.openxmlformats.org/presentationml/2006/main">
  <p:tag name="KSO_WM_UNIT_TABLE_BEAUTIFY" val="smartTable{a6de6965-3c19-45ef-9abe-0d84101b6993}"/>
</p:tagLst>
</file>

<file path=ppt/tags/tag114.xml><?xml version="1.0" encoding="utf-8"?>
<p:tagLst xmlns:p="http://schemas.openxmlformats.org/presentationml/2006/main">
  <p:tag name="THINKCELLSHAPEDONOTDELETE" val="thinkcellActiveDocDoNotDelete"/>
</p:tagLst>
</file>

<file path=ppt/tags/tag115.xml><?xml version="1.0" encoding="utf-8"?>
<p:tagLst xmlns:p="http://schemas.openxmlformats.org/presentationml/2006/main">
  <p:tag name="THINKCELLSHAPEDONOTDELETE" val="thinkcellActiveDocDoNotDelete"/>
</p:tagLst>
</file>

<file path=ppt/tags/tag116.xml><?xml version="1.0" encoding="utf-8"?>
<p:tagLst xmlns:p="http://schemas.openxmlformats.org/presentationml/2006/main">
  <p:tag name="THINKCELLSHAPEDONOTDELETE" val="thinkcellActiveDocDoNotDelete"/>
</p:tagLst>
</file>

<file path=ppt/tags/tag117.xml><?xml version="1.0" encoding="utf-8"?>
<p:tagLst xmlns:p="http://schemas.openxmlformats.org/presentationml/2006/main">
  <p:tag name="THINKCELLSHAPEDONOTDELETE" val="thinkcellActiveDocDoNotDelete"/>
</p:tagLst>
</file>

<file path=ppt/tags/tag118.xml><?xml version="1.0" encoding="utf-8"?>
<p:tagLst xmlns:p="http://schemas.openxmlformats.org/presentationml/2006/main">
  <p:tag name="THINKCELLSHAPEDONOTDELETE" val="thinkcellActiveDocDoNotDelete"/>
</p:tagLst>
</file>

<file path=ppt/tags/tag119.xml><?xml version="1.0" encoding="utf-8"?>
<p:tagLst xmlns:p="http://schemas.openxmlformats.org/presentationml/2006/main">
  <p:tag name="THINKCELLSHAPEDONOTDELETE" val="thinkcellActiveDocDoNotDelete"/>
</p:tagLst>
</file>

<file path=ppt/tags/tag12.xml><?xml version="1.0" encoding="utf-8"?>
<p:tagLst xmlns:p="http://schemas.openxmlformats.org/presentationml/2006/main">
  <p:tag name="THINKCELLSHAPEDONOTDELETE" val="tEInx9yeiJZEDGLcQ.sudNA"/>
</p:tagLst>
</file>

<file path=ppt/tags/tag120.xml><?xml version="1.0" encoding="utf-8"?>
<p:tagLst xmlns:p="http://schemas.openxmlformats.org/presentationml/2006/main">
  <p:tag name="THINKCELLPRESENTATIONDONOTDELETE" val="&lt;?xml version=&quot;1.0&quot; encoding=&quot;UTF-16&quot; standalone=&quot;yes&quot;?&gt;&lt;root reqver=&quot;28224&quot;&gt;&lt;version val=&quot;3554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KSO_WPP_MARK_KEY" val="1a01f505-9470-4aae-af6b-0a2fb9aa77f8"/>
  <p:tag name="COMMONDATA" val="eyJoZGlkIjoiMzVkY2Y2MjRmNzI5YTkxODBlZTVmZjNmNmIxZTI2ZjUifQ=="/>
</p:tagLst>
</file>

<file path=ppt/tags/tag13.xml><?xml version="1.0" encoding="utf-8"?>
<p:tagLst xmlns:p="http://schemas.openxmlformats.org/presentationml/2006/main">
  <p:tag name="THINKCELLSHAPEDONOTDELETE" val="tOalyZsWkuOs_UyNBAf6P4Q"/>
</p:tagLst>
</file>

<file path=ppt/tags/tag14.xml><?xml version="1.0" encoding="utf-8"?>
<p:tagLst xmlns:p="http://schemas.openxmlformats.org/presentationml/2006/main">
  <p:tag name="THINKCELLSHAPEDONOTDELETE" val="toLUUuKR50Gx8u0.Nywcnjg"/>
</p:tagLst>
</file>

<file path=ppt/tags/tag15.xml><?xml version="1.0" encoding="utf-8"?>
<p:tagLst xmlns:p="http://schemas.openxmlformats.org/presentationml/2006/main">
  <p:tag name="THINKCELLSHAPEDONOTDELETE" val="tV_2bB2vVhR_oCIeNDotHLw"/>
</p:tagLst>
</file>

<file path=ppt/tags/tag16.xml><?xml version="1.0" encoding="utf-8"?>
<p:tagLst xmlns:p="http://schemas.openxmlformats.org/presentationml/2006/main">
  <p:tag name="THINKCELLSHAPEDONOTDELETE" val="ts8qydD69JGfT13TVV10vSQ"/>
</p:tagLst>
</file>

<file path=ppt/tags/tag17.xml><?xml version="1.0" encoding="utf-8"?>
<p:tagLst xmlns:p="http://schemas.openxmlformats.org/presentationml/2006/main">
  <p:tag name="THINKCELLSHAPEDONOTDELETE" val="tHklaGbejl6YZ6ktayJcJ_Q"/>
</p:tagLst>
</file>

<file path=ppt/tags/tag18.xml><?xml version="1.0" encoding="utf-8"?>
<p:tagLst xmlns:p="http://schemas.openxmlformats.org/presentationml/2006/main">
  <p:tag name="THINKCELLSHAPEDONOTDELETE" val="tRvyR4yxkY.mjreIkz_7GQA"/>
</p:tagLst>
</file>

<file path=ppt/tags/tag19.xml><?xml version="1.0" encoding="utf-8"?>
<p:tagLst xmlns:p="http://schemas.openxmlformats.org/presentationml/2006/main">
  <p:tag name="THINKCELLSHAPEDONOTDELETE" val="t6HJ3NYkn6Kb5dC3MqUgJH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OfNaVHPesAFCQm2ncznsYQ"/>
</p:tagLst>
</file>

<file path=ppt/tags/tag21.xml><?xml version="1.0" encoding="utf-8"?>
<p:tagLst xmlns:p="http://schemas.openxmlformats.org/presentationml/2006/main">
  <p:tag name="THINKCELLSHAPEDONOTDELETE" val="tfYxTYmBGdvHkYyiR4fFtww"/>
</p:tagLst>
</file>

<file path=ppt/tags/tag22.xml><?xml version="1.0" encoding="utf-8"?>
<p:tagLst xmlns:p="http://schemas.openxmlformats.org/presentationml/2006/main">
  <p:tag name="THINKCELLSHAPEDONOTDELETE" val="tE8vl4BMnmz88lx.q8Euoyg"/>
</p:tagLst>
</file>

<file path=ppt/tags/tag23.xml><?xml version="1.0" encoding="utf-8"?>
<p:tagLst xmlns:p="http://schemas.openxmlformats.org/presentationml/2006/main">
  <p:tag name="THINKCELLSHAPEDONOTDELETE" val="tXEdtV9wmLLZdp6QkS.z4HA"/>
</p:tagLst>
</file>

<file path=ppt/tags/tag24.xml><?xml version="1.0" encoding="utf-8"?>
<p:tagLst xmlns:p="http://schemas.openxmlformats.org/presentationml/2006/main">
  <p:tag name="THINKCELLSHAPEDONOTDELETE" val="tPJWQNM_3E3hoMvy91m1ZPQ"/>
</p:tagLst>
</file>

<file path=ppt/tags/tag25.xml><?xml version="1.0" encoding="utf-8"?>
<p:tagLst xmlns:p="http://schemas.openxmlformats.org/presentationml/2006/main">
  <p:tag name="THINKCELLSHAPEDONOTDELETE" val="t0iqhIsmw_r5r6OKN0PrIJQ"/>
</p:tagLst>
</file>

<file path=ppt/tags/tag26.xml><?xml version="1.0" encoding="utf-8"?>
<p:tagLst xmlns:p="http://schemas.openxmlformats.org/presentationml/2006/main">
  <p:tag name="THINKCELLSHAPEDONOTDELETE" val="t_97bWxnZ0L7ouneNDwwBmQ"/>
</p:tagLst>
</file>

<file path=ppt/tags/tag27.xml><?xml version="1.0" encoding="utf-8"?>
<p:tagLst xmlns:p="http://schemas.openxmlformats.org/presentationml/2006/main">
  <p:tag name="THINKCELLSHAPEDONOTDELETE" val="tMw.lTF.JK0A9SQvSgpCOvQ"/>
</p:tagLst>
</file>

<file path=ppt/tags/tag28.xml><?xml version="1.0" encoding="utf-8"?>
<p:tagLst xmlns:p="http://schemas.openxmlformats.org/presentationml/2006/main">
  <p:tag name="THINKCELLSHAPEDONOTDELETE" val="tCVcbnQwDNss8_8la6LIVyQ"/>
</p:tagLst>
</file>

<file path=ppt/tags/tag29.xml><?xml version="1.0" encoding="utf-8"?>
<p:tagLst xmlns:p="http://schemas.openxmlformats.org/presentationml/2006/main">
  <p:tag name="THINKCELLSHAPEDONOTDELETE" val="tf3CLfrQiYTOdR3OY3q0ZQw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yQjXnx0OMVgi5y56mQdFJw"/>
</p:tagLst>
</file>

<file path=ppt/tags/tag31.xml><?xml version="1.0" encoding="utf-8"?>
<p:tagLst xmlns:p="http://schemas.openxmlformats.org/presentationml/2006/main">
  <p:tag name="THINKCELLSHAPEDONOTDELETE" val="tPYCPwg4xCLGb7zFyRLOWdg"/>
</p:tagLst>
</file>

<file path=ppt/tags/tag32.xml><?xml version="1.0" encoding="utf-8"?>
<p:tagLst xmlns:p="http://schemas.openxmlformats.org/presentationml/2006/main">
  <p:tag name="THINKCELLSHAPEDONOTDELETE" val="tT3_AnCCgxO73_FDMZ_eHzw"/>
</p:tagLst>
</file>

<file path=ppt/tags/tag33.xml><?xml version="1.0" encoding="utf-8"?>
<p:tagLst xmlns:p="http://schemas.openxmlformats.org/presentationml/2006/main">
  <p:tag name="THINKCELLSHAPEDONOTDELETE" val="tCyhyqjHD8gPvAGJzt62VyQ"/>
</p:tagLst>
</file>

<file path=ppt/tags/tag34.xml><?xml version="1.0" encoding="utf-8"?>
<p:tagLst xmlns:p="http://schemas.openxmlformats.org/presentationml/2006/main">
  <p:tag name="THINKCELLSHAPEDONOTDELETE" val="tXGLDAPcUoPDG70XEzyhB_Q"/>
</p:tagLst>
</file>

<file path=ppt/tags/tag35.xml><?xml version="1.0" encoding="utf-8"?>
<p:tagLst xmlns:p="http://schemas.openxmlformats.org/presentationml/2006/main">
  <p:tag name="THINKCELLSHAPEDONOTDELETE" val="tGgJ2kwsJR39_RrpRFSG10A"/>
</p:tagLst>
</file>

<file path=ppt/tags/tag36.xml><?xml version="1.0" encoding="utf-8"?>
<p:tagLst xmlns:p="http://schemas.openxmlformats.org/presentationml/2006/main">
  <p:tag name="THINKCELLSHAPEDONOTDELETE" val="tzMp6zwd.kcAKU5XHKPLnfA"/>
</p:tagLst>
</file>

<file path=ppt/tags/tag37.xml><?xml version="1.0" encoding="utf-8"?>
<p:tagLst xmlns:p="http://schemas.openxmlformats.org/presentationml/2006/main">
  <p:tag name="THINKCELLSHAPEDONOTDELETE" val="tXeVP5tfqO02RRMqDOtWuHg"/>
</p:tagLst>
</file>

<file path=ppt/tags/tag38.xml><?xml version="1.0" encoding="utf-8"?>
<p:tagLst xmlns:p="http://schemas.openxmlformats.org/presentationml/2006/main">
  <p:tag name="THINKCELLSHAPEDONOTDELETE" val="tRmso1EmezavU5Du.RQnQew"/>
</p:tagLst>
</file>

<file path=ppt/tags/tag39.xml><?xml version="1.0" encoding="utf-8"?>
<p:tagLst xmlns:p="http://schemas.openxmlformats.org/presentationml/2006/main">
  <p:tag name="THINKCELLSHAPEDONOTDELETE" val="tyY8fhaPBvUyggK18lPuFKQ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pDv.vP7_jwlRSZiB7pg6gQ"/>
</p:tagLst>
</file>

<file path=ppt/tags/tag41.xml><?xml version="1.0" encoding="utf-8"?>
<p:tagLst xmlns:p="http://schemas.openxmlformats.org/presentationml/2006/main">
  <p:tag name="THINKCELLSHAPEDONOTDELETE" val="tKsFhfhsQrlA90iwBLhH8Mw"/>
</p:tagLst>
</file>

<file path=ppt/tags/tag42.xml><?xml version="1.0" encoding="utf-8"?>
<p:tagLst xmlns:p="http://schemas.openxmlformats.org/presentationml/2006/main">
  <p:tag name="THINKCELLSHAPEDONOTDELETE" val="tqj12e0pkN8P3rCfZ2aEVIg"/>
</p:tagLst>
</file>

<file path=ppt/tags/tag43.xml><?xml version="1.0" encoding="utf-8"?>
<p:tagLst xmlns:p="http://schemas.openxmlformats.org/presentationml/2006/main">
  <p:tag name="THINKCELLSHAPEDONOTDELETE" val="tvL8h.qo.fMRUBnzTcr9SpQ"/>
</p:tagLst>
</file>

<file path=ppt/tags/tag44.xml><?xml version="1.0" encoding="utf-8"?>
<p:tagLst xmlns:p="http://schemas.openxmlformats.org/presentationml/2006/main">
  <p:tag name="THINKCELLSHAPEDONOTDELETE" val="tdMnR54cPSv8N5e9OPC4uMQ"/>
</p:tagLst>
</file>

<file path=ppt/tags/tag45.xml><?xml version="1.0" encoding="utf-8"?>
<p:tagLst xmlns:p="http://schemas.openxmlformats.org/presentationml/2006/main">
  <p:tag name="THINKCELLSHAPEDONOTDELETE" val="tDh939WD.mmV2MsMDZjJ_7w"/>
</p:tagLst>
</file>

<file path=ppt/tags/tag46.xml><?xml version="1.0" encoding="utf-8"?>
<p:tagLst xmlns:p="http://schemas.openxmlformats.org/presentationml/2006/main">
  <p:tag name="THINKCELLSHAPEDONOTDELETE" val="ty9j72_lgtrPPC2a6Up1Gmw"/>
</p:tagLst>
</file>

<file path=ppt/tags/tag47.xml><?xml version="1.0" encoding="utf-8"?>
<p:tagLst xmlns:p="http://schemas.openxmlformats.org/presentationml/2006/main">
  <p:tag name="THINKCELLSHAPEDONOTDELETE" val="tAs6oHzyZWnbku8IKMv7VQA"/>
</p:tagLst>
</file>

<file path=ppt/tags/tag48.xml><?xml version="1.0" encoding="utf-8"?>
<p:tagLst xmlns:p="http://schemas.openxmlformats.org/presentationml/2006/main">
  <p:tag name="THINKCELLSHAPEDONOTDELETE" val="t1hObhc0cS0dZJnhcKA2XdA"/>
</p:tagLst>
</file>

<file path=ppt/tags/tag49.xml><?xml version="1.0" encoding="utf-8"?>
<p:tagLst xmlns:p="http://schemas.openxmlformats.org/presentationml/2006/main">
  <p:tag name="THINKCELLSHAPEDONOTDELETE" val="tz3ftZJFdesixVDCjcHl4Mg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OEssZHp08Jt_pO47vZBj_A"/>
</p:tagLst>
</file>

<file path=ppt/tags/tag51.xml><?xml version="1.0" encoding="utf-8"?>
<p:tagLst xmlns:p="http://schemas.openxmlformats.org/presentationml/2006/main">
  <p:tag name="THINKCELLSHAPEDONOTDELETE" val="tW6kwcpbGVB878kyasV4Baw"/>
</p:tagLst>
</file>

<file path=ppt/tags/tag52.xml><?xml version="1.0" encoding="utf-8"?>
<p:tagLst xmlns:p="http://schemas.openxmlformats.org/presentationml/2006/main">
  <p:tag name="THINKCELLSHAPEDONOTDELETE" val="tZn_HlLUhO6B6ZpAsZ9ESfA"/>
</p:tagLst>
</file>

<file path=ppt/tags/tag53.xml><?xml version="1.0" encoding="utf-8"?>
<p:tagLst xmlns:p="http://schemas.openxmlformats.org/presentationml/2006/main">
  <p:tag name="THINKCELLSHAPEDONOTDELETE" val="tj_ACd.kVF9i5d0S3c.AU4Q"/>
</p:tagLst>
</file>

<file path=ppt/tags/tag54.xml><?xml version="1.0" encoding="utf-8"?>
<p:tagLst xmlns:p="http://schemas.openxmlformats.org/presentationml/2006/main">
  <p:tag name="THINKCELLSHAPEDONOTDELETE" val="tdQlX4LOZ62rQWXHaWfw4dw"/>
</p:tagLst>
</file>

<file path=ppt/tags/tag55.xml><?xml version="1.0" encoding="utf-8"?>
<p:tagLst xmlns:p="http://schemas.openxmlformats.org/presentationml/2006/main">
  <p:tag name="THINKCELLSHAPEDONOTDELETE" val="t.XK.UopgUIiDeRoorZZdKg"/>
</p:tagLst>
</file>

<file path=ppt/tags/tag56.xml><?xml version="1.0" encoding="utf-8"?>
<p:tagLst xmlns:p="http://schemas.openxmlformats.org/presentationml/2006/main">
  <p:tag name="THINKCELLSHAPEDONOTDELETE" val="tzCE4F3EBGKBWwaJuKtjO4A"/>
</p:tagLst>
</file>

<file path=ppt/tags/tag57.xml><?xml version="1.0" encoding="utf-8"?>
<p:tagLst xmlns:p="http://schemas.openxmlformats.org/presentationml/2006/main">
  <p:tag name="THINKCELLSHAPEDONOTDELETE" val="t0ZPimvDYZTiey4iPrxqdkg"/>
</p:tagLst>
</file>

<file path=ppt/tags/tag58.xml><?xml version="1.0" encoding="utf-8"?>
<p:tagLst xmlns:p="http://schemas.openxmlformats.org/presentationml/2006/main">
  <p:tag name="THINKCELLSHAPEDONOTDELETE" val="tmP5itPqVIgxlLn1qSWMFDQ"/>
</p:tagLst>
</file>

<file path=ppt/tags/tag59.xml><?xml version="1.0" encoding="utf-8"?>
<p:tagLst xmlns:p="http://schemas.openxmlformats.org/presentationml/2006/main">
  <p:tag name="THINKCELLSHAPEDONOTDELETE" val="trOwEIIm9vpqY..WvqbUG3A"/>
</p:tagLst>
</file>

<file path=ppt/tags/tag6.xml><?xml version="1.0" encoding="utf-8"?>
<p:tagLst xmlns:p="http://schemas.openxmlformats.org/presentationml/2006/main">
  <p:tag name="THINKCELLSHAPEDONOTDELETE" val="tq6rcUzbu4S7Go3P_BvvIkA"/>
</p:tagLst>
</file>

<file path=ppt/tags/tag60.xml><?xml version="1.0" encoding="utf-8"?>
<p:tagLst xmlns:p="http://schemas.openxmlformats.org/presentationml/2006/main">
  <p:tag name="THINKCELLSHAPEDONOTDELETE" val="tmcfqYXbHK7Uf.VKdI_qTYQ"/>
</p:tagLst>
</file>

<file path=ppt/tags/tag61.xml><?xml version="1.0" encoding="utf-8"?>
<p:tagLst xmlns:p="http://schemas.openxmlformats.org/presentationml/2006/main">
  <p:tag name="THINKCELLSHAPEDONOTDELETE" val="ttHvo2xectwu0qQCChsF_XA"/>
</p:tagLst>
</file>

<file path=ppt/tags/tag62.xml><?xml version="1.0" encoding="utf-8"?>
<p:tagLst xmlns:p="http://schemas.openxmlformats.org/presentationml/2006/main">
  <p:tag name="THINKCELLSHAPEDONOTDELETE" val="txHMxnmtHqDS48nHmyHiJCQ"/>
</p:tagLst>
</file>

<file path=ppt/tags/tag63.xml><?xml version="1.0" encoding="utf-8"?>
<p:tagLst xmlns:p="http://schemas.openxmlformats.org/presentationml/2006/main">
  <p:tag name="THINKCELLSHAPEDONOTDELETE" val="tjj0PIMsCOB__cd6NxgyN5g"/>
</p:tagLst>
</file>

<file path=ppt/tags/tag64.xml><?xml version="1.0" encoding="utf-8"?>
<p:tagLst xmlns:p="http://schemas.openxmlformats.org/presentationml/2006/main">
  <p:tag name="THINKCELLSHAPEDONOTDELETE" val="t4BH0RAKJCuOxzXsxxDrH3w"/>
</p:tagLst>
</file>

<file path=ppt/tags/tag65.xml><?xml version="1.0" encoding="utf-8"?>
<p:tagLst xmlns:p="http://schemas.openxmlformats.org/presentationml/2006/main">
  <p:tag name="THINKCELLSHAPEDONOTDELETE" val="tA6mxVi_elrBjQwfsObq3tw"/>
</p:tagLst>
</file>

<file path=ppt/tags/tag66.xml><?xml version="1.0" encoding="utf-8"?>
<p:tagLst xmlns:p="http://schemas.openxmlformats.org/presentationml/2006/main">
  <p:tag name="THINKCELLSHAPEDONOTDELETE" val="t3izMlr2bBXdn5SUGA4DpOQ"/>
</p:tagLst>
</file>

<file path=ppt/tags/tag67.xml><?xml version="1.0" encoding="utf-8"?>
<p:tagLst xmlns:p="http://schemas.openxmlformats.org/presentationml/2006/main">
  <p:tag name="THINKCELLSHAPEDONOTDELETE" val="tfc4xz_yawWSa8lQPqGrcFw"/>
</p:tagLst>
</file>

<file path=ppt/tags/tag68.xml><?xml version="1.0" encoding="utf-8"?>
<p:tagLst xmlns:p="http://schemas.openxmlformats.org/presentationml/2006/main">
  <p:tag name="THINKCELLSHAPEDONOTDELETE" val="tACu2OVuz5YwlwTkbQfybeA"/>
</p:tagLst>
</file>

<file path=ppt/tags/tag69.xml><?xml version="1.0" encoding="utf-8"?>
<p:tagLst xmlns:p="http://schemas.openxmlformats.org/presentationml/2006/main">
  <p:tag name="THINKCELLSHAPEDONOTDELETE" val="tq00rvQ3tb6tsW6J0CsFnfg"/>
</p:tagLst>
</file>

<file path=ppt/tags/tag7.xml><?xml version="1.0" encoding="utf-8"?>
<p:tagLst xmlns:p="http://schemas.openxmlformats.org/presentationml/2006/main">
  <p:tag name="THINKCELLSHAPEDONOTDELETE" val="tECSGqtWak8lPybaEKZJDzw"/>
</p:tagLst>
</file>

<file path=ppt/tags/tag70.xml><?xml version="1.0" encoding="utf-8"?>
<p:tagLst xmlns:p="http://schemas.openxmlformats.org/presentationml/2006/main">
  <p:tag name="THINKCELLSHAPEDONOTDELETE" val="t_jvGRe1ZPDOI5PqYL9sSMQ"/>
</p:tagLst>
</file>

<file path=ppt/tags/tag71.xml><?xml version="1.0" encoding="utf-8"?>
<p:tagLst xmlns:p="http://schemas.openxmlformats.org/presentationml/2006/main">
  <p:tag name="THINKCELLSHAPEDONOTDELETE" val="tltDFf8anNR21quf.ZDn3fQ"/>
</p:tagLst>
</file>

<file path=ppt/tags/tag72.xml><?xml version="1.0" encoding="utf-8"?>
<p:tagLst xmlns:p="http://schemas.openxmlformats.org/presentationml/2006/main">
  <p:tag name="THINKCELLSHAPEDONOTDELETE" val="tFfhEz2wwfIPJQwDeRkNT4A"/>
</p:tagLst>
</file>

<file path=ppt/tags/tag73.xml><?xml version="1.0" encoding="utf-8"?>
<p:tagLst xmlns:p="http://schemas.openxmlformats.org/presentationml/2006/main">
  <p:tag name="THINKCELLSHAPEDONOTDELETE" val="tyYB930p7wTcPlgN4x5Y9bg"/>
</p:tagLst>
</file>

<file path=ppt/tags/tag74.xml><?xml version="1.0" encoding="utf-8"?>
<p:tagLst xmlns:p="http://schemas.openxmlformats.org/presentationml/2006/main">
  <p:tag name="THINKCELLSHAPEDONOTDELETE" val="tJ0fTXqg_BPWZkhDPmrZ.KA"/>
</p:tagLst>
</file>

<file path=ppt/tags/tag75.xml><?xml version="1.0" encoding="utf-8"?>
<p:tagLst xmlns:p="http://schemas.openxmlformats.org/presentationml/2006/main">
  <p:tag name="THINKCELLSHAPEDONOTDELETE" val="t5MuaepO7QznO65QZeDNwtA"/>
</p:tagLst>
</file>

<file path=ppt/tags/tag76.xml><?xml version="1.0" encoding="utf-8"?>
<p:tagLst xmlns:p="http://schemas.openxmlformats.org/presentationml/2006/main">
  <p:tag name="THINKCELLSHAPEDONOTDELETE" val="t4Sn_w8S8dQ.u01ZewfD9SQ"/>
</p:tagLst>
</file>

<file path=ppt/tags/tag77.xml><?xml version="1.0" encoding="utf-8"?>
<p:tagLst xmlns:p="http://schemas.openxmlformats.org/presentationml/2006/main">
  <p:tag name="THINKCELLSHAPEDONOTDELETE" val="tDE8d02EwbqUfu.rkzXPTzg"/>
</p:tagLst>
</file>

<file path=ppt/tags/tag78.xml><?xml version="1.0" encoding="utf-8"?>
<p:tagLst xmlns:p="http://schemas.openxmlformats.org/presentationml/2006/main">
  <p:tag name="THINKCELLSHAPEDONOTDELETE" val="thU_IiD7gqCmgoaUHcVR85g"/>
</p:tagLst>
</file>

<file path=ppt/tags/tag79.xml><?xml version="1.0" encoding="utf-8"?>
<p:tagLst xmlns:p="http://schemas.openxmlformats.org/presentationml/2006/main">
  <p:tag name="THINKCELLSHAPEDONOTDELETE" val="tE_7SrwedUCc.EhlGCoJqHA"/>
</p:tagLst>
</file>

<file path=ppt/tags/tag8.xml><?xml version="1.0" encoding="utf-8"?>
<p:tagLst xmlns:p="http://schemas.openxmlformats.org/presentationml/2006/main">
  <p:tag name="THINKCELLSHAPEDONOTDELETE" val="tSKzF.IVCSsMMztip1qi_xQ"/>
</p:tagLst>
</file>

<file path=ppt/tags/tag80.xml><?xml version="1.0" encoding="utf-8"?>
<p:tagLst xmlns:p="http://schemas.openxmlformats.org/presentationml/2006/main">
  <p:tag name="THINKCELLSHAPEDONOTDELETE" val="tOCCKz_mbAmOOFTZ2ru8O9A"/>
</p:tagLst>
</file>

<file path=ppt/tags/tag81.xml><?xml version="1.0" encoding="utf-8"?>
<p:tagLst xmlns:p="http://schemas.openxmlformats.org/presentationml/2006/main">
  <p:tag name="THINKCELLSHAPEDONOTDELETE" val="tkbxTnfcOemHffXYhXDIJSg"/>
</p:tagLst>
</file>

<file path=ppt/tags/tag82.xml><?xml version="1.0" encoding="utf-8"?>
<p:tagLst xmlns:p="http://schemas.openxmlformats.org/presentationml/2006/main">
  <p:tag name="THINKCELLSHAPEDONOTDELETE" val="tYPSP3ZnFg1mLiPJOCBPd2w"/>
</p:tagLst>
</file>

<file path=ppt/tags/tag83.xml><?xml version="1.0" encoding="utf-8"?>
<p:tagLst xmlns:p="http://schemas.openxmlformats.org/presentationml/2006/main">
  <p:tag name="THINKCELLSHAPEDONOTDELETE" val="tKxOD0Xs2HG7FP_xst87o.Q"/>
</p:tagLst>
</file>

<file path=ppt/tags/tag84.xml><?xml version="1.0" encoding="utf-8"?>
<p:tagLst xmlns:p="http://schemas.openxmlformats.org/presentationml/2006/main">
  <p:tag name="THINKCELLSHAPEDONOTDELETE" val="tYOROvhAUI5kp7GKmIa6fFg"/>
</p:tagLst>
</file>

<file path=ppt/tags/tag85.xml><?xml version="1.0" encoding="utf-8"?>
<p:tagLst xmlns:p="http://schemas.openxmlformats.org/presentationml/2006/main">
  <p:tag name="THINKCELLSHAPEDONOTDELETE" val="tlVt8FPVHhVzLOWvv7ETHDg"/>
</p:tagLst>
</file>

<file path=ppt/tags/tag86.xml><?xml version="1.0" encoding="utf-8"?>
<p:tagLst xmlns:p="http://schemas.openxmlformats.org/presentationml/2006/main">
  <p:tag name="THINKCELLSHAPEDONOTDELETE" val="tgS7Lwn10DzIp_jHX2bk9Nw"/>
</p:tagLst>
</file>

<file path=ppt/tags/tag87.xml><?xml version="1.0" encoding="utf-8"?>
<p:tagLst xmlns:p="http://schemas.openxmlformats.org/presentationml/2006/main">
  <p:tag name="THINKCELLSHAPEDONOTDELETE" val="tk4AqcZIv3ZNIpOxKJe2wsw"/>
</p:tagLst>
</file>

<file path=ppt/tags/tag88.xml><?xml version="1.0" encoding="utf-8"?>
<p:tagLst xmlns:p="http://schemas.openxmlformats.org/presentationml/2006/main">
  <p:tag name="THINKCELLSHAPEDONOTDELETE" val="t_bUV8THT7qQUHmQc2W8vlA"/>
</p:tagLst>
</file>

<file path=ppt/tags/tag89.xml><?xml version="1.0" encoding="utf-8"?>
<p:tagLst xmlns:p="http://schemas.openxmlformats.org/presentationml/2006/main">
  <p:tag name="THINKCELLSHAPEDONOTDELETE" val="tech5iGuXchvANP9VUfdZug"/>
</p:tagLst>
</file>

<file path=ppt/tags/tag9.xml><?xml version="1.0" encoding="utf-8"?>
<p:tagLst xmlns:p="http://schemas.openxmlformats.org/presentationml/2006/main">
  <p:tag name="THINKCELLSHAPEDONOTDELETE" val="tB3enaNFeCQr2nlr5NJqlBA"/>
</p:tagLst>
</file>

<file path=ppt/tags/tag90.xml><?xml version="1.0" encoding="utf-8"?>
<p:tagLst xmlns:p="http://schemas.openxmlformats.org/presentationml/2006/main">
  <p:tag name="THINKCELLSHAPEDONOTDELETE" val="t7OOSlkV5W307u.UQaqdcmA"/>
</p:tagLst>
</file>

<file path=ppt/tags/tag91.xml><?xml version="1.0" encoding="utf-8"?>
<p:tagLst xmlns:p="http://schemas.openxmlformats.org/presentationml/2006/main">
  <p:tag name="THINKCELLSHAPEDONOTDELETE" val="togRjlflD2z3bkSDQ41TL2A"/>
</p:tagLst>
</file>

<file path=ppt/tags/tag92.xml><?xml version="1.0" encoding="utf-8"?>
<p:tagLst xmlns:p="http://schemas.openxmlformats.org/presentationml/2006/main">
  <p:tag name="THINKCELLSHAPEDONOTDELETE" val="tMHeeYiD6RapIFFV4nCsbHw"/>
</p:tagLst>
</file>

<file path=ppt/tags/tag93.xml><?xml version="1.0" encoding="utf-8"?>
<p:tagLst xmlns:p="http://schemas.openxmlformats.org/presentationml/2006/main">
  <p:tag name="THINKCELLSHAPEDONOTDELETE" val="t88Q5flN6tvJcp1RF9cZomg"/>
</p:tagLst>
</file>

<file path=ppt/tags/tag94.xml><?xml version="1.0" encoding="utf-8"?>
<p:tagLst xmlns:p="http://schemas.openxmlformats.org/presentationml/2006/main">
  <p:tag name="THINKCELLSHAPEDONOTDELETE" val="t20BjIPqVj01AuDn36Oeehg"/>
</p:tagLst>
</file>

<file path=ppt/tags/tag95.xml><?xml version="1.0" encoding="utf-8"?>
<p:tagLst xmlns:p="http://schemas.openxmlformats.org/presentationml/2006/main">
  <p:tag name="THINKCELLSHAPEDONOTDELETE" val="tj6sTadXs.o6glIFwezoWAg"/>
</p:tagLst>
</file>

<file path=ppt/tags/tag96.xml><?xml version="1.0" encoding="utf-8"?>
<p:tagLst xmlns:p="http://schemas.openxmlformats.org/presentationml/2006/main">
  <p:tag name="THINKCELLSHAPEDONOTDELETE" val="t84ku2IHkk9WrNNLqp4UEZQ"/>
</p:tagLst>
</file>

<file path=ppt/tags/tag97.xml><?xml version="1.0" encoding="utf-8"?>
<p:tagLst xmlns:p="http://schemas.openxmlformats.org/presentationml/2006/main">
  <p:tag name="THINKCELLSHAPEDONOTDELETE" val="tAIZ7tE5rZj3raPUGyVVaPA"/>
</p:tagLst>
</file>

<file path=ppt/tags/tag98.xml><?xml version="1.0" encoding="utf-8"?>
<p:tagLst xmlns:p="http://schemas.openxmlformats.org/presentationml/2006/main">
  <p:tag name="THINKCELLSHAPEDONOTDELETE" val="twDSwiRLz2sMTuQul5NnqSQ"/>
</p:tagLst>
</file>

<file path=ppt/tags/tag99.xml><?xml version="1.0" encoding="utf-8"?>
<p:tagLst xmlns:p="http://schemas.openxmlformats.org/presentationml/2006/main">
  <p:tag name="THINKCELLSHAPEDONOTDELETE" val="t62kpyYh60MVURcVsaENd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6362</Words>
  <Application>WPS 演示</Application>
  <PresentationFormat>Widescreen</PresentationFormat>
  <Paragraphs>533</Paragraphs>
  <Slides>16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16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Calibri</vt:lpstr>
      <vt:lpstr>Times New Roman</vt:lpstr>
      <vt:lpstr>Wingdings</vt:lpstr>
      <vt:lpstr>等线</vt:lpstr>
      <vt:lpstr>等线 Light</vt:lpstr>
      <vt:lpstr>微软雅黑</vt:lpstr>
      <vt:lpstr>Arial Unicode MS</vt:lpstr>
      <vt:lpstr>Calibri Light</vt:lpstr>
      <vt:lpstr>Office Theme</vt:lpstr>
      <vt:lpstr>1_Office Theme</vt:lpstr>
      <vt:lpstr>TCLayout.ActiveDocument.1</vt:lpstr>
      <vt:lpstr>TCLayout.ActiveDocument.1</vt:lpstr>
      <vt:lpstr>Paint.Picture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PowerPoint 演示文稿</vt:lpstr>
      <vt:lpstr>Contents of STCF Detector Superconducting Solenoid Magnet</vt:lpstr>
      <vt:lpstr>1. Draft timeline of Detector Superconducting   Magnet Design </vt:lpstr>
      <vt:lpstr>2. Physical Requirements and Magnetic Field Design - Comparison of Main Parameters of Superconducting Magnets for ATLAS, CMS, BES III, and STCF Detectors</vt:lpstr>
      <vt:lpstr>2. Physical Requirements and Magnetic Field Design - Physical modeling and boundary conditions</vt:lpstr>
      <vt:lpstr>2. Physical Requirements and Magnetic Field Design - Yoke prototype</vt:lpstr>
      <vt:lpstr>2. Physical Requirements and Magnetic Field Design - Electromagnetic field finite element simulation results (Further optimization required)</vt:lpstr>
      <vt:lpstr>3. Research and Development of Superconducting Coil - Superconductor, layout structure and parameters of superconducting coil</vt:lpstr>
      <vt:lpstr>4. Research and Development of Cryostat - FEA simulation of preliminary design cryostat</vt:lpstr>
      <vt:lpstr>4. Research and Development of Cryostat - STCF detector cryogenics sketch map and heat load estimation</vt:lpstr>
      <vt:lpstr>5. Research and Development of Quench Protection Circuit - Multi-sectioned quench process circuit(Further discussion)</vt:lpstr>
      <vt:lpstr>6. Summary and  Future Work - Future work plan</vt:lpstr>
      <vt:lpstr>PowerPoint 演示文稿</vt:lpstr>
      <vt:lpstr>Backup information</vt:lpstr>
      <vt:lpstr>Backup information</vt:lpstr>
      <vt:lpstr>Backup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Xiao Tao</dc:creator>
  <cp:lastModifiedBy>Gauss</cp:lastModifiedBy>
  <cp:revision>221</cp:revision>
  <dcterms:created xsi:type="dcterms:W3CDTF">2024-09-04T07:41:00Z</dcterms:created>
  <dcterms:modified xsi:type="dcterms:W3CDTF">2024-11-18T14:25:02Z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6dbec8-95a8-4638-9f5f-bd076536645c_Enabled">
    <vt:lpwstr>true</vt:lpwstr>
  </property>
  <property fmtid="{D5CDD505-2E9C-101B-9397-08002B2CF9AE}" pid="3" name="MSIP_Label_ff6dbec8-95a8-4638-9f5f-bd076536645c_SetDate">
    <vt:lpwstr>2024-09-04T07:47:25Z</vt:lpwstr>
  </property>
  <property fmtid="{D5CDD505-2E9C-101B-9397-08002B2CF9AE}" pid="4" name="MSIP_Label_ff6dbec8-95a8-4638-9f5f-bd076536645c_Method">
    <vt:lpwstr>Standard</vt:lpwstr>
  </property>
  <property fmtid="{D5CDD505-2E9C-101B-9397-08002B2CF9AE}" pid="5" name="MSIP_Label_ff6dbec8-95a8-4638-9f5f-bd076536645c_Name">
    <vt:lpwstr>Restricted - Default</vt:lpwstr>
  </property>
  <property fmtid="{D5CDD505-2E9C-101B-9397-08002B2CF9AE}" pid="6" name="MSIP_Label_ff6dbec8-95a8-4638-9f5f-bd076536645c_SiteId">
    <vt:lpwstr>5dbf1add-202a-4b8d-815b-bf0fb024e033</vt:lpwstr>
  </property>
  <property fmtid="{D5CDD505-2E9C-101B-9397-08002B2CF9AE}" pid="7" name="MSIP_Label_ff6dbec8-95a8-4638-9f5f-bd076536645c_ActionId">
    <vt:lpwstr>e3c27b93-f26f-48e5-838e-d07184f8224a</vt:lpwstr>
  </property>
  <property fmtid="{D5CDD505-2E9C-101B-9397-08002B2CF9AE}" pid="8" name="MSIP_Label_ff6dbec8-95a8-4638-9f5f-bd076536645c_ContentBits">
    <vt:lpwstr>0</vt:lpwstr>
  </property>
  <property fmtid="{D5CDD505-2E9C-101B-9397-08002B2CF9AE}" pid="9" name="ICV">
    <vt:lpwstr>903F8083F3B344B499707A9830C30E98</vt:lpwstr>
  </property>
  <property fmtid="{D5CDD505-2E9C-101B-9397-08002B2CF9AE}" pid="10" name="KSOProductBuildVer">
    <vt:lpwstr>2052-11.1.0.12173</vt:lpwstr>
  </property>
</Properties>
</file>