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6" r:id="rId1"/>
    <p:sldMasterId id="2147483773" r:id="rId2"/>
  </p:sldMasterIdLst>
  <p:notesMasterIdLst>
    <p:notesMasterId r:id="rId21"/>
  </p:notesMasterIdLst>
  <p:sldIdLst>
    <p:sldId id="263" r:id="rId3"/>
    <p:sldId id="284" r:id="rId4"/>
    <p:sldId id="265" r:id="rId5"/>
    <p:sldId id="264" r:id="rId6"/>
    <p:sldId id="267" r:id="rId7"/>
    <p:sldId id="268" r:id="rId8"/>
    <p:sldId id="269" r:id="rId9"/>
    <p:sldId id="271" r:id="rId10"/>
    <p:sldId id="272" r:id="rId11"/>
    <p:sldId id="270" r:id="rId12"/>
    <p:sldId id="273" r:id="rId13"/>
    <p:sldId id="275" r:id="rId14"/>
    <p:sldId id="277" r:id="rId15"/>
    <p:sldId id="278" r:id="rId16"/>
    <p:sldId id="281" r:id="rId17"/>
    <p:sldId id="282" r:id="rId18"/>
    <p:sldId id="283" r:id="rId19"/>
    <p:sldId id="276" r:id="rId20"/>
  </p:sldIdLst>
  <p:sldSz cx="9144000" cy="5143500" type="screen16x9"/>
  <p:notesSz cx="6858000" cy="9144000"/>
  <p:embeddedFontLst>
    <p:embeddedFont>
      <p:font typeface="-쉬리B" panose="02010600030101010101" charset="-127"/>
      <p:regular r:id="rId22"/>
    </p:embeddedFont>
    <p:embeddedFont>
      <p:font typeface="-쉬리M" panose="02010600030101010101" charset="-127"/>
      <p:regular r:id="rId23"/>
    </p:embeddedFont>
    <p:embeddedFont>
      <p:font typeface="Cambria Math" panose="02040503050406030204" pitchFamily="18" charset="0"/>
      <p:regular r:id="rId24"/>
    </p:embeddedFont>
    <p:embeddedFont>
      <p:font typeface="comic sans ms" panose="030F0702030302020204" pitchFamily="66" charset="0"/>
      <p:regular r:id="rId25"/>
      <p:bold r:id="rId26"/>
      <p:italic r:id="rId27"/>
      <p:boldItalic r:id="rId28"/>
    </p:embeddedFont>
    <p:embeddedFont>
      <p:font typeface="Vijaya" panose="02020604020202020204" pitchFamily="18" charset="0"/>
      <p:regular r:id="rId29"/>
      <p:bold r:id="rId30"/>
    </p:embeddedFont>
    <p:embeddedFont>
      <p:font typeface="等线" panose="02010600030101010101" pitchFamily="2" charset="-122"/>
      <p:regular r:id="rId31"/>
      <p:bold r:id="rId32"/>
    </p:embeddedFont>
  </p:embeddedFontLst>
  <p:defaultTextStyle>
    <a:defPPr>
      <a:defRPr lang="ko-KR"/>
    </a:defPPr>
    <a:lvl1pPr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1pPr>
    <a:lvl2pPr marL="4572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2pPr>
    <a:lvl3pPr marL="9144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3pPr>
    <a:lvl4pPr marL="13716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4pPr>
    <a:lvl5pPr marL="18288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5pPr>
    <a:lvl6pPr marL="22860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6pPr>
    <a:lvl7pPr marL="27432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7pPr>
    <a:lvl8pPr marL="32004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8pPr>
    <a:lvl9pPr marL="36576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FF"/>
    <a:srgbClr val="0056AC"/>
    <a:srgbClr val="004992"/>
    <a:srgbClr val="000099"/>
    <a:srgbClr val="333399"/>
    <a:srgbClr val="000066"/>
    <a:srgbClr val="0046AC"/>
    <a:srgbClr val="DDE8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70123" autoAdjust="0"/>
  </p:normalViewPr>
  <p:slideViewPr>
    <p:cSldViewPr>
      <p:cViewPr varScale="1">
        <p:scale>
          <a:sx n="61" d="100"/>
          <a:sy n="61" d="100"/>
        </p:scale>
        <p:origin x="1248" y="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729B6-4D2E-4935-87AD-CB87834F5805}" type="datetimeFigureOut">
              <a:rPr lang="zh-CN" altLang="en-US" smtClean="0"/>
              <a:t>2024/11/19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8230-91CD-40DD-95B5-183EE5171C35}" type="slidenum">
              <a:rPr lang="zh-CN" altLang="en-US" smtClean="0"/>
              <a:t>‹#›</a:t>
            </a:fld>
            <a:endParaRPr lang="zh-CN" altLang="en-US"/>
          </a:p>
        </p:txBody>
      </p:sp>
    </p:spTree>
    <p:extLst>
      <p:ext uri="{BB962C8B-B14F-4D97-AF65-F5344CB8AC3E}">
        <p14:creationId xmlns:p14="http://schemas.microsoft.com/office/powerpoint/2010/main" val="1365669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 morning, everyone! I am </a:t>
            </a:r>
            <a:r>
              <a:rPr lang="en-US" altLang="zh-CN" b="0" dirty="0">
                <a:latin typeface="Times New Roman" panose="02020603050405020304" pitchFamily="18" charset="0"/>
                <a:cs typeface="Times New Roman" panose="02020603050405020304" pitchFamily="18" charset="0"/>
              </a:rPr>
              <a:t>honor to </a:t>
            </a:r>
            <a:r>
              <a:rPr lang="en-US" altLang="zh-CN" sz="1200" b="0" dirty="0">
                <a:effectLst/>
                <a:latin typeface="Times New Roman" panose="02020603050405020304" pitchFamily="18" charset="0"/>
                <a:ea typeface="等线" panose="02010600030101010101" pitchFamily="2" charset="-122"/>
                <a:cs typeface="Times New Roman" panose="02020603050405020304" pitchFamily="18" charset="0"/>
              </a:rPr>
              <a:t>present the </a:t>
            </a:r>
            <a:r>
              <a:rPr lang="en-US" altLang="zh-CN" b="0" i="0" u="sng" dirty="0">
                <a:solidFill>
                  <a:srgbClr val="F5F5F5"/>
                </a:solidFill>
                <a:effectLst/>
                <a:latin typeface="Times New Roman" panose="02020603050405020304" pitchFamily="18" charset="0"/>
                <a:cs typeface="Times New Roman" panose="02020603050405020304" pitchFamily="18" charset="0"/>
              </a:rPr>
              <a:t> presentation </a:t>
            </a:r>
            <a:r>
              <a:rPr lang="en-US" altLang="zh-CN" sz="1200" dirty="0">
                <a:effectLst/>
                <a:latin typeface="Times New Roman" panose="02020603050405020304" pitchFamily="18" charset="0"/>
                <a:ea typeface="等线" panose="02010600030101010101" pitchFamily="2" charset="-122"/>
              </a:rPr>
              <a:t>: the progress of the STCF barrel particle identification detector. My name is </a:t>
            </a:r>
            <a:r>
              <a:rPr lang="en-US" altLang="zh-CN" sz="1200" dirty="0" err="1">
                <a:effectLst/>
                <a:latin typeface="Times New Roman" panose="02020603050405020304" pitchFamily="18" charset="0"/>
                <a:ea typeface="等线" panose="02010600030101010101" pitchFamily="2" charset="-122"/>
              </a:rPr>
              <a:t>Anqi</a:t>
            </a:r>
            <a:r>
              <a:rPr lang="en-US" altLang="zh-CN" sz="1200" dirty="0">
                <a:effectLst/>
                <a:latin typeface="Times New Roman" panose="02020603050405020304" pitchFamily="18" charset="0"/>
                <a:ea typeface="等线" panose="02010600030101010101" pitchFamily="2" charset="-122"/>
              </a:rPr>
              <a:t> Wang, on behalf of STCF </a:t>
            </a:r>
            <a:r>
              <a:rPr lang="en-US" altLang="zh-CN" sz="1200" i="1" dirty="0">
                <a:effectLst/>
                <a:latin typeface="Times New Roman" panose="02020603050405020304" pitchFamily="18" charset="0"/>
                <a:ea typeface="等线" panose="02010600030101010101" pitchFamily="2" charset="-122"/>
              </a:rPr>
              <a:t>RICH group.</a:t>
            </a:r>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a:t>
            </a:fld>
            <a:endParaRPr lang="zh-CN" altLang="en-US"/>
          </a:p>
        </p:txBody>
      </p:sp>
    </p:spTree>
    <p:extLst>
      <p:ext uri="{BB962C8B-B14F-4D97-AF65-F5344CB8AC3E}">
        <p14:creationId xmlns:p14="http://schemas.microsoft.com/office/powerpoint/2010/main" val="362473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60607"/>
                </a:solidFill>
                <a:effectLst/>
                <a:latin typeface="-apple-system"/>
              </a:rPr>
              <a:t>Regarding the transmittance of the radiator, a noticeable decrease in transmittance occurred after we installed the radiator into the cosmic ray testing system, as shown by the blue line. The current situation is that we have a batch of good radiators, and we expect that they will achieve excellent transmittance after purification. Therefore, in the upcoming experiments, we will continue to perform cyclic purification of the radiators in hopes of resolving the issue of transmittance decline. At the same time, we are also communicating with the factory to produce more radiators of equal quality.</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10</a:t>
            </a:fld>
            <a:endParaRPr lang="zh-CN" altLang="en-US"/>
          </a:p>
        </p:txBody>
      </p:sp>
    </p:spTree>
    <p:extLst>
      <p:ext uri="{BB962C8B-B14F-4D97-AF65-F5344CB8AC3E}">
        <p14:creationId xmlns:p14="http://schemas.microsoft.com/office/powerpoint/2010/main" val="302641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60607"/>
                </a:solidFill>
                <a:effectLst/>
                <a:latin typeface="-apple-system"/>
              </a:rPr>
              <a:t>Then , regarding the QE of </a:t>
            </a:r>
            <a:r>
              <a:rPr lang="en-US" altLang="zh-CN" b="0" i="0" dirty="0" err="1">
                <a:solidFill>
                  <a:srgbClr val="060607"/>
                </a:solidFill>
                <a:effectLst/>
                <a:latin typeface="-apple-system"/>
              </a:rPr>
              <a:t>CsI</a:t>
            </a:r>
            <a:r>
              <a:rPr lang="en-US" altLang="zh-CN" b="0" i="0" dirty="0">
                <a:solidFill>
                  <a:srgbClr val="060607"/>
                </a:solidFill>
                <a:effectLst/>
                <a:latin typeface="-apple-system"/>
              </a:rPr>
              <a:t>, our previous coating measurement results have always been lower than  the values mentioned in the </a:t>
            </a:r>
            <a:r>
              <a:rPr lang="en-US" altLang="zh-CN" b="0" i="0" dirty="0" err="1">
                <a:solidFill>
                  <a:srgbClr val="060607"/>
                </a:solidFill>
                <a:effectLst/>
                <a:latin typeface="-apple-system"/>
              </a:rPr>
              <a:t>simlution</a:t>
            </a:r>
            <a:r>
              <a:rPr lang="en-US" altLang="zh-CN" b="0" i="0" dirty="0">
                <a:solidFill>
                  <a:srgbClr val="060607"/>
                </a:solidFill>
                <a:effectLst/>
                <a:latin typeface="-apple-system"/>
              </a:rPr>
              <a:t>. We suspect that the PD used for testing the QE might be inaccurate, leading to incorrect measurements, or there might be issues with the coating machine and the coating process that result in a decrease in the QE of the photocathode. To verify the cause of the problem, we went to CERN to use their assistance in coating THGEMs.</a:t>
            </a:r>
            <a:endParaRPr lang="zh-CN" altLang="en-US" dirty="0"/>
          </a:p>
          <a:p>
            <a:r>
              <a:rPr lang="en-US" altLang="zh-CN" b="0" i="0" dirty="0">
                <a:solidFill>
                  <a:srgbClr val="060607"/>
                </a:solidFill>
                <a:effectLst/>
                <a:latin typeface="-apple-system"/>
              </a:rPr>
              <a:t>The results from the CERN coating process, after accounting for the inherent open-hole rate of the THGEMs, are almost identical to their previous experimental results. Therefore, we anticipate that this will be a batch of excellent </a:t>
            </a:r>
            <a:r>
              <a:rPr lang="en-US" altLang="zh-CN" b="0" i="0" dirty="0" err="1">
                <a:solidFill>
                  <a:srgbClr val="060607"/>
                </a:solidFill>
                <a:effectLst/>
                <a:latin typeface="-apple-system"/>
              </a:rPr>
              <a:t>CsI</a:t>
            </a:r>
            <a:r>
              <a:rPr lang="en-US" altLang="zh-CN" b="0" i="0" dirty="0">
                <a:solidFill>
                  <a:srgbClr val="060607"/>
                </a:solidFill>
                <a:effectLst/>
                <a:latin typeface="-apple-system"/>
              </a:rPr>
              <a:t> coatings. Consequently, we will measure the QE of this small sample and compare it with our previous results to verify our PD. We will also use these newly coated THGEMs for the next cosmic ray test. </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11</a:t>
            </a:fld>
            <a:endParaRPr lang="zh-CN" altLang="en-US"/>
          </a:p>
        </p:txBody>
      </p:sp>
    </p:spTree>
    <p:extLst>
      <p:ext uri="{BB962C8B-B14F-4D97-AF65-F5344CB8AC3E}">
        <p14:creationId xmlns:p14="http://schemas.microsoft.com/office/powerpoint/2010/main" val="2824107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60607"/>
                </a:solidFill>
                <a:effectLst/>
                <a:latin typeface="-apple-system"/>
              </a:rPr>
              <a:t>The </a:t>
            </a:r>
            <a:r>
              <a:rPr lang="en-US" altLang="zh-CN" b="0" i="0" dirty="0" err="1">
                <a:solidFill>
                  <a:srgbClr val="060607"/>
                </a:solidFill>
                <a:effectLst/>
                <a:latin typeface="-apple-system"/>
              </a:rPr>
              <a:t>last,Regarding</a:t>
            </a:r>
            <a:r>
              <a:rPr lang="en-US" altLang="zh-CN" b="0" i="0" dirty="0">
                <a:solidFill>
                  <a:srgbClr val="060607"/>
                </a:solidFill>
                <a:effectLst/>
                <a:latin typeface="-apple-system"/>
              </a:rPr>
              <a:t> the collection efficiency of photoelectrons, it consists of two parts: extraction efficiency and collection efficiency. Extraction efficiency refers to the efficiency with which electrons are extracted from </a:t>
            </a:r>
            <a:r>
              <a:rPr lang="en-US" altLang="zh-CN" b="0" i="0" dirty="0" err="1">
                <a:solidFill>
                  <a:srgbClr val="060607"/>
                </a:solidFill>
                <a:effectLst/>
                <a:latin typeface="-apple-system"/>
              </a:rPr>
              <a:t>CsI</a:t>
            </a:r>
            <a:r>
              <a:rPr lang="en-US" altLang="zh-CN" b="0" i="0" dirty="0">
                <a:solidFill>
                  <a:srgbClr val="060607"/>
                </a:solidFill>
                <a:effectLst/>
                <a:latin typeface="-apple-system"/>
              </a:rPr>
              <a:t> into the working gas, as photoelectrons may be scattered back into </a:t>
            </a:r>
            <a:r>
              <a:rPr lang="en-US" altLang="zh-CN" b="0" i="0" dirty="0" err="1">
                <a:solidFill>
                  <a:srgbClr val="060607"/>
                </a:solidFill>
                <a:effectLst/>
                <a:latin typeface="-apple-system"/>
              </a:rPr>
              <a:t>CsI</a:t>
            </a:r>
            <a:r>
              <a:rPr lang="en-US" altLang="zh-CN" b="0" i="0" dirty="0">
                <a:solidFill>
                  <a:srgbClr val="060607"/>
                </a:solidFill>
                <a:effectLst/>
                <a:latin typeface="-apple-system"/>
              </a:rPr>
              <a:t> by gas molecules. Collection efficiency refers to the efficiency with which electrons enter the holes of the THGEM from the gas. Simulations indicate that the combined efficiency of these two is relatively low, and there may not be much room for significant improvement. </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12</a:t>
            </a:fld>
            <a:endParaRPr lang="zh-CN" altLang="en-US"/>
          </a:p>
        </p:txBody>
      </p:sp>
    </p:spTree>
    <p:extLst>
      <p:ext uri="{BB962C8B-B14F-4D97-AF65-F5344CB8AC3E}">
        <p14:creationId xmlns:p14="http://schemas.microsoft.com/office/powerpoint/2010/main" val="281386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dirty="0">
                <a:solidFill>
                  <a:srgbClr val="060607"/>
                </a:solidFill>
                <a:effectLst/>
                <a:latin typeface="-apple-system"/>
              </a:rPr>
              <a:t>Therefore, we are preparing to try a new type of photodetector to enhance the collection efficiency of photoelectrons. </a:t>
            </a:r>
            <a:r>
              <a:rPr lang="en-US" altLang="zh-CN" sz="1800" dirty="0">
                <a:effectLst/>
                <a:latin typeface="Times New Roman" panose="02020603050405020304" pitchFamily="18" charset="0"/>
                <a:ea typeface="等线" panose="02010600030101010101" pitchFamily="2" charset="-122"/>
              </a:rPr>
              <a:t>The novel photo-detector base on a double micro-mesh gaseous structure(DMM). This new detector aims to provide higher gain, better time resolution, and lower ion backflow. Also, it has advantages such as </a:t>
            </a:r>
            <a:r>
              <a:rPr lang="en-US" altLang="zh-CN" sz="1800" dirty="0"/>
              <a:t>reducing the need for complex mechanical designs, and </a:t>
            </a:r>
            <a:r>
              <a:rPr lang="en-US" altLang="zh-CN" sz="1200" dirty="0"/>
              <a:t>the stainless steel mesh does not release gases. So that, it is beneficial for the preparation and operation of </a:t>
            </a:r>
            <a:r>
              <a:rPr lang="en-US" altLang="zh-CN" sz="1200" dirty="0" err="1"/>
              <a:t>CsI</a:t>
            </a:r>
            <a:r>
              <a:rPr lang="en-US" altLang="zh-CN" sz="1200" dirty="0"/>
              <a:t> photocathode.</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13</a:t>
            </a:fld>
            <a:endParaRPr lang="zh-CN" altLang="en-US"/>
          </a:p>
        </p:txBody>
      </p:sp>
    </p:spTree>
    <p:extLst>
      <p:ext uri="{BB962C8B-B14F-4D97-AF65-F5344CB8AC3E}">
        <p14:creationId xmlns:p14="http://schemas.microsoft.com/office/powerpoint/2010/main" val="776830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verify the feasibility of the plan, we have developed a large-area double mesh Micromegas detector using a new technology. The tests show that it has good performance, with a gain that can reach three hundred thousand and the gain uniformity can reach 16.3%,it also solving the previous problem of lower gain in the edge areas.</a:t>
            </a:r>
            <a:r>
              <a:rPr lang="en-US" altLang="zh-CN" sz="1200" b="0" i="0" dirty="0">
                <a:solidFill>
                  <a:srgbClr val="000000"/>
                </a:solidFill>
                <a:effectLst/>
                <a:latin typeface="AdvP4DF60E"/>
              </a:rPr>
              <a:t> Furthermore, It is significant to investigate the substrates for making the </a:t>
            </a:r>
            <a:r>
              <a:rPr lang="en-US" altLang="zh-CN" sz="1200" b="0" i="0" dirty="0" err="1">
                <a:solidFill>
                  <a:srgbClr val="000000"/>
                </a:solidFill>
                <a:effectLst/>
                <a:latin typeface="AdvP4DF60E"/>
              </a:rPr>
              <a:t>CsI</a:t>
            </a:r>
            <a:r>
              <a:rPr lang="en-US" altLang="zh-CN" sz="1200" b="0" i="0" dirty="0">
                <a:solidFill>
                  <a:srgbClr val="000000"/>
                </a:solidFill>
                <a:effectLst/>
                <a:latin typeface="AdvP4DF60E"/>
              </a:rPr>
              <a:t> photocathodes with high quantum efficiency, good long-term stability and easy fabrication.</a:t>
            </a:r>
            <a:r>
              <a:rPr lang="zh-CN" altLang="en-US" sz="1200" b="0" i="0" dirty="0">
                <a:solidFill>
                  <a:srgbClr val="000000"/>
                </a:solidFill>
                <a:effectLst/>
                <a:latin typeface="AdvP4DF60E"/>
              </a:rPr>
              <a:t> </a:t>
            </a:r>
            <a:r>
              <a:rPr lang="en-US" altLang="zh-CN" sz="1200" b="0" i="0" dirty="0">
                <a:solidFill>
                  <a:srgbClr val="000000"/>
                </a:solidFill>
                <a:effectLst/>
                <a:latin typeface="AdvP4DF60E"/>
              </a:rPr>
              <a:t>Then, we done the study of </a:t>
            </a:r>
            <a:r>
              <a:rPr lang="en-US" altLang="zh-CN" sz="1200" b="0" i="0" dirty="0" err="1">
                <a:solidFill>
                  <a:srgbClr val="000000"/>
                </a:solidFill>
                <a:effectLst/>
                <a:latin typeface="AdvP4DF60E"/>
              </a:rPr>
              <a:t>CsI</a:t>
            </a:r>
            <a:r>
              <a:rPr lang="en-US" altLang="zh-CN" sz="1200" b="0" i="0" dirty="0">
                <a:solidFill>
                  <a:srgbClr val="000000"/>
                </a:solidFill>
                <a:effectLst/>
                <a:latin typeface="AdvP4DF60E"/>
              </a:rPr>
              <a:t> coated on the stainless steel mesh. </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14</a:t>
            </a:fld>
            <a:endParaRPr lang="zh-CN" altLang="en-US"/>
          </a:p>
        </p:txBody>
      </p:sp>
    </p:spTree>
    <p:extLst>
      <p:ext uri="{BB962C8B-B14F-4D97-AF65-F5344CB8AC3E}">
        <p14:creationId xmlns:p14="http://schemas.microsoft.com/office/powerpoint/2010/main" val="2988676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B4B4B"/>
                </a:solidFill>
                <a:effectLst/>
                <a:latin typeface="comic sans ms" panose="030F0702030302020204" pitchFamily="66" charset="0"/>
              </a:rPr>
              <a:t>Last ,</a:t>
            </a:r>
            <a:r>
              <a:rPr lang="en-US" altLang="zh-CN" b="0" i="0" dirty="0">
                <a:solidFill>
                  <a:srgbClr val="060607"/>
                </a:solidFill>
                <a:effectLst/>
                <a:latin typeface="-apple-system"/>
              </a:rPr>
              <a:t>in cosmic ray test, we used the  AGET readout electronics, but its counting rate capability is only a few hundred hertz. Therefore, we are developing a new readout electronics, which is called ASIC. because of  the high luminosity of STCF,  The ASICs are required to achieve a counting rate of one thousand and six hundred Hz per channel.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prototype ASIC, we integrate 32 channels of analog processing circuits and analog-to-digital converters on a single chip. </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CC8230-91CD-40DD-95B5-183EE5171C35}" type="slidenum">
              <a:rPr kumimoji="1" lang="zh-CN" altLang="en-US" sz="1200" b="0" i="0" u="none" strike="noStrike" kern="1200" cap="none" spc="0" normalizeH="0" baseline="0" noProof="0" smtClean="0">
                <a:ln>
                  <a:noFill/>
                </a:ln>
                <a:solidFill>
                  <a:prstClr val="black"/>
                </a:solidFill>
                <a:effectLst/>
                <a:uLnTx/>
                <a:uFillTx/>
                <a:latin typeface="Gulim" panose="020B0600000101010101" pitchFamily="34" charset="-127"/>
                <a:ea typeface="Gulim" panose="020B0600000101010101" pitchFamily="34" charset="-127"/>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Gulim" panose="020B0600000101010101" pitchFamily="34" charset="-127"/>
              <a:ea typeface="Gulim" panose="020B0600000101010101" pitchFamily="34" charset="-127"/>
              <a:cs typeface="+mn-cs"/>
            </a:endParaRPr>
          </a:p>
        </p:txBody>
      </p:sp>
    </p:spTree>
    <p:extLst>
      <p:ext uri="{BB962C8B-B14F-4D97-AF65-F5344CB8AC3E}">
        <p14:creationId xmlns:p14="http://schemas.microsoft.com/office/powerpoint/2010/main" val="579743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series tests have been conducted after the prototype ASIC is fabricated. The right figure in the first column shows the output waveform versus input, with a gain of 15.2 codes per </a:t>
            </a:r>
            <a:r>
              <a:rPr lang="en-US" altLang="zh-CN" dirty="0" err="1"/>
              <a:t>fento</a:t>
            </a:r>
            <a:r>
              <a:rPr lang="en-US" altLang="zh-CN" dirty="0"/>
              <a:t>-coulomb and integral nonlinearity better than 0.92 percent. With an input capacitance of 20 picofarad, the ENC is better than 0.2 </a:t>
            </a:r>
            <a:r>
              <a:rPr lang="en-US" altLang="zh-CN" dirty="0" err="1"/>
              <a:t>fento</a:t>
            </a:r>
            <a:r>
              <a:rPr lang="en-US" altLang="zh-CN" dirty="0"/>
              <a:t>-coulomb. From sparse events to 15 kHz counting rates, the gain remains the same and the readout efficiency maintains 100 percent. And the time resolution is better than 1 nanosecond when the input charge is greater than 16 </a:t>
            </a:r>
            <a:r>
              <a:rPr lang="en-US" altLang="zh-CN" dirty="0" err="1"/>
              <a:t>fento</a:t>
            </a:r>
            <a:r>
              <a:rPr lang="en-US" altLang="zh-CN" dirty="0"/>
              <a:t>-coulomb with simple filter. These test results show that the prototype ASIC meets the design requirements. The next step will be to further study digital filtering to improve performance.</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CC8230-91CD-40DD-95B5-183EE5171C35}" type="slidenum">
              <a:rPr kumimoji="1" lang="zh-CN" altLang="en-US" sz="1200" b="0" i="0" u="none" strike="noStrike" kern="1200" cap="none" spc="0" normalizeH="0" baseline="0" noProof="0" smtClean="0">
                <a:ln>
                  <a:noFill/>
                </a:ln>
                <a:solidFill>
                  <a:prstClr val="black"/>
                </a:solidFill>
                <a:effectLst/>
                <a:uLnTx/>
                <a:uFillTx/>
                <a:latin typeface="Gulim" panose="020B0600000101010101" pitchFamily="34" charset="-127"/>
                <a:ea typeface="Gulim" panose="020B0600000101010101" pitchFamily="34" charset="-127"/>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Gulim" panose="020B0600000101010101" pitchFamily="34" charset="-127"/>
              <a:ea typeface="Gulim" panose="020B0600000101010101" pitchFamily="34" charset="-127"/>
              <a:cs typeface="+mn-cs"/>
            </a:endParaRPr>
          </a:p>
        </p:txBody>
      </p:sp>
    </p:spTree>
    <p:extLst>
      <p:ext uri="{BB962C8B-B14F-4D97-AF65-F5344CB8AC3E}">
        <p14:creationId xmlns:p14="http://schemas.microsoft.com/office/powerpoint/2010/main" val="1479515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have also completed the prototype design of readout electronics based on this 32-channel prototype ASIC.  A single board contains 16 prototype chips, achieving a readout of 512 channels. The functionalities of the readout electronics have been validated with the RICH detector prototype. And</a:t>
            </a:r>
            <a:r>
              <a:rPr lang="zh-CN" altLang="en-US" dirty="0"/>
              <a:t> </a:t>
            </a:r>
            <a:r>
              <a:rPr lang="en-US" altLang="zh-CN" dirty="0"/>
              <a:t>the</a:t>
            </a:r>
            <a:r>
              <a:rPr lang="zh-CN" altLang="en-US" dirty="0"/>
              <a:t> </a:t>
            </a:r>
            <a:r>
              <a:rPr lang="en-US" altLang="zh-CN" dirty="0"/>
              <a:t>hit</a:t>
            </a:r>
            <a:r>
              <a:rPr lang="zh-CN" altLang="en-US" dirty="0"/>
              <a:t> </a:t>
            </a:r>
            <a:r>
              <a:rPr lang="en-US" altLang="zh-CN" dirty="0"/>
              <a:t>position</a:t>
            </a:r>
            <a:r>
              <a:rPr lang="zh-CN" altLang="en-US" dirty="0"/>
              <a:t> </a:t>
            </a:r>
            <a:r>
              <a:rPr lang="en-US" altLang="zh-CN" dirty="0"/>
              <a:t>by the Xray from 55Fe can be clearly distinguished.</a:t>
            </a:r>
            <a:endParaRPr lang="en-US" altLang="zh-CN" sz="1200"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CC8230-91CD-40DD-95B5-183EE5171C35}" type="slidenum">
              <a:rPr kumimoji="1" lang="zh-CN" altLang="en-US" sz="1200" b="0" i="0" u="none" strike="noStrike" kern="1200" cap="none" spc="0" normalizeH="0" baseline="0" noProof="0" smtClean="0">
                <a:ln>
                  <a:noFill/>
                </a:ln>
                <a:solidFill>
                  <a:prstClr val="black"/>
                </a:solidFill>
                <a:effectLst/>
                <a:uLnTx/>
                <a:uFillTx/>
                <a:latin typeface="Gulim" panose="020B0600000101010101" pitchFamily="34" charset="-127"/>
                <a:ea typeface="Gulim" panose="020B0600000101010101" pitchFamily="34" charset="-127"/>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1" lang="zh-CN" altLang="en-US" sz="1200" b="0" i="0" u="none" strike="noStrike" kern="1200" cap="none" spc="0" normalizeH="0" baseline="0" noProof="0">
              <a:ln>
                <a:noFill/>
              </a:ln>
              <a:solidFill>
                <a:prstClr val="black"/>
              </a:solidFill>
              <a:effectLst/>
              <a:uLnTx/>
              <a:uFillTx/>
              <a:latin typeface="Gulim" panose="020B0600000101010101" pitchFamily="34" charset="-127"/>
              <a:ea typeface="Gulim" panose="020B0600000101010101" pitchFamily="34" charset="-127"/>
              <a:cs typeface="+mn-cs"/>
            </a:endParaRPr>
          </a:p>
        </p:txBody>
      </p:sp>
    </p:spTree>
    <p:extLst>
      <p:ext uri="{BB962C8B-B14F-4D97-AF65-F5344CB8AC3E}">
        <p14:creationId xmlns:p14="http://schemas.microsoft.com/office/powerpoint/2010/main" val="293188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B4B4B"/>
                </a:solidFill>
                <a:effectLst/>
                <a:latin typeface="comic sans ms" panose="030F0702030302020204" pitchFamily="66" charset="0"/>
              </a:rPr>
              <a:t>In conclusion</a:t>
            </a:r>
            <a:r>
              <a:rPr lang="zh-CN" altLang="en-US" b="0" i="0" dirty="0">
                <a:solidFill>
                  <a:srgbClr val="4B4B4B"/>
                </a:solidFill>
                <a:effectLst/>
                <a:latin typeface="comic sans ms" panose="030F0702030302020204" pitchFamily="66" charset="0"/>
              </a:rPr>
              <a:t>，。。。</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18</a:t>
            </a:fld>
            <a:endParaRPr lang="zh-CN" altLang="en-US"/>
          </a:p>
        </p:txBody>
      </p:sp>
    </p:spTree>
    <p:extLst>
      <p:ext uri="{BB962C8B-B14F-4D97-AF65-F5344CB8AC3E}">
        <p14:creationId xmlns:p14="http://schemas.microsoft.com/office/powerpoint/2010/main" val="321914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My presentation consists of 4 parts. Physical requirements for STCF </a:t>
            </a:r>
            <a:r>
              <a:rPr lang="en-US" altLang="zh-CN" dirty="0" err="1"/>
              <a:t>PIDB,study</a:t>
            </a:r>
            <a:r>
              <a:rPr lang="en-US" altLang="zh-CN" dirty="0"/>
              <a:t> of RICH detector and the readout electronics design.  And then the conclusions are given.</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2</a:t>
            </a:fld>
            <a:endParaRPr lang="zh-CN" altLang="en-US"/>
          </a:p>
        </p:txBody>
      </p:sp>
    </p:spTree>
    <p:extLst>
      <p:ext uri="{BB962C8B-B14F-4D97-AF65-F5344CB8AC3E}">
        <p14:creationId xmlns:p14="http://schemas.microsoft.com/office/powerpoint/2010/main" val="45140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Super Tau-charm facility is an expansion plan after the </a:t>
            </a:r>
            <a:r>
              <a:rPr lang="en-US" altLang="zh-CN" dirty="0" err="1"/>
              <a:t>BESIlI</a:t>
            </a:r>
            <a:r>
              <a:rPr lang="en-US" altLang="zh-CN" dirty="0"/>
              <a:t> facility. It is designed to operate in a center-of-mass energy range from 2 to 7 giga electron-volt with a peak luminosity of zero point five times ten to the power of thirty five  (one 0.5 x 10^35 cm-2s-1) or higher. Such a high luminosity will allow the STCF to produce much more data samples. However, it also pose the challenge of high event rate and high background rate. Moreover, considering of the space limit, the Ring Imaging Cherenkov Detector </a:t>
            </a:r>
            <a:r>
              <a:rPr lang="en-US" altLang="zh-CN" dirty="0" err="1"/>
              <a:t>detector</a:t>
            </a:r>
            <a:r>
              <a:rPr lang="en-US" altLang="zh-CN" dirty="0"/>
              <a:t> is chosen as the barrel part of the particle identification detector. The RICH detector consists of C 6 F_14 (</a:t>
            </a:r>
            <a:r>
              <a:rPr lang="en-US" altLang="zh-CN" dirty="0" err="1"/>
              <a:t>Perfluorohexane</a:t>
            </a:r>
            <a:r>
              <a:rPr lang="en-US" altLang="zh-CN" dirty="0"/>
              <a:t>) as the radiator, reflective </a:t>
            </a:r>
            <a:r>
              <a:rPr lang="en-US" altLang="zh-CN" dirty="0" err="1"/>
              <a:t>Csl</a:t>
            </a:r>
            <a:r>
              <a:rPr lang="en-US" altLang="zh-CN" dirty="0"/>
              <a:t>(cesium iodide) as the photocathode, and the photon detector is THGEM </a:t>
            </a:r>
            <a:r>
              <a:rPr lang="en-US" altLang="zh-CN" sz="1800" dirty="0">
                <a:effectLst/>
                <a:latin typeface="Times New Roman" panose="02020603050405020304" pitchFamily="18" charset="0"/>
                <a:ea typeface="等线" panose="02010600030101010101" pitchFamily="2" charset="-122"/>
              </a:rPr>
              <a:t>combined with</a:t>
            </a:r>
            <a:r>
              <a:rPr lang="en-US" altLang="zh-CN" dirty="0"/>
              <a:t> Micromegas.</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3</a:t>
            </a:fld>
            <a:endParaRPr lang="zh-CN" altLang="en-US"/>
          </a:p>
        </p:txBody>
      </p:sp>
    </p:spTree>
    <p:extLst>
      <p:ext uri="{BB962C8B-B14F-4D97-AF65-F5344CB8AC3E}">
        <p14:creationId xmlns:p14="http://schemas.microsoft.com/office/powerpoint/2010/main" val="365721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RICH detector needs to cover an area of 13 square meters. In order to leave space for the calorimeter and achieve a low material budget of less than 0.30X0,the thickness should be less than 200 millimeters. The accumulated charge over 10 years is about 2 micro coulomb per square centimeters. The precise measurement of the collision fragmentation function requires a Tt/K separation larger than 3 sigma up to 2.0 GeV. The micro pattern gas detector used for the RICH detector needs to achieve a high gain of about one hundred thousand and low ion backflow of less than one thousandth. The pixel size is 5 millimeters by 5 millimeters. </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4</a:t>
            </a:fld>
            <a:endParaRPr lang="zh-CN" altLang="en-US"/>
          </a:p>
        </p:txBody>
      </p:sp>
    </p:spTree>
    <p:extLst>
      <p:ext uri="{BB962C8B-B14F-4D97-AF65-F5344CB8AC3E}">
        <p14:creationId xmlns:p14="http://schemas.microsoft.com/office/powerpoint/2010/main" val="5316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60607"/>
                </a:solidFill>
                <a:effectLst/>
                <a:latin typeface="-apple-system"/>
              </a:rPr>
              <a:t>Under the OSCAR framework, we have conducted a full simulation of the detector, simultaneously employing real-time PDF generation algorithms, and taking into account the material effects of the inner detectors. In the simulation, we scanned π and K at </a:t>
            </a:r>
            <a:r>
              <a:rPr lang="en-US" altLang="zh-CN" b="0" i="0">
                <a:solidFill>
                  <a:srgbClr val="060607"/>
                </a:solidFill>
                <a:effectLst/>
                <a:latin typeface="-apple-system"/>
              </a:rPr>
              <a:t>varying moment </a:t>
            </a:r>
            <a:r>
              <a:rPr lang="en-US" altLang="zh-CN" b="0" i="0" dirty="0">
                <a:solidFill>
                  <a:srgbClr val="060607"/>
                </a:solidFill>
                <a:effectLst/>
                <a:latin typeface="-apple-system"/>
              </a:rPr>
              <a:t>and angles, and the simulation of single-track incidence produced the right diagram, which can meet the performance requirements of the CDR. Specific details will be displayed in the software report.</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5</a:t>
            </a:fld>
            <a:endParaRPr lang="zh-CN" altLang="en-US"/>
          </a:p>
        </p:txBody>
      </p:sp>
    </p:spTree>
    <p:extLst>
      <p:ext uri="{BB962C8B-B14F-4D97-AF65-F5344CB8AC3E}">
        <p14:creationId xmlns:p14="http://schemas.microsoft.com/office/powerpoint/2010/main" val="14311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order to validate the feasibility of the plan, we have manufactured a large-scale prototype with an effective detection area of 320mm by 320mm. We tested this prototype with an Fe55(iron55) source and measured a gain of up to one hundred thousand , which meets the requirements for single-photon detection. Following this, we conducted test using candle light and successfully detected photon signals.</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6</a:t>
            </a:fld>
            <a:endParaRPr lang="zh-CN" altLang="en-US"/>
          </a:p>
        </p:txBody>
      </p:sp>
    </p:spTree>
    <p:extLst>
      <p:ext uri="{BB962C8B-B14F-4D97-AF65-F5344CB8AC3E}">
        <p14:creationId xmlns:p14="http://schemas.microsoft.com/office/powerpoint/2010/main" val="252991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Following the prototype, we constructed a cosmic ray testing system as shown in the figure, using C6F14(</a:t>
            </a:r>
            <a:r>
              <a:rPr lang="en-US" altLang="zh-CN" dirty="0" err="1"/>
              <a:t>Perfluorohexane</a:t>
            </a:r>
            <a:r>
              <a:rPr lang="en-US" altLang="zh-CN" dirty="0"/>
              <a:t>) as the Cherenkov radiator for testing. The testing system reconstructed the cosmic ray track information through the tracker, as shown in the left figure.</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7</a:t>
            </a:fld>
            <a:endParaRPr lang="zh-CN" altLang="en-US"/>
          </a:p>
        </p:txBody>
      </p:sp>
    </p:spTree>
    <p:extLst>
      <p:ext uri="{BB962C8B-B14F-4D97-AF65-F5344CB8AC3E}">
        <p14:creationId xmlns:p14="http://schemas.microsoft.com/office/powerpoint/2010/main" val="144595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a:t>
            </a:r>
            <a:r>
              <a:rPr lang="zh-CN" altLang="en-US" dirty="0"/>
              <a:t> </a:t>
            </a:r>
            <a:r>
              <a:rPr lang="en-US" altLang="zh-CN" dirty="0"/>
              <a:t>addition, the cosmic ray test collected some effective events . We can see the Cherenkov ring as show in this figure. Subsequently, for the signals on the RICH detection plane, we classified them into ionization-like points and photoelectron-like points based on their distance from the expected ionization point and the expected Cherenkov ring position, resulting in an average photon number of approximately 0.59 per event, which significantly differs from our previous simulation results</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8</a:t>
            </a:fld>
            <a:endParaRPr lang="zh-CN" altLang="en-US"/>
          </a:p>
        </p:txBody>
      </p:sp>
    </p:spTree>
    <p:extLst>
      <p:ext uri="{BB962C8B-B14F-4D97-AF65-F5344CB8AC3E}">
        <p14:creationId xmlns:p14="http://schemas.microsoft.com/office/powerpoint/2010/main" val="1369590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60607"/>
                </a:solidFill>
                <a:effectLst/>
                <a:latin typeface="-apple-system"/>
              </a:rPr>
              <a:t>Thus, we plotted a table with both the simulated values and experimental measurements of parameters that could affect the number of photoelectrons. From this, we can identify the transmittance of the radiator, the quantum efficiency (QE) of </a:t>
            </a:r>
            <a:r>
              <a:rPr lang="en-US" altLang="zh-CN" b="0" i="0" dirty="0" err="1">
                <a:solidFill>
                  <a:srgbClr val="060607"/>
                </a:solidFill>
                <a:effectLst/>
                <a:latin typeface="-apple-system"/>
              </a:rPr>
              <a:t>CsI</a:t>
            </a:r>
            <a:r>
              <a:rPr lang="en-US" altLang="zh-CN" b="0" i="0" dirty="0">
                <a:solidFill>
                  <a:srgbClr val="060607"/>
                </a:solidFill>
                <a:effectLst/>
                <a:latin typeface="-apple-system"/>
              </a:rPr>
              <a:t>, and the efficiency of photoelectron collection as the main reasons for the reduction in the number of photoelectrons. Next, we will analyze the causes of these three factors and the current solutions available.</a:t>
            </a:r>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9</a:t>
            </a:fld>
            <a:endParaRPr lang="zh-CN" altLang="en-US"/>
          </a:p>
        </p:txBody>
      </p:sp>
    </p:spTree>
    <p:extLst>
      <p:ext uri="{BB962C8B-B14F-4D97-AF65-F5344CB8AC3E}">
        <p14:creationId xmlns:p14="http://schemas.microsoft.com/office/powerpoint/2010/main" val="2747128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Ref idx="1001">
        <a:schemeClr val="bg1"/>
      </p:bgRef>
    </p:bg>
    <p:spTree>
      <p:nvGrpSpPr>
        <p:cNvPr id="1" name=""/>
        <p:cNvGrpSpPr/>
        <p:nvPr/>
      </p:nvGrpSpPr>
      <p:grpSpPr>
        <a:xfrm>
          <a:off x="0" y="0"/>
          <a:ext cx="0" cy="0"/>
          <a:chOff x="0" y="0"/>
          <a:chExt cx="0" cy="0"/>
        </a:xfrm>
      </p:grpSpPr>
      <p:sp>
        <p:nvSpPr>
          <p:cNvPr id="21" name="标题 1"/>
          <p:cNvSpPr>
            <a:spLocks noGrp="1"/>
          </p:cNvSpPr>
          <p:nvPr>
            <p:ph type="ctrTitle"/>
          </p:nvPr>
        </p:nvSpPr>
        <p:spPr>
          <a:xfrm>
            <a:off x="685800" y="1597819"/>
            <a:ext cx="7772400" cy="1102519"/>
          </a:xfrm>
          <a:prstGeom prst="rect">
            <a:avLst/>
          </a:prstGeom>
        </p:spPr>
        <p:txBody>
          <a:bodyPr/>
          <a:lstStyle>
            <a:lvl1pPr>
              <a:defRPr>
                <a:solidFill>
                  <a:schemeClr val="tx1"/>
                </a:solidFill>
                <a:latin typeface="Times New Roman" panose="02020603050405020304" pitchFamily="18" charset="0"/>
                <a:ea typeface="黑体" pitchFamily="49" charset="-122"/>
                <a:cs typeface="Times New Roman" panose="02020603050405020304" pitchFamily="18" charset="0"/>
              </a:defRPr>
            </a:lvl1pPr>
          </a:lstStyle>
          <a:p>
            <a:endParaRPr lang="zh-CN" altLang="en-US" dirty="0"/>
          </a:p>
        </p:txBody>
      </p:sp>
      <p:sp>
        <p:nvSpPr>
          <p:cNvPr id="9" name="Rectangle 5">
            <a:extLst>
              <a:ext uri="{FF2B5EF4-FFF2-40B4-BE49-F238E27FC236}">
                <a16:creationId xmlns:a16="http://schemas.microsoft.com/office/drawing/2014/main" id="{362EDAD6-0BBA-40AA-BF0D-4E748FA1E4C4}"/>
              </a:ext>
            </a:extLst>
          </p:cNvPr>
          <p:cNvSpPr>
            <a:spLocks noGrp="1" noChangeArrowheads="1"/>
          </p:cNvSpPr>
          <p:nvPr>
            <p:ph type="dt" sz="half" idx="10"/>
          </p:nvPr>
        </p:nvSpPr>
        <p:spPr bwMode="auto">
          <a:xfrm>
            <a:off x="685800" y="4857750"/>
            <a:ext cx="1905000" cy="228600"/>
          </a:xfrm>
          <a:ln>
            <a:miter lim="800000"/>
            <a:headEnd/>
            <a:tailEnd/>
          </a:ln>
        </p:spPr>
        <p:txBody>
          <a:bodyPr wrap="square" numCol="1" anchor="t" anchorCtr="0" compatLnSpc="1">
            <a:prstTxWarp prst="textNoShape">
              <a:avLst/>
            </a:prstTxWarp>
          </a:bodyPr>
          <a:lstStyle>
            <a:lvl1pPr algn="l">
              <a:defRPr sz="1400">
                <a:solidFill>
                  <a:srgbClr val="192214"/>
                </a:solidFill>
                <a:latin typeface="+mn-lt"/>
                <a:ea typeface="+mn-ea"/>
              </a:defRPr>
            </a:lvl1pPr>
          </a:lstStyle>
          <a:p>
            <a:pPr>
              <a:defRPr/>
            </a:pPr>
            <a:endParaRPr lang="en-US" altLang="ko-KR"/>
          </a:p>
        </p:txBody>
      </p:sp>
      <p:sp>
        <p:nvSpPr>
          <p:cNvPr id="10" name="Rectangle 6">
            <a:extLst>
              <a:ext uri="{FF2B5EF4-FFF2-40B4-BE49-F238E27FC236}">
                <a16:creationId xmlns:a16="http://schemas.microsoft.com/office/drawing/2014/main" id="{70BCF338-3717-414F-8950-9483DA1CD50C}"/>
              </a:ext>
            </a:extLst>
          </p:cNvPr>
          <p:cNvSpPr>
            <a:spLocks noGrp="1" noChangeArrowheads="1"/>
          </p:cNvSpPr>
          <p:nvPr>
            <p:ph type="ftr" sz="quarter" idx="11"/>
          </p:nvPr>
        </p:nvSpPr>
        <p:spPr bwMode="auto">
          <a:xfrm>
            <a:off x="3124200" y="4857750"/>
            <a:ext cx="2895600" cy="228600"/>
          </a:xfrm>
          <a:ln>
            <a:miter lim="800000"/>
            <a:headEnd/>
            <a:tailEnd/>
          </a:ln>
        </p:spPr>
        <p:txBody>
          <a:bodyPr wrap="square" numCol="1" anchor="t" anchorCtr="0" compatLnSpc="1">
            <a:prstTxWarp prst="textNoShape">
              <a:avLst/>
            </a:prstTxWarp>
          </a:bodyPr>
          <a:lstStyle>
            <a:lvl1pPr>
              <a:defRPr sz="1400">
                <a:solidFill>
                  <a:srgbClr val="192214"/>
                </a:solidFill>
                <a:latin typeface="+mn-lt"/>
                <a:ea typeface="+mn-ea"/>
              </a:defRPr>
            </a:lvl1pPr>
          </a:lstStyle>
          <a:p>
            <a:pPr>
              <a:defRPr/>
            </a:pPr>
            <a:endParaRPr lang="en-US" altLang="ko-KR"/>
          </a:p>
        </p:txBody>
      </p:sp>
      <p:sp>
        <p:nvSpPr>
          <p:cNvPr id="11" name="Rectangle 7">
            <a:extLst>
              <a:ext uri="{FF2B5EF4-FFF2-40B4-BE49-F238E27FC236}">
                <a16:creationId xmlns:a16="http://schemas.microsoft.com/office/drawing/2014/main" id="{512BDF77-0409-4613-8CE5-724EC64E1D8B}"/>
              </a:ext>
            </a:extLst>
          </p:cNvPr>
          <p:cNvSpPr>
            <a:spLocks noGrp="1" noChangeArrowheads="1"/>
          </p:cNvSpPr>
          <p:nvPr>
            <p:ph type="sldNum" sz="quarter" idx="12"/>
          </p:nvPr>
        </p:nvSpPr>
        <p:spPr bwMode="auto">
          <a:xfrm>
            <a:off x="6553200" y="4857750"/>
            <a:ext cx="1905000" cy="228600"/>
          </a:xfrm>
          <a:ln>
            <a:miter lim="800000"/>
            <a:headEnd/>
            <a:tailEnd/>
          </a:ln>
        </p:spPr>
        <p:txBody>
          <a:bodyPr anchor="t"/>
          <a:lstStyle>
            <a:lvl1pPr>
              <a:defRPr sz="1400">
                <a:solidFill>
                  <a:srgbClr val="192214"/>
                </a:solidFill>
                <a:latin typeface="-쉬리M" pitchFamily="18" charset="-127"/>
                <a:ea typeface="-쉬리M" pitchFamily="18" charset="-127"/>
              </a:defRPr>
            </a:lvl1pPr>
          </a:lstStyle>
          <a:p>
            <a:fld id="{B522B91E-34E3-442C-AA73-CFD8E7D5CCDB}" type="slidenum">
              <a:rPr lang="en-US" altLang="ko-KR"/>
              <a:pPr/>
              <a:t>‹#›</a:t>
            </a:fld>
            <a:endParaRPr lang="en-US" altLang="ko-KR"/>
          </a:p>
        </p:txBody>
      </p:sp>
    </p:spTree>
    <p:extLst>
      <p:ext uri="{BB962C8B-B14F-4D97-AF65-F5344CB8AC3E}">
        <p14:creationId xmlns:p14="http://schemas.microsoft.com/office/powerpoint/2010/main" val="41736341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CE160E2-622F-4398-AC19-B343C41DF586}"/>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0BDB34AC-6D54-4830-822E-BE759DC7CD14}"/>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0AAD495-5C92-4A80-920B-85E736CA568C}"/>
              </a:ext>
            </a:extLst>
          </p:cNvPr>
          <p:cNvSpPr>
            <a:spLocks noGrp="1"/>
          </p:cNvSpPr>
          <p:nvPr>
            <p:ph type="sldNum" sz="quarter" idx="12"/>
          </p:nvPr>
        </p:nvSpPr>
        <p:spPr/>
        <p:txBody>
          <a:bodyPr/>
          <a:lstStyle>
            <a:lvl1pPr>
              <a:defRPr/>
            </a:lvl1pPr>
          </a:lstStyle>
          <a:p>
            <a:fld id="{C39E2356-8C17-43AF-AF1D-F5E342B12E77}" type="slidenum">
              <a:rPr lang="zh-CN" altLang="en-US"/>
              <a:pPr/>
              <a:t>‹#›</a:t>
            </a:fld>
            <a:endParaRPr lang="zh-CN" altLang="en-US"/>
          </a:p>
        </p:txBody>
      </p:sp>
    </p:spTree>
    <p:extLst>
      <p:ext uri="{BB962C8B-B14F-4D97-AF65-F5344CB8AC3E}">
        <p14:creationId xmlns:p14="http://schemas.microsoft.com/office/powerpoint/2010/main" val="309393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6036039-FE96-48F4-8099-9F81351522D5}"/>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82139B9-5372-4CB2-980A-11350B35F622}"/>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1B0C868-C0C2-408D-A8BB-8A1A4D48CCEB}"/>
              </a:ext>
            </a:extLst>
          </p:cNvPr>
          <p:cNvSpPr>
            <a:spLocks noGrp="1"/>
          </p:cNvSpPr>
          <p:nvPr>
            <p:ph type="sldNum" sz="quarter" idx="12"/>
          </p:nvPr>
        </p:nvSpPr>
        <p:spPr/>
        <p:txBody>
          <a:bodyPr/>
          <a:lstStyle>
            <a:lvl1pPr>
              <a:defRPr/>
            </a:lvl1pPr>
          </a:lstStyle>
          <a:p>
            <a:fld id="{6A7B75EA-4E58-4F21-8572-5EA373E66F26}" type="slidenum">
              <a:rPr lang="zh-CN" altLang="en-US"/>
              <a:pPr/>
              <a:t>‹#›</a:t>
            </a:fld>
            <a:endParaRPr lang="zh-CN" altLang="en-US"/>
          </a:p>
        </p:txBody>
      </p:sp>
    </p:spTree>
    <p:extLst>
      <p:ext uri="{BB962C8B-B14F-4D97-AF65-F5344CB8AC3E}">
        <p14:creationId xmlns:p14="http://schemas.microsoft.com/office/powerpoint/2010/main" val="295541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154838A-FB7B-46D5-86FD-FA433E4133E7}"/>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64EDD0FB-5B85-4F69-AB08-C8FBE1BF27D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C7C9520-6EED-43C6-ACCF-25CE1FAE21EA}"/>
              </a:ext>
            </a:extLst>
          </p:cNvPr>
          <p:cNvSpPr>
            <a:spLocks noGrp="1"/>
          </p:cNvSpPr>
          <p:nvPr>
            <p:ph type="sldNum" sz="quarter" idx="12"/>
          </p:nvPr>
        </p:nvSpPr>
        <p:spPr/>
        <p:txBody>
          <a:bodyPr/>
          <a:lstStyle>
            <a:lvl1pPr>
              <a:defRPr/>
            </a:lvl1pPr>
          </a:lstStyle>
          <a:p>
            <a:fld id="{E48DCBFB-FEEF-474D-B5D1-94BDF0460D54}" type="slidenum">
              <a:rPr lang="zh-CN" altLang="en-US"/>
              <a:pPr/>
              <a:t>‹#›</a:t>
            </a:fld>
            <a:endParaRPr lang="zh-CN" altLang="en-US"/>
          </a:p>
        </p:txBody>
      </p:sp>
    </p:spTree>
    <p:extLst>
      <p:ext uri="{BB962C8B-B14F-4D97-AF65-F5344CB8AC3E}">
        <p14:creationId xmlns:p14="http://schemas.microsoft.com/office/powerpoint/2010/main" val="128707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537557-A8F4-415F-A875-81EFF7848DB2}"/>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10756E62-10B4-4D20-A9C5-C18D10BC996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E6D03E6-30D2-450E-B106-A0F554671ACA}"/>
              </a:ext>
            </a:extLst>
          </p:cNvPr>
          <p:cNvSpPr>
            <a:spLocks noGrp="1"/>
          </p:cNvSpPr>
          <p:nvPr>
            <p:ph type="sldNum" sz="quarter" idx="12"/>
          </p:nvPr>
        </p:nvSpPr>
        <p:spPr/>
        <p:txBody>
          <a:bodyPr/>
          <a:lstStyle>
            <a:lvl1pPr>
              <a:defRPr/>
            </a:lvl1pPr>
          </a:lstStyle>
          <a:p>
            <a:fld id="{339E3FEB-E73E-473A-A692-B8A67858FAD8}" type="slidenum">
              <a:rPr lang="zh-CN" altLang="en-US"/>
              <a:pPr/>
              <a:t>‹#›</a:t>
            </a:fld>
            <a:endParaRPr lang="zh-CN" altLang="en-US"/>
          </a:p>
        </p:txBody>
      </p:sp>
    </p:spTree>
    <p:extLst>
      <p:ext uri="{BB962C8B-B14F-4D97-AF65-F5344CB8AC3E}">
        <p14:creationId xmlns:p14="http://schemas.microsoft.com/office/powerpoint/2010/main" val="2659316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35ED4F-9D02-4369-BDA6-15B29D7493A0}"/>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4DFD7CAE-8D00-4EE2-BEED-BF9735EB992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E23DBBE-30B3-4489-B82A-55BD357AD86A}"/>
              </a:ext>
            </a:extLst>
          </p:cNvPr>
          <p:cNvSpPr>
            <a:spLocks noGrp="1"/>
          </p:cNvSpPr>
          <p:nvPr>
            <p:ph type="sldNum" sz="quarter" idx="12"/>
          </p:nvPr>
        </p:nvSpPr>
        <p:spPr/>
        <p:txBody>
          <a:bodyPr/>
          <a:lstStyle>
            <a:lvl1pPr>
              <a:defRPr/>
            </a:lvl1pPr>
          </a:lstStyle>
          <a:p>
            <a:fld id="{2AA1E2DD-BF1D-4770-94AC-C4961D76633F}" type="slidenum">
              <a:rPr lang="zh-CN" altLang="en-US"/>
              <a:pPr/>
              <a:t>‹#›</a:t>
            </a:fld>
            <a:endParaRPr lang="zh-CN" altLang="en-US"/>
          </a:p>
        </p:txBody>
      </p:sp>
    </p:spTree>
    <p:extLst>
      <p:ext uri="{BB962C8B-B14F-4D97-AF65-F5344CB8AC3E}">
        <p14:creationId xmlns:p14="http://schemas.microsoft.com/office/powerpoint/2010/main" val="2433514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339502"/>
            <a:ext cx="7901014" cy="579821"/>
          </a:xfrm>
          <a:prstGeom prst="rect">
            <a:avLst/>
          </a:prstGeom>
        </p:spPr>
        <p:txBody>
          <a:bodyPr/>
          <a:lstStyle>
            <a:lvl1pPr algn="l">
              <a:defRPr sz="2800">
                <a:solidFill>
                  <a:schemeClr val="tx1"/>
                </a:solidFill>
                <a:latin typeface="Times New Roman" panose="02020603050405020304" pitchFamily="18" charset="0"/>
                <a:ea typeface="黑体" pitchFamily="49" charset="-122"/>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457200" y="1203598"/>
            <a:ext cx="8229600" cy="3394472"/>
          </a:xfrm>
          <a:prstGeom prst="rect">
            <a:avLst/>
          </a:prstGeom>
        </p:spPr>
        <p:txBody>
          <a:bodyPr/>
          <a:lstStyle>
            <a:lvl1pPr latinLnBrk="0">
              <a:defRPr sz="16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latinLnBrk="0">
              <a:defRPr sz="14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latinLnBrk="0">
              <a:defRPr sz="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latinLnBrk="0">
              <a:defRPr sz="11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latinLnBrk="0">
              <a:defRPr sz="105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829914EB-8EE2-406B-8C2B-C42D15EFA637}"/>
              </a:ext>
            </a:extLst>
          </p:cNvPr>
          <p:cNvSpPr>
            <a:spLocks noGrp="1"/>
          </p:cNvSpPr>
          <p:nvPr>
            <p:ph type="dt" sz="half" idx="10"/>
          </p:nvPr>
        </p:nvSpPr>
        <p:spPr>
          <a:xfrm>
            <a:off x="395536" y="4666678"/>
            <a:ext cx="2133600" cy="274637"/>
          </a:xfrm>
        </p:spPr>
        <p:txBody>
          <a:bodyPr/>
          <a:lstStyle/>
          <a:p>
            <a:pPr>
              <a:defRPr/>
            </a:pPr>
            <a:endParaRPr lang="zh-CN" altLang="en-US"/>
          </a:p>
        </p:txBody>
      </p:sp>
      <p:sp>
        <p:nvSpPr>
          <p:cNvPr id="5" name="页脚占位符 4">
            <a:extLst>
              <a:ext uri="{FF2B5EF4-FFF2-40B4-BE49-F238E27FC236}">
                <a16:creationId xmlns:a16="http://schemas.microsoft.com/office/drawing/2014/main" id="{11313449-00CC-4F6D-AE2C-2F062AEAEE45}"/>
              </a:ext>
            </a:extLst>
          </p:cNvPr>
          <p:cNvSpPr>
            <a:spLocks noGrp="1"/>
          </p:cNvSpPr>
          <p:nvPr>
            <p:ph type="ftr" sz="quarter" idx="11"/>
          </p:nvPr>
        </p:nvSpPr>
        <p:spPr/>
        <p:txBody>
          <a:bodyPr/>
          <a:lstStyle/>
          <a:p>
            <a:pPr>
              <a:defRPr/>
            </a:pPr>
            <a:endParaRPr lang="zh-CN" altLang="en-US" dirty="0"/>
          </a:p>
        </p:txBody>
      </p:sp>
      <p:sp>
        <p:nvSpPr>
          <p:cNvPr id="6" name="灯片编号占位符 5">
            <a:extLst>
              <a:ext uri="{FF2B5EF4-FFF2-40B4-BE49-F238E27FC236}">
                <a16:creationId xmlns:a16="http://schemas.microsoft.com/office/drawing/2014/main" id="{EBAF6C0A-FC98-4FCB-A658-1150D917A4D5}"/>
              </a:ext>
            </a:extLst>
          </p:cNvPr>
          <p:cNvSpPr>
            <a:spLocks noGrp="1"/>
          </p:cNvSpPr>
          <p:nvPr>
            <p:ph type="sldNum" sz="quarter" idx="12"/>
          </p:nvPr>
        </p:nvSpPr>
        <p:spPr>
          <a:xfrm>
            <a:off x="6516216" y="4666679"/>
            <a:ext cx="2133600" cy="274637"/>
          </a:xfrm>
        </p:spPr>
        <p:txBody>
          <a:bodyPr/>
          <a:lstStyle/>
          <a:p>
            <a:fld id="{B868A996-D89B-40E8-B2C1-E0E001F46DB0}" type="slidenum">
              <a:rPr lang="zh-CN" altLang="en-US" smtClean="0"/>
              <a:pPr/>
              <a:t>‹#›</a:t>
            </a:fld>
            <a:endParaRPr lang="zh-CN" altLang="en-US"/>
          </a:p>
        </p:txBody>
      </p:sp>
      <p:pic>
        <p:nvPicPr>
          <p:cNvPr id="9" name="图片 8">
            <a:extLst>
              <a:ext uri="{FF2B5EF4-FFF2-40B4-BE49-F238E27FC236}">
                <a16:creationId xmlns:a16="http://schemas.microsoft.com/office/drawing/2014/main" id="{CDD5078F-9853-B4AA-4C21-24B24E317FB4}"/>
              </a:ext>
            </a:extLst>
          </p:cNvPr>
          <p:cNvPicPr>
            <a:picLocks noChangeAspect="1"/>
          </p:cNvPicPr>
          <p:nvPr userDrawn="1"/>
        </p:nvPicPr>
        <p:blipFill>
          <a:blip r:embed="rId2"/>
          <a:stretch>
            <a:fillRect/>
          </a:stretch>
        </p:blipFill>
        <p:spPr>
          <a:xfrm>
            <a:off x="0" y="893647"/>
            <a:ext cx="9144000" cy="34376"/>
          </a:xfrm>
          <a:prstGeom prst="rect">
            <a:avLst/>
          </a:prstGeom>
        </p:spPr>
      </p:pic>
    </p:spTree>
    <p:extLst>
      <p:ext uri="{BB962C8B-B14F-4D97-AF65-F5344CB8AC3E}">
        <p14:creationId xmlns:p14="http://schemas.microsoft.com/office/powerpoint/2010/main" val="333356878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5378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17F91922-8A5E-43C6-870C-B9500DFCC3BD}"/>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F3DE877-F715-4072-894C-4E621754B87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D0EBC04-25A0-4B4C-9363-00887E4480E8}"/>
              </a:ext>
            </a:extLst>
          </p:cNvPr>
          <p:cNvSpPr>
            <a:spLocks noGrp="1"/>
          </p:cNvSpPr>
          <p:nvPr>
            <p:ph type="sldNum" sz="quarter" idx="12"/>
          </p:nvPr>
        </p:nvSpPr>
        <p:spPr/>
        <p:txBody>
          <a:bodyPr/>
          <a:lstStyle>
            <a:lvl1pPr>
              <a:defRPr/>
            </a:lvl1pPr>
          </a:lstStyle>
          <a:p>
            <a:fld id="{429040B5-6169-4F76-A3D2-3CA859D10942}" type="slidenum">
              <a:rPr lang="zh-CN" altLang="en-US"/>
              <a:pPr/>
              <a:t>‹#›</a:t>
            </a:fld>
            <a:endParaRPr lang="zh-CN" altLang="en-US"/>
          </a:p>
        </p:txBody>
      </p:sp>
    </p:spTree>
    <p:extLst>
      <p:ext uri="{BB962C8B-B14F-4D97-AF65-F5344CB8AC3E}">
        <p14:creationId xmlns:p14="http://schemas.microsoft.com/office/powerpoint/2010/main" val="303340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6497E56-8135-4933-A00E-20BB713A12FC}"/>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73CDDE8C-E4F0-48F9-AA14-A68B4F69FA2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AEAD236-E815-4CB6-8537-0461135F94DB}"/>
              </a:ext>
            </a:extLst>
          </p:cNvPr>
          <p:cNvSpPr>
            <a:spLocks noGrp="1"/>
          </p:cNvSpPr>
          <p:nvPr>
            <p:ph type="sldNum" sz="quarter" idx="12"/>
          </p:nvPr>
        </p:nvSpPr>
        <p:spPr/>
        <p:txBody>
          <a:bodyPr/>
          <a:lstStyle>
            <a:lvl1pPr>
              <a:defRPr/>
            </a:lvl1pPr>
          </a:lstStyle>
          <a:p>
            <a:fld id="{E69D042F-8561-4DBB-A338-3C1B11B0ED03}" type="slidenum">
              <a:rPr lang="zh-CN" altLang="en-US"/>
              <a:pPr/>
              <a:t>‹#›</a:t>
            </a:fld>
            <a:endParaRPr lang="zh-CN" altLang="en-US"/>
          </a:p>
        </p:txBody>
      </p:sp>
    </p:spTree>
    <p:extLst>
      <p:ext uri="{BB962C8B-B14F-4D97-AF65-F5344CB8AC3E}">
        <p14:creationId xmlns:p14="http://schemas.microsoft.com/office/powerpoint/2010/main" val="330186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792AD3F-E9C7-4D40-B7A7-8086540A4A88}"/>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B8DE359-8620-44A5-8F72-7F083728AA1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F731948-0A75-4DD2-A76D-238FC7CC7DE4}"/>
              </a:ext>
            </a:extLst>
          </p:cNvPr>
          <p:cNvSpPr>
            <a:spLocks noGrp="1"/>
          </p:cNvSpPr>
          <p:nvPr>
            <p:ph type="sldNum" sz="quarter" idx="12"/>
          </p:nvPr>
        </p:nvSpPr>
        <p:spPr/>
        <p:txBody>
          <a:bodyPr/>
          <a:lstStyle>
            <a:lvl1pPr>
              <a:defRPr/>
            </a:lvl1pPr>
          </a:lstStyle>
          <a:p>
            <a:fld id="{3D9F53C9-ED9B-4BE6-9CF1-6E0F2BE8B139}" type="slidenum">
              <a:rPr lang="zh-CN" altLang="en-US"/>
              <a:pPr/>
              <a:t>‹#›</a:t>
            </a:fld>
            <a:endParaRPr lang="zh-CN" altLang="en-US"/>
          </a:p>
        </p:txBody>
      </p:sp>
    </p:spTree>
    <p:extLst>
      <p:ext uri="{BB962C8B-B14F-4D97-AF65-F5344CB8AC3E}">
        <p14:creationId xmlns:p14="http://schemas.microsoft.com/office/powerpoint/2010/main" val="122579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6492621D-D8C1-4C46-A2FB-A9F893DD15C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1EA1782-6DF4-47EA-9864-2A9C447A98C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435FCF-BC54-46C8-8066-DC9EB6637652}"/>
              </a:ext>
            </a:extLst>
          </p:cNvPr>
          <p:cNvSpPr>
            <a:spLocks noGrp="1"/>
          </p:cNvSpPr>
          <p:nvPr>
            <p:ph type="sldNum" sz="quarter" idx="12"/>
          </p:nvPr>
        </p:nvSpPr>
        <p:spPr/>
        <p:txBody>
          <a:bodyPr/>
          <a:lstStyle>
            <a:lvl1pPr>
              <a:defRPr/>
            </a:lvl1pPr>
          </a:lstStyle>
          <a:p>
            <a:fld id="{A6BADFE9-C432-4576-A545-AB7DCDC8ECD7}" type="slidenum">
              <a:rPr lang="zh-CN" altLang="en-US"/>
              <a:pPr/>
              <a:t>‹#›</a:t>
            </a:fld>
            <a:endParaRPr lang="zh-CN" altLang="en-US"/>
          </a:p>
        </p:txBody>
      </p:sp>
    </p:spTree>
    <p:extLst>
      <p:ext uri="{BB962C8B-B14F-4D97-AF65-F5344CB8AC3E}">
        <p14:creationId xmlns:p14="http://schemas.microsoft.com/office/powerpoint/2010/main" val="422013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6D3667EB-F844-41E7-AF92-4321759B342C}"/>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62A78E22-7AD8-4B8F-BC80-C35BA1CD09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FAFC369-29CA-4DF5-B3CD-237203B83216}"/>
              </a:ext>
            </a:extLst>
          </p:cNvPr>
          <p:cNvSpPr>
            <a:spLocks noGrp="1"/>
          </p:cNvSpPr>
          <p:nvPr>
            <p:ph type="sldNum" sz="quarter" idx="12"/>
          </p:nvPr>
        </p:nvSpPr>
        <p:spPr/>
        <p:txBody>
          <a:bodyPr/>
          <a:lstStyle>
            <a:lvl1pPr>
              <a:defRPr/>
            </a:lvl1pPr>
          </a:lstStyle>
          <a:p>
            <a:fld id="{B06E871B-FECD-4CA3-B4B2-1864A7B510FE}" type="slidenum">
              <a:rPr lang="zh-CN" altLang="en-US"/>
              <a:pPr/>
              <a:t>‹#›</a:t>
            </a:fld>
            <a:endParaRPr lang="zh-CN" altLang="en-US"/>
          </a:p>
        </p:txBody>
      </p:sp>
    </p:spTree>
    <p:extLst>
      <p:ext uri="{BB962C8B-B14F-4D97-AF65-F5344CB8AC3E}">
        <p14:creationId xmlns:p14="http://schemas.microsoft.com/office/powerpoint/2010/main" val="111351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6065C02D-6920-43B2-B556-02327F3A91E2}"/>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1594CB36-514D-4570-9E55-3CB64515604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5356EF7-777A-4909-89A9-A9FD6B574E2E}"/>
              </a:ext>
            </a:extLst>
          </p:cNvPr>
          <p:cNvSpPr>
            <a:spLocks noGrp="1"/>
          </p:cNvSpPr>
          <p:nvPr>
            <p:ph type="sldNum" sz="quarter" idx="12"/>
          </p:nvPr>
        </p:nvSpPr>
        <p:spPr/>
        <p:txBody>
          <a:bodyPr/>
          <a:lstStyle>
            <a:lvl1pPr>
              <a:defRPr/>
            </a:lvl1pPr>
          </a:lstStyle>
          <a:p>
            <a:fld id="{0916EEFB-28E8-4A5C-B097-229FBCCAC79C}" type="slidenum">
              <a:rPr lang="zh-CN" altLang="en-US"/>
              <a:pPr/>
              <a:t>‹#›</a:t>
            </a:fld>
            <a:endParaRPr lang="zh-CN" altLang="en-US"/>
          </a:p>
        </p:txBody>
      </p:sp>
    </p:spTree>
    <p:extLst>
      <p:ext uri="{BB962C8B-B14F-4D97-AF65-F5344CB8AC3E}">
        <p14:creationId xmlns:p14="http://schemas.microsoft.com/office/powerpoint/2010/main" val="1444036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FF2"/>
        </a:solidFill>
        <a:effectLst/>
      </p:bgPr>
    </p:bg>
    <p:spTree>
      <p:nvGrpSpPr>
        <p:cNvPr id="1" name=""/>
        <p:cNvGrpSpPr/>
        <p:nvPr/>
      </p:nvGrpSpPr>
      <p:grpSpPr>
        <a:xfrm>
          <a:off x="0" y="0"/>
          <a:ext cx="0" cy="0"/>
          <a:chOff x="0" y="0"/>
          <a:chExt cx="0" cy="0"/>
        </a:xfrm>
      </p:grpSpPr>
      <p:sp>
        <p:nvSpPr>
          <p:cNvPr id="12" name="日期占位符 3">
            <a:extLst>
              <a:ext uri="{FF2B5EF4-FFF2-40B4-BE49-F238E27FC236}">
                <a16:creationId xmlns:a16="http://schemas.microsoft.com/office/drawing/2014/main" id="{21BA9684-FF59-49D9-B341-FEDE2C21E763}"/>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latinLnBrk="1" hangingPunct="1">
              <a:defRPr sz="1200">
                <a:solidFill>
                  <a:schemeClr val="tx1">
                    <a:tint val="75000"/>
                  </a:schemeClr>
                </a:solidFill>
              </a:defRPr>
            </a:lvl1pPr>
          </a:lstStyle>
          <a:p>
            <a:pPr>
              <a:defRPr/>
            </a:pPr>
            <a:endParaRPr lang="zh-CN" altLang="en-US"/>
          </a:p>
        </p:txBody>
      </p:sp>
      <p:sp>
        <p:nvSpPr>
          <p:cNvPr id="13" name="页脚占位符 4">
            <a:extLst>
              <a:ext uri="{FF2B5EF4-FFF2-40B4-BE49-F238E27FC236}">
                <a16:creationId xmlns:a16="http://schemas.microsoft.com/office/drawing/2014/main" id="{2A421C66-D45D-4832-BA73-51C10EFA8C52}"/>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latinLnBrk="1" hangingPunct="1">
              <a:defRPr sz="1200">
                <a:solidFill>
                  <a:schemeClr val="tx1">
                    <a:tint val="75000"/>
                  </a:schemeClr>
                </a:solidFill>
              </a:defRPr>
            </a:lvl1pPr>
          </a:lstStyle>
          <a:p>
            <a:pPr>
              <a:defRPr/>
            </a:pPr>
            <a:endParaRPr lang="zh-CN" altLang="en-US"/>
          </a:p>
        </p:txBody>
      </p:sp>
      <p:sp>
        <p:nvSpPr>
          <p:cNvPr id="14" name="灯片编号占位符 5">
            <a:extLst>
              <a:ext uri="{FF2B5EF4-FFF2-40B4-BE49-F238E27FC236}">
                <a16:creationId xmlns:a16="http://schemas.microsoft.com/office/drawing/2014/main" id="{B1652FBE-0B25-40CF-9D8C-A1C07B2D0B93}"/>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latinLnBrk="1" hangingPunct="1">
              <a:defRPr sz="1200">
                <a:solidFill>
                  <a:srgbClr val="898989"/>
                </a:solidFill>
              </a:defRPr>
            </a:lvl1pPr>
          </a:lstStyle>
          <a:p>
            <a:fld id="{B868A996-D89B-40E8-B2C1-E0E001F46DB0}" type="slidenum">
              <a:rPr lang="zh-CN" altLang="en-US"/>
              <a:pPr/>
              <a:t>‹#›</a:t>
            </a:fld>
            <a:endParaRPr lang="zh-CN" altLang="en-US"/>
          </a:p>
        </p:txBody>
      </p:sp>
      <p:pic>
        <p:nvPicPr>
          <p:cNvPr id="1029" name="图片 14">
            <a:extLst>
              <a:ext uri="{FF2B5EF4-FFF2-40B4-BE49-F238E27FC236}">
                <a16:creationId xmlns:a16="http://schemas.microsoft.com/office/drawing/2014/main" id="{9A1C8263-A20B-4982-814E-B5735A5076D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13" y="4706938"/>
            <a:ext cx="34893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5">
            <a:extLst>
              <a:ext uri="{FF2B5EF4-FFF2-40B4-BE49-F238E27FC236}">
                <a16:creationId xmlns:a16="http://schemas.microsoft.com/office/drawing/2014/main" id="{F5D39207-6AAB-47CB-AFCF-3D65A9B587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15000" y="4700588"/>
            <a:ext cx="3429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descr="横版组合——透明.png">
            <a:extLst>
              <a:ext uri="{FF2B5EF4-FFF2-40B4-BE49-F238E27FC236}">
                <a16:creationId xmlns:a16="http://schemas.microsoft.com/office/drawing/2014/main" id="{C5C6F2DA-45BA-474C-A9A8-6195ACEE712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86188" y="4689475"/>
            <a:ext cx="171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Lst>
  <p:hf hdr="0" ftr="0" dt="0"/>
  <p:txStyles>
    <p:titleStyle>
      <a:lvl1pPr algn="ctr" rtl="0" eaLnBrk="0" fontAlgn="base" latinLnBrk="1" hangingPunct="0">
        <a:spcBef>
          <a:spcPct val="0"/>
        </a:spcBef>
        <a:spcAft>
          <a:spcPct val="0"/>
        </a:spcAft>
        <a:defRPr kumimoji="1" sz="4000">
          <a:solidFill>
            <a:srgbClr val="E7EDEB"/>
          </a:solidFill>
          <a:latin typeface="+mj-lt"/>
          <a:ea typeface="+mj-ea"/>
          <a:cs typeface="+mj-cs"/>
        </a:defRPr>
      </a:lvl1pPr>
      <a:lvl2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2pPr>
      <a:lvl3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3pPr>
      <a:lvl4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4pPr>
      <a:lvl5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5pPr>
      <a:lvl6pPr marL="457200" algn="ctr" rtl="0" fontAlgn="base" latinLnBrk="1">
        <a:spcBef>
          <a:spcPct val="0"/>
        </a:spcBef>
        <a:spcAft>
          <a:spcPct val="0"/>
        </a:spcAft>
        <a:defRPr kumimoji="1" sz="4000">
          <a:solidFill>
            <a:srgbClr val="E7EDEB"/>
          </a:solidFill>
          <a:latin typeface="-쉬리B" pitchFamily="18" charset="-127"/>
          <a:ea typeface="-쉬리B" pitchFamily="18" charset="-127"/>
        </a:defRPr>
      </a:lvl6pPr>
      <a:lvl7pPr marL="914400" algn="ctr" rtl="0" fontAlgn="base" latinLnBrk="1">
        <a:spcBef>
          <a:spcPct val="0"/>
        </a:spcBef>
        <a:spcAft>
          <a:spcPct val="0"/>
        </a:spcAft>
        <a:defRPr kumimoji="1" sz="4000">
          <a:solidFill>
            <a:srgbClr val="E7EDEB"/>
          </a:solidFill>
          <a:latin typeface="-쉬리B" pitchFamily="18" charset="-127"/>
          <a:ea typeface="-쉬리B" pitchFamily="18" charset="-127"/>
        </a:defRPr>
      </a:lvl7pPr>
      <a:lvl8pPr marL="1371600" algn="ctr" rtl="0" fontAlgn="base" latinLnBrk="1">
        <a:spcBef>
          <a:spcPct val="0"/>
        </a:spcBef>
        <a:spcAft>
          <a:spcPct val="0"/>
        </a:spcAft>
        <a:defRPr kumimoji="1" sz="4000">
          <a:solidFill>
            <a:srgbClr val="E7EDEB"/>
          </a:solidFill>
          <a:latin typeface="-쉬리B" pitchFamily="18" charset="-127"/>
          <a:ea typeface="-쉬리B" pitchFamily="18" charset="-127"/>
        </a:defRPr>
      </a:lvl8pPr>
      <a:lvl9pPr marL="1828800" algn="ctr" rtl="0" fontAlgn="base" latinLnBrk="1">
        <a:spcBef>
          <a:spcPct val="0"/>
        </a:spcBef>
        <a:spcAft>
          <a:spcPct val="0"/>
        </a:spcAft>
        <a:defRPr kumimoji="1" sz="4000">
          <a:solidFill>
            <a:srgbClr val="E7EDEB"/>
          </a:solidFill>
          <a:latin typeface="-쉬리B" pitchFamily="18" charset="-127"/>
          <a:ea typeface="-쉬리B" pitchFamily="18" charset="-127"/>
        </a:defRPr>
      </a:lvl9pPr>
    </p:titleStyle>
    <p:bodyStyle>
      <a:lvl1pPr marL="342900" indent="-342900" algn="l" rtl="0" eaLnBrk="0" fontAlgn="base" latinLnBrk="1" hangingPunct="0">
        <a:spcBef>
          <a:spcPct val="20000"/>
        </a:spcBef>
        <a:spcAft>
          <a:spcPct val="0"/>
        </a:spcAft>
        <a:buChar char="•"/>
        <a:defRPr kumimoji="1" sz="2200">
          <a:solidFill>
            <a:srgbClr val="B1C9A9"/>
          </a:solidFill>
          <a:latin typeface="+mn-lt"/>
          <a:ea typeface="+mn-ea"/>
          <a:cs typeface="+mn-cs"/>
        </a:defRPr>
      </a:lvl1pPr>
      <a:lvl2pPr marL="742950" indent="-285750" algn="l" rtl="0" eaLnBrk="0" fontAlgn="base" latinLnBrk="1" hangingPunct="0">
        <a:spcBef>
          <a:spcPct val="20000"/>
        </a:spcBef>
        <a:spcAft>
          <a:spcPct val="0"/>
        </a:spcAft>
        <a:buChar char="•"/>
        <a:defRPr kumimoji="1" sz="2000">
          <a:solidFill>
            <a:srgbClr val="B1C9A9"/>
          </a:solidFill>
          <a:latin typeface="+mn-lt"/>
          <a:ea typeface="+mn-ea"/>
        </a:defRPr>
      </a:lvl2pPr>
      <a:lvl3pPr marL="1143000" indent="-228600" algn="l" rtl="0" eaLnBrk="0" fontAlgn="base" latinLnBrk="1" hangingPunct="0">
        <a:spcBef>
          <a:spcPct val="20000"/>
        </a:spcBef>
        <a:spcAft>
          <a:spcPct val="0"/>
        </a:spcAft>
        <a:buChar char="•"/>
        <a:defRPr kumimoji="1">
          <a:solidFill>
            <a:srgbClr val="B1C9A9"/>
          </a:solidFill>
          <a:latin typeface="+mn-lt"/>
          <a:ea typeface="+mn-ea"/>
        </a:defRPr>
      </a:lvl3pPr>
      <a:lvl4pPr marL="1600200" indent="-228600" algn="l" rtl="0" eaLnBrk="0" fontAlgn="base" latinLnBrk="1" hangingPunct="0">
        <a:spcBef>
          <a:spcPct val="20000"/>
        </a:spcBef>
        <a:spcAft>
          <a:spcPct val="0"/>
        </a:spcAft>
        <a:buChar char="•"/>
        <a:defRPr kumimoji="1" sz="1600">
          <a:solidFill>
            <a:srgbClr val="B1C9A9"/>
          </a:solidFill>
          <a:latin typeface="+mn-lt"/>
          <a:ea typeface="+mn-ea"/>
        </a:defRPr>
      </a:lvl4pPr>
      <a:lvl5pPr marL="2057400" indent="-228600" algn="l" rtl="0" eaLnBrk="0" fontAlgn="base" latinLnBrk="1" hangingPunct="0">
        <a:spcBef>
          <a:spcPct val="20000"/>
        </a:spcBef>
        <a:spcAft>
          <a:spcPct val="0"/>
        </a:spcAft>
        <a:buChar char="•"/>
        <a:defRPr kumimoji="1" sz="1400">
          <a:solidFill>
            <a:srgbClr val="B1C9A9"/>
          </a:solidFill>
          <a:latin typeface="+mn-lt"/>
          <a:ea typeface="+mn-ea"/>
        </a:defRPr>
      </a:lvl5pPr>
      <a:lvl6pPr marL="2514600" indent="-228600" algn="l" rtl="0" fontAlgn="base" latinLnBrk="1">
        <a:spcBef>
          <a:spcPct val="20000"/>
        </a:spcBef>
        <a:spcAft>
          <a:spcPct val="0"/>
        </a:spcAft>
        <a:buChar char="•"/>
        <a:defRPr kumimoji="1" sz="1400">
          <a:solidFill>
            <a:srgbClr val="B1C9A9"/>
          </a:solidFill>
          <a:latin typeface="+mn-lt"/>
          <a:ea typeface="+mn-ea"/>
        </a:defRPr>
      </a:lvl6pPr>
      <a:lvl7pPr marL="2971800" indent="-228600" algn="l" rtl="0" fontAlgn="base" latinLnBrk="1">
        <a:spcBef>
          <a:spcPct val="20000"/>
        </a:spcBef>
        <a:spcAft>
          <a:spcPct val="0"/>
        </a:spcAft>
        <a:buChar char="•"/>
        <a:defRPr kumimoji="1" sz="1400">
          <a:solidFill>
            <a:srgbClr val="B1C9A9"/>
          </a:solidFill>
          <a:latin typeface="+mn-lt"/>
          <a:ea typeface="+mn-ea"/>
        </a:defRPr>
      </a:lvl7pPr>
      <a:lvl8pPr marL="3429000" indent="-228600" algn="l" rtl="0" fontAlgn="base" latinLnBrk="1">
        <a:spcBef>
          <a:spcPct val="20000"/>
        </a:spcBef>
        <a:spcAft>
          <a:spcPct val="0"/>
        </a:spcAft>
        <a:buChar char="•"/>
        <a:defRPr kumimoji="1" sz="1400">
          <a:solidFill>
            <a:srgbClr val="B1C9A9"/>
          </a:solidFill>
          <a:latin typeface="+mn-lt"/>
          <a:ea typeface="+mn-ea"/>
        </a:defRPr>
      </a:lvl8pPr>
      <a:lvl9pPr marL="3886200" indent="-228600" algn="l" rtl="0" fontAlgn="base" latinLnBrk="1">
        <a:spcBef>
          <a:spcPct val="20000"/>
        </a:spcBef>
        <a:spcAft>
          <a:spcPct val="0"/>
        </a:spcAft>
        <a:buChar char="•"/>
        <a:defRPr kumimoji="1" sz="1400">
          <a:solidFill>
            <a:srgbClr val="B1C9A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E957405-DF91-4F16-B845-D860FEE78CCA}"/>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latinLnBrk="1" hangingPunct="1">
              <a:defRPr sz="1200">
                <a:solidFill>
                  <a:schemeClr val="tx1">
                    <a:tint val="75000"/>
                  </a:schemeClr>
                </a:solidFill>
              </a:defRPr>
            </a:lvl1pPr>
          </a:lstStyle>
          <a:p>
            <a:pPr>
              <a:defRPr/>
            </a:pPr>
            <a:endParaRPr lang="zh-CN" altLang="en-US"/>
          </a:p>
        </p:txBody>
      </p:sp>
      <p:sp>
        <p:nvSpPr>
          <p:cNvPr id="5" name="页脚占位符 4">
            <a:extLst>
              <a:ext uri="{FF2B5EF4-FFF2-40B4-BE49-F238E27FC236}">
                <a16:creationId xmlns:a16="http://schemas.microsoft.com/office/drawing/2014/main" id="{E06AB39E-6767-4076-912C-3866ABE6CA1F}"/>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latinLnBrk="1" hangingPunct="1">
              <a:defRPr sz="1200">
                <a:solidFill>
                  <a:schemeClr val="tx1">
                    <a:tint val="75000"/>
                  </a:schemeClr>
                </a:solidFill>
              </a:defRPr>
            </a:lvl1pPr>
          </a:lstStyle>
          <a:p>
            <a:pPr>
              <a:defRPr/>
            </a:pPr>
            <a:endParaRPr lang="zh-CN" altLang="en-US"/>
          </a:p>
        </p:txBody>
      </p:sp>
      <p:sp>
        <p:nvSpPr>
          <p:cNvPr id="6" name="灯片编号占位符 5">
            <a:extLst>
              <a:ext uri="{FF2B5EF4-FFF2-40B4-BE49-F238E27FC236}">
                <a16:creationId xmlns:a16="http://schemas.microsoft.com/office/drawing/2014/main" id="{CE07C166-42AF-4BDA-B306-0A42E559EF9F}"/>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latinLnBrk="1" hangingPunct="1">
              <a:defRPr sz="1200">
                <a:solidFill>
                  <a:srgbClr val="898989"/>
                </a:solidFill>
              </a:defRPr>
            </a:lvl1pPr>
          </a:lstStyle>
          <a:p>
            <a:fld id="{55979F31-49A1-44AB-AE39-0616FA70BB45}"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2pPr>
      <a:lvl3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3pPr>
      <a:lvl4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4pPr>
      <a:lvl5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jpe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B16F6A-1DD2-4DED-B810-35EEAA2A6D9E}"/>
              </a:ext>
            </a:extLst>
          </p:cNvPr>
          <p:cNvSpPr>
            <a:spLocks noGrp="1"/>
          </p:cNvSpPr>
          <p:nvPr>
            <p:ph type="ctrTitle"/>
          </p:nvPr>
        </p:nvSpPr>
        <p:spPr>
          <a:xfrm>
            <a:off x="396651" y="1659995"/>
            <a:ext cx="8350696" cy="1102519"/>
          </a:xfrm>
        </p:spPr>
        <p:txBody>
          <a:bodyPr/>
          <a:lstStyle/>
          <a:p>
            <a:r>
              <a:rPr kumimoji="0" lang="pt-BR" altLang="zh-CN"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STCF barrel PID detector R&amp;D progress</a:t>
            </a:r>
            <a:endParaRPr kumimoji="0" lang="zh-CN" alt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endParaRPr>
          </a:p>
        </p:txBody>
      </p:sp>
      <p:sp>
        <p:nvSpPr>
          <p:cNvPr id="3" name="文本框 2">
            <a:extLst>
              <a:ext uri="{FF2B5EF4-FFF2-40B4-BE49-F238E27FC236}">
                <a16:creationId xmlns:a16="http://schemas.microsoft.com/office/drawing/2014/main" id="{3EA771CE-4670-4B6F-A2CE-134AA28DB0B1}"/>
              </a:ext>
            </a:extLst>
          </p:cNvPr>
          <p:cNvSpPr txBox="1"/>
          <p:nvPr/>
        </p:nvSpPr>
        <p:spPr>
          <a:xfrm>
            <a:off x="4165160" y="4235606"/>
            <a:ext cx="81368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altLang="zh-CN" sz="1200" dirty="0">
                <a:latin typeface="等线" panose="02010600030101010101" pitchFamily="2" charset="-122"/>
                <a:ea typeface="等线" panose="02010600030101010101" pitchFamily="2" charset="-122"/>
              </a:rPr>
              <a:t>2024.11.20</a:t>
            </a:r>
            <a:endParaRPr lang="zh-CN" altLang="en-US" sz="1200" dirty="0">
              <a:latin typeface="等线" panose="02010600030101010101" pitchFamily="2" charset="-122"/>
              <a:ea typeface="等线" panose="02010600030101010101" pitchFamily="2" charset="-122"/>
            </a:endParaRPr>
          </a:p>
        </p:txBody>
      </p:sp>
      <p:sp>
        <p:nvSpPr>
          <p:cNvPr id="4" name="副标题 2">
            <a:extLst>
              <a:ext uri="{FF2B5EF4-FFF2-40B4-BE49-F238E27FC236}">
                <a16:creationId xmlns:a16="http://schemas.microsoft.com/office/drawing/2014/main" id="{47562B84-692E-468C-A596-F0E455F04208}"/>
              </a:ext>
            </a:extLst>
          </p:cNvPr>
          <p:cNvSpPr txBox="1">
            <a:spLocks/>
          </p:cNvSpPr>
          <p:nvPr/>
        </p:nvSpPr>
        <p:spPr>
          <a:xfrm>
            <a:off x="18152" y="2434724"/>
            <a:ext cx="9144000" cy="655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marL="0" marR="0" indent="0" algn="ctr" defTabSz="914400" rtl="0" eaLnBrk="1" latinLnBrk="0" hangingPunct="1">
              <a:lnSpc>
                <a:spcPct val="100000"/>
              </a:lnSpc>
              <a:spcBef>
                <a:spcPts val="700"/>
              </a:spcBef>
              <a:spcAft>
                <a:spcPts val="0"/>
              </a:spcAft>
              <a:buClrTx/>
              <a:buSzPct val="100000"/>
              <a:buFont typeface="Arial"/>
              <a:buNone/>
              <a:tabLst/>
              <a:defRPr sz="2400" b="0" i="0" u="none" strike="noStrike" cap="none" spc="0" baseline="0">
                <a:solidFill>
                  <a:srgbClr val="000000"/>
                </a:solidFill>
                <a:uFillTx/>
                <a:latin typeface="+mn-lt"/>
                <a:ea typeface="+mn-ea"/>
                <a:cs typeface="+mn-cs"/>
                <a:sym typeface="Calibri"/>
              </a:defRPr>
            </a:lvl1pPr>
            <a:lvl2pPr marL="457200" marR="0" indent="0" algn="ctr" defTabSz="914400" rtl="0" eaLnBrk="1" latinLnBrk="0" hangingPunct="1">
              <a:lnSpc>
                <a:spcPct val="100000"/>
              </a:lnSpc>
              <a:spcBef>
                <a:spcPts val="700"/>
              </a:spcBef>
              <a:spcAft>
                <a:spcPts val="0"/>
              </a:spcAft>
              <a:buClrTx/>
              <a:buSzPct val="100000"/>
              <a:buFont typeface="Arial"/>
              <a:buNone/>
              <a:tabLst/>
              <a:defRPr sz="2000" b="0" i="0" u="none" strike="noStrike" cap="none" spc="0" baseline="0">
                <a:solidFill>
                  <a:srgbClr val="000000"/>
                </a:solidFill>
                <a:uFillTx/>
                <a:latin typeface="+mn-lt"/>
                <a:ea typeface="+mn-ea"/>
                <a:cs typeface="+mn-cs"/>
                <a:sym typeface="Calibri"/>
              </a:defRPr>
            </a:lvl2pPr>
            <a:lvl3pPr marL="914400" marR="0" indent="0" algn="ctr" defTabSz="914400" rtl="0" eaLnBrk="1" latinLnBrk="0" hangingPunct="1">
              <a:lnSpc>
                <a:spcPct val="100000"/>
              </a:lnSpc>
              <a:spcBef>
                <a:spcPts val="700"/>
              </a:spcBef>
              <a:spcAft>
                <a:spcPts val="0"/>
              </a:spcAft>
              <a:buClrTx/>
              <a:buSzPct val="100000"/>
              <a:buFont typeface="Arial"/>
              <a:buNone/>
              <a:tabLst/>
              <a:defRPr sz="1800" b="0" i="0" u="none" strike="noStrike" cap="none" spc="0" baseline="0">
                <a:solidFill>
                  <a:srgbClr val="000000"/>
                </a:solidFill>
                <a:uFillTx/>
                <a:latin typeface="+mn-lt"/>
                <a:ea typeface="+mn-ea"/>
                <a:cs typeface="+mn-cs"/>
                <a:sym typeface="Calibri"/>
              </a:defRPr>
            </a:lvl3pPr>
            <a:lvl4pPr marL="13716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4pPr>
            <a:lvl5pPr marL="18288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5pPr>
            <a:lvl6pPr marL="22860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6pPr>
            <a:lvl7pPr marL="27432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7pPr>
            <a:lvl8pPr marL="32004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8pPr>
            <a:lvl9pPr marL="36576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9pPr>
          </a:lstStyle>
          <a:p>
            <a:pPr>
              <a:spcBef>
                <a:spcPts val="0"/>
              </a:spcBef>
            </a:pPr>
            <a:r>
              <a:rPr lang="en-US" altLang="zh-CN" dirty="0">
                <a:latin typeface="Times New Roman" panose="02020603050405020304" pitchFamily="18" charset="0"/>
                <a:ea typeface="楷体" panose="02010609060101010101" pitchFamily="49" charset="-122"/>
                <a:cs typeface="Times New Roman" panose="02020603050405020304" pitchFamily="18" charset="0"/>
              </a:rPr>
              <a:t>Speaker: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Anqi</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Wang</a:t>
            </a:r>
          </a:p>
          <a:p>
            <a:pPr>
              <a:spcBef>
                <a:spcPts val="0"/>
              </a:spcBef>
            </a:pPr>
            <a:r>
              <a:rPr lang="en-US" altLang="zh-CN" dirty="0">
                <a:latin typeface="Times New Roman" panose="02020603050405020304" pitchFamily="18" charset="0"/>
                <a:ea typeface="楷体" panose="02010609060101010101" pitchFamily="49" charset="-122"/>
                <a:cs typeface="Times New Roman" panose="02020603050405020304" pitchFamily="18" charset="0"/>
              </a:rPr>
              <a:t>On behalf of RICH Group</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文本框 4">
            <a:extLst>
              <a:ext uri="{FF2B5EF4-FFF2-40B4-BE49-F238E27FC236}">
                <a16:creationId xmlns:a16="http://schemas.microsoft.com/office/drawing/2014/main" id="{DF958370-B002-4B0E-95C3-58B0044E7F1F}"/>
              </a:ext>
            </a:extLst>
          </p:cNvPr>
          <p:cNvSpPr txBox="1"/>
          <p:nvPr/>
        </p:nvSpPr>
        <p:spPr>
          <a:xfrm>
            <a:off x="1493808" y="3252878"/>
            <a:ext cx="619268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University of Science and Technology of China</a:t>
            </a:r>
          </a:p>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University of Chinese Academy of Sciences</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65926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22540-A8D1-4CB2-7B93-EDD151A6B673}"/>
              </a:ext>
            </a:extLst>
          </p:cNvPr>
          <p:cNvSpPr>
            <a:spLocks noGrp="1"/>
          </p:cNvSpPr>
          <p:nvPr>
            <p:ph type="title"/>
          </p:nvPr>
        </p:nvSpPr>
        <p:spPr/>
        <p:txBody>
          <a:bodyPr/>
          <a:lstStyle/>
          <a:p>
            <a:r>
              <a:rPr lang="en-US" altLang="zh-CN" dirty="0"/>
              <a:t>Radiator transmittance</a:t>
            </a:r>
            <a:endParaRPr lang="zh-CN" altLang="en-US" dirty="0"/>
          </a:p>
        </p:txBody>
      </p:sp>
      <p:sp>
        <p:nvSpPr>
          <p:cNvPr id="3" name="内容占位符 2">
            <a:extLst>
              <a:ext uri="{FF2B5EF4-FFF2-40B4-BE49-F238E27FC236}">
                <a16:creationId xmlns:a16="http://schemas.microsoft.com/office/drawing/2014/main" id="{976D23CC-E922-A77E-22D2-AF2A96A9C632}"/>
              </a:ext>
            </a:extLst>
          </p:cNvPr>
          <p:cNvSpPr>
            <a:spLocks noGrp="1"/>
          </p:cNvSpPr>
          <p:nvPr>
            <p:ph idx="1"/>
          </p:nvPr>
        </p:nvSpPr>
        <p:spPr>
          <a:xfrm>
            <a:off x="457200" y="1409526"/>
            <a:ext cx="4310421" cy="3394472"/>
          </a:xfrm>
        </p:spPr>
        <p:txBody>
          <a:bodyPr/>
          <a:lstStyle/>
          <a:p>
            <a:r>
              <a:rPr lang="en-US" altLang="zh-CN" dirty="0"/>
              <a:t>We already have some radiator with high transmittance.</a:t>
            </a:r>
          </a:p>
          <a:p>
            <a:pPr lvl="1"/>
            <a:r>
              <a:rPr lang="en-US" altLang="zh-CN" dirty="0"/>
              <a:t>Request the manufacturer to produce a batch of radiator with the same quality.</a:t>
            </a:r>
          </a:p>
          <a:p>
            <a:r>
              <a:rPr lang="en-US" altLang="zh-CN" dirty="0"/>
              <a:t>Continuous purification during the next testing process.</a:t>
            </a:r>
          </a:p>
          <a:p>
            <a:pPr lvl="1"/>
            <a:r>
              <a:rPr lang="en-US" altLang="zh-CN" dirty="0"/>
              <a:t>Perhaps it can solve the problem of deterioration.</a:t>
            </a:r>
          </a:p>
          <a:p>
            <a:pPr lvl="1"/>
            <a:endParaRPr lang="zh-CN" altLang="en-US" dirty="0"/>
          </a:p>
        </p:txBody>
      </p:sp>
      <p:sp>
        <p:nvSpPr>
          <p:cNvPr id="4" name="灯片编号占位符 3">
            <a:extLst>
              <a:ext uri="{FF2B5EF4-FFF2-40B4-BE49-F238E27FC236}">
                <a16:creationId xmlns:a16="http://schemas.microsoft.com/office/drawing/2014/main" id="{AF3F4B66-467F-C83E-EADD-2CE75C790D5E}"/>
              </a:ext>
            </a:extLst>
          </p:cNvPr>
          <p:cNvSpPr>
            <a:spLocks noGrp="1"/>
          </p:cNvSpPr>
          <p:nvPr>
            <p:ph type="sldNum" sz="quarter" idx="12"/>
          </p:nvPr>
        </p:nvSpPr>
        <p:spPr/>
        <p:txBody>
          <a:bodyPr/>
          <a:lstStyle/>
          <a:p>
            <a:fld id="{B868A996-D89B-40E8-B2C1-E0E001F46DB0}" type="slidenum">
              <a:rPr lang="zh-CN" altLang="en-US" smtClean="0"/>
              <a:pPr/>
              <a:t>10</a:t>
            </a:fld>
            <a:endParaRPr lang="zh-CN" altLang="en-US"/>
          </a:p>
        </p:txBody>
      </p:sp>
      <p:pic>
        <p:nvPicPr>
          <p:cNvPr id="6" name="图片 5">
            <a:extLst>
              <a:ext uri="{FF2B5EF4-FFF2-40B4-BE49-F238E27FC236}">
                <a16:creationId xmlns:a16="http://schemas.microsoft.com/office/drawing/2014/main" id="{50295D97-AF46-499E-EF78-4BEA56FA2603}"/>
              </a:ext>
            </a:extLst>
          </p:cNvPr>
          <p:cNvPicPr>
            <a:picLocks noChangeAspect="1"/>
          </p:cNvPicPr>
          <p:nvPr/>
        </p:nvPicPr>
        <p:blipFill>
          <a:blip r:embed="rId3"/>
          <a:stretch>
            <a:fillRect/>
          </a:stretch>
        </p:blipFill>
        <p:spPr>
          <a:xfrm>
            <a:off x="4788024" y="1614959"/>
            <a:ext cx="3754872" cy="2571750"/>
          </a:xfrm>
          <a:prstGeom prst="rect">
            <a:avLst/>
          </a:prstGeom>
        </p:spPr>
      </p:pic>
      <p:cxnSp>
        <p:nvCxnSpPr>
          <p:cNvPr id="8" name="直接箭头连接符 7">
            <a:extLst>
              <a:ext uri="{FF2B5EF4-FFF2-40B4-BE49-F238E27FC236}">
                <a16:creationId xmlns:a16="http://schemas.microsoft.com/office/drawing/2014/main" id="{35B651AF-0D61-639B-5074-762FD735152D}"/>
              </a:ext>
            </a:extLst>
          </p:cNvPr>
          <p:cNvCxnSpPr>
            <a:cxnSpLocks/>
          </p:cNvCxnSpPr>
          <p:nvPr/>
        </p:nvCxnSpPr>
        <p:spPr bwMode="auto">
          <a:xfrm flipV="1">
            <a:off x="5047089" y="3556016"/>
            <a:ext cx="2393437" cy="1016548"/>
          </a:xfrm>
          <a:prstGeom prst="straightConnector1">
            <a:avLst/>
          </a:prstGeom>
          <a:noFill/>
          <a:ln w="19050" cap="flat" cmpd="sng" algn="ctr">
            <a:solidFill>
              <a:srgbClr val="0A0AFF"/>
            </a:solidFill>
            <a:prstDash val="solid"/>
            <a:round/>
            <a:headEnd type="none" w="med" len="med"/>
            <a:tailEnd type="triangle"/>
          </a:ln>
          <a:effectLst/>
        </p:spPr>
      </p:cxnSp>
      <p:sp>
        <p:nvSpPr>
          <p:cNvPr id="13" name="文本框 12">
            <a:extLst>
              <a:ext uri="{FF2B5EF4-FFF2-40B4-BE49-F238E27FC236}">
                <a16:creationId xmlns:a16="http://schemas.microsoft.com/office/drawing/2014/main" id="{283370EF-65E0-C22A-6666-829D0AD2B8A1}"/>
              </a:ext>
            </a:extLst>
          </p:cNvPr>
          <p:cNvSpPr txBox="1"/>
          <p:nvPr/>
        </p:nvSpPr>
        <p:spPr>
          <a:xfrm>
            <a:off x="1570555" y="4392884"/>
            <a:ext cx="3416320" cy="307777"/>
          </a:xfrm>
          <a:prstGeom prst="rect">
            <a:avLst/>
          </a:prstGeom>
          <a:noFill/>
        </p:spPr>
        <p:txBody>
          <a:bodyPr wrap="none" rtlCol="0">
            <a:spAutoFit/>
          </a:bodyPr>
          <a:lstStyle/>
          <a:p>
            <a:r>
              <a:rPr lang="en-US" altLang="zh-CN" sz="1400" b="0" i="0" dirty="0">
                <a:solidFill>
                  <a:srgbClr val="0A0AFF"/>
                </a:solidFill>
                <a:effectLst/>
                <a:highlight>
                  <a:srgbClr val="FFFFFF"/>
                </a:highlight>
                <a:latin typeface="等线" panose="02010600030101010101" pitchFamily="2" charset="-122"/>
                <a:ea typeface="等线" panose="02010600030101010101" pitchFamily="2" charset="-122"/>
                <a:cs typeface="Times New Roman" panose="02020603050405020304" pitchFamily="18" charset="0"/>
              </a:rPr>
              <a:t>Extracted from this cosmic ray experiment</a:t>
            </a:r>
            <a:endParaRPr lang="zh-CN" altLang="en-US" sz="1400" dirty="0">
              <a:solidFill>
                <a:srgbClr val="0A0AFF"/>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E4765BF0-F3EB-A464-42EE-8BAC404410D3}"/>
              </a:ext>
            </a:extLst>
          </p:cNvPr>
          <p:cNvSpPr txBox="1"/>
          <p:nvPr/>
        </p:nvSpPr>
        <p:spPr>
          <a:xfrm>
            <a:off x="3348866" y="3931219"/>
            <a:ext cx="1188146" cy="307777"/>
          </a:xfrm>
          <a:prstGeom prst="rect">
            <a:avLst/>
          </a:prstGeom>
          <a:noFill/>
        </p:spPr>
        <p:txBody>
          <a:bodyPr wrap="none" rtlCol="0">
            <a:spAutoFit/>
          </a:bodyPr>
          <a:lstStyle/>
          <a:p>
            <a:r>
              <a:rPr lang="en-US" altLang="zh-CN" sz="1400" dirty="0">
                <a:solidFill>
                  <a:srgbClr val="FF0000"/>
                </a:solidFill>
                <a:latin typeface="等线" panose="02010600030101010101" pitchFamily="2" charset="-122"/>
                <a:ea typeface="等线" panose="02010600030101010101" pitchFamily="2" charset="-122"/>
                <a:cs typeface="Times New Roman" panose="02020603050405020304" pitchFamily="18" charset="0"/>
              </a:rPr>
              <a:t>New radiator</a:t>
            </a:r>
            <a:endParaRPr lang="zh-CN" altLang="en-US" sz="1400" dirty="0">
              <a:solidFill>
                <a:srgbClr val="FF0000"/>
              </a:solidFill>
              <a:latin typeface="等线" panose="02010600030101010101" pitchFamily="2" charset="-122"/>
              <a:ea typeface="等线" panose="02010600030101010101" pitchFamily="2" charset="-122"/>
              <a:cs typeface="Times New Roman" panose="02020603050405020304" pitchFamily="18" charset="0"/>
            </a:endParaRPr>
          </a:p>
        </p:txBody>
      </p:sp>
      <p:cxnSp>
        <p:nvCxnSpPr>
          <p:cNvPr id="15" name="直接箭头连接符 14">
            <a:extLst>
              <a:ext uri="{FF2B5EF4-FFF2-40B4-BE49-F238E27FC236}">
                <a16:creationId xmlns:a16="http://schemas.microsoft.com/office/drawing/2014/main" id="{CEEDBBFB-F0C0-05E9-88C2-D90355A5F76A}"/>
              </a:ext>
            </a:extLst>
          </p:cNvPr>
          <p:cNvCxnSpPr>
            <a:cxnSpLocks/>
            <a:stCxn id="14" idx="3"/>
          </p:cNvCxnSpPr>
          <p:nvPr/>
        </p:nvCxnSpPr>
        <p:spPr bwMode="auto">
          <a:xfrm flipV="1">
            <a:off x="4537012" y="3376337"/>
            <a:ext cx="1763180" cy="708771"/>
          </a:xfrm>
          <a:prstGeom prst="straightConnector1">
            <a:avLst/>
          </a:prstGeom>
          <a:noFill/>
          <a:ln w="19050" cap="flat" cmpd="sng" algn="ctr">
            <a:solidFill>
              <a:srgbClr val="FF0000"/>
            </a:solidFill>
            <a:prstDash val="solid"/>
            <a:round/>
            <a:headEnd type="none" w="med" len="med"/>
            <a:tailEnd type="triangle"/>
          </a:ln>
          <a:effectLst/>
        </p:spPr>
      </p:cxnSp>
      <p:sp>
        <p:nvSpPr>
          <p:cNvPr id="18" name="文本框 17">
            <a:extLst>
              <a:ext uri="{FF2B5EF4-FFF2-40B4-BE49-F238E27FC236}">
                <a16:creationId xmlns:a16="http://schemas.microsoft.com/office/drawing/2014/main" id="{660424AC-4ACC-EBF4-4ED9-13287FB474FE}"/>
              </a:ext>
            </a:extLst>
          </p:cNvPr>
          <p:cNvSpPr txBox="1"/>
          <p:nvPr/>
        </p:nvSpPr>
        <p:spPr>
          <a:xfrm>
            <a:off x="3275128" y="3534913"/>
            <a:ext cx="1313180" cy="307777"/>
          </a:xfrm>
          <a:prstGeom prst="rect">
            <a:avLst/>
          </a:prstGeom>
          <a:noFill/>
        </p:spPr>
        <p:txBody>
          <a:bodyPr wrap="none" rtlCol="0">
            <a:spAutoFit/>
          </a:bodyPr>
          <a:lstStyle/>
          <a:p>
            <a:r>
              <a:rPr lang="en-US" altLang="zh-CN" sz="1400" dirty="0">
                <a:solidFill>
                  <a:srgbClr val="00B050"/>
                </a:solidFill>
                <a:latin typeface="等线" panose="02010600030101010101" pitchFamily="2" charset="-122"/>
                <a:ea typeface="等线" panose="02010600030101010101" pitchFamily="2" charset="-122"/>
                <a:cs typeface="Times New Roman" panose="02020603050405020304" pitchFamily="18" charset="0"/>
              </a:rPr>
              <a:t>Earlier radiator</a:t>
            </a:r>
            <a:endParaRPr lang="zh-CN" altLang="en-US" sz="1400" dirty="0">
              <a:solidFill>
                <a:srgbClr val="00B050"/>
              </a:solidFill>
              <a:latin typeface="等线" panose="02010600030101010101" pitchFamily="2" charset="-122"/>
              <a:ea typeface="等线" panose="02010600030101010101" pitchFamily="2" charset="-122"/>
              <a:cs typeface="Times New Roman" panose="02020603050405020304" pitchFamily="18" charset="0"/>
            </a:endParaRPr>
          </a:p>
        </p:txBody>
      </p:sp>
      <p:cxnSp>
        <p:nvCxnSpPr>
          <p:cNvPr id="21" name="直接箭头连接符 20">
            <a:extLst>
              <a:ext uri="{FF2B5EF4-FFF2-40B4-BE49-F238E27FC236}">
                <a16:creationId xmlns:a16="http://schemas.microsoft.com/office/drawing/2014/main" id="{CA7AD7AC-CC4E-7A70-6ACB-D4E2157205D7}"/>
              </a:ext>
            </a:extLst>
          </p:cNvPr>
          <p:cNvCxnSpPr>
            <a:cxnSpLocks/>
            <a:stCxn id="18" idx="3"/>
          </p:cNvCxnSpPr>
          <p:nvPr/>
        </p:nvCxnSpPr>
        <p:spPr bwMode="auto">
          <a:xfrm flipV="1">
            <a:off x="4588308" y="3068561"/>
            <a:ext cx="1711884" cy="620241"/>
          </a:xfrm>
          <a:prstGeom prst="straightConnector1">
            <a:avLst/>
          </a:prstGeom>
          <a:noFill/>
          <a:ln w="19050" cap="flat" cmpd="sng" algn="ctr">
            <a:solidFill>
              <a:srgbClr val="00B050"/>
            </a:solidFill>
            <a:prstDash val="solid"/>
            <a:round/>
            <a:headEnd type="none" w="med" len="med"/>
            <a:tailEnd type="triangle"/>
          </a:ln>
          <a:effectLst/>
        </p:spPr>
      </p:cxnSp>
      <p:sp>
        <p:nvSpPr>
          <p:cNvPr id="24" name="文本框 23">
            <a:extLst>
              <a:ext uri="{FF2B5EF4-FFF2-40B4-BE49-F238E27FC236}">
                <a16:creationId xmlns:a16="http://schemas.microsoft.com/office/drawing/2014/main" id="{CC7B59E9-6D63-A3C2-0117-816253FAE50F}"/>
              </a:ext>
            </a:extLst>
          </p:cNvPr>
          <p:cNvSpPr txBox="1"/>
          <p:nvPr/>
        </p:nvSpPr>
        <p:spPr>
          <a:xfrm>
            <a:off x="3396678" y="3149361"/>
            <a:ext cx="1204176" cy="307777"/>
          </a:xfrm>
          <a:prstGeom prst="rect">
            <a:avLst/>
          </a:prstGeom>
          <a:noFill/>
        </p:spPr>
        <p:txBody>
          <a:bodyPr wrap="none" rtlCol="0">
            <a:spAutoFit/>
          </a:bodyPr>
          <a:lstStyle/>
          <a:p>
            <a:r>
              <a:rPr lang="en-US" altLang="zh-CN" sz="1400" dirty="0">
                <a:latin typeface="等线" panose="02010600030101010101" pitchFamily="2" charset="-122"/>
                <a:ea typeface="等线" panose="02010600030101010101" pitchFamily="2" charset="-122"/>
                <a:cs typeface="Times New Roman" panose="02020603050405020304" pitchFamily="18" charset="0"/>
              </a:rPr>
              <a:t>After purified</a:t>
            </a:r>
            <a:endParaRPr lang="zh-CN" altLang="en-US" sz="1400" dirty="0">
              <a:latin typeface="等线" panose="02010600030101010101" pitchFamily="2" charset="-122"/>
              <a:ea typeface="等线" panose="02010600030101010101" pitchFamily="2" charset="-122"/>
              <a:cs typeface="Times New Roman" panose="02020603050405020304" pitchFamily="18" charset="0"/>
            </a:endParaRPr>
          </a:p>
        </p:txBody>
      </p:sp>
      <p:cxnSp>
        <p:nvCxnSpPr>
          <p:cNvPr id="25" name="直接箭头连接符 24">
            <a:extLst>
              <a:ext uri="{FF2B5EF4-FFF2-40B4-BE49-F238E27FC236}">
                <a16:creationId xmlns:a16="http://schemas.microsoft.com/office/drawing/2014/main" id="{5A87C713-0F72-6F5E-257A-732116EBB0E9}"/>
              </a:ext>
            </a:extLst>
          </p:cNvPr>
          <p:cNvCxnSpPr>
            <a:cxnSpLocks/>
            <a:stCxn id="24" idx="3"/>
          </p:cNvCxnSpPr>
          <p:nvPr/>
        </p:nvCxnSpPr>
        <p:spPr bwMode="auto">
          <a:xfrm flipV="1">
            <a:off x="4600854" y="2769071"/>
            <a:ext cx="1359602" cy="534179"/>
          </a:xfrm>
          <a:prstGeom prst="straightConnector1">
            <a:avLst/>
          </a:prstGeom>
          <a:noFill/>
          <a:ln w="19050" cap="flat" cmpd="sng" algn="ctr">
            <a:solidFill>
              <a:schemeClr val="tx1"/>
            </a:solidFill>
            <a:prstDash val="solid"/>
            <a:round/>
            <a:headEnd type="none" w="med" len="med"/>
            <a:tailEnd type="triangle"/>
          </a:ln>
          <a:effectLst/>
        </p:spPr>
      </p:cxn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3C0B4D45-111C-1721-27C3-8EBC75FE247A}"/>
                  </a:ext>
                </a:extLst>
              </p:cNvPr>
              <p:cNvSpPr txBox="1"/>
              <p:nvPr/>
            </p:nvSpPr>
            <p:spPr>
              <a:xfrm>
                <a:off x="539552" y="906274"/>
                <a:ext cx="7385035" cy="369332"/>
              </a:xfrm>
              <a:prstGeom prst="rect">
                <a:avLst/>
              </a:prstGeom>
              <a:noFill/>
            </p:spPr>
            <p:txBody>
              <a:bodyPr wrap="none" lIns="0" tIns="0" rIns="0" bIns="0" rtlCol="0">
                <a:spAutoFit/>
              </a:bodyPr>
              <a:lstStyle/>
              <a:p>
                <a14:m>
                  <m:oMath xmlns:m="http://schemas.openxmlformats.org/officeDocument/2006/math">
                    <m:r>
                      <a:rPr lang="en-US" altLang="zh-CN" i="1" smtClean="0">
                        <a:latin typeface="Cambria Math" panose="02040503050406030204" pitchFamily="18" charset="0"/>
                      </a:rPr>
                      <m:t>𝑁</m:t>
                    </m:r>
                    <m:r>
                      <a:rPr lang="en-US" altLang="zh-CN" b="0" i="1" baseline="-25000" smtClean="0">
                        <a:latin typeface="Cambria Math" panose="02040503050406030204" pitchFamily="18" charset="0"/>
                      </a:rPr>
                      <m:t>𝑝𝑒</m:t>
                    </m:r>
                    <m:r>
                      <a:rPr lang="en-US" altLang="zh-CN" i="1" smtClean="0">
                        <a:latin typeface="Cambria Math" panose="02040503050406030204" pitchFamily="18" charset="0"/>
                      </a:rPr>
                      <m:t>=</m:t>
                    </m:r>
                    <m:r>
                      <a:rPr lang="en-US" altLang="zh-CN" i="1" smtClean="0">
                        <a:latin typeface="Cambria Math" panose="02040503050406030204" pitchFamily="18" charset="0"/>
                      </a:rPr>
                      <m:t>𝑁𝑝</m:t>
                    </m:r>
                    <m:r>
                      <a:rPr lang="en-US" altLang="zh-CN" i="1">
                        <a:latin typeface="Cambria Math" panose="02040503050406030204" pitchFamily="18" charset="0"/>
                      </a:rPr>
                      <m:t>×</m:t>
                    </m:r>
                    <m:r>
                      <a:rPr lang="en-US" altLang="zh-CN" i="1" smtClean="0">
                        <a:solidFill>
                          <a:srgbClr val="FF0000"/>
                        </a:solidFill>
                        <a:latin typeface="Cambria Math" panose="02040503050406030204" pitchFamily="18" charset="0"/>
                      </a:rPr>
                      <m:t>𝑇𝑟𝑎𝑛</m:t>
                    </m:r>
                    <m:r>
                      <a:rPr lang="en-US" altLang="zh-CN" i="1" baseline="-25000">
                        <a:solidFill>
                          <a:srgbClr val="FF0000"/>
                        </a:solidFill>
                        <a:latin typeface="Cambria Math" panose="02040503050406030204" pitchFamily="18" charset="0"/>
                      </a:rPr>
                      <m:t>𝐶</m:t>
                    </m:r>
                    <m:r>
                      <a:rPr lang="en-US" altLang="zh-CN" i="1" baseline="-25000">
                        <a:solidFill>
                          <a:srgbClr val="FF0000"/>
                        </a:solidFill>
                        <a:latin typeface="Cambria Math" panose="02040503050406030204" pitchFamily="18" charset="0"/>
                      </a:rPr>
                      <m:t>6</m:t>
                    </m:r>
                    <m:r>
                      <a:rPr lang="en-US" altLang="zh-CN" i="1" baseline="-25000">
                        <a:solidFill>
                          <a:srgbClr val="FF0000"/>
                        </a:solidFill>
                        <a:latin typeface="Cambria Math" panose="02040503050406030204" pitchFamily="18" charset="0"/>
                      </a:rPr>
                      <m:t>𝐹</m:t>
                    </m:r>
                    <m:r>
                      <a:rPr lang="en-US" altLang="zh-CN" i="1" baseline="-25000">
                        <a:solidFill>
                          <a:srgbClr val="FF0000"/>
                        </a:solidFill>
                        <a:latin typeface="Cambria Math" panose="02040503050406030204" pitchFamily="18" charset="0"/>
                      </a:rPr>
                      <m:t>14×</m:t>
                    </m:r>
                    <m:r>
                      <a:rPr lang="en-US" altLang="zh-CN" i="1">
                        <a:latin typeface="Cambria Math" panose="02040503050406030204" pitchFamily="18" charset="0"/>
                      </a:rPr>
                      <m:t>𝑇𝑟𝑎𝑛𝑞</m:t>
                    </m:r>
                    <m:r>
                      <a:rPr lang="en-US" altLang="zh-CN" i="1" baseline="-25000">
                        <a:latin typeface="Cambria Math" panose="02040503050406030204" pitchFamily="18" charset="0"/>
                      </a:rPr>
                      <m:t>𝑢𝑎𝑟𝑡𝑧</m:t>
                    </m:r>
                    <m:r>
                      <a:rPr lang="en-US" altLang="zh-CN" i="1">
                        <a:latin typeface="Cambria Math" panose="02040503050406030204" pitchFamily="18" charset="0"/>
                      </a:rPr>
                      <m:t>×</m:t>
                    </m:r>
                  </m:oMath>
                </a14:m>
                <a:r>
                  <a:rPr lang="en-US" altLang="zh-CN" i="1" dirty="0">
                    <a:latin typeface="Cambria Math" panose="02040503050406030204" pitchFamily="18" charset="0"/>
                  </a:rPr>
                  <a:t> QE  </a:t>
                </a:r>
                <a14:m>
                  <m:oMath xmlns:m="http://schemas.openxmlformats.org/officeDocument/2006/math">
                    <m:r>
                      <a:rPr lang="en-US" altLang="zh-CN" i="1">
                        <a:latin typeface="Cambria Math" panose="02040503050406030204" pitchFamily="18" charset="0"/>
                      </a:rPr>
                      <m:t>× </m:t>
                    </m:r>
                  </m:oMath>
                </a14:m>
                <a:r>
                  <a:rPr lang="el-GR" altLang="zh-CN" i="1" dirty="0">
                    <a:latin typeface="Cambria Math" panose="02040503050406030204" pitchFamily="18" charset="0"/>
                  </a:rPr>
                  <a:t>ε</a:t>
                </a:r>
                <a:r>
                  <a:rPr lang="en-US" altLang="zh-CN" i="1" baseline="-25000" dirty="0">
                    <a:latin typeface="Cambria Math" panose="02040503050406030204" pitchFamily="18" charset="0"/>
                  </a:rPr>
                  <a:t>eff </a:t>
                </a:r>
                <a14:m>
                  <m:oMath xmlns:m="http://schemas.openxmlformats.org/officeDocument/2006/math">
                    <m:r>
                      <a:rPr lang="en-US" altLang="zh-CN" b="0" i="1" smtClean="0">
                        <a:latin typeface="Cambria Math" panose="02040503050406030204" pitchFamily="18" charset="0"/>
                      </a:rPr>
                      <m:t> </m:t>
                    </m:r>
                    <m:r>
                      <a:rPr lang="en-US" altLang="zh-CN" i="1">
                        <a:latin typeface="Cambria Math" panose="02040503050406030204" pitchFamily="18" charset="0"/>
                      </a:rPr>
                      <m:t>×</m:t>
                    </m:r>
                  </m:oMath>
                </a14:m>
                <a:r>
                  <a:rPr lang="en-US" altLang="zh-CN" i="1" dirty="0">
                    <a:latin typeface="Cambria Math" panose="02040503050406030204" pitchFamily="18" charset="0"/>
                  </a:rPr>
                  <a:t> </a:t>
                </a:r>
                <a:r>
                  <a:rPr lang="el-GR" altLang="zh-CN" i="1" dirty="0">
                    <a:latin typeface="Cambria Math" panose="02040503050406030204" pitchFamily="18" charset="0"/>
                  </a:rPr>
                  <a:t>ε</a:t>
                </a:r>
                <a:r>
                  <a:rPr lang="en-US" altLang="zh-CN" i="1" baseline="-25000" dirty="0">
                    <a:latin typeface="Cambria Math" panose="02040503050406030204" pitchFamily="18" charset="0"/>
                  </a:rPr>
                  <a:t>threshold</a:t>
                </a:r>
                <a:endParaRPr lang="zh-CN" altLang="en-US" i="1" baseline="-25000" dirty="0">
                  <a:latin typeface="Cambria Math" panose="02040503050406030204" pitchFamily="18" charset="0"/>
                </a:endParaRPr>
              </a:p>
            </p:txBody>
          </p:sp>
        </mc:Choice>
        <mc:Fallback>
          <p:sp>
            <p:nvSpPr>
              <p:cNvPr id="5" name="文本框 4">
                <a:extLst>
                  <a:ext uri="{FF2B5EF4-FFF2-40B4-BE49-F238E27FC236}">
                    <a16:creationId xmlns:a16="http://schemas.microsoft.com/office/drawing/2014/main" id="{3C0B4D45-111C-1721-27C3-8EBC75FE247A}"/>
                  </a:ext>
                </a:extLst>
              </p:cNvPr>
              <p:cNvSpPr txBox="1">
                <a:spLocks noRot="1" noChangeAspect="1" noMove="1" noResize="1" noEditPoints="1" noAdjustHandles="1" noChangeArrowheads="1" noChangeShapeType="1" noTextEdit="1"/>
              </p:cNvSpPr>
              <p:nvPr/>
            </p:nvSpPr>
            <p:spPr>
              <a:xfrm>
                <a:off x="539552" y="906274"/>
                <a:ext cx="7385035" cy="369332"/>
              </a:xfrm>
              <a:prstGeom prst="rect">
                <a:avLst/>
              </a:prstGeom>
              <a:blipFill>
                <a:blip r:embed="rId4"/>
                <a:stretch>
                  <a:fillRect l="-1486" t="-26667" r="-413" b="-5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5678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16B31-FDF0-A955-FCFD-A99CE6EFE86D}"/>
              </a:ext>
            </a:extLst>
          </p:cNvPr>
          <p:cNvSpPr>
            <a:spLocks noGrp="1"/>
          </p:cNvSpPr>
          <p:nvPr>
            <p:ph type="title"/>
          </p:nvPr>
        </p:nvSpPr>
        <p:spPr/>
        <p:txBody>
          <a:bodyPr/>
          <a:lstStyle/>
          <a:p>
            <a:r>
              <a:rPr lang="en-US" altLang="zh-CN" sz="2800" dirty="0" err="1">
                <a:latin typeface="Times New Roman" panose="02020603050405020304" pitchFamily="18" charset="0"/>
                <a:ea typeface="黑体" panose="02010609060101010101" pitchFamily="49" charset="-122"/>
                <a:cs typeface="Times New Roman" panose="02020603050405020304" pitchFamily="18" charset="0"/>
              </a:rPr>
              <a:t>CsI</a:t>
            </a: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 QE</a:t>
            </a:r>
            <a:endParaRPr lang="zh-CN" altLang="en-US" dirty="0"/>
          </a:p>
        </p:txBody>
      </p:sp>
      <p:sp>
        <p:nvSpPr>
          <p:cNvPr id="4" name="灯片编号占位符 3">
            <a:extLst>
              <a:ext uri="{FF2B5EF4-FFF2-40B4-BE49-F238E27FC236}">
                <a16:creationId xmlns:a16="http://schemas.microsoft.com/office/drawing/2014/main" id="{F4B7277A-0890-B027-41AE-EE1FEB246882}"/>
              </a:ext>
            </a:extLst>
          </p:cNvPr>
          <p:cNvSpPr>
            <a:spLocks noGrp="1"/>
          </p:cNvSpPr>
          <p:nvPr>
            <p:ph type="sldNum" sz="quarter" idx="12"/>
          </p:nvPr>
        </p:nvSpPr>
        <p:spPr/>
        <p:txBody>
          <a:bodyPr/>
          <a:lstStyle/>
          <a:p>
            <a:fld id="{B868A996-D89B-40E8-B2C1-E0E001F46DB0}" type="slidenum">
              <a:rPr lang="zh-CN" altLang="en-US" smtClean="0"/>
              <a:pPr/>
              <a:t>11</a:t>
            </a:fld>
            <a:endParaRPr lang="zh-CN" altLang="en-US"/>
          </a:p>
        </p:txBody>
      </p:sp>
      <p:pic>
        <p:nvPicPr>
          <p:cNvPr id="6" name="图片 5">
            <a:extLst>
              <a:ext uri="{FF2B5EF4-FFF2-40B4-BE49-F238E27FC236}">
                <a16:creationId xmlns:a16="http://schemas.microsoft.com/office/drawing/2014/main" id="{5EED9B05-F754-2DB7-9EE0-76ACE2D532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55" t="24101" r="16273" b="25723"/>
          <a:stretch/>
        </p:blipFill>
        <p:spPr>
          <a:xfrm flipV="1">
            <a:off x="2915816" y="2289275"/>
            <a:ext cx="2016224" cy="1716682"/>
          </a:xfrm>
          <a:prstGeom prst="rect">
            <a:avLst/>
          </a:prstGeom>
        </p:spPr>
      </p:pic>
      <p:grpSp>
        <p:nvGrpSpPr>
          <p:cNvPr id="8" name="组合 7">
            <a:extLst>
              <a:ext uri="{FF2B5EF4-FFF2-40B4-BE49-F238E27FC236}">
                <a16:creationId xmlns:a16="http://schemas.microsoft.com/office/drawing/2014/main" id="{593948B7-7608-105C-5CC3-5B52A3F177FB}"/>
              </a:ext>
            </a:extLst>
          </p:cNvPr>
          <p:cNvGrpSpPr/>
          <p:nvPr/>
        </p:nvGrpSpPr>
        <p:grpSpPr>
          <a:xfrm>
            <a:off x="5111278" y="1771656"/>
            <a:ext cx="3260560" cy="3064300"/>
            <a:chOff x="4377283" y="2885928"/>
            <a:chExt cx="3980213" cy="3902250"/>
          </a:xfrm>
        </p:grpSpPr>
        <p:pic>
          <p:nvPicPr>
            <p:cNvPr id="9" name="图片 8" descr="图片包含 多边形&#10;&#10;描述已自动生成">
              <a:extLst>
                <a:ext uri="{FF2B5EF4-FFF2-40B4-BE49-F238E27FC236}">
                  <a16:creationId xmlns:a16="http://schemas.microsoft.com/office/drawing/2014/main" id="{64347310-05EB-84E0-481B-447277C2B9B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7283" y="2885928"/>
              <a:ext cx="3980213" cy="3902250"/>
            </a:xfrm>
            <a:prstGeom prst="rect">
              <a:avLst/>
            </a:prstGeom>
          </p:spPr>
        </p:pic>
        <p:pic>
          <p:nvPicPr>
            <p:cNvPr id="10" name="图片 9">
              <a:extLst>
                <a:ext uri="{FF2B5EF4-FFF2-40B4-BE49-F238E27FC236}">
                  <a16:creationId xmlns:a16="http://schemas.microsoft.com/office/drawing/2014/main" id="{0A3B1C23-F914-41FD-7AD7-95EDB2EBCC4D}"/>
                </a:ext>
              </a:extLst>
            </p:cNvPr>
            <p:cNvPicPr>
              <a:picLocks noChangeAspect="1"/>
            </p:cNvPicPr>
            <p:nvPr/>
          </p:nvPicPr>
          <p:blipFill>
            <a:blip r:embed="rId5"/>
            <a:stretch>
              <a:fillRect/>
            </a:stretch>
          </p:blipFill>
          <p:spPr>
            <a:xfrm>
              <a:off x="5602516" y="4476023"/>
              <a:ext cx="1550799" cy="550284"/>
            </a:xfrm>
            <a:prstGeom prst="rect">
              <a:avLst/>
            </a:prstGeom>
          </p:spPr>
        </p:pic>
      </p:grpSp>
      <p:sp>
        <p:nvSpPr>
          <p:cNvPr id="5" name="文本框 4">
            <a:extLst>
              <a:ext uri="{FF2B5EF4-FFF2-40B4-BE49-F238E27FC236}">
                <a16:creationId xmlns:a16="http://schemas.microsoft.com/office/drawing/2014/main" id="{8C4A37B1-7888-E41D-D1B0-CEA1B553FE44}"/>
              </a:ext>
            </a:extLst>
          </p:cNvPr>
          <p:cNvSpPr txBox="1"/>
          <p:nvPr/>
        </p:nvSpPr>
        <p:spPr>
          <a:xfrm>
            <a:off x="3029651" y="4127148"/>
            <a:ext cx="1643399"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Coating in CERN</a:t>
            </a:r>
            <a:endParaRPr lang="zh-CN" altLang="en-US" sz="1600" dirty="0">
              <a:latin typeface="Times New Roman" panose="02020603050405020304" pitchFamily="18" charset="0"/>
              <a:cs typeface="Times New Roman" panose="02020603050405020304" pitchFamily="18" charset="0"/>
            </a:endParaRPr>
          </a:p>
        </p:txBody>
      </p:sp>
      <p:pic>
        <p:nvPicPr>
          <p:cNvPr id="12" name="内容占位符 11">
            <a:extLst>
              <a:ext uri="{FF2B5EF4-FFF2-40B4-BE49-F238E27FC236}">
                <a16:creationId xmlns:a16="http://schemas.microsoft.com/office/drawing/2014/main" id="{A4334D40-09D5-EF4C-E637-57C074CB1D92}"/>
              </a:ext>
            </a:extLst>
          </p:cNvPr>
          <p:cNvPicPr>
            <a:picLocks noGrp="1" noChangeAspect="1"/>
          </p:cNvPicPr>
          <p:nvPr>
            <p:ph idx="1"/>
          </p:nvPr>
        </p:nvPicPr>
        <p:blipFill rotWithShape="1">
          <a:blip r:embed="rId6"/>
          <a:srcRect l="48457"/>
          <a:stretch/>
        </p:blipFill>
        <p:spPr>
          <a:xfrm>
            <a:off x="361285" y="1635646"/>
            <a:ext cx="2226440" cy="1682194"/>
          </a:xfrm>
          <a:prstGeom prst="rect">
            <a:avLst/>
          </a:prstGeom>
        </p:spPr>
      </p:pic>
      <p:pic>
        <p:nvPicPr>
          <p:cNvPr id="13" name="图片 12">
            <a:extLst>
              <a:ext uri="{FF2B5EF4-FFF2-40B4-BE49-F238E27FC236}">
                <a16:creationId xmlns:a16="http://schemas.microsoft.com/office/drawing/2014/main" id="{137889E0-FC29-1D40-074A-C2763DDFA9A1}"/>
              </a:ext>
            </a:extLst>
          </p:cNvPr>
          <p:cNvPicPr>
            <a:picLocks noChangeAspect="1"/>
          </p:cNvPicPr>
          <p:nvPr/>
        </p:nvPicPr>
        <p:blipFill>
          <a:blip r:embed="rId7"/>
          <a:stretch>
            <a:fillRect/>
          </a:stretch>
        </p:blipFill>
        <p:spPr>
          <a:xfrm>
            <a:off x="251521" y="3270066"/>
            <a:ext cx="2226068" cy="1592462"/>
          </a:xfrm>
          <a:prstGeom prst="rect">
            <a:avLst/>
          </a:prstGeom>
        </p:spPr>
      </p:pic>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825B5498-1532-80D5-24A0-52DF809A6259}"/>
                  </a:ext>
                </a:extLst>
              </p:cNvPr>
              <p:cNvSpPr txBox="1"/>
              <p:nvPr/>
            </p:nvSpPr>
            <p:spPr>
              <a:xfrm>
                <a:off x="649819" y="1139527"/>
                <a:ext cx="7385035" cy="369332"/>
              </a:xfrm>
              <a:prstGeom prst="rect">
                <a:avLst/>
              </a:prstGeom>
              <a:noFill/>
            </p:spPr>
            <p:txBody>
              <a:bodyPr wrap="none" lIns="0" tIns="0" rIns="0" bIns="0" rtlCol="0">
                <a:spAutoFit/>
              </a:bodyPr>
              <a:lstStyle/>
              <a:p>
                <a14:m>
                  <m:oMath xmlns:m="http://schemas.openxmlformats.org/officeDocument/2006/math">
                    <m:r>
                      <a:rPr lang="en-US" altLang="zh-CN" i="1" smtClean="0">
                        <a:latin typeface="Cambria Math" panose="02040503050406030204" pitchFamily="18" charset="0"/>
                      </a:rPr>
                      <m:t>𝑁</m:t>
                    </m:r>
                    <m:r>
                      <a:rPr lang="en-US" altLang="zh-CN" b="0" i="1" baseline="-25000" smtClean="0">
                        <a:latin typeface="Cambria Math" panose="02040503050406030204" pitchFamily="18" charset="0"/>
                      </a:rPr>
                      <m:t>𝑝𝑒</m:t>
                    </m:r>
                    <m:r>
                      <a:rPr lang="en-US" altLang="zh-CN" i="1" smtClean="0">
                        <a:latin typeface="Cambria Math" panose="02040503050406030204" pitchFamily="18" charset="0"/>
                      </a:rPr>
                      <m:t>=</m:t>
                    </m:r>
                    <m:r>
                      <a:rPr lang="en-US" altLang="zh-CN" i="1" smtClean="0">
                        <a:latin typeface="Cambria Math" panose="02040503050406030204" pitchFamily="18" charset="0"/>
                      </a:rPr>
                      <m:t>𝑁𝑝</m:t>
                    </m:r>
                    <m:r>
                      <a:rPr lang="en-US" altLang="zh-CN" i="1">
                        <a:latin typeface="Cambria Math" panose="02040503050406030204" pitchFamily="18" charset="0"/>
                      </a:rPr>
                      <m:t>×</m:t>
                    </m:r>
                    <m:r>
                      <a:rPr lang="en-US" altLang="zh-CN" i="1">
                        <a:latin typeface="Cambria Math" panose="02040503050406030204" pitchFamily="18" charset="0"/>
                      </a:rPr>
                      <m:t>𝑇𝑟𝑎𝑛𝐶</m:t>
                    </m:r>
                    <m:r>
                      <a:rPr lang="en-US" altLang="zh-CN" i="1" baseline="-25000">
                        <a:latin typeface="Cambria Math" panose="02040503050406030204" pitchFamily="18" charset="0"/>
                      </a:rPr>
                      <m:t>6</m:t>
                    </m:r>
                    <m:r>
                      <a:rPr lang="en-US" altLang="zh-CN" i="1" baseline="-25000">
                        <a:latin typeface="Cambria Math" panose="02040503050406030204" pitchFamily="18" charset="0"/>
                      </a:rPr>
                      <m:t>𝐹</m:t>
                    </m:r>
                    <m:r>
                      <a:rPr lang="en-US" altLang="zh-CN" i="1" baseline="-25000">
                        <a:latin typeface="Cambria Math" panose="02040503050406030204" pitchFamily="18" charset="0"/>
                      </a:rPr>
                      <m:t>14×</m:t>
                    </m:r>
                    <m:r>
                      <a:rPr lang="en-US" altLang="zh-CN" i="1">
                        <a:latin typeface="Cambria Math" panose="02040503050406030204" pitchFamily="18" charset="0"/>
                      </a:rPr>
                      <m:t>𝑇𝑟𝑎𝑛𝑞</m:t>
                    </m:r>
                    <m:r>
                      <a:rPr lang="en-US" altLang="zh-CN" i="1" baseline="-25000">
                        <a:latin typeface="Cambria Math" panose="02040503050406030204" pitchFamily="18" charset="0"/>
                      </a:rPr>
                      <m:t>𝑢𝑎𝑟𝑡𝑧</m:t>
                    </m:r>
                    <m:r>
                      <a:rPr lang="en-US" altLang="zh-CN" i="1">
                        <a:latin typeface="Cambria Math" panose="02040503050406030204" pitchFamily="18" charset="0"/>
                      </a:rPr>
                      <m:t>×</m:t>
                    </m:r>
                  </m:oMath>
                </a14:m>
                <a:r>
                  <a:rPr lang="en-US" altLang="zh-CN" i="1" dirty="0">
                    <a:latin typeface="Cambria Math" panose="02040503050406030204" pitchFamily="18" charset="0"/>
                  </a:rPr>
                  <a:t> </a:t>
                </a:r>
                <a:r>
                  <a:rPr lang="en-US" altLang="zh-CN" i="1" dirty="0">
                    <a:solidFill>
                      <a:srgbClr val="FF0000"/>
                    </a:solidFill>
                    <a:latin typeface="Cambria Math" panose="02040503050406030204" pitchFamily="18" charset="0"/>
                  </a:rPr>
                  <a:t>QE</a:t>
                </a:r>
                <a:r>
                  <a:rPr lang="en-US" altLang="zh-CN" i="1" dirty="0">
                    <a:latin typeface="Cambria Math" panose="02040503050406030204" pitchFamily="18" charset="0"/>
                  </a:rPr>
                  <a:t>  </a:t>
                </a:r>
                <a14:m>
                  <m:oMath xmlns:m="http://schemas.openxmlformats.org/officeDocument/2006/math">
                    <m:r>
                      <a:rPr lang="en-US" altLang="zh-CN" i="1">
                        <a:latin typeface="Cambria Math" panose="02040503050406030204" pitchFamily="18" charset="0"/>
                      </a:rPr>
                      <m:t>× </m:t>
                    </m:r>
                  </m:oMath>
                </a14:m>
                <a:r>
                  <a:rPr lang="el-GR" altLang="zh-CN" i="1" dirty="0">
                    <a:latin typeface="Cambria Math" panose="02040503050406030204" pitchFamily="18" charset="0"/>
                  </a:rPr>
                  <a:t>ε</a:t>
                </a:r>
                <a:r>
                  <a:rPr lang="en-US" altLang="zh-CN" i="1" baseline="-25000" dirty="0">
                    <a:latin typeface="Cambria Math" panose="02040503050406030204" pitchFamily="18" charset="0"/>
                  </a:rPr>
                  <a:t>eff </a:t>
                </a:r>
                <a14:m>
                  <m:oMath xmlns:m="http://schemas.openxmlformats.org/officeDocument/2006/math">
                    <m:r>
                      <a:rPr lang="en-US" altLang="zh-CN" b="0" i="1" smtClean="0">
                        <a:latin typeface="Cambria Math" panose="02040503050406030204" pitchFamily="18" charset="0"/>
                      </a:rPr>
                      <m:t> </m:t>
                    </m:r>
                    <m:r>
                      <a:rPr lang="en-US" altLang="zh-CN" i="1">
                        <a:latin typeface="Cambria Math" panose="02040503050406030204" pitchFamily="18" charset="0"/>
                      </a:rPr>
                      <m:t>×</m:t>
                    </m:r>
                  </m:oMath>
                </a14:m>
                <a:r>
                  <a:rPr lang="en-US" altLang="zh-CN" i="1" dirty="0">
                    <a:latin typeface="Cambria Math" panose="02040503050406030204" pitchFamily="18" charset="0"/>
                  </a:rPr>
                  <a:t> </a:t>
                </a:r>
                <a:r>
                  <a:rPr lang="el-GR" altLang="zh-CN" i="1" dirty="0">
                    <a:latin typeface="Cambria Math" panose="02040503050406030204" pitchFamily="18" charset="0"/>
                  </a:rPr>
                  <a:t>ε</a:t>
                </a:r>
                <a:r>
                  <a:rPr lang="en-US" altLang="zh-CN" i="1" baseline="-25000" dirty="0">
                    <a:latin typeface="Cambria Math" panose="02040503050406030204" pitchFamily="18" charset="0"/>
                  </a:rPr>
                  <a:t>threshold</a:t>
                </a:r>
                <a:endParaRPr lang="zh-CN" altLang="en-US" i="1" baseline="-25000" dirty="0">
                  <a:latin typeface="Cambria Math" panose="02040503050406030204" pitchFamily="18" charset="0"/>
                </a:endParaRPr>
              </a:p>
            </p:txBody>
          </p:sp>
        </mc:Choice>
        <mc:Fallback>
          <p:sp>
            <p:nvSpPr>
              <p:cNvPr id="14" name="文本框 13">
                <a:extLst>
                  <a:ext uri="{FF2B5EF4-FFF2-40B4-BE49-F238E27FC236}">
                    <a16:creationId xmlns:a16="http://schemas.microsoft.com/office/drawing/2014/main" id="{825B5498-1532-80D5-24A0-52DF809A6259}"/>
                  </a:ext>
                </a:extLst>
              </p:cNvPr>
              <p:cNvSpPr txBox="1">
                <a:spLocks noRot="1" noChangeAspect="1" noMove="1" noResize="1" noEditPoints="1" noAdjustHandles="1" noChangeArrowheads="1" noChangeShapeType="1" noTextEdit="1"/>
              </p:cNvSpPr>
              <p:nvPr/>
            </p:nvSpPr>
            <p:spPr>
              <a:xfrm>
                <a:off x="649819" y="1139527"/>
                <a:ext cx="7385035" cy="369332"/>
              </a:xfrm>
              <a:prstGeom prst="rect">
                <a:avLst/>
              </a:prstGeom>
              <a:blipFill>
                <a:blip r:embed="rId8"/>
                <a:stretch>
                  <a:fillRect l="-1486" t="-26230" r="-413" b="-47541"/>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3E89CEBC-4253-4165-B2A7-A0E1CA87CD28}"/>
              </a:ext>
            </a:extLst>
          </p:cNvPr>
          <p:cNvSpPr txBox="1"/>
          <p:nvPr/>
        </p:nvSpPr>
        <p:spPr>
          <a:xfrm>
            <a:off x="772162" y="4791137"/>
            <a:ext cx="1310102"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Test in USTC</a:t>
            </a:r>
            <a:endParaRPr lang="zh-CN" altLang="en-US" sz="16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01AE3481-2707-5FFD-EA5C-884BE53B53BD}"/>
              </a:ext>
            </a:extLst>
          </p:cNvPr>
          <p:cNvSpPr txBox="1"/>
          <p:nvPr/>
        </p:nvSpPr>
        <p:spPr>
          <a:xfrm>
            <a:off x="6011362" y="4811741"/>
            <a:ext cx="1332544"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Test in CERN</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831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A25654-8346-AB15-C5CB-BC71DF73C426}"/>
              </a:ext>
            </a:extLst>
          </p:cNvPr>
          <p:cNvSpPr>
            <a:spLocks noGrp="1"/>
          </p:cNvSpPr>
          <p:nvPr>
            <p:ph type="title"/>
          </p:nvPr>
        </p:nvSpPr>
        <p:spPr/>
        <p:txBody>
          <a:bodyPr/>
          <a:lstStyle/>
          <a:p>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Photoelectron collection efficiency</a:t>
            </a:r>
            <a:endParaRPr lang="zh-CN" altLang="en-US" dirty="0"/>
          </a:p>
        </p:txBody>
      </p:sp>
      <p:sp>
        <p:nvSpPr>
          <p:cNvPr id="3" name="内容占位符 2">
            <a:extLst>
              <a:ext uri="{FF2B5EF4-FFF2-40B4-BE49-F238E27FC236}">
                <a16:creationId xmlns:a16="http://schemas.microsoft.com/office/drawing/2014/main" id="{1AD19B88-7DB9-1EDB-01DA-685C2850F2CE}"/>
              </a:ext>
            </a:extLst>
          </p:cNvPr>
          <p:cNvSpPr>
            <a:spLocks noGrp="1"/>
          </p:cNvSpPr>
          <p:nvPr>
            <p:ph idx="1"/>
          </p:nvPr>
        </p:nvSpPr>
        <p:spPr>
          <a:xfrm>
            <a:off x="448368" y="1542119"/>
            <a:ext cx="4186808" cy="3394472"/>
          </a:xfrm>
        </p:spPr>
        <p:txBody>
          <a:bodyPr/>
          <a:lstStyle/>
          <a:p>
            <a:r>
              <a:rPr lang="en-US" altLang="zh-CN" dirty="0"/>
              <a:t>Collection efficiency &amp; extraction efficiency both are important  factor for THGEM</a:t>
            </a:r>
          </a:p>
          <a:p>
            <a:r>
              <a:rPr lang="en-US" altLang="zh-CN" dirty="0"/>
              <a:t>Extraction efficiency: electron From </a:t>
            </a:r>
            <a:r>
              <a:rPr lang="en-US" altLang="zh-CN" dirty="0" err="1"/>
              <a:t>CsI</a:t>
            </a:r>
            <a:r>
              <a:rPr lang="en-US" altLang="zh-CN" dirty="0"/>
              <a:t> to work Gas</a:t>
            </a:r>
          </a:p>
          <a:p>
            <a:pPr lvl="1"/>
            <a:r>
              <a:rPr lang="en-US" altLang="zh-CN" dirty="0" err="1"/>
              <a:t>p.e.</a:t>
            </a:r>
            <a:r>
              <a:rPr lang="en-US" altLang="zh-CN" dirty="0"/>
              <a:t> can be scattering back to </a:t>
            </a:r>
            <a:r>
              <a:rPr lang="en-US" altLang="zh-CN" dirty="0" err="1"/>
              <a:t>CsI</a:t>
            </a:r>
            <a:r>
              <a:rPr lang="en-US" altLang="zh-CN" dirty="0"/>
              <a:t> by gas molecule</a:t>
            </a:r>
          </a:p>
          <a:p>
            <a:r>
              <a:rPr lang="en-US" altLang="zh-CN" dirty="0"/>
              <a:t>Collection efficiency: electron From work Gas into THGEM hole</a:t>
            </a:r>
          </a:p>
          <a:p>
            <a:pPr lvl="1"/>
            <a:r>
              <a:rPr lang="en-US" altLang="zh-CN" dirty="0"/>
              <a:t>Can be achieved to ~100% under certain circumstances</a:t>
            </a:r>
            <a:endParaRPr lang="zh-CN" altLang="en-US" dirty="0"/>
          </a:p>
        </p:txBody>
      </p:sp>
      <p:sp>
        <p:nvSpPr>
          <p:cNvPr id="4" name="灯片编号占位符 3">
            <a:extLst>
              <a:ext uri="{FF2B5EF4-FFF2-40B4-BE49-F238E27FC236}">
                <a16:creationId xmlns:a16="http://schemas.microsoft.com/office/drawing/2014/main" id="{E26E47C4-FA2B-C2E8-761F-38B9C1378D1D}"/>
              </a:ext>
            </a:extLst>
          </p:cNvPr>
          <p:cNvSpPr>
            <a:spLocks noGrp="1"/>
          </p:cNvSpPr>
          <p:nvPr>
            <p:ph type="sldNum" sz="quarter" idx="12"/>
          </p:nvPr>
        </p:nvSpPr>
        <p:spPr/>
        <p:txBody>
          <a:bodyPr/>
          <a:lstStyle/>
          <a:p>
            <a:fld id="{B868A996-D89B-40E8-B2C1-E0E001F46DB0}" type="slidenum">
              <a:rPr lang="zh-CN" altLang="en-US" smtClean="0"/>
              <a:pPr/>
              <a:t>12</a:t>
            </a:fld>
            <a:endParaRPr lang="zh-CN" altLang="en-US"/>
          </a:p>
        </p:txBody>
      </p:sp>
      <p:pic>
        <p:nvPicPr>
          <p:cNvPr id="6" name="图片 5">
            <a:extLst>
              <a:ext uri="{FF2B5EF4-FFF2-40B4-BE49-F238E27FC236}">
                <a16:creationId xmlns:a16="http://schemas.microsoft.com/office/drawing/2014/main" id="{C1D4E982-46CC-8B54-DD18-3BF411FB699F}"/>
              </a:ext>
            </a:extLst>
          </p:cNvPr>
          <p:cNvPicPr>
            <a:picLocks noChangeAspect="1"/>
          </p:cNvPicPr>
          <p:nvPr/>
        </p:nvPicPr>
        <p:blipFill>
          <a:blip r:embed="rId3">
            <a:clrChange>
              <a:clrFrom>
                <a:srgbClr val="CDDEC2"/>
              </a:clrFrom>
              <a:clrTo>
                <a:srgbClr val="CDDEC2">
                  <a:alpha val="0"/>
                </a:srgbClr>
              </a:clrTo>
            </a:clrChange>
          </a:blip>
          <a:srcRect l="27838" t="-8250" r="28587" b="-3625"/>
          <a:stretch>
            <a:fillRect/>
          </a:stretch>
        </p:blipFill>
        <p:spPr>
          <a:xfrm>
            <a:off x="251520" y="3884990"/>
            <a:ext cx="3409001" cy="846359"/>
          </a:xfrm>
          <a:prstGeom prst="rect">
            <a:avLst/>
          </a:prstGeom>
        </p:spPr>
      </p:pic>
      <p:pic>
        <p:nvPicPr>
          <p:cNvPr id="9" name="图片 8">
            <a:extLst>
              <a:ext uri="{FF2B5EF4-FFF2-40B4-BE49-F238E27FC236}">
                <a16:creationId xmlns:a16="http://schemas.microsoft.com/office/drawing/2014/main" id="{98783330-3648-4A33-7598-AB754B08BA3B}"/>
              </a:ext>
            </a:extLst>
          </p:cNvPr>
          <p:cNvPicPr>
            <a:picLocks noChangeAspect="1"/>
          </p:cNvPicPr>
          <p:nvPr/>
        </p:nvPicPr>
        <p:blipFill>
          <a:blip r:embed="rId4"/>
          <a:stretch>
            <a:fillRect/>
          </a:stretch>
        </p:blipFill>
        <p:spPr>
          <a:xfrm>
            <a:off x="4932040" y="1542119"/>
            <a:ext cx="4042792" cy="2342871"/>
          </a:xfrm>
          <a:prstGeom prst="rect">
            <a:avLst/>
          </a:prstGeom>
        </p:spPr>
      </p:pic>
      <p:sp>
        <p:nvSpPr>
          <p:cNvPr id="10" name="文本框 9">
            <a:extLst>
              <a:ext uri="{FF2B5EF4-FFF2-40B4-BE49-F238E27FC236}">
                <a16:creationId xmlns:a16="http://schemas.microsoft.com/office/drawing/2014/main" id="{544A7DFC-1E0F-ABC6-C8B5-51B4F8058821}"/>
              </a:ext>
            </a:extLst>
          </p:cNvPr>
          <p:cNvSpPr txBox="1"/>
          <p:nvPr/>
        </p:nvSpPr>
        <p:spPr>
          <a:xfrm>
            <a:off x="1043608" y="4680000"/>
            <a:ext cx="715260"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10.5%</a:t>
            </a:r>
            <a:endParaRPr lang="zh-CN" altLang="en-US" sz="16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E0EE6215-D349-A9BE-AB82-CDFD5BB77AE6}"/>
              </a:ext>
            </a:extLst>
          </p:cNvPr>
          <p:cNvSpPr txBox="1"/>
          <p:nvPr/>
        </p:nvSpPr>
        <p:spPr>
          <a:xfrm>
            <a:off x="1980000" y="4681468"/>
            <a:ext cx="715260"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80.4%</a:t>
            </a:r>
            <a:endParaRPr lang="zh-CN" altLang="en-US" sz="16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37A1F7C7-EFA7-6EEA-FED9-D100E4B14509}"/>
              </a:ext>
            </a:extLst>
          </p:cNvPr>
          <p:cNvSpPr txBox="1"/>
          <p:nvPr/>
        </p:nvSpPr>
        <p:spPr>
          <a:xfrm>
            <a:off x="2880000" y="4680000"/>
            <a:ext cx="561372"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65%</a:t>
            </a:r>
            <a:endParaRPr lang="zh-CN" altLang="en-US" sz="1600" dirty="0">
              <a:latin typeface="Times New Roman" panose="02020603050405020304" pitchFamily="18" charset="0"/>
              <a:cs typeface="Times New Roman" panose="02020603050405020304" pitchFamily="18" charset="0"/>
            </a:endParaRPr>
          </a:p>
        </p:txBody>
      </p:sp>
      <p:sp>
        <p:nvSpPr>
          <p:cNvPr id="17" name="右大括号 16">
            <a:extLst>
              <a:ext uri="{FF2B5EF4-FFF2-40B4-BE49-F238E27FC236}">
                <a16:creationId xmlns:a16="http://schemas.microsoft.com/office/drawing/2014/main" id="{29E371BB-207D-8B1C-D29D-807CD9628ED0}"/>
              </a:ext>
            </a:extLst>
          </p:cNvPr>
          <p:cNvSpPr/>
          <p:nvPr/>
        </p:nvSpPr>
        <p:spPr bwMode="auto">
          <a:xfrm rot="5400000">
            <a:off x="2284958" y="4157548"/>
            <a:ext cx="120636" cy="914400"/>
          </a:xfrm>
          <a:prstGeom prst="rightBrace">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6C7EB3B2-A8E3-1990-4064-630299F3EB5C}"/>
                  </a:ext>
                </a:extLst>
              </p:cNvPr>
              <p:cNvSpPr txBox="1"/>
              <p:nvPr/>
            </p:nvSpPr>
            <p:spPr>
              <a:xfrm>
                <a:off x="649819" y="1139527"/>
                <a:ext cx="7385035" cy="369332"/>
              </a:xfrm>
              <a:prstGeom prst="rect">
                <a:avLst/>
              </a:prstGeom>
              <a:noFill/>
            </p:spPr>
            <p:txBody>
              <a:bodyPr wrap="none" lIns="0" tIns="0" rIns="0" bIns="0" rtlCol="0">
                <a:spAutoFit/>
              </a:bodyPr>
              <a:lstStyle/>
              <a:p>
                <a14:m>
                  <m:oMath xmlns:m="http://schemas.openxmlformats.org/officeDocument/2006/math">
                    <m:r>
                      <a:rPr lang="en-US" altLang="zh-CN" i="1" smtClean="0">
                        <a:latin typeface="Cambria Math" panose="02040503050406030204" pitchFamily="18" charset="0"/>
                      </a:rPr>
                      <m:t>𝑁</m:t>
                    </m:r>
                    <m:r>
                      <a:rPr lang="en-US" altLang="zh-CN" b="0" i="1" baseline="-25000" smtClean="0">
                        <a:latin typeface="Cambria Math" panose="02040503050406030204" pitchFamily="18" charset="0"/>
                      </a:rPr>
                      <m:t>𝑝𝑒</m:t>
                    </m:r>
                    <m:r>
                      <a:rPr lang="en-US" altLang="zh-CN" i="1" smtClean="0">
                        <a:latin typeface="Cambria Math" panose="02040503050406030204" pitchFamily="18" charset="0"/>
                      </a:rPr>
                      <m:t>=</m:t>
                    </m:r>
                    <m:r>
                      <a:rPr lang="en-US" altLang="zh-CN" i="1" smtClean="0">
                        <a:latin typeface="Cambria Math" panose="02040503050406030204" pitchFamily="18" charset="0"/>
                      </a:rPr>
                      <m:t>𝑁𝑝</m:t>
                    </m:r>
                    <m:r>
                      <a:rPr lang="en-US" altLang="zh-CN" i="1">
                        <a:latin typeface="Cambria Math" panose="02040503050406030204" pitchFamily="18" charset="0"/>
                      </a:rPr>
                      <m:t>×</m:t>
                    </m:r>
                    <m:r>
                      <a:rPr lang="en-US" altLang="zh-CN" i="1">
                        <a:latin typeface="Cambria Math" panose="02040503050406030204" pitchFamily="18" charset="0"/>
                      </a:rPr>
                      <m:t>𝑇𝑟𝑎𝑛𝐶</m:t>
                    </m:r>
                    <m:r>
                      <a:rPr lang="en-US" altLang="zh-CN" i="1" baseline="-25000">
                        <a:latin typeface="Cambria Math" panose="02040503050406030204" pitchFamily="18" charset="0"/>
                      </a:rPr>
                      <m:t>6</m:t>
                    </m:r>
                    <m:r>
                      <a:rPr lang="en-US" altLang="zh-CN" i="1" baseline="-25000">
                        <a:latin typeface="Cambria Math" panose="02040503050406030204" pitchFamily="18" charset="0"/>
                      </a:rPr>
                      <m:t>𝐹</m:t>
                    </m:r>
                    <m:r>
                      <a:rPr lang="en-US" altLang="zh-CN" i="1" baseline="-25000">
                        <a:latin typeface="Cambria Math" panose="02040503050406030204" pitchFamily="18" charset="0"/>
                      </a:rPr>
                      <m:t>14×</m:t>
                    </m:r>
                    <m:r>
                      <a:rPr lang="en-US" altLang="zh-CN" i="1">
                        <a:latin typeface="Cambria Math" panose="02040503050406030204" pitchFamily="18" charset="0"/>
                      </a:rPr>
                      <m:t>𝑇𝑟𝑎𝑛𝑞</m:t>
                    </m:r>
                    <m:r>
                      <a:rPr lang="en-US" altLang="zh-CN" i="1" baseline="-25000">
                        <a:latin typeface="Cambria Math" panose="02040503050406030204" pitchFamily="18" charset="0"/>
                      </a:rPr>
                      <m:t>𝑢𝑎𝑟𝑡𝑧</m:t>
                    </m:r>
                    <m:r>
                      <a:rPr lang="en-US" altLang="zh-CN" i="1">
                        <a:latin typeface="Cambria Math" panose="02040503050406030204" pitchFamily="18" charset="0"/>
                      </a:rPr>
                      <m:t>×</m:t>
                    </m:r>
                  </m:oMath>
                </a14:m>
                <a:r>
                  <a:rPr lang="en-US" altLang="zh-CN" i="1" dirty="0">
                    <a:latin typeface="Cambria Math" panose="02040503050406030204" pitchFamily="18" charset="0"/>
                  </a:rPr>
                  <a:t> QE  </a:t>
                </a:r>
                <a14:m>
                  <m:oMath xmlns:m="http://schemas.openxmlformats.org/officeDocument/2006/math">
                    <m:r>
                      <a:rPr lang="en-US" altLang="zh-CN" i="1">
                        <a:latin typeface="Cambria Math" panose="02040503050406030204" pitchFamily="18" charset="0"/>
                      </a:rPr>
                      <m:t>× </m:t>
                    </m:r>
                  </m:oMath>
                </a14:m>
                <a:r>
                  <a:rPr lang="el-GR" altLang="zh-CN" i="1" dirty="0">
                    <a:solidFill>
                      <a:srgbClr val="FF0000"/>
                    </a:solidFill>
                    <a:latin typeface="Cambria Math" panose="02040503050406030204" pitchFamily="18" charset="0"/>
                  </a:rPr>
                  <a:t>ε</a:t>
                </a:r>
                <a:r>
                  <a:rPr lang="en-US" altLang="zh-CN" i="1" baseline="-25000" dirty="0">
                    <a:solidFill>
                      <a:srgbClr val="FF0000"/>
                    </a:solidFill>
                    <a:latin typeface="Cambria Math" panose="02040503050406030204" pitchFamily="18" charset="0"/>
                  </a:rPr>
                  <a:t>eff </a:t>
                </a:r>
                <a14:m>
                  <m:oMath xmlns:m="http://schemas.openxmlformats.org/officeDocument/2006/math">
                    <m:r>
                      <a:rPr lang="en-US" altLang="zh-CN" b="0" i="1" smtClean="0">
                        <a:solidFill>
                          <a:srgbClr val="FF0000"/>
                        </a:solidFill>
                        <a:latin typeface="Cambria Math" panose="02040503050406030204" pitchFamily="18" charset="0"/>
                      </a:rPr>
                      <m:t> </m:t>
                    </m:r>
                    <m:r>
                      <a:rPr lang="en-US" altLang="zh-CN" i="1">
                        <a:latin typeface="Cambria Math" panose="02040503050406030204" pitchFamily="18" charset="0"/>
                      </a:rPr>
                      <m:t>×</m:t>
                    </m:r>
                  </m:oMath>
                </a14:m>
                <a:r>
                  <a:rPr lang="en-US" altLang="zh-CN" i="1" dirty="0">
                    <a:latin typeface="Cambria Math" panose="02040503050406030204" pitchFamily="18" charset="0"/>
                  </a:rPr>
                  <a:t> </a:t>
                </a:r>
                <a:r>
                  <a:rPr lang="el-GR" altLang="zh-CN" i="1" dirty="0">
                    <a:latin typeface="Cambria Math" panose="02040503050406030204" pitchFamily="18" charset="0"/>
                  </a:rPr>
                  <a:t>ε</a:t>
                </a:r>
                <a:r>
                  <a:rPr lang="en-US" altLang="zh-CN" i="1" baseline="-25000" dirty="0">
                    <a:latin typeface="Cambria Math" panose="02040503050406030204" pitchFamily="18" charset="0"/>
                  </a:rPr>
                  <a:t>threshold</a:t>
                </a:r>
                <a:endParaRPr lang="zh-CN" altLang="en-US" i="1" baseline="-25000" dirty="0">
                  <a:latin typeface="Cambria Math" panose="02040503050406030204" pitchFamily="18" charset="0"/>
                </a:endParaRPr>
              </a:p>
            </p:txBody>
          </p:sp>
        </mc:Choice>
        <mc:Fallback>
          <p:sp>
            <p:nvSpPr>
              <p:cNvPr id="5" name="文本框 4">
                <a:extLst>
                  <a:ext uri="{FF2B5EF4-FFF2-40B4-BE49-F238E27FC236}">
                    <a16:creationId xmlns:a16="http://schemas.microsoft.com/office/drawing/2014/main" id="{6C7EB3B2-A8E3-1990-4064-630299F3EB5C}"/>
                  </a:ext>
                </a:extLst>
              </p:cNvPr>
              <p:cNvSpPr txBox="1">
                <a:spLocks noRot="1" noChangeAspect="1" noMove="1" noResize="1" noEditPoints="1" noAdjustHandles="1" noChangeArrowheads="1" noChangeShapeType="1" noTextEdit="1"/>
              </p:cNvSpPr>
              <p:nvPr/>
            </p:nvSpPr>
            <p:spPr>
              <a:xfrm>
                <a:off x="649819" y="1139527"/>
                <a:ext cx="7385035" cy="369332"/>
              </a:xfrm>
              <a:prstGeom prst="rect">
                <a:avLst/>
              </a:prstGeom>
              <a:blipFill>
                <a:blip r:embed="rId5"/>
                <a:stretch>
                  <a:fillRect l="-1486" t="-26230" r="-413" b="-475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2861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8343-08D8-B7E7-4A42-E4427D803ACC}"/>
              </a:ext>
            </a:extLst>
          </p:cNvPr>
          <p:cNvSpPr>
            <a:spLocks noGrp="1"/>
          </p:cNvSpPr>
          <p:nvPr>
            <p:ph type="title"/>
          </p:nvPr>
        </p:nvSpPr>
        <p:spPr/>
        <p:txBody>
          <a:bodyPr/>
          <a:lstStyle/>
          <a:p>
            <a:r>
              <a:rPr lang="en-US" altLang="zh-CN" dirty="0"/>
              <a:t>New photon detector : DMM</a:t>
            </a:r>
            <a:endParaRPr lang="zh-CN" altLang="en-US" dirty="0"/>
          </a:p>
        </p:txBody>
      </p:sp>
      <p:pic>
        <p:nvPicPr>
          <p:cNvPr id="5" name="内容占位符 4">
            <a:extLst>
              <a:ext uri="{FF2B5EF4-FFF2-40B4-BE49-F238E27FC236}">
                <a16:creationId xmlns:a16="http://schemas.microsoft.com/office/drawing/2014/main" id="{D4845771-1D46-9E5B-959E-1BFC0399226D}"/>
              </a:ext>
            </a:extLst>
          </p:cNvPr>
          <p:cNvPicPr>
            <a:picLocks noGrp="1" noChangeAspect="1"/>
          </p:cNvPicPr>
          <p:nvPr>
            <p:ph idx="1"/>
          </p:nvPr>
        </p:nvPicPr>
        <p:blipFill>
          <a:blip r:embed="rId3"/>
          <a:stretch>
            <a:fillRect/>
          </a:stretch>
        </p:blipFill>
        <p:spPr>
          <a:xfrm>
            <a:off x="172613" y="1494459"/>
            <a:ext cx="3240360" cy="2591341"/>
          </a:xfrm>
          <a:prstGeom prst="rect">
            <a:avLst/>
          </a:prstGeom>
        </p:spPr>
      </p:pic>
      <p:sp>
        <p:nvSpPr>
          <p:cNvPr id="4" name="灯片编号占位符 3">
            <a:extLst>
              <a:ext uri="{FF2B5EF4-FFF2-40B4-BE49-F238E27FC236}">
                <a16:creationId xmlns:a16="http://schemas.microsoft.com/office/drawing/2014/main" id="{D67B5E18-2171-23F9-4FE7-F8434CE38FE8}"/>
              </a:ext>
            </a:extLst>
          </p:cNvPr>
          <p:cNvSpPr>
            <a:spLocks noGrp="1"/>
          </p:cNvSpPr>
          <p:nvPr>
            <p:ph type="sldNum" sz="quarter" idx="12"/>
          </p:nvPr>
        </p:nvSpPr>
        <p:spPr/>
        <p:txBody>
          <a:bodyPr/>
          <a:lstStyle/>
          <a:p>
            <a:fld id="{B868A996-D89B-40E8-B2C1-E0E001F46DB0}" type="slidenum">
              <a:rPr lang="zh-CN" altLang="en-US" smtClean="0"/>
              <a:pPr/>
              <a:t>13</a:t>
            </a:fld>
            <a:endParaRPr lang="zh-CN" altLang="en-US"/>
          </a:p>
        </p:txBody>
      </p:sp>
      <p:sp>
        <p:nvSpPr>
          <p:cNvPr id="9" name="文本框 8">
            <a:extLst>
              <a:ext uri="{FF2B5EF4-FFF2-40B4-BE49-F238E27FC236}">
                <a16:creationId xmlns:a16="http://schemas.microsoft.com/office/drawing/2014/main" id="{C30D63F7-1711-3A80-DF5C-7D8B7EA912D1}"/>
              </a:ext>
            </a:extLst>
          </p:cNvPr>
          <p:cNvSpPr txBox="1"/>
          <p:nvPr/>
        </p:nvSpPr>
        <p:spPr>
          <a:xfrm>
            <a:off x="327488" y="4011910"/>
            <a:ext cx="2930610" cy="461665"/>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RICH based on DMM</a:t>
            </a:r>
            <a:endParaRPr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5E4D35A5-1920-D220-1E90-4B77BA026AB3}"/>
              </a:ext>
            </a:extLst>
          </p:cNvPr>
          <p:cNvSpPr txBox="1"/>
          <p:nvPr/>
        </p:nvSpPr>
        <p:spPr>
          <a:xfrm>
            <a:off x="3851920" y="1494459"/>
            <a:ext cx="5126724" cy="2677656"/>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Advantages:</a:t>
            </a:r>
          </a:p>
          <a:p>
            <a:pPr marL="342900" indent="-34290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High gain: &gt;10^6 for single electrons</a:t>
            </a:r>
          </a:p>
          <a:p>
            <a:pPr marL="342900" indent="-34290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Compact structure</a:t>
            </a:r>
          </a:p>
          <a:p>
            <a:pPr marL="342900" indent="-34290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Good time resolution: ~300ps</a:t>
            </a:r>
          </a:p>
          <a:p>
            <a:pPr marL="342900" indent="-34290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Low ion backflow:</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low as 0.025%</a:t>
            </a:r>
          </a:p>
          <a:p>
            <a:pPr marL="342900" indent="-34290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Low out gas</a:t>
            </a:r>
          </a:p>
          <a:p>
            <a:endParaRPr lang="zh-CN" altLang="en-US" dirty="0"/>
          </a:p>
        </p:txBody>
      </p:sp>
    </p:spTree>
    <p:extLst>
      <p:ext uri="{BB962C8B-B14F-4D97-AF65-F5344CB8AC3E}">
        <p14:creationId xmlns:p14="http://schemas.microsoft.com/office/powerpoint/2010/main" val="1712426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BB55-2D11-EA9B-338C-D47D35CE4A7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29E0D50-EF82-3258-FE8D-0D731BEE627F}"/>
              </a:ext>
            </a:extLst>
          </p:cNvPr>
          <p:cNvSpPr>
            <a:spLocks noGrp="1"/>
          </p:cNvSpPr>
          <p:nvPr>
            <p:ph type="title"/>
          </p:nvPr>
        </p:nvSpPr>
        <p:spPr/>
        <p:txBody>
          <a:bodyPr/>
          <a:lstStyle/>
          <a:p>
            <a:r>
              <a:rPr lang="en-US" altLang="zh-CN" dirty="0"/>
              <a:t>Study of DMM</a:t>
            </a:r>
            <a:endParaRPr lang="zh-CN" altLang="en-US" dirty="0"/>
          </a:p>
        </p:txBody>
      </p:sp>
      <p:pic>
        <p:nvPicPr>
          <p:cNvPr id="5" name="内容占位符 4">
            <a:extLst>
              <a:ext uri="{FF2B5EF4-FFF2-40B4-BE49-F238E27FC236}">
                <a16:creationId xmlns:a16="http://schemas.microsoft.com/office/drawing/2014/main" id="{2D0426ED-B1F0-16A6-0BB8-4D8E17431E9E}"/>
              </a:ext>
            </a:extLst>
          </p:cNvPr>
          <p:cNvPicPr>
            <a:picLocks noGrp="1" noChangeAspect="1"/>
          </p:cNvPicPr>
          <p:nvPr>
            <p:ph idx="1"/>
          </p:nvPr>
        </p:nvPicPr>
        <p:blipFill>
          <a:blip r:embed="rId3"/>
          <a:stretch>
            <a:fillRect/>
          </a:stretch>
        </p:blipFill>
        <p:spPr>
          <a:xfrm>
            <a:off x="167869" y="2115337"/>
            <a:ext cx="1512167" cy="1613852"/>
          </a:xfrm>
          <a:prstGeom prst="rect">
            <a:avLst/>
          </a:prstGeom>
        </p:spPr>
      </p:pic>
      <p:sp>
        <p:nvSpPr>
          <p:cNvPr id="4" name="灯片编号占位符 3">
            <a:extLst>
              <a:ext uri="{FF2B5EF4-FFF2-40B4-BE49-F238E27FC236}">
                <a16:creationId xmlns:a16="http://schemas.microsoft.com/office/drawing/2014/main" id="{0613CC66-7644-8FAD-9C3F-4586EAA5F5FA}"/>
              </a:ext>
            </a:extLst>
          </p:cNvPr>
          <p:cNvSpPr>
            <a:spLocks noGrp="1"/>
          </p:cNvSpPr>
          <p:nvPr>
            <p:ph type="sldNum" sz="quarter" idx="12"/>
          </p:nvPr>
        </p:nvSpPr>
        <p:spPr/>
        <p:txBody>
          <a:bodyPr/>
          <a:lstStyle/>
          <a:p>
            <a:fld id="{B868A996-D89B-40E8-B2C1-E0E001F46DB0}" type="slidenum">
              <a:rPr lang="zh-CN" altLang="en-US" smtClean="0"/>
              <a:pPr/>
              <a:t>14</a:t>
            </a:fld>
            <a:endParaRPr lang="zh-CN" altLang="en-US"/>
          </a:p>
        </p:txBody>
      </p:sp>
      <p:pic>
        <p:nvPicPr>
          <p:cNvPr id="6" name="图片 5">
            <a:extLst>
              <a:ext uri="{FF2B5EF4-FFF2-40B4-BE49-F238E27FC236}">
                <a16:creationId xmlns:a16="http://schemas.microsoft.com/office/drawing/2014/main" id="{5E6D8500-8DC2-D3DB-7D7D-61DB0C8D9E08}"/>
              </a:ext>
            </a:extLst>
          </p:cNvPr>
          <p:cNvPicPr>
            <a:picLocks noChangeAspect="1"/>
          </p:cNvPicPr>
          <p:nvPr/>
        </p:nvPicPr>
        <p:blipFill>
          <a:blip r:embed="rId4"/>
          <a:stretch>
            <a:fillRect/>
          </a:stretch>
        </p:blipFill>
        <p:spPr>
          <a:xfrm>
            <a:off x="5452" y="3773491"/>
            <a:ext cx="1922611" cy="1125992"/>
          </a:xfrm>
          <a:prstGeom prst="rect">
            <a:avLst/>
          </a:prstGeom>
        </p:spPr>
      </p:pic>
      <p:pic>
        <p:nvPicPr>
          <p:cNvPr id="7" name="图片 6">
            <a:extLst>
              <a:ext uri="{FF2B5EF4-FFF2-40B4-BE49-F238E27FC236}">
                <a16:creationId xmlns:a16="http://schemas.microsoft.com/office/drawing/2014/main" id="{E83CF589-438D-713B-D057-40CB87D8557B}"/>
              </a:ext>
            </a:extLst>
          </p:cNvPr>
          <p:cNvPicPr>
            <a:picLocks noChangeAspect="1"/>
          </p:cNvPicPr>
          <p:nvPr/>
        </p:nvPicPr>
        <p:blipFill>
          <a:blip r:embed="rId5"/>
          <a:stretch>
            <a:fillRect/>
          </a:stretch>
        </p:blipFill>
        <p:spPr>
          <a:xfrm>
            <a:off x="1979712" y="2211710"/>
            <a:ext cx="1933821" cy="1539000"/>
          </a:xfrm>
          <a:prstGeom prst="rect">
            <a:avLst/>
          </a:prstGeom>
        </p:spPr>
      </p:pic>
      <p:sp>
        <p:nvSpPr>
          <p:cNvPr id="8" name="文本框 7">
            <a:extLst>
              <a:ext uri="{FF2B5EF4-FFF2-40B4-BE49-F238E27FC236}">
                <a16:creationId xmlns:a16="http://schemas.microsoft.com/office/drawing/2014/main" id="{22C85C84-037D-4C11-CEE3-54C764C24AF6}"/>
              </a:ext>
            </a:extLst>
          </p:cNvPr>
          <p:cNvSpPr txBox="1"/>
          <p:nvPr/>
        </p:nvSpPr>
        <p:spPr>
          <a:xfrm>
            <a:off x="251520" y="1217380"/>
            <a:ext cx="3645550" cy="830997"/>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A large-area DMM has been developed:</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Gain &gt; 3</a:t>
            </a:r>
            <a:r>
              <a:rPr lang="zh-CN" altLang="zh-CN"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10^5 (test with </a:t>
            </a:r>
            <a:r>
              <a:rPr lang="en-US" altLang="zh-CN" sz="1600" baseline="30000" dirty="0">
                <a:latin typeface="Times New Roman" panose="02020603050405020304" pitchFamily="18" charset="0"/>
                <a:cs typeface="Times New Roman" panose="02020603050405020304" pitchFamily="18" charset="0"/>
              </a:rPr>
              <a:t>55</a:t>
            </a:r>
            <a:r>
              <a:rPr lang="en-US" altLang="zh-CN" sz="1600" dirty="0">
                <a:latin typeface="Times New Roman" panose="02020603050405020304" pitchFamily="18" charset="0"/>
                <a:cs typeface="Times New Roman" panose="02020603050405020304" pitchFamily="18" charset="0"/>
              </a:rPr>
              <a:t>Fe)</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Gain uniformity (RMS/Mean) ~16.3%</a:t>
            </a:r>
          </a:p>
        </p:txBody>
      </p:sp>
      <p:pic>
        <p:nvPicPr>
          <p:cNvPr id="12" name="图片 11">
            <a:extLst>
              <a:ext uri="{FF2B5EF4-FFF2-40B4-BE49-F238E27FC236}">
                <a16:creationId xmlns:a16="http://schemas.microsoft.com/office/drawing/2014/main" id="{FE8A4C74-4961-E556-E4A7-34A8F8716397}"/>
              </a:ext>
            </a:extLst>
          </p:cNvPr>
          <p:cNvPicPr>
            <a:picLocks noChangeAspect="1"/>
          </p:cNvPicPr>
          <p:nvPr/>
        </p:nvPicPr>
        <p:blipFill>
          <a:blip r:embed="rId6"/>
          <a:stretch>
            <a:fillRect/>
          </a:stretch>
        </p:blipFill>
        <p:spPr>
          <a:xfrm>
            <a:off x="3909580" y="3886840"/>
            <a:ext cx="1576502" cy="967179"/>
          </a:xfrm>
          <a:prstGeom prst="rect">
            <a:avLst/>
          </a:prstGeom>
        </p:spPr>
      </p:pic>
      <p:sp>
        <p:nvSpPr>
          <p:cNvPr id="13" name="文本框 12">
            <a:extLst>
              <a:ext uri="{FF2B5EF4-FFF2-40B4-BE49-F238E27FC236}">
                <a16:creationId xmlns:a16="http://schemas.microsoft.com/office/drawing/2014/main" id="{21D338E0-D2ED-67DF-22F1-0079CB3F3B38}"/>
              </a:ext>
            </a:extLst>
          </p:cNvPr>
          <p:cNvSpPr txBox="1"/>
          <p:nvPr/>
        </p:nvSpPr>
        <p:spPr>
          <a:xfrm>
            <a:off x="3707904" y="4873820"/>
            <a:ext cx="2209259" cy="338554"/>
          </a:xfrm>
          <a:prstGeom prst="rect">
            <a:avLst/>
          </a:prstGeom>
          <a:noFill/>
        </p:spPr>
        <p:txBody>
          <a:bodyPr wrap="none" rtlCol="0">
            <a:spAutoFit/>
          </a:bodyPr>
          <a:lstStyle/>
          <a:p>
            <a:r>
              <a:rPr lang="en-US" altLang="zh-CN" sz="1600">
                <a:latin typeface="Times New Roman" panose="02020603050405020304" pitchFamily="18" charset="0"/>
                <a:cs typeface="Times New Roman" panose="02020603050405020304" pitchFamily="18" charset="0"/>
              </a:rPr>
              <a:t>Gain uniformity ~33.3%</a:t>
            </a:r>
            <a:endParaRPr lang="zh-CN" altLang="en-US" sz="1600" dirty="0">
              <a:latin typeface="Times New Roman" panose="02020603050405020304" pitchFamily="18" charset="0"/>
              <a:cs typeface="Times New Roman" panose="02020603050405020304" pitchFamily="18" charset="0"/>
            </a:endParaRPr>
          </a:p>
        </p:txBody>
      </p:sp>
      <p:pic>
        <p:nvPicPr>
          <p:cNvPr id="3" name="图片 1">
            <a:extLst>
              <a:ext uri="{FF2B5EF4-FFF2-40B4-BE49-F238E27FC236}">
                <a16:creationId xmlns:a16="http://schemas.microsoft.com/office/drawing/2014/main" id="{E61B7197-CB49-70F7-3E44-56F136CF61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6778" y="1431720"/>
            <a:ext cx="1700797" cy="15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B73E59E2-82D5-B009-E9A4-548C4BA282A7}"/>
              </a:ext>
            </a:extLst>
          </p:cNvPr>
          <p:cNvPicPr>
            <a:picLocks noChangeAspect="1"/>
          </p:cNvPicPr>
          <p:nvPr/>
        </p:nvPicPr>
        <p:blipFill>
          <a:blip r:embed="rId8"/>
          <a:stretch>
            <a:fillRect/>
          </a:stretch>
        </p:blipFill>
        <p:spPr>
          <a:xfrm>
            <a:off x="6588223" y="1431720"/>
            <a:ext cx="2335347" cy="1635918"/>
          </a:xfrm>
          <a:prstGeom prst="rect">
            <a:avLst/>
          </a:prstGeom>
        </p:spPr>
      </p:pic>
      <p:sp>
        <p:nvSpPr>
          <p:cNvPr id="10" name="箭头: 左 9">
            <a:extLst>
              <a:ext uri="{FF2B5EF4-FFF2-40B4-BE49-F238E27FC236}">
                <a16:creationId xmlns:a16="http://schemas.microsoft.com/office/drawing/2014/main" id="{18D34080-13CE-8671-1CE3-444A26FC3045}"/>
              </a:ext>
            </a:extLst>
          </p:cNvPr>
          <p:cNvSpPr/>
          <p:nvPr/>
        </p:nvSpPr>
        <p:spPr bwMode="auto">
          <a:xfrm>
            <a:off x="1957516" y="4051378"/>
            <a:ext cx="1922611" cy="628648"/>
          </a:xfrm>
          <a:prstGeom prst="leftArrow">
            <a:avLst/>
          </a:prstGeom>
          <a:noFill/>
          <a:ln w="9525" cap="flat" cmpd="sng" algn="ctr">
            <a:solidFill>
              <a:srgbClr val="0A0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1" lang="en-US" altLang="zh-CN"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Change technology</a:t>
            </a:r>
            <a:endParaRPr kumimoji="1" lang="zh-CN"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5E37C93-2DAE-239C-5213-894833EC9767}"/>
              </a:ext>
            </a:extLst>
          </p:cNvPr>
          <p:cNvSpPr txBox="1"/>
          <p:nvPr/>
        </p:nvSpPr>
        <p:spPr>
          <a:xfrm>
            <a:off x="111304" y="4827103"/>
            <a:ext cx="2209259"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Gain uniformity ~16.3%</a:t>
            </a:r>
            <a:endParaRPr lang="zh-CN" altLang="en-US" sz="16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05036472-354D-FD88-D91B-3B581616BB5C}"/>
              </a:ext>
            </a:extLst>
          </p:cNvPr>
          <p:cNvSpPr txBox="1"/>
          <p:nvPr/>
        </p:nvSpPr>
        <p:spPr>
          <a:xfrm>
            <a:off x="5308981" y="3376575"/>
            <a:ext cx="3049233" cy="338554"/>
          </a:xfrm>
          <a:prstGeom prst="rect">
            <a:avLst/>
          </a:prstGeom>
          <a:no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CsI</a:t>
            </a:r>
            <a:r>
              <a:rPr lang="en-US" altLang="zh-CN" sz="1600" dirty="0">
                <a:latin typeface="Times New Roman" panose="02020603050405020304" pitchFamily="18" charset="0"/>
                <a:cs typeface="Times New Roman" panose="02020603050405020304" pitchFamily="18" charset="0"/>
              </a:rPr>
              <a:t> coating on stainless steel mesh</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796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8343-08D8-B7E7-4A42-E4427D803ACC}"/>
              </a:ext>
            </a:extLst>
          </p:cNvPr>
          <p:cNvSpPr>
            <a:spLocks noGrp="1"/>
          </p:cNvSpPr>
          <p:nvPr>
            <p:ph type="title"/>
          </p:nvPr>
        </p:nvSpPr>
        <p:spPr/>
        <p:txBody>
          <a:bodyPr/>
          <a:lstStyle/>
          <a:p>
            <a:r>
              <a:rPr lang="en-US" altLang="zh-CN" sz="2800" dirty="0"/>
              <a:t>PIDB Readout Electronics</a:t>
            </a:r>
            <a:endParaRPr lang="zh-CN" altLang="en-US" dirty="0"/>
          </a:p>
        </p:txBody>
      </p:sp>
      <p:sp>
        <p:nvSpPr>
          <p:cNvPr id="4" name="灯片编号占位符 3">
            <a:extLst>
              <a:ext uri="{FF2B5EF4-FFF2-40B4-BE49-F238E27FC236}">
                <a16:creationId xmlns:a16="http://schemas.microsoft.com/office/drawing/2014/main" id="{D67B5E18-2171-23F9-4FE7-F8434CE38FE8}"/>
              </a:ext>
            </a:extLst>
          </p:cNvPr>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tabLst/>
              <a:defRPr/>
            </a:pPr>
            <a:fld id="{B868A996-D89B-40E8-B2C1-E0E001F46DB0}" type="slidenum">
              <a:rPr kumimoji="1" lang="zh-CN" altLang="en-US" sz="1200" b="0" i="0" u="none" strike="noStrike" kern="1200" cap="none" spc="0" normalizeH="0" baseline="0" noProof="0" smtClean="0">
                <a:ln>
                  <a:noFill/>
                </a:ln>
                <a:solidFill>
                  <a:srgbClr val="898989"/>
                </a:solidFill>
                <a:effectLst/>
                <a:uLnTx/>
                <a:uFillTx/>
                <a:latin typeface="Gulim" panose="020B0600000101010101" pitchFamily="34" charset="-127"/>
                <a:ea typeface="Gulim" panose="020B0600000101010101" pitchFamily="34"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15</a:t>
            </a:fld>
            <a:endParaRPr kumimoji="1" lang="zh-CN" altLang="en-US" sz="1200" b="0" i="0" u="none" strike="noStrike" kern="1200" cap="none" spc="0" normalizeH="0" baseline="0" noProof="0">
              <a:ln>
                <a:noFill/>
              </a:ln>
              <a:solidFill>
                <a:srgbClr val="898989"/>
              </a:solidFill>
              <a:effectLst/>
              <a:uLnTx/>
              <a:uFillTx/>
              <a:latin typeface="Gulim" panose="020B0600000101010101" pitchFamily="34" charset="-127"/>
              <a:ea typeface="Gulim" panose="020B0600000101010101" pitchFamily="34" charset="-127"/>
              <a:cs typeface="+mn-cs"/>
            </a:endParaRPr>
          </a:p>
        </p:txBody>
      </p:sp>
      <p:graphicFrame>
        <p:nvGraphicFramePr>
          <p:cNvPr id="6" name="表格 15">
            <a:extLst>
              <a:ext uri="{FF2B5EF4-FFF2-40B4-BE49-F238E27FC236}">
                <a16:creationId xmlns:a16="http://schemas.microsoft.com/office/drawing/2014/main" id="{15F14986-C39E-33E3-A971-D41E8C87C47B}"/>
              </a:ext>
            </a:extLst>
          </p:cNvPr>
          <p:cNvGraphicFramePr>
            <a:graphicFrameLocks noGrp="1"/>
          </p:cNvGraphicFramePr>
          <p:nvPr>
            <p:extLst>
              <p:ext uri="{D42A27DB-BD31-4B8C-83A1-F6EECF244321}">
                <p14:modId xmlns:p14="http://schemas.microsoft.com/office/powerpoint/2010/main" val="364935671"/>
              </p:ext>
            </p:extLst>
          </p:nvPr>
        </p:nvGraphicFramePr>
        <p:xfrm>
          <a:off x="395536" y="1517684"/>
          <a:ext cx="3980553" cy="1539240"/>
        </p:xfrm>
        <a:graphic>
          <a:graphicData uri="http://schemas.openxmlformats.org/drawingml/2006/table">
            <a:tbl>
              <a:tblPr firstRow="1" bandRow="1"/>
              <a:tblGrid>
                <a:gridCol w="2309798">
                  <a:extLst>
                    <a:ext uri="{9D8B030D-6E8A-4147-A177-3AD203B41FA5}">
                      <a16:colId xmlns:a16="http://schemas.microsoft.com/office/drawing/2014/main" val="867006928"/>
                    </a:ext>
                  </a:extLst>
                </a:gridCol>
                <a:gridCol w="1670755">
                  <a:extLst>
                    <a:ext uri="{9D8B030D-6E8A-4147-A177-3AD203B41FA5}">
                      <a16:colId xmlns:a16="http://schemas.microsoft.com/office/drawing/2014/main" val="580169953"/>
                    </a:ext>
                  </a:extLst>
                </a:gridCol>
              </a:tblGrid>
              <a:tr h="2743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400" b="1" dirty="0">
                          <a:latin typeface="Times New Roman" panose="02020603050405020304" pitchFamily="18" charset="0"/>
                          <a:cs typeface="Times New Roman" panose="02020603050405020304" pitchFamily="18" charset="0"/>
                        </a:rPr>
                        <a:t>Parameters</a:t>
                      </a:r>
                      <a:endParaRPr lang="zh-CN" altLang="en-US" sz="14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400" b="1" dirty="0">
                          <a:latin typeface="Times New Roman" panose="02020603050405020304" pitchFamily="18" charset="0"/>
                          <a:cs typeface="Times New Roman" panose="02020603050405020304" pitchFamily="18" charset="0"/>
                        </a:rPr>
                        <a:t>Requirements</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055917"/>
                  </a:ext>
                </a:extLst>
              </a:tr>
              <a:tr h="2514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200" dirty="0">
                          <a:latin typeface="Times New Roman" panose="02020603050405020304" pitchFamily="18" charset="0"/>
                          <a:cs typeface="Times New Roman" panose="02020603050405020304" pitchFamily="18" charset="0"/>
                        </a:rPr>
                        <a:t>Charge measurement range</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200" dirty="0">
                          <a:latin typeface="Times New Roman" panose="02020603050405020304" pitchFamily="18" charset="0"/>
                          <a:cs typeface="Times New Roman" panose="02020603050405020304" pitchFamily="18" charset="0"/>
                        </a:rPr>
                        <a:t>48 </a:t>
                      </a:r>
                      <a:r>
                        <a:rPr lang="en-US" altLang="zh-CN" sz="1200" dirty="0" err="1">
                          <a:latin typeface="Times New Roman" panose="02020603050405020304" pitchFamily="18" charset="0"/>
                          <a:cs typeface="Times New Roman" panose="02020603050405020304" pitchFamily="18" charset="0"/>
                        </a:rPr>
                        <a:t>fC</a:t>
                      </a:r>
                      <a:endParaRPr lang="zh-CN" altLang="en-US" sz="12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216133"/>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200" dirty="0">
                          <a:latin typeface="Times New Roman" panose="02020603050405020304" pitchFamily="18" charset="0"/>
                          <a:cs typeface="Times New Roman" panose="02020603050405020304" pitchFamily="18" charset="0"/>
                        </a:rPr>
                        <a:t>Equivalent noise charge (ENC)</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200" dirty="0">
                          <a:latin typeface="Times New Roman" panose="02020603050405020304" pitchFamily="18" charset="0"/>
                          <a:cs typeface="Times New Roman" panose="02020603050405020304" pitchFamily="18" charset="0"/>
                        </a:rPr>
                        <a:t>0.5 </a:t>
                      </a:r>
                      <a:r>
                        <a:rPr lang="en-US" altLang="zh-CN" sz="1200" dirty="0" err="1">
                          <a:latin typeface="Times New Roman" panose="02020603050405020304" pitchFamily="18" charset="0"/>
                          <a:cs typeface="Times New Roman" panose="02020603050405020304" pitchFamily="18" charset="0"/>
                        </a:rPr>
                        <a:t>fC</a:t>
                      </a:r>
                      <a:r>
                        <a:rPr lang="en-US" altLang="zh-CN" sz="1200" dirty="0">
                          <a:latin typeface="Times New Roman" panose="02020603050405020304" pitchFamily="18" charset="0"/>
                          <a:cs typeface="Times New Roman" panose="02020603050405020304" pitchFamily="18" charset="0"/>
                        </a:rPr>
                        <a:t> @ 20 pF</a:t>
                      </a:r>
                      <a:endParaRPr lang="zh-CN" altLang="en-US" sz="12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6880256"/>
                  </a:ext>
                </a:extLst>
              </a:tr>
              <a:tr h="1144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rtl="0" eaLnBrk="1" latinLnBrk="0" hangingPunct="1"/>
                      <a:r>
                        <a:rPr kumimoji="0" lang="en-US" altLang="zh-CN" sz="1200" kern="1200" dirty="0">
                          <a:solidFill>
                            <a:schemeClr val="tx1"/>
                          </a:solidFill>
                          <a:latin typeface="Times New Roman" panose="02020603050405020304" pitchFamily="18" charset="0"/>
                          <a:ea typeface="+mn-ea"/>
                          <a:cs typeface="Times New Roman" panose="02020603050405020304" pitchFamily="18" charset="0"/>
                        </a:rPr>
                        <a:t>Time resolution</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rtl="0" eaLnBrk="1" latinLnBrk="0" hangingPunct="1"/>
                      <a:r>
                        <a:rPr kumimoji="0" lang="zh-CN" altLang="en-US" sz="1200" kern="1200" dirty="0">
                          <a:solidFill>
                            <a:schemeClr val="tx1"/>
                          </a:solidFill>
                          <a:latin typeface="Times New Roman" panose="02020603050405020304" pitchFamily="18" charset="0"/>
                          <a:ea typeface="+mn-ea"/>
                          <a:cs typeface="Times New Roman" panose="02020603050405020304" pitchFamily="18" charset="0"/>
                        </a:rPr>
                        <a:t>≤</a:t>
                      </a:r>
                      <a:r>
                        <a:rPr kumimoji="0" lang="en-US" altLang="zh-CN" sz="1200" kern="1200" dirty="0">
                          <a:solidFill>
                            <a:schemeClr val="tx1"/>
                          </a:solidFill>
                          <a:latin typeface="Times New Roman" panose="02020603050405020304" pitchFamily="18" charset="0"/>
                          <a:ea typeface="+mn-ea"/>
                          <a:cs typeface="Times New Roman" panose="02020603050405020304" pitchFamily="18" charset="0"/>
                        </a:rPr>
                        <a:t>1 ns @ 16 </a:t>
                      </a:r>
                      <a:r>
                        <a:rPr kumimoji="0" lang="en-US" altLang="zh-CN" sz="1200" kern="1200" dirty="0" err="1">
                          <a:solidFill>
                            <a:schemeClr val="tx1"/>
                          </a:solidFill>
                          <a:latin typeface="Times New Roman" panose="02020603050405020304" pitchFamily="18" charset="0"/>
                          <a:ea typeface="+mn-ea"/>
                          <a:cs typeface="Times New Roman" panose="02020603050405020304" pitchFamily="18" charset="0"/>
                        </a:rPr>
                        <a:t>fC</a:t>
                      </a:r>
                      <a:r>
                        <a:rPr kumimoji="0" lang="en-US" altLang="zh-CN" sz="1200" kern="1200" dirty="0">
                          <a:solidFill>
                            <a:schemeClr val="tx1"/>
                          </a:solidFill>
                          <a:latin typeface="Times New Roman" panose="02020603050405020304" pitchFamily="18" charset="0"/>
                          <a:ea typeface="+mn-ea"/>
                          <a:cs typeface="Times New Roman" panose="02020603050405020304" pitchFamily="18" charset="0"/>
                        </a:rPr>
                        <a:t> @ 20 pF</a:t>
                      </a:r>
                      <a:endParaRPr kumimoji="0" lang="zh-CN" altLang="en-US" sz="12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3025053"/>
                  </a:ext>
                </a:extLst>
              </a:tr>
              <a:tr h="2514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rtl="0" eaLnBrk="1" latinLnBrk="0" hangingPunct="1"/>
                      <a:r>
                        <a:rPr kumimoji="0" lang="en-US" altLang="zh-CN" sz="1200" kern="1200" dirty="0">
                          <a:solidFill>
                            <a:schemeClr val="tx1"/>
                          </a:solidFill>
                          <a:latin typeface="Times New Roman" panose="02020603050405020304" pitchFamily="18" charset="0"/>
                          <a:ea typeface="+mn-ea"/>
                          <a:cs typeface="Times New Roman" panose="02020603050405020304" pitchFamily="18" charset="0"/>
                        </a:rPr>
                        <a:t>Total redout channels (non-coding)</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rtl="0" eaLnBrk="1" latinLnBrk="0" hangingPunct="1"/>
                      <a:r>
                        <a:rPr kumimoji="0" lang="en-US" altLang="zh-CN" sz="1200" kern="1200" dirty="0">
                          <a:solidFill>
                            <a:schemeClr val="tx1"/>
                          </a:solidFill>
                          <a:latin typeface="Times New Roman" panose="02020603050405020304" pitchFamily="18" charset="0"/>
                          <a:ea typeface="+mn-ea"/>
                          <a:cs typeface="Times New Roman" panose="02020603050405020304" pitchFamily="18" charset="0"/>
                        </a:rPr>
                        <a:t>583,200</a:t>
                      </a:r>
                      <a:endParaRPr kumimoji="0" lang="zh-CN" altLang="en-US" sz="12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703378"/>
                  </a:ext>
                </a:extLst>
              </a:tr>
              <a:tr h="2514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rtl="0" eaLnBrk="1" latinLnBrk="0" hangingPunct="1"/>
                      <a:r>
                        <a:rPr kumimoji="0" lang="en-US" altLang="zh-CN" sz="1200" kern="1200" dirty="0">
                          <a:solidFill>
                            <a:schemeClr val="tx1"/>
                          </a:solidFill>
                          <a:latin typeface="Times New Roman" panose="02020603050405020304" pitchFamily="18" charset="0"/>
                          <a:ea typeface="+mn-ea"/>
                          <a:cs typeface="Times New Roman" panose="02020603050405020304" pitchFamily="18" charset="0"/>
                        </a:rPr>
                        <a:t>Maximum rate per channel</a:t>
                      </a:r>
                      <a:endParaRPr kumimoji="0" lang="zh-CN" altLang="en-US" sz="12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rtl="0" eaLnBrk="1" latinLnBrk="0" hangingPunct="1"/>
                      <a:r>
                        <a:rPr kumimoji="0" lang="en-US" altLang="zh-CN" sz="1200" kern="1200" dirty="0">
                          <a:solidFill>
                            <a:schemeClr val="tx1"/>
                          </a:solidFill>
                          <a:latin typeface="Times New Roman" panose="02020603050405020304" pitchFamily="18" charset="0"/>
                          <a:ea typeface="+mn-ea"/>
                          <a:cs typeface="Times New Roman" panose="02020603050405020304" pitchFamily="18" charset="0"/>
                        </a:rPr>
                        <a:t>~1.6 kHz</a:t>
                      </a:r>
                      <a:endParaRPr kumimoji="0" lang="zh-CN" altLang="en-US" sz="12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932201"/>
                  </a:ext>
                </a:extLst>
              </a:tr>
            </a:tbl>
          </a:graphicData>
        </a:graphic>
      </p:graphicFrame>
      <p:pic>
        <p:nvPicPr>
          <p:cNvPr id="7" name="图片 6">
            <a:extLst>
              <a:ext uri="{FF2B5EF4-FFF2-40B4-BE49-F238E27FC236}">
                <a16:creationId xmlns:a16="http://schemas.microsoft.com/office/drawing/2014/main" id="{01B6677A-9855-49E4-2097-ABA30A428B5E}"/>
              </a:ext>
            </a:extLst>
          </p:cNvPr>
          <p:cNvPicPr>
            <a:picLocks noChangeAspect="1"/>
          </p:cNvPicPr>
          <p:nvPr/>
        </p:nvPicPr>
        <p:blipFill>
          <a:blip r:embed="rId3"/>
          <a:stretch>
            <a:fillRect/>
          </a:stretch>
        </p:blipFill>
        <p:spPr>
          <a:xfrm>
            <a:off x="3999388" y="2908171"/>
            <a:ext cx="5256003" cy="2063461"/>
          </a:xfrm>
          <a:prstGeom prst="rect">
            <a:avLst/>
          </a:prstGeom>
        </p:spPr>
      </p:pic>
      <p:pic>
        <p:nvPicPr>
          <p:cNvPr id="8" name="图片 7">
            <a:extLst>
              <a:ext uri="{FF2B5EF4-FFF2-40B4-BE49-F238E27FC236}">
                <a16:creationId xmlns:a16="http://schemas.microsoft.com/office/drawing/2014/main" id="{DF4A8239-C082-C713-A10D-5B4A295CDDB8}"/>
              </a:ext>
            </a:extLst>
          </p:cNvPr>
          <p:cNvPicPr>
            <a:picLocks noChangeAspect="1"/>
          </p:cNvPicPr>
          <p:nvPr/>
        </p:nvPicPr>
        <p:blipFill>
          <a:blip r:embed="rId4"/>
          <a:stretch>
            <a:fillRect/>
          </a:stretch>
        </p:blipFill>
        <p:spPr>
          <a:xfrm>
            <a:off x="5480115" y="1225887"/>
            <a:ext cx="3500639" cy="1626489"/>
          </a:xfrm>
          <a:prstGeom prst="rect">
            <a:avLst/>
          </a:prstGeom>
        </p:spPr>
      </p:pic>
      <p:grpSp>
        <p:nvGrpSpPr>
          <p:cNvPr id="12" name="组合 11">
            <a:extLst>
              <a:ext uri="{FF2B5EF4-FFF2-40B4-BE49-F238E27FC236}">
                <a16:creationId xmlns:a16="http://schemas.microsoft.com/office/drawing/2014/main" id="{6F786E31-AEFE-B34B-563A-4FB8DDCAE056}"/>
              </a:ext>
            </a:extLst>
          </p:cNvPr>
          <p:cNvGrpSpPr/>
          <p:nvPr/>
        </p:nvGrpSpPr>
        <p:grpSpPr>
          <a:xfrm>
            <a:off x="6381857" y="1348206"/>
            <a:ext cx="871387" cy="1708718"/>
            <a:chOff x="6909009" y="937248"/>
            <a:chExt cx="871387" cy="1708718"/>
          </a:xfrm>
        </p:grpSpPr>
        <p:sp>
          <p:nvSpPr>
            <p:cNvPr id="9" name="椭圆 8">
              <a:extLst>
                <a:ext uri="{FF2B5EF4-FFF2-40B4-BE49-F238E27FC236}">
                  <a16:creationId xmlns:a16="http://schemas.microsoft.com/office/drawing/2014/main" id="{0B27FF63-FDB9-2D9C-28CF-53CAC2E59141}"/>
                </a:ext>
              </a:extLst>
            </p:cNvPr>
            <p:cNvSpPr/>
            <p:nvPr/>
          </p:nvSpPr>
          <p:spPr>
            <a:xfrm>
              <a:off x="7168652" y="937248"/>
              <a:ext cx="611744" cy="1162110"/>
            </a:xfrm>
            <a:prstGeom prst="ellipse">
              <a:avLst/>
            </a:prstGeom>
            <a:noFill/>
            <a:ln w="76200">
              <a:solidFill>
                <a:srgbClr val="0000FF"/>
              </a:solidFill>
            </a:ln>
            <a:effectLst>
              <a:glow rad="76200">
                <a:srgbClr val="FFFF00">
                  <a:alpha val="70000"/>
                </a:srgbClr>
              </a:glow>
            </a:effectLst>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prstClr val="black"/>
                </a:solidFill>
                <a:effectLst/>
                <a:uLnTx/>
                <a:uFillTx/>
                <a:latin typeface="-쉬리M"/>
                <a:cs typeface="+mn-cs"/>
              </a:endParaRPr>
            </a:p>
          </p:txBody>
        </p:sp>
        <p:cxnSp>
          <p:nvCxnSpPr>
            <p:cNvPr id="10" name="直接箭头连接符 9">
              <a:extLst>
                <a:ext uri="{FF2B5EF4-FFF2-40B4-BE49-F238E27FC236}">
                  <a16:creationId xmlns:a16="http://schemas.microsoft.com/office/drawing/2014/main" id="{B7593CFD-7B4A-09B8-3570-68ACB6751818}"/>
                </a:ext>
              </a:extLst>
            </p:cNvPr>
            <p:cNvCxnSpPr>
              <a:cxnSpLocks/>
            </p:cNvCxnSpPr>
            <p:nvPr/>
          </p:nvCxnSpPr>
          <p:spPr>
            <a:xfrm flipH="1">
              <a:off x="6909009" y="2030756"/>
              <a:ext cx="491067" cy="615210"/>
            </a:xfrm>
            <a:prstGeom prst="straightConnector1">
              <a:avLst/>
            </a:prstGeom>
            <a:noFill/>
            <a:ln w="76200">
              <a:solidFill>
                <a:srgbClr val="0000FF"/>
              </a:solidFill>
              <a:headEnd type="none" w="med" len="med"/>
              <a:tailEnd type="triangle" w="med" len="med"/>
            </a:ln>
            <a:effectLst/>
          </p:spPr>
          <p:style>
            <a:lnRef idx="0">
              <a:scrgbClr r="0" g="0" b="0"/>
            </a:lnRef>
            <a:fillRef idx="0">
              <a:scrgbClr r="0" g="0" b="0"/>
            </a:fillRef>
            <a:effectRef idx="0">
              <a:scrgbClr r="0" g="0" b="0"/>
            </a:effectRef>
            <a:fontRef idx="minor">
              <a:schemeClr val="dk1"/>
            </a:fontRef>
          </p:style>
        </p:cxnSp>
      </p:grpSp>
    </p:spTree>
    <p:extLst>
      <p:ext uri="{BB962C8B-B14F-4D97-AF65-F5344CB8AC3E}">
        <p14:creationId xmlns:p14="http://schemas.microsoft.com/office/powerpoint/2010/main" val="658659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2BE99-1A41-1CD0-2B6E-3364C37B2C12}"/>
              </a:ext>
            </a:extLst>
          </p:cNvPr>
          <p:cNvSpPr>
            <a:spLocks noGrp="1"/>
          </p:cNvSpPr>
          <p:nvPr>
            <p:ph type="title"/>
          </p:nvPr>
        </p:nvSpPr>
        <p:spPr/>
        <p:txBody>
          <a:bodyPr/>
          <a:lstStyle/>
          <a:p>
            <a:r>
              <a:rPr lang="en-US" altLang="zh-CN" sz="2800" dirty="0"/>
              <a:t>PIDB Readout Electronics</a:t>
            </a:r>
            <a:endParaRPr lang="zh-CN" altLang="en-US" dirty="0"/>
          </a:p>
        </p:txBody>
      </p:sp>
      <p:sp>
        <p:nvSpPr>
          <p:cNvPr id="3" name="内容占位符 2">
            <a:extLst>
              <a:ext uri="{FF2B5EF4-FFF2-40B4-BE49-F238E27FC236}">
                <a16:creationId xmlns:a16="http://schemas.microsoft.com/office/drawing/2014/main" id="{1F7349AC-E086-85B5-1229-749F318C30FC}"/>
              </a:ext>
            </a:extLst>
          </p:cNvPr>
          <p:cNvSpPr>
            <a:spLocks noGrp="1"/>
          </p:cNvSpPr>
          <p:nvPr>
            <p:ph idx="1"/>
          </p:nvPr>
        </p:nvSpPr>
        <p:spPr/>
        <p:txBody>
          <a:bodyPr/>
          <a:lstStyle/>
          <a:p>
            <a:pPr algn="just">
              <a:lnSpc>
                <a:spcPct val="140000"/>
              </a:lnSpc>
              <a:spcBef>
                <a:spcPts val="0"/>
              </a:spcBef>
            </a:pPr>
            <a:r>
              <a:rPr lang="en-US" altLang="zh-CN" sz="1400" dirty="0"/>
              <a:t>The prototype ASIC integrates 32 channels, including analog processing circuits, analog-to-digital conversion (ADC) circuits, and charge &amp; time calculation circuit.</a:t>
            </a:r>
          </a:p>
          <a:p>
            <a:pPr algn="just">
              <a:lnSpc>
                <a:spcPct val="140000"/>
              </a:lnSpc>
              <a:spcBef>
                <a:spcPts val="0"/>
              </a:spcBef>
            </a:pPr>
            <a:r>
              <a:rPr lang="en-US" altLang="zh-CN" sz="1400" dirty="0"/>
              <a:t>Preliminary test results meet the design requirements.</a:t>
            </a:r>
            <a:endParaRPr lang="zh-CN" altLang="en-US" sz="1400" dirty="0"/>
          </a:p>
          <a:p>
            <a:endParaRPr lang="zh-CN" altLang="en-US" dirty="0"/>
          </a:p>
        </p:txBody>
      </p:sp>
      <p:sp>
        <p:nvSpPr>
          <p:cNvPr id="4" name="灯片编号占位符 3">
            <a:extLst>
              <a:ext uri="{FF2B5EF4-FFF2-40B4-BE49-F238E27FC236}">
                <a16:creationId xmlns:a16="http://schemas.microsoft.com/office/drawing/2014/main" id="{7D641FC7-2F2A-F405-E904-C80156A53CF1}"/>
              </a:ext>
            </a:extLst>
          </p:cNvPr>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tabLst/>
              <a:defRPr/>
            </a:pPr>
            <a:fld id="{B868A996-D89B-40E8-B2C1-E0E001F46DB0}" type="slidenum">
              <a:rPr kumimoji="1" lang="zh-CN" altLang="en-US" sz="1200" b="0" i="0" u="none" strike="noStrike" kern="1200" cap="none" spc="0" normalizeH="0" baseline="0" noProof="0" smtClean="0">
                <a:ln>
                  <a:noFill/>
                </a:ln>
                <a:solidFill>
                  <a:srgbClr val="898989"/>
                </a:solidFill>
                <a:effectLst/>
                <a:uLnTx/>
                <a:uFillTx/>
                <a:latin typeface="Gulim" panose="020B0600000101010101" pitchFamily="34" charset="-127"/>
                <a:ea typeface="Gulim" panose="020B0600000101010101" pitchFamily="34"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16</a:t>
            </a:fld>
            <a:endParaRPr kumimoji="1" lang="zh-CN" altLang="en-US" sz="1200" b="0" i="0" u="none" strike="noStrike" kern="1200" cap="none" spc="0" normalizeH="0" baseline="0" noProof="0">
              <a:ln>
                <a:noFill/>
              </a:ln>
              <a:solidFill>
                <a:srgbClr val="898989"/>
              </a:solidFill>
              <a:effectLst/>
              <a:uLnTx/>
              <a:uFillTx/>
              <a:latin typeface="Gulim" panose="020B0600000101010101" pitchFamily="34" charset="-127"/>
              <a:ea typeface="Gulim" panose="020B0600000101010101" pitchFamily="34" charset="-127"/>
              <a:cs typeface="+mn-cs"/>
            </a:endParaRPr>
          </a:p>
        </p:txBody>
      </p:sp>
      <p:pic>
        <p:nvPicPr>
          <p:cNvPr id="5" name="图片 4">
            <a:extLst>
              <a:ext uri="{FF2B5EF4-FFF2-40B4-BE49-F238E27FC236}">
                <a16:creationId xmlns:a16="http://schemas.microsoft.com/office/drawing/2014/main" id="{6F108871-5C97-FD93-E179-29134E71D031}"/>
              </a:ext>
            </a:extLst>
          </p:cNvPr>
          <p:cNvPicPr>
            <a:picLocks noChangeAspect="1"/>
          </p:cNvPicPr>
          <p:nvPr/>
        </p:nvPicPr>
        <p:blipFill>
          <a:blip r:embed="rId3"/>
          <a:stretch>
            <a:fillRect/>
          </a:stretch>
        </p:blipFill>
        <p:spPr>
          <a:xfrm>
            <a:off x="3519088" y="2201276"/>
            <a:ext cx="1450701" cy="1396195"/>
          </a:xfrm>
          <a:prstGeom prst="rect">
            <a:avLst/>
          </a:prstGeom>
        </p:spPr>
      </p:pic>
      <p:pic>
        <p:nvPicPr>
          <p:cNvPr id="6" name="图片 5">
            <a:extLst>
              <a:ext uri="{FF2B5EF4-FFF2-40B4-BE49-F238E27FC236}">
                <a16:creationId xmlns:a16="http://schemas.microsoft.com/office/drawing/2014/main" id="{E88D1D3C-5C55-5B0F-9811-8563A76419FF}"/>
              </a:ext>
            </a:extLst>
          </p:cNvPr>
          <p:cNvPicPr>
            <a:picLocks noChangeAspect="1"/>
          </p:cNvPicPr>
          <p:nvPr/>
        </p:nvPicPr>
        <p:blipFill>
          <a:blip r:embed="rId4"/>
          <a:stretch>
            <a:fillRect/>
          </a:stretch>
        </p:blipFill>
        <p:spPr>
          <a:xfrm>
            <a:off x="738205" y="2204487"/>
            <a:ext cx="1541753" cy="1115985"/>
          </a:xfrm>
          <a:prstGeom prst="rect">
            <a:avLst/>
          </a:prstGeom>
        </p:spPr>
      </p:pic>
      <p:pic>
        <p:nvPicPr>
          <p:cNvPr id="7" name="图片 6">
            <a:extLst>
              <a:ext uri="{FF2B5EF4-FFF2-40B4-BE49-F238E27FC236}">
                <a16:creationId xmlns:a16="http://schemas.microsoft.com/office/drawing/2014/main" id="{9405F7E3-3711-AA97-E99C-853C8F3E1A75}"/>
              </a:ext>
            </a:extLst>
          </p:cNvPr>
          <p:cNvPicPr>
            <a:picLocks noChangeAspect="1"/>
          </p:cNvPicPr>
          <p:nvPr/>
        </p:nvPicPr>
        <p:blipFill>
          <a:blip r:embed="rId5"/>
          <a:stretch>
            <a:fillRect/>
          </a:stretch>
        </p:blipFill>
        <p:spPr>
          <a:xfrm>
            <a:off x="1967617" y="3467281"/>
            <a:ext cx="1548868" cy="1508463"/>
          </a:xfrm>
          <a:prstGeom prst="rect">
            <a:avLst/>
          </a:prstGeom>
        </p:spPr>
      </p:pic>
      <p:pic>
        <p:nvPicPr>
          <p:cNvPr id="8" name="图片 7">
            <a:extLst>
              <a:ext uri="{FF2B5EF4-FFF2-40B4-BE49-F238E27FC236}">
                <a16:creationId xmlns:a16="http://schemas.microsoft.com/office/drawing/2014/main" id="{6636021C-CF40-433E-6270-23155DA84118}"/>
              </a:ext>
            </a:extLst>
          </p:cNvPr>
          <p:cNvPicPr>
            <a:picLocks noChangeAspect="1"/>
          </p:cNvPicPr>
          <p:nvPr/>
        </p:nvPicPr>
        <p:blipFill>
          <a:blip r:embed="rId6"/>
          <a:stretch>
            <a:fillRect/>
          </a:stretch>
        </p:blipFill>
        <p:spPr>
          <a:xfrm>
            <a:off x="6621475" y="1621506"/>
            <a:ext cx="1746924" cy="2065005"/>
          </a:xfrm>
          <a:prstGeom prst="rect">
            <a:avLst/>
          </a:prstGeom>
        </p:spPr>
      </p:pic>
      <p:pic>
        <p:nvPicPr>
          <p:cNvPr id="9" name="图片 8">
            <a:extLst>
              <a:ext uri="{FF2B5EF4-FFF2-40B4-BE49-F238E27FC236}">
                <a16:creationId xmlns:a16="http://schemas.microsoft.com/office/drawing/2014/main" id="{9A177C6A-D933-5079-FF3E-69FD9E3C37C9}"/>
              </a:ext>
            </a:extLst>
          </p:cNvPr>
          <p:cNvPicPr>
            <a:picLocks noChangeAspect="1"/>
          </p:cNvPicPr>
          <p:nvPr/>
        </p:nvPicPr>
        <p:blipFill>
          <a:blip r:embed="rId7"/>
          <a:stretch>
            <a:fillRect/>
          </a:stretch>
        </p:blipFill>
        <p:spPr>
          <a:xfrm>
            <a:off x="5220072" y="3074590"/>
            <a:ext cx="1555506" cy="1523480"/>
          </a:xfrm>
          <a:prstGeom prst="rect">
            <a:avLst/>
          </a:prstGeom>
        </p:spPr>
      </p:pic>
      <p:sp>
        <p:nvSpPr>
          <p:cNvPr id="10" name="文本框 9">
            <a:extLst>
              <a:ext uri="{FF2B5EF4-FFF2-40B4-BE49-F238E27FC236}">
                <a16:creationId xmlns:a16="http://schemas.microsoft.com/office/drawing/2014/main" id="{64B6FCDE-FD18-E61A-3C28-B31D1E1C091A}"/>
              </a:ext>
            </a:extLst>
          </p:cNvPr>
          <p:cNvSpPr txBox="1"/>
          <p:nvPr/>
        </p:nvSpPr>
        <p:spPr>
          <a:xfrm>
            <a:off x="3159281" y="3604747"/>
            <a:ext cx="2249545" cy="276999"/>
          </a:xfrm>
          <a:prstGeom prst="rect">
            <a:avLst/>
          </a:prstGeom>
          <a:noFill/>
        </p:spPr>
        <p:txBody>
          <a:bodyPr wrap="square" rtlCol="0">
            <a:spAutoFit/>
          </a:bodyPr>
          <a:lstStyle>
            <a:defPPr>
              <a:defRPr lang="zh-CN"/>
            </a:defPPr>
            <a:lvl1pPr algn="ctr" defTabSz="457189">
              <a:defRPr sz="2000">
                <a:latin typeface="Vijaya" panose="02020604020202020204" pitchFamily="18" charset="0"/>
                <a:cs typeface="Vijaya" panose="02020604020202020204" pitchFamily="18" charset="0"/>
              </a:defRPr>
            </a:lvl1p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Output waveforms versus charge</a:t>
            </a:r>
          </a:p>
        </p:txBody>
      </p:sp>
      <p:sp>
        <p:nvSpPr>
          <p:cNvPr id="11" name="文本框 10">
            <a:extLst>
              <a:ext uri="{FF2B5EF4-FFF2-40B4-BE49-F238E27FC236}">
                <a16:creationId xmlns:a16="http://schemas.microsoft.com/office/drawing/2014/main" id="{E0A7F45A-EE71-217F-1C96-A882BE0586CA}"/>
              </a:ext>
            </a:extLst>
          </p:cNvPr>
          <p:cNvSpPr txBox="1"/>
          <p:nvPr/>
        </p:nvSpPr>
        <p:spPr>
          <a:xfrm>
            <a:off x="390917" y="4401451"/>
            <a:ext cx="1897666" cy="461665"/>
          </a:xfrm>
          <a:prstGeom prst="rect">
            <a:avLst/>
          </a:prstGeom>
          <a:noFill/>
        </p:spPr>
        <p:txBody>
          <a:bodyPr wrap="square" rtlCol="0">
            <a:spAutoFit/>
          </a:bodyPr>
          <a:lstStyle>
            <a:defPPr>
              <a:defRPr lang="zh-CN"/>
            </a:defPPr>
            <a:lvl1pPr algn="ctr" defTabSz="457189">
              <a:defRPr sz="2000">
                <a:latin typeface="Vijaya" panose="02020604020202020204" pitchFamily="18" charset="0"/>
                <a:cs typeface="Vijaya" panose="02020604020202020204" pitchFamily="18" charset="0"/>
              </a:defRPr>
            </a:lvl1p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ENC at discriminator input</a:t>
            </a:r>
          </a:p>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versus input capacitance</a:t>
            </a:r>
          </a:p>
        </p:txBody>
      </p:sp>
      <p:sp>
        <p:nvSpPr>
          <p:cNvPr id="12" name="文本框 11">
            <a:extLst>
              <a:ext uri="{FF2B5EF4-FFF2-40B4-BE49-F238E27FC236}">
                <a16:creationId xmlns:a16="http://schemas.microsoft.com/office/drawing/2014/main" id="{494EB4FD-A801-6AF6-9996-3750A0457F8D}"/>
              </a:ext>
            </a:extLst>
          </p:cNvPr>
          <p:cNvSpPr txBox="1"/>
          <p:nvPr/>
        </p:nvSpPr>
        <p:spPr>
          <a:xfrm>
            <a:off x="5044827" y="4657693"/>
            <a:ext cx="2069253" cy="276999"/>
          </a:xfrm>
          <a:prstGeom prst="rect">
            <a:avLst/>
          </a:prstGeom>
          <a:noFill/>
        </p:spPr>
        <p:txBody>
          <a:bodyPr wrap="square" rtlCol="0">
            <a:spAutoFit/>
          </a:bodyPr>
          <a:lstStyle>
            <a:defPPr>
              <a:defRPr lang="zh-CN"/>
            </a:defPPr>
            <a:lvl1pPr algn="ctr" defTabSz="457189">
              <a:defRPr sz="2000">
                <a:latin typeface="Vijaya" panose="02020604020202020204" pitchFamily="18" charset="0"/>
                <a:cs typeface="Vijaya" panose="02020604020202020204" pitchFamily="18" charset="0"/>
              </a:defRPr>
            </a:lvl1p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Gain variation with input rate</a:t>
            </a:r>
          </a:p>
        </p:txBody>
      </p:sp>
      <p:sp>
        <p:nvSpPr>
          <p:cNvPr id="13" name="文本框 12">
            <a:extLst>
              <a:ext uri="{FF2B5EF4-FFF2-40B4-BE49-F238E27FC236}">
                <a16:creationId xmlns:a16="http://schemas.microsoft.com/office/drawing/2014/main" id="{14C3D245-C4C5-B869-53C3-EEF6C938D897}"/>
              </a:ext>
            </a:extLst>
          </p:cNvPr>
          <p:cNvSpPr txBox="1"/>
          <p:nvPr/>
        </p:nvSpPr>
        <p:spPr>
          <a:xfrm>
            <a:off x="6944285" y="3755120"/>
            <a:ext cx="1401551" cy="646331"/>
          </a:xfrm>
          <a:prstGeom prst="rect">
            <a:avLst/>
          </a:prstGeom>
          <a:noFill/>
        </p:spPr>
        <p:txBody>
          <a:bodyPr wrap="square" rtlCol="0">
            <a:spAutoFit/>
          </a:bodyPr>
          <a:lstStyle>
            <a:defPPr>
              <a:defRPr lang="zh-CN"/>
            </a:defPPr>
            <a:lvl1pPr algn="ctr" defTabSz="457189">
              <a:defRPr sz="2000">
                <a:latin typeface="Vijaya" panose="02020604020202020204" pitchFamily="18" charset="0"/>
                <a:cs typeface="Vijaya" panose="02020604020202020204" pitchFamily="18" charset="0"/>
              </a:defRPr>
            </a:lvl1p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Time resolution</a:t>
            </a:r>
          </a:p>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versus input charge</a:t>
            </a:r>
          </a:p>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 20 pF</a:t>
            </a:r>
          </a:p>
        </p:txBody>
      </p:sp>
      <p:sp>
        <p:nvSpPr>
          <p:cNvPr id="14" name="文本框 13">
            <a:extLst>
              <a:ext uri="{FF2B5EF4-FFF2-40B4-BE49-F238E27FC236}">
                <a16:creationId xmlns:a16="http://schemas.microsoft.com/office/drawing/2014/main" id="{53896932-981C-B321-3089-5192DE4A81AE}"/>
              </a:ext>
            </a:extLst>
          </p:cNvPr>
          <p:cNvSpPr txBox="1"/>
          <p:nvPr/>
        </p:nvSpPr>
        <p:spPr>
          <a:xfrm>
            <a:off x="329851" y="3320472"/>
            <a:ext cx="2334096"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Photograph of the prototype ASIC</a:t>
            </a:r>
            <a:endParaRPr kumimoji="1" lang="zh-CN" altLang="en-US"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endParaRPr>
          </a:p>
        </p:txBody>
      </p:sp>
    </p:spTree>
    <p:extLst>
      <p:ext uri="{BB962C8B-B14F-4D97-AF65-F5344CB8AC3E}">
        <p14:creationId xmlns:p14="http://schemas.microsoft.com/office/powerpoint/2010/main" val="3092479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070B6A-BD16-E1EE-E8F3-34918D4D66EF}"/>
              </a:ext>
            </a:extLst>
          </p:cNvPr>
          <p:cNvSpPr>
            <a:spLocks noGrp="1"/>
          </p:cNvSpPr>
          <p:nvPr>
            <p:ph type="title"/>
          </p:nvPr>
        </p:nvSpPr>
        <p:spPr/>
        <p:txBody>
          <a:bodyPr/>
          <a:lstStyle/>
          <a:p>
            <a:r>
              <a:rPr lang="en-US" altLang="zh-CN" sz="2800" dirty="0"/>
              <a:t>PIDB Readout Electronics</a:t>
            </a:r>
            <a:endParaRPr lang="zh-CN" altLang="en-US" dirty="0"/>
          </a:p>
        </p:txBody>
      </p:sp>
      <p:sp>
        <p:nvSpPr>
          <p:cNvPr id="3" name="内容占位符 2">
            <a:extLst>
              <a:ext uri="{FF2B5EF4-FFF2-40B4-BE49-F238E27FC236}">
                <a16:creationId xmlns:a16="http://schemas.microsoft.com/office/drawing/2014/main" id="{5742201F-F8BE-C90D-C898-852BDDA70445}"/>
              </a:ext>
            </a:extLst>
          </p:cNvPr>
          <p:cNvSpPr>
            <a:spLocks noGrp="1"/>
          </p:cNvSpPr>
          <p:nvPr>
            <p:ph idx="1"/>
          </p:nvPr>
        </p:nvSpPr>
        <p:spPr>
          <a:xfrm>
            <a:off x="457200" y="1203598"/>
            <a:ext cx="3970784" cy="3394472"/>
          </a:xfrm>
        </p:spPr>
        <p:txBody>
          <a:bodyPr/>
          <a:lstStyle/>
          <a:p>
            <a:r>
              <a:rPr lang="en-US" altLang="zh-CN" sz="1600" dirty="0"/>
              <a:t>Based on the 32-channel prototype ASIC, a 512-channel FEE prototype was designed.</a:t>
            </a:r>
          </a:p>
          <a:p>
            <a:endParaRPr lang="zh-CN" altLang="en-US" dirty="0"/>
          </a:p>
        </p:txBody>
      </p:sp>
      <p:sp>
        <p:nvSpPr>
          <p:cNvPr id="4" name="灯片编号占位符 3">
            <a:extLst>
              <a:ext uri="{FF2B5EF4-FFF2-40B4-BE49-F238E27FC236}">
                <a16:creationId xmlns:a16="http://schemas.microsoft.com/office/drawing/2014/main" id="{5595415C-E93C-E54F-1D83-1D9FA5B4C796}"/>
              </a:ext>
            </a:extLst>
          </p:cNvPr>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tabLst/>
              <a:defRPr/>
            </a:pPr>
            <a:fld id="{B868A996-D89B-40E8-B2C1-E0E001F46DB0}" type="slidenum">
              <a:rPr kumimoji="1" lang="zh-CN" altLang="en-US" sz="1200" b="0" i="0" u="none" strike="noStrike" kern="1200" cap="none" spc="0" normalizeH="0" baseline="0" noProof="0" smtClean="0">
                <a:ln>
                  <a:noFill/>
                </a:ln>
                <a:solidFill>
                  <a:srgbClr val="898989"/>
                </a:solidFill>
                <a:effectLst/>
                <a:uLnTx/>
                <a:uFillTx/>
                <a:latin typeface="Gulim" panose="020B0600000101010101" pitchFamily="34" charset="-127"/>
                <a:ea typeface="Gulim" panose="020B0600000101010101" pitchFamily="34"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17</a:t>
            </a:fld>
            <a:endParaRPr kumimoji="1" lang="zh-CN" altLang="en-US" sz="1200" b="0" i="0" u="none" strike="noStrike" kern="1200" cap="none" spc="0" normalizeH="0" baseline="0" noProof="0">
              <a:ln>
                <a:noFill/>
              </a:ln>
              <a:solidFill>
                <a:srgbClr val="898989"/>
              </a:solidFill>
              <a:effectLst/>
              <a:uLnTx/>
              <a:uFillTx/>
              <a:latin typeface="Gulim" panose="020B0600000101010101" pitchFamily="34" charset="-127"/>
              <a:ea typeface="Gulim" panose="020B0600000101010101" pitchFamily="34" charset="-127"/>
              <a:cs typeface="+mn-cs"/>
            </a:endParaRPr>
          </a:p>
        </p:txBody>
      </p:sp>
      <p:sp>
        <p:nvSpPr>
          <p:cNvPr id="5" name="内容占位符 2">
            <a:extLst>
              <a:ext uri="{FF2B5EF4-FFF2-40B4-BE49-F238E27FC236}">
                <a16:creationId xmlns:a16="http://schemas.microsoft.com/office/drawing/2014/main" id="{E1A90A2F-30A6-9677-3B77-69E39A75F302}"/>
              </a:ext>
            </a:extLst>
          </p:cNvPr>
          <p:cNvSpPr txBox="1">
            <a:spLocks/>
          </p:cNvSpPr>
          <p:nvPr/>
        </p:nvSpPr>
        <p:spPr>
          <a:xfrm>
            <a:off x="4589264" y="1203598"/>
            <a:ext cx="4114800" cy="3394472"/>
          </a:xfrm>
          <a:prstGeom prst="rect">
            <a:avLst/>
          </a:prstGeom>
        </p:spPr>
        <p:txBody>
          <a:bodyPr/>
          <a:lstStyle>
            <a:lvl1pPr marL="342900" indent="-342900" algn="l" rtl="0" eaLnBrk="0" fontAlgn="base" latinLnBrk="0" hangingPunct="0">
              <a:spcBef>
                <a:spcPct val="20000"/>
              </a:spcBef>
              <a:spcAft>
                <a:spcPct val="0"/>
              </a:spcAft>
              <a:buChar char="•"/>
              <a:defRPr kumimoji="1" sz="16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742950" indent="-285750" algn="l" rtl="0" eaLnBrk="0" fontAlgn="base" latinLnBrk="0" hangingPunct="0">
              <a:spcBef>
                <a:spcPct val="20000"/>
              </a:spcBef>
              <a:spcAft>
                <a:spcPct val="0"/>
              </a:spcAft>
              <a:buChar char="•"/>
              <a:defRPr kumimoji="1" sz="14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rtl="0" eaLnBrk="0" fontAlgn="base" latinLnBrk="0" hangingPunct="0">
              <a:spcBef>
                <a:spcPct val="20000"/>
              </a:spcBef>
              <a:spcAft>
                <a:spcPct val="0"/>
              </a:spcAft>
              <a:buChar char="•"/>
              <a:defRPr kumimoji="1" sz="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rtl="0" eaLnBrk="0" fontAlgn="base" latinLnBrk="0" hangingPunct="0">
              <a:spcBef>
                <a:spcPct val="20000"/>
              </a:spcBef>
              <a:spcAft>
                <a:spcPct val="0"/>
              </a:spcAft>
              <a:buChar char="•"/>
              <a:defRPr kumimoji="1" sz="11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rtl="0" eaLnBrk="0" fontAlgn="base" latinLnBrk="0" hangingPunct="0">
              <a:spcBef>
                <a:spcPct val="20000"/>
              </a:spcBef>
              <a:spcAft>
                <a:spcPct val="0"/>
              </a:spcAft>
              <a:buChar char="•"/>
              <a:defRPr kumimoji="1" sz="105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rtl="0" fontAlgn="base" latinLnBrk="1">
              <a:spcBef>
                <a:spcPct val="20000"/>
              </a:spcBef>
              <a:spcAft>
                <a:spcPct val="0"/>
              </a:spcAft>
              <a:buChar char="•"/>
              <a:defRPr kumimoji="1" sz="1400">
                <a:solidFill>
                  <a:srgbClr val="B1C9A9"/>
                </a:solidFill>
                <a:latin typeface="+mn-lt"/>
                <a:ea typeface="+mn-ea"/>
              </a:defRPr>
            </a:lvl6pPr>
            <a:lvl7pPr marL="2971800" indent="-228600" algn="l" rtl="0" fontAlgn="base" latinLnBrk="1">
              <a:spcBef>
                <a:spcPct val="20000"/>
              </a:spcBef>
              <a:spcAft>
                <a:spcPct val="0"/>
              </a:spcAft>
              <a:buChar char="•"/>
              <a:defRPr kumimoji="1" sz="1400">
                <a:solidFill>
                  <a:srgbClr val="B1C9A9"/>
                </a:solidFill>
                <a:latin typeface="+mn-lt"/>
                <a:ea typeface="+mn-ea"/>
              </a:defRPr>
            </a:lvl7pPr>
            <a:lvl8pPr marL="3429000" indent="-228600" algn="l" rtl="0" fontAlgn="base" latinLnBrk="1">
              <a:spcBef>
                <a:spcPct val="20000"/>
              </a:spcBef>
              <a:spcAft>
                <a:spcPct val="0"/>
              </a:spcAft>
              <a:buChar char="•"/>
              <a:defRPr kumimoji="1" sz="1400">
                <a:solidFill>
                  <a:srgbClr val="B1C9A9"/>
                </a:solidFill>
                <a:latin typeface="+mn-lt"/>
                <a:ea typeface="+mn-ea"/>
              </a:defRPr>
            </a:lvl8pPr>
            <a:lvl9pPr marL="3886200" indent="-228600" algn="l" rtl="0" fontAlgn="base" latinLnBrk="1">
              <a:spcBef>
                <a:spcPct val="20000"/>
              </a:spcBef>
              <a:spcAft>
                <a:spcPct val="0"/>
              </a:spcAft>
              <a:buChar char="•"/>
              <a:defRPr kumimoji="1" sz="1400">
                <a:solidFill>
                  <a:srgbClr val="B1C9A9"/>
                </a:solidFill>
                <a:latin typeface="+mn-lt"/>
                <a:ea typeface="+mn-ea"/>
              </a:defRPr>
            </a:lvl9pPr>
          </a:lstStyle>
          <a:p>
            <a:pPr marL="342900" marR="0" lvl="0" indent="-180000" algn="l" defTabSz="457189"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1"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Functional verification test with </a:t>
            </a:r>
            <a:r>
              <a:rPr kumimoji="1" lang="en-US" altLang="zh-CN" sz="1600" b="0" i="0" u="none" strike="noStrike" kern="1200" cap="none" spc="0" normalizeH="0" baseline="30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55</a:t>
            </a:r>
            <a:r>
              <a:rPr kumimoji="1"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Fe are completed.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1"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3E40AABD-5871-F888-1BFF-29E65D297BEA}"/>
              </a:ext>
            </a:extLst>
          </p:cNvPr>
          <p:cNvPicPr>
            <a:picLocks noChangeAspect="1"/>
          </p:cNvPicPr>
          <p:nvPr/>
        </p:nvPicPr>
        <p:blipFill>
          <a:blip r:embed="rId3"/>
          <a:stretch>
            <a:fillRect/>
          </a:stretch>
        </p:blipFill>
        <p:spPr>
          <a:xfrm>
            <a:off x="490736" y="2802504"/>
            <a:ext cx="3968544" cy="2079841"/>
          </a:xfrm>
          <a:prstGeom prst="rect">
            <a:avLst/>
          </a:prstGeom>
        </p:spPr>
      </p:pic>
      <p:pic>
        <p:nvPicPr>
          <p:cNvPr id="7" name="图片 6">
            <a:extLst>
              <a:ext uri="{FF2B5EF4-FFF2-40B4-BE49-F238E27FC236}">
                <a16:creationId xmlns:a16="http://schemas.microsoft.com/office/drawing/2014/main" id="{83E74D7B-26A7-2547-3615-7A0710E5E9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9007" y="1696195"/>
            <a:ext cx="1472225" cy="1103737"/>
          </a:xfrm>
          <a:prstGeom prst="rect">
            <a:avLst/>
          </a:prstGeom>
        </p:spPr>
      </p:pic>
      <p:sp>
        <p:nvSpPr>
          <p:cNvPr id="8" name="文本框 7">
            <a:extLst>
              <a:ext uri="{FF2B5EF4-FFF2-40B4-BE49-F238E27FC236}">
                <a16:creationId xmlns:a16="http://schemas.microsoft.com/office/drawing/2014/main" id="{8C0A0801-522E-2BCE-5FE2-52371A46D8B4}"/>
              </a:ext>
            </a:extLst>
          </p:cNvPr>
          <p:cNvSpPr txBox="1"/>
          <p:nvPr/>
        </p:nvSpPr>
        <p:spPr>
          <a:xfrm>
            <a:off x="1187624" y="2340996"/>
            <a:ext cx="1879041" cy="276999"/>
          </a:xfrm>
          <a:prstGeom prst="rect">
            <a:avLst/>
          </a:prstGeom>
          <a:noFill/>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Photograph of  the FEE prototype</a:t>
            </a:r>
            <a:endParaRPr kumimoji="1" lang="zh-CN" altLang="en-US" sz="12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endParaRPr>
          </a:p>
        </p:txBody>
      </p:sp>
      <p:pic>
        <p:nvPicPr>
          <p:cNvPr id="10" name="图片 9">
            <a:extLst>
              <a:ext uri="{FF2B5EF4-FFF2-40B4-BE49-F238E27FC236}">
                <a16:creationId xmlns:a16="http://schemas.microsoft.com/office/drawing/2014/main" id="{D70EBBAD-25B6-D178-4A3B-67716C17B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367" y="1924008"/>
            <a:ext cx="1995416" cy="1497147"/>
          </a:xfrm>
          <a:prstGeom prst="rect">
            <a:avLst/>
          </a:prstGeom>
        </p:spPr>
      </p:pic>
      <p:sp>
        <p:nvSpPr>
          <p:cNvPr id="11" name="文本框 10">
            <a:extLst>
              <a:ext uri="{FF2B5EF4-FFF2-40B4-BE49-F238E27FC236}">
                <a16:creationId xmlns:a16="http://schemas.microsoft.com/office/drawing/2014/main" id="{C62D0D90-5B18-2FAF-6625-9C924AF3F7A3}"/>
              </a:ext>
            </a:extLst>
          </p:cNvPr>
          <p:cNvSpPr txBox="1">
            <a:spLocks noChangeArrowheads="1"/>
          </p:cNvSpPr>
          <p:nvPr/>
        </p:nvSpPr>
        <p:spPr bwMode="auto">
          <a:xfrm>
            <a:off x="6225127" y="2158817"/>
            <a:ext cx="1575924" cy="382827"/>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RICH &amp; FEE</a:t>
            </a:r>
            <a:endParaRPr kumimoji="1" lang="zh-CN" altLang="en-US" sz="12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2" name="文本框 11">
            <a:extLst>
              <a:ext uri="{FF2B5EF4-FFF2-40B4-BE49-F238E27FC236}">
                <a16:creationId xmlns:a16="http://schemas.microsoft.com/office/drawing/2014/main" id="{E03A8D89-F49B-2812-592C-EBB777462E78}"/>
              </a:ext>
            </a:extLst>
          </p:cNvPr>
          <p:cNvSpPr txBox="1">
            <a:spLocks noChangeArrowheads="1"/>
          </p:cNvSpPr>
          <p:nvPr/>
        </p:nvSpPr>
        <p:spPr bwMode="auto">
          <a:xfrm>
            <a:off x="6312751" y="2764600"/>
            <a:ext cx="644324" cy="382827"/>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PC</a:t>
            </a:r>
            <a:endParaRPr kumimoji="1" lang="zh-CN" altLang="en-US" sz="12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3" name="文本框 12">
            <a:extLst>
              <a:ext uri="{FF2B5EF4-FFF2-40B4-BE49-F238E27FC236}">
                <a16:creationId xmlns:a16="http://schemas.microsoft.com/office/drawing/2014/main" id="{CA0CAC86-5945-46B8-581A-130F77DEB01E}"/>
              </a:ext>
            </a:extLst>
          </p:cNvPr>
          <p:cNvSpPr txBox="1">
            <a:spLocks noChangeArrowheads="1"/>
          </p:cNvSpPr>
          <p:nvPr/>
        </p:nvSpPr>
        <p:spPr bwMode="auto">
          <a:xfrm>
            <a:off x="6878528" y="2859986"/>
            <a:ext cx="1154803" cy="424305"/>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Data trans-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mission board</a:t>
            </a:r>
          </a:p>
        </p:txBody>
      </p:sp>
      <p:pic>
        <p:nvPicPr>
          <p:cNvPr id="14" name="图片 13">
            <a:extLst>
              <a:ext uri="{FF2B5EF4-FFF2-40B4-BE49-F238E27FC236}">
                <a16:creationId xmlns:a16="http://schemas.microsoft.com/office/drawing/2014/main" id="{78BCCFD5-F9D8-65DB-BFA2-B755909261E3}"/>
              </a:ext>
            </a:extLst>
          </p:cNvPr>
          <p:cNvPicPr>
            <a:picLocks noChangeAspect="1"/>
          </p:cNvPicPr>
          <p:nvPr/>
        </p:nvPicPr>
        <p:blipFill>
          <a:blip r:embed="rId6"/>
          <a:stretch>
            <a:fillRect/>
          </a:stretch>
        </p:blipFill>
        <p:spPr>
          <a:xfrm>
            <a:off x="4601986" y="2956013"/>
            <a:ext cx="2422718" cy="2023200"/>
          </a:xfrm>
          <a:prstGeom prst="rect">
            <a:avLst/>
          </a:prstGeom>
        </p:spPr>
      </p:pic>
      <p:pic>
        <p:nvPicPr>
          <p:cNvPr id="15" name="图片 14">
            <a:extLst>
              <a:ext uri="{FF2B5EF4-FFF2-40B4-BE49-F238E27FC236}">
                <a16:creationId xmlns:a16="http://schemas.microsoft.com/office/drawing/2014/main" id="{EF469C32-68B4-996B-E9FE-AFA693711EBB}"/>
              </a:ext>
            </a:extLst>
          </p:cNvPr>
          <p:cNvPicPr>
            <a:picLocks noChangeAspect="1"/>
          </p:cNvPicPr>
          <p:nvPr/>
        </p:nvPicPr>
        <p:blipFill>
          <a:blip r:embed="rId7"/>
          <a:stretch>
            <a:fillRect/>
          </a:stretch>
        </p:blipFill>
        <p:spPr>
          <a:xfrm>
            <a:off x="7072558" y="3392991"/>
            <a:ext cx="1792786" cy="1497147"/>
          </a:xfrm>
          <a:prstGeom prst="rect">
            <a:avLst/>
          </a:prstGeom>
        </p:spPr>
      </p:pic>
      <p:sp>
        <p:nvSpPr>
          <p:cNvPr id="16" name="文本框 15">
            <a:extLst>
              <a:ext uri="{FF2B5EF4-FFF2-40B4-BE49-F238E27FC236}">
                <a16:creationId xmlns:a16="http://schemas.microsoft.com/office/drawing/2014/main" id="{9F324A32-DD23-24E7-2D7E-C8229555950D}"/>
              </a:ext>
            </a:extLst>
          </p:cNvPr>
          <p:cNvSpPr txBox="1"/>
          <p:nvPr/>
        </p:nvSpPr>
        <p:spPr>
          <a:xfrm>
            <a:off x="6088172" y="4648435"/>
            <a:ext cx="1806651" cy="460126"/>
          </a:xfrm>
          <a:prstGeom prst="rect">
            <a:avLst/>
          </a:prstGeom>
        </p:spPr>
        <p:txBody>
          <a:bodyPr vert="horz" lIns="91440" tIns="45720" rIns="91440" bIns="45720" rtlCol="0" anchor="ctr">
            <a:noAutofit/>
          </a:bodyPr>
          <a:lstStyle>
            <a:defPPr>
              <a:defRPr lang="zh-CN"/>
            </a:defPPr>
            <a:lvl1pPr indent="0" algn="ctr" defTabSz="457189">
              <a:lnSpc>
                <a:spcPct val="130000"/>
              </a:lnSpc>
              <a:spcBef>
                <a:spcPct val="20000"/>
              </a:spcBef>
              <a:buFont typeface="Arial"/>
              <a:buNone/>
              <a:defRPr sz="2000">
                <a:latin typeface="Vijaya" panose="02020604020202020204" pitchFamily="18" charset="0"/>
                <a:cs typeface="Vijaya" panose="02020604020202020204" pitchFamily="18" charset="0"/>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marR="0" lvl="0" indent="0" algn="ctr" defTabSz="457189" rtl="0" eaLnBrk="0" fontAlgn="base" latinLnBrk="0" hangingPunct="0">
              <a:lnSpc>
                <a:spcPct val="130000"/>
              </a:lnSpc>
              <a:spcBef>
                <a:spcPct val="20000"/>
              </a:spcBef>
              <a:spcAft>
                <a:spcPct val="0"/>
              </a:spcAft>
              <a:buClrTx/>
              <a:buSzTx/>
              <a:buFont typeface="Arial"/>
              <a:buNone/>
              <a:tabLst/>
              <a:defRPr/>
            </a:pPr>
            <a:r>
              <a:rPr kumimoji="1" lang="en-US" altLang="zh-CN" sz="14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Test with </a:t>
            </a:r>
            <a:r>
              <a:rPr kumimoji="1" lang="en-US" altLang="zh-CN" sz="1400" b="0" i="0" u="none" strike="noStrike" kern="1200" cap="none" spc="0" normalizeH="0" baseline="3000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55</a:t>
            </a:r>
            <a:r>
              <a:rPr kumimoji="1" lang="en-US" altLang="zh-CN" sz="14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rPr>
              <a:t>Fe</a:t>
            </a:r>
            <a:endParaRPr kumimoji="1" lang="zh-CN" altLang="en-US" sz="1400" b="0" i="0" u="none" strike="noStrike" kern="1200" cap="none" spc="0" normalizeH="0" baseline="0" noProof="0" dirty="0">
              <a:ln>
                <a:noFill/>
              </a:ln>
              <a:solidFill>
                <a:prstClr val="black"/>
              </a:solidFill>
              <a:effectLst/>
              <a:uLnTx/>
              <a:uFillTx/>
              <a:latin typeface="Vijaya" panose="02020604020202020204" pitchFamily="18" charset="0"/>
              <a:ea typeface="Gulim" panose="020B0600000101010101" pitchFamily="34" charset="-127"/>
              <a:cs typeface="Vijaya" panose="02020604020202020204" pitchFamily="18" charset="0"/>
            </a:endParaRPr>
          </a:p>
        </p:txBody>
      </p:sp>
    </p:spTree>
    <p:extLst>
      <p:ext uri="{BB962C8B-B14F-4D97-AF65-F5344CB8AC3E}">
        <p14:creationId xmlns:p14="http://schemas.microsoft.com/office/powerpoint/2010/main" val="1134283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8343-08D8-B7E7-4A42-E4427D803ACC}"/>
              </a:ext>
            </a:extLst>
          </p:cNvPr>
          <p:cNvSpPr>
            <a:spLocks noGrp="1"/>
          </p:cNvSpPr>
          <p:nvPr>
            <p:ph type="title"/>
          </p:nvPr>
        </p:nvSpPr>
        <p:spPr/>
        <p:txBody>
          <a:bodyPr/>
          <a:lstStyle/>
          <a:p>
            <a:r>
              <a:rPr lang="en-US" altLang="zh-CN" dirty="0"/>
              <a:t>Conclusions</a:t>
            </a:r>
            <a:endParaRPr lang="zh-CN" altLang="en-US" dirty="0"/>
          </a:p>
        </p:txBody>
      </p:sp>
      <p:sp>
        <p:nvSpPr>
          <p:cNvPr id="3" name="内容占位符 2">
            <a:extLst>
              <a:ext uri="{FF2B5EF4-FFF2-40B4-BE49-F238E27FC236}">
                <a16:creationId xmlns:a16="http://schemas.microsoft.com/office/drawing/2014/main" id="{3BACEC5B-1D9C-5677-4F69-4F6B028446C4}"/>
              </a:ext>
            </a:extLst>
          </p:cNvPr>
          <p:cNvSpPr>
            <a:spLocks noGrp="1"/>
          </p:cNvSpPr>
          <p:nvPr>
            <p:ph idx="1"/>
          </p:nvPr>
        </p:nvSpPr>
        <p:spPr/>
        <p:txBody>
          <a:bodyPr/>
          <a:lstStyle/>
          <a:p>
            <a:r>
              <a:rPr lang="en-US" altLang="zh-CN" sz="2400" dirty="0"/>
              <a:t>The development of  RICH prototype based on THGEM combined with Micromegas has been achieved, and the Cherenkov radiation photon signals have been successfully tested.</a:t>
            </a:r>
          </a:p>
          <a:p>
            <a:r>
              <a:rPr lang="en-US" altLang="zh-CN" sz="2400" dirty="0"/>
              <a:t>We are exploring the feasibility of a novel photon detector based on a double micro-mesh gaseous structure (DMM).</a:t>
            </a:r>
          </a:p>
          <a:p>
            <a:r>
              <a:rPr lang="en-US" altLang="zh-CN" sz="2400" dirty="0"/>
              <a:t>Developed custom ASIC-based prototype readout electronics.</a:t>
            </a:r>
          </a:p>
          <a:p>
            <a:endParaRPr lang="en-US" altLang="zh-CN" sz="2400" dirty="0">
              <a:cs typeface="Arial" panose="020B0604020202020204" pitchFamily="34" charset="0"/>
            </a:endParaRPr>
          </a:p>
          <a:p>
            <a:pPr marL="0" indent="0">
              <a:buNone/>
            </a:pPr>
            <a:endParaRPr lang="zh-CN" altLang="en-US" dirty="0"/>
          </a:p>
        </p:txBody>
      </p:sp>
      <p:sp>
        <p:nvSpPr>
          <p:cNvPr id="4" name="灯片编号占位符 3">
            <a:extLst>
              <a:ext uri="{FF2B5EF4-FFF2-40B4-BE49-F238E27FC236}">
                <a16:creationId xmlns:a16="http://schemas.microsoft.com/office/drawing/2014/main" id="{D67B5E18-2171-23F9-4FE7-F8434CE38FE8}"/>
              </a:ext>
            </a:extLst>
          </p:cNvPr>
          <p:cNvSpPr>
            <a:spLocks noGrp="1"/>
          </p:cNvSpPr>
          <p:nvPr>
            <p:ph type="sldNum" sz="quarter" idx="12"/>
          </p:nvPr>
        </p:nvSpPr>
        <p:spPr/>
        <p:txBody>
          <a:bodyPr/>
          <a:lstStyle/>
          <a:p>
            <a:fld id="{B868A996-D89B-40E8-B2C1-E0E001F46DB0}" type="slidenum">
              <a:rPr lang="zh-CN" altLang="en-US" smtClean="0"/>
              <a:pPr/>
              <a:t>18</a:t>
            </a:fld>
            <a:endParaRPr lang="zh-CN" altLang="en-US"/>
          </a:p>
        </p:txBody>
      </p:sp>
    </p:spTree>
    <p:extLst>
      <p:ext uri="{BB962C8B-B14F-4D97-AF65-F5344CB8AC3E}">
        <p14:creationId xmlns:p14="http://schemas.microsoft.com/office/powerpoint/2010/main" val="1509515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8343-08D8-B7E7-4A42-E4427D803ACC}"/>
              </a:ext>
            </a:extLst>
          </p:cNvPr>
          <p:cNvSpPr>
            <a:spLocks noGrp="1"/>
          </p:cNvSpPr>
          <p:nvPr>
            <p:ph type="title"/>
          </p:nvPr>
        </p:nvSpPr>
        <p:spPr/>
        <p:txBody>
          <a:bodyPr/>
          <a:lstStyle/>
          <a:p>
            <a:r>
              <a:rPr lang="en-US" altLang="zh-CN" dirty="0"/>
              <a:t>Outline</a:t>
            </a:r>
            <a:endParaRPr lang="zh-CN" altLang="en-US" dirty="0"/>
          </a:p>
        </p:txBody>
      </p:sp>
      <p:sp>
        <p:nvSpPr>
          <p:cNvPr id="3" name="内容占位符 2">
            <a:extLst>
              <a:ext uri="{FF2B5EF4-FFF2-40B4-BE49-F238E27FC236}">
                <a16:creationId xmlns:a16="http://schemas.microsoft.com/office/drawing/2014/main" id="{3BACEC5B-1D9C-5677-4F69-4F6B028446C4}"/>
              </a:ext>
            </a:extLst>
          </p:cNvPr>
          <p:cNvSpPr>
            <a:spLocks noGrp="1"/>
          </p:cNvSpPr>
          <p:nvPr>
            <p:ph idx="1"/>
          </p:nvPr>
        </p:nvSpPr>
        <p:spPr/>
        <p:txBody>
          <a:bodyPr/>
          <a:lstStyle/>
          <a:p>
            <a:r>
              <a:rPr lang="en-US" altLang="zh-CN" sz="2400" dirty="0"/>
              <a:t>Physical requirements for STCF PIDB</a:t>
            </a:r>
          </a:p>
          <a:p>
            <a:r>
              <a:rPr lang="en-US" altLang="zh-CN" sz="2400" dirty="0"/>
              <a:t>Study of RICH detector</a:t>
            </a:r>
          </a:p>
          <a:p>
            <a:r>
              <a:rPr lang="en-US" altLang="zh-CN" sz="2400" dirty="0"/>
              <a:t>Readout electronics design</a:t>
            </a:r>
          </a:p>
          <a:p>
            <a:r>
              <a:rPr lang="en-US" altLang="zh-CN" sz="2400" dirty="0"/>
              <a:t>Conclusions</a:t>
            </a:r>
          </a:p>
          <a:p>
            <a:endParaRPr lang="en-US" altLang="zh-CN" sz="2400" dirty="0"/>
          </a:p>
          <a:p>
            <a:endParaRPr lang="en-US" altLang="zh-CN" sz="2400" dirty="0"/>
          </a:p>
          <a:p>
            <a:endParaRPr lang="zh-CN" altLang="en-US" sz="2400" dirty="0"/>
          </a:p>
        </p:txBody>
      </p:sp>
      <p:sp>
        <p:nvSpPr>
          <p:cNvPr id="4" name="灯片编号占位符 3">
            <a:extLst>
              <a:ext uri="{FF2B5EF4-FFF2-40B4-BE49-F238E27FC236}">
                <a16:creationId xmlns:a16="http://schemas.microsoft.com/office/drawing/2014/main" id="{D67B5E18-2171-23F9-4FE7-F8434CE38FE8}"/>
              </a:ext>
            </a:extLst>
          </p:cNvPr>
          <p:cNvSpPr>
            <a:spLocks noGrp="1"/>
          </p:cNvSpPr>
          <p:nvPr>
            <p:ph type="sldNum" sz="quarter" idx="12"/>
          </p:nvPr>
        </p:nvSpPr>
        <p:spPr/>
        <p:txBody>
          <a:bodyPr/>
          <a:lstStyle/>
          <a:p>
            <a:pPr marL="0" marR="0" lvl="0" indent="0" algn="r" defTabSz="914400" rtl="0" eaLnBrk="1" fontAlgn="base" latinLnBrk="1" hangingPunct="1">
              <a:lnSpc>
                <a:spcPct val="100000"/>
              </a:lnSpc>
              <a:spcBef>
                <a:spcPct val="0"/>
              </a:spcBef>
              <a:spcAft>
                <a:spcPct val="0"/>
              </a:spcAft>
              <a:buClrTx/>
              <a:buSzTx/>
              <a:buFontTx/>
              <a:buNone/>
              <a:tabLst/>
              <a:defRPr/>
            </a:pPr>
            <a:fld id="{B868A996-D89B-40E8-B2C1-E0E001F46DB0}" type="slidenum">
              <a:rPr kumimoji="1" lang="zh-CN" altLang="en-US" sz="1200" b="0" i="0" u="none" strike="noStrike" kern="1200" cap="none" spc="0" normalizeH="0" baseline="0" noProof="0" smtClean="0">
                <a:ln>
                  <a:noFill/>
                </a:ln>
                <a:solidFill>
                  <a:srgbClr val="898989"/>
                </a:solidFill>
                <a:effectLst/>
                <a:uLnTx/>
                <a:uFillTx/>
                <a:latin typeface="Gulim" panose="020B0600000101010101" pitchFamily="34" charset="-127"/>
                <a:ea typeface="Gulim" panose="020B0600000101010101" pitchFamily="34"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2</a:t>
            </a:fld>
            <a:endParaRPr kumimoji="1" lang="zh-CN" altLang="en-US" sz="1200" b="0" i="0" u="none" strike="noStrike" kern="1200" cap="none" spc="0" normalizeH="0" baseline="0" noProof="0">
              <a:ln>
                <a:noFill/>
              </a:ln>
              <a:solidFill>
                <a:srgbClr val="898989"/>
              </a:solidFill>
              <a:effectLst/>
              <a:uLnTx/>
              <a:uFillTx/>
              <a:latin typeface="Gulim" panose="020B0600000101010101" pitchFamily="34" charset="-127"/>
              <a:ea typeface="Gulim" panose="020B0600000101010101" pitchFamily="34" charset="-127"/>
              <a:cs typeface="+mn-cs"/>
            </a:endParaRPr>
          </a:p>
        </p:txBody>
      </p:sp>
    </p:spTree>
    <p:extLst>
      <p:ext uri="{BB962C8B-B14F-4D97-AF65-F5344CB8AC3E}">
        <p14:creationId xmlns:p14="http://schemas.microsoft.com/office/powerpoint/2010/main" val="26115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3D97-10E9-B964-175B-74D04BA3DB66}"/>
              </a:ext>
            </a:extLst>
          </p:cNvPr>
          <p:cNvSpPr>
            <a:spLocks noGrp="1"/>
          </p:cNvSpPr>
          <p:nvPr>
            <p:ph type="title"/>
          </p:nvPr>
        </p:nvSpPr>
        <p:spPr/>
        <p:txBody>
          <a:bodyPr/>
          <a:lstStyle/>
          <a:p>
            <a:r>
              <a:rPr lang="en-US" altLang="zh-CN" dirty="0"/>
              <a:t>PIDB Detector</a:t>
            </a:r>
            <a:endParaRPr lang="zh-CN" altLang="en-US" dirty="0"/>
          </a:p>
        </p:txBody>
      </p:sp>
      <p:sp>
        <p:nvSpPr>
          <p:cNvPr id="3" name="内容占位符 2">
            <a:extLst>
              <a:ext uri="{FF2B5EF4-FFF2-40B4-BE49-F238E27FC236}">
                <a16:creationId xmlns:a16="http://schemas.microsoft.com/office/drawing/2014/main" id="{45AE9070-D373-85A6-E885-898FC4F054AB}"/>
              </a:ext>
            </a:extLst>
          </p:cNvPr>
          <p:cNvSpPr>
            <a:spLocks noGrp="1"/>
          </p:cNvSpPr>
          <p:nvPr>
            <p:ph idx="1"/>
          </p:nvPr>
        </p:nvSpPr>
        <p:spPr>
          <a:xfrm>
            <a:off x="457200" y="1203598"/>
            <a:ext cx="4762872" cy="3394472"/>
          </a:xfrm>
        </p:spPr>
        <p:txBody>
          <a:bodyPr/>
          <a:lstStyle/>
          <a:p>
            <a:pPr latinLnBrk="0"/>
            <a:r>
              <a:rPr lang="en-US" altLang="zh-CN" dirty="0"/>
              <a:t>Expansion plan after the BESIII facility</a:t>
            </a:r>
          </a:p>
          <a:p>
            <a:pPr latinLnBrk="0"/>
            <a:r>
              <a:rPr lang="en-US" altLang="zh-CN" dirty="0"/>
              <a:t>Center-of-mass energy extend to 2~7 GeV, luminosity up to 100 times (0.5~1× 10</a:t>
            </a:r>
            <a:r>
              <a:rPr lang="en-US" altLang="zh-CN" baseline="30000" dirty="0"/>
              <a:t>35</a:t>
            </a:r>
            <a:r>
              <a:rPr lang="en-US" altLang="zh-CN" dirty="0"/>
              <a:t> cm</a:t>
            </a:r>
            <a:r>
              <a:rPr lang="en-US" altLang="zh-CN" baseline="30000" dirty="0"/>
              <a:t>-2</a:t>
            </a:r>
            <a:r>
              <a:rPr lang="en-US" altLang="zh-CN" dirty="0"/>
              <a:t> s</a:t>
            </a:r>
            <a:r>
              <a:rPr lang="en-US" altLang="zh-CN" baseline="30000" dirty="0"/>
              <a:t>-1</a:t>
            </a:r>
            <a:r>
              <a:rPr lang="en-US" altLang="zh-CN" dirty="0"/>
              <a:t>)</a:t>
            </a:r>
          </a:p>
          <a:p>
            <a:pPr latinLnBrk="0"/>
            <a:r>
              <a:rPr lang="en-US" altLang="zh-CN" dirty="0"/>
              <a:t>High event, background rate large dynamic range vs high PID ratio</a:t>
            </a:r>
            <a:endParaRPr lang="zh-CN" altLang="en-US" dirty="0"/>
          </a:p>
        </p:txBody>
      </p:sp>
      <p:sp>
        <p:nvSpPr>
          <p:cNvPr id="4" name="灯片编号占位符 3">
            <a:extLst>
              <a:ext uri="{FF2B5EF4-FFF2-40B4-BE49-F238E27FC236}">
                <a16:creationId xmlns:a16="http://schemas.microsoft.com/office/drawing/2014/main" id="{CD0F09D0-0F5B-BEBF-79B5-761DDC0AAA44}"/>
              </a:ext>
            </a:extLst>
          </p:cNvPr>
          <p:cNvSpPr>
            <a:spLocks noGrp="1"/>
          </p:cNvSpPr>
          <p:nvPr>
            <p:ph type="sldNum" sz="quarter" idx="12"/>
          </p:nvPr>
        </p:nvSpPr>
        <p:spPr/>
        <p:txBody>
          <a:bodyPr/>
          <a:lstStyle/>
          <a:p>
            <a:fld id="{B868A996-D89B-40E8-B2C1-E0E001F46DB0}" type="slidenum">
              <a:rPr lang="zh-CN" altLang="en-US" smtClean="0"/>
              <a:pPr/>
              <a:t>3</a:t>
            </a:fld>
            <a:endParaRPr lang="zh-CN" altLang="en-US"/>
          </a:p>
        </p:txBody>
      </p:sp>
      <p:pic>
        <p:nvPicPr>
          <p:cNvPr id="7" name="图片 6" descr="屏幕剪辑">
            <a:extLst>
              <a:ext uri="{FF2B5EF4-FFF2-40B4-BE49-F238E27FC236}">
                <a16:creationId xmlns:a16="http://schemas.microsoft.com/office/drawing/2014/main" id="{31E73BF8-9A3A-6109-8163-FE47D61D61B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0072" y="1352841"/>
            <a:ext cx="3814756" cy="2900260"/>
          </a:xfrm>
          <a:prstGeom prst="rect">
            <a:avLst/>
          </a:prstGeom>
        </p:spPr>
      </p:pic>
      <p:sp>
        <p:nvSpPr>
          <p:cNvPr id="8" name="文本框 7">
            <a:extLst>
              <a:ext uri="{FF2B5EF4-FFF2-40B4-BE49-F238E27FC236}">
                <a16:creationId xmlns:a16="http://schemas.microsoft.com/office/drawing/2014/main" id="{57349520-A699-DD9C-4E47-30469F119827}"/>
              </a:ext>
            </a:extLst>
          </p:cNvPr>
          <p:cNvSpPr txBox="1"/>
          <p:nvPr/>
        </p:nvSpPr>
        <p:spPr>
          <a:xfrm>
            <a:off x="755576" y="3363838"/>
            <a:ext cx="4392488" cy="1077218"/>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PID detector on barrel:</a:t>
            </a:r>
          </a:p>
          <a:p>
            <a:r>
              <a:rPr lang="en-US" altLang="zh-CN" sz="1600" dirty="0">
                <a:latin typeface="Times New Roman" panose="02020603050405020304" pitchFamily="18" charset="0"/>
                <a:cs typeface="Times New Roman" panose="02020603050405020304" pitchFamily="18" charset="0"/>
              </a:rPr>
              <a:t>Ring Imaging Cherenkov Detector(RICH)with C</a:t>
            </a:r>
            <a:r>
              <a:rPr lang="en-US" altLang="zh-CN" sz="1600" baseline="-25000"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F</a:t>
            </a:r>
            <a:r>
              <a:rPr lang="en-US" altLang="zh-CN" sz="1600" baseline="-25000" dirty="0">
                <a:latin typeface="Times New Roman" panose="02020603050405020304" pitchFamily="18" charset="0"/>
                <a:cs typeface="Times New Roman" panose="02020603050405020304" pitchFamily="18" charset="0"/>
              </a:rPr>
              <a:t>14</a:t>
            </a:r>
            <a:r>
              <a:rPr lang="en-US" altLang="zh-CN" sz="1600" dirty="0">
                <a:latin typeface="Times New Roman" panose="02020603050405020304" pitchFamily="18" charset="0"/>
                <a:cs typeface="Times New Roman" panose="02020603050405020304" pitchFamily="18" charset="0"/>
              </a:rPr>
              <a:t> radiator, reflective </a:t>
            </a:r>
            <a:r>
              <a:rPr lang="en-US" altLang="zh-CN" sz="1600" dirty="0" err="1">
                <a:latin typeface="Times New Roman" panose="02020603050405020304" pitchFamily="18" charset="0"/>
                <a:cs typeface="Times New Roman" panose="02020603050405020304" pitchFamily="18" charset="0"/>
              </a:rPr>
              <a:t>CsI</a:t>
            </a:r>
            <a:r>
              <a:rPr lang="en-US" altLang="zh-CN" sz="1600" dirty="0">
                <a:latin typeface="Times New Roman" panose="02020603050405020304" pitchFamily="18" charset="0"/>
                <a:cs typeface="Times New Roman" panose="02020603050405020304" pitchFamily="18" charset="0"/>
              </a:rPr>
              <a:t> photocathode, photon detector base on THGEM and Micromegas.</a:t>
            </a:r>
            <a:endParaRPr lang="zh-CN" altLang="en-US" sz="1600" dirty="0">
              <a:latin typeface="Times New Roman" panose="02020603050405020304" pitchFamily="18" charset="0"/>
              <a:cs typeface="Times New Roman" panose="02020603050405020304" pitchFamily="18" charset="0"/>
            </a:endParaRPr>
          </a:p>
        </p:txBody>
      </p:sp>
      <p:sp>
        <p:nvSpPr>
          <p:cNvPr id="9" name="矩形: 圆角 8">
            <a:extLst>
              <a:ext uri="{FF2B5EF4-FFF2-40B4-BE49-F238E27FC236}">
                <a16:creationId xmlns:a16="http://schemas.microsoft.com/office/drawing/2014/main" id="{987E0CF2-63BF-0462-35FD-FF7A0B064278}"/>
              </a:ext>
            </a:extLst>
          </p:cNvPr>
          <p:cNvSpPr/>
          <p:nvPr/>
        </p:nvSpPr>
        <p:spPr bwMode="auto">
          <a:xfrm>
            <a:off x="755576" y="3147814"/>
            <a:ext cx="4315308" cy="1440160"/>
          </a:xfrm>
          <a:prstGeom prst="roundRect">
            <a:avLst>
              <a:gd name="adj" fmla="val 29510"/>
            </a:avLst>
          </a:prstGeom>
          <a:noFill/>
          <a:ln w="28575" cap="flat" cmpd="sng" algn="ctr">
            <a:solidFill>
              <a:srgbClr val="0056A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1" name="直接箭头连接符 10">
            <a:extLst>
              <a:ext uri="{FF2B5EF4-FFF2-40B4-BE49-F238E27FC236}">
                <a16:creationId xmlns:a16="http://schemas.microsoft.com/office/drawing/2014/main" id="{DB2E3085-8D96-4A86-D977-45130CF3F675}"/>
              </a:ext>
            </a:extLst>
          </p:cNvPr>
          <p:cNvCxnSpPr>
            <a:cxnSpLocks/>
          </p:cNvCxnSpPr>
          <p:nvPr/>
        </p:nvCxnSpPr>
        <p:spPr bwMode="auto">
          <a:xfrm flipV="1">
            <a:off x="5004048" y="3003798"/>
            <a:ext cx="720080" cy="374446"/>
          </a:xfrm>
          <a:prstGeom prst="straightConnector1">
            <a:avLst/>
          </a:prstGeom>
          <a:noFill/>
          <a:ln w="28575" cap="flat" cmpd="sng" algn="ctr">
            <a:solidFill>
              <a:srgbClr val="0056AC"/>
            </a:solidFill>
            <a:prstDash val="solid"/>
            <a:round/>
            <a:headEnd type="none" w="med" len="med"/>
            <a:tailEnd type="triangle"/>
          </a:ln>
          <a:effectLst/>
        </p:spPr>
      </p:cxnSp>
    </p:spTree>
    <p:extLst>
      <p:ext uri="{BB962C8B-B14F-4D97-AF65-F5344CB8AC3E}">
        <p14:creationId xmlns:p14="http://schemas.microsoft.com/office/powerpoint/2010/main" val="3673894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D7C21-9DAE-6978-59D9-A8AA042F6219}"/>
              </a:ext>
            </a:extLst>
          </p:cNvPr>
          <p:cNvSpPr>
            <a:spLocks noGrp="1"/>
          </p:cNvSpPr>
          <p:nvPr>
            <p:ph type="title"/>
          </p:nvPr>
        </p:nvSpPr>
        <p:spPr/>
        <p:txBody>
          <a:bodyPr/>
          <a:lstStyle/>
          <a:p>
            <a:r>
              <a:rPr lang="en-US" altLang="zh-CN" dirty="0"/>
              <a:t>Technical Specification</a:t>
            </a:r>
            <a:endParaRPr lang="zh-CN" altLang="en-US" dirty="0"/>
          </a:p>
        </p:txBody>
      </p:sp>
      <p:sp>
        <p:nvSpPr>
          <p:cNvPr id="3" name="内容占位符 2">
            <a:extLst>
              <a:ext uri="{FF2B5EF4-FFF2-40B4-BE49-F238E27FC236}">
                <a16:creationId xmlns:a16="http://schemas.microsoft.com/office/drawing/2014/main" id="{82DE29EC-82A6-BBCC-504B-059AD1897C80}"/>
              </a:ext>
            </a:extLst>
          </p:cNvPr>
          <p:cNvSpPr>
            <a:spLocks noGrp="1"/>
          </p:cNvSpPr>
          <p:nvPr>
            <p:ph idx="1"/>
          </p:nvPr>
        </p:nvSpPr>
        <p:spPr>
          <a:xfrm>
            <a:off x="337186" y="1093292"/>
            <a:ext cx="8229600" cy="3394472"/>
          </a:xfrm>
        </p:spPr>
        <p:txBody>
          <a:bodyPr/>
          <a:lstStyle/>
          <a:p>
            <a:r>
              <a:rPr lang="en-US" altLang="zh-CN" dirty="0"/>
              <a:t>Covered area:13 m</a:t>
            </a:r>
            <a:r>
              <a:rPr lang="en-US" altLang="zh-CN" baseline="30000" dirty="0"/>
              <a:t>2</a:t>
            </a:r>
            <a:endParaRPr lang="en-US" altLang="zh-CN" dirty="0"/>
          </a:p>
          <a:p>
            <a:r>
              <a:rPr lang="en-US" altLang="zh-CN" dirty="0"/>
              <a:t>Thickness &lt; 200 mm</a:t>
            </a:r>
          </a:p>
          <a:p>
            <a:r>
              <a:rPr lang="en-US" altLang="zh-CN" dirty="0"/>
              <a:t>Material budget &lt; 0.3X</a:t>
            </a:r>
            <a:r>
              <a:rPr lang="en-US" altLang="zh-CN" baseline="-25000" dirty="0"/>
              <a:t>0</a:t>
            </a:r>
          </a:p>
          <a:p>
            <a:r>
              <a:rPr lang="en-US" altLang="zh-CN" dirty="0"/>
              <a:t>Accumulated charge &lt; 2 </a:t>
            </a:r>
            <a:r>
              <a:rPr lang="en-US" altLang="zh-CN" dirty="0" err="1"/>
              <a:t>μC</a:t>
            </a:r>
            <a:r>
              <a:rPr lang="en-US" altLang="zh-CN" dirty="0"/>
              <a:t>/cm</a:t>
            </a:r>
            <a:r>
              <a:rPr lang="en-US" altLang="zh-CN" baseline="30000" dirty="0"/>
              <a:t>2 </a:t>
            </a:r>
            <a:r>
              <a:rPr lang="en-US" altLang="zh-CN" dirty="0"/>
              <a:t>@ 10 year</a:t>
            </a:r>
          </a:p>
          <a:p>
            <a:r>
              <a:rPr lang="en-US" altLang="zh-CN" dirty="0"/>
              <a:t>K/π &gt; 3σ @ 2.0 GeV/c</a:t>
            </a:r>
          </a:p>
          <a:p>
            <a:r>
              <a:rPr lang="en-US" altLang="zh-CN" dirty="0"/>
              <a:t>MPGD : High gain(~10</a:t>
            </a:r>
            <a:r>
              <a:rPr lang="en-US" altLang="zh-CN" baseline="30000" dirty="0"/>
              <a:t>5</a:t>
            </a:r>
            <a:r>
              <a:rPr lang="en-US" altLang="zh-CN" dirty="0"/>
              <a:t>), low IBF(~10</a:t>
            </a:r>
            <a:r>
              <a:rPr lang="en-US" altLang="zh-CN" baseline="30000" dirty="0"/>
              <a:t>-3</a:t>
            </a:r>
            <a:r>
              <a:rPr lang="en-US" altLang="zh-CN" dirty="0"/>
              <a:t>)</a:t>
            </a:r>
          </a:p>
        </p:txBody>
      </p:sp>
      <p:sp>
        <p:nvSpPr>
          <p:cNvPr id="4" name="灯片编号占位符 3">
            <a:extLst>
              <a:ext uri="{FF2B5EF4-FFF2-40B4-BE49-F238E27FC236}">
                <a16:creationId xmlns:a16="http://schemas.microsoft.com/office/drawing/2014/main" id="{D61284E3-9482-63A2-2F49-76614C20B8C3}"/>
              </a:ext>
            </a:extLst>
          </p:cNvPr>
          <p:cNvSpPr>
            <a:spLocks noGrp="1"/>
          </p:cNvSpPr>
          <p:nvPr>
            <p:ph type="sldNum" sz="quarter" idx="12"/>
          </p:nvPr>
        </p:nvSpPr>
        <p:spPr/>
        <p:txBody>
          <a:bodyPr/>
          <a:lstStyle/>
          <a:p>
            <a:fld id="{B868A996-D89B-40E8-B2C1-E0E001F46DB0}" type="slidenum">
              <a:rPr lang="zh-CN" altLang="en-US" smtClean="0"/>
              <a:pPr/>
              <a:t>4</a:t>
            </a:fld>
            <a:endParaRPr lang="zh-CN" altLang="en-US"/>
          </a:p>
        </p:txBody>
      </p:sp>
      <p:pic>
        <p:nvPicPr>
          <p:cNvPr id="5" name="内容占位符 6">
            <a:extLst>
              <a:ext uri="{FF2B5EF4-FFF2-40B4-BE49-F238E27FC236}">
                <a16:creationId xmlns:a16="http://schemas.microsoft.com/office/drawing/2014/main" id="{6056BAE9-A0F4-BFB2-6930-BF63ED623D31}"/>
              </a:ext>
            </a:extLst>
          </p:cNvPr>
          <p:cNvPicPr>
            <a:picLocks noChangeAspect="1"/>
          </p:cNvPicPr>
          <p:nvPr/>
        </p:nvPicPr>
        <p:blipFill>
          <a:blip r:embed="rId3"/>
          <a:stretch>
            <a:fillRect/>
          </a:stretch>
        </p:blipFill>
        <p:spPr>
          <a:xfrm>
            <a:off x="5148064" y="1347614"/>
            <a:ext cx="3833878" cy="2810639"/>
          </a:xfrm>
          <a:prstGeom prst="rect">
            <a:avLst/>
          </a:prstGeom>
        </p:spPr>
      </p:pic>
      <p:pic>
        <p:nvPicPr>
          <p:cNvPr id="7" name="图片 6">
            <a:extLst>
              <a:ext uri="{FF2B5EF4-FFF2-40B4-BE49-F238E27FC236}">
                <a16:creationId xmlns:a16="http://schemas.microsoft.com/office/drawing/2014/main" id="{F81B2148-082E-CB72-0BA5-522697872FDB}"/>
              </a:ext>
            </a:extLst>
          </p:cNvPr>
          <p:cNvPicPr>
            <a:picLocks noChangeAspect="1"/>
          </p:cNvPicPr>
          <p:nvPr/>
        </p:nvPicPr>
        <p:blipFill>
          <a:blip r:embed="rId4"/>
          <a:stretch>
            <a:fillRect/>
          </a:stretch>
        </p:blipFill>
        <p:spPr>
          <a:xfrm>
            <a:off x="1522572" y="2995918"/>
            <a:ext cx="2133599" cy="1808080"/>
          </a:xfrm>
          <a:prstGeom prst="rect">
            <a:avLst/>
          </a:prstGeom>
        </p:spPr>
      </p:pic>
      <p:sp>
        <p:nvSpPr>
          <p:cNvPr id="8" name="文本框 7">
            <a:extLst>
              <a:ext uri="{FF2B5EF4-FFF2-40B4-BE49-F238E27FC236}">
                <a16:creationId xmlns:a16="http://schemas.microsoft.com/office/drawing/2014/main" id="{F23D1312-6A19-1F87-9D8F-17A10213B1DE}"/>
              </a:ext>
            </a:extLst>
          </p:cNvPr>
          <p:cNvSpPr txBox="1"/>
          <p:nvPr/>
        </p:nvSpPr>
        <p:spPr>
          <a:xfrm>
            <a:off x="844350" y="4803997"/>
            <a:ext cx="3653564"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Conceptual design of </a:t>
            </a:r>
            <a:r>
              <a:rPr lang="en-US" altLang="zh-CN" sz="1600" dirty="0">
                <a:latin typeface="Times New Roman" panose="02020603050405020304" pitchFamily="18" charset="0"/>
                <a:ea typeface="Adobe 黑体 Std R" panose="020B0400000000000000" pitchFamily="34" charset="-122"/>
                <a:cs typeface="Times New Roman" panose="02020603050405020304" pitchFamily="18" charset="0"/>
              </a:rPr>
              <a:t>STCF-RICH system</a:t>
            </a:r>
            <a:endParaRPr lang="zh-CN" altLang="en-US" sz="1600" dirty="0"/>
          </a:p>
        </p:txBody>
      </p:sp>
      <p:sp>
        <p:nvSpPr>
          <p:cNvPr id="12" name="文本框 11">
            <a:extLst>
              <a:ext uri="{FF2B5EF4-FFF2-40B4-BE49-F238E27FC236}">
                <a16:creationId xmlns:a16="http://schemas.microsoft.com/office/drawing/2014/main" id="{0210B281-81AB-04F5-6F18-DC2092408B60}"/>
              </a:ext>
            </a:extLst>
          </p:cNvPr>
          <p:cNvSpPr txBox="1"/>
          <p:nvPr/>
        </p:nvSpPr>
        <p:spPr>
          <a:xfrm>
            <a:off x="4905852" y="4078434"/>
            <a:ext cx="4238148" cy="338554"/>
          </a:xfrm>
          <a:prstGeom prst="rect">
            <a:avLst/>
          </a:prstGeom>
          <a:noFill/>
        </p:spPr>
        <p:txBody>
          <a:bodyPr wrap="none" rtlCol="0">
            <a:spAutoFit/>
          </a:bodyPr>
          <a:lstStyle/>
          <a:p>
            <a:r>
              <a:rPr lang="en-US" altLang="zh-CN" sz="1600" dirty="0">
                <a:latin typeface="Times New Roman" panose="02020603050405020304" pitchFamily="18" charset="0"/>
                <a:ea typeface="Adobe 黑体 Std R" panose="020B0400000000000000" pitchFamily="34" charset="-122"/>
                <a:cs typeface="Times New Roman" panose="02020603050405020304" pitchFamily="18" charset="0"/>
              </a:rPr>
              <a:t>RICH  detector based on THGEM + Micromegas</a:t>
            </a:r>
            <a:endParaRPr lang="zh-CN" altLang="en-US" sz="1600" dirty="0"/>
          </a:p>
        </p:txBody>
      </p:sp>
    </p:spTree>
    <p:extLst>
      <p:ext uri="{BB962C8B-B14F-4D97-AF65-F5344CB8AC3E}">
        <p14:creationId xmlns:p14="http://schemas.microsoft.com/office/powerpoint/2010/main" val="1855052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F983CC-2E28-8BB0-98E3-FAA8158A7C1D}"/>
              </a:ext>
            </a:extLst>
          </p:cNvPr>
          <p:cNvSpPr>
            <a:spLocks noGrp="1"/>
          </p:cNvSpPr>
          <p:nvPr>
            <p:ph type="title"/>
          </p:nvPr>
        </p:nvSpPr>
        <p:spPr/>
        <p:txBody>
          <a:bodyPr/>
          <a:lstStyle/>
          <a:p>
            <a:r>
              <a:rPr lang="en-US" altLang="zh-CN" dirty="0"/>
              <a:t>RICH performance in simulation</a:t>
            </a:r>
            <a:endParaRPr lang="zh-CN" altLang="en-US" dirty="0"/>
          </a:p>
        </p:txBody>
      </p:sp>
      <p:sp>
        <p:nvSpPr>
          <p:cNvPr id="3" name="内容占位符 2">
            <a:extLst>
              <a:ext uri="{FF2B5EF4-FFF2-40B4-BE49-F238E27FC236}">
                <a16:creationId xmlns:a16="http://schemas.microsoft.com/office/drawing/2014/main" id="{F8EDEE64-ED02-DDC5-620F-1143CFB83081}"/>
              </a:ext>
            </a:extLst>
          </p:cNvPr>
          <p:cNvSpPr>
            <a:spLocks noGrp="1"/>
          </p:cNvSpPr>
          <p:nvPr>
            <p:ph idx="1"/>
          </p:nvPr>
        </p:nvSpPr>
        <p:spPr>
          <a:xfrm>
            <a:off x="122510" y="987574"/>
            <a:ext cx="3826768" cy="3394472"/>
          </a:xfrm>
        </p:spPr>
        <p:txBody>
          <a:bodyPr/>
          <a:lstStyle/>
          <a:p>
            <a:pPr latinLnBrk="0"/>
            <a:r>
              <a:rPr lang="en-US" altLang="zh-CN" dirty="0"/>
              <a:t>We conducted a full simulation under the OSCAR framework.</a:t>
            </a:r>
          </a:p>
          <a:p>
            <a:pPr latinLnBrk="0"/>
            <a:r>
              <a:rPr lang="en-US" altLang="zh-CN" dirty="0"/>
              <a:t>Using real-time PDF algorithms, considering the material effects of the inner detector</a:t>
            </a:r>
          </a:p>
          <a:p>
            <a:pPr latinLnBrk="0"/>
            <a:r>
              <a:rPr lang="en-US" altLang="zh-CN" dirty="0"/>
              <a:t>Scanning different momentum/angle of </a:t>
            </a:r>
            <a:r>
              <a:rPr lang="el-GR" altLang="zh-CN" dirty="0"/>
              <a:t>π/</a:t>
            </a:r>
            <a:r>
              <a:rPr lang="en-US" altLang="zh-CN" dirty="0"/>
              <a:t>K, simulating the incidence of single track</a:t>
            </a:r>
          </a:p>
          <a:p>
            <a:pPr lvl="1" latinLnBrk="0"/>
            <a:r>
              <a:rPr lang="en-US" altLang="zh-CN" dirty="0"/>
              <a:t>→ P ∈ (0.2 GeV/c, 2.4 GeV/c)</a:t>
            </a:r>
          </a:p>
          <a:p>
            <a:pPr lvl="1" latinLnBrk="0"/>
            <a:r>
              <a:rPr lang="en-US" altLang="zh-CN" dirty="0"/>
              <a:t>→ </a:t>
            </a:r>
            <a:r>
              <a:rPr lang="el-GR" altLang="zh-CN" dirty="0"/>
              <a:t>θ ∈ (36°, 90°), φ </a:t>
            </a:r>
            <a:r>
              <a:rPr lang="en-US" altLang="zh-CN" dirty="0"/>
              <a:t>randomly sampled 0°~ 360°</a:t>
            </a:r>
          </a:p>
        </p:txBody>
      </p:sp>
      <p:sp>
        <p:nvSpPr>
          <p:cNvPr id="4" name="灯片编号占位符 3">
            <a:extLst>
              <a:ext uri="{FF2B5EF4-FFF2-40B4-BE49-F238E27FC236}">
                <a16:creationId xmlns:a16="http://schemas.microsoft.com/office/drawing/2014/main" id="{84CD377A-5650-DE99-31E9-9EF092395A2B}"/>
              </a:ext>
            </a:extLst>
          </p:cNvPr>
          <p:cNvSpPr>
            <a:spLocks noGrp="1"/>
          </p:cNvSpPr>
          <p:nvPr>
            <p:ph type="sldNum" sz="quarter" idx="12"/>
          </p:nvPr>
        </p:nvSpPr>
        <p:spPr/>
        <p:txBody>
          <a:bodyPr/>
          <a:lstStyle/>
          <a:p>
            <a:fld id="{B868A996-D89B-40E8-B2C1-E0E001F46DB0}" type="slidenum">
              <a:rPr lang="zh-CN" altLang="en-US" smtClean="0"/>
              <a:pPr/>
              <a:t>5</a:t>
            </a:fld>
            <a:endParaRPr lang="zh-CN" altLang="en-US"/>
          </a:p>
        </p:txBody>
      </p:sp>
      <p:pic>
        <p:nvPicPr>
          <p:cNvPr id="7" name="图片 6">
            <a:extLst>
              <a:ext uri="{FF2B5EF4-FFF2-40B4-BE49-F238E27FC236}">
                <a16:creationId xmlns:a16="http://schemas.microsoft.com/office/drawing/2014/main" id="{DB5D661C-860B-89F5-7D3D-1C4C8F00E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403" y="2786044"/>
            <a:ext cx="3460598" cy="2366863"/>
          </a:xfrm>
          <a:prstGeom prst="rect">
            <a:avLst/>
          </a:prstGeom>
        </p:spPr>
      </p:pic>
      <p:pic>
        <p:nvPicPr>
          <p:cNvPr id="5" name="图片 4">
            <a:extLst>
              <a:ext uri="{FF2B5EF4-FFF2-40B4-BE49-F238E27FC236}">
                <a16:creationId xmlns:a16="http://schemas.microsoft.com/office/drawing/2014/main" id="{DD3E7459-6DB5-84AF-8AAB-AFA402296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974387"/>
            <a:ext cx="1785706" cy="1733863"/>
          </a:xfrm>
          <a:prstGeom prst="rect">
            <a:avLst/>
          </a:prstGeom>
        </p:spPr>
      </p:pic>
    </p:spTree>
    <p:extLst>
      <p:ext uri="{BB962C8B-B14F-4D97-AF65-F5344CB8AC3E}">
        <p14:creationId xmlns:p14="http://schemas.microsoft.com/office/powerpoint/2010/main" val="1680966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DDE35-6DCA-411E-E037-768DA7F7A8A0}"/>
              </a:ext>
            </a:extLst>
          </p:cNvPr>
          <p:cNvSpPr>
            <a:spLocks noGrp="1"/>
          </p:cNvSpPr>
          <p:nvPr>
            <p:ph type="title"/>
          </p:nvPr>
        </p:nvSpPr>
        <p:spPr/>
        <p:txBody>
          <a:bodyPr/>
          <a:lstStyle/>
          <a:p>
            <a:r>
              <a:rPr lang="en-US" altLang="zh-CN" dirty="0"/>
              <a:t>Test of RICH prototype</a:t>
            </a:r>
            <a:endParaRPr lang="zh-CN" altLang="en-US" dirty="0"/>
          </a:p>
        </p:txBody>
      </p:sp>
      <p:sp>
        <p:nvSpPr>
          <p:cNvPr id="3" name="内容占位符 2">
            <a:extLst>
              <a:ext uri="{FF2B5EF4-FFF2-40B4-BE49-F238E27FC236}">
                <a16:creationId xmlns:a16="http://schemas.microsoft.com/office/drawing/2014/main" id="{71FC2759-8C3D-7512-3EF1-9E0E498277DB}"/>
              </a:ext>
            </a:extLst>
          </p:cNvPr>
          <p:cNvSpPr>
            <a:spLocks noGrp="1"/>
          </p:cNvSpPr>
          <p:nvPr>
            <p:ph idx="1"/>
          </p:nvPr>
        </p:nvSpPr>
        <p:spPr>
          <a:xfrm>
            <a:off x="457200" y="1203598"/>
            <a:ext cx="5194920" cy="3394472"/>
          </a:xfrm>
        </p:spPr>
        <p:txBody>
          <a:bodyPr/>
          <a:lstStyle/>
          <a:p>
            <a:r>
              <a:rPr lang="en-US" altLang="zh-CN" dirty="0"/>
              <a:t>We have completed the fabrication of the large-scale RICH prototype.</a:t>
            </a:r>
          </a:p>
          <a:p>
            <a:r>
              <a:rPr lang="en-US" altLang="zh-CN" dirty="0"/>
              <a:t>Detection area is 320mm × 320mm.</a:t>
            </a:r>
          </a:p>
          <a:p>
            <a:r>
              <a:rPr lang="en-US" altLang="zh-CN" baseline="30000" dirty="0"/>
              <a:t>55</a:t>
            </a:r>
            <a:r>
              <a:rPr lang="en-US" altLang="zh-CN" dirty="0"/>
              <a:t>Fe source testing was conducted.</a:t>
            </a:r>
          </a:p>
          <a:p>
            <a:pPr lvl="1"/>
            <a:r>
              <a:rPr lang="en-US" altLang="zh-CN" dirty="0"/>
              <a:t>The gain can reach 10^5, meeting the requirement for single-photon detection.</a:t>
            </a:r>
          </a:p>
          <a:p>
            <a:r>
              <a:rPr lang="en-US" altLang="zh-CN" dirty="0"/>
              <a:t>Single-photon detection was achieved through the candle experiment.</a:t>
            </a:r>
            <a:endParaRPr lang="zh-CN" altLang="en-US" dirty="0"/>
          </a:p>
        </p:txBody>
      </p:sp>
      <p:sp>
        <p:nvSpPr>
          <p:cNvPr id="4" name="灯片编号占位符 3">
            <a:extLst>
              <a:ext uri="{FF2B5EF4-FFF2-40B4-BE49-F238E27FC236}">
                <a16:creationId xmlns:a16="http://schemas.microsoft.com/office/drawing/2014/main" id="{EE7A35F3-34D1-E93E-0395-11F8882C1DFB}"/>
              </a:ext>
            </a:extLst>
          </p:cNvPr>
          <p:cNvSpPr>
            <a:spLocks noGrp="1"/>
          </p:cNvSpPr>
          <p:nvPr>
            <p:ph type="sldNum" sz="quarter" idx="12"/>
          </p:nvPr>
        </p:nvSpPr>
        <p:spPr/>
        <p:txBody>
          <a:bodyPr/>
          <a:lstStyle/>
          <a:p>
            <a:fld id="{B868A996-D89B-40E8-B2C1-E0E001F46DB0}" type="slidenum">
              <a:rPr lang="zh-CN" altLang="en-US" smtClean="0"/>
              <a:pPr/>
              <a:t>6</a:t>
            </a:fld>
            <a:endParaRPr lang="zh-CN" altLang="en-US"/>
          </a:p>
        </p:txBody>
      </p:sp>
      <p:pic>
        <p:nvPicPr>
          <p:cNvPr id="5" name="图片 4">
            <a:extLst>
              <a:ext uri="{FF2B5EF4-FFF2-40B4-BE49-F238E27FC236}">
                <a16:creationId xmlns:a16="http://schemas.microsoft.com/office/drawing/2014/main" id="{7189119E-C62D-3E20-4219-ADAAB2C5E5E8}"/>
              </a:ext>
            </a:extLst>
          </p:cNvPr>
          <p:cNvPicPr>
            <a:picLocks noChangeAspect="1"/>
          </p:cNvPicPr>
          <p:nvPr/>
        </p:nvPicPr>
        <p:blipFill>
          <a:blip r:embed="rId3"/>
          <a:stretch>
            <a:fillRect/>
          </a:stretch>
        </p:blipFill>
        <p:spPr>
          <a:xfrm>
            <a:off x="668915" y="3429289"/>
            <a:ext cx="1889088" cy="1515664"/>
          </a:xfrm>
          <a:prstGeom prst="rect">
            <a:avLst/>
          </a:prstGeom>
        </p:spPr>
      </p:pic>
      <p:pic>
        <p:nvPicPr>
          <p:cNvPr id="6" name="图片 5">
            <a:extLst>
              <a:ext uri="{FF2B5EF4-FFF2-40B4-BE49-F238E27FC236}">
                <a16:creationId xmlns:a16="http://schemas.microsoft.com/office/drawing/2014/main" id="{75938916-6C1C-F868-80E0-9804DC5A04E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54019" y="949981"/>
            <a:ext cx="3208863" cy="1854563"/>
          </a:xfrm>
          <a:prstGeom prst="rect">
            <a:avLst/>
          </a:prstGeom>
        </p:spPr>
      </p:pic>
      <p:pic>
        <p:nvPicPr>
          <p:cNvPr id="7" name="图片 6">
            <a:extLst>
              <a:ext uri="{FF2B5EF4-FFF2-40B4-BE49-F238E27FC236}">
                <a16:creationId xmlns:a16="http://schemas.microsoft.com/office/drawing/2014/main" id="{C6425C62-FA21-93FD-D168-4EE2EFD5234E}"/>
              </a:ext>
            </a:extLst>
          </p:cNvPr>
          <p:cNvPicPr>
            <a:picLocks noChangeAspect="1"/>
          </p:cNvPicPr>
          <p:nvPr/>
        </p:nvPicPr>
        <p:blipFill>
          <a:blip r:embed="rId5"/>
          <a:stretch>
            <a:fillRect/>
          </a:stretch>
        </p:blipFill>
        <p:spPr>
          <a:xfrm>
            <a:off x="2949568" y="3160388"/>
            <a:ext cx="3120216" cy="1747321"/>
          </a:xfrm>
          <a:prstGeom prst="rect">
            <a:avLst/>
          </a:prstGeom>
        </p:spPr>
      </p:pic>
      <p:pic>
        <p:nvPicPr>
          <p:cNvPr id="8" name="图片 7">
            <a:extLst>
              <a:ext uri="{FF2B5EF4-FFF2-40B4-BE49-F238E27FC236}">
                <a16:creationId xmlns:a16="http://schemas.microsoft.com/office/drawing/2014/main" id="{D9371971-10CC-586A-650A-EA13DF68EE12}"/>
              </a:ext>
            </a:extLst>
          </p:cNvPr>
          <p:cNvPicPr>
            <a:picLocks noChangeAspect="1"/>
          </p:cNvPicPr>
          <p:nvPr/>
        </p:nvPicPr>
        <p:blipFill>
          <a:blip r:embed="rId6"/>
          <a:stretch>
            <a:fillRect/>
          </a:stretch>
        </p:blipFill>
        <p:spPr>
          <a:xfrm>
            <a:off x="6252077" y="2954079"/>
            <a:ext cx="2133601" cy="1965159"/>
          </a:xfrm>
          <a:prstGeom prst="rect">
            <a:avLst/>
          </a:prstGeom>
        </p:spPr>
      </p:pic>
      <p:sp>
        <p:nvSpPr>
          <p:cNvPr id="9" name="文本框 8">
            <a:extLst>
              <a:ext uri="{FF2B5EF4-FFF2-40B4-BE49-F238E27FC236}">
                <a16:creationId xmlns:a16="http://schemas.microsoft.com/office/drawing/2014/main" id="{3368F262-8F98-32CF-9D4B-E94A95A99999}"/>
              </a:ext>
            </a:extLst>
          </p:cNvPr>
          <p:cNvSpPr txBox="1"/>
          <p:nvPr/>
        </p:nvSpPr>
        <p:spPr>
          <a:xfrm>
            <a:off x="689084" y="4034048"/>
            <a:ext cx="1916724"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bg1"/>
                </a:solidFill>
                <a:effectLst/>
                <a:uLnTx/>
                <a:uFillTx/>
                <a:latin typeface="Times New Roman" panose="02020603050405020304" pitchFamily="18" charset="0"/>
                <a:ea typeface="黑体" panose="02010609060101010101" pitchFamily="49" charset="-122"/>
                <a:cs typeface="Times New Roman" panose="02020603050405020304" pitchFamily="18" charset="0"/>
              </a:rPr>
              <a:t>V_MM = 540V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err="1">
                <a:ln>
                  <a:noFill/>
                </a:ln>
                <a:solidFill>
                  <a:schemeClr val="bg1"/>
                </a:solidFill>
                <a:effectLst/>
                <a:uLnTx/>
                <a:uFillTx/>
                <a:latin typeface="Times New Roman" panose="02020603050405020304" pitchFamily="18" charset="0"/>
                <a:ea typeface="黑体" panose="02010609060101010101" pitchFamily="49" charset="-122"/>
                <a:cs typeface="Times New Roman" panose="02020603050405020304" pitchFamily="18" charset="0"/>
              </a:rPr>
              <a:t>V_transmission</a:t>
            </a:r>
            <a:r>
              <a:rPr kumimoji="0" lang="en-US" altLang="zh-CN" sz="1050" b="0" i="0" u="none" strike="noStrike" kern="1200" cap="none" spc="0" normalizeH="0" baseline="0" noProof="0" dirty="0">
                <a:ln>
                  <a:noFill/>
                </a:ln>
                <a:solidFill>
                  <a:schemeClr val="bg1"/>
                </a:solidFill>
                <a:effectLst/>
                <a:uLnTx/>
                <a:uFillTx/>
                <a:latin typeface="Times New Roman" panose="02020603050405020304" pitchFamily="18" charset="0"/>
                <a:ea typeface="黑体" panose="02010609060101010101" pitchFamily="49" charset="-122"/>
                <a:cs typeface="Times New Roman" panose="02020603050405020304" pitchFamily="18" charset="0"/>
              </a:rPr>
              <a:t> = 480V@3mm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V_THGEM = 900V</a:t>
            </a:r>
            <a:endParaRPr kumimoji="0" lang="zh-CN" altLang="en-US" sz="1050" b="0" i="0" u="none" strike="noStrike" kern="1200" cap="none" spc="0" normalizeH="0" baseline="0" noProof="0" dirty="0">
              <a:ln>
                <a:noFill/>
              </a:ln>
              <a:solidFill>
                <a:schemeClr val="bg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97289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2C871-A260-C517-4072-806D7B71A0E3}"/>
              </a:ext>
            </a:extLst>
          </p:cNvPr>
          <p:cNvSpPr>
            <a:spLocks noGrp="1"/>
          </p:cNvSpPr>
          <p:nvPr>
            <p:ph type="title"/>
          </p:nvPr>
        </p:nvSpPr>
        <p:spPr/>
        <p:txBody>
          <a:bodyPr/>
          <a:lstStyle/>
          <a:p>
            <a:r>
              <a:rPr lang="en-US" altLang="zh-CN" dirty="0"/>
              <a:t>Cosmic ray testing</a:t>
            </a:r>
            <a:endParaRPr lang="zh-CN" altLang="en-US" dirty="0"/>
          </a:p>
        </p:txBody>
      </p:sp>
      <p:sp>
        <p:nvSpPr>
          <p:cNvPr id="3" name="内容占位符 2">
            <a:extLst>
              <a:ext uri="{FF2B5EF4-FFF2-40B4-BE49-F238E27FC236}">
                <a16:creationId xmlns:a16="http://schemas.microsoft.com/office/drawing/2014/main" id="{C1003D6E-AB86-2949-8F16-BF4EABCC207A}"/>
              </a:ext>
            </a:extLst>
          </p:cNvPr>
          <p:cNvSpPr>
            <a:spLocks noGrp="1"/>
          </p:cNvSpPr>
          <p:nvPr>
            <p:ph idx="1"/>
          </p:nvPr>
        </p:nvSpPr>
        <p:spPr>
          <a:xfrm>
            <a:off x="457200" y="1203598"/>
            <a:ext cx="4042792" cy="3394472"/>
          </a:xfrm>
        </p:spPr>
        <p:txBody>
          <a:bodyPr/>
          <a:lstStyle/>
          <a:p>
            <a:r>
              <a:rPr lang="en-US" altLang="zh-CN" dirty="0"/>
              <a:t>Using C</a:t>
            </a:r>
            <a:r>
              <a:rPr lang="en-US" altLang="zh-CN" baseline="-25000" dirty="0"/>
              <a:t>6</a:t>
            </a:r>
            <a:r>
              <a:rPr lang="en-US" altLang="zh-CN" dirty="0"/>
              <a:t>F</a:t>
            </a:r>
            <a:r>
              <a:rPr lang="en-US" altLang="zh-CN" baseline="-25000" dirty="0"/>
              <a:t>14</a:t>
            </a:r>
            <a:r>
              <a:rPr lang="en-US" altLang="zh-CN" dirty="0"/>
              <a:t> as a radiation source for cosmic ray testing.</a:t>
            </a:r>
            <a:endParaRPr lang="zh-CN" altLang="en-US" dirty="0"/>
          </a:p>
        </p:txBody>
      </p:sp>
      <p:sp>
        <p:nvSpPr>
          <p:cNvPr id="4" name="灯片编号占位符 3">
            <a:extLst>
              <a:ext uri="{FF2B5EF4-FFF2-40B4-BE49-F238E27FC236}">
                <a16:creationId xmlns:a16="http://schemas.microsoft.com/office/drawing/2014/main" id="{1BC31AE5-1951-9B38-2BD8-BB292381741E}"/>
              </a:ext>
            </a:extLst>
          </p:cNvPr>
          <p:cNvSpPr>
            <a:spLocks noGrp="1"/>
          </p:cNvSpPr>
          <p:nvPr>
            <p:ph type="sldNum" sz="quarter" idx="12"/>
          </p:nvPr>
        </p:nvSpPr>
        <p:spPr/>
        <p:txBody>
          <a:bodyPr/>
          <a:lstStyle/>
          <a:p>
            <a:fld id="{B868A996-D89B-40E8-B2C1-E0E001F46DB0}" type="slidenum">
              <a:rPr lang="zh-CN" altLang="en-US" smtClean="0"/>
              <a:pPr/>
              <a:t>7</a:t>
            </a:fld>
            <a:endParaRPr lang="zh-CN" altLang="en-US"/>
          </a:p>
        </p:txBody>
      </p:sp>
      <p:pic>
        <p:nvPicPr>
          <p:cNvPr id="5" name="图片 4">
            <a:extLst>
              <a:ext uri="{FF2B5EF4-FFF2-40B4-BE49-F238E27FC236}">
                <a16:creationId xmlns:a16="http://schemas.microsoft.com/office/drawing/2014/main" id="{D855471F-1098-4531-D286-19A8030DBA79}"/>
              </a:ext>
            </a:extLst>
          </p:cNvPr>
          <p:cNvPicPr>
            <a:picLocks noChangeAspect="1"/>
          </p:cNvPicPr>
          <p:nvPr/>
        </p:nvPicPr>
        <p:blipFill>
          <a:blip r:embed="rId3"/>
          <a:stretch>
            <a:fillRect/>
          </a:stretch>
        </p:blipFill>
        <p:spPr>
          <a:xfrm>
            <a:off x="5014156" y="205464"/>
            <a:ext cx="3395766" cy="4523624"/>
          </a:xfrm>
          <a:prstGeom prst="rect">
            <a:avLst/>
          </a:prstGeom>
        </p:spPr>
      </p:pic>
      <p:sp>
        <p:nvSpPr>
          <p:cNvPr id="6" name="矩形 5">
            <a:extLst>
              <a:ext uri="{FF2B5EF4-FFF2-40B4-BE49-F238E27FC236}">
                <a16:creationId xmlns:a16="http://schemas.microsoft.com/office/drawing/2014/main" id="{7FFC652D-5E2B-1DE2-6A29-E993D6D16EE2}"/>
              </a:ext>
            </a:extLst>
          </p:cNvPr>
          <p:cNvSpPr/>
          <p:nvPr/>
        </p:nvSpPr>
        <p:spPr bwMode="auto">
          <a:xfrm>
            <a:off x="5734236" y="499786"/>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7" name="直接箭头连接符 6">
            <a:extLst>
              <a:ext uri="{FF2B5EF4-FFF2-40B4-BE49-F238E27FC236}">
                <a16:creationId xmlns:a16="http://schemas.microsoft.com/office/drawing/2014/main" id="{48FBE031-D463-A9F8-3A7A-DB10E39BE715}"/>
              </a:ext>
            </a:extLst>
          </p:cNvPr>
          <p:cNvCxnSpPr>
            <a:cxnSpLocks/>
            <a:stCxn id="8" idx="3"/>
            <a:endCxn id="6" idx="1"/>
          </p:cNvCxnSpPr>
          <p:nvPr/>
        </p:nvCxnSpPr>
        <p:spPr bwMode="auto">
          <a:xfrm>
            <a:off x="4600571" y="641420"/>
            <a:ext cx="1133665" cy="4261"/>
          </a:xfrm>
          <a:prstGeom prst="straightConnector1">
            <a:avLst/>
          </a:prstGeom>
          <a:noFill/>
          <a:ln w="38100" cap="flat" cmpd="sng" algn="ctr">
            <a:solidFill>
              <a:srgbClr val="00B0F0"/>
            </a:solidFill>
            <a:prstDash val="solid"/>
            <a:round/>
            <a:headEnd type="none" w="med" len="med"/>
            <a:tailEnd type="triangle"/>
          </a:ln>
          <a:effectLst/>
        </p:spPr>
      </p:cxnSp>
      <p:sp>
        <p:nvSpPr>
          <p:cNvPr id="8" name="文本框 7">
            <a:extLst>
              <a:ext uri="{FF2B5EF4-FFF2-40B4-BE49-F238E27FC236}">
                <a16:creationId xmlns:a16="http://schemas.microsoft.com/office/drawing/2014/main" id="{D39DEE84-BD19-D5E5-369F-018BBBB35011}"/>
              </a:ext>
            </a:extLst>
          </p:cNvPr>
          <p:cNvSpPr txBox="1"/>
          <p:nvPr/>
        </p:nvSpPr>
        <p:spPr>
          <a:xfrm>
            <a:off x="3851920" y="487531"/>
            <a:ext cx="748651"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Trigger</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E8E01956-DC33-4F8A-840C-AD695E7BA027}"/>
              </a:ext>
            </a:extLst>
          </p:cNvPr>
          <p:cNvSpPr/>
          <p:nvPr/>
        </p:nvSpPr>
        <p:spPr bwMode="auto">
          <a:xfrm>
            <a:off x="5734236" y="880871"/>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0" name="直接箭头连接符 9">
            <a:extLst>
              <a:ext uri="{FF2B5EF4-FFF2-40B4-BE49-F238E27FC236}">
                <a16:creationId xmlns:a16="http://schemas.microsoft.com/office/drawing/2014/main" id="{8086FE27-58F1-2206-9A1B-70C9A9CBBA85}"/>
              </a:ext>
            </a:extLst>
          </p:cNvPr>
          <p:cNvCxnSpPr>
            <a:cxnSpLocks/>
            <a:stCxn id="11" idx="3"/>
            <a:endCxn id="9" idx="1"/>
          </p:cNvCxnSpPr>
          <p:nvPr/>
        </p:nvCxnSpPr>
        <p:spPr bwMode="auto">
          <a:xfrm>
            <a:off x="4597064" y="1026765"/>
            <a:ext cx="1137172" cy="1"/>
          </a:xfrm>
          <a:prstGeom prst="straightConnector1">
            <a:avLst/>
          </a:prstGeom>
          <a:noFill/>
          <a:ln w="38100" cap="flat" cmpd="sng" algn="ctr">
            <a:solidFill>
              <a:srgbClr val="00B0F0"/>
            </a:solidFill>
            <a:prstDash val="solid"/>
            <a:round/>
            <a:headEnd type="none" w="med" len="med"/>
            <a:tailEnd type="triangle"/>
          </a:ln>
          <a:effectLst/>
        </p:spPr>
      </p:cxnSp>
      <p:sp>
        <p:nvSpPr>
          <p:cNvPr id="11" name="文本框 10">
            <a:extLst>
              <a:ext uri="{FF2B5EF4-FFF2-40B4-BE49-F238E27FC236}">
                <a16:creationId xmlns:a16="http://schemas.microsoft.com/office/drawing/2014/main" id="{4AE41D20-A138-E6B1-2C15-AC3548B6BC51}"/>
              </a:ext>
            </a:extLst>
          </p:cNvPr>
          <p:cNvSpPr txBox="1"/>
          <p:nvPr/>
        </p:nvSpPr>
        <p:spPr>
          <a:xfrm>
            <a:off x="3491880" y="872876"/>
            <a:ext cx="1105184"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Tracker 1, 2</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11">
            <a:extLst>
              <a:ext uri="{FF2B5EF4-FFF2-40B4-BE49-F238E27FC236}">
                <a16:creationId xmlns:a16="http://schemas.microsoft.com/office/drawing/2014/main" id="{7D8281D5-43D2-E535-933E-02DFF21DC5CA}"/>
              </a:ext>
            </a:extLst>
          </p:cNvPr>
          <p:cNvSpPr/>
          <p:nvPr/>
        </p:nvSpPr>
        <p:spPr bwMode="auto">
          <a:xfrm>
            <a:off x="5734236" y="1776761"/>
            <a:ext cx="1584176" cy="936104"/>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3" name="直接箭头连接符 12">
            <a:extLst>
              <a:ext uri="{FF2B5EF4-FFF2-40B4-BE49-F238E27FC236}">
                <a16:creationId xmlns:a16="http://schemas.microsoft.com/office/drawing/2014/main" id="{20B48AE7-DDDF-472D-B352-33B263BE0457}"/>
              </a:ext>
            </a:extLst>
          </p:cNvPr>
          <p:cNvCxnSpPr>
            <a:cxnSpLocks/>
            <a:stCxn id="14" idx="3"/>
            <a:endCxn id="12" idx="1"/>
          </p:cNvCxnSpPr>
          <p:nvPr/>
        </p:nvCxnSpPr>
        <p:spPr bwMode="auto">
          <a:xfrm>
            <a:off x="4597064" y="2244813"/>
            <a:ext cx="1137172" cy="0"/>
          </a:xfrm>
          <a:prstGeom prst="straightConnector1">
            <a:avLst/>
          </a:prstGeom>
          <a:noFill/>
          <a:ln w="38100" cap="flat" cmpd="sng" algn="ctr">
            <a:solidFill>
              <a:srgbClr val="00B0F0"/>
            </a:solidFill>
            <a:prstDash val="solid"/>
            <a:round/>
            <a:headEnd type="none" w="med" len="med"/>
            <a:tailEnd type="triangle"/>
          </a:ln>
          <a:effectLst/>
        </p:spPr>
      </p:cxnSp>
      <p:sp>
        <p:nvSpPr>
          <p:cNvPr id="14" name="文本框 13">
            <a:extLst>
              <a:ext uri="{FF2B5EF4-FFF2-40B4-BE49-F238E27FC236}">
                <a16:creationId xmlns:a16="http://schemas.microsoft.com/office/drawing/2014/main" id="{9D707EE4-DFD6-F922-07C2-C4DFA9AAA866}"/>
              </a:ext>
            </a:extLst>
          </p:cNvPr>
          <p:cNvSpPr txBox="1"/>
          <p:nvPr/>
        </p:nvSpPr>
        <p:spPr>
          <a:xfrm>
            <a:off x="3922646" y="2090924"/>
            <a:ext cx="674418"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RICH</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矩形 14">
            <a:extLst>
              <a:ext uri="{FF2B5EF4-FFF2-40B4-BE49-F238E27FC236}">
                <a16:creationId xmlns:a16="http://schemas.microsoft.com/office/drawing/2014/main" id="{6BF7FCA6-E74C-3F82-E242-74025A47E7D7}"/>
              </a:ext>
            </a:extLst>
          </p:cNvPr>
          <p:cNvSpPr/>
          <p:nvPr/>
        </p:nvSpPr>
        <p:spPr bwMode="auto">
          <a:xfrm>
            <a:off x="5734236" y="3218799"/>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6" name="直接箭头连接符 15">
            <a:extLst>
              <a:ext uri="{FF2B5EF4-FFF2-40B4-BE49-F238E27FC236}">
                <a16:creationId xmlns:a16="http://schemas.microsoft.com/office/drawing/2014/main" id="{929069D6-AF55-2350-6F68-9851688566A3}"/>
              </a:ext>
            </a:extLst>
          </p:cNvPr>
          <p:cNvCxnSpPr>
            <a:cxnSpLocks/>
            <a:stCxn id="17" idx="3"/>
            <a:endCxn id="15" idx="1"/>
          </p:cNvCxnSpPr>
          <p:nvPr/>
        </p:nvCxnSpPr>
        <p:spPr bwMode="auto">
          <a:xfrm>
            <a:off x="4559598" y="3364694"/>
            <a:ext cx="1174638" cy="0"/>
          </a:xfrm>
          <a:prstGeom prst="straightConnector1">
            <a:avLst/>
          </a:prstGeom>
          <a:noFill/>
          <a:ln w="38100" cap="flat" cmpd="sng" algn="ctr">
            <a:solidFill>
              <a:srgbClr val="00B0F0"/>
            </a:solidFill>
            <a:prstDash val="solid"/>
            <a:round/>
            <a:headEnd type="none" w="med" len="med"/>
            <a:tailEnd type="triangle"/>
          </a:ln>
          <a:effectLst/>
        </p:spPr>
      </p:cxnSp>
      <p:sp>
        <p:nvSpPr>
          <p:cNvPr id="17" name="文本框 16">
            <a:extLst>
              <a:ext uri="{FF2B5EF4-FFF2-40B4-BE49-F238E27FC236}">
                <a16:creationId xmlns:a16="http://schemas.microsoft.com/office/drawing/2014/main" id="{A93B753E-C464-F045-A5EC-D9EF63BDE380}"/>
              </a:ext>
            </a:extLst>
          </p:cNvPr>
          <p:cNvSpPr txBox="1"/>
          <p:nvPr/>
        </p:nvSpPr>
        <p:spPr>
          <a:xfrm>
            <a:off x="3491880" y="3210805"/>
            <a:ext cx="1067718"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Tracker 3, 4</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矩形 17">
            <a:extLst>
              <a:ext uri="{FF2B5EF4-FFF2-40B4-BE49-F238E27FC236}">
                <a16:creationId xmlns:a16="http://schemas.microsoft.com/office/drawing/2014/main" id="{5733C02C-CF11-F2A3-8428-16A3DB8D7BE1}"/>
              </a:ext>
            </a:extLst>
          </p:cNvPr>
          <p:cNvSpPr/>
          <p:nvPr/>
        </p:nvSpPr>
        <p:spPr bwMode="auto">
          <a:xfrm>
            <a:off x="5734283" y="3813898"/>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9" name="直接箭头连接符 18">
            <a:extLst>
              <a:ext uri="{FF2B5EF4-FFF2-40B4-BE49-F238E27FC236}">
                <a16:creationId xmlns:a16="http://schemas.microsoft.com/office/drawing/2014/main" id="{110EEAA2-0E25-9D94-5B27-E1DB865A8928}"/>
              </a:ext>
            </a:extLst>
          </p:cNvPr>
          <p:cNvCxnSpPr>
            <a:cxnSpLocks/>
            <a:stCxn id="20" idx="3"/>
            <a:endCxn id="18" idx="1"/>
          </p:cNvCxnSpPr>
          <p:nvPr/>
        </p:nvCxnSpPr>
        <p:spPr bwMode="auto">
          <a:xfrm>
            <a:off x="4600619" y="3955532"/>
            <a:ext cx="1133664" cy="4261"/>
          </a:xfrm>
          <a:prstGeom prst="straightConnector1">
            <a:avLst/>
          </a:prstGeom>
          <a:noFill/>
          <a:ln w="38100" cap="flat" cmpd="sng" algn="ctr">
            <a:solidFill>
              <a:srgbClr val="00B0F0"/>
            </a:solidFill>
            <a:prstDash val="solid"/>
            <a:round/>
            <a:headEnd type="none" w="med" len="med"/>
            <a:tailEnd type="triangle"/>
          </a:ln>
          <a:effectLst/>
        </p:spPr>
      </p:cxnSp>
      <p:sp>
        <p:nvSpPr>
          <p:cNvPr id="20" name="文本框 19">
            <a:extLst>
              <a:ext uri="{FF2B5EF4-FFF2-40B4-BE49-F238E27FC236}">
                <a16:creationId xmlns:a16="http://schemas.microsoft.com/office/drawing/2014/main" id="{3AB98D40-8570-7724-A2C2-1D81E2129FF6}"/>
              </a:ext>
            </a:extLst>
          </p:cNvPr>
          <p:cNvSpPr txBox="1"/>
          <p:nvPr/>
        </p:nvSpPr>
        <p:spPr>
          <a:xfrm>
            <a:off x="3779913" y="3801643"/>
            <a:ext cx="820706"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Trigger</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6" name="组合 25">
            <a:extLst>
              <a:ext uri="{FF2B5EF4-FFF2-40B4-BE49-F238E27FC236}">
                <a16:creationId xmlns:a16="http://schemas.microsoft.com/office/drawing/2014/main" id="{5C4B94DB-0783-F33C-80D7-768B6C640B85}"/>
              </a:ext>
            </a:extLst>
          </p:cNvPr>
          <p:cNvGrpSpPr/>
          <p:nvPr/>
        </p:nvGrpSpPr>
        <p:grpSpPr>
          <a:xfrm>
            <a:off x="985711" y="2090924"/>
            <a:ext cx="2229291" cy="2729230"/>
            <a:chOff x="3970715" y="1358781"/>
            <a:chExt cx="2901552" cy="3879117"/>
          </a:xfrm>
        </p:grpSpPr>
        <p:grpSp>
          <p:nvGrpSpPr>
            <p:cNvPr id="27" name="组合 26">
              <a:extLst>
                <a:ext uri="{FF2B5EF4-FFF2-40B4-BE49-F238E27FC236}">
                  <a16:creationId xmlns:a16="http://schemas.microsoft.com/office/drawing/2014/main" id="{4A3A5197-D71A-36B0-9FA3-4875F9C19530}"/>
                </a:ext>
              </a:extLst>
            </p:cNvPr>
            <p:cNvGrpSpPr/>
            <p:nvPr/>
          </p:nvGrpSpPr>
          <p:grpSpPr>
            <a:xfrm>
              <a:off x="3970715" y="1358781"/>
              <a:ext cx="2901552" cy="3879117"/>
              <a:chOff x="4142740" y="31032"/>
              <a:chExt cx="3022828" cy="3906912"/>
            </a:xfrm>
          </p:grpSpPr>
          <p:pic>
            <p:nvPicPr>
              <p:cNvPr id="32" name="图片 31">
                <a:extLst>
                  <a:ext uri="{FF2B5EF4-FFF2-40B4-BE49-F238E27FC236}">
                    <a16:creationId xmlns:a16="http://schemas.microsoft.com/office/drawing/2014/main" id="{7CC82C06-49F1-75C4-5293-153768DDADD7}"/>
                  </a:ext>
                </a:extLst>
              </p:cNvPr>
              <p:cNvPicPr>
                <a:picLocks noChangeAspect="1"/>
              </p:cNvPicPr>
              <p:nvPr/>
            </p:nvPicPr>
            <p:blipFill>
              <a:blip r:embed="rId4"/>
              <a:stretch>
                <a:fillRect/>
              </a:stretch>
            </p:blipFill>
            <p:spPr>
              <a:xfrm>
                <a:off x="4142740" y="31032"/>
                <a:ext cx="3022828" cy="3906912"/>
              </a:xfrm>
              <a:prstGeom prst="rect">
                <a:avLst/>
              </a:prstGeom>
            </p:spPr>
          </p:pic>
          <p:sp>
            <p:nvSpPr>
              <p:cNvPr id="33" name="文本框 32">
                <a:extLst>
                  <a:ext uri="{FF2B5EF4-FFF2-40B4-BE49-F238E27FC236}">
                    <a16:creationId xmlns:a16="http://schemas.microsoft.com/office/drawing/2014/main" id="{D516C43C-21C7-62FF-97B9-4914FB0CC3F4}"/>
                  </a:ext>
                </a:extLst>
              </p:cNvPr>
              <p:cNvSpPr txBox="1"/>
              <p:nvPr/>
            </p:nvSpPr>
            <p:spPr>
              <a:xfrm>
                <a:off x="6574971" y="2629989"/>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T1</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34" name="文本框 33">
                <a:extLst>
                  <a:ext uri="{FF2B5EF4-FFF2-40B4-BE49-F238E27FC236}">
                    <a16:creationId xmlns:a16="http://schemas.microsoft.com/office/drawing/2014/main" id="{F7C66B58-23DB-7D79-7C93-D2349C8BFC27}"/>
                  </a:ext>
                </a:extLst>
              </p:cNvPr>
              <p:cNvSpPr txBox="1"/>
              <p:nvPr/>
            </p:nvSpPr>
            <p:spPr>
              <a:xfrm>
                <a:off x="6505303" y="826500"/>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T3</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35" name="文本框 34">
                <a:extLst>
                  <a:ext uri="{FF2B5EF4-FFF2-40B4-BE49-F238E27FC236}">
                    <a16:creationId xmlns:a16="http://schemas.microsoft.com/office/drawing/2014/main" id="{E132471F-BB6C-9D02-1107-8E59CF6115D0}"/>
                  </a:ext>
                </a:extLst>
              </p:cNvPr>
              <p:cNvSpPr txBox="1"/>
              <p:nvPr/>
            </p:nvSpPr>
            <p:spPr>
              <a:xfrm>
                <a:off x="6505303" y="618482"/>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T4</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36" name="文本框 35">
                <a:extLst>
                  <a:ext uri="{FF2B5EF4-FFF2-40B4-BE49-F238E27FC236}">
                    <a16:creationId xmlns:a16="http://schemas.microsoft.com/office/drawing/2014/main" id="{F8A55CEA-9389-011D-587B-9E6B36618893}"/>
                  </a:ext>
                </a:extLst>
              </p:cNvPr>
              <p:cNvSpPr txBox="1"/>
              <p:nvPr/>
            </p:nvSpPr>
            <p:spPr>
              <a:xfrm>
                <a:off x="6409509" y="1667971"/>
                <a:ext cx="52805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RICH</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grpSp>
        <p:cxnSp>
          <p:nvCxnSpPr>
            <p:cNvPr id="28" name="直接箭头连接符 27">
              <a:extLst>
                <a:ext uri="{FF2B5EF4-FFF2-40B4-BE49-F238E27FC236}">
                  <a16:creationId xmlns:a16="http://schemas.microsoft.com/office/drawing/2014/main" id="{FF4D66A4-C956-3FAD-040E-DC12A8645891}"/>
                </a:ext>
              </a:extLst>
            </p:cNvPr>
            <p:cNvCxnSpPr/>
            <p:nvPr/>
          </p:nvCxnSpPr>
          <p:spPr>
            <a:xfrm>
              <a:off x="4763589" y="4380411"/>
              <a:ext cx="1541776" cy="0"/>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29" name="文本框 28">
              <a:extLst>
                <a:ext uri="{FF2B5EF4-FFF2-40B4-BE49-F238E27FC236}">
                  <a16:creationId xmlns:a16="http://schemas.microsoft.com/office/drawing/2014/main" id="{849A5E54-2D94-F632-4F3F-67EC6A15E6E0}"/>
                </a:ext>
              </a:extLst>
            </p:cNvPr>
            <p:cNvSpPr txBox="1"/>
            <p:nvPr/>
          </p:nvSpPr>
          <p:spPr>
            <a:xfrm>
              <a:off x="5168030" y="4152602"/>
              <a:ext cx="59503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160mm</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cxnSp>
          <p:nvCxnSpPr>
            <p:cNvPr id="30" name="直接箭头连接符 29">
              <a:extLst>
                <a:ext uri="{FF2B5EF4-FFF2-40B4-BE49-F238E27FC236}">
                  <a16:creationId xmlns:a16="http://schemas.microsoft.com/office/drawing/2014/main" id="{F421A2DA-AE4B-EA32-2657-EC6C80C55FA1}"/>
                </a:ext>
              </a:extLst>
            </p:cNvPr>
            <p:cNvCxnSpPr>
              <a:cxnSpLocks/>
            </p:cNvCxnSpPr>
            <p:nvPr/>
          </p:nvCxnSpPr>
          <p:spPr>
            <a:xfrm flipV="1">
              <a:off x="4650020" y="2148590"/>
              <a:ext cx="0" cy="1982718"/>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31" name="文本框 30">
              <a:extLst>
                <a:ext uri="{FF2B5EF4-FFF2-40B4-BE49-F238E27FC236}">
                  <a16:creationId xmlns:a16="http://schemas.microsoft.com/office/drawing/2014/main" id="{895C8705-EA03-6D48-DFE2-E89C263EE6E2}"/>
                </a:ext>
              </a:extLst>
            </p:cNvPr>
            <p:cNvSpPr txBox="1"/>
            <p:nvPr/>
          </p:nvSpPr>
          <p:spPr>
            <a:xfrm rot="16200000">
              <a:off x="4256706" y="3033378"/>
              <a:ext cx="59503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741mm</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grpSp>
      <p:sp>
        <p:nvSpPr>
          <p:cNvPr id="21" name="文本框 20">
            <a:extLst>
              <a:ext uri="{FF2B5EF4-FFF2-40B4-BE49-F238E27FC236}">
                <a16:creationId xmlns:a16="http://schemas.microsoft.com/office/drawing/2014/main" id="{C9476F8A-CE2A-E738-F380-FDD2358CFDD4}"/>
              </a:ext>
            </a:extLst>
          </p:cNvPr>
          <p:cNvSpPr txBox="1"/>
          <p:nvPr/>
        </p:nvSpPr>
        <p:spPr>
          <a:xfrm>
            <a:off x="5900075" y="4720728"/>
            <a:ext cx="1418337" cy="461665"/>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Test setup</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7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A76D6D-B4D6-6F6C-822D-135A77BFB801}"/>
              </a:ext>
            </a:extLst>
          </p:cNvPr>
          <p:cNvSpPr>
            <a:spLocks noGrp="1"/>
          </p:cNvSpPr>
          <p:nvPr>
            <p:ph type="title"/>
          </p:nvPr>
        </p:nvSpPr>
        <p:spPr/>
        <p:txBody>
          <a:bodyPr/>
          <a:lstStyle/>
          <a:p>
            <a:r>
              <a:rPr lang="en-US" altLang="zh-CN" dirty="0"/>
              <a:t>Cosmic ray experiment test results</a:t>
            </a:r>
            <a:endParaRPr lang="zh-CN" altLang="en-US" dirty="0"/>
          </a:p>
        </p:txBody>
      </p:sp>
      <p:sp>
        <p:nvSpPr>
          <p:cNvPr id="3" name="内容占位符 2">
            <a:extLst>
              <a:ext uri="{FF2B5EF4-FFF2-40B4-BE49-F238E27FC236}">
                <a16:creationId xmlns:a16="http://schemas.microsoft.com/office/drawing/2014/main" id="{B0CC573C-06C5-3C0C-74D4-F2DCB82EB3C1}"/>
              </a:ext>
            </a:extLst>
          </p:cNvPr>
          <p:cNvSpPr>
            <a:spLocks noGrp="1"/>
          </p:cNvSpPr>
          <p:nvPr>
            <p:ph idx="1"/>
          </p:nvPr>
        </p:nvSpPr>
        <p:spPr>
          <a:xfrm>
            <a:off x="457200" y="1203598"/>
            <a:ext cx="3679182" cy="3394472"/>
          </a:xfrm>
        </p:spPr>
        <p:txBody>
          <a:bodyPr/>
          <a:lstStyle/>
          <a:p>
            <a:r>
              <a:rPr lang="en-US" altLang="zh-CN" sz="1600" dirty="0"/>
              <a:t>Effective event count: 3711</a:t>
            </a:r>
          </a:p>
          <a:p>
            <a:r>
              <a:rPr lang="en-US" altLang="zh-CN" sz="1600" dirty="0"/>
              <a:t>Ionize-like hits: Distance from the expected ionization position &lt; 18mm</a:t>
            </a:r>
          </a:p>
          <a:p>
            <a:r>
              <a:rPr lang="en-US" altLang="zh-CN" sz="1600" dirty="0"/>
              <a:t>PE-like hits: Distance from the expected photon position &lt; 25mm</a:t>
            </a:r>
          </a:p>
          <a:p>
            <a:r>
              <a:rPr lang="en-US" altLang="zh-CN" sz="1600" dirty="0"/>
              <a:t>The average </a:t>
            </a:r>
            <a:r>
              <a:rPr lang="en-US" altLang="zh-CN" dirty="0" err="1"/>
              <a:t>N</a:t>
            </a:r>
            <a:r>
              <a:rPr lang="en-US" altLang="zh-CN" baseline="-25000" dirty="0" err="1"/>
              <a:t>p.e</a:t>
            </a:r>
            <a:r>
              <a:rPr lang="en-US" altLang="zh-CN" baseline="-25000" dirty="0"/>
              <a:t>.</a:t>
            </a:r>
            <a:r>
              <a:rPr lang="en-US" altLang="zh-CN" sz="1600" baseline="-25000" dirty="0"/>
              <a:t> </a:t>
            </a:r>
            <a:r>
              <a:rPr lang="en-US" altLang="zh-CN" sz="1600" dirty="0"/>
              <a:t>is 0.59</a:t>
            </a:r>
          </a:p>
          <a:p>
            <a:endParaRPr lang="zh-CN" altLang="en-US" sz="1600" dirty="0"/>
          </a:p>
          <a:p>
            <a:endParaRPr lang="zh-CN" altLang="en-US" dirty="0"/>
          </a:p>
        </p:txBody>
      </p:sp>
      <p:sp>
        <p:nvSpPr>
          <p:cNvPr id="4" name="灯片编号占位符 3">
            <a:extLst>
              <a:ext uri="{FF2B5EF4-FFF2-40B4-BE49-F238E27FC236}">
                <a16:creationId xmlns:a16="http://schemas.microsoft.com/office/drawing/2014/main" id="{2ED239C6-E758-7E75-0CDB-B5ABFAAE093A}"/>
              </a:ext>
            </a:extLst>
          </p:cNvPr>
          <p:cNvSpPr>
            <a:spLocks noGrp="1"/>
          </p:cNvSpPr>
          <p:nvPr>
            <p:ph type="sldNum" sz="quarter" idx="12"/>
          </p:nvPr>
        </p:nvSpPr>
        <p:spPr/>
        <p:txBody>
          <a:bodyPr/>
          <a:lstStyle/>
          <a:p>
            <a:fld id="{B868A996-D89B-40E8-B2C1-E0E001F46DB0}" type="slidenum">
              <a:rPr lang="zh-CN" altLang="en-US" smtClean="0"/>
              <a:pPr/>
              <a:t>8</a:t>
            </a:fld>
            <a:endParaRPr lang="zh-CN" altLang="en-US"/>
          </a:p>
        </p:txBody>
      </p:sp>
      <p:pic>
        <p:nvPicPr>
          <p:cNvPr id="5" name="图片 4" descr="图表&#10;&#10;描述已自动生成">
            <a:extLst>
              <a:ext uri="{FF2B5EF4-FFF2-40B4-BE49-F238E27FC236}">
                <a16:creationId xmlns:a16="http://schemas.microsoft.com/office/drawing/2014/main" id="{3D380C80-0613-E635-6634-79F572A16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280" y="973608"/>
            <a:ext cx="1882279" cy="2029086"/>
          </a:xfrm>
          <a:prstGeom prst="rect">
            <a:avLst/>
          </a:prstGeom>
        </p:spPr>
      </p:pic>
      <p:pic>
        <p:nvPicPr>
          <p:cNvPr id="6" name="图片 5">
            <a:extLst>
              <a:ext uri="{FF2B5EF4-FFF2-40B4-BE49-F238E27FC236}">
                <a16:creationId xmlns:a16="http://schemas.microsoft.com/office/drawing/2014/main" id="{2FFE5DAD-D3D9-B576-8BF6-75F21FE27854}"/>
              </a:ext>
            </a:extLst>
          </p:cNvPr>
          <p:cNvPicPr>
            <a:picLocks noChangeAspect="1"/>
          </p:cNvPicPr>
          <p:nvPr/>
        </p:nvPicPr>
        <p:blipFill>
          <a:blip r:embed="rId4"/>
          <a:stretch>
            <a:fillRect/>
          </a:stretch>
        </p:blipFill>
        <p:spPr>
          <a:xfrm>
            <a:off x="3121137" y="3017638"/>
            <a:ext cx="2573140" cy="1923678"/>
          </a:xfrm>
          <a:prstGeom prst="rect">
            <a:avLst/>
          </a:prstGeom>
        </p:spPr>
      </p:pic>
      <p:pic>
        <p:nvPicPr>
          <p:cNvPr id="7" name="图片 6">
            <a:extLst>
              <a:ext uri="{FF2B5EF4-FFF2-40B4-BE49-F238E27FC236}">
                <a16:creationId xmlns:a16="http://schemas.microsoft.com/office/drawing/2014/main" id="{A80CBCA5-7D3F-24E0-D562-6A44B5F7DB0B}"/>
              </a:ext>
            </a:extLst>
          </p:cNvPr>
          <p:cNvPicPr>
            <a:picLocks noChangeAspect="1"/>
          </p:cNvPicPr>
          <p:nvPr/>
        </p:nvPicPr>
        <p:blipFill>
          <a:blip r:embed="rId5"/>
          <a:stretch>
            <a:fillRect/>
          </a:stretch>
        </p:blipFill>
        <p:spPr>
          <a:xfrm>
            <a:off x="410431" y="2981067"/>
            <a:ext cx="2590743" cy="1844771"/>
          </a:xfrm>
          <a:prstGeom prst="rect">
            <a:avLst/>
          </a:prstGeom>
        </p:spPr>
      </p:pic>
      <p:pic>
        <p:nvPicPr>
          <p:cNvPr id="8" name="图片 7">
            <a:extLst>
              <a:ext uri="{FF2B5EF4-FFF2-40B4-BE49-F238E27FC236}">
                <a16:creationId xmlns:a16="http://schemas.microsoft.com/office/drawing/2014/main" id="{521A58D9-CD66-D356-2403-929FE2AA6821}"/>
              </a:ext>
            </a:extLst>
          </p:cNvPr>
          <p:cNvPicPr>
            <a:picLocks noChangeAspect="1"/>
          </p:cNvPicPr>
          <p:nvPr/>
        </p:nvPicPr>
        <p:blipFill>
          <a:blip r:embed="rId6"/>
          <a:stretch>
            <a:fillRect/>
          </a:stretch>
        </p:blipFill>
        <p:spPr>
          <a:xfrm>
            <a:off x="5868144" y="3001911"/>
            <a:ext cx="2601305" cy="1844993"/>
          </a:xfrm>
          <a:prstGeom prst="rect">
            <a:avLst/>
          </a:prstGeom>
        </p:spPr>
      </p:pic>
      <p:pic>
        <p:nvPicPr>
          <p:cNvPr id="9" name="图片 8">
            <a:extLst>
              <a:ext uri="{FF2B5EF4-FFF2-40B4-BE49-F238E27FC236}">
                <a16:creationId xmlns:a16="http://schemas.microsoft.com/office/drawing/2014/main" id="{4CCBDDE8-5AFB-CED0-CB90-2EF247236F50}"/>
              </a:ext>
            </a:extLst>
          </p:cNvPr>
          <p:cNvPicPr>
            <a:picLocks noChangeAspect="1"/>
          </p:cNvPicPr>
          <p:nvPr/>
        </p:nvPicPr>
        <p:blipFill rotWithShape="1">
          <a:blip r:embed="rId7"/>
          <a:srcRect r="50000"/>
          <a:stretch/>
        </p:blipFill>
        <p:spPr>
          <a:xfrm>
            <a:off x="4355976" y="990940"/>
            <a:ext cx="1816710" cy="1909894"/>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A5BB474-BAB4-68A9-01A1-4B1B955BFFAC}"/>
                  </a:ext>
                </a:extLst>
              </p:cNvPr>
              <p:cNvSpPr txBox="1"/>
              <p:nvPr/>
            </p:nvSpPr>
            <p:spPr>
              <a:xfrm>
                <a:off x="3649246" y="4803997"/>
                <a:ext cx="2024996" cy="276999"/>
              </a:xfrm>
              <a:prstGeom prst="rect">
                <a:avLst/>
              </a:prstGeom>
              <a:noFill/>
            </p:spPr>
            <p:txBody>
              <a:bodyPr wrap="square" rtlCol="0">
                <a:spAutoFit/>
              </a:bodyPr>
              <a:lstStyle/>
              <a:p>
                <a:r>
                  <a:rPr lang="en-US" altLang="zh-CN" sz="1200" dirty="0">
                    <a:latin typeface="等线" panose="02010600030101010101" pitchFamily="2" charset="-122"/>
                    <a:ea typeface="等线" panose="02010600030101010101" pitchFamily="2" charset="-122"/>
                    <a:cs typeface="Times New Roman" panose="02020603050405020304" pitchFamily="18" charset="0"/>
                  </a:rPr>
                  <a:t>The distribution of </a:t>
                </a:r>
                <a14:m>
                  <m:oMath xmlns:m="http://schemas.openxmlformats.org/officeDocument/2006/math">
                    <m:sSub>
                      <m:sSubPr>
                        <m:ctrlPr>
                          <a:rPr lang="en-US" altLang="zh-CN" sz="1200" b="0" i="1" smtClean="0">
                            <a:latin typeface="Cambria Math" panose="02040503050406030204" pitchFamily="18" charset="0"/>
                            <a:cs typeface="Times New Roman" panose="02020603050405020304" pitchFamily="18" charset="0"/>
                          </a:rPr>
                        </m:ctrlPr>
                      </m:sSubPr>
                      <m:e>
                        <m:r>
                          <a:rPr lang="en-US" altLang="zh-CN" sz="1200" b="0" i="1" smtClean="0">
                            <a:latin typeface="Cambria Math" panose="02040503050406030204" pitchFamily="18" charset="0"/>
                            <a:cs typeface="Times New Roman" panose="02020603050405020304" pitchFamily="18" charset="0"/>
                          </a:rPr>
                          <m:t>𝜃</m:t>
                        </m:r>
                      </m:e>
                      <m:sub>
                        <m:r>
                          <a:rPr lang="en-US" altLang="zh-CN" sz="1200" b="0" i="1" smtClean="0">
                            <a:latin typeface="Cambria Math" panose="02040503050406030204" pitchFamily="18" charset="0"/>
                            <a:cs typeface="Times New Roman" panose="02020603050405020304" pitchFamily="18" charset="0"/>
                          </a:rPr>
                          <m:t>𝐶</m:t>
                        </m:r>
                      </m:sub>
                    </m:sSub>
                  </m:oMath>
                </a14:m>
                <a:endParaRPr lang="en-US" altLang="zh-CN" sz="1200" b="0" dirty="0">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BA5BB474-BAB4-68A9-01A1-4B1B955BFFAC}"/>
                  </a:ext>
                </a:extLst>
              </p:cNvPr>
              <p:cNvSpPr txBox="1">
                <a:spLocks noRot="1" noChangeAspect="1" noMove="1" noResize="1" noEditPoints="1" noAdjustHandles="1" noChangeArrowheads="1" noChangeShapeType="1" noTextEdit="1"/>
              </p:cNvSpPr>
              <p:nvPr/>
            </p:nvSpPr>
            <p:spPr>
              <a:xfrm>
                <a:off x="3649246" y="4803997"/>
                <a:ext cx="2024996" cy="276999"/>
              </a:xfrm>
              <a:prstGeom prst="rect">
                <a:avLst/>
              </a:prstGeom>
              <a:blipFill>
                <a:blip r:embed="rId8"/>
                <a:stretch>
                  <a:fillRect l="-301" b="-17778"/>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0BB92C2E-D484-1BE7-5D03-E874E338A0A9}"/>
              </a:ext>
            </a:extLst>
          </p:cNvPr>
          <p:cNvSpPr txBox="1"/>
          <p:nvPr/>
        </p:nvSpPr>
        <p:spPr>
          <a:xfrm>
            <a:off x="6496181" y="4755611"/>
            <a:ext cx="1492361" cy="276999"/>
          </a:xfrm>
          <a:prstGeom prst="rect">
            <a:avLst/>
          </a:prstGeom>
          <a:noFill/>
        </p:spPr>
        <p:txBody>
          <a:bodyPr wrap="square" rtlCol="0">
            <a:spAutoFit/>
          </a:bodyPr>
          <a:lstStyle/>
          <a:p>
            <a:r>
              <a:rPr lang="en-US" altLang="zh-CN" sz="1200" dirty="0">
                <a:latin typeface="等线" panose="02010600030101010101" pitchFamily="2" charset="-122"/>
                <a:ea typeface="等线" panose="02010600030101010101" pitchFamily="2" charset="-122"/>
                <a:cs typeface="Times New Roman" panose="02020603050405020304" pitchFamily="18" charset="0"/>
              </a:rPr>
              <a:t>Energy spectrum</a:t>
            </a:r>
            <a:endParaRPr lang="en-US" altLang="zh-CN" sz="1200" b="0" dirty="0">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9766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5668D4-6CA0-78AD-C672-963D8874B13E}"/>
              </a:ext>
            </a:extLst>
          </p:cNvPr>
          <p:cNvSpPr>
            <a:spLocks noGrp="1"/>
          </p:cNvSpPr>
          <p:nvPr>
            <p:ph type="title"/>
          </p:nvPr>
        </p:nvSpPr>
        <p:spPr/>
        <p:txBody>
          <a:bodyPr/>
          <a:lstStyle/>
          <a:p>
            <a:r>
              <a:rPr lang="en-US" altLang="zh-CN" dirty="0"/>
              <a:t>Experimental and Simulation Discrepancy Analysis</a:t>
            </a:r>
            <a:endParaRPr lang="zh-CN" altLang="en-US" dirty="0"/>
          </a:p>
        </p:txBody>
      </p:sp>
      <mc:AlternateContent xmlns:mc="http://schemas.openxmlformats.org/markup-compatibility/2006">
        <mc:Choice xmlns:a14="http://schemas.microsoft.com/office/drawing/2010/main" Requires="a14">
          <p:graphicFrame>
            <p:nvGraphicFramePr>
              <p:cNvPr id="5" name="内容占位符 4">
                <a:extLst>
                  <a:ext uri="{FF2B5EF4-FFF2-40B4-BE49-F238E27FC236}">
                    <a16:creationId xmlns:a16="http://schemas.microsoft.com/office/drawing/2014/main" id="{CEFB6F95-ABBD-D3D1-F414-0298CC1A5F11}"/>
                  </a:ext>
                </a:extLst>
              </p:cNvPr>
              <p:cNvGraphicFramePr>
                <a:graphicFrameLocks noGrp="1"/>
              </p:cNvGraphicFramePr>
              <p:nvPr>
                <p:ph idx="1"/>
                <p:extLst>
                  <p:ext uri="{D42A27DB-BD31-4B8C-83A1-F6EECF244321}">
                    <p14:modId xmlns:p14="http://schemas.microsoft.com/office/powerpoint/2010/main" val="3614088778"/>
                  </p:ext>
                </p:extLst>
              </p:nvPr>
            </p:nvGraphicFramePr>
            <p:xfrm>
              <a:off x="755576" y="1842219"/>
              <a:ext cx="7488832" cy="2384616"/>
            </p:xfrm>
            <a:graphic>
              <a:graphicData uri="http://schemas.openxmlformats.org/drawingml/2006/table">
                <a:tbl>
                  <a:tblPr firstRow="1" bandRow="1"/>
                  <a:tblGrid>
                    <a:gridCol w="2484276">
                      <a:extLst>
                        <a:ext uri="{9D8B030D-6E8A-4147-A177-3AD203B41FA5}">
                          <a16:colId xmlns:a16="http://schemas.microsoft.com/office/drawing/2014/main" val="204767832"/>
                        </a:ext>
                      </a:extLst>
                    </a:gridCol>
                    <a:gridCol w="2154446">
                      <a:extLst>
                        <a:ext uri="{9D8B030D-6E8A-4147-A177-3AD203B41FA5}">
                          <a16:colId xmlns:a16="http://schemas.microsoft.com/office/drawing/2014/main" val="920046950"/>
                        </a:ext>
                      </a:extLst>
                    </a:gridCol>
                    <a:gridCol w="1697982">
                      <a:extLst>
                        <a:ext uri="{9D8B030D-6E8A-4147-A177-3AD203B41FA5}">
                          <a16:colId xmlns:a16="http://schemas.microsoft.com/office/drawing/2014/main" val="914000998"/>
                        </a:ext>
                      </a:extLst>
                    </a:gridCol>
                    <a:gridCol w="1152128">
                      <a:extLst>
                        <a:ext uri="{9D8B030D-6E8A-4147-A177-3AD203B41FA5}">
                          <a16:colId xmlns:a16="http://schemas.microsoft.com/office/drawing/2014/main" val="3316036165"/>
                        </a:ext>
                      </a:extLst>
                    </a:gridCol>
                  </a:tblGrid>
                  <a:tr h="324000">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r>
                            <a:rPr lang="en-US" altLang="zh-CN"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Simulated value (@180nm)</a:t>
                          </a:r>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r>
                            <a:rPr lang="en-US" altLang="zh-CN"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Experimental value (@180nm)</a:t>
                          </a:r>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r>
                            <a:rPr lang="en-US" altLang="zh-CN"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Relative ratio</a:t>
                          </a:r>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296591"/>
                      </a:ext>
                    </a:extLst>
                  </a:tr>
                  <a:tr h="18000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Radiator transmittance*</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95% (1cm)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11.2% (1cm)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11.8%</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9842277"/>
                      </a:ext>
                    </a:extLst>
                  </a:tr>
                  <a:tr h="18000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Quartz  transmittance</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87.6% (4mm)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92.2% (4mm)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105.3%</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47114"/>
                      </a:ext>
                    </a:extLst>
                  </a:tr>
                  <a:tr h="18000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CsI QE*</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10.5%</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14:m>
                            <m:oMath xmlns:m="http://schemas.openxmlformats.org/officeDocument/2006/math">
                              <m:sSubSup>
                                <m:sSubSupPr>
                                  <m:ctrlPr>
                                    <a:rPr lang="en-US" altLang="zh-CN" sz="1200" b="0" i="1" smtClean="0">
                                      <a:latin typeface="Cambria Math" panose="02040503050406030204" pitchFamily="18" charset="0"/>
                                    </a:rPr>
                                  </m:ctrlPr>
                                </m:sSubSupPr>
                                <m:e>
                                  <m:r>
                                    <a:rPr lang="en-US" altLang="zh-CN" sz="1200" b="0" i="1" smtClean="0">
                                      <a:latin typeface="Cambria Math" panose="02040503050406030204" pitchFamily="18" charset="0"/>
                                    </a:rPr>
                                    <m:t>6</m:t>
                                  </m:r>
                                </m:e>
                                <m:sub>
                                  <m:r>
                                    <a:rPr lang="en-US" altLang="zh-CN" sz="1200" b="0" i="1" smtClean="0">
                                      <a:latin typeface="Cambria Math" panose="02040503050406030204" pitchFamily="18" charset="0"/>
                                    </a:rPr>
                                    <m:t>−3</m:t>
                                  </m:r>
                                </m:sub>
                                <m:sup>
                                  <m:r>
                                    <a:rPr lang="en-US" altLang="zh-CN" sz="1200" b="0" i="1" smtClean="0">
                                      <a:latin typeface="Cambria Math" panose="02040503050406030204" pitchFamily="18" charset="0"/>
                                    </a:rPr>
                                    <m:t>+2.5</m:t>
                                  </m:r>
                                </m:sup>
                              </m:sSubSup>
                              <m:r>
                                <a:rPr lang="en-US" altLang="zh-CN" sz="1200" b="0" i="1" smtClean="0">
                                  <a:latin typeface="Cambria Math" panose="02040503050406030204" pitchFamily="18" charset="0"/>
                                </a:rPr>
                                <m:t>%</m:t>
                              </m:r>
                            </m:oMath>
                          </a14:m>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 </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57%</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12725"/>
                      </a:ext>
                    </a:extLst>
                  </a:tr>
                  <a:tr h="18000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Photoelectron collection efficiency*</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78% (wire chamber efficiency)</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65% </a:t>
                          </a:r>
                          <a14:m>
                            <m:oMath xmlns:m="http://schemas.openxmlformats.org/officeDocument/2006/math">
                              <m:r>
                                <a:rPr lang="en-US" altLang="zh-CN" sz="1200" b="0" i="1" smtClean="0">
                                  <a:latin typeface="Cambria Math" panose="02040503050406030204" pitchFamily="18" charset="0"/>
                                </a:rPr>
                                <m:t>×</m:t>
                              </m:r>
                            </m:oMath>
                          </a14:m>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50%</a:t>
                          </a:r>
                          <a:r>
                            <a:rPr lang="en-US" altLang="zh-CN" sz="1200" baseline="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(41.7%)</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1478929"/>
                      </a:ext>
                    </a:extLst>
                  </a:tr>
                  <a:tr h="18000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Electronics threshold</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90%</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62%</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68.9%</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38224"/>
                      </a:ext>
                    </a:extLst>
                  </a:tr>
                  <a:tr h="18000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Total efficiency</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2.0%</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480882"/>
                      </a:ext>
                    </a:extLst>
                  </a:tr>
                  <a:tr h="18000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N</a:t>
                          </a:r>
                          <a:r>
                            <a:rPr lang="en-US" altLang="zh-CN" sz="1200" baseline="-25000" dirty="0" err="1">
                              <a:latin typeface="Times New Roman" panose="02020603050405020304" pitchFamily="18" charset="0"/>
                              <a:ea typeface="黑体" panose="02010609060101010101" pitchFamily="49" charset="-122"/>
                              <a:cs typeface="Times New Roman" panose="02020603050405020304" pitchFamily="18" charset="0"/>
                            </a:rPr>
                            <a:t>pe</a:t>
                          </a:r>
                          <a:endParaRPr lang="zh-CN" altLang="en-US" sz="1200" baseline="-250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9.7</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0.59</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5.2%</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095262"/>
                      </a:ext>
                    </a:extLst>
                  </a:tr>
                </a:tbl>
              </a:graphicData>
            </a:graphic>
          </p:graphicFrame>
        </mc:Choice>
        <mc:Fallback>
          <p:graphicFrame>
            <p:nvGraphicFramePr>
              <p:cNvPr id="5" name="内容占位符 4">
                <a:extLst>
                  <a:ext uri="{FF2B5EF4-FFF2-40B4-BE49-F238E27FC236}">
                    <a16:creationId xmlns:a16="http://schemas.microsoft.com/office/drawing/2014/main" id="{CEFB6F95-ABBD-D3D1-F414-0298CC1A5F11}"/>
                  </a:ext>
                </a:extLst>
              </p:cNvPr>
              <p:cNvGraphicFramePr>
                <a:graphicFrameLocks noGrp="1"/>
              </p:cNvGraphicFramePr>
              <p:nvPr>
                <p:ph idx="1"/>
                <p:extLst>
                  <p:ext uri="{D42A27DB-BD31-4B8C-83A1-F6EECF244321}">
                    <p14:modId xmlns:p14="http://schemas.microsoft.com/office/powerpoint/2010/main" val="3614088778"/>
                  </p:ext>
                </p:extLst>
              </p:nvPr>
            </p:nvGraphicFramePr>
            <p:xfrm>
              <a:off x="755576" y="1842219"/>
              <a:ext cx="7488832" cy="2384616"/>
            </p:xfrm>
            <a:graphic>
              <a:graphicData uri="http://schemas.openxmlformats.org/drawingml/2006/table">
                <a:tbl>
                  <a:tblPr firstRow="1" bandRow="1"/>
                  <a:tblGrid>
                    <a:gridCol w="2484276">
                      <a:extLst>
                        <a:ext uri="{9D8B030D-6E8A-4147-A177-3AD203B41FA5}">
                          <a16:colId xmlns:a16="http://schemas.microsoft.com/office/drawing/2014/main" val="204767832"/>
                        </a:ext>
                      </a:extLst>
                    </a:gridCol>
                    <a:gridCol w="2154446">
                      <a:extLst>
                        <a:ext uri="{9D8B030D-6E8A-4147-A177-3AD203B41FA5}">
                          <a16:colId xmlns:a16="http://schemas.microsoft.com/office/drawing/2014/main" val="920046950"/>
                        </a:ext>
                      </a:extLst>
                    </a:gridCol>
                    <a:gridCol w="1697982">
                      <a:extLst>
                        <a:ext uri="{9D8B030D-6E8A-4147-A177-3AD203B41FA5}">
                          <a16:colId xmlns:a16="http://schemas.microsoft.com/office/drawing/2014/main" val="914000998"/>
                        </a:ext>
                      </a:extLst>
                    </a:gridCol>
                    <a:gridCol w="1152128">
                      <a:extLst>
                        <a:ext uri="{9D8B030D-6E8A-4147-A177-3AD203B41FA5}">
                          <a16:colId xmlns:a16="http://schemas.microsoft.com/office/drawing/2014/main" val="3316036165"/>
                        </a:ext>
                      </a:extLst>
                    </a:gridCol>
                  </a:tblGrid>
                  <a:tr h="457200">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r>
                            <a:rPr lang="en-US" altLang="zh-CN"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Simulated value (@180nm)</a:t>
                          </a:r>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r>
                            <a:rPr lang="en-US" altLang="zh-CN"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Experimental value (@180nm)</a:t>
                          </a:r>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楷体"/>
                            </a:defRPr>
                          </a:lvl1pPr>
                          <a:lvl2pPr marL="457200" algn="l" defTabSz="914400" rtl="0" eaLnBrk="1" latinLnBrk="0" hangingPunct="1">
                            <a:defRPr sz="1800" b="1" kern="1200">
                              <a:solidFill>
                                <a:schemeClr val="lt1"/>
                              </a:solidFill>
                              <a:latin typeface="Times New Roman"/>
                              <a:ea typeface="楷体"/>
                            </a:defRPr>
                          </a:lvl2pPr>
                          <a:lvl3pPr marL="914400" algn="l" defTabSz="914400" rtl="0" eaLnBrk="1" latinLnBrk="0" hangingPunct="1">
                            <a:defRPr sz="1800" b="1" kern="1200">
                              <a:solidFill>
                                <a:schemeClr val="lt1"/>
                              </a:solidFill>
                              <a:latin typeface="Times New Roman"/>
                              <a:ea typeface="楷体"/>
                            </a:defRPr>
                          </a:lvl3pPr>
                          <a:lvl4pPr marL="1371600" algn="l" defTabSz="914400" rtl="0" eaLnBrk="1" latinLnBrk="0" hangingPunct="1">
                            <a:defRPr sz="1800" b="1" kern="1200">
                              <a:solidFill>
                                <a:schemeClr val="lt1"/>
                              </a:solidFill>
                              <a:latin typeface="Times New Roman"/>
                              <a:ea typeface="楷体"/>
                            </a:defRPr>
                          </a:lvl4pPr>
                          <a:lvl5pPr marL="1828800" algn="l" defTabSz="914400" rtl="0" eaLnBrk="1" latinLnBrk="0" hangingPunct="1">
                            <a:defRPr sz="1800" b="1" kern="1200">
                              <a:solidFill>
                                <a:schemeClr val="lt1"/>
                              </a:solidFill>
                              <a:latin typeface="Times New Roman"/>
                              <a:ea typeface="楷体"/>
                            </a:defRPr>
                          </a:lvl5pPr>
                          <a:lvl6pPr marL="2286000" algn="l" defTabSz="914400" rtl="0" eaLnBrk="1" latinLnBrk="0" hangingPunct="1">
                            <a:defRPr sz="1800" b="1" kern="1200">
                              <a:solidFill>
                                <a:schemeClr val="lt1"/>
                              </a:solidFill>
                              <a:latin typeface="Times New Roman"/>
                              <a:ea typeface="楷体"/>
                            </a:defRPr>
                          </a:lvl6pPr>
                          <a:lvl7pPr marL="2743200" algn="l" defTabSz="914400" rtl="0" eaLnBrk="1" latinLnBrk="0" hangingPunct="1">
                            <a:defRPr sz="1800" b="1" kern="1200">
                              <a:solidFill>
                                <a:schemeClr val="lt1"/>
                              </a:solidFill>
                              <a:latin typeface="Times New Roman"/>
                              <a:ea typeface="楷体"/>
                            </a:defRPr>
                          </a:lvl7pPr>
                          <a:lvl8pPr marL="3200400" algn="l" defTabSz="914400" rtl="0" eaLnBrk="1" latinLnBrk="0" hangingPunct="1">
                            <a:defRPr sz="1800" b="1" kern="1200">
                              <a:solidFill>
                                <a:schemeClr val="lt1"/>
                              </a:solidFill>
                              <a:latin typeface="Times New Roman"/>
                              <a:ea typeface="楷体"/>
                            </a:defRPr>
                          </a:lvl8pPr>
                          <a:lvl9pPr marL="3657600" algn="l" defTabSz="914400" rtl="0" eaLnBrk="1" latinLnBrk="0" hangingPunct="1">
                            <a:defRPr sz="1800" b="1" kern="1200">
                              <a:solidFill>
                                <a:schemeClr val="lt1"/>
                              </a:solidFill>
                              <a:latin typeface="Times New Roman"/>
                              <a:ea typeface="楷体"/>
                            </a:defRPr>
                          </a:lvl9pPr>
                        </a:lstStyle>
                        <a:p>
                          <a:r>
                            <a:rPr lang="en-US" altLang="zh-CN"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Relative ratio</a:t>
                          </a:r>
                          <a:endParaRPr lang="zh-CN" altLang="en-US" sz="12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296591"/>
                      </a:ext>
                    </a:extLst>
                  </a:tr>
                  <a:tr h="27432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Radiator transmittance*</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95% (1cm)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11.2% (1cm)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11.8%</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9842277"/>
                      </a:ext>
                    </a:extLst>
                  </a:tr>
                  <a:tr h="27432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Quartz  transmittance</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87.6% (4mm)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92.2% (4mm)</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105.3%</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47114"/>
                      </a:ext>
                    </a:extLst>
                  </a:tr>
                  <a:tr h="281496">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CsI QE*</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10.5%</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73477" t="-353191" r="-68459" b="-397872"/>
                          </a:stretch>
                        </a:blip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57%</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12725"/>
                      </a:ext>
                    </a:extLst>
                  </a:tr>
                  <a:tr h="27432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Photoelectron collection efficiency*</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78% (wire chamber efficiency)</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3"/>
                          <a:stretch>
                            <a:fillRect l="-273477" t="-473333" r="-68459" b="-315556"/>
                          </a:stretch>
                        </a:blip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(41.7%)</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1478929"/>
                      </a:ext>
                    </a:extLst>
                  </a:tr>
                  <a:tr h="27432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Electronics threshold</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90%</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62%</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68.9%</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38224"/>
                      </a:ext>
                    </a:extLst>
                  </a:tr>
                  <a:tr h="27432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Total efficiency</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2.0%</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480882"/>
                      </a:ext>
                    </a:extLst>
                  </a:tr>
                  <a:tr h="274320">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N</a:t>
                          </a:r>
                          <a:r>
                            <a:rPr lang="en-US" altLang="zh-CN" sz="1200" baseline="-25000" dirty="0" err="1">
                              <a:latin typeface="Times New Roman" panose="02020603050405020304" pitchFamily="18" charset="0"/>
                              <a:ea typeface="黑体" panose="02010609060101010101" pitchFamily="49" charset="-122"/>
                              <a:cs typeface="Times New Roman" panose="02020603050405020304" pitchFamily="18" charset="0"/>
                            </a:rPr>
                            <a:t>pe</a:t>
                          </a:r>
                          <a:endParaRPr lang="zh-CN" altLang="en-US" sz="1200" baseline="-250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9.7</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0.59</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楷体"/>
                            </a:defRPr>
                          </a:lvl1pPr>
                          <a:lvl2pPr marL="457200" algn="l" defTabSz="914400" rtl="0" eaLnBrk="1" latinLnBrk="0" hangingPunct="1">
                            <a:defRPr sz="1800" kern="1200">
                              <a:solidFill>
                                <a:schemeClr val="dk1"/>
                              </a:solidFill>
                              <a:latin typeface="Times New Roman"/>
                              <a:ea typeface="楷体"/>
                            </a:defRPr>
                          </a:lvl2pPr>
                          <a:lvl3pPr marL="914400" algn="l" defTabSz="914400" rtl="0" eaLnBrk="1" latinLnBrk="0" hangingPunct="1">
                            <a:defRPr sz="1800" kern="1200">
                              <a:solidFill>
                                <a:schemeClr val="dk1"/>
                              </a:solidFill>
                              <a:latin typeface="Times New Roman"/>
                              <a:ea typeface="楷体"/>
                            </a:defRPr>
                          </a:lvl3pPr>
                          <a:lvl4pPr marL="1371600" algn="l" defTabSz="914400" rtl="0" eaLnBrk="1" latinLnBrk="0" hangingPunct="1">
                            <a:defRPr sz="1800" kern="1200">
                              <a:solidFill>
                                <a:schemeClr val="dk1"/>
                              </a:solidFill>
                              <a:latin typeface="Times New Roman"/>
                              <a:ea typeface="楷体"/>
                            </a:defRPr>
                          </a:lvl4pPr>
                          <a:lvl5pPr marL="1828800" algn="l" defTabSz="914400" rtl="0" eaLnBrk="1" latinLnBrk="0" hangingPunct="1">
                            <a:defRPr sz="1800" kern="1200">
                              <a:solidFill>
                                <a:schemeClr val="dk1"/>
                              </a:solidFill>
                              <a:latin typeface="Times New Roman"/>
                              <a:ea typeface="楷体"/>
                            </a:defRPr>
                          </a:lvl5pPr>
                          <a:lvl6pPr marL="2286000" algn="l" defTabSz="914400" rtl="0" eaLnBrk="1" latinLnBrk="0" hangingPunct="1">
                            <a:defRPr sz="1800" kern="1200">
                              <a:solidFill>
                                <a:schemeClr val="dk1"/>
                              </a:solidFill>
                              <a:latin typeface="Times New Roman"/>
                              <a:ea typeface="楷体"/>
                            </a:defRPr>
                          </a:lvl6pPr>
                          <a:lvl7pPr marL="2743200" algn="l" defTabSz="914400" rtl="0" eaLnBrk="1" latinLnBrk="0" hangingPunct="1">
                            <a:defRPr sz="1800" kern="1200">
                              <a:solidFill>
                                <a:schemeClr val="dk1"/>
                              </a:solidFill>
                              <a:latin typeface="Times New Roman"/>
                              <a:ea typeface="楷体"/>
                            </a:defRPr>
                          </a:lvl7pPr>
                          <a:lvl8pPr marL="3200400" algn="l" defTabSz="914400" rtl="0" eaLnBrk="1" latinLnBrk="0" hangingPunct="1">
                            <a:defRPr sz="1800" kern="1200">
                              <a:solidFill>
                                <a:schemeClr val="dk1"/>
                              </a:solidFill>
                              <a:latin typeface="Times New Roman"/>
                              <a:ea typeface="楷体"/>
                            </a:defRPr>
                          </a:lvl8pPr>
                          <a:lvl9pPr marL="3657600" algn="l" defTabSz="914400" rtl="0" eaLnBrk="1" latinLnBrk="0" hangingPunct="1">
                            <a:defRPr sz="1800" kern="1200">
                              <a:solidFill>
                                <a:schemeClr val="dk1"/>
                              </a:solidFill>
                              <a:latin typeface="Times New Roman"/>
                              <a:ea typeface="楷体"/>
                            </a:defRPr>
                          </a:lvl9pPr>
                        </a:lstStyle>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5.2%</a:t>
                          </a:r>
                          <a:endParaRPr lang="zh-CN" altLang="en-US"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095262"/>
                      </a:ext>
                    </a:extLst>
                  </a:tr>
                </a:tbl>
              </a:graphicData>
            </a:graphic>
          </p:graphicFrame>
        </mc:Fallback>
      </mc:AlternateContent>
      <p:sp>
        <p:nvSpPr>
          <p:cNvPr id="4" name="灯片编号占位符 3">
            <a:extLst>
              <a:ext uri="{FF2B5EF4-FFF2-40B4-BE49-F238E27FC236}">
                <a16:creationId xmlns:a16="http://schemas.microsoft.com/office/drawing/2014/main" id="{A4A5BECC-4F09-F1E3-16BA-451C77412B6F}"/>
              </a:ext>
            </a:extLst>
          </p:cNvPr>
          <p:cNvSpPr>
            <a:spLocks noGrp="1"/>
          </p:cNvSpPr>
          <p:nvPr>
            <p:ph type="sldNum" sz="quarter" idx="12"/>
          </p:nvPr>
        </p:nvSpPr>
        <p:spPr/>
        <p:txBody>
          <a:bodyPr/>
          <a:lstStyle/>
          <a:p>
            <a:fld id="{B868A996-D89B-40E8-B2C1-E0E001F46DB0}" type="slidenum">
              <a:rPr lang="zh-CN" altLang="en-US" smtClean="0"/>
              <a:pPr/>
              <a:t>9</a:t>
            </a:fld>
            <a:endParaRPr lang="zh-CN" altLang="en-US"/>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909648FF-8DD6-F2CB-3F89-329A34A8AFA3}"/>
                  </a:ext>
                </a:extLst>
              </p:cNvPr>
              <p:cNvSpPr txBox="1"/>
              <p:nvPr/>
            </p:nvSpPr>
            <p:spPr>
              <a:xfrm>
                <a:off x="649819" y="1139527"/>
                <a:ext cx="7385035" cy="369332"/>
              </a:xfrm>
              <a:prstGeom prst="rect">
                <a:avLst/>
              </a:prstGeom>
              <a:noFill/>
            </p:spPr>
            <p:txBody>
              <a:bodyPr wrap="none" lIns="0" tIns="0" rIns="0" bIns="0" rtlCol="0">
                <a:spAutoFit/>
              </a:bodyPr>
              <a:lstStyle/>
              <a:p>
                <a14:m>
                  <m:oMath xmlns:m="http://schemas.openxmlformats.org/officeDocument/2006/math">
                    <m:r>
                      <a:rPr lang="en-US" altLang="zh-CN" i="1" smtClean="0">
                        <a:latin typeface="Cambria Math" panose="02040503050406030204" pitchFamily="18" charset="0"/>
                      </a:rPr>
                      <m:t>𝑁</m:t>
                    </m:r>
                    <m:r>
                      <a:rPr lang="en-US" altLang="zh-CN" b="0" i="1" baseline="-25000" smtClean="0">
                        <a:latin typeface="Cambria Math" panose="02040503050406030204" pitchFamily="18" charset="0"/>
                      </a:rPr>
                      <m:t>𝑝𝑒</m:t>
                    </m:r>
                    <m:r>
                      <a:rPr lang="en-US" altLang="zh-CN" i="1" smtClean="0">
                        <a:latin typeface="Cambria Math" panose="02040503050406030204" pitchFamily="18" charset="0"/>
                      </a:rPr>
                      <m:t>=</m:t>
                    </m:r>
                    <m:r>
                      <a:rPr lang="en-US" altLang="zh-CN" i="1" smtClean="0">
                        <a:latin typeface="Cambria Math" panose="02040503050406030204" pitchFamily="18" charset="0"/>
                      </a:rPr>
                      <m:t>𝑁𝑝</m:t>
                    </m:r>
                    <m:r>
                      <a:rPr lang="en-US" altLang="zh-CN" i="1">
                        <a:latin typeface="Cambria Math" panose="02040503050406030204" pitchFamily="18" charset="0"/>
                      </a:rPr>
                      <m:t>×</m:t>
                    </m:r>
                    <m:r>
                      <a:rPr lang="en-US" altLang="zh-CN" i="1">
                        <a:latin typeface="Cambria Math" panose="02040503050406030204" pitchFamily="18" charset="0"/>
                      </a:rPr>
                      <m:t>𝑇𝑟𝑎𝑛𝐶</m:t>
                    </m:r>
                    <m:r>
                      <a:rPr lang="en-US" altLang="zh-CN" i="1" baseline="-25000">
                        <a:latin typeface="Cambria Math" panose="02040503050406030204" pitchFamily="18" charset="0"/>
                      </a:rPr>
                      <m:t>6</m:t>
                    </m:r>
                    <m:r>
                      <a:rPr lang="en-US" altLang="zh-CN" i="1" baseline="-25000">
                        <a:latin typeface="Cambria Math" panose="02040503050406030204" pitchFamily="18" charset="0"/>
                      </a:rPr>
                      <m:t>𝐹</m:t>
                    </m:r>
                    <m:r>
                      <a:rPr lang="en-US" altLang="zh-CN" i="1" baseline="-25000">
                        <a:latin typeface="Cambria Math" panose="02040503050406030204" pitchFamily="18" charset="0"/>
                      </a:rPr>
                      <m:t>14×</m:t>
                    </m:r>
                    <m:r>
                      <a:rPr lang="en-US" altLang="zh-CN" i="1">
                        <a:latin typeface="Cambria Math" panose="02040503050406030204" pitchFamily="18" charset="0"/>
                      </a:rPr>
                      <m:t>𝑇𝑟𝑎𝑛𝑞</m:t>
                    </m:r>
                    <m:r>
                      <a:rPr lang="en-US" altLang="zh-CN" i="1" baseline="-25000">
                        <a:latin typeface="Cambria Math" panose="02040503050406030204" pitchFamily="18" charset="0"/>
                      </a:rPr>
                      <m:t>𝑢𝑎𝑟𝑡𝑧</m:t>
                    </m:r>
                    <m:r>
                      <a:rPr lang="en-US" altLang="zh-CN" i="1">
                        <a:latin typeface="Cambria Math" panose="02040503050406030204" pitchFamily="18" charset="0"/>
                      </a:rPr>
                      <m:t>×</m:t>
                    </m:r>
                  </m:oMath>
                </a14:m>
                <a:r>
                  <a:rPr lang="en-US" altLang="zh-CN" i="1" dirty="0">
                    <a:latin typeface="Cambria Math" panose="02040503050406030204" pitchFamily="18" charset="0"/>
                  </a:rPr>
                  <a:t> QE  </a:t>
                </a:r>
                <a14:m>
                  <m:oMath xmlns:m="http://schemas.openxmlformats.org/officeDocument/2006/math">
                    <m:r>
                      <a:rPr lang="en-US" altLang="zh-CN" i="1">
                        <a:latin typeface="Cambria Math" panose="02040503050406030204" pitchFamily="18" charset="0"/>
                      </a:rPr>
                      <m:t>× </m:t>
                    </m:r>
                  </m:oMath>
                </a14:m>
                <a:r>
                  <a:rPr lang="el-GR" altLang="zh-CN" i="1" dirty="0">
                    <a:latin typeface="Cambria Math" panose="02040503050406030204" pitchFamily="18" charset="0"/>
                  </a:rPr>
                  <a:t>ε</a:t>
                </a:r>
                <a:r>
                  <a:rPr lang="en-US" altLang="zh-CN" i="1" baseline="-25000" dirty="0">
                    <a:latin typeface="Cambria Math" panose="02040503050406030204" pitchFamily="18" charset="0"/>
                  </a:rPr>
                  <a:t>eff </a:t>
                </a:r>
                <a14:m>
                  <m:oMath xmlns:m="http://schemas.openxmlformats.org/officeDocument/2006/math">
                    <m:r>
                      <a:rPr lang="en-US" altLang="zh-CN" b="0" i="1" smtClean="0">
                        <a:latin typeface="Cambria Math" panose="02040503050406030204" pitchFamily="18" charset="0"/>
                      </a:rPr>
                      <m:t> </m:t>
                    </m:r>
                    <m:r>
                      <a:rPr lang="en-US" altLang="zh-CN" i="1">
                        <a:latin typeface="Cambria Math" panose="02040503050406030204" pitchFamily="18" charset="0"/>
                      </a:rPr>
                      <m:t>×</m:t>
                    </m:r>
                  </m:oMath>
                </a14:m>
                <a:r>
                  <a:rPr lang="en-US" altLang="zh-CN" i="1" dirty="0">
                    <a:latin typeface="Cambria Math" panose="02040503050406030204" pitchFamily="18" charset="0"/>
                  </a:rPr>
                  <a:t> </a:t>
                </a:r>
                <a:r>
                  <a:rPr lang="el-GR" altLang="zh-CN" i="1" dirty="0">
                    <a:latin typeface="Cambria Math" panose="02040503050406030204" pitchFamily="18" charset="0"/>
                  </a:rPr>
                  <a:t>ε</a:t>
                </a:r>
                <a:r>
                  <a:rPr lang="en-US" altLang="zh-CN" i="1" baseline="-25000" dirty="0">
                    <a:latin typeface="Cambria Math" panose="02040503050406030204" pitchFamily="18" charset="0"/>
                  </a:rPr>
                  <a:t>threshold</a:t>
                </a:r>
                <a:endParaRPr lang="zh-CN" altLang="en-US" i="1" baseline="-25000" dirty="0">
                  <a:latin typeface="Cambria Math" panose="02040503050406030204" pitchFamily="18" charset="0"/>
                </a:endParaRPr>
              </a:p>
            </p:txBody>
          </p:sp>
        </mc:Choice>
        <mc:Fallback>
          <p:sp>
            <p:nvSpPr>
              <p:cNvPr id="3" name="文本框 2">
                <a:extLst>
                  <a:ext uri="{FF2B5EF4-FFF2-40B4-BE49-F238E27FC236}">
                    <a16:creationId xmlns:a16="http://schemas.microsoft.com/office/drawing/2014/main" id="{909648FF-8DD6-F2CB-3F89-329A34A8AFA3}"/>
                  </a:ext>
                </a:extLst>
              </p:cNvPr>
              <p:cNvSpPr txBox="1">
                <a:spLocks noRot="1" noChangeAspect="1" noMove="1" noResize="1" noEditPoints="1" noAdjustHandles="1" noChangeArrowheads="1" noChangeShapeType="1" noTextEdit="1"/>
              </p:cNvSpPr>
              <p:nvPr/>
            </p:nvSpPr>
            <p:spPr>
              <a:xfrm>
                <a:off x="649819" y="1139527"/>
                <a:ext cx="7385035" cy="369332"/>
              </a:xfrm>
              <a:prstGeom prst="rect">
                <a:avLst/>
              </a:prstGeom>
              <a:blipFill>
                <a:blip r:embed="rId4"/>
                <a:stretch>
                  <a:fillRect l="-1486" t="-26230" r="-413" b="-475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25548662"/>
      </p:ext>
    </p:extLst>
  </p:cSld>
  <p:clrMapOvr>
    <a:masterClrMapping/>
  </p:clrMapOvr>
</p:sld>
</file>

<file path=ppt/theme/theme1.xml><?xml version="1.0" encoding="utf-8"?>
<a:theme xmlns:a="http://schemas.openxmlformats.org/drawingml/2006/main" name="B132">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B132">
      <a:majorFont>
        <a:latin typeface="-쉬리B"/>
        <a:ea typeface="-쉬리B"/>
        <a:cs typeface=""/>
      </a:majorFont>
      <a:minorFont>
        <a:latin typeface="-쉬리M"/>
        <a:ea typeface="-쉬리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Gulim" pitchFamily="34" charset="-127"/>
            <a:ea typeface="Gulim"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Gulim" pitchFamily="34" charset="-127"/>
            <a:ea typeface="Gulim" pitchFamily="34" charset="-127"/>
          </a:defRPr>
        </a:defPPr>
      </a:lstStyle>
    </a:lnDef>
  </a:objectDefaults>
  <a:extraClrSchemeLst>
    <a:extraClrScheme>
      <a:clrScheme name="B13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13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13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13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13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13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13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emplate>
  <TotalTime>4245</TotalTime>
  <Words>2552</Words>
  <Application>Microsoft Office PowerPoint</Application>
  <PresentationFormat>全屏显示(16:9)</PresentationFormat>
  <Paragraphs>227</Paragraphs>
  <Slides>18</Slides>
  <Notes>18</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Times New Roman</vt:lpstr>
      <vt:lpstr>-쉬리B</vt:lpstr>
      <vt:lpstr>Vijaya</vt:lpstr>
      <vt:lpstr>Calibri</vt:lpstr>
      <vt:lpstr>-쉬리M</vt:lpstr>
      <vt:lpstr>Cambria Math</vt:lpstr>
      <vt:lpstr>comic sans ms</vt:lpstr>
      <vt:lpstr>等线</vt:lpstr>
      <vt:lpstr>AdvP4DF60E</vt:lpstr>
      <vt:lpstr>Arial</vt:lpstr>
      <vt:lpstr>Gulim</vt:lpstr>
      <vt:lpstr>-apple-system</vt:lpstr>
      <vt:lpstr>B132</vt:lpstr>
      <vt:lpstr>自定义设计方案</vt:lpstr>
      <vt:lpstr>STCF barrel PID detector R&amp;D progress</vt:lpstr>
      <vt:lpstr>Outline</vt:lpstr>
      <vt:lpstr>PIDB Detector</vt:lpstr>
      <vt:lpstr>Technical Specification</vt:lpstr>
      <vt:lpstr>RICH performance in simulation</vt:lpstr>
      <vt:lpstr>Test of RICH prototype</vt:lpstr>
      <vt:lpstr>Cosmic ray testing</vt:lpstr>
      <vt:lpstr>Cosmic ray experiment test results</vt:lpstr>
      <vt:lpstr>Experimental and Simulation Discrepancy Analysis</vt:lpstr>
      <vt:lpstr>Radiator transmittance</vt:lpstr>
      <vt:lpstr>CsI QE</vt:lpstr>
      <vt:lpstr>Photoelectron collection efficiency</vt:lpstr>
      <vt:lpstr>New photon detector : DMM</vt:lpstr>
      <vt:lpstr>Study of DMM</vt:lpstr>
      <vt:lpstr>PIDB Readout Electronics</vt:lpstr>
      <vt:lpstr>PIDB Readout Electronics</vt:lpstr>
      <vt:lpstr>PIDB Readout Electronics</vt:lpstr>
      <vt:lpstr>Conclusions</vt:lpstr>
    </vt:vector>
  </TitlesOfParts>
  <Company>정윤주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정윤주</dc:creator>
  <cp:lastModifiedBy>安琪 汪</cp:lastModifiedBy>
  <cp:revision>164</cp:revision>
  <dcterms:created xsi:type="dcterms:W3CDTF">2001-07-18T23:57:34Z</dcterms:created>
  <dcterms:modified xsi:type="dcterms:W3CDTF">2024-11-20T00:04:16Z</dcterms:modified>
</cp:coreProperties>
</file>