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49"/>
  </p:notesMasterIdLst>
  <p:sldIdLst>
    <p:sldId id="256" r:id="rId2"/>
    <p:sldId id="633" r:id="rId3"/>
    <p:sldId id="635" r:id="rId4"/>
    <p:sldId id="634" r:id="rId5"/>
    <p:sldId id="636" r:id="rId6"/>
    <p:sldId id="637" r:id="rId7"/>
    <p:sldId id="638" r:id="rId8"/>
    <p:sldId id="639" r:id="rId9"/>
    <p:sldId id="640" r:id="rId10"/>
    <p:sldId id="675" r:id="rId11"/>
    <p:sldId id="643" r:id="rId12"/>
    <p:sldId id="641" r:id="rId13"/>
    <p:sldId id="665" r:id="rId14"/>
    <p:sldId id="642" r:id="rId15"/>
    <p:sldId id="644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59" r:id="rId24"/>
    <p:sldId id="660" r:id="rId25"/>
    <p:sldId id="663" r:id="rId26"/>
    <p:sldId id="656" r:id="rId27"/>
    <p:sldId id="657" r:id="rId28"/>
    <p:sldId id="652" r:id="rId29"/>
    <p:sldId id="655" r:id="rId30"/>
    <p:sldId id="658" r:id="rId31"/>
    <p:sldId id="662" r:id="rId32"/>
    <p:sldId id="666" r:id="rId33"/>
    <p:sldId id="667" r:id="rId34"/>
    <p:sldId id="668" r:id="rId35"/>
    <p:sldId id="669" r:id="rId36"/>
    <p:sldId id="676" r:id="rId37"/>
    <p:sldId id="677" r:id="rId38"/>
    <p:sldId id="670" r:id="rId39"/>
    <p:sldId id="671" r:id="rId40"/>
    <p:sldId id="672" r:id="rId41"/>
    <p:sldId id="673" r:id="rId42"/>
    <p:sldId id="674" r:id="rId43"/>
    <p:sldId id="678" r:id="rId44"/>
    <p:sldId id="591" r:id="rId45"/>
    <p:sldId id="269" r:id="rId46"/>
    <p:sldId id="262" r:id="rId47"/>
    <p:sldId id="620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gashenko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0.14393518518518519"/>
          <c:w val="0.93888888888888888"/>
          <c:h val="0.671457786526684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1A-40B4-967D-C6D764816E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1A-40B4-967D-C6D764816E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Лист1!$D$3:$D$4</c:f>
              <c:numCache>
                <c:formatCode>General</c:formatCode>
                <c:ptCount val="2"/>
                <c:pt idx="0">
                  <c:v>507.85</c:v>
                </c:pt>
                <c:pt idx="1">
                  <c:v>176.59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1A-40B4-967D-C6D764816EA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0.34224</cdr:x>
      <cdr:y>0.47684</cdr:y>
    </cdr:from>
    <cdr:to>
      <cdr:x>0.67792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2249" y="15652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BCC8-0367-45B3-9783-7D3183879B73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5B10C-0F7E-4929-B202-FB44A8881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41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DC6EB-404C-4C37-A26D-07D4C12CC5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244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7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691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0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5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5B10C-0F7E-4929-B202-FB44A8881E9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4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FEA05-749D-41BA-BD29-98D2FE0203C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7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54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4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08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8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7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7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6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450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8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8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D598D76-E925-4834-9252-CB507BD6F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7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0.emf"/><Relationship Id="rId7" Type="http://schemas.openxmlformats.org/officeDocument/2006/relationships/chart" Target="../charts/chart1.xml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150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11" Type="http://schemas.openxmlformats.org/officeDocument/2006/relationships/image" Target="../media/image190.png"/><Relationship Id="rId5" Type="http://schemas.openxmlformats.org/officeDocument/2006/relationships/image" Target="../media/image1310.png"/><Relationship Id="rId10" Type="http://schemas.openxmlformats.org/officeDocument/2006/relationships/image" Target="../media/image180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0.png"/><Relationship Id="rId3" Type="http://schemas.openxmlformats.org/officeDocument/2006/relationships/image" Target="../media/image64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2.png"/><Relationship Id="rId15" Type="http://schemas.openxmlformats.org/officeDocument/2006/relationships/image" Target="../media/image51.png"/><Relationship Id="rId10" Type="http://schemas.openxmlformats.org/officeDocument/2006/relationships/image" Target="../media/image26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Relationship Id="rId1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4" Type="http://schemas.openxmlformats.org/officeDocument/2006/relationships/image" Target="../media/image8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23.emf"/><Relationship Id="rId7" Type="http://schemas.openxmlformats.org/officeDocument/2006/relationships/image" Target="../media/image511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91.png"/><Relationship Id="rId5" Type="http://schemas.openxmlformats.org/officeDocument/2006/relationships/image" Target="../media/image32.png"/><Relationship Id="rId10" Type="http://schemas.openxmlformats.org/officeDocument/2006/relationships/image" Target="../media/image84.png"/><Relationship Id="rId4" Type="http://schemas.openxmlformats.org/officeDocument/2006/relationships/image" Target="../media/image24.emf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ctrTitle"/>
              </p:nvPr>
            </p:nvSpPr>
            <p:spPr>
              <a:xfrm>
                <a:off x="1069847" y="1298448"/>
                <a:ext cx="7679041" cy="3255264"/>
              </a:xfrm>
            </p:spPr>
            <p:txBody>
              <a:bodyPr>
                <a:normAutofit/>
              </a:bodyPr>
              <a:lstStyle/>
              <a:p>
                <a:r>
                  <a:rPr lang="en-US" sz="6000" dirty="0" smtClean="0"/>
                  <a:t>Precise measurement of total cross section of</a:t>
                </a:r>
                <a:r>
                  <a:rPr lang="en-US" sz="600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600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60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6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60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60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6000" dirty="0" smtClean="0"/>
                  <a:t>hadrons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69847" y="1298448"/>
                <a:ext cx="7679041" cy="3255264"/>
              </a:xfrm>
              <a:blipFill rotWithShape="0">
                <a:blip r:embed="rId2"/>
                <a:stretch>
                  <a:fillRect l="-4762" r="-4603" b="-127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Ivan </a:t>
            </a:r>
            <a:r>
              <a:rPr lang="en-US" dirty="0" err="1"/>
              <a:t>Logashenko</a:t>
            </a:r>
            <a:r>
              <a:rPr lang="en-US" dirty="0"/>
              <a:t> (BINP)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535886" y="2004764"/>
            <a:ext cx="23513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FTCF2024</a:t>
            </a:r>
            <a:endParaRPr lang="en-US" sz="2800" dirty="0"/>
          </a:p>
          <a:p>
            <a:pPr algn="ctr"/>
            <a:r>
              <a:rPr lang="en-US" sz="2800" dirty="0" smtClean="0"/>
              <a:t>Guangzhou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November 18, 2024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70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11707" y="5725020"/>
            <a:ext cx="341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Blondel</a:t>
            </a:r>
            <a:r>
              <a:rPr lang="en-US" dirty="0"/>
              <a:t> </a:t>
            </a:r>
            <a:r>
              <a:rPr lang="en-US" dirty="0" smtClean="0"/>
              <a:t>et al.,</a:t>
            </a:r>
            <a:r>
              <a:rPr lang="ru-RU" dirty="0" smtClean="0"/>
              <a:t> </a:t>
            </a:r>
            <a:r>
              <a:rPr lang="en-US" dirty="0"/>
              <a:t>arXiv:1905.05078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366881" y="641782"/>
                <a:ext cx="4504695" cy="964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(5)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881" y="641782"/>
                <a:ext cx="4504695" cy="964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541585" y="52360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Contribution to the integral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968929" y="5236026"/>
            <a:ext cx="3183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Contribution to the error of integral</a:t>
            </a:r>
            <a:endParaRPr lang="ru-RU" sz="1600" dirty="0"/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141" y="2100356"/>
            <a:ext cx="6616171" cy="2979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1231" y="166845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contribution to electroweak fit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6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 we need to measure R(s)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85568" y="1820367"/>
                <a:ext cx="6630341" cy="3208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From the White Paper  (Physics Reports 887 (2020) 1):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had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=693.1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4.0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expected final precision of the </a:t>
                </a:r>
                <a:r>
                  <a:rPr lang="en-US" dirty="0" err="1"/>
                  <a:t>Fermilab</a:t>
                </a:r>
                <a:r>
                  <a:rPr lang="en-US" dirty="0"/>
                  <a:t> measurement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=1.6×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We need to know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0.23%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to match </a:t>
                </a:r>
                <a:r>
                  <a:rPr lang="en-US" dirty="0" err="1">
                    <a:solidFill>
                      <a:srgbClr val="C00000"/>
                    </a:solidFill>
                  </a:rPr>
                  <a:t>Fermilab</a:t>
                </a:r>
                <a:r>
                  <a:rPr lang="en-US" dirty="0">
                    <a:solidFill>
                      <a:srgbClr val="C00000"/>
                    </a:solidFill>
                  </a:rPr>
                  <a:t> precision</a:t>
                </a: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Now the hadronic contribution is known to 0.57</a:t>
                </a:r>
                <a:r>
                  <a:rPr lang="en-US" dirty="0" smtClean="0"/>
                  <a:t>% (underestimated!)</a:t>
                </a:r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68" y="1820367"/>
                <a:ext cx="6630341" cy="3208122"/>
              </a:xfrm>
              <a:prstGeom prst="rect">
                <a:avLst/>
              </a:prstGeom>
              <a:blipFill rotWithShape="0">
                <a:blip r:embed="rId2"/>
                <a:stretch>
                  <a:fillRect l="-735" t="-1141" b="-2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8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techniques: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Direct vs ISR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344267"/>
            <a:ext cx="7173962" cy="21658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6188" y="2523942"/>
            <a:ext cx="347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measurement (Energy scan)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007927" y="2521516"/>
            <a:ext cx="273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ISR (Initial State Radiation)</a:t>
            </a:r>
            <a:endParaRPr lang="ru-RU" dirty="0"/>
          </a:p>
        </p:txBody>
      </p:sp>
      <p:pic>
        <p:nvPicPr>
          <p:cNvPr id="26" name="Picture 40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1862" y="3861970"/>
            <a:ext cx="1768263" cy="140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12382" y="3083547"/>
                <a:ext cx="3183564" cy="647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At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)∼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Data is taken at different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382" y="3083547"/>
                <a:ext cx="3183564" cy="647678"/>
              </a:xfrm>
              <a:prstGeom prst="rect">
                <a:avLst/>
              </a:prstGeom>
              <a:blipFill rotWithShape="0">
                <a:blip r:embed="rId4"/>
                <a:stretch>
                  <a:fillRect l="-1533" t="-66981" r="-15326" b="-584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007927" y="2910210"/>
                <a:ext cx="2831160" cy="821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𝑑𝑊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Data is taken at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927" y="2910210"/>
                <a:ext cx="2831160" cy="821763"/>
              </a:xfrm>
              <a:prstGeom prst="rect">
                <a:avLst/>
              </a:prstGeom>
              <a:blipFill rotWithShape="0">
                <a:blip r:embed="rId5"/>
                <a:stretch>
                  <a:fillRect l="-1940" t="-37037" b="-259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1001732" y="653370"/>
                <a:ext cx="397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732" y="653370"/>
                <a:ext cx="39786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007927" y="5475630"/>
            <a:ext cx="29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KLOE, BABAR, BES-III, CLEO</a:t>
            </a:r>
            <a:endParaRPr lang="ru-RU" dirty="0"/>
          </a:p>
        </p:txBody>
      </p:sp>
      <p:pic>
        <p:nvPicPr>
          <p:cNvPr id="31" name="Объект 6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46" y="3861970"/>
            <a:ext cx="1529436" cy="1465918"/>
          </a:xfrm>
        </p:spPr>
      </p:pic>
      <p:sp>
        <p:nvSpPr>
          <p:cNvPr id="32" name="TextBox 31"/>
          <p:cNvSpPr txBox="1"/>
          <p:nvPr/>
        </p:nvSpPr>
        <p:spPr>
          <a:xfrm>
            <a:off x="4012382" y="5475630"/>
            <a:ext cx="2796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VEPP-2M: CMD-2, SND</a:t>
            </a:r>
          </a:p>
          <a:p>
            <a:r>
              <a:rPr lang="en-US" dirty="0" smtClean="0"/>
              <a:t>VEPP-2000: CMD-3, SND2k</a:t>
            </a:r>
          </a:p>
        </p:txBody>
      </p:sp>
    </p:spTree>
    <p:extLst>
      <p:ext uri="{BB962C8B-B14F-4D97-AF65-F5344CB8AC3E}">
        <p14:creationId xmlns:p14="http://schemas.microsoft.com/office/powerpoint/2010/main" val="21545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 vs energy scan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27230" y="641099"/>
            <a:ext cx="8043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scan analysis is generally simpler, but ISR measurements were done with superior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Before VEPP-2000, ISR measurements had more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general, background is higher for ISR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ISR approach allows for larger detector coverage and smaller model-dependence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both approaches the </a:t>
            </a:r>
            <a:r>
              <a:rPr lang="en-US" dirty="0"/>
              <a:t>visible cross-section is </a:t>
            </a:r>
            <a:r>
              <a:rPr lang="en-US" dirty="0" smtClean="0"/>
              <a:t>smeared </a:t>
            </a:r>
            <a:r>
              <a:rPr lang="en-US" dirty="0"/>
              <a:t>and we need </a:t>
            </a:r>
            <a:r>
              <a:rPr lang="en-US" dirty="0" smtClean="0"/>
              <a:t>to unfold it: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30303" y="2757912"/>
                <a:ext cx="4174480" cy="360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/>
                  <a:t>Energy scan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The cross-section is smeared by ISR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The beam energy is known to high precision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b="0" dirty="0" smtClean="0"/>
                  <a:t>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b="0" dirty="0" smtClean="0"/>
                  <a:t>The “unfolding” is done via radiative corrections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The “response” function is model-dependent, but it does not have unknown pieces</a:t>
                </a:r>
                <a:r>
                  <a:rPr lang="en-US" b="0" dirty="0" smtClean="0"/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303" y="2757912"/>
                <a:ext cx="4174480" cy="3600088"/>
              </a:xfrm>
              <a:prstGeom prst="rect">
                <a:avLst/>
              </a:prstGeom>
              <a:blipFill rotWithShape="0">
                <a:blip r:embed="rId2"/>
                <a:stretch>
                  <a:fillRect l="-1168" t="-846" r="-730" b="-1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09575" y="2757912"/>
                <a:ext cx="4174480" cy="380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dirty="0" smtClean="0"/>
                  <a:t>ISR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The cross-section is smeared by detector resolution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𝑣𝑖𝑠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The energy of the final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is reconstructed from the kinematics.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b="0" dirty="0" smtClean="0"/>
                  <a:t>If the detector response function is known, the unfolding is the robust procedure.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/>
                  <a:t>But tails in the response function can lead to large effects.</a:t>
                </a:r>
                <a:endParaRPr lang="en-US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575" y="2757912"/>
                <a:ext cx="4174480" cy="3800977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01" r="-438" b="-16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vs inclusive measurement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509163" y="681736"/>
                <a:ext cx="2698011" cy="106836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𝜎</m:t>
                      </m:r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𝑜𝑏𝑠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𝑏𝑔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163" y="681736"/>
                <a:ext cx="2698011" cy="10683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вал 3"/>
          <p:cNvSpPr/>
          <p:nvPr/>
        </p:nvSpPr>
        <p:spPr>
          <a:xfrm>
            <a:off x="9448802" y="1250756"/>
            <a:ext cx="365760" cy="4005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632194" y="236364"/>
                <a:ext cx="4876969" cy="5463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Detection efficiency is (usually) calculated using MC simulation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 order to calculated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b="0" dirty="0"/>
                  <a:t>, we need to know the energy</a:t>
                </a:r>
                <a:r>
                  <a:rPr lang="en-US" dirty="0"/>
                  <a:t> and</a:t>
                </a:r>
                <a:r>
                  <a:rPr lang="en-US" b="0" dirty="0"/>
                  <a:t> angular distributions of final particles (including all correlations)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For high energies, where multiplicity is large enough, there are effective models of </a:t>
                </a:r>
                <a:r>
                  <a:rPr lang="en-US" dirty="0" err="1"/>
                  <a:t>hadronization</a:t>
                </a:r>
                <a:r>
                  <a:rPr lang="en-US" dirty="0"/>
                  <a:t>, which describe data reasonably well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b="0" dirty="0"/>
                  <a:t>At low energy the detection efficiency </a:t>
                </a:r>
                <a:r>
                  <a:rPr lang="en-US" dirty="0"/>
                  <a:t>varies significantly between different final states and different paths of </a:t>
                </a:r>
                <a:r>
                  <a:rPr lang="en-US" dirty="0" err="1"/>
                  <a:t>hadronization</a:t>
                </a:r>
                <a:r>
                  <a:rPr lang="en-US" dirty="0"/>
                  <a:t> (intermediate states)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b="0" dirty="0"/>
                  <a:t>At low energies we have to measure cross section for each possible final state separately and then calculate sum to get R (</a:t>
                </a:r>
                <a:r>
                  <a:rPr lang="en-US" b="1" i="1" dirty="0"/>
                  <a:t>exclusive approach</a:t>
                </a:r>
                <a:r>
                  <a:rPr lang="en-US" b="0" dirty="0"/>
                  <a:t>)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At high energy we can measure total cross section directly (</a:t>
                </a:r>
                <a:r>
                  <a:rPr lang="en-US" b="1" i="1" dirty="0"/>
                  <a:t>inclusive approach</a:t>
                </a:r>
                <a:r>
                  <a:rPr lang="en-US" dirty="0"/>
                  <a:t>)</a:t>
                </a:r>
                <a:endParaRPr lang="en-US" b="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194" y="236364"/>
                <a:ext cx="4876969" cy="5463034"/>
              </a:xfrm>
              <a:prstGeom prst="rect">
                <a:avLst/>
              </a:prstGeom>
              <a:blipFill rotWithShape="0">
                <a:blip r:embed="rId3"/>
                <a:stretch>
                  <a:fillRect l="-1125" t="-670" r="-1125" b="-8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358" y="2572240"/>
            <a:ext cx="3051471" cy="2261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98628" y="2264463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Final state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814562" y="5020316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Intermediate states</a:t>
            </a:r>
            <a:endParaRPr lang="ru-RU" sz="1400" dirty="0"/>
          </a:p>
        </p:txBody>
      </p:sp>
      <p:cxnSp>
        <p:nvCxnSpPr>
          <p:cNvPr id="10" name="Прямая со стрелкой 9"/>
          <p:cNvCxnSpPr>
            <a:stCxn id="8" idx="0"/>
          </p:cNvCxnSpPr>
          <p:nvPr/>
        </p:nvCxnSpPr>
        <p:spPr>
          <a:xfrm flipH="1" flipV="1">
            <a:off x="10607040" y="4729008"/>
            <a:ext cx="26016" cy="291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632194" y="5708062"/>
                <a:ext cx="6909007" cy="759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rgbClr val="C00000"/>
                    </a:solidFill>
                  </a:rPr>
                  <a:t>The practical boundary between two approaches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 err="1">
                    <a:solidFill>
                      <a:srgbClr val="C00000"/>
                    </a:solidFill>
                  </a:rPr>
                  <a:t>GeV</a:t>
                </a:r>
                <a:r>
                  <a:rPr lang="en-US" dirty="0">
                    <a:solidFill>
                      <a:srgbClr val="C00000"/>
                    </a:solidFill>
                  </a:rPr>
                  <a:t>.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𝐿𝑂</m:t>
                        </m:r>
                      </m:e>
                    </m:d>
                  </m:oMath>
                </a14:m>
                <a:r>
                  <a:rPr lang="en-US" dirty="0"/>
                  <a:t> calculation is mostly based on exclusive measurements. </a:t>
                </a:r>
                <a:endParaRPr lang="ru-RU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194" y="5708062"/>
                <a:ext cx="6909007" cy="759888"/>
              </a:xfrm>
              <a:prstGeom prst="rect">
                <a:avLst/>
              </a:prstGeom>
              <a:blipFill rotWithShape="0">
                <a:blip r:embed="rId5"/>
                <a:stretch>
                  <a:fillRect l="-794" t="-3200" b="-88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Contribution of exclusive </a:t>
                </a:r>
                <a:r>
                  <a:rPr lang="en-US" dirty="0"/>
                  <a:t>hadronic cross sections </a:t>
                </a:r>
                <a:r>
                  <a:rPr lang="en-US" dirty="0" smtClean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198" r="-37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16" y="1554878"/>
            <a:ext cx="4397113" cy="4489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0480" y="5663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75016" y="259081"/>
                <a:ext cx="7924801" cy="1132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exclusive approach, we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integral for each final state and sum them: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𝐿𝑂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016" y="259081"/>
                <a:ext cx="7924801" cy="1132361"/>
              </a:xfrm>
              <a:prstGeom prst="rect">
                <a:avLst/>
              </a:prstGeom>
              <a:blipFill rotWithShape="0">
                <a:blip r:embed="rId5"/>
                <a:stretch>
                  <a:fillRect l="-692" t="-27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021822" y="5988583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DHMZ’19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062651" y="1123837"/>
            <a:ext cx="121920" cy="431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701143" y="2386148"/>
            <a:ext cx="4293327" cy="156754"/>
          </a:xfrm>
          <a:prstGeom prst="rect">
            <a:avLst/>
          </a:prstGeom>
          <a:solidFill>
            <a:srgbClr val="FF00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00065" y="2560320"/>
            <a:ext cx="4293327" cy="566057"/>
          </a:xfrm>
          <a:prstGeom prst="rect">
            <a:avLst/>
          </a:prstGeom>
          <a:solidFill>
            <a:srgbClr val="FFFF66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13126" y="5634446"/>
            <a:ext cx="4293327" cy="370127"/>
          </a:xfrm>
          <a:prstGeom prst="rect">
            <a:avLst/>
          </a:prstGeom>
          <a:solidFill>
            <a:srgbClr val="FFFF66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290559" y="1661414"/>
                <a:ext cx="338357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larger the contribution, the better </a:t>
                </a:r>
                <a:r>
                  <a:rPr lang="en-US" dirty="0" smtClean="0"/>
                  <a:t>relative precision </a:t>
                </a:r>
                <a:r>
                  <a:rPr lang="en-US" dirty="0"/>
                  <a:t>is required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is by far the most challenging and has got the most attention</a:t>
                </a:r>
                <a:r>
                  <a:rPr lang="en-US" dirty="0"/>
                  <a:t> (</a:t>
                </a:r>
                <a:r>
                  <a:rPr lang="en-US" dirty="0" smtClean="0"/>
                  <a:t>74% </a:t>
                </a:r>
                <a:r>
                  <a:rPr lang="en-US" dirty="0"/>
                  <a:t>of total hadronic contribution!)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559" y="1661414"/>
                <a:ext cx="3383577" cy="2308324"/>
              </a:xfrm>
              <a:prstGeom prst="rect">
                <a:avLst/>
              </a:prstGeom>
              <a:blipFill rotWithShape="0">
                <a:blip r:embed="rId6"/>
                <a:stretch>
                  <a:fillRect l="-1441" t="-1587" r="-541" b="-3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/>
          </p:nvPr>
        </p:nvGraphicFramePr>
        <p:xfrm>
          <a:off x="8498400" y="4330736"/>
          <a:ext cx="2723979" cy="174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454026" y="5720465"/>
                <a:ext cx="812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026" y="5720465"/>
                <a:ext cx="81291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768553" y="4185289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rest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0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179" y="580906"/>
            <a:ext cx="7046595" cy="5109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measurements are done</a:t>
            </a:r>
            <a:endParaRPr lang="ru-RU" dirty="0"/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025674" y="4000330"/>
            <a:ext cx="1205793" cy="301625"/>
          </a:xfrm>
          <a:prstGeom prst="rect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VEPP-2M</a:t>
            </a:r>
            <a:endParaRPr lang="ru-RU" altLang="ru-RU" dirty="0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025674" y="2081534"/>
            <a:ext cx="5450417" cy="301625"/>
          </a:xfrm>
          <a:prstGeom prst="rect">
            <a:avLst/>
          </a:prstGeom>
          <a:solidFill>
            <a:schemeClr val="accent5">
              <a:lumMod val="75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Babar (ISR@10GeV)</a:t>
            </a:r>
            <a:endParaRPr lang="ru-RU" dirty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025674" y="4480030"/>
            <a:ext cx="776815" cy="301625"/>
          </a:xfrm>
          <a:prstGeom prst="rect">
            <a:avLst/>
          </a:prstGeom>
          <a:solidFill>
            <a:schemeClr val="accent5">
              <a:lumMod val="75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dirty="0"/>
              <a:t>KLOE (ISR)</a:t>
            </a:r>
            <a:endParaRPr lang="ru-RU" sz="1600" dirty="0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5025675" y="3040932"/>
            <a:ext cx="1984725" cy="301625"/>
          </a:xfrm>
          <a:prstGeom prst="rect">
            <a:avLst/>
          </a:prstGeom>
          <a:solidFill>
            <a:srgbClr val="FFFF00">
              <a:alpha val="49019"/>
            </a:srgbClr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VEPP-2000</a:t>
            </a:r>
            <a:endParaRPr lang="ru-RU" altLang="ru-RU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025674" y="3520631"/>
            <a:ext cx="1641309" cy="301625"/>
          </a:xfrm>
          <a:prstGeom prst="rect">
            <a:avLst/>
          </a:prstGeom>
          <a:solidFill>
            <a:schemeClr val="accent6">
              <a:lumMod val="60000"/>
              <a:lumOff val="40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Tau decays</a:t>
            </a:r>
            <a:endParaRPr lang="ru-RU" dirty="0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666983" y="1601835"/>
            <a:ext cx="2285106" cy="301625"/>
          </a:xfrm>
          <a:prstGeom prst="rect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KEDR</a:t>
            </a:r>
            <a:endParaRPr lang="ru-RU" altLang="ru-RU" dirty="0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858637" y="1143476"/>
            <a:ext cx="3617454" cy="282098"/>
          </a:xfrm>
          <a:prstGeom prst="rect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BES-III</a:t>
            </a:r>
            <a:endParaRPr lang="ru-RU" altLang="ru-RU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025674" y="1143475"/>
            <a:ext cx="1832963" cy="280286"/>
          </a:xfrm>
          <a:prstGeom prst="rect">
            <a:avLst/>
          </a:prstGeom>
          <a:solidFill>
            <a:schemeClr val="accent5">
              <a:lumMod val="75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BES (ISR@4GeV)</a:t>
            </a:r>
            <a:endParaRPr lang="ru-RU" dirty="0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025674" y="2561233"/>
            <a:ext cx="5450417" cy="301625"/>
          </a:xfrm>
          <a:prstGeom prst="rect">
            <a:avLst/>
          </a:prstGeom>
          <a:solidFill>
            <a:schemeClr val="accent5">
              <a:lumMod val="75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Belle-II (ISR@10GeV)</a:t>
            </a:r>
            <a:endParaRPr lang="ru-RU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6858637" y="5716290"/>
            <a:ext cx="1888771" cy="301625"/>
          </a:xfrm>
          <a:prstGeom prst="rect">
            <a:avLst/>
          </a:prstGeom>
          <a:solidFill>
            <a:schemeClr val="accent5">
              <a:lumMod val="75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ISR</a:t>
            </a:r>
            <a:endParaRPr lang="ru-RU" dirty="0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4745239" y="5717917"/>
            <a:ext cx="1891147" cy="301625"/>
          </a:xfrm>
          <a:prstGeom prst="rect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Energy scan</a:t>
            </a:r>
            <a:endParaRPr lang="ru-RU" altLang="ru-RU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9038614" y="5716202"/>
            <a:ext cx="1641309" cy="301625"/>
          </a:xfrm>
          <a:prstGeom prst="rect">
            <a:avLst/>
          </a:prstGeom>
          <a:solidFill>
            <a:schemeClr val="accent6">
              <a:lumMod val="60000"/>
              <a:lumOff val="40000"/>
              <a:alpha val="49019"/>
            </a:schemeClr>
          </a:solidFill>
          <a:ln>
            <a:noFill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Tau decays</a:t>
            </a:r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11166371" y="1143475"/>
            <a:ext cx="214489" cy="2483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11166370" y="1628469"/>
            <a:ext cx="214489" cy="2483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1166369" y="2543694"/>
            <a:ext cx="214489" cy="2483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11166369" y="3067566"/>
            <a:ext cx="214489" cy="2483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9968088" y="1592198"/>
            <a:ext cx="887331" cy="301625"/>
          </a:xfrm>
          <a:prstGeom prst="rect">
            <a:avLst/>
          </a:prstGeom>
          <a:solidFill>
            <a:srgbClr val="FFFF0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dirty="0"/>
              <a:t>KEDR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493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BABAR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Ivan Logashenko (BINP)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FTCF2024-Guangzhou: e+e- into hadrons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>
                <a:solidFill>
                  <a:srgbClr val="5B9BD5"/>
                </a:solidFill>
              </a:rPr>
              <a:pPr/>
              <a:t>17</a:t>
            </a:fld>
            <a:endParaRPr lang="ru-RU">
              <a:solidFill>
                <a:srgbClr val="5B9BD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2787" y="5951160"/>
            <a:ext cx="41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BABAR measurements are mostly tagged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2053" r="5648"/>
          <a:stretch/>
        </p:blipFill>
        <p:spPr>
          <a:xfrm>
            <a:off x="3501006" y="117222"/>
            <a:ext cx="8258618" cy="5768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60060" y="5581828"/>
                <a:ext cx="2052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0.5−2%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dirty="0" err="1">
                    <a:solidFill>
                      <a:prstClr val="black"/>
                    </a:solidFill>
                  </a:rPr>
                  <a:t>syst.error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060" y="5581828"/>
                <a:ext cx="2052165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0000" r="-2077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42077" y="5581828"/>
                <a:ext cx="2004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4−15%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lang="en-US" dirty="0" err="1">
                    <a:solidFill>
                      <a:prstClr val="black"/>
                    </a:solidFill>
                  </a:rPr>
                  <a:t>syst.error</a:t>
                </a:r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077" y="5581828"/>
                <a:ext cx="2004075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2128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VEPP-2M (1993-2000)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6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17" y="834634"/>
            <a:ext cx="8229600" cy="32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624182" y="4390350"/>
            <a:ext cx="33810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dirty="0"/>
              <a:t>Energy range: </a:t>
            </a:r>
            <a:r>
              <a:rPr lang="ru-RU" dirty="0"/>
              <a:t>0.36 – 1.4 </a:t>
            </a:r>
            <a:r>
              <a:rPr lang="en-US" dirty="0" err="1"/>
              <a:t>GeV</a:t>
            </a:r>
            <a:endParaRPr lang="ru-RU" dirty="0"/>
          </a:p>
          <a:p>
            <a:pPr eaLnBrk="1" hangingPunct="1">
              <a:lnSpc>
                <a:spcPct val="150000"/>
              </a:lnSpc>
            </a:pPr>
            <a:r>
              <a:rPr lang="en-US" dirty="0"/>
              <a:t>Luminosity up to </a:t>
            </a:r>
            <a:r>
              <a:rPr lang="ru-RU" dirty="0"/>
              <a:t>5*10</a:t>
            </a:r>
            <a:r>
              <a:rPr lang="ru-RU" baseline="30000" dirty="0"/>
              <a:t>30</a:t>
            </a:r>
            <a:r>
              <a:rPr lang="ru-RU" dirty="0"/>
              <a:t> </a:t>
            </a:r>
            <a:r>
              <a:rPr lang="en-US" dirty="0"/>
              <a:t>1/cm</a:t>
            </a:r>
            <a:r>
              <a:rPr lang="en-US" baseline="30000" dirty="0"/>
              <a:t>2</a:t>
            </a:r>
            <a:r>
              <a:rPr lang="en-US" dirty="0"/>
              <a:t>s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27725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VEPP-2M measurements</a:t>
            </a:r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61" y="1123837"/>
            <a:ext cx="8062879" cy="4443707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R(s)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687" y="161994"/>
            <a:ext cx="4337970" cy="6386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6"/>
          <a:stretch/>
        </p:blipFill>
        <p:spPr>
          <a:xfrm>
            <a:off x="5203243" y="693497"/>
            <a:ext cx="1221512" cy="372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81857" y="623512"/>
                <a:ext cx="3331553" cy="885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857" y="623512"/>
                <a:ext cx="3331553" cy="8856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6"/>
          <a:stretch/>
        </p:blipFill>
        <p:spPr>
          <a:xfrm>
            <a:off x="5203243" y="1133752"/>
            <a:ext cx="1221512" cy="372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04811" y="659024"/>
                <a:ext cx="495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11" y="659024"/>
                <a:ext cx="495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23457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27773" y="1097637"/>
                <a:ext cx="6968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773" y="1097637"/>
                <a:ext cx="696857" cy="338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10866" y="1794683"/>
                <a:ext cx="3515557" cy="134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zeroth order of QCD and zero quark masses: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866" y="1794683"/>
                <a:ext cx="3515557" cy="1349793"/>
              </a:xfrm>
              <a:prstGeom prst="rect">
                <a:avLst/>
              </a:prstGeom>
              <a:blipFill rotWithShape="0">
                <a:blip r:embed="rId8"/>
                <a:stretch>
                  <a:fillRect l="-1563" t="-22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56774" y="3212758"/>
                <a:ext cx="2115643" cy="1653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774" y="3212758"/>
                <a:ext cx="2115643" cy="165353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8424" y="2342695"/>
                <a:ext cx="13348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600" dirty="0"/>
                  <a:t> threshold</a:t>
                </a:r>
                <a:endParaRPr lang="ru-RU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24" y="2342695"/>
                <a:ext cx="1334853" cy="338554"/>
              </a:xfrm>
              <a:prstGeom prst="rect">
                <a:avLst/>
              </a:prstGeom>
              <a:blipFill rotWithShape="0">
                <a:blip r:embed="rId10"/>
                <a:stretch>
                  <a:fillRect t="-5357" r="-913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 стрелкой 15"/>
          <p:cNvCxnSpPr/>
          <p:nvPr/>
        </p:nvCxnSpPr>
        <p:spPr>
          <a:xfrm>
            <a:off x="9532547" y="2681249"/>
            <a:ext cx="0" cy="275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366679" y="4276493"/>
                <a:ext cx="13177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/>
                  <a:t> threshold</a:t>
                </a:r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679" y="4276493"/>
                <a:ext cx="1317797" cy="338554"/>
              </a:xfrm>
              <a:prstGeom prst="rect">
                <a:avLst/>
              </a:prstGeom>
              <a:blipFill rotWithShape="0">
                <a:blip r:embed="rId11"/>
                <a:stretch>
                  <a:fillRect t="-5455" r="-1389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Прямая со стрелкой 17"/>
          <p:cNvCxnSpPr/>
          <p:nvPr/>
        </p:nvCxnSpPr>
        <p:spPr>
          <a:xfrm>
            <a:off x="10470802" y="4615047"/>
            <a:ext cx="0" cy="275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52926" y="5050979"/>
                <a:ext cx="4194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Full </a:t>
                </a:r>
                <a:r>
                  <a:rPr lang="en-US" dirty="0" err="1"/>
                  <a:t>pQCD</a:t>
                </a:r>
                <a:r>
                  <a:rPr lang="en-US" dirty="0"/>
                  <a:t> calculation includes NNLO contribution, quark masses, running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,… 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926" y="5050979"/>
                <a:ext cx="4194982" cy="646331"/>
              </a:xfrm>
              <a:prstGeom prst="rect">
                <a:avLst/>
              </a:prstGeom>
              <a:blipFill rotWithShape="0">
                <a:blip r:embed="rId12"/>
                <a:stretch>
                  <a:fillRect l="-130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FTCF2024-Guangzhou: </a:t>
            </a:r>
            <a:r>
              <a:rPr lang="en-US" dirty="0" err="1" smtClean="0"/>
              <a:t>e+e</a:t>
            </a:r>
            <a:r>
              <a:rPr lang="en-US" dirty="0" smtClean="0"/>
              <a:t>- into hadrons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3552926" y="5725020"/>
                <a:ext cx="4194982" cy="401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</a:t>
                </a:r>
                <a:r>
                  <a:rPr lang="en-US" dirty="0" smtClean="0"/>
                  <a:t>mportant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926" y="5725020"/>
                <a:ext cx="4194982" cy="401585"/>
              </a:xfrm>
              <a:prstGeom prst="rect">
                <a:avLst/>
              </a:prstGeom>
              <a:blipFill rotWithShape="0">
                <a:blip r:embed="rId13"/>
                <a:stretch>
                  <a:fillRect l="-1308" t="-4545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0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VEPP-2000 (</a:t>
            </a:r>
            <a:r>
              <a:rPr lang="en-US" dirty="0" smtClean="0"/>
              <a:t>2011-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FTCF2024-Guangzhou: </a:t>
            </a:r>
            <a:r>
              <a:rPr lang="en-US" dirty="0" err="1" smtClean="0"/>
              <a:t>e+e</a:t>
            </a:r>
            <a:r>
              <a:rPr lang="en-US" dirty="0" smtClean="0"/>
              <a:t>- into hadrons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20</a:t>
            </a:fld>
            <a:endParaRPr lang="ru-RU"/>
          </a:p>
        </p:txBody>
      </p:sp>
      <p:pic>
        <p:nvPicPr>
          <p:cNvPr id="712" name="Рисунок 7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48" y="736014"/>
            <a:ext cx="8203474" cy="1219746"/>
          </a:xfrm>
          <a:prstGeom prst="rect">
            <a:avLst/>
          </a:prstGeom>
        </p:spPr>
      </p:pic>
      <p:sp>
        <p:nvSpPr>
          <p:cNvPr id="713" name="TextBox 712"/>
          <p:cNvSpPr txBox="1"/>
          <p:nvPr/>
        </p:nvSpPr>
        <p:spPr>
          <a:xfrm>
            <a:off x="6349058" y="623557"/>
            <a:ext cx="271605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250 m beamline</a:t>
            </a:r>
          </a:p>
        </p:txBody>
      </p:sp>
      <p:sp>
        <p:nvSpPr>
          <p:cNvPr id="715" name="TextBox 714"/>
          <p:cNvSpPr txBox="1"/>
          <p:nvPr/>
        </p:nvSpPr>
        <p:spPr>
          <a:xfrm>
            <a:off x="3532209" y="164273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injection complex</a:t>
            </a:r>
            <a:endParaRPr lang="ru-RU" dirty="0"/>
          </a:p>
        </p:txBody>
      </p:sp>
      <p:sp>
        <p:nvSpPr>
          <p:cNvPr id="716" name="TextBox 715"/>
          <p:cNvSpPr txBox="1"/>
          <p:nvPr/>
        </p:nvSpPr>
        <p:spPr>
          <a:xfrm>
            <a:off x="10491837" y="99288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VEPP-2000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819477" y="5287695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taking history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876418" y="5287695"/>
            <a:ext cx="420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Collected integral by energy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258132" y="2777988"/>
                <a:ext cx="370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132" y="2777988"/>
                <a:ext cx="370230" cy="338554"/>
              </a:xfrm>
              <a:prstGeom prst="rect">
                <a:avLst/>
              </a:prstGeom>
              <a:blipFill rotWithShape="0">
                <a:blip r:embed="rId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643351" y="2692251"/>
                <a:ext cx="5736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351" y="2692251"/>
                <a:ext cx="573682" cy="338554"/>
              </a:xfrm>
              <a:prstGeom prst="rect">
                <a:avLst/>
              </a:prstGeom>
              <a:blipFill rotWithShape="0"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3704790" y="2551701"/>
            <a:ext cx="4390399" cy="2679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0"/>
          <a:stretch/>
        </p:blipFill>
        <p:spPr>
          <a:xfrm>
            <a:off x="8216673" y="2517175"/>
            <a:ext cx="3186990" cy="26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VEPP-2000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08" y="1398823"/>
            <a:ext cx="3852757" cy="319416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/>
        </p:blipFill>
        <p:spPr>
          <a:xfrm>
            <a:off x="3493597" y="562231"/>
            <a:ext cx="4355783" cy="2921481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/>
          <a:stretch/>
        </p:blipFill>
        <p:spPr>
          <a:xfrm>
            <a:off x="3920888" y="3361660"/>
            <a:ext cx="3845221" cy="2563657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38169" y="813975"/>
            <a:ext cx="371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states under analysis at CMD-3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6922" y="5024022"/>
            <a:ext cx="4254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final states compare to VEPP-2M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1-2 order of magnitude more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experiments are collecting data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1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data 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11" y="645604"/>
            <a:ext cx="8142612" cy="25086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16890" r="45241" b="10199"/>
          <a:stretch/>
        </p:blipFill>
        <p:spPr>
          <a:xfrm>
            <a:off x="7993539" y="3675073"/>
            <a:ext cx="3294689" cy="2543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93538" y="3389163"/>
                <a:ext cx="3294690" cy="3684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bSup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;2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0.6&lt;</m:t>
                          </m:r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&lt;0.88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538" y="3389163"/>
                <a:ext cx="3294690" cy="368434"/>
              </a:xfrm>
              <a:prstGeom prst="rect">
                <a:avLst/>
              </a:prstGeom>
              <a:blipFill rotWithShape="0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93538" y="5971348"/>
                <a:ext cx="3294689" cy="576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.6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0.88</m:t>
                          </m:r>
                        </m:sup>
                        <m:e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538" y="5971348"/>
                <a:ext cx="3294689" cy="57669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8271164" y="5500255"/>
            <a:ext cx="2715491" cy="169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268227" y="2482979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KLOE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81591" y="345656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BABAR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9849946" y="343732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CMD-2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324350" y="121896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324350" y="1385888"/>
            <a:ext cx="0" cy="40481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9" idx="3"/>
          </p:cNvCxnSpPr>
          <p:nvPr/>
        </p:nvCxnSpPr>
        <p:spPr>
          <a:xfrm flipV="1">
            <a:off x="7940206" y="1899949"/>
            <a:ext cx="538776" cy="752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6539345" y="1790700"/>
            <a:ext cx="728882" cy="861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86510" y="682286"/>
            <a:ext cx="252835" cy="93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5" idx="2"/>
          </p:cNvCxnSpPr>
          <p:nvPr/>
        </p:nvCxnSpPr>
        <p:spPr>
          <a:xfrm flipH="1">
            <a:off x="9961418" y="682286"/>
            <a:ext cx="280623" cy="873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69268" y="3185978"/>
                <a:ext cx="3822697" cy="3161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There are few-% discrepancies between various sub-% measurements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i="1" dirty="0" smtClean="0"/>
                  <a:t>Unexplained</a:t>
                </a:r>
              </a:p>
              <a:p>
                <a:endParaRPr lang="en-US" dirty="0"/>
              </a:p>
              <a:p>
                <a:r>
                  <a:rPr lang="en-US" dirty="0" smtClean="0"/>
                  <a:t>WP2020: scale factor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CMD-3 goal: new high statistics low systematics measurement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via energy scan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268" y="3185978"/>
                <a:ext cx="3822697" cy="3161635"/>
              </a:xfrm>
              <a:prstGeom prst="rect">
                <a:avLst/>
              </a:prstGeom>
              <a:blipFill rotWithShape="0">
                <a:blip r:embed="rId7"/>
                <a:stretch>
                  <a:fillRect l="-1435" t="-1158" b="-2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Прямая со стрелкой 29"/>
          <p:cNvCxnSpPr/>
          <p:nvPr/>
        </p:nvCxnSpPr>
        <p:spPr>
          <a:xfrm>
            <a:off x="8488508" y="4710113"/>
            <a:ext cx="765031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3475" y="441843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2.5%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0366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864" y="1207276"/>
            <a:ext cx="3858894" cy="2528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238" y="1185372"/>
            <a:ext cx="3670421" cy="2437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252919" y="1123837"/>
                <a:ext cx="3193014" cy="4601183"/>
              </a:xfrm>
            </p:spPr>
            <p:txBody>
              <a:bodyPr/>
              <a:lstStyle/>
              <a:p>
                <a:r>
                  <a:rPr lang="en-US" dirty="0"/>
                  <a:t>CMD-3 measurement of </a:t>
                </a: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(2023)</a:t>
                </a:r>
                <a:endParaRPr lang="ru-RU" dirty="0"/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2919" y="1123837"/>
                <a:ext cx="3193014" cy="4601183"/>
              </a:xfrm>
              <a:blipFill rotWithShape="0">
                <a:blip r:embed="rId5"/>
                <a:stretch>
                  <a:fillRect l="-57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10" y="3233452"/>
            <a:ext cx="4206224" cy="3010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18616" y="3735518"/>
            <a:ext cx="26246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209 </a:t>
            </a:r>
            <a:r>
              <a:rPr lang="en-US" sz="2000" dirty="0" smtClean="0"/>
              <a:t>energy points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A7E354-55F8-4D85-8300-0E2DFED84EE5}"/>
              </a:ext>
            </a:extLst>
          </p:cNvPr>
          <p:cNvSpPr txBox="1"/>
          <p:nvPr/>
        </p:nvSpPr>
        <p:spPr>
          <a:xfrm>
            <a:off x="7851394" y="703285"/>
            <a:ext cx="352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109 (2024) 11, 112002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CD8C99-C3A1-44AA-9CB0-AFDA7E884F3D}"/>
              </a:ext>
            </a:extLst>
          </p:cNvPr>
          <p:cNvSpPr txBox="1"/>
          <p:nvPr/>
        </p:nvSpPr>
        <p:spPr>
          <a:xfrm>
            <a:off x="3764492" y="700340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Phys.Rev.Lett</a:t>
            </a:r>
            <a:r>
              <a:rPr lang="en-US" i="1" dirty="0"/>
              <a:t>.</a:t>
            </a:r>
            <a:r>
              <a:rPr lang="en-US" dirty="0"/>
              <a:t> 132 (2024) 23, 231903</a:t>
            </a:r>
          </a:p>
        </p:txBody>
      </p:sp>
    </p:spTree>
    <p:extLst>
      <p:ext uri="{BB962C8B-B14F-4D97-AF65-F5344CB8AC3E}">
        <p14:creationId xmlns:p14="http://schemas.microsoft.com/office/powerpoint/2010/main" val="21997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  <a:r>
              <a:rPr lang="en-US" dirty="0" smtClean="0"/>
              <a:t>of CMD-3 to </a:t>
            </a:r>
            <a:r>
              <a:rPr lang="en-US" dirty="0"/>
              <a:t>other measurements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933" y="3503940"/>
            <a:ext cx="7546664" cy="2790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33" y="726044"/>
            <a:ext cx="7481380" cy="2743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38085" y="332629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H="1" flipV="1">
            <a:off x="10554623" y="2146851"/>
            <a:ext cx="906816" cy="1179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9" idx="2"/>
          </p:cNvCxnSpPr>
          <p:nvPr/>
        </p:nvCxnSpPr>
        <p:spPr>
          <a:xfrm flipH="1">
            <a:off x="10554623" y="3695627"/>
            <a:ext cx="906816" cy="1167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10770" y="295144"/>
            <a:ext cx="634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 is systematically above previous measurements by ~2-5%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257907" y="154833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10257907" y="1497010"/>
            <a:ext cx="0" cy="57173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8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: the </a:t>
                </a:r>
                <a:r>
                  <a:rPr lang="en-US" dirty="0" smtClean="0"/>
                  <a:t>status</a:t>
                </a:r>
                <a:endParaRPr lang="ru-RU" dirty="0"/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6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6"/>
          <a:stretch/>
        </p:blipFill>
        <p:spPr>
          <a:xfrm>
            <a:off x="3561126" y="1188031"/>
            <a:ext cx="4527072" cy="45369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Объект 5"/>
              <p:cNvSpPr>
                <a:spLocks noGrp="1"/>
              </p:cNvSpPr>
              <p:nvPr>
                <p:ph idx="1"/>
              </p:nvPr>
            </p:nvSpPr>
            <p:spPr>
              <a:xfrm>
                <a:off x="8286161" y="864108"/>
                <a:ext cx="3271102" cy="51206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b="0" dirty="0" smtClean="0"/>
                  <a:t>Discrepancies in data “blind”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𝑆𝑀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2200" dirty="0" smtClean="0"/>
                  <a:t>It seems that </a:t>
                </a:r>
                <a:r>
                  <a:rPr lang="en-US" sz="2200" dirty="0" smtClean="0"/>
                  <a:t>existing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 smtClean="0"/>
                  <a:t> underestimated systematic uncertainty (at least at some energy range)</a:t>
                </a:r>
              </a:p>
              <a:p>
                <a:pPr marL="0" indent="0">
                  <a:buNone/>
                </a:pPr>
                <a:r>
                  <a:rPr lang="en-US" dirty="0" smtClean="0"/>
                  <a:t>CMD-3 simply exaggerated the problem, but it was there already</a:t>
                </a:r>
              </a:p>
            </p:txBody>
          </p:sp>
        </mc:Choice>
        <mc:Fallback>
          <p:sp>
            <p:nvSpPr>
              <p:cNvPr id="8" name="Объект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86161" y="864108"/>
                <a:ext cx="3271102" cy="5120640"/>
              </a:xfrm>
              <a:blipFill rotWithShape="0">
                <a:blip r:embed="rId5"/>
                <a:stretch>
                  <a:fillRect l="-2421" r="-2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59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CMD-3 measurement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3" y="1378159"/>
            <a:ext cx="3475038" cy="33307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10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640567" y="1002653"/>
                <a:ext cx="4360616" cy="5120640"/>
              </a:xfrm>
            </p:spPr>
            <p:txBody>
              <a:bodyPr/>
              <a:lstStyle/>
              <a:p>
                <a:r>
                  <a:rPr lang="en-US" dirty="0" smtClean="0"/>
                  <a:t>World-largest statistics</a:t>
                </a:r>
              </a:p>
              <a:p>
                <a:pPr marL="84582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34 000 000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  <a:p>
                <a:pPr marL="845820" lvl="1" indent="-34290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C00000"/>
                    </a:solidFill>
                  </a:rPr>
                  <a:t>   3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ru-RU" dirty="0">
                    <a:solidFill>
                      <a:srgbClr val="C00000"/>
                    </a:solidFill>
                  </a:rPr>
                  <a:t>7</a:t>
                </a:r>
                <a:r>
                  <a:rPr lang="en-US" dirty="0">
                    <a:solidFill>
                      <a:srgbClr val="C00000"/>
                    </a:solidFill>
                  </a:rPr>
                  <a:t>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  <a:p>
                <a:pPr marL="84582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44 000 000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Many built-in cross checks</a:t>
                </a:r>
              </a:p>
              <a:p>
                <a:pPr lvl="1"/>
                <a:r>
                  <a:rPr lang="en-US" dirty="0" smtClean="0"/>
                  <a:t>3 methods for final states </a:t>
                </a:r>
                <a:r>
                  <a:rPr lang="en-US" dirty="0" err="1" smtClean="0"/>
                  <a:t>indentification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2 methods for angle measurement</a:t>
                </a:r>
              </a:p>
              <a:p>
                <a:pPr lvl="1"/>
                <a:r>
                  <a:rPr lang="en-US" dirty="0" smtClean="0"/>
                  <a:t>Measurement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Measurement of charge asymmetry</a:t>
                </a:r>
              </a:p>
              <a:p>
                <a:r>
                  <a:rPr lang="en-US" dirty="0" smtClean="0"/>
                  <a:t>Very detailed study of potential systematics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1" name="Объект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640567" y="1002653"/>
                <a:ext cx="4360616" cy="5120640"/>
              </a:xfrm>
              <a:blipFill rotWithShape="0">
                <a:blip r:embed="rId4"/>
                <a:stretch>
                  <a:fillRect l="-9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001183" y="5244486"/>
                <a:ext cx="3285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event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183" y="5244486"/>
                <a:ext cx="32857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670" t="-8197" r="-742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7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precision of CMD-3 data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27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7" r="6756" b="13689"/>
          <a:stretch/>
        </p:blipFill>
        <p:spPr>
          <a:xfrm>
            <a:off x="3741100" y="775865"/>
            <a:ext cx="7920681" cy="529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beginning of 2023…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28</a:t>
            </a:fld>
            <a:endParaRPr lang="ru-RU"/>
          </a:p>
        </p:txBody>
      </p:sp>
      <p:pic>
        <p:nvPicPr>
          <p:cNvPr id="7" name="Picture 24" descr="Chart&#10;&#10;Description automatically generated">
            <a:extLst>
              <a:ext uri="{FF2B5EF4-FFF2-40B4-BE49-F238E27FC236}">
                <a16:creationId xmlns:a16="http://schemas.microsoft.com/office/drawing/2014/main" xmlns="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31" y="1402252"/>
            <a:ext cx="5933211" cy="4204887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DBF2988D-55A1-374A-9E0E-F5F0DA26A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268" y="597578"/>
            <a:ext cx="7632472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0000FF"/>
                </a:solidFill>
              </a:rPr>
              <a:t>(SM) = 0.00116591810(43) </a:t>
            </a:r>
            <a:r>
              <a:rPr lang="en-US" sz="2400" dirty="0">
                <a:solidFill>
                  <a:srgbClr val="0000FF"/>
                </a:solidFill>
                <a:sym typeface="Wingdings" pitchFamily="2" charset="2"/>
              </a:rPr>
              <a:t> 368 ppb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E8CC361A-6CA8-9142-A8E7-335D0B56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928" y="5445260"/>
            <a:ext cx="8024812" cy="75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0000FF"/>
                </a:solidFill>
              </a:rPr>
              <a:t>(Exp) - a</a:t>
            </a:r>
            <a:r>
              <a:rPr lang="en-US" sz="2400" baseline="-25000" dirty="0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0000FF"/>
                </a:solidFill>
              </a:rPr>
              <a:t>(SM) = 0.00000000251(59) </a:t>
            </a:r>
            <a:r>
              <a:rPr lang="en-US" sz="2400" dirty="0">
                <a:solidFill>
                  <a:srgbClr val="0000FF"/>
                </a:solidFill>
                <a:sym typeface="Wingdings" pitchFamily="2" charset="2"/>
              </a:rPr>
              <a:t> 4.2</a:t>
            </a:r>
            <a:r>
              <a:rPr lang="en-US" sz="2400" dirty="0">
                <a:solidFill>
                  <a:srgbClr val="0000FF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2400" dirty="0">
              <a:solidFill>
                <a:srgbClr val="0000FF"/>
              </a:solidFill>
              <a:latin typeface="Symbol" pitchFamily="2" charset="2"/>
            </a:endParaRP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xmlns="" id="{AC1B7F32-D707-9E4E-B0FD-CC35D9E874F8}"/>
              </a:ext>
            </a:extLst>
          </p:cNvPr>
          <p:cNvSpPr/>
          <p:nvPr/>
        </p:nvSpPr>
        <p:spPr>
          <a:xfrm>
            <a:off x="7599160" y="2049978"/>
            <a:ext cx="814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F77B4"/>
                </a:solidFill>
                <a:sym typeface="Wingdings" pitchFamily="2" charset="2"/>
              </a:rPr>
              <a:t> 3.7</a:t>
            </a:r>
            <a:r>
              <a:rPr lang="en-US" sz="1600" dirty="0">
                <a:solidFill>
                  <a:srgbClr val="1F77B4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600" dirty="0">
              <a:solidFill>
                <a:srgbClr val="1F77B4"/>
              </a:solidFill>
            </a:endParaRP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xmlns="" id="{B38456AD-7829-E149-AFEA-BEEFBD0000F1}"/>
              </a:ext>
            </a:extLst>
          </p:cNvPr>
          <p:cNvSpPr/>
          <p:nvPr/>
        </p:nvSpPr>
        <p:spPr>
          <a:xfrm>
            <a:off x="7027660" y="2758263"/>
            <a:ext cx="86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D72525"/>
                </a:solidFill>
                <a:sym typeface="Wingdings" pitchFamily="2" charset="2"/>
              </a:rPr>
              <a:t>  3.3</a:t>
            </a:r>
            <a:r>
              <a:rPr lang="en-US" sz="1600" dirty="0">
                <a:solidFill>
                  <a:srgbClr val="D72525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600" dirty="0">
              <a:solidFill>
                <a:srgbClr val="D7252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586" y="4305462"/>
            <a:ext cx="1408481" cy="2384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65286" y="3983620"/>
            <a:ext cx="1737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BMW Lattice 2020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3729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vs</a:t>
            </a:r>
            <a:br>
              <a:rPr lang="en-US" dirty="0" smtClean="0"/>
            </a:br>
            <a:r>
              <a:rPr lang="en-US" dirty="0" smtClean="0"/>
              <a:t>SM prediction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End of 2023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29</a:t>
            </a:fld>
            <a:endParaRPr lang="ru-RU"/>
          </a:p>
        </p:txBody>
      </p:sp>
      <p:pic>
        <p:nvPicPr>
          <p:cNvPr id="7" name="Picture 24">
            <a:extLst>
              <a:ext uri="{FF2B5EF4-FFF2-40B4-BE49-F238E27FC236}">
                <a16:creationId xmlns=""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95902" y="641737"/>
            <a:ext cx="6292196" cy="47191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5EABA6D-5167-4E06-891C-8DDB781389BB}"/>
              </a:ext>
            </a:extLst>
          </p:cNvPr>
          <p:cNvSpPr/>
          <p:nvPr/>
        </p:nvSpPr>
        <p:spPr>
          <a:xfrm>
            <a:off x="4860258" y="3594107"/>
            <a:ext cx="1238918" cy="2631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AAD14988-FA69-46E8-BE84-C3D72088D135}"/>
              </a:ext>
            </a:extLst>
          </p:cNvPr>
          <p:cNvSpPr/>
          <p:nvPr/>
        </p:nvSpPr>
        <p:spPr>
          <a:xfrm>
            <a:off x="5424111" y="3663896"/>
            <a:ext cx="111211" cy="12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BD86E05C-E3CE-4277-BC70-7FF1D2271D23}"/>
              </a:ext>
            </a:extLst>
          </p:cNvPr>
          <p:cNvCxnSpPr>
            <a:stCxn id="11" idx="1"/>
            <a:endCxn id="11" idx="3"/>
          </p:cNvCxnSpPr>
          <p:nvPr/>
        </p:nvCxnSpPr>
        <p:spPr>
          <a:xfrm>
            <a:off x="4860258" y="3725681"/>
            <a:ext cx="123891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5EABA6D-5167-4E06-891C-8DDB781389BB}"/>
              </a:ext>
            </a:extLst>
          </p:cNvPr>
          <p:cNvSpPr/>
          <p:nvPr/>
        </p:nvSpPr>
        <p:spPr>
          <a:xfrm>
            <a:off x="6740842" y="3917957"/>
            <a:ext cx="1526858" cy="2631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AAD14988-FA69-46E8-BE84-C3D72088D135}"/>
              </a:ext>
            </a:extLst>
          </p:cNvPr>
          <p:cNvSpPr/>
          <p:nvPr/>
        </p:nvSpPr>
        <p:spPr>
          <a:xfrm>
            <a:off x="7448665" y="3990921"/>
            <a:ext cx="111211" cy="12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BD86E05C-E3CE-4277-BC70-7FF1D2271D23}"/>
              </a:ext>
            </a:extLst>
          </p:cNvPr>
          <p:cNvCxnSpPr>
            <a:stCxn id="19" idx="1"/>
            <a:endCxn id="19" idx="3"/>
          </p:cNvCxnSpPr>
          <p:nvPr/>
        </p:nvCxnSpPr>
        <p:spPr>
          <a:xfrm>
            <a:off x="6740842" y="4049531"/>
            <a:ext cx="152685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65EABA6D-5167-4E06-891C-8DDB781389BB}"/>
              </a:ext>
            </a:extLst>
          </p:cNvPr>
          <p:cNvSpPr/>
          <p:nvPr/>
        </p:nvSpPr>
        <p:spPr>
          <a:xfrm>
            <a:off x="7525946" y="4391032"/>
            <a:ext cx="1470142" cy="2631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AAD14988-FA69-46E8-BE84-C3D72088D135}"/>
              </a:ext>
            </a:extLst>
          </p:cNvPr>
          <p:cNvSpPr/>
          <p:nvPr/>
        </p:nvSpPr>
        <p:spPr>
          <a:xfrm>
            <a:off x="8205411" y="4460821"/>
            <a:ext cx="111211" cy="12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D86E05C-E3CE-4277-BC70-7FF1D2271D23}"/>
              </a:ext>
            </a:extLst>
          </p:cNvPr>
          <p:cNvCxnSpPr>
            <a:stCxn id="23" idx="1"/>
            <a:endCxn id="23" idx="3"/>
          </p:cNvCxnSpPr>
          <p:nvPr/>
        </p:nvCxnSpPr>
        <p:spPr>
          <a:xfrm>
            <a:off x="7525946" y="4522606"/>
            <a:ext cx="1470142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34369" y="3819552"/>
            <a:ext cx="89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WP2020</a:t>
            </a:r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6635730" y="3623062"/>
            <a:ext cx="1737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BMW Lattice 2020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237078" y="4348845"/>
            <a:ext cx="1322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CMD-3 based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4462" y="5417206"/>
                <a:ext cx="788709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At the moment, the SM prediction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 is unclear (due to hadronic contribution)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62" y="5417206"/>
                <a:ext cx="7887095" cy="391646"/>
              </a:xfrm>
              <a:prstGeom prst="rect">
                <a:avLst/>
              </a:prstGeom>
              <a:blipFill rotWithShape="0">
                <a:blip r:embed="rId3"/>
                <a:stretch>
                  <a:fillRect l="-309" t="-7813" r="-155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4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(g-2): the basics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975762" y="985570"/>
                <a:ext cx="1439433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762" y="985570"/>
                <a:ext cx="1439433" cy="5666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70867" y="905933"/>
                <a:ext cx="3937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Gyromagnetic ratio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connects magnetic moment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/>
                  <a:t> and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867" y="905933"/>
                <a:ext cx="393700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23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70867" y="1691330"/>
                <a:ext cx="3937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For point-like particle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ru-RU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867" y="1691330"/>
                <a:ext cx="3937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238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70867" y="2269114"/>
                <a:ext cx="3937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Anomalous magnetic moment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arises in higher-orders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867" y="2269114"/>
                <a:ext cx="3937000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238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2">
            <a:extLst>
              <a:ext uri="{FF2B5EF4-FFF2-40B4-BE49-F238E27FC236}">
                <a16:creationId xmlns="" xmlns:a16="http://schemas.microsoft.com/office/drawing/2014/main" id="{7690F217-4057-7F45-B275-A987DB5E764C}"/>
              </a:ext>
            </a:extLst>
          </p:cNvPr>
          <p:cNvGrpSpPr/>
          <p:nvPr/>
        </p:nvGrpSpPr>
        <p:grpSpPr>
          <a:xfrm>
            <a:off x="9780785" y="887191"/>
            <a:ext cx="1485100" cy="804139"/>
            <a:chOff x="5729974" y="1266618"/>
            <a:chExt cx="2586252" cy="1400382"/>
          </a:xfrm>
        </p:grpSpPr>
        <p:pic>
          <p:nvPicPr>
            <p:cNvPr id="12" name="Picture 13">
              <a:extLst>
                <a:ext uri="{FF2B5EF4-FFF2-40B4-BE49-F238E27FC236}">
                  <a16:creationId xmlns="" xmlns:a16="http://schemas.microsoft.com/office/drawing/2014/main" id="{C800CA0B-CE64-C941-83F1-40AE974EA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8162"/>
            <a:stretch/>
          </p:blipFill>
          <p:spPr>
            <a:xfrm>
              <a:off x="5729974" y="1266618"/>
              <a:ext cx="2586252" cy="943182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="" xmlns:a16="http://schemas.microsoft.com/office/drawing/2014/main" id="{C8DDEFCA-ABBE-9F40-8BBE-9787F1FE9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9" t="74649" r="82322" b="8451"/>
            <a:stretch/>
          </p:blipFill>
          <p:spPr>
            <a:xfrm>
              <a:off x="6172200" y="2286000"/>
              <a:ext cx="228600" cy="381000"/>
            </a:xfrm>
            <a:prstGeom prst="rect">
              <a:avLst/>
            </a:prstGeom>
          </p:spPr>
        </p:pic>
        <p:cxnSp>
          <p:nvCxnSpPr>
            <p:cNvPr id="14" name="Straight Connector 15">
              <a:extLst>
                <a:ext uri="{FF2B5EF4-FFF2-40B4-BE49-F238E27FC236}">
                  <a16:creationId xmlns="" xmlns:a16="http://schemas.microsoft.com/office/drawing/2014/main" id="{B9929276-AA18-6E46-999E-23B7150852DB}"/>
                </a:ext>
              </a:extLst>
            </p:cNvPr>
            <p:cNvCxnSpPr/>
            <p:nvPr/>
          </p:nvCxnSpPr>
          <p:spPr>
            <a:xfrm>
              <a:off x="6248400" y="2209800"/>
              <a:ext cx="1803400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6">
              <a:extLst>
                <a:ext uri="{FF2B5EF4-FFF2-40B4-BE49-F238E27FC236}">
                  <a16:creationId xmlns="" xmlns:a16="http://schemas.microsoft.com/office/drawing/2014/main" id="{4E817220-F61A-B746-8D57-D099D576D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9" t="74649" r="82322" b="8451"/>
            <a:stretch/>
          </p:blipFill>
          <p:spPr>
            <a:xfrm>
              <a:off x="7924800" y="2286000"/>
              <a:ext cx="228600" cy="381000"/>
            </a:xfrm>
            <a:prstGeom prst="rect">
              <a:avLst/>
            </a:prstGeom>
          </p:spPr>
        </p:pic>
      </p:grpSp>
      <p:grpSp>
        <p:nvGrpSpPr>
          <p:cNvPr id="16" name="Group 8">
            <a:extLst>
              <a:ext uri="{FF2B5EF4-FFF2-40B4-BE49-F238E27FC236}">
                <a16:creationId xmlns="" xmlns:a16="http://schemas.microsoft.com/office/drawing/2014/main" id="{F2D4E540-ED56-DA7C-9503-6DCCDC2B37FF}"/>
              </a:ext>
            </a:extLst>
          </p:cNvPr>
          <p:cNvGrpSpPr/>
          <p:nvPr/>
        </p:nvGrpSpPr>
        <p:grpSpPr>
          <a:xfrm>
            <a:off x="9964707" y="1875996"/>
            <a:ext cx="1263110" cy="1101029"/>
            <a:chOff x="3357348" y="1936612"/>
            <a:chExt cx="2586252" cy="2254388"/>
          </a:xfrm>
        </p:grpSpPr>
        <p:pic>
          <p:nvPicPr>
            <p:cNvPr id="17" name="Picture 9">
              <a:extLst>
                <a:ext uri="{FF2B5EF4-FFF2-40B4-BE49-F238E27FC236}">
                  <a16:creationId xmlns="" xmlns:a16="http://schemas.microsoft.com/office/drawing/2014/main" id="{0218CA71-6DFC-8F8B-61F4-3DE9D011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7348" y="1936612"/>
              <a:ext cx="2586252" cy="2254388"/>
            </a:xfrm>
            <a:prstGeom prst="rect">
              <a:avLst/>
            </a:prstGeom>
          </p:spPr>
        </p:pic>
        <p:pic>
          <p:nvPicPr>
            <p:cNvPr id="18" name="Picture 10">
              <a:extLst>
                <a:ext uri="{FF2B5EF4-FFF2-40B4-BE49-F238E27FC236}">
                  <a16:creationId xmlns="" xmlns:a16="http://schemas.microsoft.com/office/drawing/2014/main" id="{36EA8717-1E22-4C25-AC98-4831368FE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9" t="74649" r="82322" b="8451"/>
            <a:stretch/>
          </p:blipFill>
          <p:spPr>
            <a:xfrm>
              <a:off x="5638800" y="3657600"/>
              <a:ext cx="228600" cy="381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7907867" y="2269114"/>
                <a:ext cx="1649811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−2)/2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867" y="2269114"/>
                <a:ext cx="1649811" cy="4462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98897" y="2980769"/>
                <a:ext cx="4065215" cy="46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 smtClean="0"/>
                  <a:t>   (QED dominated)</a:t>
                </a:r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897" y="2980769"/>
                <a:ext cx="4065215" cy="462947"/>
              </a:xfrm>
              <a:prstGeom prst="rect">
                <a:avLst/>
              </a:prstGeom>
              <a:blipFill rotWithShape="0">
                <a:blip r:embed="rId9"/>
                <a:stretch>
                  <a:fillRect r="-300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70867" y="3623356"/>
                <a:ext cx="74252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Idea of experiment: </a:t>
                </a:r>
                <a:r>
                  <a:rPr lang="en-US" dirty="0" smtClean="0"/>
                  <a:t>by comparing measured value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dirty="0" smtClean="0"/>
                  <a:t> with the theory prediction we probe extra contributions beyond theory expectations</a:t>
                </a:r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867" y="3623356"/>
                <a:ext cx="7425266" cy="646331"/>
              </a:xfrm>
              <a:prstGeom prst="rect">
                <a:avLst/>
              </a:prstGeom>
              <a:blipFill rotWithShape="0">
                <a:blip r:embed="rId10"/>
                <a:stretch>
                  <a:fillRect l="-657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98897" y="4811558"/>
                <a:ext cx="4315369" cy="1297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Why muon? </a:t>
                </a:r>
                <a:r>
                  <a:rPr lang="en-US" dirty="0" smtClean="0"/>
                  <a:t>For massive fields there is natural scaling</a:t>
                </a:r>
                <a:r>
                  <a:rPr lang="ru-RU" dirty="0" smtClean="0"/>
                  <a:t>, </a:t>
                </a:r>
                <a:r>
                  <a:rPr lang="en-US" dirty="0" smtClean="0"/>
                  <a:t>which enhances contribution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∼43000</m:t>
                    </m:r>
                  </m:oMath>
                </a14:m>
                <a:r>
                  <a:rPr lang="en-US" dirty="0" smtClean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897" y="4811558"/>
                <a:ext cx="4315369" cy="1297086"/>
              </a:xfrm>
              <a:prstGeom prst="rect">
                <a:avLst/>
              </a:prstGeom>
              <a:blipFill rotWithShape="0">
                <a:blip r:embed="rId11"/>
                <a:stretch>
                  <a:fillRect l="-1271" t="-2347" b="-27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4E6082EA-986C-4A2D-8AEC-A241940E82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0" r="73132"/>
          <a:stretch/>
        </p:blipFill>
        <p:spPr>
          <a:xfrm>
            <a:off x="10117108" y="4682462"/>
            <a:ext cx="1354875" cy="1520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8F403F1-A5F0-425B-923F-8543892CA233}"/>
                  </a:ext>
                </a:extLst>
              </p:cNvPr>
              <p:cNvSpPr txBox="1"/>
              <p:nvPr/>
            </p:nvSpPr>
            <p:spPr>
              <a:xfrm>
                <a:off x="10532229" y="5806783"/>
                <a:ext cx="5246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F403F1-A5F0-425B-923F-8543892CA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2229" y="5806783"/>
                <a:ext cx="524631" cy="33855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664EF203-546F-4E01-802F-718BE1305038}"/>
                  </a:ext>
                </a:extLst>
              </p:cNvPr>
              <p:cNvSpPr txBox="1"/>
              <p:nvPr/>
            </p:nvSpPr>
            <p:spPr>
              <a:xfrm>
                <a:off x="10078167" y="5323527"/>
                <a:ext cx="48045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4EF203-546F-4E01-802F-718BE1305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167" y="5323527"/>
                <a:ext cx="480453" cy="33855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448806" y="5212128"/>
                <a:ext cx="1486946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806" y="5212128"/>
                <a:ext cx="1486946" cy="76937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324643" y="4281390"/>
                <a:ext cx="3201646" cy="366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𝑠𝑡𝑟𝑜𝑛𝑔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𝑄𝐸𝐷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≈6×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43" y="4281390"/>
                <a:ext cx="3201646" cy="366832"/>
              </a:xfrm>
              <a:prstGeom prst="rect">
                <a:avLst/>
              </a:prstGeom>
              <a:blipFill rotWithShape="0">
                <a:blip r:embed="rId16"/>
                <a:stretch>
                  <a:fillRect t="-90164" b="-1442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711547" y="4282497"/>
                <a:ext cx="2710614" cy="366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𝑤𝑒𝑎𝑘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𝑄𝐸𝐷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547" y="4282497"/>
                <a:ext cx="2710614" cy="366832"/>
              </a:xfrm>
              <a:prstGeom prst="rect">
                <a:avLst/>
              </a:prstGeom>
              <a:blipFill rotWithShape="0">
                <a:blip r:embed="rId17"/>
                <a:stretch>
                  <a:fillRect t="-93333" b="-14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5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there need for new measurements of hadronic cross sections</a:t>
            </a:r>
            <a:r>
              <a:rPr lang="en-US" dirty="0"/>
              <a:t>?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30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84294" y="2073597"/>
            <a:ext cx="7781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order to </a:t>
            </a:r>
            <a:r>
              <a:rPr lang="en-US" dirty="0" smtClean="0"/>
              <a:t>match </a:t>
            </a:r>
            <a:r>
              <a:rPr lang="ru-RU" dirty="0" smtClean="0"/>
              <a:t> </a:t>
            </a:r>
            <a:r>
              <a:rPr lang="en-US" dirty="0" smtClean="0"/>
              <a:t>FNAL, cross </a:t>
            </a:r>
            <a:r>
              <a:rPr lang="en-US" dirty="0" smtClean="0"/>
              <a:t>sections need to be measured to </a:t>
            </a:r>
            <a:r>
              <a:rPr lang="en-US" dirty="0" smtClean="0">
                <a:solidFill>
                  <a:srgbClr val="FF0000"/>
                </a:solidFill>
              </a:rPr>
              <a:t>~0</a:t>
            </a:r>
            <a:r>
              <a:rPr lang="ru-RU" dirty="0">
                <a:solidFill>
                  <a:srgbClr val="FF0000"/>
                </a:solidFill>
              </a:rPr>
              <a:t>.2</a:t>
            </a:r>
            <a:r>
              <a:rPr lang="ru-RU" dirty="0" smtClean="0">
                <a:solidFill>
                  <a:srgbClr val="FF0000"/>
                </a:solidFill>
              </a:rPr>
              <a:t>%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/>
              <a:t>Neither of existing experiment expect to reach such precision – need next generation experiments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Таблица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6581662"/>
                  </p:ext>
                </p:extLst>
              </p:nvPr>
            </p:nvGraphicFramePr>
            <p:xfrm>
              <a:off x="4250371" y="3069525"/>
              <a:ext cx="6849429" cy="3176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0695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2944134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Channel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Contribution,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/>
                            <a:t>  (KNT19)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Relative</a:t>
                          </a:r>
                          <a:r>
                            <a:rPr lang="en-US" sz="1600" baseline="0" dirty="0" smtClean="0"/>
                            <a:t> accuracy,</a:t>
                          </a:r>
                          <a:endParaRPr lang="ru-RU" sz="1600" baseline="0" dirty="0"/>
                        </a:p>
                        <a:p>
                          <a:r>
                            <a:rPr lang="en-US" sz="1600" baseline="0" dirty="0" smtClean="0"/>
                            <a:t>need</a:t>
                          </a:r>
                          <a:r>
                            <a:rPr lang="ru-RU" sz="1600" baseline="0" dirty="0" smtClean="0"/>
                            <a:t> (</a:t>
                          </a:r>
                          <a:r>
                            <a:rPr lang="en-US" sz="1600" baseline="0" dirty="0" smtClean="0"/>
                            <a:t>now</a:t>
                          </a:r>
                          <a:r>
                            <a:rPr lang="ru-RU" sz="1600" baseline="0" dirty="0" smtClean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504.23(1.90) (0.4%) </a:t>
                          </a:r>
                          <a:r>
                            <a:rPr lang="en-US" sz="1600" dirty="0" smtClean="0">
                              <a:solidFill>
                                <a:srgbClr val="C00000"/>
                              </a:solidFill>
                            </a:rPr>
                            <a:t>???</a:t>
                          </a:r>
                          <a:endParaRPr lang="ru-RU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0.23% (0.8%)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46.63(94) (2.0%)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1.1%</a:t>
                          </a:r>
                          <a:r>
                            <a:rPr lang="en-US" sz="1600" baseline="0" dirty="0"/>
                            <a:t> (</a:t>
                          </a:r>
                          <a:r>
                            <a:rPr lang="ru-RU" sz="1600" baseline="0" dirty="0"/>
                            <a:t>1.5-3%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281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13.99(19) (1.4%)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0.8%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2-3%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18.15(74)</a:t>
                          </a:r>
                          <a:r>
                            <a:rPr lang="ru-RU" sz="1600" dirty="0"/>
                            <a:t> (4.0%)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2.3%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5%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23.00(22)</a:t>
                          </a:r>
                          <a:r>
                            <a:rPr lang="ru-RU" sz="1600" dirty="0"/>
                            <a:t> (1.0%)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13.04(19)</a:t>
                          </a:r>
                          <a:r>
                            <a:rPr lang="ru-RU" sz="1600" dirty="0"/>
                            <a:t> (1.5%)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sub>
                                </m:sSub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𝒉𝒂𝒅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𝑳𝑶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692.8(2.4)</a:t>
                          </a:r>
                          <a:r>
                            <a:rPr lang="ru-RU" sz="1600" b="1" dirty="0"/>
                            <a:t> (0.35%)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0.2%</a:t>
                          </a:r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Таблица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6581662"/>
                  </p:ext>
                </p:extLst>
              </p:nvPr>
            </p:nvGraphicFramePr>
            <p:xfrm>
              <a:off x="4250371" y="3069525"/>
              <a:ext cx="6849429" cy="3176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0695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94413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Channel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12" t="-2105" r="-86335" b="-45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Relative</a:t>
                          </a:r>
                          <a:r>
                            <a:rPr lang="en-US" sz="1600" baseline="0" dirty="0" smtClean="0"/>
                            <a:t> accuracy,</a:t>
                          </a:r>
                          <a:endParaRPr lang="ru-RU" sz="1600" baseline="0" dirty="0"/>
                        </a:p>
                        <a:p>
                          <a:r>
                            <a:rPr lang="en-US" sz="1600" baseline="0" dirty="0" smtClean="0"/>
                            <a:t>need</a:t>
                          </a:r>
                          <a:r>
                            <a:rPr lang="ru-RU" sz="1600" baseline="0" dirty="0" smtClean="0"/>
                            <a:t> (</a:t>
                          </a:r>
                          <a:r>
                            <a:rPr lang="en-US" sz="1600" baseline="0" dirty="0" smtClean="0"/>
                            <a:t>now</a:t>
                          </a:r>
                          <a:r>
                            <a:rPr lang="ru-RU" sz="1600" baseline="0" dirty="0" smtClean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159016" r="-394737" b="-6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504.23(1.90) (0.4%) </a:t>
                          </a:r>
                          <a:r>
                            <a:rPr lang="en-US" sz="1600" dirty="0" smtClean="0">
                              <a:solidFill>
                                <a:srgbClr val="C00000"/>
                              </a:solidFill>
                            </a:rPr>
                            <a:t>???</a:t>
                          </a:r>
                          <a:endParaRPr lang="ru-RU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0.23% (0.8%)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259016" r="-394737" b="-5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46.63(94) (2.0%)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1.1%</a:t>
                          </a:r>
                          <a:r>
                            <a:rPr lang="en-US" sz="1600" baseline="0" dirty="0"/>
                            <a:t> (</a:t>
                          </a:r>
                          <a:r>
                            <a:rPr lang="ru-RU" sz="1600" baseline="0" dirty="0"/>
                            <a:t>1.5-3%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7281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359016" r="-394737" b="-4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13.99(19) (1.4%)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0.8%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2-3%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459016" r="-394737" b="-3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18.15(74)</a:t>
                          </a:r>
                          <a:r>
                            <a:rPr lang="ru-RU" sz="1600" dirty="0"/>
                            <a:t> (4.0%)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2.3%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5%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559016" r="-394737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23.00(22)</a:t>
                          </a:r>
                          <a:r>
                            <a:rPr lang="ru-RU" sz="1600" dirty="0"/>
                            <a:t> (1.0%)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659016" r="-39473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13.04(19)</a:t>
                          </a:r>
                          <a:r>
                            <a:rPr lang="ru-RU" sz="1600" dirty="0"/>
                            <a:t> (1.5%)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0.7% </a:t>
                          </a:r>
                          <a:r>
                            <a:rPr lang="en-US" sz="1600" baseline="0" dirty="0"/>
                            <a:t>(</a:t>
                          </a:r>
                          <a:r>
                            <a:rPr lang="ru-RU" sz="1600" baseline="0" dirty="0"/>
                            <a:t>2%</a:t>
                          </a:r>
                          <a:r>
                            <a:rPr lang="en-US" sz="1600" baseline="0" dirty="0"/>
                            <a:t>)</a:t>
                          </a:r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39" t="-759016" r="-394737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692.8(2.4)</a:t>
                          </a:r>
                          <a:r>
                            <a:rPr lang="ru-RU" sz="1600" b="1" dirty="0"/>
                            <a:t> (0.35%)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0.2%</a:t>
                          </a:r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/>
              <p:cNvSpPr/>
              <p:nvPr/>
            </p:nvSpPr>
            <p:spPr>
              <a:xfrm>
                <a:off x="3869268" y="246674"/>
                <a:ext cx="788157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There are significant efforts to understand the </a:t>
                </a:r>
                <a:r>
                  <a:rPr lang="en-US" dirty="0"/>
                  <a:t>discrepancies </a:t>
                </a:r>
                <a:r>
                  <a:rPr lang="en-US" dirty="0"/>
                  <a:t>and to obtain additional 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/>
                  <a:t>data: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SND has the same amount of data collected as CMD-3, analysis is in progress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BABAR is making reanalysis of old data using new approach (angular analysis)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BELLE-II plans to do ISR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/>
                  <a:t>cross </a:t>
                </a:r>
                <a:r>
                  <a:rPr lang="en-US" dirty="0" smtClean="0"/>
                  <a:t>sections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BES-III and KLOE perform analysis of additional data</a:t>
                </a:r>
                <a:endParaRPr lang="en-US" dirty="0"/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268" y="246674"/>
                <a:ext cx="7881574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696" t="-1736" b="-45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816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need for new measurements of hadronic cross sections?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31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17" y="270976"/>
            <a:ext cx="5544676" cy="440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0575" y="4725549"/>
            <a:ext cx="62135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Quest for next-generation experiments: reduce these error bars</a:t>
            </a:r>
          </a:p>
          <a:p>
            <a:pPr algn="ctr"/>
            <a:r>
              <a:rPr lang="en-US" dirty="0" smtClean="0"/>
              <a:t>Ultimate goal: Hadron data = Lattice QCD = </a:t>
            </a:r>
            <a:r>
              <a:rPr lang="en-US" dirty="0" err="1" smtClean="0"/>
              <a:t>MuONe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7434222" y="3647234"/>
            <a:ext cx="692818" cy="1078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03642" y="5494783"/>
            <a:ext cx="487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statistics                      Detector improvements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28082" y="5863014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Improved MC generators for radiative corrections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5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measurements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2683989"/>
            <a:ext cx="5786077" cy="93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554" y="1529232"/>
            <a:ext cx="2618775" cy="720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69268" y="689090"/>
                <a:ext cx="6896247" cy="372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Inclusive measurements were systematically performed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 smtClean="0"/>
                  <a:t> GeV</a:t>
                </a:r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268" y="689090"/>
                <a:ext cx="6896247" cy="372346"/>
              </a:xfrm>
              <a:prstGeom prst="rect">
                <a:avLst/>
              </a:prstGeom>
              <a:blipFill rotWithShape="0">
                <a:blip r:embed="rId4"/>
                <a:stretch>
                  <a:fillRect l="-796" t="-655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869268" y="1291894"/>
            <a:ext cx="4105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events: one or more hadrons in the final state + any number of extra particles</a:t>
            </a:r>
          </a:p>
          <a:p>
            <a:r>
              <a:rPr lang="en-US" dirty="0" smtClean="0"/>
              <a:t>Cuts on multiplicity, </a:t>
            </a:r>
            <a:r>
              <a:rPr lang="en-US" dirty="0" err="1" smtClean="0"/>
              <a:t>sphericity</a:t>
            </a:r>
            <a:r>
              <a:rPr lang="en-US" dirty="0" smtClean="0"/>
              <a:t>,…</a:t>
            </a:r>
          </a:p>
          <a:p>
            <a:r>
              <a:rPr lang="en-US" dirty="0" smtClean="0"/>
              <a:t>With or without particle identification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69267" y="3714474"/>
            <a:ext cx="7802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analysis depends on the same ingredients as the exclusive measurement:</a:t>
            </a:r>
          </a:p>
          <a:p>
            <a:r>
              <a:rPr lang="en-US" dirty="0" smtClean="0"/>
              <a:t>event selection, luminosity measurement, calculation of radiative corrections, evaluation of  detector efficiency</a:t>
            </a:r>
          </a:p>
          <a:p>
            <a:endParaRPr lang="en-US" dirty="0" smtClean="0"/>
          </a:p>
          <a:p>
            <a:r>
              <a:rPr lang="en-US" dirty="0" smtClean="0"/>
              <a:t>Key difficulty: to properly model hadronic events for evaluation of efficiencies and radiative corrections. There are dedicated MC generators: JETSET, LUARLW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83714" y="5493134"/>
                <a:ext cx="5715988" cy="775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“Typical” good precision: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∼3%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, best achieved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∼2%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. </a:t>
                </a:r>
              </a:p>
              <a:p>
                <a:r>
                  <a:rPr lang="en-US" dirty="0" smtClean="0"/>
                  <a:t>Important to have large detection efficiency (now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∼75%)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714" y="5493134"/>
                <a:ext cx="5715988" cy="775084"/>
              </a:xfrm>
              <a:prstGeom prst="rect">
                <a:avLst/>
              </a:prstGeom>
              <a:blipFill rotWithShape="0">
                <a:blip r:embed="rId6"/>
                <a:stretch>
                  <a:fillRect l="-959" b="-11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6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BES-II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308000" y="163388"/>
            <a:ext cx="20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PRL88(2002)101802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66" y="706466"/>
            <a:ext cx="6370398" cy="4265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08000" y="450434"/>
            <a:ext cx="183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PLB677(2009)239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42365" y="4997816"/>
                <a:ext cx="36760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3−5%</m:t>
                    </m:r>
                  </m:oMath>
                </a14:m>
                <a:r>
                  <a:rPr lang="en-US" dirty="0" smtClean="0"/>
                  <a:t> statistical error per point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systematical </a:t>
                </a:r>
                <a:r>
                  <a:rPr lang="en-US" dirty="0"/>
                  <a:t>error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365" y="4997816"/>
                <a:ext cx="3676006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995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463288" y="4997815"/>
            <a:ext cx="35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BES-II performed detailed R(s) scan between 2 and 5 </a:t>
            </a:r>
            <a:r>
              <a:rPr lang="en-US" dirty="0" err="1" smtClean="0"/>
              <a:t>GeV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22921" y="5725020"/>
            <a:ext cx="496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BES-III collected a lot of R(s) </a:t>
            </a:r>
            <a:r>
              <a:rPr lang="en-US" dirty="0" smtClean="0"/>
              <a:t>data, partly published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559962" y="4744102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Major improvement!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04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KEDR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34</a:t>
            </a:fld>
            <a:endParaRPr lang="ru-RU"/>
          </a:p>
        </p:txBody>
      </p:sp>
      <p:pic>
        <p:nvPicPr>
          <p:cNvPr id="6" name="Содержимое 21" descr="v4_layout3_top-en_200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r="15952"/>
          <a:stretch>
            <a:fillRect/>
          </a:stretch>
        </p:blipFill>
        <p:spPr>
          <a:xfrm>
            <a:off x="3489362" y="603292"/>
            <a:ext cx="4625397" cy="3490243"/>
          </a:xfrm>
          <a:prstGeom prst="rect">
            <a:avLst/>
          </a:prstGeom>
        </p:spPr>
      </p:pic>
      <p:pic>
        <p:nvPicPr>
          <p:cNvPr id="8" name="Содержимо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8868"/>
          <a:stretch/>
        </p:blipFill>
        <p:spPr bwMode="auto">
          <a:xfrm>
            <a:off x="8114759" y="1918068"/>
            <a:ext cx="3712258" cy="3674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4" t="11011" r="3506" b="16295"/>
          <a:stretch/>
        </p:blipFill>
        <p:spPr bwMode="auto">
          <a:xfrm>
            <a:off x="10802680" y="775469"/>
            <a:ext cx="1024338" cy="23505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46801" y="4158659"/>
                <a:ext cx="4367957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VEPP-4M collider</a:t>
                </a:r>
              </a:p>
              <a:p>
                <a:pPr algn="ctr"/>
                <a:endParaRPr lang="en-US" sz="2000" dirty="0" smtClean="0"/>
              </a:p>
              <a:p>
                <a:r>
                  <a:rPr lang="en-US" dirty="0" smtClean="0"/>
                  <a:t>Beam energy range 0.925-5.3 </a:t>
                </a:r>
                <a:r>
                  <a:rPr lang="en-US" dirty="0" err="1" smtClean="0"/>
                  <a:t>GeV</a:t>
                </a:r>
                <a:endParaRPr lang="en-US" dirty="0" smtClean="0"/>
              </a:p>
              <a:p>
                <a:r>
                  <a:rPr lang="en-US" dirty="0" smtClean="0"/>
                  <a:t>Luminosity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∼4⋅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Beam energy is determined to 20-30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 (using Compton backscattering and resonance depolarization)</a:t>
                </a:r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801" y="4158659"/>
                <a:ext cx="4367957" cy="2092881"/>
              </a:xfrm>
              <a:prstGeom prst="rect">
                <a:avLst/>
              </a:prstGeom>
              <a:blipFill rotWithShape="0">
                <a:blip r:embed="rId4"/>
                <a:stretch>
                  <a:fillRect l="-1257" t="-1453"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554720" y="1115936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KEDR detector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187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KEDR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35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20" y="393085"/>
            <a:ext cx="6049015" cy="4651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42365" y="4997816"/>
                <a:ext cx="35942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−3%</m:t>
                    </m:r>
                  </m:oMath>
                </a14:m>
                <a:r>
                  <a:rPr lang="en-US" dirty="0" smtClean="0"/>
                  <a:t> statistical error per point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systematical </a:t>
                </a:r>
                <a:r>
                  <a:rPr lang="en-US" dirty="0"/>
                  <a:t>error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365" y="4997816"/>
                <a:ext cx="359425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017" t="-5660" r="-678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059246" y="4997815"/>
            <a:ext cx="35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KEDR performed detailed R(s) scan between 1.8 and 3.7 </a:t>
            </a:r>
            <a:r>
              <a:rPr lang="en-US" dirty="0" err="1" smtClean="0"/>
              <a:t>GeV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88735" y="5895141"/>
            <a:ext cx="606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KEDR collected R(s) data between 4.7 and 7.0 </a:t>
            </a:r>
            <a:r>
              <a:rPr lang="en-US" dirty="0" err="1" smtClean="0"/>
              <a:t>GeV</a:t>
            </a:r>
            <a:r>
              <a:rPr lang="en-US" dirty="0" smtClean="0"/>
              <a:t> (17 points)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05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BES-III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36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966750" y="4801690"/>
                <a:ext cx="34820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BEPC-II collider covers </a:t>
                </a:r>
                <a:r>
                  <a:rPr lang="en-US" dirty="0" err="1"/>
                  <a:t>c.m.energy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range from 2 to 5 </a:t>
                </a:r>
                <a:r>
                  <a:rPr lang="en-US" dirty="0" err="1"/>
                  <a:t>GeV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-factory</a:t>
                </a:r>
                <a:r>
                  <a:rPr lang="en-US" dirty="0" smtClean="0"/>
                  <a:t>”</a:t>
                </a:r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750" y="4801690"/>
                <a:ext cx="3482043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1226" t="-3974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5" y="745067"/>
            <a:ext cx="6500495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BES-III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66" y="932309"/>
            <a:ext cx="8144933" cy="39519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78400" y="49485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Phys. Rev. Lett. </a:t>
            </a:r>
            <a:r>
              <a:rPr lang="en-US" dirty="0" smtClean="0"/>
              <a:t>128, 062004 </a:t>
            </a:r>
            <a:r>
              <a:rPr lang="en-US" dirty="0"/>
              <a:t>(2022)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Прямоугольник 10"/>
              <p:cNvSpPr/>
              <p:nvPr/>
            </p:nvSpPr>
            <p:spPr>
              <a:xfrm>
                <a:off x="4978400" y="5382219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 smtClean="0"/>
                  <a:t>Syst.error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≈1.6−2.8%</m:t>
                    </m:r>
                  </m:oMath>
                </a14:m>
                <a:r>
                  <a:rPr lang="en-US" dirty="0" smtClean="0"/>
                  <a:t>,  </a:t>
                </a:r>
                <a:r>
                  <a:rPr lang="en-US" dirty="0" err="1" smtClean="0"/>
                  <a:t>stat.error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&lt;0.4%</m:t>
                    </m:r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400" y="5382219"/>
                <a:ext cx="609600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238090" y="5815890"/>
            <a:ext cx="3576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Discrepency</a:t>
            </a:r>
            <a:r>
              <a:rPr lang="en-US" dirty="0" smtClean="0"/>
              <a:t> with </a:t>
            </a:r>
            <a:r>
              <a:rPr lang="en-US" dirty="0" err="1" smtClean="0"/>
              <a:t>pQCD</a:t>
            </a:r>
            <a:r>
              <a:rPr lang="en-US" dirty="0" smtClean="0"/>
              <a:t> and KEDR?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4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there agreement between inclusive and exclusive?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38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232817"/>
              </p:ext>
            </p:extLst>
          </p:nvPr>
        </p:nvGraphicFramePr>
        <p:xfrm>
          <a:off x="4343400" y="582936"/>
          <a:ext cx="7247469" cy="5665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3403501" imgH="2660349" progId="Acrobat.Document.DC">
                  <p:embed/>
                </p:oleObj>
              </mc:Choice>
              <mc:Fallback>
                <p:oleObj name="Acrobat Document" r:id="rId3" imgW="3403501" imgH="266034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3400" y="582936"/>
                        <a:ext cx="7247469" cy="5665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96" y="400452"/>
            <a:ext cx="3906499" cy="25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64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BES-III: expected soon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39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760" y="456898"/>
            <a:ext cx="7872425" cy="58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5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 2023 result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</a:t>
            </a:fld>
            <a:endParaRPr lang="ru-RU"/>
          </a:p>
        </p:txBody>
      </p:sp>
      <p:pic>
        <p:nvPicPr>
          <p:cNvPr id="7" name="Picture 24">
            <a:extLst>
              <a:ext uri="{FF2B5EF4-FFF2-40B4-BE49-F238E27FC236}">
                <a16:creationId xmlns=""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95902" y="767253"/>
            <a:ext cx="6292196" cy="4719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05754" y="5595245"/>
                <a:ext cx="6126292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=0.00 116 592 059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[190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ppb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754" y="5595245"/>
                <a:ext cx="6126292" cy="491417"/>
              </a:xfrm>
              <a:prstGeom prst="rect">
                <a:avLst/>
              </a:prstGeom>
              <a:blipFill rotWithShape="0"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100733" y="2489199"/>
            <a:ext cx="13646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2023 result</a:t>
            </a:r>
            <a:endParaRPr lang="ru-RU" sz="2000" b="1" dirty="0">
              <a:solidFill>
                <a:srgbClr val="00B05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9609667" y="2706188"/>
            <a:ext cx="491066" cy="31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428664" y="289076"/>
            <a:ext cx="1774913" cy="4242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258" r="3204"/>
          <a:stretch/>
        </p:blipFill>
        <p:spPr>
          <a:xfrm>
            <a:off x="4428665" y="658408"/>
            <a:ext cx="1774912" cy="3623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6798" y="289076"/>
            <a:ext cx="112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 </a:t>
            </a:r>
            <a:r>
              <a:rPr lang="ru-RU" dirty="0" smtClean="0"/>
              <a:t>2006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428664" y="4162529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 </a:t>
            </a:r>
            <a:r>
              <a:rPr lang="ru-RU" dirty="0" smtClean="0"/>
              <a:t>20</a:t>
            </a:r>
            <a:r>
              <a:rPr lang="en-US" dirty="0" smtClean="0"/>
              <a:t>21, 2023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4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BES-III: expected soon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008" y="842947"/>
            <a:ext cx="7062459" cy="52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3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BES-III: inclusive R via ISR? 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571500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39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BES-III: inclusive R via ISR? 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07" y="558800"/>
            <a:ext cx="7441426" cy="55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8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43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796053" y="1487903"/>
                <a:ext cx="7897651" cy="340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Measurement of R(s) remains very active field of research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It is required for number of precise tests, especially for (g-2) of muon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Precise measurement of R(s), both direct inclusive and ISR exclusive, will remain an important task for future charm-tau </a:t>
                </a:r>
                <a:r>
                  <a:rPr lang="en-US" smtClean="0"/>
                  <a:t>factory even </a:t>
                </a:r>
                <a:r>
                  <a:rPr lang="en-US" dirty="0" smtClean="0"/>
                  <a:t>in ~10 years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huge statistics of the future experiments will be important for reduction of systematic errors: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Detailed studies of detector efficiencies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Detailed studies of radiative corrections (NNLO and beyond)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Possibility to detect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through conversion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…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053" y="1487903"/>
                <a:ext cx="7897651" cy="3400931"/>
              </a:xfrm>
              <a:prstGeom prst="rect">
                <a:avLst/>
              </a:prstGeom>
              <a:blipFill rotWithShape="0">
                <a:blip r:embed="rId2"/>
                <a:stretch>
                  <a:fillRect l="-541" t="-896" r="-618" b="-1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1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corrections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991273" y="688408"/>
            <a:ext cx="2010999" cy="722128"/>
            <a:chOff x="395536" y="3786992"/>
            <a:chExt cx="2010999" cy="72212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395536" y="388865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95536" y="4149080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олилиния 9"/>
            <p:cNvSpPr/>
            <p:nvPr/>
          </p:nvSpPr>
          <p:spPr>
            <a:xfrm>
              <a:off x="899592" y="4047416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905000" y="4046808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Прямая соединительная линия 11"/>
            <p:cNvCxnSpPr>
              <a:stCxn id="11" idx="7"/>
            </p:cNvCxnSpPr>
            <p:nvPr/>
          </p:nvCxnSpPr>
          <p:spPr>
            <a:xfrm flipV="1">
              <a:off x="2091696" y="3786992"/>
              <a:ext cx="248056" cy="297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11" idx="6"/>
            </p:cNvCxnSpPr>
            <p:nvPr/>
          </p:nvCxnSpPr>
          <p:spPr>
            <a:xfrm>
              <a:off x="2123728" y="4177020"/>
              <a:ext cx="2828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>
              <a:stCxn id="11" idx="5"/>
            </p:cNvCxnSpPr>
            <p:nvPr/>
          </p:nvCxnSpPr>
          <p:spPr>
            <a:xfrm>
              <a:off x="2091696" y="4269094"/>
              <a:ext cx="248056" cy="2400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/>
          <p:nvPr/>
        </p:nvGrpSpPr>
        <p:grpSpPr>
          <a:xfrm>
            <a:off x="9488380" y="1707220"/>
            <a:ext cx="2010999" cy="722128"/>
            <a:chOff x="4860032" y="2227914"/>
            <a:chExt cx="2010999" cy="72212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860032" y="2227914"/>
              <a:ext cx="2010999" cy="722128"/>
              <a:chOff x="395536" y="3786992"/>
              <a:chExt cx="2010999" cy="722128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395536" y="3888656"/>
                <a:ext cx="504056" cy="260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>
                <a:off x="395536" y="4149080"/>
                <a:ext cx="504056" cy="260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Полилиния 17"/>
              <p:cNvSpPr/>
              <p:nvPr/>
            </p:nvSpPr>
            <p:spPr>
              <a:xfrm>
                <a:off x="899592" y="4047416"/>
                <a:ext cx="1056806" cy="203328"/>
              </a:xfrm>
              <a:custGeom>
                <a:avLst/>
                <a:gdLst>
                  <a:gd name="connsiteX0" fmla="*/ 0 w 901700"/>
                  <a:gd name="connsiteY0" fmla="*/ 130066 h 244366"/>
                  <a:gd name="connsiteX1" fmla="*/ 114300 w 901700"/>
                  <a:gd name="connsiteY1" fmla="*/ 3066 h 244366"/>
                  <a:gd name="connsiteX2" fmla="*/ 292100 w 901700"/>
                  <a:gd name="connsiteY2" fmla="*/ 244366 h 244366"/>
                  <a:gd name="connsiteX3" fmla="*/ 457200 w 901700"/>
                  <a:gd name="connsiteY3" fmla="*/ 3066 h 244366"/>
                  <a:gd name="connsiteX4" fmla="*/ 584200 w 901700"/>
                  <a:gd name="connsiteY4" fmla="*/ 244366 h 244366"/>
                  <a:gd name="connsiteX5" fmla="*/ 762000 w 901700"/>
                  <a:gd name="connsiteY5" fmla="*/ 3066 h 244366"/>
                  <a:gd name="connsiteX6" fmla="*/ 901700 w 901700"/>
                  <a:gd name="connsiteY6" fmla="*/ 155466 h 244366"/>
                  <a:gd name="connsiteX0" fmla="*/ 0 w 901700"/>
                  <a:gd name="connsiteY0" fmla="*/ 130066 h 244366"/>
                  <a:gd name="connsiteX1" fmla="*/ 114300 w 901700"/>
                  <a:gd name="connsiteY1" fmla="*/ 3066 h 244366"/>
                  <a:gd name="connsiteX2" fmla="*/ 292100 w 901700"/>
                  <a:gd name="connsiteY2" fmla="*/ 244366 h 244366"/>
                  <a:gd name="connsiteX3" fmla="*/ 457200 w 901700"/>
                  <a:gd name="connsiteY3" fmla="*/ 3066 h 244366"/>
                  <a:gd name="connsiteX4" fmla="*/ 608179 w 901700"/>
                  <a:gd name="connsiteY4" fmla="*/ 232422 h 244366"/>
                  <a:gd name="connsiteX5" fmla="*/ 762000 w 901700"/>
                  <a:gd name="connsiteY5" fmla="*/ 3066 h 244366"/>
                  <a:gd name="connsiteX6" fmla="*/ 901700 w 901700"/>
                  <a:gd name="connsiteY6" fmla="*/ 155466 h 244366"/>
                  <a:gd name="connsiteX0" fmla="*/ 0 w 901700"/>
                  <a:gd name="connsiteY0" fmla="*/ 130993 h 245294"/>
                  <a:gd name="connsiteX1" fmla="*/ 114300 w 901700"/>
                  <a:gd name="connsiteY1" fmla="*/ 3993 h 245294"/>
                  <a:gd name="connsiteX2" fmla="*/ 292100 w 901700"/>
                  <a:gd name="connsiteY2" fmla="*/ 245293 h 245294"/>
                  <a:gd name="connsiteX3" fmla="*/ 445210 w 901700"/>
                  <a:gd name="connsiteY3" fmla="*/ 12 h 245294"/>
                  <a:gd name="connsiteX4" fmla="*/ 608179 w 901700"/>
                  <a:gd name="connsiteY4" fmla="*/ 233349 h 245294"/>
                  <a:gd name="connsiteX5" fmla="*/ 762000 w 901700"/>
                  <a:gd name="connsiteY5" fmla="*/ 3993 h 245294"/>
                  <a:gd name="connsiteX6" fmla="*/ 901700 w 901700"/>
                  <a:gd name="connsiteY6" fmla="*/ 156393 h 245294"/>
                  <a:gd name="connsiteX0" fmla="*/ 0 w 901700"/>
                  <a:gd name="connsiteY0" fmla="*/ 130987 h 241307"/>
                  <a:gd name="connsiteX1" fmla="*/ 114300 w 901700"/>
                  <a:gd name="connsiteY1" fmla="*/ 3987 h 241307"/>
                  <a:gd name="connsiteX2" fmla="*/ 280110 w 901700"/>
                  <a:gd name="connsiteY2" fmla="*/ 241306 h 241307"/>
                  <a:gd name="connsiteX3" fmla="*/ 445210 w 901700"/>
                  <a:gd name="connsiteY3" fmla="*/ 6 h 241307"/>
                  <a:gd name="connsiteX4" fmla="*/ 608179 w 901700"/>
                  <a:gd name="connsiteY4" fmla="*/ 233343 h 241307"/>
                  <a:gd name="connsiteX5" fmla="*/ 762000 w 901700"/>
                  <a:gd name="connsiteY5" fmla="*/ 3987 h 241307"/>
                  <a:gd name="connsiteX6" fmla="*/ 901700 w 901700"/>
                  <a:gd name="connsiteY6" fmla="*/ 156387 h 241307"/>
                  <a:gd name="connsiteX0" fmla="*/ 0 w 901700"/>
                  <a:gd name="connsiteY0" fmla="*/ 130987 h 241307"/>
                  <a:gd name="connsiteX1" fmla="*/ 114300 w 901700"/>
                  <a:gd name="connsiteY1" fmla="*/ 3987 h 241307"/>
                  <a:gd name="connsiteX2" fmla="*/ 280110 w 901700"/>
                  <a:gd name="connsiteY2" fmla="*/ 241306 h 241307"/>
                  <a:gd name="connsiteX3" fmla="*/ 445210 w 901700"/>
                  <a:gd name="connsiteY3" fmla="*/ 6 h 241307"/>
                  <a:gd name="connsiteX4" fmla="*/ 608179 w 901700"/>
                  <a:gd name="connsiteY4" fmla="*/ 233343 h 241307"/>
                  <a:gd name="connsiteX5" fmla="*/ 762000 w 901700"/>
                  <a:gd name="connsiteY5" fmla="*/ 11950 h 241307"/>
                  <a:gd name="connsiteX6" fmla="*/ 901700 w 901700"/>
                  <a:gd name="connsiteY6" fmla="*/ 156387 h 241307"/>
                  <a:gd name="connsiteX0" fmla="*/ 0 w 873724"/>
                  <a:gd name="connsiteY0" fmla="*/ 130987 h 241307"/>
                  <a:gd name="connsiteX1" fmla="*/ 114300 w 873724"/>
                  <a:gd name="connsiteY1" fmla="*/ 3987 h 241307"/>
                  <a:gd name="connsiteX2" fmla="*/ 280110 w 873724"/>
                  <a:gd name="connsiteY2" fmla="*/ 241306 h 241307"/>
                  <a:gd name="connsiteX3" fmla="*/ 445210 w 873724"/>
                  <a:gd name="connsiteY3" fmla="*/ 6 h 241307"/>
                  <a:gd name="connsiteX4" fmla="*/ 608179 w 873724"/>
                  <a:gd name="connsiteY4" fmla="*/ 233343 h 241307"/>
                  <a:gd name="connsiteX5" fmla="*/ 762000 w 873724"/>
                  <a:gd name="connsiteY5" fmla="*/ 11950 h 241307"/>
                  <a:gd name="connsiteX6" fmla="*/ 873724 w 873724"/>
                  <a:gd name="connsiteY6" fmla="*/ 156387 h 241307"/>
                  <a:gd name="connsiteX0" fmla="*/ 0 w 873724"/>
                  <a:gd name="connsiteY0" fmla="*/ 137624 h 247944"/>
                  <a:gd name="connsiteX1" fmla="*/ 146272 w 873724"/>
                  <a:gd name="connsiteY1" fmla="*/ 2661 h 247944"/>
                  <a:gd name="connsiteX2" fmla="*/ 280110 w 873724"/>
                  <a:gd name="connsiteY2" fmla="*/ 247943 h 247944"/>
                  <a:gd name="connsiteX3" fmla="*/ 445210 w 873724"/>
                  <a:gd name="connsiteY3" fmla="*/ 6643 h 247944"/>
                  <a:gd name="connsiteX4" fmla="*/ 608179 w 873724"/>
                  <a:gd name="connsiteY4" fmla="*/ 239980 h 247944"/>
                  <a:gd name="connsiteX5" fmla="*/ 762000 w 873724"/>
                  <a:gd name="connsiteY5" fmla="*/ 18587 h 247944"/>
                  <a:gd name="connsiteX6" fmla="*/ 873724 w 873724"/>
                  <a:gd name="connsiteY6" fmla="*/ 163024 h 247944"/>
                  <a:gd name="connsiteX0" fmla="*/ 0 w 825766"/>
                  <a:gd name="connsiteY0" fmla="*/ 148858 h 247234"/>
                  <a:gd name="connsiteX1" fmla="*/ 98314 w 825766"/>
                  <a:gd name="connsiteY1" fmla="*/ 1951 h 247234"/>
                  <a:gd name="connsiteX2" fmla="*/ 232152 w 825766"/>
                  <a:gd name="connsiteY2" fmla="*/ 247233 h 247234"/>
                  <a:gd name="connsiteX3" fmla="*/ 397252 w 825766"/>
                  <a:gd name="connsiteY3" fmla="*/ 5933 h 247234"/>
                  <a:gd name="connsiteX4" fmla="*/ 560221 w 825766"/>
                  <a:gd name="connsiteY4" fmla="*/ 239270 h 247234"/>
                  <a:gd name="connsiteX5" fmla="*/ 714042 w 825766"/>
                  <a:gd name="connsiteY5" fmla="*/ 17877 h 247234"/>
                  <a:gd name="connsiteX6" fmla="*/ 825766 w 825766"/>
                  <a:gd name="connsiteY6" fmla="*/ 162314 h 247234"/>
                  <a:gd name="connsiteX0" fmla="*/ 0 w 825766"/>
                  <a:gd name="connsiteY0" fmla="*/ 148858 h 247234"/>
                  <a:gd name="connsiteX1" fmla="*/ 98314 w 825766"/>
                  <a:gd name="connsiteY1" fmla="*/ 1951 h 247234"/>
                  <a:gd name="connsiteX2" fmla="*/ 232152 w 825766"/>
                  <a:gd name="connsiteY2" fmla="*/ 247233 h 247234"/>
                  <a:gd name="connsiteX3" fmla="*/ 397252 w 825766"/>
                  <a:gd name="connsiteY3" fmla="*/ 5933 h 247234"/>
                  <a:gd name="connsiteX4" fmla="*/ 560221 w 825766"/>
                  <a:gd name="connsiteY4" fmla="*/ 239270 h 247234"/>
                  <a:gd name="connsiteX5" fmla="*/ 690063 w 825766"/>
                  <a:gd name="connsiteY5" fmla="*/ 13896 h 247234"/>
                  <a:gd name="connsiteX6" fmla="*/ 825766 w 825766"/>
                  <a:gd name="connsiteY6" fmla="*/ 162314 h 247234"/>
                  <a:gd name="connsiteX0" fmla="*/ 0 w 785801"/>
                  <a:gd name="connsiteY0" fmla="*/ 148858 h 247234"/>
                  <a:gd name="connsiteX1" fmla="*/ 98314 w 785801"/>
                  <a:gd name="connsiteY1" fmla="*/ 1951 h 247234"/>
                  <a:gd name="connsiteX2" fmla="*/ 232152 w 785801"/>
                  <a:gd name="connsiteY2" fmla="*/ 247233 h 247234"/>
                  <a:gd name="connsiteX3" fmla="*/ 397252 w 785801"/>
                  <a:gd name="connsiteY3" fmla="*/ 5933 h 247234"/>
                  <a:gd name="connsiteX4" fmla="*/ 560221 w 785801"/>
                  <a:gd name="connsiteY4" fmla="*/ 239270 h 247234"/>
                  <a:gd name="connsiteX5" fmla="*/ 690063 w 785801"/>
                  <a:gd name="connsiteY5" fmla="*/ 13896 h 247234"/>
                  <a:gd name="connsiteX6" fmla="*/ 785801 w 785801"/>
                  <a:gd name="connsiteY6" fmla="*/ 158333 h 247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5801" h="247234">
                    <a:moveTo>
                      <a:pt x="0" y="148858"/>
                    </a:moveTo>
                    <a:cubicBezTo>
                      <a:pt x="32808" y="75833"/>
                      <a:pt x="59622" y="-14445"/>
                      <a:pt x="98314" y="1951"/>
                    </a:cubicBezTo>
                    <a:cubicBezTo>
                      <a:pt x="137006" y="18347"/>
                      <a:pt x="182329" y="246569"/>
                      <a:pt x="232152" y="247233"/>
                    </a:cubicBezTo>
                    <a:cubicBezTo>
                      <a:pt x="281975" y="247897"/>
                      <a:pt x="342574" y="7260"/>
                      <a:pt x="397252" y="5933"/>
                    </a:cubicBezTo>
                    <a:cubicBezTo>
                      <a:pt x="451930" y="4606"/>
                      <a:pt x="511419" y="237943"/>
                      <a:pt x="560221" y="239270"/>
                    </a:cubicBezTo>
                    <a:cubicBezTo>
                      <a:pt x="609023" y="240597"/>
                      <a:pt x="652466" y="27386"/>
                      <a:pt x="690063" y="13896"/>
                    </a:cubicBezTo>
                    <a:cubicBezTo>
                      <a:pt x="727660" y="406"/>
                      <a:pt x="742409" y="74724"/>
                      <a:pt x="785801" y="15833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1905000" y="4046808"/>
                <a:ext cx="218728" cy="2604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Прямая соединительная линия 19"/>
              <p:cNvCxnSpPr>
                <a:stCxn id="19" idx="7"/>
              </p:cNvCxnSpPr>
              <p:nvPr/>
            </p:nvCxnSpPr>
            <p:spPr>
              <a:xfrm flipV="1">
                <a:off x="2091696" y="3786992"/>
                <a:ext cx="248056" cy="2979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>
                <a:stCxn id="19" idx="6"/>
              </p:cNvCxnSpPr>
              <p:nvPr/>
            </p:nvCxnSpPr>
            <p:spPr>
              <a:xfrm>
                <a:off x="2123728" y="4177020"/>
                <a:ext cx="28280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>
                <a:stCxn id="19" idx="5"/>
              </p:cNvCxnSpPr>
              <p:nvPr/>
            </p:nvCxnSpPr>
            <p:spPr>
              <a:xfrm>
                <a:off x="2091696" y="4269094"/>
                <a:ext cx="248056" cy="2400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Полилиния 22"/>
            <p:cNvSpPr/>
            <p:nvPr/>
          </p:nvSpPr>
          <p:spPr>
            <a:xfrm rot="19240270">
              <a:off x="4961858" y="2271365"/>
              <a:ext cx="300403" cy="60791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485097" y="2897488"/>
            <a:ext cx="2010999" cy="722128"/>
            <a:chOff x="395536" y="3786992"/>
            <a:chExt cx="2010999" cy="722128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395536" y="388865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395536" y="4149080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олилиния 27"/>
            <p:cNvSpPr/>
            <p:nvPr/>
          </p:nvSpPr>
          <p:spPr>
            <a:xfrm>
              <a:off x="899592" y="4047416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1905000" y="4046808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Прямая соединительная линия 29"/>
            <p:cNvCxnSpPr>
              <a:stCxn id="29" idx="7"/>
            </p:cNvCxnSpPr>
            <p:nvPr/>
          </p:nvCxnSpPr>
          <p:spPr>
            <a:xfrm flipV="1">
              <a:off x="2091696" y="3786992"/>
              <a:ext cx="248056" cy="297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>
              <a:stCxn id="29" idx="6"/>
            </p:cNvCxnSpPr>
            <p:nvPr/>
          </p:nvCxnSpPr>
          <p:spPr>
            <a:xfrm>
              <a:off x="2123728" y="4177020"/>
              <a:ext cx="2828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>
              <a:stCxn id="29" idx="5"/>
            </p:cNvCxnSpPr>
            <p:nvPr/>
          </p:nvCxnSpPr>
          <p:spPr>
            <a:xfrm>
              <a:off x="2091696" y="4269094"/>
              <a:ext cx="248056" cy="2400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олилиния 32"/>
          <p:cNvSpPr/>
          <p:nvPr/>
        </p:nvSpPr>
        <p:spPr>
          <a:xfrm rot="19240270">
            <a:off x="9582160" y="2939029"/>
            <a:ext cx="300403" cy="60791"/>
          </a:xfrm>
          <a:custGeom>
            <a:avLst/>
            <a:gdLst>
              <a:gd name="connsiteX0" fmla="*/ 0 w 901700"/>
              <a:gd name="connsiteY0" fmla="*/ 130066 h 244366"/>
              <a:gd name="connsiteX1" fmla="*/ 114300 w 901700"/>
              <a:gd name="connsiteY1" fmla="*/ 3066 h 244366"/>
              <a:gd name="connsiteX2" fmla="*/ 292100 w 901700"/>
              <a:gd name="connsiteY2" fmla="*/ 244366 h 244366"/>
              <a:gd name="connsiteX3" fmla="*/ 457200 w 901700"/>
              <a:gd name="connsiteY3" fmla="*/ 3066 h 244366"/>
              <a:gd name="connsiteX4" fmla="*/ 584200 w 901700"/>
              <a:gd name="connsiteY4" fmla="*/ 244366 h 244366"/>
              <a:gd name="connsiteX5" fmla="*/ 762000 w 901700"/>
              <a:gd name="connsiteY5" fmla="*/ 3066 h 244366"/>
              <a:gd name="connsiteX6" fmla="*/ 901700 w 901700"/>
              <a:gd name="connsiteY6" fmla="*/ 155466 h 244366"/>
              <a:gd name="connsiteX0" fmla="*/ 0 w 901700"/>
              <a:gd name="connsiteY0" fmla="*/ 130066 h 244366"/>
              <a:gd name="connsiteX1" fmla="*/ 114300 w 901700"/>
              <a:gd name="connsiteY1" fmla="*/ 3066 h 244366"/>
              <a:gd name="connsiteX2" fmla="*/ 292100 w 901700"/>
              <a:gd name="connsiteY2" fmla="*/ 244366 h 244366"/>
              <a:gd name="connsiteX3" fmla="*/ 457200 w 901700"/>
              <a:gd name="connsiteY3" fmla="*/ 3066 h 244366"/>
              <a:gd name="connsiteX4" fmla="*/ 608179 w 901700"/>
              <a:gd name="connsiteY4" fmla="*/ 232422 h 244366"/>
              <a:gd name="connsiteX5" fmla="*/ 762000 w 901700"/>
              <a:gd name="connsiteY5" fmla="*/ 3066 h 244366"/>
              <a:gd name="connsiteX6" fmla="*/ 901700 w 901700"/>
              <a:gd name="connsiteY6" fmla="*/ 155466 h 244366"/>
              <a:gd name="connsiteX0" fmla="*/ 0 w 901700"/>
              <a:gd name="connsiteY0" fmla="*/ 130993 h 245294"/>
              <a:gd name="connsiteX1" fmla="*/ 114300 w 901700"/>
              <a:gd name="connsiteY1" fmla="*/ 3993 h 245294"/>
              <a:gd name="connsiteX2" fmla="*/ 292100 w 901700"/>
              <a:gd name="connsiteY2" fmla="*/ 245293 h 245294"/>
              <a:gd name="connsiteX3" fmla="*/ 445210 w 901700"/>
              <a:gd name="connsiteY3" fmla="*/ 12 h 245294"/>
              <a:gd name="connsiteX4" fmla="*/ 608179 w 901700"/>
              <a:gd name="connsiteY4" fmla="*/ 233349 h 245294"/>
              <a:gd name="connsiteX5" fmla="*/ 762000 w 901700"/>
              <a:gd name="connsiteY5" fmla="*/ 3993 h 245294"/>
              <a:gd name="connsiteX6" fmla="*/ 901700 w 901700"/>
              <a:gd name="connsiteY6" fmla="*/ 156393 h 245294"/>
              <a:gd name="connsiteX0" fmla="*/ 0 w 901700"/>
              <a:gd name="connsiteY0" fmla="*/ 130987 h 241307"/>
              <a:gd name="connsiteX1" fmla="*/ 114300 w 901700"/>
              <a:gd name="connsiteY1" fmla="*/ 3987 h 241307"/>
              <a:gd name="connsiteX2" fmla="*/ 280110 w 901700"/>
              <a:gd name="connsiteY2" fmla="*/ 241306 h 241307"/>
              <a:gd name="connsiteX3" fmla="*/ 445210 w 901700"/>
              <a:gd name="connsiteY3" fmla="*/ 6 h 241307"/>
              <a:gd name="connsiteX4" fmla="*/ 608179 w 901700"/>
              <a:gd name="connsiteY4" fmla="*/ 233343 h 241307"/>
              <a:gd name="connsiteX5" fmla="*/ 762000 w 901700"/>
              <a:gd name="connsiteY5" fmla="*/ 3987 h 241307"/>
              <a:gd name="connsiteX6" fmla="*/ 901700 w 901700"/>
              <a:gd name="connsiteY6" fmla="*/ 156387 h 241307"/>
              <a:gd name="connsiteX0" fmla="*/ 0 w 901700"/>
              <a:gd name="connsiteY0" fmla="*/ 130987 h 241307"/>
              <a:gd name="connsiteX1" fmla="*/ 114300 w 901700"/>
              <a:gd name="connsiteY1" fmla="*/ 3987 h 241307"/>
              <a:gd name="connsiteX2" fmla="*/ 280110 w 901700"/>
              <a:gd name="connsiteY2" fmla="*/ 241306 h 241307"/>
              <a:gd name="connsiteX3" fmla="*/ 445210 w 901700"/>
              <a:gd name="connsiteY3" fmla="*/ 6 h 241307"/>
              <a:gd name="connsiteX4" fmla="*/ 608179 w 901700"/>
              <a:gd name="connsiteY4" fmla="*/ 233343 h 241307"/>
              <a:gd name="connsiteX5" fmla="*/ 762000 w 901700"/>
              <a:gd name="connsiteY5" fmla="*/ 11950 h 241307"/>
              <a:gd name="connsiteX6" fmla="*/ 901700 w 901700"/>
              <a:gd name="connsiteY6" fmla="*/ 156387 h 241307"/>
              <a:gd name="connsiteX0" fmla="*/ 0 w 873724"/>
              <a:gd name="connsiteY0" fmla="*/ 130987 h 241307"/>
              <a:gd name="connsiteX1" fmla="*/ 114300 w 873724"/>
              <a:gd name="connsiteY1" fmla="*/ 3987 h 241307"/>
              <a:gd name="connsiteX2" fmla="*/ 280110 w 873724"/>
              <a:gd name="connsiteY2" fmla="*/ 241306 h 241307"/>
              <a:gd name="connsiteX3" fmla="*/ 445210 w 873724"/>
              <a:gd name="connsiteY3" fmla="*/ 6 h 241307"/>
              <a:gd name="connsiteX4" fmla="*/ 608179 w 873724"/>
              <a:gd name="connsiteY4" fmla="*/ 233343 h 241307"/>
              <a:gd name="connsiteX5" fmla="*/ 762000 w 873724"/>
              <a:gd name="connsiteY5" fmla="*/ 11950 h 241307"/>
              <a:gd name="connsiteX6" fmla="*/ 873724 w 873724"/>
              <a:gd name="connsiteY6" fmla="*/ 156387 h 241307"/>
              <a:gd name="connsiteX0" fmla="*/ 0 w 873724"/>
              <a:gd name="connsiteY0" fmla="*/ 137624 h 247944"/>
              <a:gd name="connsiteX1" fmla="*/ 146272 w 873724"/>
              <a:gd name="connsiteY1" fmla="*/ 2661 h 247944"/>
              <a:gd name="connsiteX2" fmla="*/ 280110 w 873724"/>
              <a:gd name="connsiteY2" fmla="*/ 247943 h 247944"/>
              <a:gd name="connsiteX3" fmla="*/ 445210 w 873724"/>
              <a:gd name="connsiteY3" fmla="*/ 6643 h 247944"/>
              <a:gd name="connsiteX4" fmla="*/ 608179 w 873724"/>
              <a:gd name="connsiteY4" fmla="*/ 239980 h 247944"/>
              <a:gd name="connsiteX5" fmla="*/ 762000 w 873724"/>
              <a:gd name="connsiteY5" fmla="*/ 18587 h 247944"/>
              <a:gd name="connsiteX6" fmla="*/ 873724 w 873724"/>
              <a:gd name="connsiteY6" fmla="*/ 163024 h 247944"/>
              <a:gd name="connsiteX0" fmla="*/ 0 w 825766"/>
              <a:gd name="connsiteY0" fmla="*/ 148858 h 247234"/>
              <a:gd name="connsiteX1" fmla="*/ 98314 w 825766"/>
              <a:gd name="connsiteY1" fmla="*/ 1951 h 247234"/>
              <a:gd name="connsiteX2" fmla="*/ 232152 w 825766"/>
              <a:gd name="connsiteY2" fmla="*/ 247233 h 247234"/>
              <a:gd name="connsiteX3" fmla="*/ 397252 w 825766"/>
              <a:gd name="connsiteY3" fmla="*/ 5933 h 247234"/>
              <a:gd name="connsiteX4" fmla="*/ 560221 w 825766"/>
              <a:gd name="connsiteY4" fmla="*/ 239270 h 247234"/>
              <a:gd name="connsiteX5" fmla="*/ 714042 w 825766"/>
              <a:gd name="connsiteY5" fmla="*/ 17877 h 247234"/>
              <a:gd name="connsiteX6" fmla="*/ 825766 w 825766"/>
              <a:gd name="connsiteY6" fmla="*/ 162314 h 247234"/>
              <a:gd name="connsiteX0" fmla="*/ 0 w 825766"/>
              <a:gd name="connsiteY0" fmla="*/ 148858 h 247234"/>
              <a:gd name="connsiteX1" fmla="*/ 98314 w 825766"/>
              <a:gd name="connsiteY1" fmla="*/ 1951 h 247234"/>
              <a:gd name="connsiteX2" fmla="*/ 232152 w 825766"/>
              <a:gd name="connsiteY2" fmla="*/ 247233 h 247234"/>
              <a:gd name="connsiteX3" fmla="*/ 397252 w 825766"/>
              <a:gd name="connsiteY3" fmla="*/ 5933 h 247234"/>
              <a:gd name="connsiteX4" fmla="*/ 560221 w 825766"/>
              <a:gd name="connsiteY4" fmla="*/ 239270 h 247234"/>
              <a:gd name="connsiteX5" fmla="*/ 690063 w 825766"/>
              <a:gd name="connsiteY5" fmla="*/ 13896 h 247234"/>
              <a:gd name="connsiteX6" fmla="*/ 825766 w 825766"/>
              <a:gd name="connsiteY6" fmla="*/ 162314 h 247234"/>
              <a:gd name="connsiteX0" fmla="*/ 0 w 785801"/>
              <a:gd name="connsiteY0" fmla="*/ 148858 h 247234"/>
              <a:gd name="connsiteX1" fmla="*/ 98314 w 785801"/>
              <a:gd name="connsiteY1" fmla="*/ 1951 h 247234"/>
              <a:gd name="connsiteX2" fmla="*/ 232152 w 785801"/>
              <a:gd name="connsiteY2" fmla="*/ 247233 h 247234"/>
              <a:gd name="connsiteX3" fmla="*/ 397252 w 785801"/>
              <a:gd name="connsiteY3" fmla="*/ 5933 h 247234"/>
              <a:gd name="connsiteX4" fmla="*/ 560221 w 785801"/>
              <a:gd name="connsiteY4" fmla="*/ 239270 h 247234"/>
              <a:gd name="connsiteX5" fmla="*/ 690063 w 785801"/>
              <a:gd name="connsiteY5" fmla="*/ 13896 h 247234"/>
              <a:gd name="connsiteX6" fmla="*/ 785801 w 785801"/>
              <a:gd name="connsiteY6" fmla="*/ 158333 h 24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801" h="247234">
                <a:moveTo>
                  <a:pt x="0" y="148858"/>
                </a:moveTo>
                <a:cubicBezTo>
                  <a:pt x="32808" y="75833"/>
                  <a:pt x="59622" y="-14445"/>
                  <a:pt x="98314" y="1951"/>
                </a:cubicBezTo>
                <a:cubicBezTo>
                  <a:pt x="137006" y="18347"/>
                  <a:pt x="182329" y="246569"/>
                  <a:pt x="232152" y="247233"/>
                </a:cubicBezTo>
                <a:cubicBezTo>
                  <a:pt x="281975" y="247897"/>
                  <a:pt x="342574" y="7260"/>
                  <a:pt x="397252" y="5933"/>
                </a:cubicBezTo>
                <a:cubicBezTo>
                  <a:pt x="451930" y="4606"/>
                  <a:pt x="511419" y="237943"/>
                  <a:pt x="560221" y="239270"/>
                </a:cubicBezTo>
                <a:cubicBezTo>
                  <a:pt x="609023" y="240597"/>
                  <a:pt x="652466" y="27386"/>
                  <a:pt x="690063" y="13896"/>
                </a:cubicBezTo>
                <a:cubicBezTo>
                  <a:pt x="727660" y="406"/>
                  <a:pt x="742409" y="74724"/>
                  <a:pt x="785801" y="1583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олилиния 34"/>
          <p:cNvSpPr/>
          <p:nvPr/>
        </p:nvSpPr>
        <p:spPr>
          <a:xfrm rot="1996290" flipV="1">
            <a:off x="11323551" y="3060511"/>
            <a:ext cx="300403" cy="60791"/>
          </a:xfrm>
          <a:custGeom>
            <a:avLst/>
            <a:gdLst>
              <a:gd name="connsiteX0" fmla="*/ 0 w 901700"/>
              <a:gd name="connsiteY0" fmla="*/ 130066 h 244366"/>
              <a:gd name="connsiteX1" fmla="*/ 114300 w 901700"/>
              <a:gd name="connsiteY1" fmla="*/ 3066 h 244366"/>
              <a:gd name="connsiteX2" fmla="*/ 292100 w 901700"/>
              <a:gd name="connsiteY2" fmla="*/ 244366 h 244366"/>
              <a:gd name="connsiteX3" fmla="*/ 457200 w 901700"/>
              <a:gd name="connsiteY3" fmla="*/ 3066 h 244366"/>
              <a:gd name="connsiteX4" fmla="*/ 584200 w 901700"/>
              <a:gd name="connsiteY4" fmla="*/ 244366 h 244366"/>
              <a:gd name="connsiteX5" fmla="*/ 762000 w 901700"/>
              <a:gd name="connsiteY5" fmla="*/ 3066 h 244366"/>
              <a:gd name="connsiteX6" fmla="*/ 901700 w 901700"/>
              <a:gd name="connsiteY6" fmla="*/ 155466 h 244366"/>
              <a:gd name="connsiteX0" fmla="*/ 0 w 901700"/>
              <a:gd name="connsiteY0" fmla="*/ 130066 h 244366"/>
              <a:gd name="connsiteX1" fmla="*/ 114300 w 901700"/>
              <a:gd name="connsiteY1" fmla="*/ 3066 h 244366"/>
              <a:gd name="connsiteX2" fmla="*/ 292100 w 901700"/>
              <a:gd name="connsiteY2" fmla="*/ 244366 h 244366"/>
              <a:gd name="connsiteX3" fmla="*/ 457200 w 901700"/>
              <a:gd name="connsiteY3" fmla="*/ 3066 h 244366"/>
              <a:gd name="connsiteX4" fmla="*/ 608179 w 901700"/>
              <a:gd name="connsiteY4" fmla="*/ 232422 h 244366"/>
              <a:gd name="connsiteX5" fmla="*/ 762000 w 901700"/>
              <a:gd name="connsiteY5" fmla="*/ 3066 h 244366"/>
              <a:gd name="connsiteX6" fmla="*/ 901700 w 901700"/>
              <a:gd name="connsiteY6" fmla="*/ 155466 h 244366"/>
              <a:gd name="connsiteX0" fmla="*/ 0 w 901700"/>
              <a:gd name="connsiteY0" fmla="*/ 130993 h 245294"/>
              <a:gd name="connsiteX1" fmla="*/ 114300 w 901700"/>
              <a:gd name="connsiteY1" fmla="*/ 3993 h 245294"/>
              <a:gd name="connsiteX2" fmla="*/ 292100 w 901700"/>
              <a:gd name="connsiteY2" fmla="*/ 245293 h 245294"/>
              <a:gd name="connsiteX3" fmla="*/ 445210 w 901700"/>
              <a:gd name="connsiteY3" fmla="*/ 12 h 245294"/>
              <a:gd name="connsiteX4" fmla="*/ 608179 w 901700"/>
              <a:gd name="connsiteY4" fmla="*/ 233349 h 245294"/>
              <a:gd name="connsiteX5" fmla="*/ 762000 w 901700"/>
              <a:gd name="connsiteY5" fmla="*/ 3993 h 245294"/>
              <a:gd name="connsiteX6" fmla="*/ 901700 w 901700"/>
              <a:gd name="connsiteY6" fmla="*/ 156393 h 245294"/>
              <a:gd name="connsiteX0" fmla="*/ 0 w 901700"/>
              <a:gd name="connsiteY0" fmla="*/ 130987 h 241307"/>
              <a:gd name="connsiteX1" fmla="*/ 114300 w 901700"/>
              <a:gd name="connsiteY1" fmla="*/ 3987 h 241307"/>
              <a:gd name="connsiteX2" fmla="*/ 280110 w 901700"/>
              <a:gd name="connsiteY2" fmla="*/ 241306 h 241307"/>
              <a:gd name="connsiteX3" fmla="*/ 445210 w 901700"/>
              <a:gd name="connsiteY3" fmla="*/ 6 h 241307"/>
              <a:gd name="connsiteX4" fmla="*/ 608179 w 901700"/>
              <a:gd name="connsiteY4" fmla="*/ 233343 h 241307"/>
              <a:gd name="connsiteX5" fmla="*/ 762000 w 901700"/>
              <a:gd name="connsiteY5" fmla="*/ 3987 h 241307"/>
              <a:gd name="connsiteX6" fmla="*/ 901700 w 901700"/>
              <a:gd name="connsiteY6" fmla="*/ 156387 h 241307"/>
              <a:gd name="connsiteX0" fmla="*/ 0 w 901700"/>
              <a:gd name="connsiteY0" fmla="*/ 130987 h 241307"/>
              <a:gd name="connsiteX1" fmla="*/ 114300 w 901700"/>
              <a:gd name="connsiteY1" fmla="*/ 3987 h 241307"/>
              <a:gd name="connsiteX2" fmla="*/ 280110 w 901700"/>
              <a:gd name="connsiteY2" fmla="*/ 241306 h 241307"/>
              <a:gd name="connsiteX3" fmla="*/ 445210 w 901700"/>
              <a:gd name="connsiteY3" fmla="*/ 6 h 241307"/>
              <a:gd name="connsiteX4" fmla="*/ 608179 w 901700"/>
              <a:gd name="connsiteY4" fmla="*/ 233343 h 241307"/>
              <a:gd name="connsiteX5" fmla="*/ 762000 w 901700"/>
              <a:gd name="connsiteY5" fmla="*/ 11950 h 241307"/>
              <a:gd name="connsiteX6" fmla="*/ 901700 w 901700"/>
              <a:gd name="connsiteY6" fmla="*/ 156387 h 241307"/>
              <a:gd name="connsiteX0" fmla="*/ 0 w 873724"/>
              <a:gd name="connsiteY0" fmla="*/ 130987 h 241307"/>
              <a:gd name="connsiteX1" fmla="*/ 114300 w 873724"/>
              <a:gd name="connsiteY1" fmla="*/ 3987 h 241307"/>
              <a:gd name="connsiteX2" fmla="*/ 280110 w 873724"/>
              <a:gd name="connsiteY2" fmla="*/ 241306 h 241307"/>
              <a:gd name="connsiteX3" fmla="*/ 445210 w 873724"/>
              <a:gd name="connsiteY3" fmla="*/ 6 h 241307"/>
              <a:gd name="connsiteX4" fmla="*/ 608179 w 873724"/>
              <a:gd name="connsiteY4" fmla="*/ 233343 h 241307"/>
              <a:gd name="connsiteX5" fmla="*/ 762000 w 873724"/>
              <a:gd name="connsiteY5" fmla="*/ 11950 h 241307"/>
              <a:gd name="connsiteX6" fmla="*/ 873724 w 873724"/>
              <a:gd name="connsiteY6" fmla="*/ 156387 h 241307"/>
              <a:gd name="connsiteX0" fmla="*/ 0 w 873724"/>
              <a:gd name="connsiteY0" fmla="*/ 137624 h 247944"/>
              <a:gd name="connsiteX1" fmla="*/ 146272 w 873724"/>
              <a:gd name="connsiteY1" fmla="*/ 2661 h 247944"/>
              <a:gd name="connsiteX2" fmla="*/ 280110 w 873724"/>
              <a:gd name="connsiteY2" fmla="*/ 247943 h 247944"/>
              <a:gd name="connsiteX3" fmla="*/ 445210 w 873724"/>
              <a:gd name="connsiteY3" fmla="*/ 6643 h 247944"/>
              <a:gd name="connsiteX4" fmla="*/ 608179 w 873724"/>
              <a:gd name="connsiteY4" fmla="*/ 239980 h 247944"/>
              <a:gd name="connsiteX5" fmla="*/ 762000 w 873724"/>
              <a:gd name="connsiteY5" fmla="*/ 18587 h 247944"/>
              <a:gd name="connsiteX6" fmla="*/ 873724 w 873724"/>
              <a:gd name="connsiteY6" fmla="*/ 163024 h 247944"/>
              <a:gd name="connsiteX0" fmla="*/ 0 w 825766"/>
              <a:gd name="connsiteY0" fmla="*/ 148858 h 247234"/>
              <a:gd name="connsiteX1" fmla="*/ 98314 w 825766"/>
              <a:gd name="connsiteY1" fmla="*/ 1951 h 247234"/>
              <a:gd name="connsiteX2" fmla="*/ 232152 w 825766"/>
              <a:gd name="connsiteY2" fmla="*/ 247233 h 247234"/>
              <a:gd name="connsiteX3" fmla="*/ 397252 w 825766"/>
              <a:gd name="connsiteY3" fmla="*/ 5933 h 247234"/>
              <a:gd name="connsiteX4" fmla="*/ 560221 w 825766"/>
              <a:gd name="connsiteY4" fmla="*/ 239270 h 247234"/>
              <a:gd name="connsiteX5" fmla="*/ 714042 w 825766"/>
              <a:gd name="connsiteY5" fmla="*/ 17877 h 247234"/>
              <a:gd name="connsiteX6" fmla="*/ 825766 w 825766"/>
              <a:gd name="connsiteY6" fmla="*/ 162314 h 247234"/>
              <a:gd name="connsiteX0" fmla="*/ 0 w 825766"/>
              <a:gd name="connsiteY0" fmla="*/ 148858 h 247234"/>
              <a:gd name="connsiteX1" fmla="*/ 98314 w 825766"/>
              <a:gd name="connsiteY1" fmla="*/ 1951 h 247234"/>
              <a:gd name="connsiteX2" fmla="*/ 232152 w 825766"/>
              <a:gd name="connsiteY2" fmla="*/ 247233 h 247234"/>
              <a:gd name="connsiteX3" fmla="*/ 397252 w 825766"/>
              <a:gd name="connsiteY3" fmla="*/ 5933 h 247234"/>
              <a:gd name="connsiteX4" fmla="*/ 560221 w 825766"/>
              <a:gd name="connsiteY4" fmla="*/ 239270 h 247234"/>
              <a:gd name="connsiteX5" fmla="*/ 690063 w 825766"/>
              <a:gd name="connsiteY5" fmla="*/ 13896 h 247234"/>
              <a:gd name="connsiteX6" fmla="*/ 825766 w 825766"/>
              <a:gd name="connsiteY6" fmla="*/ 162314 h 247234"/>
              <a:gd name="connsiteX0" fmla="*/ 0 w 785801"/>
              <a:gd name="connsiteY0" fmla="*/ 148858 h 247234"/>
              <a:gd name="connsiteX1" fmla="*/ 98314 w 785801"/>
              <a:gd name="connsiteY1" fmla="*/ 1951 h 247234"/>
              <a:gd name="connsiteX2" fmla="*/ 232152 w 785801"/>
              <a:gd name="connsiteY2" fmla="*/ 247233 h 247234"/>
              <a:gd name="connsiteX3" fmla="*/ 397252 w 785801"/>
              <a:gd name="connsiteY3" fmla="*/ 5933 h 247234"/>
              <a:gd name="connsiteX4" fmla="*/ 560221 w 785801"/>
              <a:gd name="connsiteY4" fmla="*/ 239270 h 247234"/>
              <a:gd name="connsiteX5" fmla="*/ 690063 w 785801"/>
              <a:gd name="connsiteY5" fmla="*/ 13896 h 247234"/>
              <a:gd name="connsiteX6" fmla="*/ 785801 w 785801"/>
              <a:gd name="connsiteY6" fmla="*/ 158333 h 24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801" h="247234">
                <a:moveTo>
                  <a:pt x="0" y="148858"/>
                </a:moveTo>
                <a:cubicBezTo>
                  <a:pt x="32808" y="75833"/>
                  <a:pt x="59622" y="-14445"/>
                  <a:pt x="98314" y="1951"/>
                </a:cubicBezTo>
                <a:cubicBezTo>
                  <a:pt x="137006" y="18347"/>
                  <a:pt x="182329" y="246569"/>
                  <a:pt x="232152" y="247233"/>
                </a:cubicBezTo>
                <a:cubicBezTo>
                  <a:pt x="281975" y="247897"/>
                  <a:pt x="342574" y="7260"/>
                  <a:pt x="397252" y="5933"/>
                </a:cubicBezTo>
                <a:cubicBezTo>
                  <a:pt x="451930" y="4606"/>
                  <a:pt x="511419" y="237943"/>
                  <a:pt x="560221" y="239270"/>
                </a:cubicBezTo>
                <a:cubicBezTo>
                  <a:pt x="609023" y="240597"/>
                  <a:pt x="652466" y="27386"/>
                  <a:pt x="690063" y="13896"/>
                </a:cubicBezTo>
                <a:cubicBezTo>
                  <a:pt x="727660" y="406"/>
                  <a:pt x="742409" y="74724"/>
                  <a:pt x="785801" y="15833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Группа 35"/>
          <p:cNvGrpSpPr/>
          <p:nvPr/>
        </p:nvGrpSpPr>
        <p:grpSpPr>
          <a:xfrm>
            <a:off x="9485097" y="4181774"/>
            <a:ext cx="2010999" cy="722128"/>
            <a:chOff x="4718628" y="3979826"/>
            <a:chExt cx="2010999" cy="72212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718628" y="3979826"/>
              <a:ext cx="2010999" cy="722128"/>
              <a:chOff x="395536" y="3786992"/>
              <a:chExt cx="2010999" cy="722128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95536" y="3888656"/>
                <a:ext cx="504056" cy="260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>
                <a:off x="395536" y="4149080"/>
                <a:ext cx="504056" cy="2604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Полилиния 42"/>
              <p:cNvSpPr/>
              <p:nvPr/>
            </p:nvSpPr>
            <p:spPr>
              <a:xfrm>
                <a:off x="899592" y="4047416"/>
                <a:ext cx="1056806" cy="203328"/>
              </a:xfrm>
              <a:custGeom>
                <a:avLst/>
                <a:gdLst>
                  <a:gd name="connsiteX0" fmla="*/ 0 w 901700"/>
                  <a:gd name="connsiteY0" fmla="*/ 130066 h 244366"/>
                  <a:gd name="connsiteX1" fmla="*/ 114300 w 901700"/>
                  <a:gd name="connsiteY1" fmla="*/ 3066 h 244366"/>
                  <a:gd name="connsiteX2" fmla="*/ 292100 w 901700"/>
                  <a:gd name="connsiteY2" fmla="*/ 244366 h 244366"/>
                  <a:gd name="connsiteX3" fmla="*/ 457200 w 901700"/>
                  <a:gd name="connsiteY3" fmla="*/ 3066 h 244366"/>
                  <a:gd name="connsiteX4" fmla="*/ 584200 w 901700"/>
                  <a:gd name="connsiteY4" fmla="*/ 244366 h 244366"/>
                  <a:gd name="connsiteX5" fmla="*/ 762000 w 901700"/>
                  <a:gd name="connsiteY5" fmla="*/ 3066 h 244366"/>
                  <a:gd name="connsiteX6" fmla="*/ 901700 w 901700"/>
                  <a:gd name="connsiteY6" fmla="*/ 155466 h 244366"/>
                  <a:gd name="connsiteX0" fmla="*/ 0 w 901700"/>
                  <a:gd name="connsiteY0" fmla="*/ 130066 h 244366"/>
                  <a:gd name="connsiteX1" fmla="*/ 114300 w 901700"/>
                  <a:gd name="connsiteY1" fmla="*/ 3066 h 244366"/>
                  <a:gd name="connsiteX2" fmla="*/ 292100 w 901700"/>
                  <a:gd name="connsiteY2" fmla="*/ 244366 h 244366"/>
                  <a:gd name="connsiteX3" fmla="*/ 457200 w 901700"/>
                  <a:gd name="connsiteY3" fmla="*/ 3066 h 244366"/>
                  <a:gd name="connsiteX4" fmla="*/ 608179 w 901700"/>
                  <a:gd name="connsiteY4" fmla="*/ 232422 h 244366"/>
                  <a:gd name="connsiteX5" fmla="*/ 762000 w 901700"/>
                  <a:gd name="connsiteY5" fmla="*/ 3066 h 244366"/>
                  <a:gd name="connsiteX6" fmla="*/ 901700 w 901700"/>
                  <a:gd name="connsiteY6" fmla="*/ 155466 h 244366"/>
                  <a:gd name="connsiteX0" fmla="*/ 0 w 901700"/>
                  <a:gd name="connsiteY0" fmla="*/ 130993 h 245294"/>
                  <a:gd name="connsiteX1" fmla="*/ 114300 w 901700"/>
                  <a:gd name="connsiteY1" fmla="*/ 3993 h 245294"/>
                  <a:gd name="connsiteX2" fmla="*/ 292100 w 901700"/>
                  <a:gd name="connsiteY2" fmla="*/ 245293 h 245294"/>
                  <a:gd name="connsiteX3" fmla="*/ 445210 w 901700"/>
                  <a:gd name="connsiteY3" fmla="*/ 12 h 245294"/>
                  <a:gd name="connsiteX4" fmla="*/ 608179 w 901700"/>
                  <a:gd name="connsiteY4" fmla="*/ 233349 h 245294"/>
                  <a:gd name="connsiteX5" fmla="*/ 762000 w 901700"/>
                  <a:gd name="connsiteY5" fmla="*/ 3993 h 245294"/>
                  <a:gd name="connsiteX6" fmla="*/ 901700 w 901700"/>
                  <a:gd name="connsiteY6" fmla="*/ 156393 h 245294"/>
                  <a:gd name="connsiteX0" fmla="*/ 0 w 901700"/>
                  <a:gd name="connsiteY0" fmla="*/ 130987 h 241307"/>
                  <a:gd name="connsiteX1" fmla="*/ 114300 w 901700"/>
                  <a:gd name="connsiteY1" fmla="*/ 3987 h 241307"/>
                  <a:gd name="connsiteX2" fmla="*/ 280110 w 901700"/>
                  <a:gd name="connsiteY2" fmla="*/ 241306 h 241307"/>
                  <a:gd name="connsiteX3" fmla="*/ 445210 w 901700"/>
                  <a:gd name="connsiteY3" fmla="*/ 6 h 241307"/>
                  <a:gd name="connsiteX4" fmla="*/ 608179 w 901700"/>
                  <a:gd name="connsiteY4" fmla="*/ 233343 h 241307"/>
                  <a:gd name="connsiteX5" fmla="*/ 762000 w 901700"/>
                  <a:gd name="connsiteY5" fmla="*/ 3987 h 241307"/>
                  <a:gd name="connsiteX6" fmla="*/ 901700 w 901700"/>
                  <a:gd name="connsiteY6" fmla="*/ 156387 h 241307"/>
                  <a:gd name="connsiteX0" fmla="*/ 0 w 901700"/>
                  <a:gd name="connsiteY0" fmla="*/ 130987 h 241307"/>
                  <a:gd name="connsiteX1" fmla="*/ 114300 w 901700"/>
                  <a:gd name="connsiteY1" fmla="*/ 3987 h 241307"/>
                  <a:gd name="connsiteX2" fmla="*/ 280110 w 901700"/>
                  <a:gd name="connsiteY2" fmla="*/ 241306 h 241307"/>
                  <a:gd name="connsiteX3" fmla="*/ 445210 w 901700"/>
                  <a:gd name="connsiteY3" fmla="*/ 6 h 241307"/>
                  <a:gd name="connsiteX4" fmla="*/ 608179 w 901700"/>
                  <a:gd name="connsiteY4" fmla="*/ 233343 h 241307"/>
                  <a:gd name="connsiteX5" fmla="*/ 762000 w 901700"/>
                  <a:gd name="connsiteY5" fmla="*/ 11950 h 241307"/>
                  <a:gd name="connsiteX6" fmla="*/ 901700 w 901700"/>
                  <a:gd name="connsiteY6" fmla="*/ 156387 h 241307"/>
                  <a:gd name="connsiteX0" fmla="*/ 0 w 873724"/>
                  <a:gd name="connsiteY0" fmla="*/ 130987 h 241307"/>
                  <a:gd name="connsiteX1" fmla="*/ 114300 w 873724"/>
                  <a:gd name="connsiteY1" fmla="*/ 3987 h 241307"/>
                  <a:gd name="connsiteX2" fmla="*/ 280110 w 873724"/>
                  <a:gd name="connsiteY2" fmla="*/ 241306 h 241307"/>
                  <a:gd name="connsiteX3" fmla="*/ 445210 w 873724"/>
                  <a:gd name="connsiteY3" fmla="*/ 6 h 241307"/>
                  <a:gd name="connsiteX4" fmla="*/ 608179 w 873724"/>
                  <a:gd name="connsiteY4" fmla="*/ 233343 h 241307"/>
                  <a:gd name="connsiteX5" fmla="*/ 762000 w 873724"/>
                  <a:gd name="connsiteY5" fmla="*/ 11950 h 241307"/>
                  <a:gd name="connsiteX6" fmla="*/ 873724 w 873724"/>
                  <a:gd name="connsiteY6" fmla="*/ 156387 h 241307"/>
                  <a:gd name="connsiteX0" fmla="*/ 0 w 873724"/>
                  <a:gd name="connsiteY0" fmla="*/ 137624 h 247944"/>
                  <a:gd name="connsiteX1" fmla="*/ 146272 w 873724"/>
                  <a:gd name="connsiteY1" fmla="*/ 2661 h 247944"/>
                  <a:gd name="connsiteX2" fmla="*/ 280110 w 873724"/>
                  <a:gd name="connsiteY2" fmla="*/ 247943 h 247944"/>
                  <a:gd name="connsiteX3" fmla="*/ 445210 w 873724"/>
                  <a:gd name="connsiteY3" fmla="*/ 6643 h 247944"/>
                  <a:gd name="connsiteX4" fmla="*/ 608179 w 873724"/>
                  <a:gd name="connsiteY4" fmla="*/ 239980 h 247944"/>
                  <a:gd name="connsiteX5" fmla="*/ 762000 w 873724"/>
                  <a:gd name="connsiteY5" fmla="*/ 18587 h 247944"/>
                  <a:gd name="connsiteX6" fmla="*/ 873724 w 873724"/>
                  <a:gd name="connsiteY6" fmla="*/ 163024 h 247944"/>
                  <a:gd name="connsiteX0" fmla="*/ 0 w 825766"/>
                  <a:gd name="connsiteY0" fmla="*/ 148858 h 247234"/>
                  <a:gd name="connsiteX1" fmla="*/ 98314 w 825766"/>
                  <a:gd name="connsiteY1" fmla="*/ 1951 h 247234"/>
                  <a:gd name="connsiteX2" fmla="*/ 232152 w 825766"/>
                  <a:gd name="connsiteY2" fmla="*/ 247233 h 247234"/>
                  <a:gd name="connsiteX3" fmla="*/ 397252 w 825766"/>
                  <a:gd name="connsiteY3" fmla="*/ 5933 h 247234"/>
                  <a:gd name="connsiteX4" fmla="*/ 560221 w 825766"/>
                  <a:gd name="connsiteY4" fmla="*/ 239270 h 247234"/>
                  <a:gd name="connsiteX5" fmla="*/ 714042 w 825766"/>
                  <a:gd name="connsiteY5" fmla="*/ 17877 h 247234"/>
                  <a:gd name="connsiteX6" fmla="*/ 825766 w 825766"/>
                  <a:gd name="connsiteY6" fmla="*/ 162314 h 247234"/>
                  <a:gd name="connsiteX0" fmla="*/ 0 w 825766"/>
                  <a:gd name="connsiteY0" fmla="*/ 148858 h 247234"/>
                  <a:gd name="connsiteX1" fmla="*/ 98314 w 825766"/>
                  <a:gd name="connsiteY1" fmla="*/ 1951 h 247234"/>
                  <a:gd name="connsiteX2" fmla="*/ 232152 w 825766"/>
                  <a:gd name="connsiteY2" fmla="*/ 247233 h 247234"/>
                  <a:gd name="connsiteX3" fmla="*/ 397252 w 825766"/>
                  <a:gd name="connsiteY3" fmla="*/ 5933 h 247234"/>
                  <a:gd name="connsiteX4" fmla="*/ 560221 w 825766"/>
                  <a:gd name="connsiteY4" fmla="*/ 239270 h 247234"/>
                  <a:gd name="connsiteX5" fmla="*/ 690063 w 825766"/>
                  <a:gd name="connsiteY5" fmla="*/ 13896 h 247234"/>
                  <a:gd name="connsiteX6" fmla="*/ 825766 w 825766"/>
                  <a:gd name="connsiteY6" fmla="*/ 162314 h 247234"/>
                  <a:gd name="connsiteX0" fmla="*/ 0 w 785801"/>
                  <a:gd name="connsiteY0" fmla="*/ 148858 h 247234"/>
                  <a:gd name="connsiteX1" fmla="*/ 98314 w 785801"/>
                  <a:gd name="connsiteY1" fmla="*/ 1951 h 247234"/>
                  <a:gd name="connsiteX2" fmla="*/ 232152 w 785801"/>
                  <a:gd name="connsiteY2" fmla="*/ 247233 h 247234"/>
                  <a:gd name="connsiteX3" fmla="*/ 397252 w 785801"/>
                  <a:gd name="connsiteY3" fmla="*/ 5933 h 247234"/>
                  <a:gd name="connsiteX4" fmla="*/ 560221 w 785801"/>
                  <a:gd name="connsiteY4" fmla="*/ 239270 h 247234"/>
                  <a:gd name="connsiteX5" fmla="*/ 690063 w 785801"/>
                  <a:gd name="connsiteY5" fmla="*/ 13896 h 247234"/>
                  <a:gd name="connsiteX6" fmla="*/ 785801 w 785801"/>
                  <a:gd name="connsiteY6" fmla="*/ 158333 h 247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5801" h="247234">
                    <a:moveTo>
                      <a:pt x="0" y="148858"/>
                    </a:moveTo>
                    <a:cubicBezTo>
                      <a:pt x="32808" y="75833"/>
                      <a:pt x="59622" y="-14445"/>
                      <a:pt x="98314" y="1951"/>
                    </a:cubicBezTo>
                    <a:cubicBezTo>
                      <a:pt x="137006" y="18347"/>
                      <a:pt x="182329" y="246569"/>
                      <a:pt x="232152" y="247233"/>
                    </a:cubicBezTo>
                    <a:cubicBezTo>
                      <a:pt x="281975" y="247897"/>
                      <a:pt x="342574" y="7260"/>
                      <a:pt x="397252" y="5933"/>
                    </a:cubicBezTo>
                    <a:cubicBezTo>
                      <a:pt x="451930" y="4606"/>
                      <a:pt x="511419" y="237943"/>
                      <a:pt x="560221" y="239270"/>
                    </a:cubicBezTo>
                    <a:cubicBezTo>
                      <a:pt x="609023" y="240597"/>
                      <a:pt x="652466" y="27386"/>
                      <a:pt x="690063" y="13896"/>
                    </a:cubicBezTo>
                    <a:cubicBezTo>
                      <a:pt x="727660" y="406"/>
                      <a:pt x="742409" y="74724"/>
                      <a:pt x="785801" y="15833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1905000" y="4046808"/>
                <a:ext cx="218728" cy="2604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Прямая соединительная линия 44"/>
              <p:cNvCxnSpPr>
                <a:stCxn id="44" idx="7"/>
              </p:cNvCxnSpPr>
              <p:nvPr/>
            </p:nvCxnSpPr>
            <p:spPr>
              <a:xfrm flipV="1">
                <a:off x="2091696" y="3786992"/>
                <a:ext cx="248056" cy="2979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>
                <a:stCxn id="44" idx="6"/>
              </p:cNvCxnSpPr>
              <p:nvPr/>
            </p:nvCxnSpPr>
            <p:spPr>
              <a:xfrm>
                <a:off x="2123728" y="4177020"/>
                <a:ext cx="28280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>
                <a:stCxn id="44" idx="5"/>
              </p:cNvCxnSpPr>
              <p:nvPr/>
            </p:nvCxnSpPr>
            <p:spPr>
              <a:xfrm>
                <a:off x="2091696" y="4269094"/>
                <a:ext cx="248056" cy="2400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Полилиния 37"/>
            <p:cNvSpPr/>
            <p:nvPr/>
          </p:nvSpPr>
          <p:spPr>
            <a:xfrm rot="19240270">
              <a:off x="4815691" y="4021366"/>
              <a:ext cx="300403" cy="60791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Полилиния 38"/>
            <p:cNvSpPr/>
            <p:nvPr/>
          </p:nvSpPr>
          <p:spPr>
            <a:xfrm rot="19240270">
              <a:off x="4974372" y="4100746"/>
              <a:ext cx="300403" cy="60791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Полилиния 39"/>
            <p:cNvSpPr/>
            <p:nvPr/>
          </p:nvSpPr>
          <p:spPr>
            <a:xfrm rot="1996290" flipV="1">
              <a:off x="4972327" y="4514846"/>
              <a:ext cx="300403" cy="60791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419765" y="514617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883534" y="5146179"/>
            <a:ext cx="51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FSR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267706" y="859439"/>
            <a:ext cx="202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Radiative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686405" y="1715684"/>
                <a:ext cx="5482953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want to measure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but these events are accompanied by similar events where photons are emitted by any of the particles.</a:t>
                </a:r>
              </a:p>
              <a:p>
                <a:endParaRPr lang="en-US" dirty="0"/>
              </a:p>
              <a:p>
                <a:r>
                  <a:rPr lang="en-US" dirty="0"/>
                  <a:t>Radiation of high-energy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suppresses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, but radiation of soft photons is enhanced. </a:t>
                </a:r>
              </a:p>
              <a:p>
                <a:endParaRPr lang="en-US" dirty="0"/>
              </a:p>
              <a:p>
                <a:r>
                  <a:rPr lang="en-US" dirty="0"/>
                  <a:t>Radiation changes both the cross-section and the kinematics of the final state: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And we have to calculate radiative corrections to the cross section of monitoring process as well</a:t>
                </a: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405" y="1715684"/>
                <a:ext cx="5482953" cy="4247317"/>
              </a:xfrm>
              <a:prstGeom prst="rect">
                <a:avLst/>
              </a:prstGeom>
              <a:blipFill rotWithShape="0">
                <a:blip r:embed="rId3"/>
                <a:stretch>
                  <a:fillRect l="-1001" t="-717" b="-12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9267706" y="572502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Initial</a:t>
            </a:r>
            <a:endParaRPr lang="ru-RU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0823627" y="572502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Final</a:t>
            </a:r>
            <a:endParaRPr lang="ru-RU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9615973" y="6028927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 radiation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790893" y="4382342"/>
                <a:ext cx="4407875" cy="7895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𝜎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𝑜𝑏𝑠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𝑏𝑔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1+</m:t>
                              </m:r>
                              <m:r>
                                <m:rPr>
                                  <m:brk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⋅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893" y="4382342"/>
                <a:ext cx="4407875" cy="78951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 стрелкой 50"/>
          <p:cNvCxnSpPr/>
          <p:nvPr/>
        </p:nvCxnSpPr>
        <p:spPr>
          <a:xfrm flipH="1" flipV="1">
            <a:off x="7037106" y="5072437"/>
            <a:ext cx="78377" cy="296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polarization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46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660348" y="289372"/>
            <a:ext cx="2010999" cy="722128"/>
            <a:chOff x="395536" y="3786992"/>
            <a:chExt cx="2010999" cy="72212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395536" y="388865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395536" y="4149080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олилиния 8"/>
            <p:cNvSpPr/>
            <p:nvPr/>
          </p:nvSpPr>
          <p:spPr>
            <a:xfrm>
              <a:off x="899592" y="4047416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/>
            <p:cNvSpPr/>
            <p:nvPr/>
          </p:nvSpPr>
          <p:spPr>
            <a:xfrm>
              <a:off x="1905000" y="4046808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Прямая соединительная линия 10"/>
            <p:cNvCxnSpPr>
              <a:stCxn id="10" idx="7"/>
            </p:cNvCxnSpPr>
            <p:nvPr/>
          </p:nvCxnSpPr>
          <p:spPr>
            <a:xfrm flipV="1">
              <a:off x="2091696" y="3786992"/>
              <a:ext cx="248056" cy="297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stCxn id="10" idx="6"/>
            </p:cNvCxnSpPr>
            <p:nvPr/>
          </p:nvCxnSpPr>
          <p:spPr>
            <a:xfrm>
              <a:off x="2123728" y="4177020"/>
              <a:ext cx="2828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>
              <a:stCxn id="10" idx="5"/>
            </p:cNvCxnSpPr>
            <p:nvPr/>
          </p:nvCxnSpPr>
          <p:spPr>
            <a:xfrm>
              <a:off x="2091696" y="4269094"/>
              <a:ext cx="248056" cy="2400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91214" y="2154439"/>
                <a:ext cx="7546610" cy="348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, we assume the lowest order photon propagator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 But the real propagator includes higher order effects (loop corrections):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Therefore the measured cross section have to be corrected: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running fine structure constant is also calculated via dispersion relation based on R(s):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0)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Nice way to avoid this correction is to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for luminosity measurement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214" y="2154439"/>
                <a:ext cx="7546610" cy="3486852"/>
              </a:xfrm>
              <a:prstGeom prst="rect">
                <a:avLst/>
              </a:prstGeom>
              <a:blipFill rotWithShape="0">
                <a:blip r:embed="rId2"/>
                <a:stretch>
                  <a:fillRect l="-646" t="-699" r="-485" b="-19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па 17"/>
          <p:cNvGrpSpPr/>
          <p:nvPr/>
        </p:nvGrpSpPr>
        <p:grpSpPr>
          <a:xfrm>
            <a:off x="8075347" y="233653"/>
            <a:ext cx="2010999" cy="722128"/>
            <a:chOff x="395536" y="3786992"/>
            <a:chExt cx="2010999" cy="72212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395536" y="388865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395536" y="4149080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олилиния 20"/>
            <p:cNvSpPr/>
            <p:nvPr/>
          </p:nvSpPr>
          <p:spPr>
            <a:xfrm>
              <a:off x="899592" y="4047416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905000" y="4046808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Прямая соединительная линия 22"/>
            <p:cNvCxnSpPr>
              <a:stCxn id="22" idx="7"/>
            </p:cNvCxnSpPr>
            <p:nvPr/>
          </p:nvCxnSpPr>
          <p:spPr>
            <a:xfrm flipV="1">
              <a:off x="2091696" y="3786992"/>
              <a:ext cx="248056" cy="297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22" idx="6"/>
            </p:cNvCxnSpPr>
            <p:nvPr/>
          </p:nvCxnSpPr>
          <p:spPr>
            <a:xfrm>
              <a:off x="2123728" y="4177020"/>
              <a:ext cx="2828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22" idx="5"/>
            </p:cNvCxnSpPr>
            <p:nvPr/>
          </p:nvCxnSpPr>
          <p:spPr>
            <a:xfrm>
              <a:off x="2091696" y="4269094"/>
              <a:ext cx="248056" cy="2400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Овал 25"/>
          <p:cNvSpPr/>
          <p:nvPr/>
        </p:nvSpPr>
        <p:spPr>
          <a:xfrm>
            <a:off x="9083459" y="491659"/>
            <a:ext cx="218728" cy="26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529670" y="1087207"/>
                <a:ext cx="21213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670" y="1087207"/>
                <a:ext cx="212135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020924" y="1087207"/>
                <a:ext cx="2104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924" y="1087207"/>
                <a:ext cx="2104743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734630" y="1532246"/>
                <a:ext cx="1731756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calculation</a:t>
                </a:r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630" y="1532246"/>
                <a:ext cx="1731756" cy="391646"/>
              </a:xfrm>
              <a:prstGeom prst="rect">
                <a:avLst/>
              </a:prstGeom>
              <a:blipFill rotWithShape="0">
                <a:blip r:embed="rId5"/>
                <a:stretch>
                  <a:fillRect l="-3169" t="-6154" r="-2817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330688" y="152798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experiment</a:t>
            </a:r>
            <a:endParaRPr lang="ru-RU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8208387" y="5760207"/>
            <a:ext cx="1082832" cy="275714"/>
            <a:chOff x="5273676" y="5737372"/>
            <a:chExt cx="2053609" cy="522897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5273676" y="5739421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5273676" y="5999845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Полилиния 33"/>
            <p:cNvSpPr/>
            <p:nvPr/>
          </p:nvSpPr>
          <p:spPr>
            <a:xfrm>
              <a:off x="5777732" y="5898181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6823229" y="5737372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823229" y="599779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Овал 40"/>
            <p:cNvSpPr/>
            <p:nvPr/>
          </p:nvSpPr>
          <p:spPr>
            <a:xfrm>
              <a:off x="6221210" y="5867584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109604" y="5762992"/>
            <a:ext cx="1082832" cy="275714"/>
            <a:chOff x="5273676" y="5737372"/>
            <a:chExt cx="2053609" cy="522897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5273676" y="5739421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>
              <a:off x="5273676" y="5999845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олилиния 45"/>
            <p:cNvSpPr/>
            <p:nvPr/>
          </p:nvSpPr>
          <p:spPr>
            <a:xfrm>
              <a:off x="5777732" y="5898181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6823229" y="5737372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6823229" y="599779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6221210" y="5867584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447157" y="5755745"/>
            <a:ext cx="1082832" cy="275714"/>
            <a:chOff x="5273676" y="5737372"/>
            <a:chExt cx="2053609" cy="522897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5273676" y="5739421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5273676" y="5999845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Полилиния 52"/>
            <p:cNvSpPr/>
            <p:nvPr/>
          </p:nvSpPr>
          <p:spPr>
            <a:xfrm>
              <a:off x="5777732" y="5898181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6823229" y="5737372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6823229" y="599779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/>
            <p:cNvSpPr/>
            <p:nvPr/>
          </p:nvSpPr>
          <p:spPr>
            <a:xfrm>
              <a:off x="6221210" y="5867584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 rot="5400000">
            <a:off x="9152759" y="5775095"/>
            <a:ext cx="1082832" cy="275714"/>
            <a:chOff x="5273676" y="5737372"/>
            <a:chExt cx="2053609" cy="522897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>
              <a:off x="5273676" y="5739421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5273676" y="5999845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олилиния 59"/>
            <p:cNvSpPr/>
            <p:nvPr/>
          </p:nvSpPr>
          <p:spPr>
            <a:xfrm>
              <a:off x="5777732" y="5898181"/>
              <a:ext cx="1056806" cy="203328"/>
            </a:xfrm>
            <a:custGeom>
              <a:avLst/>
              <a:gdLst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584200 w 901700"/>
                <a:gd name="connsiteY4" fmla="*/ 244366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066 h 244366"/>
                <a:gd name="connsiteX1" fmla="*/ 114300 w 901700"/>
                <a:gd name="connsiteY1" fmla="*/ 3066 h 244366"/>
                <a:gd name="connsiteX2" fmla="*/ 292100 w 901700"/>
                <a:gd name="connsiteY2" fmla="*/ 244366 h 244366"/>
                <a:gd name="connsiteX3" fmla="*/ 457200 w 901700"/>
                <a:gd name="connsiteY3" fmla="*/ 3066 h 244366"/>
                <a:gd name="connsiteX4" fmla="*/ 608179 w 901700"/>
                <a:gd name="connsiteY4" fmla="*/ 232422 h 244366"/>
                <a:gd name="connsiteX5" fmla="*/ 762000 w 901700"/>
                <a:gd name="connsiteY5" fmla="*/ 3066 h 244366"/>
                <a:gd name="connsiteX6" fmla="*/ 901700 w 901700"/>
                <a:gd name="connsiteY6" fmla="*/ 155466 h 244366"/>
                <a:gd name="connsiteX0" fmla="*/ 0 w 901700"/>
                <a:gd name="connsiteY0" fmla="*/ 130993 h 245294"/>
                <a:gd name="connsiteX1" fmla="*/ 114300 w 901700"/>
                <a:gd name="connsiteY1" fmla="*/ 3993 h 245294"/>
                <a:gd name="connsiteX2" fmla="*/ 292100 w 901700"/>
                <a:gd name="connsiteY2" fmla="*/ 245293 h 245294"/>
                <a:gd name="connsiteX3" fmla="*/ 445210 w 901700"/>
                <a:gd name="connsiteY3" fmla="*/ 12 h 245294"/>
                <a:gd name="connsiteX4" fmla="*/ 608179 w 901700"/>
                <a:gd name="connsiteY4" fmla="*/ 233349 h 245294"/>
                <a:gd name="connsiteX5" fmla="*/ 762000 w 901700"/>
                <a:gd name="connsiteY5" fmla="*/ 3993 h 245294"/>
                <a:gd name="connsiteX6" fmla="*/ 901700 w 901700"/>
                <a:gd name="connsiteY6" fmla="*/ 156393 h 245294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3987 h 241307"/>
                <a:gd name="connsiteX6" fmla="*/ 901700 w 901700"/>
                <a:gd name="connsiteY6" fmla="*/ 156387 h 241307"/>
                <a:gd name="connsiteX0" fmla="*/ 0 w 901700"/>
                <a:gd name="connsiteY0" fmla="*/ 130987 h 241307"/>
                <a:gd name="connsiteX1" fmla="*/ 114300 w 901700"/>
                <a:gd name="connsiteY1" fmla="*/ 3987 h 241307"/>
                <a:gd name="connsiteX2" fmla="*/ 280110 w 901700"/>
                <a:gd name="connsiteY2" fmla="*/ 241306 h 241307"/>
                <a:gd name="connsiteX3" fmla="*/ 445210 w 901700"/>
                <a:gd name="connsiteY3" fmla="*/ 6 h 241307"/>
                <a:gd name="connsiteX4" fmla="*/ 608179 w 901700"/>
                <a:gd name="connsiteY4" fmla="*/ 233343 h 241307"/>
                <a:gd name="connsiteX5" fmla="*/ 762000 w 901700"/>
                <a:gd name="connsiteY5" fmla="*/ 11950 h 241307"/>
                <a:gd name="connsiteX6" fmla="*/ 901700 w 901700"/>
                <a:gd name="connsiteY6" fmla="*/ 156387 h 241307"/>
                <a:gd name="connsiteX0" fmla="*/ 0 w 873724"/>
                <a:gd name="connsiteY0" fmla="*/ 130987 h 241307"/>
                <a:gd name="connsiteX1" fmla="*/ 114300 w 873724"/>
                <a:gd name="connsiteY1" fmla="*/ 3987 h 241307"/>
                <a:gd name="connsiteX2" fmla="*/ 280110 w 873724"/>
                <a:gd name="connsiteY2" fmla="*/ 241306 h 241307"/>
                <a:gd name="connsiteX3" fmla="*/ 445210 w 873724"/>
                <a:gd name="connsiteY3" fmla="*/ 6 h 241307"/>
                <a:gd name="connsiteX4" fmla="*/ 608179 w 873724"/>
                <a:gd name="connsiteY4" fmla="*/ 233343 h 241307"/>
                <a:gd name="connsiteX5" fmla="*/ 762000 w 873724"/>
                <a:gd name="connsiteY5" fmla="*/ 11950 h 241307"/>
                <a:gd name="connsiteX6" fmla="*/ 873724 w 873724"/>
                <a:gd name="connsiteY6" fmla="*/ 156387 h 241307"/>
                <a:gd name="connsiteX0" fmla="*/ 0 w 873724"/>
                <a:gd name="connsiteY0" fmla="*/ 137624 h 247944"/>
                <a:gd name="connsiteX1" fmla="*/ 146272 w 873724"/>
                <a:gd name="connsiteY1" fmla="*/ 2661 h 247944"/>
                <a:gd name="connsiteX2" fmla="*/ 280110 w 873724"/>
                <a:gd name="connsiteY2" fmla="*/ 247943 h 247944"/>
                <a:gd name="connsiteX3" fmla="*/ 445210 w 873724"/>
                <a:gd name="connsiteY3" fmla="*/ 6643 h 247944"/>
                <a:gd name="connsiteX4" fmla="*/ 608179 w 873724"/>
                <a:gd name="connsiteY4" fmla="*/ 239980 h 247944"/>
                <a:gd name="connsiteX5" fmla="*/ 762000 w 873724"/>
                <a:gd name="connsiteY5" fmla="*/ 18587 h 247944"/>
                <a:gd name="connsiteX6" fmla="*/ 873724 w 873724"/>
                <a:gd name="connsiteY6" fmla="*/ 163024 h 24794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714042 w 825766"/>
                <a:gd name="connsiteY5" fmla="*/ 17877 h 247234"/>
                <a:gd name="connsiteX6" fmla="*/ 825766 w 825766"/>
                <a:gd name="connsiteY6" fmla="*/ 162314 h 247234"/>
                <a:gd name="connsiteX0" fmla="*/ 0 w 825766"/>
                <a:gd name="connsiteY0" fmla="*/ 148858 h 247234"/>
                <a:gd name="connsiteX1" fmla="*/ 98314 w 825766"/>
                <a:gd name="connsiteY1" fmla="*/ 1951 h 247234"/>
                <a:gd name="connsiteX2" fmla="*/ 232152 w 825766"/>
                <a:gd name="connsiteY2" fmla="*/ 247233 h 247234"/>
                <a:gd name="connsiteX3" fmla="*/ 397252 w 825766"/>
                <a:gd name="connsiteY3" fmla="*/ 5933 h 247234"/>
                <a:gd name="connsiteX4" fmla="*/ 560221 w 825766"/>
                <a:gd name="connsiteY4" fmla="*/ 239270 h 247234"/>
                <a:gd name="connsiteX5" fmla="*/ 690063 w 825766"/>
                <a:gd name="connsiteY5" fmla="*/ 13896 h 247234"/>
                <a:gd name="connsiteX6" fmla="*/ 825766 w 825766"/>
                <a:gd name="connsiteY6" fmla="*/ 162314 h 247234"/>
                <a:gd name="connsiteX0" fmla="*/ 0 w 785801"/>
                <a:gd name="connsiteY0" fmla="*/ 148858 h 247234"/>
                <a:gd name="connsiteX1" fmla="*/ 98314 w 785801"/>
                <a:gd name="connsiteY1" fmla="*/ 1951 h 247234"/>
                <a:gd name="connsiteX2" fmla="*/ 232152 w 785801"/>
                <a:gd name="connsiteY2" fmla="*/ 247233 h 247234"/>
                <a:gd name="connsiteX3" fmla="*/ 397252 w 785801"/>
                <a:gd name="connsiteY3" fmla="*/ 5933 h 247234"/>
                <a:gd name="connsiteX4" fmla="*/ 560221 w 785801"/>
                <a:gd name="connsiteY4" fmla="*/ 239270 h 247234"/>
                <a:gd name="connsiteX5" fmla="*/ 690063 w 785801"/>
                <a:gd name="connsiteY5" fmla="*/ 13896 h 247234"/>
                <a:gd name="connsiteX6" fmla="*/ 785801 w 785801"/>
                <a:gd name="connsiteY6" fmla="*/ 158333 h 247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1" h="247234">
                  <a:moveTo>
                    <a:pt x="0" y="148858"/>
                  </a:moveTo>
                  <a:cubicBezTo>
                    <a:pt x="32808" y="75833"/>
                    <a:pt x="59622" y="-14445"/>
                    <a:pt x="98314" y="1951"/>
                  </a:cubicBezTo>
                  <a:cubicBezTo>
                    <a:pt x="137006" y="18347"/>
                    <a:pt x="182329" y="246569"/>
                    <a:pt x="232152" y="247233"/>
                  </a:cubicBezTo>
                  <a:cubicBezTo>
                    <a:pt x="281975" y="247897"/>
                    <a:pt x="342574" y="7260"/>
                    <a:pt x="397252" y="5933"/>
                  </a:cubicBezTo>
                  <a:cubicBezTo>
                    <a:pt x="451930" y="4606"/>
                    <a:pt x="511419" y="237943"/>
                    <a:pt x="560221" y="239270"/>
                  </a:cubicBezTo>
                  <a:cubicBezTo>
                    <a:pt x="609023" y="240597"/>
                    <a:pt x="652466" y="27386"/>
                    <a:pt x="690063" y="13896"/>
                  </a:cubicBezTo>
                  <a:cubicBezTo>
                    <a:pt x="727660" y="406"/>
                    <a:pt x="742409" y="74724"/>
                    <a:pt x="785801" y="15833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Прямая соединительная линия 60"/>
            <p:cNvCxnSpPr/>
            <p:nvPr/>
          </p:nvCxnSpPr>
          <p:spPr>
            <a:xfrm flipH="1">
              <a:off x="6823229" y="5737372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6823229" y="5997796"/>
              <a:ext cx="504056" cy="260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Овал 62"/>
            <p:cNvSpPr/>
            <p:nvPr/>
          </p:nvSpPr>
          <p:spPr>
            <a:xfrm>
              <a:off x="6221210" y="5867584"/>
              <a:ext cx="218728" cy="2604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4481452" y="5998160"/>
                <a:ext cx="99309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4" name="Прямоугольник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452" y="5998160"/>
                <a:ext cx="993092" cy="30777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5998134" y="5993887"/>
                <a:ext cx="12825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134" y="5993887"/>
                <a:ext cx="1282531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8408170" y="5993351"/>
                <a:ext cx="12762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170" y="5993351"/>
                <a:ext cx="1276247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MUonE</a:t>
            </a:r>
            <a:r>
              <a:rPr lang="en-US" dirty="0" smtClean="0"/>
              <a:t> @CERN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47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139" y="712093"/>
            <a:ext cx="4235668" cy="2889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248" y="2024442"/>
            <a:ext cx="5975212" cy="3154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3861" y="846632"/>
            <a:ext cx="373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Dedicated experiment to measure hadronic contribution in t-channel.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25613" y="5305780"/>
                <a:ext cx="67015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Measured: angular distribution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 smtClean="0"/>
                  <a:t> scattering;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4⋅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events!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Now: proof-of-concept data taking; final result after LHC LS3 (2029-)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13" y="5305780"/>
                <a:ext cx="6701515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727"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2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vs</a:t>
            </a:r>
            <a:br>
              <a:rPr lang="en-US" dirty="0" smtClean="0"/>
            </a:br>
            <a:r>
              <a:rPr lang="en-US" dirty="0" smtClean="0"/>
              <a:t>SM prediction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5</a:t>
            </a:fld>
            <a:endParaRPr lang="ru-RU"/>
          </a:p>
        </p:txBody>
      </p:sp>
      <p:pic>
        <p:nvPicPr>
          <p:cNvPr id="7" name="Picture 24">
            <a:extLst>
              <a:ext uri="{FF2B5EF4-FFF2-40B4-BE49-F238E27FC236}">
                <a16:creationId xmlns=""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30192" y="1360451"/>
            <a:ext cx="6292196" cy="47191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5EABA6D-5167-4E06-891C-8DDB781389BB}"/>
              </a:ext>
            </a:extLst>
          </p:cNvPr>
          <p:cNvSpPr/>
          <p:nvPr/>
        </p:nvSpPr>
        <p:spPr>
          <a:xfrm>
            <a:off x="5594548" y="4312821"/>
            <a:ext cx="1238918" cy="2631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AAD14988-FA69-46E8-BE84-C3D72088D135}"/>
              </a:ext>
            </a:extLst>
          </p:cNvPr>
          <p:cNvSpPr/>
          <p:nvPr/>
        </p:nvSpPr>
        <p:spPr>
          <a:xfrm>
            <a:off x="6158401" y="4382610"/>
            <a:ext cx="111211" cy="1235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BD86E05C-E3CE-4277-BC70-7FF1D2271D23}"/>
              </a:ext>
            </a:extLst>
          </p:cNvPr>
          <p:cNvCxnSpPr>
            <a:stCxn id="11" idx="1"/>
            <a:endCxn id="11" idx="3"/>
          </p:cNvCxnSpPr>
          <p:nvPr/>
        </p:nvCxnSpPr>
        <p:spPr>
          <a:xfrm>
            <a:off x="5594548" y="4444395"/>
            <a:ext cx="123891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68659" y="4538266"/>
            <a:ext cx="89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WP2020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6694" y="374073"/>
            <a:ext cx="3263275" cy="327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ABC709-B825-D945-BA73-1C6B194F9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/>
          <a:stretch/>
        </p:blipFill>
        <p:spPr>
          <a:xfrm>
            <a:off x="3596693" y="1709584"/>
            <a:ext cx="3263275" cy="1924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694" y="486444"/>
            <a:ext cx="33077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Muon G-2 Theory Initiative</a:t>
            </a:r>
          </a:p>
          <a:p>
            <a:pPr algn="ctr"/>
            <a:r>
              <a:rPr lang="en-US" sz="1400" dirty="0" smtClean="0"/>
              <a:t>Consortium of &gt;100 theorists </a:t>
            </a:r>
          </a:p>
          <a:p>
            <a:pPr algn="ctr"/>
            <a:r>
              <a:rPr lang="en-US" sz="1400" dirty="0" smtClean="0"/>
              <a:t>and experimental physicists</a:t>
            </a:r>
          </a:p>
          <a:p>
            <a:pPr algn="ctr"/>
            <a:r>
              <a:rPr lang="en-US" sz="1400" dirty="0" smtClean="0"/>
              <a:t>“White paper”, </a:t>
            </a:r>
            <a:r>
              <a:rPr lang="en-US" sz="1400" dirty="0" err="1" smtClean="0"/>
              <a:t>Phys.Rep</a:t>
            </a:r>
            <a:r>
              <a:rPr lang="en-US" sz="1400" dirty="0" smtClean="0"/>
              <a:t>. 887 (2020) 1-166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196156" y="3753452"/>
            <a:ext cx="20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State-of-art @2020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9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123837"/>
                <a:ext cx="3445933" cy="4601183"/>
              </a:xfrm>
            </p:spPr>
            <p:txBody>
              <a:bodyPr/>
              <a:lstStyle/>
              <a:p>
                <a:r>
                  <a:rPr lang="en-US" dirty="0" smtClean="0"/>
                  <a:t>SM prediction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123837"/>
                <a:ext cx="3445933" cy="4601183"/>
              </a:xfrm>
              <a:blipFill rotWithShape="0">
                <a:blip r:embed="rId2"/>
                <a:stretch>
                  <a:fillRect l="-5310" r="-46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6</a:t>
            </a:fld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8" y="1292714"/>
            <a:ext cx="1137235" cy="12874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05" y="1283499"/>
            <a:ext cx="1253125" cy="12531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957" y="1039802"/>
            <a:ext cx="2179146" cy="1481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74132" y="4558520"/>
                <a:ext cx="5382947" cy="624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=0.00</m:t>
                      </m:r>
                      <m:r>
                        <a:rPr lang="en-US" sz="3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1 165 9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(43)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132" y="4558520"/>
                <a:ext cx="5382947" cy="6243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595816" y="2656341"/>
            <a:ext cx="217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Electromagnetic interactions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87818" y="2656340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Strong interactions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69062" y="2656339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Weak interactions</a:t>
            </a:r>
            <a:endParaRPr lang="ru-RU" b="1" dirty="0">
              <a:solidFill>
                <a:srgbClr val="7030A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967416" y="3398794"/>
            <a:ext cx="803189" cy="114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185453" y="3398794"/>
            <a:ext cx="0" cy="114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8900994" y="3402911"/>
            <a:ext cx="803189" cy="1149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939136" y="3561263"/>
                <a:ext cx="24721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0.000 000 069 37 (4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136" y="3561263"/>
                <a:ext cx="247215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52793" y="3940550"/>
                <a:ext cx="25202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165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847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93" y="3940550"/>
                <a:ext cx="252024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411288" y="3870248"/>
                <a:ext cx="23439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0.000 000 0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288" y="3870248"/>
                <a:ext cx="2343911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174424" y="5469275"/>
            <a:ext cx="656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uncertainty is dominated by contribution of strong interactions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6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Hadronic contribution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3859015" y="1575847"/>
                <a:ext cx="8229600" cy="4876800"/>
              </a:xfrm>
            </p:spPr>
            <p:txBody>
              <a:bodyPr>
                <a:noAutofit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 smtClean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ru-RU" sz="14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400" dirty="0"/>
                  <a:t>	        </a:t>
                </a:r>
                <a:r>
                  <a:rPr lang="en-US" sz="1600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931</m:t>
                        </m:r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 ± 4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1600" b="0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sz="1600" dirty="0"/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−98.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 ± 0.7</m:t>
                        </m:r>
                      </m:e>
                    </m:d>
                    <m:r>
                      <a:rPr lang="en-US" sz="1600" b="0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sz="1600" dirty="0"/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92</m:t>
                        </m:r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 ±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</m:d>
                    <m:r>
                      <a:rPr lang="en-US" sz="1600" b="0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>
                  <a:solidFill>
                    <a:srgbClr val="C00000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1800" dirty="0"/>
              </a:p>
              <a:p>
                <a:pPr>
                  <a:spcAft>
                    <a:spcPts val="600"/>
                  </a:spcAft>
                </a:pPr>
                <a:endParaRPr lang="en-US" sz="1800" dirty="0"/>
              </a:p>
              <a:p>
                <a:pPr>
                  <a:spcAft>
                    <a:spcPts val="600"/>
                  </a:spcAft>
                </a:pPr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>
                  <a:solidFill>
                    <a:srgbClr val="C00000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9015" y="1575847"/>
                <a:ext cx="8229600" cy="4876800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43" y="2811972"/>
            <a:ext cx="8048103" cy="19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0158" y="4803098"/>
            <a:ext cx="159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350 </a:t>
            </a:r>
            <a:r>
              <a:rPr lang="en-US" dirty="0">
                <a:solidFill>
                  <a:srgbClr val="FF0000"/>
                </a:solidFill>
              </a:rPr>
              <a:t>ppb (0.6%)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6495" y="480309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ppb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840710" y="4803098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160 </a:t>
            </a:r>
            <a:r>
              <a:rPr lang="en-US" dirty="0">
                <a:solidFill>
                  <a:srgbClr val="FF0000"/>
                </a:solidFill>
              </a:rPr>
              <a:t>ppb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8469" y="1110302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Leading order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LO)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12239" y="989114"/>
            <a:ext cx="2268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Next-to-leading order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NLO)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41880" y="1129734"/>
            <a:ext cx="150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Light-by-light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LBL)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088172" y="1795499"/>
            <a:ext cx="541986" cy="563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846522" y="1648807"/>
            <a:ext cx="0" cy="645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0073370" y="1795499"/>
            <a:ext cx="310647" cy="563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14735" y="2222879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WP(2020)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8" idx="3"/>
          </p:cNvCxnSpPr>
          <p:nvPr/>
        </p:nvCxnSpPr>
        <p:spPr>
          <a:xfrm>
            <a:off x="4633311" y="2407545"/>
            <a:ext cx="363536" cy="144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3491" y="5517996"/>
            <a:ext cx="455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Compare to experimental accuracy of 190 ppb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5512" y="5415199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Underestimated!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249333" y="5172430"/>
            <a:ext cx="714158" cy="270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HVP: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what do we need to measure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68" y="341986"/>
            <a:ext cx="5419963" cy="1445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319" y="2192328"/>
            <a:ext cx="3413761" cy="1552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889377" y="211129"/>
                <a:ext cx="782907" cy="47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9377" y="211129"/>
                <a:ext cx="782907" cy="4703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227525" y="1728389"/>
                <a:ext cx="976421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525" y="1728389"/>
                <a:ext cx="976421" cy="5666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08319" y="3602561"/>
                <a:ext cx="4869346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𝜋𝛼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h𝑎𝑑𝑟𝑜𝑛𝑠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319" y="3602561"/>
                <a:ext cx="4869346" cy="56669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681519" y="1037072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Dispersion relation: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0720781" y="740221"/>
            <a:ext cx="488211" cy="583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81519" y="2763027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theorem: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840480" y="4530438"/>
            <a:ext cx="297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Lets put everything together: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21043" y="1810271"/>
                <a:ext cx="1174232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043" y="1810271"/>
                <a:ext cx="1174232" cy="402931"/>
              </a:xfrm>
              <a:prstGeom prst="rect">
                <a:avLst/>
              </a:prstGeom>
              <a:blipFill rotWithShape="0"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08499" y="5024264"/>
                <a:ext cx="3599640" cy="964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499" y="5024264"/>
                <a:ext cx="3599640" cy="964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789969" y="5154747"/>
                <a:ext cx="3592330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h𝑎𝑑𝑟𝑜𝑛𝑠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69" y="5154747"/>
                <a:ext cx="3592330" cy="6948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315199" y="6112868"/>
                <a:ext cx="2044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99" y="6112868"/>
                <a:ext cx="204408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520003" y="4380072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what we need to measure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86134" y="6250397"/>
                <a:ext cx="2065694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dirty="0"/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.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energy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6134" y="6250397"/>
                <a:ext cx="2065694" cy="372410"/>
              </a:xfrm>
              <a:prstGeom prst="rect">
                <a:avLst/>
              </a:prstGeom>
              <a:blipFill rotWithShape="0">
                <a:blip r:embed="rId12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>
            <a:stCxn id="19" idx="0"/>
          </p:cNvCxnSpPr>
          <p:nvPr/>
        </p:nvCxnSpPr>
        <p:spPr>
          <a:xfrm flipV="1">
            <a:off x="8337242" y="5725020"/>
            <a:ext cx="1117476" cy="387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640497" y="4765870"/>
            <a:ext cx="1553592" cy="5429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9359285" y="4759939"/>
            <a:ext cx="226849" cy="4031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of various energies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228" y="2880519"/>
            <a:ext cx="7266160" cy="2724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1721" y="2880519"/>
            <a:ext cx="94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FJ(2017)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764" y="778389"/>
            <a:ext cx="3370585" cy="18767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21894" y="552981"/>
                <a:ext cx="1138773" cy="690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894" y="552981"/>
                <a:ext cx="1138773" cy="6908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95748" y="1577721"/>
                <a:ext cx="4855240" cy="964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∼∫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748" y="1577721"/>
                <a:ext cx="4855240" cy="964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7340" y="783872"/>
                <a:ext cx="4632057" cy="679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h𝑎𝑑</m:t>
                        </m:r>
                      </m:sup>
                    </m:sSubSup>
                  </m:oMath>
                </a14:m>
                <a:r>
                  <a:rPr lang="en-US" dirty="0"/>
                  <a:t> integral, the main contribution comes from low energies</a:t>
                </a:r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340" y="783872"/>
                <a:ext cx="4632057" cy="679930"/>
              </a:xfrm>
              <a:prstGeom prst="rect">
                <a:avLst/>
              </a:prstGeom>
              <a:blipFill rotWithShape="0">
                <a:blip r:embed="rId6"/>
                <a:stretch>
                  <a:fillRect l="-1184" t="-3604" b="-14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915052" y="5585898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Contribution to the integral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42396" y="5585898"/>
            <a:ext cx="3183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Contribution to the error of integral</a:t>
            </a:r>
            <a:endParaRPr lang="ru-RU" sz="1600" dirty="0"/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Ivan Logashenko (BINP)</a:t>
            </a:r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FTCF2024-Guangzhou: e+e- into hadrons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8D76-E925-4834-9252-CB507BD6FE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ам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2643</TotalTime>
  <Words>1963</Words>
  <Application>Microsoft Office PowerPoint</Application>
  <PresentationFormat>Широкоэкранный</PresentationFormat>
  <Paragraphs>534</Paragraphs>
  <Slides>47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Cambria Math</vt:lpstr>
      <vt:lpstr>Corbel</vt:lpstr>
      <vt:lpstr>Symbol</vt:lpstr>
      <vt:lpstr>Wingdings</vt:lpstr>
      <vt:lpstr>Wingdings 2</vt:lpstr>
      <vt:lpstr>Рама</vt:lpstr>
      <vt:lpstr>Adobe Acrobat Document</vt:lpstr>
      <vt:lpstr>Precise measurement of total cross section of e^+ e^-→hadrons</vt:lpstr>
      <vt:lpstr>R(s)</vt:lpstr>
      <vt:lpstr>Muon (g-2): the basics</vt:lpstr>
      <vt:lpstr>Muon G-2 2023 result</vt:lpstr>
      <vt:lpstr>Experiment vs SM prediction</vt:lpstr>
      <vt:lpstr>SM prediction for a_μ</vt:lpstr>
      <vt:lpstr>Hadronic contribution</vt:lpstr>
      <vt:lpstr>HVP: what do we need to measure</vt:lpstr>
      <vt:lpstr>Contribution of various energies</vt:lpstr>
      <vt:lpstr>Δα_had^((5) ) (M_Z^2 )</vt:lpstr>
      <vt:lpstr>How well do we need to measure R(s)</vt:lpstr>
      <vt:lpstr>Measurement techniques:  Direct vs ISR</vt:lpstr>
      <vt:lpstr>ISR vs energy scan</vt:lpstr>
      <vt:lpstr>Exclusive vs inclusive measurement</vt:lpstr>
      <vt:lpstr>Contribution of exclusive hadronic cross sections to a_μ</vt:lpstr>
      <vt:lpstr>Where the measurements are done</vt:lpstr>
      <vt:lpstr>BABAR</vt:lpstr>
      <vt:lpstr>VEPP-2M (1993-2000)</vt:lpstr>
      <vt:lpstr>Overview of VEPP-2M measurements</vt:lpstr>
      <vt:lpstr>VEPP-2000 (2011-)</vt:lpstr>
      <vt:lpstr>Measurements at VEPP-2000</vt:lpstr>
      <vt:lpstr>Tensions in e^+ e^-→π^+ π^- data </vt:lpstr>
      <vt:lpstr>CMD-3 measurement of  σ(e^+ e^-→π^+ π^- ) (2023)</vt:lpstr>
      <vt:lpstr>Comparison of CMD-3 to other measurements</vt:lpstr>
      <vt:lpstr>a_μ (had;LO): the status</vt:lpstr>
      <vt:lpstr>Features of CMD-3 measurement</vt:lpstr>
      <vt:lpstr>Statistical precision of CMD-3 data</vt:lpstr>
      <vt:lpstr>At the beginning of 2023…</vt:lpstr>
      <vt:lpstr>Experiment vs SM prediction  End of 2023</vt:lpstr>
      <vt:lpstr>Is there need for new measurements of hadronic cross sections? </vt:lpstr>
      <vt:lpstr>Is there need for new measurements of hadronic cross sections? </vt:lpstr>
      <vt:lpstr>Inclusive measurements</vt:lpstr>
      <vt:lpstr>BES-II</vt:lpstr>
      <vt:lpstr>KEDR</vt:lpstr>
      <vt:lpstr>KEDR</vt:lpstr>
      <vt:lpstr>BES-III</vt:lpstr>
      <vt:lpstr>BES-III</vt:lpstr>
      <vt:lpstr>Is there agreement between inclusive and exclusive?</vt:lpstr>
      <vt:lpstr>BES-III: expected soon</vt:lpstr>
      <vt:lpstr>BES-III: expected soon</vt:lpstr>
      <vt:lpstr>BES-III: inclusive R via ISR? </vt:lpstr>
      <vt:lpstr>BES-III: inclusive R via ISR? </vt:lpstr>
      <vt:lpstr>Final remarks</vt:lpstr>
      <vt:lpstr>Backup slides</vt:lpstr>
      <vt:lpstr>Radiative corrections</vt:lpstr>
      <vt:lpstr>Vacuum polarization</vt:lpstr>
      <vt:lpstr>MUonE @CERN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Input to Hadronic Vacuum Polarization</dc:title>
  <dc:creator>Ivan B. Logashenko</dc:creator>
  <cp:lastModifiedBy>Ivan Logashenko</cp:lastModifiedBy>
  <cp:revision>191</cp:revision>
  <dcterms:created xsi:type="dcterms:W3CDTF">2021-08-27T10:12:43Z</dcterms:created>
  <dcterms:modified xsi:type="dcterms:W3CDTF">2024-11-17T15:15:34Z</dcterms:modified>
</cp:coreProperties>
</file>