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9E5C5F-696F-8D86-B9AB-1C8528E82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FCE15F-ACA5-C5F0-4418-399405DB9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DF0D60-DDB4-7FDD-DD26-7B72C648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FD56B-4E0E-6D61-7FE2-3CE919D7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BEE276-A7B2-0D30-4754-75FECF91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7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4D5C55-059F-DC1D-7BA5-7746E5FC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589482-E8A3-B43A-E122-7BC68B72E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FAD7E5-AB3C-A07A-DFA0-68228CB5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8B8AC1-56C8-2E43-D5CC-FC494F13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479CE1-165B-75AA-A3F7-3F69A5BA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68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7189AEB-B93D-6EB9-DE40-A72952CB8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331B46-0981-77CA-DEB1-5FB012D85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765F74-C1E1-508B-CD9B-5C9ED545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FCE138-C17F-54FA-026A-44ABBD54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9EA1EC-A985-2E19-3E20-08186275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20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12EA56-CBE0-9157-0678-676053E6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C812D-09E4-DD1F-CB3A-8C7F5482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2EA7CB-53CD-814C-B759-6D319C3F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5A558A-646D-5338-D626-EAD00ECA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8554DA-215E-122B-4460-053ECE48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7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16919A-27DD-614A-D28C-100CAF44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3A4C78-ECB7-0830-994C-7D289851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BB33E5-2C38-443B-2226-EE241E8D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17E87F-F7C5-121E-D853-49F8DADB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B9E010-0962-8985-15D9-B447A8E4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38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BFC0BC-CE71-1087-648B-389F409E9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D7E3FC-E0F0-5E15-330F-A64DAB4DB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D442F0-EDF6-AFC7-F71D-FFB743FA4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B4B5F9-270B-56C3-C215-F7B865D7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96B205-EE69-64AA-3167-9A55A28D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9E888F-F343-E9A7-16EA-AF849FB2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97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FA2E3E-5CAC-EBE3-B6A5-3D2521999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E6809A-516D-AF2B-D6ED-7A9C47E57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981F03-66F3-9EBC-9384-C0DB5417E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A9A1B8C-7C98-598D-32B4-60C92E3FB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913157-4434-D4F2-28C5-CE299ABC9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67C21B-C85F-5D83-40D8-C7C5A9229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5B1B7F-BFD9-A07D-570F-6A3E457D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FAB9EF2-F63D-432A-3BB4-766F2AB8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3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CC6DE-3E4A-090E-5AC4-111807CE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33ABC33-6380-CA17-5CF2-F055FE3A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0CC45F-A056-DDCB-2164-547D9258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255FF5D-B04B-F594-7CDC-D02F8C72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53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7F9866-D428-699C-C449-5A3BEE0B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2D362A4-9642-F094-1311-4FC0973C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2A7F53-901B-C313-544D-3FD249CC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4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B15CC6-5B48-8A7C-BF49-DCA9668A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6259FD-C664-3E92-E7FD-08F8DCAD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0424D5-DC25-0736-0B2B-1D4C7FE6F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3F8D38-C29D-89E1-243E-3FD306E2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9B5741-75DA-064B-A77B-7E32DDFD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E0A567-0CA4-713D-905A-108137EC6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77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6341A7-9CB0-EF9D-978D-A93877230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13A98E-E28A-D203-C8B9-551B12FF5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27C406-3C25-8530-0409-E4B4E4D77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4840BE-25BE-5DB2-9091-7AA2A545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1B0D48-7EED-68F4-E0C3-E8F55DD7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670D85-816E-D4CF-CDF2-8C522187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26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E6723E-FE5D-717E-1575-4F6C3A8E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64943A-9514-3401-DD0C-EF6818CF5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14F42-4BB6-39ED-082C-83D6E187D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44EB-53E8-4EBC-9DC4-F81C73489737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BA0AE1-2E23-8FB0-D356-35DB45FC7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FA2498-E3DE-5882-ECCD-7545CA1BA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BE5E-E06B-4D26-AA7A-98EFDEF72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8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7BD63A-0203-EC3B-8F62-B79FDA9B1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Geant4 simulation &amp; Threshold Optimize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278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DED083A3-1D45-E5E5-A2B9-7FE8E1FDE6B0}"/>
              </a:ext>
            </a:extLst>
          </p:cNvPr>
          <p:cNvGrpSpPr/>
          <p:nvPr/>
        </p:nvGrpSpPr>
        <p:grpSpPr>
          <a:xfrm>
            <a:off x="8213359" y="570152"/>
            <a:ext cx="2918085" cy="2023672"/>
            <a:chOff x="1731364" y="966866"/>
            <a:chExt cx="2918085" cy="2023672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98E90E7-20E9-0838-6926-2690F5EC8DC0}"/>
                </a:ext>
              </a:extLst>
            </p:cNvPr>
            <p:cNvSpPr/>
            <p:nvPr/>
          </p:nvSpPr>
          <p:spPr>
            <a:xfrm>
              <a:off x="3973644" y="966866"/>
              <a:ext cx="433465" cy="202367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Al</a:t>
              </a:r>
              <a:endParaRPr lang="zh-CN" altLang="en-US" dirty="0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EC2B01E6-119F-6875-B189-D827BB176E83}"/>
                </a:ext>
              </a:extLst>
            </p:cNvPr>
            <p:cNvGrpSpPr/>
            <p:nvPr/>
          </p:nvGrpSpPr>
          <p:grpSpPr>
            <a:xfrm>
              <a:off x="1731364" y="1873770"/>
              <a:ext cx="2918085" cy="209864"/>
              <a:chOff x="1731364" y="1873770"/>
              <a:chExt cx="2918085" cy="209864"/>
            </a:xfrm>
          </p:grpSpPr>
          <p:cxnSp>
            <p:nvCxnSpPr>
              <p:cNvPr id="4" name="直接箭头连接符 3">
                <a:extLst>
                  <a:ext uri="{FF2B5EF4-FFF2-40B4-BE49-F238E27FC236}">
                    <a16:creationId xmlns:a16="http://schemas.microsoft.com/office/drawing/2014/main" id="{3CE4BB58-1623-9A76-6F40-F9F513D7CD41}"/>
                  </a:ext>
                </a:extLst>
              </p:cNvPr>
              <p:cNvCxnSpPr>
                <a:cxnSpLocks/>
                <a:endCxn id="2" idx="1"/>
              </p:cNvCxnSpPr>
              <p:nvPr/>
            </p:nvCxnSpPr>
            <p:spPr>
              <a:xfrm>
                <a:off x="1731364" y="1978702"/>
                <a:ext cx="22422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>
                <a:extLst>
                  <a:ext uri="{FF2B5EF4-FFF2-40B4-BE49-F238E27FC236}">
                    <a16:creationId xmlns:a16="http://schemas.microsoft.com/office/drawing/2014/main" id="{A6D6BD21-EF97-F1F9-6DD0-9C3F27A9F5F8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>
              <a:xfrm flipV="1">
                <a:off x="4407109" y="1873770"/>
                <a:ext cx="242340" cy="1049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直接箭头连接符 7">
                <a:extLst>
                  <a:ext uri="{FF2B5EF4-FFF2-40B4-BE49-F238E27FC236}">
                    <a16:creationId xmlns:a16="http://schemas.microsoft.com/office/drawing/2014/main" id="{B53AFE1E-A055-EE81-C1A7-B68A402F9E2D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>
              <a:xfrm>
                <a:off x="4407109" y="1978702"/>
                <a:ext cx="2423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直接箭头连接符 8">
                <a:extLst>
                  <a:ext uri="{FF2B5EF4-FFF2-40B4-BE49-F238E27FC236}">
                    <a16:creationId xmlns:a16="http://schemas.microsoft.com/office/drawing/2014/main" id="{7419FD10-705D-687D-5C37-280DC4A3F81F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>
              <a:xfrm>
                <a:off x="4407109" y="1978702"/>
                <a:ext cx="242340" cy="1049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28" name="图片 27">
            <a:extLst>
              <a:ext uri="{FF2B5EF4-FFF2-40B4-BE49-F238E27FC236}">
                <a16:creationId xmlns:a16="http://schemas.microsoft.com/office/drawing/2014/main" id="{1C61AB93-1315-C7FE-C890-E6D6BF08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7" y="4547541"/>
            <a:ext cx="10058400" cy="1866900"/>
          </a:xfrm>
          <a:prstGeom prst="rect">
            <a:avLst/>
          </a:prstGeom>
        </p:spPr>
      </p:pic>
      <p:sp>
        <p:nvSpPr>
          <p:cNvPr id="29" name="文本框 28">
            <a:extLst>
              <a:ext uri="{FF2B5EF4-FFF2-40B4-BE49-F238E27FC236}">
                <a16:creationId xmlns:a16="http://schemas.microsoft.com/office/drawing/2014/main" id="{02AB1314-2135-C08C-736D-13006ED3AD98}"/>
              </a:ext>
            </a:extLst>
          </p:cNvPr>
          <p:cNvSpPr txBox="1"/>
          <p:nvPr/>
        </p:nvSpPr>
        <p:spPr>
          <a:xfrm>
            <a:off x="2370038" y="3098591"/>
            <a:ext cx="35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4. Physics List model</a:t>
            </a:r>
            <a:r>
              <a:rPr lang="en-US" altLang="zh-CN" dirty="0"/>
              <a:t>: </a:t>
            </a:r>
            <a:r>
              <a:rPr lang="en-US" altLang="zh-CN" b="1" dirty="0"/>
              <a:t>FTFP_BERT</a:t>
            </a:r>
            <a:endParaRPr lang="zh-CN" altLang="en-US" b="1" dirty="0"/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E5B47F00-26AF-F6AE-4AF2-BFB52358C74F}"/>
              </a:ext>
            </a:extLst>
          </p:cNvPr>
          <p:cNvGrpSpPr/>
          <p:nvPr/>
        </p:nvGrpSpPr>
        <p:grpSpPr>
          <a:xfrm>
            <a:off x="1027454" y="428058"/>
            <a:ext cx="5902376" cy="1375407"/>
            <a:chOff x="5557604" y="374694"/>
            <a:chExt cx="5902376" cy="1375407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568D384C-F095-0A2B-5703-049A8B806AEA}"/>
                </a:ext>
              </a:extLst>
            </p:cNvPr>
            <p:cNvSpPr/>
            <p:nvPr/>
          </p:nvSpPr>
          <p:spPr>
            <a:xfrm>
              <a:off x="7172794" y="1015584"/>
              <a:ext cx="1304144" cy="652071"/>
            </a:xfrm>
            <a:prstGeom prst="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Geant4 </a:t>
              </a:r>
              <a:endParaRPr lang="zh-CN" altLang="en-US" dirty="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F272862-751B-EE78-D12C-E1DE62781A13}"/>
                </a:ext>
              </a:extLst>
            </p:cNvPr>
            <p:cNvSpPr/>
            <p:nvPr/>
          </p:nvSpPr>
          <p:spPr>
            <a:xfrm>
              <a:off x="5557604" y="933138"/>
              <a:ext cx="876925" cy="816963"/>
            </a:xfrm>
            <a:prstGeom prst="rect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.mac</a:t>
              </a:r>
              <a:r>
                <a:rPr lang="zh-CN" altLang="en-US" sz="1200" dirty="0"/>
                <a:t>文件能谱输入</a:t>
              </a: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BE86CBDF-A993-A558-94D0-D1CBA6605F6D}"/>
                </a:ext>
              </a:extLst>
            </p:cNvPr>
            <p:cNvCxnSpPr>
              <a:stCxn id="10" idx="3"/>
              <a:endCxn id="6" idx="1"/>
            </p:cNvCxnSpPr>
            <p:nvPr/>
          </p:nvCxnSpPr>
          <p:spPr>
            <a:xfrm>
              <a:off x="6434529" y="1341620"/>
              <a:ext cx="7382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FB3D9314-4D2D-3C81-7006-0BF78BFFA768}"/>
                </a:ext>
              </a:extLst>
            </p:cNvPr>
            <p:cNvCxnSpPr>
              <a:cxnSpLocks/>
            </p:cNvCxnSpPr>
            <p:nvPr/>
          </p:nvCxnSpPr>
          <p:spPr>
            <a:xfrm>
              <a:off x="8476938" y="1319134"/>
              <a:ext cx="5996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1A264A2E-9E89-33F7-E3E6-A950B101AEFD}"/>
                </a:ext>
              </a:extLst>
            </p:cNvPr>
            <p:cNvSpPr/>
            <p:nvPr/>
          </p:nvSpPr>
          <p:spPr>
            <a:xfrm>
              <a:off x="9076544" y="1015584"/>
              <a:ext cx="891915" cy="652071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.root </a:t>
              </a:r>
              <a:r>
                <a:rPr lang="zh-CN" altLang="en-US" dirty="0"/>
                <a:t>文件</a:t>
              </a:r>
            </a:p>
          </p:txBody>
        </p: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76D91233-E15B-8929-747D-0BB53AC8C001}"/>
                </a:ext>
              </a:extLst>
            </p:cNvPr>
            <p:cNvCxnSpPr>
              <a:cxnSpLocks/>
            </p:cNvCxnSpPr>
            <p:nvPr/>
          </p:nvCxnSpPr>
          <p:spPr>
            <a:xfrm>
              <a:off x="9968459" y="1319134"/>
              <a:ext cx="5996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77566F70-E9ED-1CC5-860B-26C0A2CB605E}"/>
                </a:ext>
              </a:extLst>
            </p:cNvPr>
            <p:cNvSpPr/>
            <p:nvPr/>
          </p:nvSpPr>
          <p:spPr>
            <a:xfrm>
              <a:off x="10568065" y="993098"/>
              <a:ext cx="891915" cy="652071"/>
            </a:xfrm>
            <a:prstGeom prst="rect">
              <a:avLst/>
            </a:prstGeom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Python</a:t>
              </a:r>
              <a:r>
                <a:rPr lang="zh-CN" altLang="en-US" sz="1200" dirty="0"/>
                <a:t>分析，绘图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E40C487B-2AD8-668F-D15C-5CE19EFD1ED0}"/>
                </a:ext>
              </a:extLst>
            </p:cNvPr>
            <p:cNvSpPr txBox="1"/>
            <p:nvPr/>
          </p:nvSpPr>
          <p:spPr>
            <a:xfrm>
              <a:off x="6393616" y="374694"/>
              <a:ext cx="4204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1. Simulation &amp; Analyze Construction</a:t>
              </a:r>
              <a:endParaRPr lang="zh-CN" altLang="en-US" b="1" dirty="0"/>
            </a:p>
          </p:txBody>
        </p:sp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2DB14F5A-9229-526D-4066-9D936CC5F0B6}"/>
              </a:ext>
            </a:extLst>
          </p:cNvPr>
          <p:cNvSpPr txBox="1"/>
          <p:nvPr/>
        </p:nvSpPr>
        <p:spPr>
          <a:xfrm>
            <a:off x="8628836" y="243392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2. Detector Construction</a:t>
            </a:r>
            <a:endParaRPr lang="zh-CN" altLang="en-US" b="1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1A3CB2F-AE6F-8ECF-B0BD-A42CAD1C9567}"/>
              </a:ext>
            </a:extLst>
          </p:cNvPr>
          <p:cNvSpPr txBox="1"/>
          <p:nvPr/>
        </p:nvSpPr>
        <p:spPr>
          <a:xfrm>
            <a:off x="1923207" y="2350034"/>
            <a:ext cx="459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3. Flux model : data from DAMPE &amp; NASA</a:t>
            </a:r>
            <a:endParaRPr lang="zh-CN" altLang="en-US" b="1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5E0600E-EE54-3DD4-54FD-535879B45EB8}"/>
              </a:ext>
            </a:extLst>
          </p:cNvPr>
          <p:cNvSpPr txBox="1"/>
          <p:nvPr/>
        </p:nvSpPr>
        <p:spPr>
          <a:xfrm>
            <a:off x="580245" y="3578276"/>
            <a:ext cx="6097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Hadronic: </a:t>
            </a:r>
            <a:r>
              <a:rPr lang="en-US" altLang="zh-CN" dirty="0"/>
              <a:t>elastic, inelastic, capture and fission processes.</a:t>
            </a:r>
          </a:p>
          <a:p>
            <a:r>
              <a:rPr lang="en-US" altLang="zh-CN" b="1" dirty="0"/>
              <a:t>EM: </a:t>
            </a:r>
            <a:endParaRPr lang="zh-CN" altLang="en-US" b="1" dirty="0"/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8E766D5A-564B-FE63-5463-41D4F78D5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914" y="3895298"/>
            <a:ext cx="9034853" cy="62470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11041839-45CB-17DA-1461-E19C13F6FCCF}"/>
              </a:ext>
            </a:extLst>
          </p:cNvPr>
          <p:cNvSpPr txBox="1"/>
          <p:nvPr/>
        </p:nvSpPr>
        <p:spPr>
          <a:xfrm>
            <a:off x="10424407" y="2690436"/>
            <a:ext cx="585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5cm</a:t>
            </a:r>
            <a:endParaRPr lang="zh-CN" altLang="en-US" sz="1600" b="1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3151CD0-0AB9-41D2-7C4E-B529B8274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182191"/>
              </p:ext>
            </p:extLst>
          </p:nvPr>
        </p:nvGraphicFramePr>
        <p:xfrm>
          <a:off x="11164546" y="727162"/>
          <a:ext cx="8769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925">
                  <a:extLst>
                    <a:ext uri="{9D8B030D-6E8A-4147-A177-3AD203B41FA5}">
                      <a16:colId xmlns:a16="http://schemas.microsoft.com/office/drawing/2014/main" val="1280394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760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Kinetic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57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74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755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99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err="1">
                          <a:solidFill>
                            <a:schemeClr val="tx1"/>
                          </a:solidFill>
                        </a:rPr>
                        <a:t>px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4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err="1">
                          <a:solidFill>
                            <a:schemeClr val="tx1"/>
                          </a:solidFill>
                        </a:rPr>
                        <a:t>py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48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err="1">
                          <a:solidFill>
                            <a:schemeClr val="tx1"/>
                          </a:solidFill>
                        </a:rPr>
                        <a:t>pz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586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05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3322A0C-5466-9345-703B-6BFB35F5EFDB}"/>
              </a:ext>
            </a:extLst>
          </p:cNvPr>
          <p:cNvSpPr txBox="1"/>
          <p:nvPr/>
        </p:nvSpPr>
        <p:spPr>
          <a:xfrm>
            <a:off x="584616" y="487180"/>
            <a:ext cx="335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Test result</a:t>
            </a:r>
            <a:endParaRPr lang="zh-CN" altLang="en-US" b="1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BBD68BC-D7EE-4ACA-31FD-9F868BF49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724" y="1364105"/>
            <a:ext cx="4384091" cy="360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C059FD7-C53C-F19C-D2C4-2E7C3BA86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16" y="1364105"/>
            <a:ext cx="5476596" cy="3600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0EE186AD-9336-2EE4-AA82-B4BD4CF26D4F}"/>
              </a:ext>
            </a:extLst>
          </p:cNvPr>
          <p:cNvSpPr txBox="1"/>
          <p:nvPr/>
        </p:nvSpPr>
        <p:spPr>
          <a:xfrm>
            <a:off x="584616" y="856512"/>
            <a:ext cx="646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Input: Cosmic proton spectrum 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7AC3DC4-E75F-59CC-5AE7-BA4064F34B4E}"/>
              </a:ext>
            </a:extLst>
          </p:cNvPr>
          <p:cNvSpPr txBox="1"/>
          <p:nvPr/>
        </p:nvSpPr>
        <p:spPr>
          <a:xfrm>
            <a:off x="689548" y="5269043"/>
            <a:ext cx="8634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To 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Check Geant4 simulation in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Look into the total cosmic flux result and summarize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2468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289310ED-B840-90D4-816E-D17F0DBD8A56}"/>
                  </a:ext>
                </a:extLst>
              </p:cNvPr>
              <p:cNvSpPr txBox="1"/>
              <p:nvPr/>
            </p:nvSpPr>
            <p:spPr>
              <a:xfrm>
                <a:off x="389745" y="517161"/>
                <a:ext cx="9331376" cy="3295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Threshold Optimize</a:t>
                </a:r>
              </a:p>
              <a:p>
                <a:endParaRPr lang="en-US" altLang="zh-CN" b="1" dirty="0"/>
              </a:p>
              <a:p>
                <a:r>
                  <a:rPr lang="en-US" altLang="zh-CN" b="1" dirty="0"/>
                  <a:t>Signal: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𝑭𝒍𝒖𝒙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𝑬𝒙𝒑𝒐𝒔𝒖𝒓𝒆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𝒄𝒐𝒊𝒍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sup>
                      </m:sSubSup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𝒑𝒔</m:t>
                          </m:r>
                        </m:sub>
                      </m:sSub>
                    </m:oMath>
                  </m:oMathPara>
                </a14:m>
                <a:endParaRPr lang="en-US" altLang="zh-CN" b="1" dirty="0"/>
              </a:p>
              <a:p>
                <a:r>
                  <a:rPr lang="en-US" altLang="zh-CN" b="1" dirty="0"/>
                  <a:t>Background: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𝒑𝒔</m:t>
                          </m:r>
                        </m:sub>
                      </m:sSub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1" i="1" smtClean="0">
                                          <a:latin typeface="Cambria Math" panose="02040503050406030204" pitchFamily="18" charset="0"/>
                                        </a:rPr>
                                        <m:t>𝑹</m:t>
                                      </m:r>
                                    </m:e>
                                    <m:sub>
                                      <m:r>
                                        <a:rPr lang="en-US" altLang="zh-CN" b="1" i="1" smtClean="0">
                                          <a:latin typeface="Cambria Math" panose="02040503050406030204" pitchFamily="18" charset="0"/>
                                        </a:rPr>
                                        <m:t>𝒄𝒐𝒊𝒍</m:t>
                                      </m:r>
                                    </m:sub>
                                  </m:sSub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en-US" altLang="zh-C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𝑬𝒙𝒑𝒐𝒔𝒖𝒓𝒆</m:t>
                      </m:r>
                    </m:oMath>
                  </m:oMathPara>
                </a14:m>
                <a:endParaRPr lang="en-US" altLang="zh-CN" b="1" dirty="0"/>
              </a:p>
              <a:p>
                <a:endParaRPr lang="en-US" altLang="zh-CN" b="1" dirty="0"/>
              </a:p>
              <a:p>
                <a:r>
                  <a:rPr lang="en-US" altLang="zh-CN" b="1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1" i="1" dirty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rad>
                  </m:oMath>
                </a14:m>
                <a:endParaRPr lang="en-US" altLang="zh-CN" b="1" dirty="0"/>
              </a:p>
              <a:p>
                <a:endParaRPr lang="en-US" altLang="zh-CN" b="1" dirty="0"/>
              </a:p>
              <a:p>
                <a:endParaRPr lang="en-US" altLang="zh-CN" b="1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289310ED-B840-90D4-816E-D17F0DBD8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5" y="517161"/>
                <a:ext cx="9331376" cy="3295839"/>
              </a:xfrm>
              <a:prstGeom prst="rect">
                <a:avLst/>
              </a:prstGeom>
              <a:blipFill>
                <a:blip r:embed="rId2"/>
                <a:stretch>
                  <a:fillRect l="-588" t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81A42AEC-04F0-F937-30A6-09A3A3508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96" y="3813000"/>
            <a:ext cx="6662737" cy="151208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C7EC166-74A8-0BB5-8B46-732C94A68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9153" y="3429000"/>
            <a:ext cx="3600000" cy="298742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FED65DB-431E-58FC-3593-F1712ABCC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9153" y="606454"/>
            <a:ext cx="3600000" cy="264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2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5927A30-E1DA-11CC-85F7-882A8E7253AF}"/>
              </a:ext>
            </a:extLst>
          </p:cNvPr>
          <p:cNvSpPr txBox="1"/>
          <p:nvPr/>
        </p:nvSpPr>
        <p:spPr>
          <a:xfrm>
            <a:off x="547141" y="524656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Threshold Optimize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7083AD5-2302-2B74-FA01-8D3F30AFFCB4}"/>
                  </a:ext>
                </a:extLst>
              </p:cNvPr>
              <p:cNvSpPr txBox="1"/>
              <p:nvPr/>
            </p:nvSpPr>
            <p:spPr>
              <a:xfrm>
                <a:off x="547140" y="1206708"/>
                <a:ext cx="8401987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Set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𝑭𝒍𝒖𝒙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𝒔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7083AD5-2302-2B74-FA01-8D3F30AFF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40" y="1206708"/>
                <a:ext cx="8401987" cy="379656"/>
              </a:xfrm>
              <a:prstGeom prst="rect">
                <a:avLst/>
              </a:prstGeom>
              <a:blipFill>
                <a:blip r:embed="rId2"/>
                <a:stretch>
                  <a:fillRect l="-653" t="-6452" b="-25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ADE8E5A-C31C-3F56-BA07-BB8C33C446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0674793"/>
                  </p:ext>
                </p:extLst>
              </p:nvPr>
            </p:nvGraphicFramePr>
            <p:xfrm>
              <a:off x="622091" y="1759680"/>
              <a:ext cx="9856035" cy="329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1207">
                      <a:extLst>
                        <a:ext uri="{9D8B030D-6E8A-4147-A177-3AD203B41FA5}">
                          <a16:colId xmlns:a16="http://schemas.microsoft.com/office/drawing/2014/main" val="448105702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3770895827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695112293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3654487472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1936260098"/>
                        </a:ext>
                      </a:extLst>
                    </a:gridCol>
                  </a:tblGrid>
                  <a:tr h="313289">
                    <a:tc rowSpan="2">
                      <a:txBody>
                        <a:bodyPr/>
                        <a:lstStyle/>
                        <a:p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𝟐𝟎𝟎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𝒚𝒆𝒂𝒓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𝟐𝟎𝟎𝟎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𝒚𝒆𝒂𝒓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𝟐𝟎𝟎𝟎𝟎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𝒚𝒆𝒂𝒓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𝟐𝟎𝟎𝟎𝟎𝟎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𝒚𝒆𝒂𝒓</m:t>
                                </m:r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US" altLang="zh-CN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79470883"/>
                      </a:ext>
                    </a:extLst>
                  </a:tr>
                  <a:tr h="312379">
                    <a:tc vMerge="1">
                      <a:txBody>
                        <a:bodyPr/>
                        <a:lstStyle/>
                        <a:p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</m:sSub>
                              <m:r>
                                <a:rPr lang="en-US" altLang="zh-CN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altLang="zh-CN" b="1" dirty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:endParaRPr lang="zh-CN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8670807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0.00297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0.0094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0.0297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0.094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170768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0.00822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0.0260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0.0822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0.259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0596346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0.01837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0.0581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0.1837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0.581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6662876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altLang="zh-CN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</m:sSub>
                              <m:r>
                                <a:rPr lang="en-US" altLang="zh-CN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altLang="zh-CN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4590179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0.01373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0.0434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0.1373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0.434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4575875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0.03677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0.1162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0.3677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1.163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9257048"/>
                      </a:ext>
                    </a:extLst>
                  </a:tr>
                  <a:tr h="312379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0.07792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0.2464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0.7792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2.464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334361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ADE8E5A-C31C-3F56-BA07-BB8C33C446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0674793"/>
                  </p:ext>
                </p:extLst>
              </p:nvPr>
            </p:nvGraphicFramePr>
            <p:xfrm>
              <a:off x="622091" y="1759680"/>
              <a:ext cx="9856035" cy="329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1207">
                      <a:extLst>
                        <a:ext uri="{9D8B030D-6E8A-4147-A177-3AD203B41FA5}">
                          <a16:colId xmlns:a16="http://schemas.microsoft.com/office/drawing/2014/main" val="448105702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3770895827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695112293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3654487472"/>
                        </a:ext>
                      </a:extLst>
                    </a:gridCol>
                    <a:gridCol w="1971207">
                      <a:extLst>
                        <a:ext uri="{9D8B030D-6E8A-4147-A177-3AD203B41FA5}">
                          <a16:colId xmlns:a16="http://schemas.microsoft.com/office/drawing/2014/main" val="1936260098"/>
                        </a:ext>
                      </a:extLst>
                    </a:gridCol>
                  </a:tblGrid>
                  <a:tr h="371920">
                    <a:tc rowSpan="2">
                      <a:txBody>
                        <a:bodyPr/>
                        <a:lstStyle/>
                        <a:p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1639" r="-300000" b="-8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619" t="-1639" r="-200929" b="-8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9691" t="-1639" r="-100309" b="-8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0929" t="-1639" r="-619" b="-8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9470883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5039" t="-103333" r="-155" b="-728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86708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0.00297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0.0094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0.0297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0.094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361707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0.00822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0.0260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0.0822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0.259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05963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0.01837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0.0581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0.1837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0.581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666287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5039" t="-505000" r="-155" b="-326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459017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0.01373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0.0434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0.1373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0.434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457587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0.03677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0.1162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0.3677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1.163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925704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1e-1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0.07792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0.2464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0.7792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2.464</a:t>
                          </a:r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334361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835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261EF5B-147E-E344-DB1D-FFDF19808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4" y="1171558"/>
            <a:ext cx="11043413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180</Words>
  <Application>Microsoft Office PowerPoint</Application>
  <PresentationFormat>宽屏</PresentationFormat>
  <Paragraphs>72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Geant4 simulation &amp; Threshold Optimize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贝戈 刘</dc:creator>
  <cp:lastModifiedBy>贝戈 刘</cp:lastModifiedBy>
  <cp:revision>11</cp:revision>
  <dcterms:created xsi:type="dcterms:W3CDTF">2024-04-22T06:41:05Z</dcterms:created>
  <dcterms:modified xsi:type="dcterms:W3CDTF">2024-04-23T08:35:53Z</dcterms:modified>
</cp:coreProperties>
</file>