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7" autoAdjust="0"/>
    <p:restoredTop sz="94660"/>
  </p:normalViewPr>
  <p:slideViewPr>
    <p:cSldViewPr snapToGrid="0">
      <p:cViewPr varScale="1">
        <p:scale>
          <a:sx n="85" d="100"/>
          <a:sy n="85" d="100"/>
        </p:scale>
        <p:origin x="31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9E5C5F-696F-8D86-B9AB-1C8528E82D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7FCE15F-ACA5-C5F0-4418-399405DB99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DF0D60-DDB4-7FDD-DD26-7B72C648C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44EB-53E8-4EBC-9DC4-F81C73489737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BFD56B-4E0E-6D61-7FE2-3CE919D74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BBEE276-A7B2-0D30-4754-75FECF918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BE5E-E06B-4D26-AA7A-98EFDEF729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0764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4D5C55-059F-DC1D-7BA5-7746E5FC3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D589482-E8A3-B43A-E122-7BC68B72E6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FFAD7E5-AB3C-A07A-DFA0-68228CB5A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44EB-53E8-4EBC-9DC4-F81C73489737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8B8AC1-56C8-2E43-D5CC-FC494F131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6479CE1-165B-75AA-A3F7-3F69A5BA0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BE5E-E06B-4D26-AA7A-98EFDEF729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268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7189AEB-B93D-6EB9-DE40-A72952CB8B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2331B46-0981-77CA-DEB1-5FB012D85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F765F74-C1E1-508B-CD9B-5C9ED545C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44EB-53E8-4EBC-9DC4-F81C73489737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BFCE138-C17F-54FA-026A-44ABBD54E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29EA1EC-A985-2E19-3E20-081862755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BE5E-E06B-4D26-AA7A-98EFDEF729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120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12EA56-CBE0-9157-0678-676053E6E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0C812D-09E4-DD1F-CB3A-8C7F5482B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72EA7CB-53CD-814C-B759-6D319C3FE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44EB-53E8-4EBC-9DC4-F81C73489737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85A558A-646D-5338-D626-EAD00ECA9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08554DA-215E-122B-4460-053ECE488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BE5E-E06B-4D26-AA7A-98EFDEF729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270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16919A-27DD-614A-D28C-100CAF44C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23A4C78-ECB7-0830-994C-7D289851E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BB33E5-2C38-443B-2226-EE241E8D2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44EB-53E8-4EBC-9DC4-F81C73489737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617E87F-F7C5-121E-D853-49F8DADB4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2B9E010-0962-8985-15D9-B447A8E43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BE5E-E06B-4D26-AA7A-98EFDEF729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838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BFC0BC-CE71-1087-648B-389F409E9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D7E3FC-E0F0-5E15-330F-A64DAB4DBA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6D442F0-EDF6-AFC7-F71D-FFB743FA4A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AB4B5F9-270B-56C3-C215-F7B865D78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44EB-53E8-4EBC-9DC4-F81C73489737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B96B205-EE69-64AA-3167-9A55A28D8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B9E888F-F343-E9A7-16EA-AF849FB2C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BE5E-E06B-4D26-AA7A-98EFDEF729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497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FA2E3E-5CAC-EBE3-B6A5-3D2521999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3E6809A-516D-AF2B-D6ED-7A9C47E57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7981F03-66F3-9EBC-9384-C0DB5417EF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A9A1B8C-7C98-598D-32B4-60C92E3FB9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C913157-4434-D4F2-28C5-CE299ABC9E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E67C21B-C85F-5D83-40D8-C7C5A9229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44EB-53E8-4EBC-9DC4-F81C73489737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E5B1B7F-BFD9-A07D-570F-6A3E457DE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FAB9EF2-F63D-432A-3BB4-766F2AB82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BE5E-E06B-4D26-AA7A-98EFDEF729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73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ECC6DE-3E4A-090E-5AC4-111807CE9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33ABC33-6380-CA17-5CF2-F055FE3AB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44EB-53E8-4EBC-9DC4-F81C73489737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70CC45F-A056-DDCB-2164-547D92584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255FF5D-B04B-F594-7CDC-D02F8C728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BE5E-E06B-4D26-AA7A-98EFDEF729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253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07F9866-D428-699C-C449-5A3BEE0B5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44EB-53E8-4EBC-9DC4-F81C73489737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2D362A4-9642-F094-1311-4FC0973CB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E2A7F53-901B-C313-544D-3FD249CC6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BE5E-E06B-4D26-AA7A-98EFDEF729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046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B15CC6-5B48-8A7C-BF49-DCA9668AB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6259FD-C664-3E92-E7FD-08F8DCAD8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70424D5-DC25-0736-0B2B-1D4C7FE6FB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13F8D38-C29D-89E1-243E-3FD306E28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44EB-53E8-4EBC-9DC4-F81C73489737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19B5741-75DA-064B-A77B-7E32DDFDD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8E0A567-0CA4-713D-905A-108137EC6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BE5E-E06B-4D26-AA7A-98EFDEF729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4774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6341A7-9CB0-EF9D-978D-A93877230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513A98E-E28A-D203-C8B9-551B12FF53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127C406-3C25-8530-0409-E4B4E4D77B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F4840BE-25BE-5DB2-9091-7AA2A5459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44EB-53E8-4EBC-9DC4-F81C73489737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B1B0D48-7EED-68F4-E0C3-E8F55DD7C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2670D85-816E-D4CF-CDF2-8C5221875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BE5E-E06B-4D26-AA7A-98EFDEF729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026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FE6723E-FE5D-717E-1575-4F6C3A8E3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E64943A-9514-3401-DD0C-EF6818CF5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014F42-4BB6-39ED-082C-83D6E187DB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D44EB-53E8-4EBC-9DC4-F81C73489737}" type="datetimeFigureOut">
              <a:rPr lang="zh-CN" altLang="en-US" smtClean="0"/>
              <a:t>2024/4/23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CBA0AE1-2E23-8FB0-D356-35DB45FC72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9FA2498-E3DE-5882-ECCD-7545CA1BA9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BBE5E-E06B-4D26-AA7A-98EFDEF729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88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7BD63A-0203-EC3B-8F62-B79FDA9B15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Geant4 simulation &amp; Threshold Optimize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22789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:a16="http://schemas.microsoft.com/office/drawing/2014/main" id="{DED083A3-1D45-E5E5-A2B9-7FE8E1FDE6B0}"/>
              </a:ext>
            </a:extLst>
          </p:cNvPr>
          <p:cNvGrpSpPr/>
          <p:nvPr/>
        </p:nvGrpSpPr>
        <p:grpSpPr>
          <a:xfrm>
            <a:off x="8213359" y="570152"/>
            <a:ext cx="2918085" cy="2023672"/>
            <a:chOff x="1731364" y="966866"/>
            <a:chExt cx="2918085" cy="2023672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F98E90E7-20E9-0838-6926-2690F5EC8DC0}"/>
                </a:ext>
              </a:extLst>
            </p:cNvPr>
            <p:cNvSpPr/>
            <p:nvPr/>
          </p:nvSpPr>
          <p:spPr>
            <a:xfrm>
              <a:off x="3973644" y="966866"/>
              <a:ext cx="433465" cy="202367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Al</a:t>
              </a:r>
              <a:endParaRPr lang="zh-CN" altLang="en-US" dirty="0"/>
            </a:p>
          </p:txBody>
        </p: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EC2B01E6-119F-6875-B189-D827BB176E83}"/>
                </a:ext>
              </a:extLst>
            </p:cNvPr>
            <p:cNvGrpSpPr/>
            <p:nvPr/>
          </p:nvGrpSpPr>
          <p:grpSpPr>
            <a:xfrm>
              <a:off x="1731364" y="1873770"/>
              <a:ext cx="2918085" cy="209864"/>
              <a:chOff x="1731364" y="1873770"/>
              <a:chExt cx="2918085" cy="209864"/>
            </a:xfrm>
          </p:grpSpPr>
          <p:cxnSp>
            <p:nvCxnSpPr>
              <p:cNvPr id="4" name="直接箭头连接符 3">
                <a:extLst>
                  <a:ext uri="{FF2B5EF4-FFF2-40B4-BE49-F238E27FC236}">
                    <a16:creationId xmlns:a16="http://schemas.microsoft.com/office/drawing/2014/main" id="{3CE4BB58-1623-9A76-6F40-F9F513D7CD41}"/>
                  </a:ext>
                </a:extLst>
              </p:cNvPr>
              <p:cNvCxnSpPr>
                <a:cxnSpLocks/>
                <a:endCxn id="2" idx="1"/>
              </p:cNvCxnSpPr>
              <p:nvPr/>
            </p:nvCxnSpPr>
            <p:spPr>
              <a:xfrm>
                <a:off x="1731364" y="1978702"/>
                <a:ext cx="224228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7" name="直接箭头连接符 6">
                <a:extLst>
                  <a:ext uri="{FF2B5EF4-FFF2-40B4-BE49-F238E27FC236}">
                    <a16:creationId xmlns:a16="http://schemas.microsoft.com/office/drawing/2014/main" id="{A6D6BD21-EF97-F1F9-6DD0-9C3F27A9F5F8}"/>
                  </a:ext>
                </a:extLst>
              </p:cNvPr>
              <p:cNvCxnSpPr>
                <a:cxnSpLocks/>
                <a:stCxn id="2" idx="3"/>
              </p:cNvCxnSpPr>
              <p:nvPr/>
            </p:nvCxnSpPr>
            <p:spPr>
              <a:xfrm flipV="1">
                <a:off x="4407109" y="1873770"/>
                <a:ext cx="242340" cy="1049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8" name="直接箭头连接符 7">
                <a:extLst>
                  <a:ext uri="{FF2B5EF4-FFF2-40B4-BE49-F238E27FC236}">
                    <a16:creationId xmlns:a16="http://schemas.microsoft.com/office/drawing/2014/main" id="{B53AFE1E-A055-EE81-C1A7-B68A402F9E2D}"/>
                  </a:ext>
                </a:extLst>
              </p:cNvPr>
              <p:cNvCxnSpPr>
                <a:cxnSpLocks/>
                <a:stCxn id="2" idx="3"/>
              </p:cNvCxnSpPr>
              <p:nvPr/>
            </p:nvCxnSpPr>
            <p:spPr>
              <a:xfrm>
                <a:off x="4407109" y="1978702"/>
                <a:ext cx="24234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" name="直接箭头连接符 8">
                <a:extLst>
                  <a:ext uri="{FF2B5EF4-FFF2-40B4-BE49-F238E27FC236}">
                    <a16:creationId xmlns:a16="http://schemas.microsoft.com/office/drawing/2014/main" id="{7419FD10-705D-687D-5C37-280DC4A3F81F}"/>
                  </a:ext>
                </a:extLst>
              </p:cNvPr>
              <p:cNvCxnSpPr>
                <a:cxnSpLocks/>
                <a:stCxn id="2" idx="3"/>
              </p:cNvCxnSpPr>
              <p:nvPr/>
            </p:nvCxnSpPr>
            <p:spPr>
              <a:xfrm>
                <a:off x="4407109" y="1978702"/>
                <a:ext cx="242340" cy="10493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  <p:pic>
        <p:nvPicPr>
          <p:cNvPr id="28" name="图片 27">
            <a:extLst>
              <a:ext uri="{FF2B5EF4-FFF2-40B4-BE49-F238E27FC236}">
                <a16:creationId xmlns:a16="http://schemas.microsoft.com/office/drawing/2014/main" id="{1C61AB93-1315-C7FE-C890-E6D6BF08F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367" y="4547541"/>
            <a:ext cx="10058400" cy="1866900"/>
          </a:xfrm>
          <a:prstGeom prst="rect">
            <a:avLst/>
          </a:prstGeom>
        </p:spPr>
      </p:pic>
      <p:sp>
        <p:nvSpPr>
          <p:cNvPr id="29" name="文本框 28">
            <a:extLst>
              <a:ext uri="{FF2B5EF4-FFF2-40B4-BE49-F238E27FC236}">
                <a16:creationId xmlns:a16="http://schemas.microsoft.com/office/drawing/2014/main" id="{02AB1314-2135-C08C-736D-13006ED3AD98}"/>
              </a:ext>
            </a:extLst>
          </p:cNvPr>
          <p:cNvSpPr txBox="1"/>
          <p:nvPr/>
        </p:nvSpPr>
        <p:spPr>
          <a:xfrm>
            <a:off x="2370038" y="3098591"/>
            <a:ext cx="3571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4. Physics List model</a:t>
            </a:r>
            <a:r>
              <a:rPr lang="en-US" altLang="zh-CN" dirty="0"/>
              <a:t>: </a:t>
            </a:r>
            <a:r>
              <a:rPr lang="en-US" altLang="zh-CN" b="1" dirty="0"/>
              <a:t>FTFP_BERT</a:t>
            </a:r>
            <a:endParaRPr lang="zh-CN" altLang="en-US" b="1" dirty="0"/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E5B47F00-26AF-F6AE-4AF2-BFB52358C74F}"/>
              </a:ext>
            </a:extLst>
          </p:cNvPr>
          <p:cNvGrpSpPr/>
          <p:nvPr/>
        </p:nvGrpSpPr>
        <p:grpSpPr>
          <a:xfrm>
            <a:off x="1027454" y="428058"/>
            <a:ext cx="5902376" cy="1375407"/>
            <a:chOff x="5557604" y="374694"/>
            <a:chExt cx="5902376" cy="1375407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568D384C-F095-0A2B-5703-049A8B806AEA}"/>
                </a:ext>
              </a:extLst>
            </p:cNvPr>
            <p:cNvSpPr/>
            <p:nvPr/>
          </p:nvSpPr>
          <p:spPr>
            <a:xfrm>
              <a:off x="7172794" y="1015584"/>
              <a:ext cx="1304144" cy="652071"/>
            </a:xfrm>
            <a:prstGeom prst="rect">
              <a:avLst/>
            </a:prstGeom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Geant4 </a:t>
              </a:r>
              <a:endParaRPr lang="zh-CN" altLang="en-US" dirty="0"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3F272862-751B-EE78-D12C-E1DE62781A13}"/>
                </a:ext>
              </a:extLst>
            </p:cNvPr>
            <p:cNvSpPr/>
            <p:nvPr/>
          </p:nvSpPr>
          <p:spPr>
            <a:xfrm>
              <a:off x="5557604" y="933138"/>
              <a:ext cx="876925" cy="816963"/>
            </a:xfrm>
            <a:prstGeom prst="rect">
              <a:avLst/>
            </a:prstGeom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/>
                <a:t>.mac</a:t>
              </a:r>
              <a:r>
                <a:rPr lang="zh-CN" altLang="en-US" sz="1200" dirty="0"/>
                <a:t>文件能谱输入</a:t>
              </a:r>
            </a:p>
          </p:txBody>
        </p:sp>
        <p:cxnSp>
          <p:nvCxnSpPr>
            <p:cNvPr id="12" name="直接箭头连接符 11">
              <a:extLst>
                <a:ext uri="{FF2B5EF4-FFF2-40B4-BE49-F238E27FC236}">
                  <a16:creationId xmlns:a16="http://schemas.microsoft.com/office/drawing/2014/main" id="{BE86CBDF-A993-A558-94D0-D1CBA6605F6D}"/>
                </a:ext>
              </a:extLst>
            </p:cNvPr>
            <p:cNvCxnSpPr>
              <a:stCxn id="10" idx="3"/>
              <a:endCxn id="6" idx="1"/>
            </p:cNvCxnSpPr>
            <p:nvPr/>
          </p:nvCxnSpPr>
          <p:spPr>
            <a:xfrm>
              <a:off x="6434529" y="1341620"/>
              <a:ext cx="73826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" name="直接箭头连接符 13">
              <a:extLst>
                <a:ext uri="{FF2B5EF4-FFF2-40B4-BE49-F238E27FC236}">
                  <a16:creationId xmlns:a16="http://schemas.microsoft.com/office/drawing/2014/main" id="{FB3D9314-4D2D-3C81-7006-0BF78BFFA768}"/>
                </a:ext>
              </a:extLst>
            </p:cNvPr>
            <p:cNvCxnSpPr>
              <a:cxnSpLocks/>
            </p:cNvCxnSpPr>
            <p:nvPr/>
          </p:nvCxnSpPr>
          <p:spPr>
            <a:xfrm>
              <a:off x="8476938" y="1319134"/>
              <a:ext cx="59960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1A264A2E-9E89-33F7-E3E6-A950B101AEFD}"/>
                </a:ext>
              </a:extLst>
            </p:cNvPr>
            <p:cNvSpPr/>
            <p:nvPr/>
          </p:nvSpPr>
          <p:spPr>
            <a:xfrm>
              <a:off x="9076544" y="1015584"/>
              <a:ext cx="891915" cy="652071"/>
            </a:xfrm>
            <a:prstGeom prst="rect">
              <a:avLst/>
            </a:prstGeom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.root </a:t>
              </a:r>
              <a:r>
                <a:rPr lang="zh-CN" altLang="en-US" dirty="0"/>
                <a:t>文件</a:t>
              </a:r>
            </a:p>
          </p:txBody>
        </p:sp>
        <p:cxnSp>
          <p:nvCxnSpPr>
            <p:cNvPr id="20" name="直接箭头连接符 19">
              <a:extLst>
                <a:ext uri="{FF2B5EF4-FFF2-40B4-BE49-F238E27FC236}">
                  <a16:creationId xmlns:a16="http://schemas.microsoft.com/office/drawing/2014/main" id="{76D91233-E15B-8929-747D-0BB53AC8C001}"/>
                </a:ext>
              </a:extLst>
            </p:cNvPr>
            <p:cNvCxnSpPr>
              <a:cxnSpLocks/>
            </p:cNvCxnSpPr>
            <p:nvPr/>
          </p:nvCxnSpPr>
          <p:spPr>
            <a:xfrm>
              <a:off x="9968459" y="1319134"/>
              <a:ext cx="59960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77566F70-E9ED-1CC5-860B-26C0A2CB605E}"/>
                </a:ext>
              </a:extLst>
            </p:cNvPr>
            <p:cNvSpPr/>
            <p:nvPr/>
          </p:nvSpPr>
          <p:spPr>
            <a:xfrm>
              <a:off x="10568065" y="993098"/>
              <a:ext cx="891915" cy="652071"/>
            </a:xfrm>
            <a:prstGeom prst="rect">
              <a:avLst/>
            </a:prstGeom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/>
                <a:t>Python</a:t>
              </a:r>
              <a:r>
                <a:rPr lang="zh-CN" altLang="en-US" sz="1200" dirty="0"/>
                <a:t>分析，绘图</a:t>
              </a: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E40C487B-2AD8-668F-D15C-5CE19EFD1ED0}"/>
                </a:ext>
              </a:extLst>
            </p:cNvPr>
            <p:cNvSpPr txBox="1"/>
            <p:nvPr/>
          </p:nvSpPr>
          <p:spPr>
            <a:xfrm>
              <a:off x="6393616" y="374694"/>
              <a:ext cx="42047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/>
                <a:t>1. Simulation &amp; Analyze Construction</a:t>
              </a:r>
              <a:endParaRPr lang="zh-CN" altLang="en-US" b="1" dirty="0"/>
            </a:p>
          </p:txBody>
        </p:sp>
      </p:grpSp>
      <p:sp>
        <p:nvSpPr>
          <p:cNvPr id="32" name="文本框 31">
            <a:extLst>
              <a:ext uri="{FF2B5EF4-FFF2-40B4-BE49-F238E27FC236}">
                <a16:creationId xmlns:a16="http://schemas.microsoft.com/office/drawing/2014/main" id="{2DB14F5A-9229-526D-4066-9D936CC5F0B6}"/>
              </a:ext>
            </a:extLst>
          </p:cNvPr>
          <p:cNvSpPr txBox="1"/>
          <p:nvPr/>
        </p:nvSpPr>
        <p:spPr>
          <a:xfrm>
            <a:off x="8628836" y="243392"/>
            <a:ext cx="2751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2. Detector Construction</a:t>
            </a:r>
            <a:endParaRPr lang="zh-CN" altLang="en-US" b="1" dirty="0"/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A1A3CB2F-AE6F-8ECF-B0BD-A42CAD1C9567}"/>
              </a:ext>
            </a:extLst>
          </p:cNvPr>
          <p:cNvSpPr txBox="1"/>
          <p:nvPr/>
        </p:nvSpPr>
        <p:spPr>
          <a:xfrm>
            <a:off x="1923207" y="2350034"/>
            <a:ext cx="4592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3. Flux model : data from DAMPE &amp; NASA</a:t>
            </a:r>
            <a:endParaRPr lang="zh-CN" altLang="en-US" b="1" dirty="0"/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C5E0600E-EE54-3DD4-54FD-535879B45EB8}"/>
              </a:ext>
            </a:extLst>
          </p:cNvPr>
          <p:cNvSpPr txBox="1"/>
          <p:nvPr/>
        </p:nvSpPr>
        <p:spPr>
          <a:xfrm>
            <a:off x="580245" y="3578276"/>
            <a:ext cx="60972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dirty="0"/>
              <a:t>Hadronic: </a:t>
            </a:r>
            <a:r>
              <a:rPr lang="en-US" altLang="zh-CN" dirty="0"/>
              <a:t>elastic, inelastic, capture and fission processes.</a:t>
            </a:r>
          </a:p>
          <a:p>
            <a:r>
              <a:rPr lang="en-US" altLang="zh-CN" b="1" dirty="0"/>
              <a:t>EM: </a:t>
            </a:r>
            <a:endParaRPr lang="zh-CN" altLang="en-US" b="1" dirty="0"/>
          </a:p>
        </p:txBody>
      </p:sp>
      <p:pic>
        <p:nvPicPr>
          <p:cNvPr id="41" name="图片 40">
            <a:extLst>
              <a:ext uri="{FF2B5EF4-FFF2-40B4-BE49-F238E27FC236}">
                <a16:creationId xmlns:a16="http://schemas.microsoft.com/office/drawing/2014/main" id="{8E766D5A-564B-FE63-5463-41D4F78D53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5914" y="3895298"/>
            <a:ext cx="9034853" cy="624701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11041839-45CB-17DA-1461-E19C13F6FCCF}"/>
              </a:ext>
            </a:extLst>
          </p:cNvPr>
          <p:cNvSpPr txBox="1"/>
          <p:nvPr/>
        </p:nvSpPr>
        <p:spPr>
          <a:xfrm>
            <a:off x="10424407" y="2690436"/>
            <a:ext cx="5858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/>
              <a:t>5cm</a:t>
            </a:r>
            <a:endParaRPr lang="zh-CN" altLang="en-US" sz="1600" b="1" dirty="0"/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13151CD0-0AB9-41D2-7C4E-B529B82744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182191"/>
              </p:ext>
            </p:extLst>
          </p:nvPr>
        </p:nvGraphicFramePr>
        <p:xfrm>
          <a:off x="11164546" y="727162"/>
          <a:ext cx="876925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925">
                  <a:extLst>
                    <a:ext uri="{9D8B030D-6E8A-4147-A177-3AD203B41FA5}">
                      <a16:colId xmlns:a16="http://schemas.microsoft.com/office/drawing/2014/main" val="12803946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760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Kinetic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3578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1741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6755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999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 err="1">
                          <a:solidFill>
                            <a:schemeClr val="tx1"/>
                          </a:solidFill>
                        </a:rPr>
                        <a:t>px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448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 err="1">
                          <a:solidFill>
                            <a:schemeClr val="tx1"/>
                          </a:solidFill>
                        </a:rPr>
                        <a:t>py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4484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 err="1">
                          <a:solidFill>
                            <a:schemeClr val="tx1"/>
                          </a:solidFill>
                        </a:rPr>
                        <a:t>pz</a:t>
                      </a: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0586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052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D3322A0C-5466-9345-703B-6BFB35F5EFDB}"/>
              </a:ext>
            </a:extLst>
          </p:cNvPr>
          <p:cNvSpPr txBox="1"/>
          <p:nvPr/>
        </p:nvSpPr>
        <p:spPr>
          <a:xfrm>
            <a:off x="584616" y="487180"/>
            <a:ext cx="3350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Test result</a:t>
            </a:r>
            <a:endParaRPr lang="zh-CN" altLang="en-US" b="1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3BBD68BC-D7EE-4ACA-31FD-9F868BF49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4724" y="1364105"/>
            <a:ext cx="4384091" cy="3600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8C059FD7-C53C-F19C-D2C4-2E7C3BA862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616" y="1364105"/>
            <a:ext cx="5476596" cy="3600000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0EE186AD-9336-2EE4-AA82-B4BD4CF26D4F}"/>
              </a:ext>
            </a:extLst>
          </p:cNvPr>
          <p:cNvSpPr txBox="1"/>
          <p:nvPr/>
        </p:nvSpPr>
        <p:spPr>
          <a:xfrm>
            <a:off x="584616" y="856512"/>
            <a:ext cx="6465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Input: Cosmic proton spectrum 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C7AC3DC4-E75F-59CC-5AE7-BA4064F34B4E}"/>
              </a:ext>
            </a:extLst>
          </p:cNvPr>
          <p:cNvSpPr txBox="1"/>
          <p:nvPr/>
        </p:nvSpPr>
        <p:spPr>
          <a:xfrm>
            <a:off x="689548" y="5269043"/>
            <a:ext cx="86343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To do: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1" dirty="0"/>
              <a:t>Check Geant4 simulation in details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1" dirty="0"/>
              <a:t>Look into the total cosmic flux result and summarize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624682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289310ED-B840-90D4-816E-D17F0DBD8A56}"/>
                  </a:ext>
                </a:extLst>
              </p:cNvPr>
              <p:cNvSpPr txBox="1"/>
              <p:nvPr/>
            </p:nvSpPr>
            <p:spPr>
              <a:xfrm>
                <a:off x="389745" y="517161"/>
                <a:ext cx="9331376" cy="3295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Threshold Optimize</a:t>
                </a:r>
              </a:p>
              <a:p>
                <a:endParaRPr lang="en-US" altLang="zh-CN" b="1" dirty="0"/>
              </a:p>
              <a:p>
                <a:r>
                  <a:rPr lang="en-US" altLang="zh-CN" b="1" dirty="0"/>
                  <a:t>Signal: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1" i="1" smtClean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altLang="zh-CN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b="1" i="1" smtClean="0">
                          <a:latin typeface="Cambria Math" panose="02040503050406030204" pitchFamily="18" charset="0"/>
                        </a:rPr>
                        <m:t>𝑭𝒍𝒖𝒙</m:t>
                      </m:r>
                      <m:r>
                        <a:rPr lang="en-US" altLang="zh-CN" b="1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altLang="zh-CN" b="1" i="1" smtClean="0">
                          <a:latin typeface="Cambria Math" panose="02040503050406030204" pitchFamily="18" charset="0"/>
                        </a:rPr>
                        <m:t>𝑬𝒙𝒑𝒐𝒔𝒖𝒓𝒆</m:t>
                      </m:r>
                      <m:r>
                        <a:rPr lang="en-US" altLang="zh-CN" b="1" i="1" smtClean="0">
                          <a:latin typeface="Cambria Math" panose="02040503050406030204" pitchFamily="18" charset="0"/>
                        </a:rPr>
                        <m:t>∗</m:t>
                      </m:r>
                      <m:sSubSup>
                        <m:sSubSupPr>
                          <m:ctrlP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  <m:t>𝒄𝒐𝒊𝒍</m:t>
                          </m:r>
                        </m:sub>
                        <m:sup>
                          <m:sSub>
                            <m:sSubPr>
                              <m:ctrlPr>
                                <a:rPr lang="en-US" altLang="zh-CN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1" i="1" smtClean="0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n-US" altLang="zh-CN" b="1" i="1" smtClean="0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</m:sup>
                      </m:sSubSup>
                      <m:r>
                        <a:rPr lang="en-US" altLang="zh-CN" b="1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  <m:t>𝒑𝒔</m:t>
                          </m:r>
                        </m:sub>
                      </m:sSub>
                    </m:oMath>
                  </m:oMathPara>
                </a14:m>
                <a:endParaRPr lang="en-US" altLang="zh-CN" b="1" dirty="0"/>
              </a:p>
              <a:p>
                <a:r>
                  <a:rPr lang="en-US" altLang="zh-CN" b="1" dirty="0"/>
                  <a:t>Background: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altLang="zh-CN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  <m:t>𝒑𝒔</m:t>
                          </m:r>
                        </m:sub>
                      </m:sSub>
                      <m:r>
                        <a:rPr lang="en-US" altLang="zh-CN" b="1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CN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zh-CN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b="1" i="1" smtClean="0">
                                          <a:latin typeface="Cambria Math" panose="02040503050406030204" pitchFamily="18" charset="0"/>
                                        </a:rPr>
                                        <m:t>𝑹</m:t>
                                      </m:r>
                                    </m:e>
                                    <m:sub>
                                      <m:r>
                                        <a:rPr lang="en-US" altLang="zh-CN" b="1" i="1" smtClean="0">
                                          <a:latin typeface="Cambria Math" panose="02040503050406030204" pitchFamily="18" charset="0"/>
                                        </a:rPr>
                                        <m:t>𝒄𝒐𝒊𝒍</m:t>
                                      </m:r>
                                    </m:sub>
                                  </m:sSub>
                                  <m:r>
                                    <a:rPr lang="en-US" altLang="zh-CN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altLang="zh-CN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</m:d>
                            </m:e>
                            <m:sup>
                              <m:sSub>
                                <m:sSubPr>
                                  <m:ctrlPr>
                                    <a:rPr lang="en-US" altLang="zh-CN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en-US" altLang="zh-CN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𝒄</m:t>
                                  </m:r>
                                </m:sub>
                              </m:sSub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altLang="zh-CN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1" i="1" smtClean="0"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n-US" altLang="zh-CN" b="1" i="1" smtClean="0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  <m: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US" altLang="zh-CN" b="1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altLang="zh-CN" b="1" i="1" smtClean="0">
                          <a:latin typeface="Cambria Math" panose="02040503050406030204" pitchFamily="18" charset="0"/>
                        </a:rPr>
                        <m:t>𝑬𝒙𝒑𝒐𝒔𝒖𝒓𝒆</m:t>
                      </m:r>
                    </m:oMath>
                  </m:oMathPara>
                </a14:m>
                <a:endParaRPr lang="en-US" altLang="zh-CN" b="1" dirty="0"/>
              </a:p>
              <a:p>
                <a:endParaRPr lang="en-US" altLang="zh-CN" b="1" dirty="0"/>
              </a:p>
              <a:p>
                <a:r>
                  <a:rPr lang="en-US" altLang="zh-CN" b="1" dirty="0"/>
                  <a:t>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1" i="1" dirty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b>
                        <m: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  <m:t>𝒃</m:t>
                        </m:r>
                      </m:sub>
                    </m:sSub>
                    <m:r>
                      <a:rPr lang="en-US" altLang="zh-CN" b="1" i="1" dirty="0" smtClean="0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b="1" i="1" dirty="0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rad>
                  </m:oMath>
                </a14:m>
                <a:endParaRPr lang="en-US" altLang="zh-CN" b="1" dirty="0"/>
              </a:p>
              <a:p>
                <a:endParaRPr lang="en-US" altLang="zh-CN" b="1" dirty="0"/>
              </a:p>
              <a:p>
                <a:endParaRPr lang="en-US" altLang="zh-CN" b="1" dirty="0"/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289310ED-B840-90D4-816E-D17F0DBD8A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45" y="517161"/>
                <a:ext cx="9331376" cy="3295839"/>
              </a:xfrm>
              <a:prstGeom prst="rect">
                <a:avLst/>
              </a:prstGeom>
              <a:blipFill>
                <a:blip r:embed="rId2"/>
                <a:stretch>
                  <a:fillRect l="-588" t="-11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>
            <a:extLst>
              <a:ext uri="{FF2B5EF4-FFF2-40B4-BE49-F238E27FC236}">
                <a16:creationId xmlns:a16="http://schemas.microsoft.com/office/drawing/2014/main" id="{81A42AEC-04F0-F937-30A6-09A3A35080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96" y="3813000"/>
            <a:ext cx="6662737" cy="151208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9C7EC166-74A8-0BB5-8B46-732C94A686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9153" y="3429000"/>
            <a:ext cx="3600000" cy="2987423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FFED65DB-431E-58FC-3593-F1712ABCCC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69153" y="606454"/>
            <a:ext cx="3600000" cy="2641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427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F5927A30-E1DA-11CC-85F7-882A8E7253AF}"/>
              </a:ext>
            </a:extLst>
          </p:cNvPr>
          <p:cNvSpPr txBox="1"/>
          <p:nvPr/>
        </p:nvSpPr>
        <p:spPr>
          <a:xfrm>
            <a:off x="547141" y="524656"/>
            <a:ext cx="224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Threshold Optimize</a:t>
            </a:r>
            <a:endParaRPr lang="zh-CN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57083AD5-2302-2B74-FA01-8D3F30AFFCB4}"/>
                  </a:ext>
                </a:extLst>
              </p:cNvPr>
              <p:cNvSpPr txBox="1"/>
              <p:nvPr/>
            </p:nvSpPr>
            <p:spPr>
              <a:xfrm>
                <a:off x="547140" y="1206708"/>
                <a:ext cx="8401987" cy="379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Set 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𝑭𝒍𝒖𝒙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𝟏</m:t>
                    </m:r>
                    <m:sSup>
                      <m:sSup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𝟏𝟓</m:t>
                        </m:r>
                      </m:sup>
                    </m:sSup>
                    <m:sSup>
                      <m:sSup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p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𝒄</m:t>
                    </m:r>
                    <m:sSup>
                      <m:sSup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𝒔</m:t>
                    </m:r>
                    <m:sSup>
                      <m:sSup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p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zh-CN" altLang="en-US" b="1" dirty="0"/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57083AD5-2302-2B74-FA01-8D3F30AFFC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140" y="1206708"/>
                <a:ext cx="8401987" cy="379656"/>
              </a:xfrm>
              <a:prstGeom prst="rect">
                <a:avLst/>
              </a:prstGeom>
              <a:blipFill>
                <a:blip r:embed="rId2"/>
                <a:stretch>
                  <a:fillRect l="-653" t="-6452" b="-2580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BADE8E5A-C31C-3F56-BA07-BB8C33C446F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20674793"/>
                  </p:ext>
                </p:extLst>
              </p:nvPr>
            </p:nvGraphicFramePr>
            <p:xfrm>
              <a:off x="622091" y="1759680"/>
              <a:ext cx="9856035" cy="3298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71207">
                      <a:extLst>
                        <a:ext uri="{9D8B030D-6E8A-4147-A177-3AD203B41FA5}">
                          <a16:colId xmlns:a16="http://schemas.microsoft.com/office/drawing/2014/main" val="448105702"/>
                        </a:ext>
                      </a:extLst>
                    </a:gridCol>
                    <a:gridCol w="1971207">
                      <a:extLst>
                        <a:ext uri="{9D8B030D-6E8A-4147-A177-3AD203B41FA5}">
                          <a16:colId xmlns:a16="http://schemas.microsoft.com/office/drawing/2014/main" val="3770895827"/>
                        </a:ext>
                      </a:extLst>
                    </a:gridCol>
                    <a:gridCol w="1971207">
                      <a:extLst>
                        <a:ext uri="{9D8B030D-6E8A-4147-A177-3AD203B41FA5}">
                          <a16:colId xmlns:a16="http://schemas.microsoft.com/office/drawing/2014/main" val="695112293"/>
                        </a:ext>
                      </a:extLst>
                    </a:gridCol>
                    <a:gridCol w="1971207">
                      <a:extLst>
                        <a:ext uri="{9D8B030D-6E8A-4147-A177-3AD203B41FA5}">
                          <a16:colId xmlns:a16="http://schemas.microsoft.com/office/drawing/2014/main" val="3654487472"/>
                        </a:ext>
                      </a:extLst>
                    </a:gridCol>
                    <a:gridCol w="1971207">
                      <a:extLst>
                        <a:ext uri="{9D8B030D-6E8A-4147-A177-3AD203B41FA5}">
                          <a16:colId xmlns:a16="http://schemas.microsoft.com/office/drawing/2014/main" val="1936260098"/>
                        </a:ext>
                      </a:extLst>
                    </a:gridCol>
                  </a:tblGrid>
                  <a:tr h="313289">
                    <a:tc rowSpan="2">
                      <a:txBody>
                        <a:bodyPr/>
                        <a:lstStyle/>
                        <a:p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𝟐𝟎𝟎</m:t>
                                </m:r>
                                <m:r>
                                  <a:rPr lang="en-US" altLang="zh-CN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CN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𝒚𝒆𝒂𝒓</m:t>
                                </m:r>
                                <m:r>
                                  <a:rPr lang="en-US" altLang="zh-CN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n-US" altLang="zh-CN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</m:e>
                                  <m:sup>
                                    <m:r>
                                      <a:rPr lang="en-US" altLang="zh-CN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𝟐𝟎𝟎𝟎</m:t>
                                </m:r>
                                <m:r>
                                  <a:rPr lang="en-US" altLang="zh-CN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CN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𝒚𝒆𝒂𝒓</m:t>
                                </m:r>
                                <m:r>
                                  <a:rPr lang="en-US" altLang="zh-CN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n-US" altLang="zh-CN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</m:e>
                                  <m:sup>
                                    <m:r>
                                      <a:rPr lang="en-US" altLang="zh-CN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𝟐𝟎𝟎𝟎𝟎</m:t>
                                </m:r>
                                <m:r>
                                  <a:rPr lang="en-US" altLang="zh-CN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CN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𝒚𝒆𝒂𝒓</m:t>
                                </m:r>
                                <m:r>
                                  <a:rPr lang="en-US" altLang="zh-CN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n-US" altLang="zh-CN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</m:e>
                                  <m:sup>
                                    <m:r>
                                      <a:rPr lang="en-US" altLang="zh-CN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𝟐𝟎𝟎𝟎𝟎𝟎</m:t>
                                </m:r>
                                <m:r>
                                  <a:rPr lang="en-US" altLang="zh-CN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altLang="zh-CN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𝒚𝒆𝒂𝒓</m:t>
                                </m:r>
                                <m:r>
                                  <a:rPr lang="en-US" altLang="zh-CN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n-US" altLang="zh-CN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</m:e>
                                  <m:sup>
                                    <m:r>
                                      <a:rPr lang="en-US" altLang="zh-CN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79470883"/>
                      </a:ext>
                    </a:extLst>
                  </a:tr>
                  <a:tr h="312379">
                    <a:tc vMerge="1">
                      <a:txBody>
                        <a:bodyPr/>
                        <a:lstStyle/>
                        <a:p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en-US" altLang="zh-CN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𝒄</m:t>
                                  </m:r>
                                </m:sub>
                              </m:sSub>
                              <m:r>
                                <a:rPr lang="en-US" altLang="zh-CN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zh-CN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oMath>
                          </a14:m>
                          <a:r>
                            <a:rPr lang="en-US" altLang="zh-CN" b="1" dirty="0">
                              <a:solidFill>
                                <a:schemeClr val="tx1"/>
                              </a:solidFill>
                            </a:rPr>
                            <a:t>  </a:t>
                          </a:r>
                          <a:endParaRPr lang="zh-CN" alt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68670807"/>
                      </a:ext>
                    </a:extLst>
                  </a:tr>
                  <a:tr h="312379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1e-3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0.00297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0.0094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0.0297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0.094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170768"/>
                      </a:ext>
                    </a:extLst>
                  </a:tr>
                  <a:tr h="312379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1e-2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0.00822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0.0260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0.0822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0.259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80596346"/>
                      </a:ext>
                    </a:extLst>
                  </a:tr>
                  <a:tr h="312379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1e-1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0.01837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0.0581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0.1837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0.581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96662876"/>
                      </a:ext>
                    </a:extLst>
                  </a:tr>
                  <a:tr h="312379">
                    <a:tc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en-US" altLang="zh-CN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𝒄</m:t>
                                  </m:r>
                                </m:sub>
                              </m:sSub>
                              <m:r>
                                <a:rPr lang="en-US" altLang="zh-CN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altLang="zh-CN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oMath>
                          </a14:m>
                          <a:r>
                            <a:rPr lang="en-US" altLang="zh-CN" b="1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74590179"/>
                      </a:ext>
                    </a:extLst>
                  </a:tr>
                  <a:tr h="312379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1e-3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0.01373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0.0434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0.1373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0.434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14575875"/>
                      </a:ext>
                    </a:extLst>
                  </a:tr>
                  <a:tr h="312379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1e-2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0.03677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0.1162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0.3677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1.163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9257048"/>
                      </a:ext>
                    </a:extLst>
                  </a:tr>
                  <a:tr h="312379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1e-1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0.07792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0.2464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0.7792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2.464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3343617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BADE8E5A-C31C-3F56-BA07-BB8C33C446F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20674793"/>
                  </p:ext>
                </p:extLst>
              </p:nvPr>
            </p:nvGraphicFramePr>
            <p:xfrm>
              <a:off x="622091" y="1759680"/>
              <a:ext cx="9856035" cy="3298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71207">
                      <a:extLst>
                        <a:ext uri="{9D8B030D-6E8A-4147-A177-3AD203B41FA5}">
                          <a16:colId xmlns:a16="http://schemas.microsoft.com/office/drawing/2014/main" val="448105702"/>
                        </a:ext>
                      </a:extLst>
                    </a:gridCol>
                    <a:gridCol w="1971207">
                      <a:extLst>
                        <a:ext uri="{9D8B030D-6E8A-4147-A177-3AD203B41FA5}">
                          <a16:colId xmlns:a16="http://schemas.microsoft.com/office/drawing/2014/main" val="3770895827"/>
                        </a:ext>
                      </a:extLst>
                    </a:gridCol>
                    <a:gridCol w="1971207">
                      <a:extLst>
                        <a:ext uri="{9D8B030D-6E8A-4147-A177-3AD203B41FA5}">
                          <a16:colId xmlns:a16="http://schemas.microsoft.com/office/drawing/2014/main" val="695112293"/>
                        </a:ext>
                      </a:extLst>
                    </a:gridCol>
                    <a:gridCol w="1971207">
                      <a:extLst>
                        <a:ext uri="{9D8B030D-6E8A-4147-A177-3AD203B41FA5}">
                          <a16:colId xmlns:a16="http://schemas.microsoft.com/office/drawing/2014/main" val="3654487472"/>
                        </a:ext>
                      </a:extLst>
                    </a:gridCol>
                    <a:gridCol w="1971207">
                      <a:extLst>
                        <a:ext uri="{9D8B030D-6E8A-4147-A177-3AD203B41FA5}">
                          <a16:colId xmlns:a16="http://schemas.microsoft.com/office/drawing/2014/main" val="1936260098"/>
                        </a:ext>
                      </a:extLst>
                    </a:gridCol>
                  </a:tblGrid>
                  <a:tr h="371920">
                    <a:tc rowSpan="2">
                      <a:txBody>
                        <a:bodyPr/>
                        <a:lstStyle/>
                        <a:p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000" t="-1639" r="-300000" b="-8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619" t="-1639" r="-200929" b="-8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9691" t="-1639" r="-100309" b="-8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0929" t="-1639" r="-619" b="-814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9470883"/>
                      </a:ext>
                    </a:extLst>
                  </a:tr>
                  <a:tr h="365760">
                    <a:tc vMerge="1">
                      <a:txBody>
                        <a:bodyPr/>
                        <a:lstStyle/>
                        <a:p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5039" t="-103333" r="-155" b="-72833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6867080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1e-3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0.00297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0.0094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0.0297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0.094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3617076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1e-2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0.00822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0.0260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0.0822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0.259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8059634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1e-1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0.01837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0.0581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0.1837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0.581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9666287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5039" t="-505000" r="-155" b="-32666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7459017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1e-3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0.01373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0.0434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0.1373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0.434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14575875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1e-2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0.03677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0.1162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0.3677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1.163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6925704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1e-1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0.07792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0.2464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0.7792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2.464</a:t>
                          </a:r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3343617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8355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261EF5B-147E-E344-DB1D-FFDF198081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824" y="1171558"/>
            <a:ext cx="11043413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761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180</Words>
  <Application>Microsoft Office PowerPoint</Application>
  <PresentationFormat>宽屏</PresentationFormat>
  <Paragraphs>72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等线</vt:lpstr>
      <vt:lpstr>等线 Light</vt:lpstr>
      <vt:lpstr>Arial</vt:lpstr>
      <vt:lpstr>Cambria Math</vt:lpstr>
      <vt:lpstr>Office 主题​​</vt:lpstr>
      <vt:lpstr>Geant4 simulation &amp; Threshold Optimize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贝戈 刘</dc:creator>
  <cp:lastModifiedBy>贝戈 刘</cp:lastModifiedBy>
  <cp:revision>11</cp:revision>
  <dcterms:created xsi:type="dcterms:W3CDTF">2024-04-22T06:41:05Z</dcterms:created>
  <dcterms:modified xsi:type="dcterms:W3CDTF">2024-04-23T08:35:53Z</dcterms:modified>
</cp:coreProperties>
</file>