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5" r:id="rId6"/>
    <p:sldId id="266" r:id="rId7"/>
    <p:sldId id="267" r:id="rId8"/>
    <p:sldId id="271" r:id="rId9"/>
    <p:sldId id="27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5A4E50-C889-CCBB-7166-A2FADCB09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4CFE7E-B18B-2799-AF36-7FD45C8C2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C5D33B-8205-094D-9D92-9D9102E1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F23AA8-7E7E-E8B2-D3C0-6227003A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6842C4-B459-F3D2-CB24-CE6E3BF1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75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69D955-B72E-AC9B-FC01-0DB503DA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EB59D5-DDBD-7CB5-80F3-03CCE56FC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E6DA13-2E9A-5DB4-EA83-9D10D7FB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070E3F-C1C3-848E-C214-5EFDD3E8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EE28F5-0EFE-8CBC-B6B7-3BEA9B2D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4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675A0B-4AF3-3DB7-E648-14F8CF418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899F4F-384A-402F-A467-01A4C9E1F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3D7EBF-AA45-4140-8230-28AF1F7A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8CB36C-D31E-317E-511B-0D6EF9A3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47FB41-B68F-1411-F178-E20C861D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44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17CF8-D7FD-AEC6-F751-72E72471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4C9663-70BE-ABA5-E29A-570105714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67BE7-8BCB-CF51-55FF-05C165AE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359575-B20B-5400-0200-1F282773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2C9C16-31DB-0A96-7416-4CB27150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9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41584-402E-ADEC-7C44-EBEF7726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11F01C-9E55-A3C5-BDAD-66E08F5DE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B552A6-2171-70D4-32FE-1DAEAF81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F6F81E-7693-146D-5722-AF142501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88D040-2A7F-E57B-1A57-900398BB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23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607216-DF90-5ECB-1812-6696828F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3A9ABF-CB71-47F1-904C-081D37789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D168F6-18FE-1228-68D6-BCBF6D541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39D1F8-B15E-5768-4A07-D1377917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983D7B-DE11-C42C-D1CE-7F38D697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C1A447-5196-8C88-9423-27D684C3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6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E436F9-196A-F153-9BC7-EA62DD6F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0973F7-C05B-CB56-F7F4-4E6D85F4B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62CAD6-DBC9-2FA5-5916-70D37C12C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5B0233-0A28-43FF-67AA-D9AC57DCB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CFC90C-996C-FE47-EC48-4C74975E9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858F78E-EF28-AF4B-5FC7-2320982C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624B76-AD89-72E5-48C6-8CD35C46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941587-AB8C-B98B-88B0-C42157EE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11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958ED-CF9B-95F9-2DA3-1DEB07D5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9D708EE-DB8C-161F-C47B-D01A6C50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4EBC0A-B222-0B9B-5D73-60BA7CC4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E92794-D629-0108-6484-71EEA41E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12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BB8704A-71E3-AD47-2DC8-16EFA832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97B197-76CF-9B1D-31D4-2565682B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8A2BD3-D886-8D76-90C2-68DAFD47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30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2CB759-8C2C-0B65-754F-EB739D1E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835681-C4DD-B5AC-75E6-FAD33A9C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315CF2-FC0D-4512-3998-DC2256A14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E61026-EE09-8993-B3D2-D8087A96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FB05B-D971-7F18-55D9-8088567C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85AF7C-FD7A-370A-DB17-8A8C9968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7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CBEA84-C453-10D9-FB4D-84C28F0F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58E7FFF-9497-F88F-3C4D-95491225E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A63A2B-88D6-853C-1370-7765541A5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24F1D0-CF58-263F-4617-6F4C1806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F262E6-47CF-5F4E-EC67-AACD6E43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060AB2-21CD-12C1-7008-46A89F2E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8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DB8875-1B4E-2867-ED41-6D8426F8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FAB483-9953-6154-981B-072513BDF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F458A9-B47E-FC07-D108-79DE74BF7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FDF1-30E8-414B-A3CC-FF5A4A96168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4CA2EB-2B5D-8AFB-35BC-922D9D8B9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10E9E-6E26-97C7-D3AD-03CE7E974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C3FA-05C0-4D0F-862B-8294A7B62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15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015EF7C-469B-C8E2-944D-6CCE5E3A971E}"/>
              </a:ext>
            </a:extLst>
          </p:cNvPr>
          <p:cNvSpPr txBox="1"/>
          <p:nvPr/>
        </p:nvSpPr>
        <p:spPr>
          <a:xfrm>
            <a:off x="410356" y="610292"/>
            <a:ext cx="7579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1）确认模拟正确性，去掉穿越不过去的本底事例。direct passage是去掉穿不过3层2.5厘米厚（考虑角度）PS，Pileup是去掉穿不过一层。 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2）给出加出依次加energy cut和TOF cut下的本底情况比较</a:t>
            </a:r>
          </a:p>
        </p:txBody>
      </p:sp>
    </p:spTree>
    <p:extLst>
      <p:ext uri="{BB962C8B-B14F-4D97-AF65-F5344CB8AC3E}">
        <p14:creationId xmlns:p14="http://schemas.microsoft.com/office/powerpoint/2010/main" val="243607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898155D-B800-0197-AB04-E8B44E0C1577}"/>
              </a:ext>
            </a:extLst>
          </p:cNvPr>
          <p:cNvSpPr/>
          <p:nvPr/>
        </p:nvSpPr>
        <p:spPr>
          <a:xfrm>
            <a:off x="1277912" y="608489"/>
            <a:ext cx="2825646" cy="442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Sample Kinetic energy(Ek)</a:t>
            </a:r>
            <a:endParaRPr lang="zh-CN" altLang="en-US" dirty="0"/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15502AD0-C689-C8FD-40FE-D876AA173D48}"/>
              </a:ext>
            </a:extLst>
          </p:cNvPr>
          <p:cNvSpPr/>
          <p:nvPr/>
        </p:nvSpPr>
        <p:spPr>
          <a:xfrm rot="3182021">
            <a:off x="1558977" y="1154243"/>
            <a:ext cx="547141" cy="5771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1DF00F-05E9-F457-835A-8907D3800CCE}"/>
              </a:ext>
            </a:extLst>
          </p:cNvPr>
          <p:cNvSpPr/>
          <p:nvPr/>
        </p:nvSpPr>
        <p:spPr>
          <a:xfrm>
            <a:off x="442210" y="1731364"/>
            <a:ext cx="2166079" cy="442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Get </a:t>
            </a:r>
            <a:r>
              <a:rPr lang="en-US" altLang="zh-CN" dirty="0" err="1"/>
              <a:t>dE</a:t>
            </a:r>
            <a:r>
              <a:rPr lang="en-US" altLang="zh-CN" dirty="0"/>
              <a:t>/dx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4C480-179F-D180-106D-ECB11BA0F0A4}"/>
              </a:ext>
            </a:extLst>
          </p:cNvPr>
          <p:cNvSpPr/>
          <p:nvPr/>
        </p:nvSpPr>
        <p:spPr>
          <a:xfrm>
            <a:off x="3020519" y="1731364"/>
            <a:ext cx="2166079" cy="442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Get </a:t>
            </a:r>
            <a:r>
              <a:rPr lang="en-US" altLang="zh-CN" dirty="0" err="1"/>
              <a:t>dLdx</a:t>
            </a:r>
            <a:endParaRPr lang="zh-CN" altLang="en-US" dirty="0"/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F294DBFB-AEF5-9416-BCFC-07040D4C13B4}"/>
              </a:ext>
            </a:extLst>
          </p:cNvPr>
          <p:cNvSpPr/>
          <p:nvPr/>
        </p:nvSpPr>
        <p:spPr>
          <a:xfrm rot="18160977">
            <a:off x="3329988" y="1154243"/>
            <a:ext cx="547141" cy="5771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15119CA4-55A7-BC6B-6AB7-B0854280E867}"/>
              </a:ext>
            </a:extLst>
          </p:cNvPr>
          <p:cNvSpPr/>
          <p:nvPr/>
        </p:nvSpPr>
        <p:spPr>
          <a:xfrm>
            <a:off x="1399409" y="2403843"/>
            <a:ext cx="547141" cy="5771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577272E-51E0-15E7-F8F7-ED12F226EFF3}"/>
              </a:ext>
            </a:extLst>
          </p:cNvPr>
          <p:cNvSpPr/>
          <p:nvPr/>
        </p:nvSpPr>
        <p:spPr>
          <a:xfrm>
            <a:off x="442210" y="2990127"/>
            <a:ext cx="2166079" cy="6599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Calculate Deposit energy(E)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DDC8A43-1F97-CFCC-58D3-A3B79701A577}"/>
              </a:ext>
            </a:extLst>
          </p:cNvPr>
          <p:cNvSpPr/>
          <p:nvPr/>
        </p:nvSpPr>
        <p:spPr>
          <a:xfrm>
            <a:off x="3029184" y="2990127"/>
            <a:ext cx="2166079" cy="6599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Calculate Light </a:t>
            </a:r>
            <a:r>
              <a:rPr lang="en-US" altLang="zh-CN" dirty="0" err="1"/>
              <a:t>yeild</a:t>
            </a:r>
            <a:r>
              <a:rPr lang="en-US" altLang="zh-CN" dirty="0"/>
              <a:t> energy(L)</a:t>
            </a:r>
            <a:endParaRPr lang="zh-CN" altLang="en-US" dirty="0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EC63AB52-A66E-1475-21CE-24F6C67E2C96}"/>
              </a:ext>
            </a:extLst>
          </p:cNvPr>
          <p:cNvSpPr/>
          <p:nvPr/>
        </p:nvSpPr>
        <p:spPr>
          <a:xfrm>
            <a:off x="3801622" y="2403843"/>
            <a:ext cx="547141" cy="5771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5488316-2DF8-268E-496C-D7BE5BB68818}"/>
              </a:ext>
            </a:extLst>
          </p:cNvPr>
          <p:cNvSpPr/>
          <p:nvPr/>
        </p:nvSpPr>
        <p:spPr>
          <a:xfrm>
            <a:off x="771993" y="4227226"/>
            <a:ext cx="4174761" cy="7644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Check if Ek&gt;1.5*E </a:t>
            </a:r>
            <a:endParaRPr lang="zh-CN" altLang="en-US" dirty="0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1381CAB0-071D-CCE1-2C6F-A4597061B76E}"/>
              </a:ext>
            </a:extLst>
          </p:cNvPr>
          <p:cNvSpPr/>
          <p:nvPr/>
        </p:nvSpPr>
        <p:spPr>
          <a:xfrm>
            <a:off x="2545166" y="3650105"/>
            <a:ext cx="547141" cy="5771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F3ABC4C1-271E-BD74-E3D0-90BD2AE76CA8}"/>
              </a:ext>
            </a:extLst>
          </p:cNvPr>
          <p:cNvSpPr/>
          <p:nvPr/>
        </p:nvSpPr>
        <p:spPr>
          <a:xfrm rot="2658374">
            <a:off x="1446418" y="4978026"/>
            <a:ext cx="608825" cy="9469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Y</a:t>
            </a:r>
            <a:endParaRPr lang="zh-CN" altLang="en-US" dirty="0"/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180DD19B-FDD0-85FF-0222-E4C9070678C6}"/>
              </a:ext>
            </a:extLst>
          </p:cNvPr>
          <p:cNvSpPr/>
          <p:nvPr/>
        </p:nvSpPr>
        <p:spPr>
          <a:xfrm rot="18811036">
            <a:off x="3461512" y="4973341"/>
            <a:ext cx="608825" cy="9469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A37DB2C-1F7C-9358-9406-85D7B3A104DA}"/>
              </a:ext>
            </a:extLst>
          </p:cNvPr>
          <p:cNvSpPr/>
          <p:nvPr/>
        </p:nvSpPr>
        <p:spPr>
          <a:xfrm>
            <a:off x="194872" y="5916118"/>
            <a:ext cx="2166079" cy="442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L’ = L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B6151FB-ACBF-6726-D523-4113DCB77CC9}"/>
              </a:ext>
            </a:extLst>
          </p:cNvPr>
          <p:cNvSpPr/>
          <p:nvPr/>
        </p:nvSpPr>
        <p:spPr>
          <a:xfrm>
            <a:off x="3092307" y="5916118"/>
            <a:ext cx="2166079" cy="442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L’ = 0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1D78D50-82C6-03F1-5977-03F99A119766}"/>
              </a:ext>
            </a:extLst>
          </p:cNvPr>
          <p:cNvGrpSpPr/>
          <p:nvPr/>
        </p:nvGrpSpPr>
        <p:grpSpPr>
          <a:xfrm>
            <a:off x="6040386" y="3090170"/>
            <a:ext cx="5673280" cy="3526332"/>
            <a:chOff x="6133832" y="3090169"/>
            <a:chExt cx="5673280" cy="3526332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B07535E-B06D-6AF8-75A1-A4386683E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6735" y="4013499"/>
              <a:ext cx="5660377" cy="2603002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06C1713-19B5-B521-773D-CE79B5CB8899}"/>
                </a:ext>
              </a:extLst>
            </p:cNvPr>
            <p:cNvSpPr txBox="1"/>
            <p:nvPr/>
          </p:nvSpPr>
          <p:spPr>
            <a:xfrm>
              <a:off x="6133832" y="3090169"/>
              <a:ext cx="540109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图一</a:t>
              </a:r>
              <a:r>
                <a:rPr lang="en-US" altLang="zh-CN" b="1" dirty="0"/>
                <a:t>.</a:t>
              </a:r>
              <a:r>
                <a:rPr lang="zh-CN" altLang="en-US" b="1" dirty="0"/>
                <a:t>模拟产生的 </a:t>
              </a:r>
              <a:r>
                <a:rPr lang="en-US" altLang="zh-CN" b="1" dirty="0"/>
                <a:t>Iron</a:t>
              </a:r>
              <a:r>
                <a:rPr lang="zh-CN" altLang="en-US" b="1" dirty="0"/>
                <a:t>的</a:t>
              </a:r>
              <a:r>
                <a:rPr lang="en-US" altLang="zh-CN" b="1" dirty="0"/>
                <a:t>TOF </a:t>
              </a:r>
              <a:r>
                <a:rPr lang="zh-CN" altLang="en-US" b="1" dirty="0"/>
                <a:t>以及 </a:t>
              </a:r>
              <a:r>
                <a:rPr lang="en-US" altLang="zh-CN" b="1" dirty="0"/>
                <a:t>Deposit Energy </a:t>
              </a:r>
              <a:r>
                <a:rPr lang="zh-CN" altLang="en-US" b="1" dirty="0"/>
                <a:t>与初动能的关系，可以发现存活下来的</a:t>
              </a:r>
              <a:r>
                <a:rPr lang="en-US" altLang="zh-CN" b="1" dirty="0"/>
                <a:t>iron</a:t>
              </a:r>
              <a:r>
                <a:rPr lang="zh-CN" altLang="en-US" b="1" dirty="0"/>
                <a:t>动能范围在</a:t>
              </a:r>
              <a:r>
                <a:rPr lang="en-US" altLang="zh-CN" b="1" dirty="0"/>
                <a:t>1e4</a:t>
              </a:r>
              <a:r>
                <a:rPr lang="zh-CN" altLang="en-US" b="1" dirty="0"/>
                <a:t> 附近，</a:t>
              </a:r>
              <a:r>
                <a:rPr lang="en-US" altLang="zh-CN" b="1" dirty="0"/>
                <a:t>cut</a:t>
              </a:r>
              <a:r>
                <a:rPr lang="zh-CN" altLang="en-US" b="1" dirty="0"/>
                <a:t>起效了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6AEE80A-EC8F-2F80-56D4-0A1FA87FF22F}"/>
              </a:ext>
            </a:extLst>
          </p:cNvPr>
          <p:cNvGrpSpPr/>
          <p:nvPr/>
        </p:nvGrpSpPr>
        <p:grpSpPr>
          <a:xfrm>
            <a:off x="6040386" y="546964"/>
            <a:ext cx="3559015" cy="2368800"/>
            <a:chOff x="7646503" y="328037"/>
            <a:chExt cx="3559015" cy="2520000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C6673AA-FCC5-DD66-5CBF-EC07ACF8B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6503" y="328037"/>
              <a:ext cx="3559015" cy="2520000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C3702F2-197C-1C7C-025F-91E3D717DA35}"/>
                </a:ext>
              </a:extLst>
            </p:cNvPr>
            <p:cNvSpPr txBox="1"/>
            <p:nvPr/>
          </p:nvSpPr>
          <p:spPr>
            <a:xfrm>
              <a:off x="8674308" y="1514007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iron</a:t>
              </a:r>
              <a:endParaRPr lang="zh-CN" altLang="en-US" b="1" dirty="0"/>
            </a:p>
          </p:txBody>
        </p: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A17281FB-4E39-035C-0A3C-A12B3D63CD29}"/>
              </a:ext>
            </a:extLst>
          </p:cNvPr>
          <p:cNvSpPr/>
          <p:nvPr/>
        </p:nvSpPr>
        <p:spPr>
          <a:xfrm>
            <a:off x="8999369" y="1646865"/>
            <a:ext cx="233870" cy="1058939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4C45C15-AB9F-5615-FB75-EFA6788ADF3F}"/>
              </a:ext>
            </a:extLst>
          </p:cNvPr>
          <p:cNvSpPr/>
          <p:nvPr/>
        </p:nvSpPr>
        <p:spPr>
          <a:xfrm>
            <a:off x="10598320" y="3910907"/>
            <a:ext cx="233870" cy="1058939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423BDCE9-3BA0-0A2A-1EC9-7EC21822C656}"/>
              </a:ext>
            </a:extLst>
          </p:cNvPr>
          <p:cNvCxnSpPr>
            <a:stCxn id="31" idx="6"/>
            <a:endCxn id="32" idx="2"/>
          </p:cNvCxnSpPr>
          <p:nvPr/>
        </p:nvCxnSpPr>
        <p:spPr>
          <a:xfrm>
            <a:off x="9233239" y="2176335"/>
            <a:ext cx="1365081" cy="2264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5D3F3515-4890-6C26-1F88-CE1E0935E91E}"/>
              </a:ext>
            </a:extLst>
          </p:cNvPr>
          <p:cNvSpPr txBox="1"/>
          <p:nvPr/>
        </p:nvSpPr>
        <p:spPr>
          <a:xfrm>
            <a:off x="378501" y="133796"/>
            <a:ext cx="49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代码</a:t>
            </a:r>
            <a:r>
              <a:rPr lang="en-US" altLang="zh-CN" b="1" dirty="0"/>
              <a:t>bug</a:t>
            </a:r>
            <a:r>
              <a:rPr lang="zh-CN" altLang="en-US" b="1" dirty="0"/>
              <a:t>修正：按照</a:t>
            </a:r>
            <a:r>
              <a:rPr lang="en-US" altLang="zh-CN" b="1" dirty="0" err="1"/>
              <a:t>dE</a:t>
            </a:r>
            <a:r>
              <a:rPr lang="en-US" altLang="zh-CN" b="1" dirty="0"/>
              <a:t>/dx </a:t>
            </a:r>
            <a:r>
              <a:rPr lang="zh-CN" altLang="en-US" b="1" dirty="0"/>
              <a:t>做</a:t>
            </a:r>
            <a:r>
              <a:rPr lang="en-US" altLang="zh-CN" b="1" dirty="0"/>
              <a:t>cut</a:t>
            </a:r>
            <a:r>
              <a:rPr lang="zh-CN" altLang="en-US" b="1" dirty="0"/>
              <a:t>，而非</a:t>
            </a:r>
            <a:r>
              <a:rPr lang="en-US" altLang="zh-CN" b="1" dirty="0"/>
              <a:t>dL/dx</a:t>
            </a:r>
            <a:endParaRPr lang="zh-CN" altLang="en-US" b="1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C7514B0-6EC0-2A9C-38FE-0D5EB223F686}"/>
              </a:ext>
            </a:extLst>
          </p:cNvPr>
          <p:cNvSpPr txBox="1"/>
          <p:nvPr/>
        </p:nvSpPr>
        <p:spPr>
          <a:xfrm>
            <a:off x="9751102" y="2403843"/>
            <a:ext cx="117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输出检查</a:t>
            </a:r>
          </a:p>
        </p:txBody>
      </p:sp>
    </p:spTree>
    <p:extLst>
      <p:ext uri="{BB962C8B-B14F-4D97-AF65-F5344CB8AC3E}">
        <p14:creationId xmlns:p14="http://schemas.microsoft.com/office/powerpoint/2010/main" val="284296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B2252DF-6442-6135-67E2-7F34CF91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7" y="1472949"/>
            <a:ext cx="3482958" cy="252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36FDC86-8BA6-CC08-B7A7-873E7BE9C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724" y="1472949"/>
            <a:ext cx="3504558" cy="252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F76CE93-D6D1-02D7-04AE-5887DCA43343}"/>
              </a:ext>
            </a:extLst>
          </p:cNvPr>
          <p:cNvSpPr txBox="1"/>
          <p:nvPr/>
        </p:nvSpPr>
        <p:spPr>
          <a:xfrm>
            <a:off x="444917" y="410187"/>
            <a:ext cx="500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Bug</a:t>
            </a:r>
            <a:r>
              <a:rPr lang="zh-CN" altLang="en-US" sz="2400" b="1" dirty="0"/>
              <a:t>修复前后结果分析比较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985EC69-A484-B472-59AF-C14C5B46B2A2}"/>
              </a:ext>
            </a:extLst>
          </p:cNvPr>
          <p:cNvSpPr txBox="1"/>
          <p:nvPr/>
        </p:nvSpPr>
        <p:spPr>
          <a:xfrm>
            <a:off x="1801527" y="2455263"/>
            <a:ext cx="104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修复前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6DF5426-6ABA-18E3-701B-FA3573F252EA}"/>
              </a:ext>
            </a:extLst>
          </p:cNvPr>
          <p:cNvSpPr txBox="1"/>
          <p:nvPr/>
        </p:nvSpPr>
        <p:spPr>
          <a:xfrm>
            <a:off x="5560468" y="2455263"/>
            <a:ext cx="104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修复后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7EA574E-D046-78A2-71A0-1D041F8C9AEB}"/>
              </a:ext>
            </a:extLst>
          </p:cNvPr>
          <p:cNvSpPr txBox="1"/>
          <p:nvPr/>
        </p:nvSpPr>
        <p:spPr>
          <a:xfrm>
            <a:off x="228937" y="4975263"/>
            <a:ext cx="11460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预期：</a:t>
            </a:r>
            <a:endParaRPr lang="en-US" altLang="zh-CN" sz="1600" b="1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/>
              <a:t>高速的 </a:t>
            </a:r>
            <a:r>
              <a:rPr lang="en-US" altLang="zh-CN" sz="1600" dirty="0"/>
              <a:t>iron, carbon</a:t>
            </a:r>
            <a:r>
              <a:rPr lang="zh-CN" altLang="en-US" sz="1600" dirty="0"/>
              <a:t>的</a:t>
            </a:r>
            <a:r>
              <a:rPr lang="en-US" altLang="zh-CN" sz="1600" dirty="0"/>
              <a:t>TOF</a:t>
            </a:r>
            <a:r>
              <a:rPr lang="zh-CN" altLang="en-US" sz="1600" dirty="0"/>
              <a:t>以及能量与磁单极子可能产生偶然符合。</a:t>
            </a: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/>
              <a:t>修复后偶然符合的速度范围以及符合率会变小。</a:t>
            </a: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/>
              <a:t>根据右侧的通量谱</a:t>
            </a:r>
            <a:r>
              <a:rPr lang="en-US" altLang="zh-CN" sz="1600" dirty="0"/>
              <a:t>(</a:t>
            </a:r>
            <a:r>
              <a:rPr lang="zh-CN" altLang="en-US" sz="1600" dirty="0"/>
              <a:t>横坐标转换为了</a:t>
            </a:r>
            <a:r>
              <a:rPr lang="en-US" altLang="zh-CN" sz="1600" dirty="0"/>
              <a:t>TOF), iron</a:t>
            </a:r>
            <a:r>
              <a:rPr lang="zh-CN" altLang="en-US" sz="1600" dirty="0"/>
              <a:t>符合率应该为</a:t>
            </a:r>
            <a:r>
              <a:rPr lang="en-US" altLang="zh-CN" sz="1600" dirty="0"/>
              <a:t>1e-8 cm-2 sr-1 s-1</a:t>
            </a:r>
            <a:r>
              <a:rPr lang="zh-CN" altLang="en-US" sz="1600" dirty="0"/>
              <a:t>量级</a:t>
            </a:r>
            <a:r>
              <a:rPr lang="en-US" altLang="zh-CN" sz="1600" dirty="0"/>
              <a:t>,carbon </a:t>
            </a:r>
            <a:r>
              <a:rPr lang="zh-CN" altLang="en-US" sz="1600" dirty="0"/>
              <a:t>的符合率在</a:t>
            </a:r>
            <a:r>
              <a:rPr lang="en-US" altLang="zh-CN" sz="1600" dirty="0"/>
              <a:t>1e-6 cm-2 sr-1 s-1</a:t>
            </a:r>
            <a:r>
              <a:rPr lang="zh-CN" altLang="en-US" sz="1600" dirty="0"/>
              <a:t>量级</a:t>
            </a:r>
            <a:endParaRPr lang="en-US" altLang="zh-CN" sz="1600" dirty="0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230F2F66-D53E-4B96-6E22-C60F6A2CB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962" y="1472949"/>
            <a:ext cx="3564440" cy="2520000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AE0FA2B6-9525-BBB2-0573-EE33F9D2DD16}"/>
              </a:ext>
            </a:extLst>
          </p:cNvPr>
          <p:cNvSpPr txBox="1"/>
          <p:nvPr/>
        </p:nvSpPr>
        <p:spPr>
          <a:xfrm>
            <a:off x="444917" y="982661"/>
            <a:ext cx="10850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为了验证代码</a:t>
            </a:r>
            <a:r>
              <a:rPr lang="zh-CN" altLang="en-US" sz="1800" b="1" dirty="0"/>
              <a:t>，先考虑在小角度下入射的情况。 模拟前根据输入可以对输出做出预测。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BDE8984-A1D1-1EE5-1159-78C46D77F7BF}"/>
              </a:ext>
            </a:extLst>
          </p:cNvPr>
          <p:cNvSpPr txBox="1"/>
          <p:nvPr/>
        </p:nvSpPr>
        <p:spPr>
          <a:xfrm>
            <a:off x="455117" y="3956020"/>
            <a:ext cx="73397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图一</a:t>
            </a:r>
            <a:r>
              <a:rPr lang="en-US" altLang="zh-CN" sz="1400" dirty="0"/>
              <a:t>:</a:t>
            </a:r>
            <a:r>
              <a:rPr lang="zh-CN" altLang="en-US" sz="1400" dirty="0"/>
              <a:t>  输入的不同粒子的速度</a:t>
            </a:r>
            <a:r>
              <a:rPr lang="en-US" altLang="zh-CN" sz="1400" dirty="0"/>
              <a:t>(TOF)</a:t>
            </a:r>
            <a:r>
              <a:rPr lang="zh-CN" altLang="en-US" sz="1400" dirty="0"/>
              <a:t>与其能量沉积</a:t>
            </a:r>
            <a:r>
              <a:rPr lang="en-US" altLang="zh-CN" sz="1400" dirty="0"/>
              <a:t>(dL/dx*10cm)</a:t>
            </a:r>
            <a:r>
              <a:rPr lang="zh-CN" altLang="en-US" sz="1400" dirty="0"/>
              <a:t>的关系，实线部分表示能够穿过</a:t>
            </a:r>
            <a:r>
              <a:rPr lang="en-US" altLang="zh-CN" sz="1400" dirty="0"/>
              <a:t>7.5cm</a:t>
            </a:r>
            <a:r>
              <a:rPr lang="zh-CN" altLang="en-US" sz="1400" dirty="0"/>
              <a:t>的</a:t>
            </a:r>
            <a:r>
              <a:rPr lang="en-US" altLang="zh-CN" sz="1400" dirty="0"/>
              <a:t>PS</a:t>
            </a:r>
            <a:r>
              <a:rPr lang="zh-CN" altLang="en-US" sz="1400" dirty="0"/>
              <a:t>对应的范围，修复前后指的是实线范围计算方法由</a:t>
            </a:r>
            <a:r>
              <a:rPr lang="en-US" altLang="zh-CN" sz="1400" dirty="0"/>
              <a:t>dL/dx</a:t>
            </a:r>
            <a:r>
              <a:rPr lang="zh-CN" altLang="en-US" sz="1400" dirty="0"/>
              <a:t>给出还是由</a:t>
            </a:r>
            <a:r>
              <a:rPr lang="en-US" altLang="zh-CN" sz="1400" dirty="0" err="1"/>
              <a:t>dE</a:t>
            </a:r>
            <a:r>
              <a:rPr lang="en-US" altLang="zh-CN" sz="1400" dirty="0"/>
              <a:t>/dx</a:t>
            </a:r>
            <a:r>
              <a:rPr lang="zh-CN" altLang="en-US" sz="1400" dirty="0"/>
              <a:t>给出，灰色部分为</a:t>
            </a:r>
            <a:r>
              <a:rPr lang="en-US" altLang="zh-CN" sz="1400" dirty="0"/>
              <a:t>2sigma</a:t>
            </a:r>
            <a:r>
              <a:rPr lang="zh-CN" altLang="en-US" sz="1400" dirty="0"/>
              <a:t>的能量分辨率对应范围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36395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198A0B9-9C34-F71A-8CA3-204DB3414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077" y="758234"/>
            <a:ext cx="3318824" cy="234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5EEB33E-4B7F-AE32-B95D-FD28259CD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0" y="758234"/>
            <a:ext cx="3323645" cy="2340000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1A6B511B-79A1-2DD3-6C82-3D42B06AFF46}"/>
              </a:ext>
            </a:extLst>
          </p:cNvPr>
          <p:cNvGrpSpPr/>
          <p:nvPr/>
        </p:nvGrpSpPr>
        <p:grpSpPr>
          <a:xfrm>
            <a:off x="680176" y="397591"/>
            <a:ext cx="5764866" cy="2136450"/>
            <a:chOff x="3874956" y="583659"/>
            <a:chExt cx="5764866" cy="213645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58620B9-85B0-9020-DD9A-025959C87438}"/>
                </a:ext>
              </a:extLst>
            </p:cNvPr>
            <p:cNvSpPr txBox="1"/>
            <p:nvPr/>
          </p:nvSpPr>
          <p:spPr>
            <a:xfrm>
              <a:off x="3874956" y="583659"/>
              <a:ext cx="57648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/>
                <a:t>图二</a:t>
              </a:r>
              <a:r>
                <a:rPr lang="en-US" altLang="zh-CN" sz="1600" b="1" dirty="0"/>
                <a:t>.</a:t>
              </a:r>
              <a:r>
                <a:rPr lang="zh-CN" altLang="en-US" sz="1600" b="1" dirty="0"/>
                <a:t> 小角度下的背景谱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8AAF1BC-8A26-8DC0-17BF-49A92C9D6E15}"/>
                </a:ext>
              </a:extLst>
            </p:cNvPr>
            <p:cNvSpPr txBox="1"/>
            <p:nvPr/>
          </p:nvSpPr>
          <p:spPr>
            <a:xfrm>
              <a:off x="8242680" y="2350777"/>
              <a:ext cx="1049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修复前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26CA736-7D29-F3BB-B092-AF880B239958}"/>
                </a:ext>
              </a:extLst>
            </p:cNvPr>
            <p:cNvSpPr txBox="1"/>
            <p:nvPr/>
          </p:nvSpPr>
          <p:spPr>
            <a:xfrm>
              <a:off x="4895151" y="2350777"/>
              <a:ext cx="1049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修复后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B61D1193-F621-29E8-D730-529F65D68B98}"/>
              </a:ext>
            </a:extLst>
          </p:cNvPr>
          <p:cNvSpPr txBox="1"/>
          <p:nvPr/>
        </p:nvSpPr>
        <p:spPr>
          <a:xfrm>
            <a:off x="6992404" y="945293"/>
            <a:ext cx="3849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/>
              <a:t>实线为只考虑能量</a:t>
            </a:r>
            <a:r>
              <a:rPr lang="en-US" altLang="zh-CN" sz="1400" b="1" dirty="0"/>
              <a:t>cut</a:t>
            </a:r>
            <a:r>
              <a:rPr lang="zh-CN" altLang="en-US" sz="1400" b="1" dirty="0"/>
              <a:t>得到的背景谱</a:t>
            </a:r>
            <a:r>
              <a:rPr lang="en-US" altLang="zh-CN" sz="1400" b="1" dirty="0"/>
              <a:t>,</a:t>
            </a:r>
            <a:r>
              <a:rPr lang="zh-CN" altLang="en-US" sz="1400" b="1" dirty="0"/>
              <a:t>虚线为同时考虑能量和</a:t>
            </a:r>
            <a:r>
              <a:rPr lang="en-US" altLang="zh-CN" sz="1400" b="1" dirty="0"/>
              <a:t>TOF</a:t>
            </a:r>
            <a:r>
              <a:rPr lang="zh-CN" altLang="en-US" sz="1400" b="1" dirty="0"/>
              <a:t>得到的背景谱。最终的</a:t>
            </a:r>
            <a:r>
              <a:rPr lang="en-US" altLang="zh-CN" sz="1400" b="1" dirty="0"/>
              <a:t>particle rate</a:t>
            </a:r>
            <a:r>
              <a:rPr lang="zh-CN" altLang="en-US" sz="1400" b="1" dirty="0"/>
              <a:t>由虚线决定</a:t>
            </a:r>
            <a:endParaRPr lang="en-US" altLang="zh-CN" sz="1400" b="1" dirty="0"/>
          </a:p>
          <a:p>
            <a:endParaRPr lang="zh-CN" altLang="en-US" sz="1400" b="1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EF59F3E-95F0-6966-ED1C-5C2C35119C16}"/>
              </a:ext>
            </a:extLst>
          </p:cNvPr>
          <p:cNvGrpSpPr/>
          <p:nvPr/>
        </p:nvGrpSpPr>
        <p:grpSpPr>
          <a:xfrm>
            <a:off x="394910" y="3062655"/>
            <a:ext cx="11039842" cy="3135363"/>
            <a:chOff x="394910" y="3062655"/>
            <a:chExt cx="11039842" cy="3135363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C867734-6D34-5964-69E2-C1EC2C801140}"/>
                </a:ext>
              </a:extLst>
            </p:cNvPr>
            <p:cNvGrpSpPr/>
            <p:nvPr/>
          </p:nvGrpSpPr>
          <p:grpSpPr>
            <a:xfrm>
              <a:off x="394910" y="3062655"/>
              <a:ext cx="10802743" cy="3036749"/>
              <a:chOff x="3553497" y="3209968"/>
              <a:chExt cx="11564806" cy="2881920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44B89A6-A9F8-8BB0-FB31-6686784D8B90}"/>
                  </a:ext>
                </a:extLst>
              </p:cNvPr>
              <p:cNvSpPr txBox="1"/>
              <p:nvPr/>
            </p:nvSpPr>
            <p:spPr>
              <a:xfrm>
                <a:off x="3858887" y="3209968"/>
                <a:ext cx="11259416" cy="321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/>
                  <a:t>图三</a:t>
                </a:r>
                <a:r>
                  <a:rPr lang="en-US" altLang="zh-CN" sz="1600" b="1" dirty="0"/>
                  <a:t>.</a:t>
                </a:r>
                <a:r>
                  <a:rPr lang="zh-CN" altLang="en-US" sz="1600" b="1" dirty="0"/>
                  <a:t> 修复后模拟产生的 </a:t>
                </a:r>
                <a:r>
                  <a:rPr lang="en-US" altLang="zh-CN" sz="1600" b="1" dirty="0"/>
                  <a:t>Iron </a:t>
                </a:r>
                <a:r>
                  <a:rPr lang="zh-CN" altLang="en-US" sz="1600" b="1" dirty="0"/>
                  <a:t>以及</a:t>
                </a:r>
                <a:r>
                  <a:rPr lang="en-US" altLang="zh-CN" sz="1600" b="1" dirty="0"/>
                  <a:t>Carbon </a:t>
                </a:r>
                <a:r>
                  <a:rPr lang="zh-CN" altLang="en-US" sz="1600" b="1" dirty="0"/>
                  <a:t>和 某一速度的</a:t>
                </a:r>
                <a:r>
                  <a:rPr lang="en-US" altLang="zh-CN" sz="1600" b="1" dirty="0"/>
                  <a:t>monopole TOFs &amp; Deposit Energy</a:t>
                </a:r>
                <a:r>
                  <a:rPr lang="zh-CN" altLang="en-US" sz="1600" b="1" dirty="0"/>
                  <a:t>二维分布</a:t>
                </a:r>
                <a:r>
                  <a:rPr lang="en-US" altLang="zh-CN" sz="1600" b="1" dirty="0"/>
                  <a:t> </a:t>
                </a:r>
                <a:endParaRPr lang="zh-CN" altLang="en-US" sz="1600" b="1" dirty="0"/>
              </a:p>
            </p:txBody>
          </p:sp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AF74DACB-9BA2-014E-424C-18D730284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3497" y="3856298"/>
                <a:ext cx="5780935" cy="2235590"/>
              </a:xfrm>
              <a:prstGeom prst="rect">
                <a:avLst/>
              </a:prstGeom>
            </p:spPr>
          </p:pic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0D96AB7-8111-B1CB-1F49-F78BECBCE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4752" y="3645094"/>
              <a:ext cx="5400000" cy="2552924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E73A306-3C26-8BF3-6B91-165736B7B88B}"/>
              </a:ext>
            </a:extLst>
          </p:cNvPr>
          <p:cNvSpPr txBox="1"/>
          <p:nvPr/>
        </p:nvSpPr>
        <p:spPr>
          <a:xfrm>
            <a:off x="2580107" y="3411614"/>
            <a:ext cx="728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/>
              <a:t>Iron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5340E1A-384B-7369-6B25-C19A79979CEA}"/>
              </a:ext>
            </a:extLst>
          </p:cNvPr>
          <p:cNvSpPr txBox="1"/>
          <p:nvPr/>
        </p:nvSpPr>
        <p:spPr>
          <a:xfrm>
            <a:off x="8050676" y="3401209"/>
            <a:ext cx="939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Carbon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33023E-316D-AC69-F3E8-7C2CEEE3FB8B}"/>
              </a:ext>
            </a:extLst>
          </p:cNvPr>
          <p:cNvSpPr txBox="1"/>
          <p:nvPr/>
        </p:nvSpPr>
        <p:spPr>
          <a:xfrm>
            <a:off x="619762" y="6099404"/>
            <a:ext cx="4821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能量分辨率</a:t>
            </a:r>
            <a:r>
              <a:rPr lang="en-US" altLang="zh-CN" sz="1200" dirty="0"/>
              <a:t>~6%, </a:t>
            </a:r>
            <a:r>
              <a:rPr lang="zh-CN" altLang="en-US" sz="1200" dirty="0"/>
              <a:t>能量中心值</a:t>
            </a:r>
            <a:r>
              <a:rPr lang="en-US" altLang="zh-CN" sz="1200" dirty="0"/>
              <a:t>~138MeV,</a:t>
            </a:r>
            <a:r>
              <a:rPr lang="zh-CN" altLang="en-US" sz="1200" dirty="0"/>
              <a:t>能量展宽</a:t>
            </a:r>
            <a:r>
              <a:rPr lang="en-US" altLang="zh-CN" sz="1200" dirty="0"/>
              <a:t>~8.5MeV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8248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4599C96-4EE6-674B-099C-7875AE519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341" y="1296890"/>
            <a:ext cx="7050459" cy="235504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0D3C8AC-2816-8C87-C164-BEBE7F2C225E}"/>
              </a:ext>
            </a:extLst>
          </p:cNvPr>
          <p:cNvSpPr txBox="1"/>
          <p:nvPr/>
        </p:nvSpPr>
        <p:spPr>
          <a:xfrm>
            <a:off x="529280" y="479684"/>
            <a:ext cx="545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全部角度下模拟结果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9F5F645-B8C9-25EF-0218-181B72836EDE}"/>
                  </a:ext>
                </a:extLst>
              </p:cNvPr>
              <p:cNvSpPr txBox="1"/>
              <p:nvPr/>
            </p:nvSpPr>
            <p:spPr>
              <a:xfrm>
                <a:off x="529280" y="944380"/>
                <a:ext cx="6740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latin typeface="Adobe 宋体 Std L" panose="02020300000000000000" pitchFamily="18" charset="-122"/>
                    <a:ea typeface="Adobe 宋体 Std L" panose="02020300000000000000" pitchFamily="18" charset="-122"/>
                  </a:rPr>
                  <a:t>考虑分辨率为</a:t>
                </a:r>
                <a14:m>
                  <m:oMath xmlns:m="http://schemas.openxmlformats.org/officeDocument/2006/math">
                    <m:r>
                      <a:rPr lang="zh-CN" altLang="en-US" sz="1400" i="1" smtClean="0">
                        <a:latin typeface="Cambria Math" panose="02040503050406030204" pitchFamily="18" charset="0"/>
                      </a:rPr>
                      <m:t>𝛿𝜃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=0.1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1400" dirty="0">
                    <a:latin typeface="Adobe 宋体 Std L" panose="02020300000000000000" pitchFamily="18" charset="-122"/>
                    <a:ea typeface="Adobe 宋体 Std L" panose="02020300000000000000" pitchFamily="18" charset="-122"/>
                  </a:rPr>
                  <a:t>对大角度下的事例进行修正。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9F5F645-B8C9-25EF-0218-181B72836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80" y="944380"/>
                <a:ext cx="6740950" cy="307777"/>
              </a:xfrm>
              <a:prstGeom prst="rect">
                <a:avLst/>
              </a:prstGeom>
              <a:blipFill>
                <a:blip r:embed="rId3"/>
                <a:stretch>
                  <a:fillRect l="-271" t="-6000" b="-1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434771B3-50DB-892B-612E-0BDA37891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41" y="1371363"/>
            <a:ext cx="3697282" cy="252000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D7052C85-6496-D72A-1D04-46A99A77446B}"/>
              </a:ext>
            </a:extLst>
          </p:cNvPr>
          <p:cNvSpPr txBox="1"/>
          <p:nvPr/>
        </p:nvSpPr>
        <p:spPr>
          <a:xfrm>
            <a:off x="1618856" y="6474825"/>
            <a:ext cx="14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角度修正前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D4B30B6-4A00-576F-C982-7F36FB0AF99A}"/>
              </a:ext>
            </a:extLst>
          </p:cNvPr>
          <p:cNvSpPr txBox="1"/>
          <p:nvPr/>
        </p:nvSpPr>
        <p:spPr>
          <a:xfrm>
            <a:off x="5917441" y="6488668"/>
            <a:ext cx="169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角度修正后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60138538-7926-0FF7-CE72-95151251C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341" y="3835619"/>
            <a:ext cx="3732897" cy="25200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0DA9C94-D21D-3639-4DAD-FCBDEDC9A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80" y="3835619"/>
            <a:ext cx="373275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1EA5819B-0191-00F6-D8FC-5BB11EABC5D5}"/>
              </a:ext>
            </a:extLst>
          </p:cNvPr>
          <p:cNvGrpSpPr/>
          <p:nvPr/>
        </p:nvGrpSpPr>
        <p:grpSpPr>
          <a:xfrm>
            <a:off x="392107" y="123705"/>
            <a:ext cx="7017270" cy="6610589"/>
            <a:chOff x="432842" y="373718"/>
            <a:chExt cx="7017270" cy="661058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58AE5FD-22C2-612B-C91B-9C788EA960A5}"/>
                </a:ext>
              </a:extLst>
            </p:cNvPr>
            <p:cNvSpPr txBox="1"/>
            <p:nvPr/>
          </p:nvSpPr>
          <p:spPr>
            <a:xfrm>
              <a:off x="432842" y="373718"/>
              <a:ext cx="60972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Pile up</a:t>
              </a:r>
              <a:r>
                <a:rPr lang="zh-CN" altLang="en-US" b="1" dirty="0"/>
                <a:t>的分析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D8A45D1B-9F55-3551-2C85-5FDC6591245F}"/>
                    </a:ext>
                  </a:extLst>
                </p:cNvPr>
                <p:cNvSpPr txBox="1"/>
                <p:nvPr/>
              </p:nvSpPr>
              <p:spPr>
                <a:xfrm>
                  <a:off x="432842" y="801974"/>
                  <a:ext cx="7017270" cy="6182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1400" dirty="0"/>
                    <a:t>Pile up</a:t>
                  </a:r>
                  <a:r>
                    <a:rPr lang="zh-CN" altLang="en-US" sz="1400" dirty="0"/>
                    <a:t>指的是不同背景粒子形成了类似于单一粒子的事例。</a:t>
                  </a:r>
                  <a:endParaRPr lang="en-US" altLang="zh-CN" sz="1400" dirty="0"/>
                </a:p>
                <a:p>
                  <a:endParaRPr lang="en-US" altLang="zh-CN" sz="1400" dirty="0"/>
                </a:p>
                <a:p>
                  <a:r>
                    <a:rPr lang="zh-CN" altLang="en-US" sz="1400" dirty="0"/>
                    <a:t>文章中关于</a:t>
                  </a:r>
                  <a:r>
                    <a:rPr lang="en-US" altLang="zh-CN" sz="1400" dirty="0"/>
                    <a:t>pile up </a:t>
                  </a:r>
                  <a:r>
                    <a:rPr lang="zh-CN" altLang="en-US" sz="1400" dirty="0"/>
                    <a:t>的计算公式是：</a:t>
                  </a:r>
                  <a:endParaRPr lang="en-US" altLang="zh-CN" sz="1400" dirty="0"/>
                </a:p>
                <a:p>
                  <a:endParaRPr lang="en-US" altLang="zh-CN" sz="1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altLang="zh-CN" sz="1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𝑝𝑖𝑙𝑒𝑢𝑝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∬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nary>
                                          <m:naryPr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r>
                                              <a:rPr lang="zh-CN" alt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  <m: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  <m: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nary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𝑖𝑜𝑛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altLang="zh-CN" sz="1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Ω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𝑑𝐸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zh-CN" alt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l-GR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𝑃𝑆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𝑝𝑖𝑙𝑒𝑢𝑝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𝑝𝑖𝑙𝑒𝑢𝑝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zh-CN" altLang="en-US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zh-CN" altLang="en-US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nary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∬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nary>
                                          <m:naryPr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  <m: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  <m: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nary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𝑖𝑜𝑛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altLang="zh-CN" sz="14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Ω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p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𝑑𝐸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𝑃𝑆</m:t>
                            </m:r>
                          </m:sub>
                        </m:sSub>
                        <m:r>
                          <a:rPr lang="en-US" altLang="zh-CN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CN" alt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𝑚𝑎𝑥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𝐴𝑆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3×10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1400" b="0" dirty="0">
                    <a:ea typeface="Cambria Math" panose="02040503050406030204" pitchFamily="18" charset="0"/>
                  </a:endParaRPr>
                </a:p>
                <a:p>
                  <a:endParaRPr lang="en-US" altLang="zh-CN" sz="1400" dirty="0"/>
                </a:p>
                <a:p>
                  <a:r>
                    <a:rPr lang="zh-CN" altLang="en-US" sz="1400" dirty="0"/>
                    <a:t>解析上看</a:t>
                  </a:r>
                  <a:r>
                    <a:rPr lang="en-US" altLang="zh-CN" sz="1400" dirty="0"/>
                    <a:t>, </a:t>
                  </a:r>
                  <a:r>
                    <a:rPr lang="zh-CN" altLang="en-US" sz="1400" dirty="0"/>
                    <a:t>在设置最大角度为</a:t>
                  </a:r>
                  <a:r>
                    <a:rPr lang="en-US" altLang="zh-CN" sz="1400" dirty="0"/>
                    <a:t>80°</a:t>
                  </a:r>
                  <a:r>
                    <a:rPr lang="zh-CN" altLang="en-US" sz="1400" dirty="0"/>
                    <a:t>的情况下</a:t>
                  </a:r>
                  <a:r>
                    <a:rPr lang="en-US" altLang="zh-CN" sz="1400" dirty="0"/>
                    <a:t>,pile up </a:t>
                  </a:r>
                  <a:r>
                    <a:rPr lang="zh-CN" altLang="en-US" sz="1400" dirty="0"/>
                    <a:t>背景率在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3×10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1400" dirty="0"/>
                    <a:t>量级</a:t>
                  </a:r>
                  <a:endParaRPr lang="en-US" altLang="zh-CN" sz="1400" dirty="0"/>
                </a:p>
                <a:p>
                  <a:endParaRPr lang="en-US" altLang="zh-CN" sz="1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CN" altLang="en-US" sz="1400" dirty="0"/>
                    <a:t>模拟上，可以认为</a:t>
                  </a:r>
                  <a:r>
                    <a:rPr lang="en-US" altLang="zh-CN" sz="1400" dirty="0"/>
                    <a:t>pile up </a:t>
                  </a:r>
                  <a:r>
                    <a:rPr lang="zh-CN" altLang="en-US" sz="1400" dirty="0"/>
                    <a:t>随角度发生的概率分布为：</a:t>
                  </a:r>
                  <a:endPara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</m:t>
                          </m:r>
                          <m:r>
                            <a:rPr lang="zh-CN" alt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altLang="zh-CN" sz="1400" dirty="0"/>
                    <a:t>,</a:t>
                  </a:r>
                </a:p>
                <a:p>
                  <a:r>
                    <a:rPr lang="zh-CN" altLang="en-US" sz="1400" dirty="0"/>
                    <a:t>其中</a:t>
                  </a:r>
                  <a:r>
                    <a:rPr lang="en-US" altLang="zh-CN" sz="1400" dirty="0"/>
                    <a:t>C</a:t>
                  </a:r>
                  <a:r>
                    <a:rPr lang="zh-CN" altLang="en-US" sz="1400" dirty="0"/>
                    <a:t>为归一化常数。</a:t>
                  </a:r>
                  <a:r>
                    <a:rPr lang="en-US" altLang="zh-CN" sz="1400" dirty="0"/>
                    <a:t>Pile</a:t>
                  </a:r>
                  <a:r>
                    <a:rPr lang="zh-CN" altLang="en-US" sz="1400" dirty="0"/>
                    <a:t>的能谱为所有角度入射情况下对应的能谱</a:t>
                  </a:r>
                  <a:r>
                    <a:rPr lang="en-US" altLang="zh-CN" sz="1400" dirty="0"/>
                    <a:t>,</a:t>
                  </a:r>
                  <a:r>
                    <a:rPr lang="zh-CN" altLang="en-US" sz="1400" dirty="0"/>
                    <a:t>对于该能谱的任意一个能量</a:t>
                  </a:r>
                  <a:r>
                    <a:rPr lang="en-US" altLang="zh-CN" sz="1400" dirty="0"/>
                    <a:t>, </a:t>
                  </a:r>
                  <a:r>
                    <a:rPr lang="zh-CN" altLang="en-US" sz="1400" dirty="0"/>
                    <a:t>其应该按照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zh-CN" altLang="en-US" sz="1400" dirty="0"/>
                    <a:t>分布被随机修正到对应能量处，利用蒙卡方法可以得到修正之后的能谱。</a:t>
                  </a:r>
                  <a:endParaRPr lang="en-US" altLang="zh-CN" sz="1400" dirty="0"/>
                </a:p>
                <a:p>
                  <a:endParaRPr lang="en-US" altLang="zh-CN" sz="1400" dirty="0"/>
                </a:p>
                <a:p>
                  <a:r>
                    <a:rPr lang="zh-CN" altLang="en-US" sz="1400" dirty="0">
                      <a:solidFill>
                        <a:srgbClr val="FF0000"/>
                      </a:solidFill>
                    </a:rPr>
                    <a:t>周六报告的内容中存在一个问题</a:t>
                  </a: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: </a:t>
                  </a:r>
                  <a:r>
                    <a:rPr lang="zh-CN" altLang="en-US" sz="1400" dirty="0">
                      <a:solidFill>
                        <a:srgbClr val="FF0000"/>
                      </a:solidFill>
                    </a:rPr>
                    <a:t>对于</a:t>
                  </a: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Rion</a:t>
                  </a:r>
                  <a:r>
                    <a:rPr lang="zh-CN" altLang="en-US" sz="1400" dirty="0">
                      <a:solidFill>
                        <a:srgbClr val="FF0000"/>
                      </a:solidFill>
                    </a:rPr>
                    <a:t>的计算</a:t>
                  </a: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,</a:t>
                  </a:r>
                  <a:r>
                    <a:rPr lang="zh-CN" altLang="en-US" sz="1400" dirty="0">
                      <a:solidFill>
                        <a:srgbClr val="FF0000"/>
                      </a:solidFill>
                    </a:rPr>
                    <a:t>应该是先计算修正能谱</a:t>
                  </a: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,</a:t>
                  </a:r>
                  <a:r>
                    <a:rPr lang="zh-CN" altLang="en-US" sz="1400" dirty="0">
                      <a:solidFill>
                        <a:srgbClr val="FF0000"/>
                      </a:solidFill>
                    </a:rPr>
                    <a:t>再在磁单极子速度范围内积分</a:t>
                  </a: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,</a:t>
                  </a:r>
                  <a:r>
                    <a:rPr lang="zh-CN" altLang="en-US" sz="1400" dirty="0">
                      <a:solidFill>
                        <a:srgbClr val="FF0000"/>
                      </a:solidFill>
                    </a:rPr>
                    <a:t>再求平方。而周六的报告中我是先求的平方，再在磁单极子速度范围内积分</a:t>
                  </a:r>
                  <a:endParaRPr lang="en-US" altLang="zh-CN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D8A45D1B-9F55-3551-2C85-5FDC65912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842" y="801974"/>
                  <a:ext cx="7017270" cy="6182333"/>
                </a:xfrm>
                <a:prstGeom prst="rect">
                  <a:avLst/>
                </a:prstGeom>
                <a:blipFill>
                  <a:blip r:embed="rId2"/>
                  <a:stretch>
                    <a:fillRect l="-261" t="-197" b="-9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E15BC3B-6D7D-909B-F902-A6B42EE88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14" y="271449"/>
            <a:ext cx="3837908" cy="252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0DEF07-E15E-E702-95FE-607B97318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200" y="2903164"/>
            <a:ext cx="3778022" cy="25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32DBAB9-CB8E-4FDC-9946-5D0A2827ACB6}"/>
                  </a:ext>
                </a:extLst>
              </p:cNvPr>
              <p:cNvSpPr txBox="1"/>
              <p:nvPr/>
            </p:nvSpPr>
            <p:spPr>
              <a:xfrm>
                <a:off x="7996234" y="5648894"/>
                <a:ext cx="1406604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d>
                                    <m:d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32DBAB9-CB8E-4FDC-9946-5D0A2827A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234" y="5648894"/>
                <a:ext cx="1406604" cy="5650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6BFCFAC-4762-7825-E615-8104E95B03B0}"/>
                  </a:ext>
                </a:extLst>
              </p:cNvPr>
              <p:cNvSpPr txBox="1"/>
              <p:nvPr/>
            </p:nvSpPr>
            <p:spPr>
              <a:xfrm>
                <a:off x="9989695" y="5620382"/>
                <a:ext cx="1520031" cy="736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（"/>
                              <m:endChr m:val="）"/>
                              <m:ctrlPr>
                                <a:rPr lang="zh-CN" alt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zh-CN" alt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d>
                                    <m:d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𝑑𝐸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6BFCFAC-4762-7825-E615-8104E95B0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695" y="5620382"/>
                <a:ext cx="1520031" cy="736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693D2E54-5350-7410-2BF2-69DC19D3DB4E}"/>
              </a:ext>
            </a:extLst>
          </p:cNvPr>
          <p:cNvSpPr txBox="1"/>
          <p:nvPr/>
        </p:nvSpPr>
        <p:spPr>
          <a:xfrm>
            <a:off x="8565178" y="6171815"/>
            <a:ext cx="50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4BF51D9-FC26-364E-EBB0-54DB1741DDC6}"/>
              </a:ext>
            </a:extLst>
          </p:cNvPr>
          <p:cNvSpPr txBox="1"/>
          <p:nvPr/>
        </p:nvSpPr>
        <p:spPr>
          <a:xfrm>
            <a:off x="10684124" y="6075219"/>
            <a:ext cx="50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5656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F27D2DE-92FF-0A63-42C1-5A5BBDFD9E7E}"/>
              </a:ext>
            </a:extLst>
          </p:cNvPr>
          <p:cNvSpPr txBox="1"/>
          <p:nvPr/>
        </p:nvSpPr>
        <p:spPr>
          <a:xfrm>
            <a:off x="642704" y="448668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Pile up </a:t>
            </a:r>
            <a:r>
              <a:rPr lang="zh-CN" altLang="en-US" b="1" dirty="0"/>
              <a:t>与</a:t>
            </a:r>
            <a:r>
              <a:rPr lang="en-US" altLang="zh-CN" b="1" dirty="0"/>
              <a:t>Direct passage</a:t>
            </a:r>
            <a:r>
              <a:rPr lang="zh-CN" altLang="en-US" b="1" dirty="0"/>
              <a:t>比较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3E5E5A-E6A1-81A2-A9E4-7DB49287E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43" y="1208798"/>
            <a:ext cx="4019035" cy="2520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2AB34BB-71D2-81B8-D46F-5984CD7CB965}"/>
              </a:ext>
            </a:extLst>
          </p:cNvPr>
          <p:cNvGrpSpPr/>
          <p:nvPr/>
        </p:nvGrpSpPr>
        <p:grpSpPr>
          <a:xfrm>
            <a:off x="3308649" y="882146"/>
            <a:ext cx="5025882" cy="307777"/>
            <a:chOff x="3087974" y="1148695"/>
            <a:chExt cx="7584940" cy="49308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1071029-A393-146F-BBC7-AEDE2BE9CEA9}"/>
                </a:ext>
              </a:extLst>
            </p:cNvPr>
            <p:cNvSpPr txBox="1"/>
            <p:nvPr/>
          </p:nvSpPr>
          <p:spPr>
            <a:xfrm>
              <a:off x="3087974" y="1191718"/>
              <a:ext cx="1086788" cy="405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能谱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4427C5C-6204-8836-FDDE-AED36A2D883D}"/>
                </a:ext>
              </a:extLst>
            </p:cNvPr>
            <p:cNvSpPr txBox="1"/>
            <p:nvPr/>
          </p:nvSpPr>
          <p:spPr>
            <a:xfrm>
              <a:off x="6761151" y="1148695"/>
              <a:ext cx="3911763" cy="493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对不同速度的</a:t>
              </a:r>
              <a:r>
                <a:rPr lang="en-US" altLang="zh-CN" sz="1400" b="1" dirty="0"/>
                <a:t>mm</a:t>
              </a:r>
              <a:r>
                <a:rPr lang="zh-CN" altLang="en-US" sz="1400" b="1" dirty="0"/>
                <a:t>的背景率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84078C39-694A-4934-98AD-4DB74EBAC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73" y="3950341"/>
            <a:ext cx="3807853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63D9FF8-9240-1DCE-20D6-1ED9D7385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904" y="1208798"/>
            <a:ext cx="3778022" cy="252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55B9A56-B489-C08A-FE8B-404F6F399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421" y="3950341"/>
            <a:ext cx="3793057" cy="2520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4DAC297-69DA-A234-B054-7C4DDD9DD156}"/>
              </a:ext>
            </a:extLst>
          </p:cNvPr>
          <p:cNvSpPr txBox="1"/>
          <p:nvPr/>
        </p:nvSpPr>
        <p:spPr>
          <a:xfrm>
            <a:off x="677056" y="45786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正确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7C55DB6-79EF-DA88-49A5-72BB84FB5873}"/>
              </a:ext>
            </a:extLst>
          </p:cNvPr>
          <p:cNvSpPr txBox="1"/>
          <p:nvPr/>
        </p:nvSpPr>
        <p:spPr>
          <a:xfrm>
            <a:off x="677056" y="20411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错误</a:t>
            </a:r>
          </a:p>
        </p:txBody>
      </p:sp>
    </p:spTree>
    <p:extLst>
      <p:ext uri="{BB962C8B-B14F-4D97-AF65-F5344CB8AC3E}">
        <p14:creationId xmlns:p14="http://schemas.microsoft.com/office/powerpoint/2010/main" val="54479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57572F9-1E17-3EAC-35C5-0F36E982E623}"/>
              </a:ext>
            </a:extLst>
          </p:cNvPr>
          <p:cNvSpPr txBox="1"/>
          <p:nvPr/>
        </p:nvSpPr>
        <p:spPr>
          <a:xfrm>
            <a:off x="539647" y="506955"/>
            <a:ext cx="600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之前</a:t>
            </a:r>
            <a:r>
              <a:rPr lang="en-US" altLang="zh-CN" dirty="0"/>
              <a:t>Coil </a:t>
            </a:r>
            <a:r>
              <a:rPr lang="zh-CN" altLang="en-US" dirty="0"/>
              <a:t>的热噪声配置文件由于莫名原因被改为了</a:t>
            </a:r>
            <a:r>
              <a:rPr lang="en-US" altLang="zh-CN" dirty="0"/>
              <a:t>168Hz,</a:t>
            </a:r>
            <a:r>
              <a:rPr lang="zh-CN" altLang="en-US" dirty="0"/>
              <a:t>导致计算的背景率太高。修改为</a:t>
            </a:r>
            <a:r>
              <a:rPr lang="en-US" altLang="zh-CN" dirty="0"/>
              <a:t>6.8Hz</a:t>
            </a:r>
            <a:r>
              <a:rPr lang="zh-CN" altLang="en-US" dirty="0"/>
              <a:t>之后和之前结果保持了一致</a:t>
            </a:r>
            <a:endParaRPr lang="en-US" altLang="zh-CN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A660D23-06A1-2F26-AF8A-522768C42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42268"/>
              </p:ext>
            </p:extLst>
          </p:nvPr>
        </p:nvGraphicFramePr>
        <p:xfrm>
          <a:off x="6663961" y="506955"/>
          <a:ext cx="43538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905">
                  <a:extLst>
                    <a:ext uri="{9D8B030D-6E8A-4147-A177-3AD203B41FA5}">
                      <a16:colId xmlns:a16="http://schemas.microsoft.com/office/drawing/2014/main" val="4245348321"/>
                    </a:ext>
                  </a:extLst>
                </a:gridCol>
                <a:gridCol w="2176905">
                  <a:extLst>
                    <a:ext uri="{9D8B030D-6E8A-4147-A177-3AD203B41FA5}">
                      <a16:colId xmlns:a16="http://schemas.microsoft.com/office/drawing/2014/main" val="1888461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Number of coil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Probability(Pc)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65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0.00068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34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2.312e-07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601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5.240e-11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05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8.90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e-15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16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1.373e-22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2804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2D96E93-C91D-5A49-0159-7D3FF5452986}"/>
                  </a:ext>
                </a:extLst>
              </p:cNvPr>
              <p:cNvSpPr txBox="1"/>
              <p:nvPr/>
            </p:nvSpPr>
            <p:spPr>
              <a:xfrm>
                <a:off x="4879299" y="3275351"/>
                <a:ext cx="6670622" cy="1730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Time range = 60*60*24*365 = 3153600</a:t>
                </a:r>
              </a:p>
              <a:p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=8.9∗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8.9∗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∗3153600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𝑦𝑒𝑎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1.76∗</m:t>
                      </m:r>
                      <m:sSup>
                        <m:sSupPr>
                          <m:ctrl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𝑦𝑒𝑎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2D96E93-C91D-5A49-0159-7D3FF5452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299" y="3275351"/>
                <a:ext cx="6670622" cy="1730858"/>
              </a:xfrm>
              <a:prstGeom prst="rect">
                <a:avLst/>
              </a:prstGeom>
              <a:blipFill>
                <a:blip r:embed="rId2"/>
                <a:stretch>
                  <a:fillRect l="-731" t="-1761" b="-2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DD6CE61F-8963-5B6E-B204-D54B0CAD8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80" y="4139475"/>
            <a:ext cx="3780001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5E76057-F09A-B169-96AE-2E7B36954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15" y="1430285"/>
            <a:ext cx="379052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5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9CE81AF-39AD-B79E-2CA4-1094C04C59EB}"/>
              </a:ext>
            </a:extLst>
          </p:cNvPr>
          <p:cNvSpPr txBox="1"/>
          <p:nvPr/>
        </p:nvSpPr>
        <p:spPr>
          <a:xfrm>
            <a:off x="434713" y="374754"/>
            <a:ext cx="392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Secondary Particle </a:t>
            </a:r>
            <a:r>
              <a:rPr lang="zh-CN" altLang="en-US" b="1" dirty="0"/>
              <a:t>的影响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645B14-10FB-CA1D-B92F-A2FF19091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0" y="871503"/>
            <a:ext cx="5614363" cy="2654466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C36CA6D5-8317-B3F3-05F9-8A0ACBCD9D98}"/>
              </a:ext>
            </a:extLst>
          </p:cNvPr>
          <p:cNvGrpSpPr/>
          <p:nvPr/>
        </p:nvGrpSpPr>
        <p:grpSpPr>
          <a:xfrm>
            <a:off x="544720" y="3797594"/>
            <a:ext cx="8029575" cy="2609850"/>
            <a:chOff x="544720" y="3797594"/>
            <a:chExt cx="8029575" cy="260985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0C1E13A-2C17-5B15-B00E-8C75FD19B230}"/>
                </a:ext>
              </a:extLst>
            </p:cNvPr>
            <p:cNvGrpSpPr/>
            <p:nvPr/>
          </p:nvGrpSpPr>
          <p:grpSpPr>
            <a:xfrm>
              <a:off x="544720" y="3797594"/>
              <a:ext cx="8029575" cy="2609850"/>
              <a:chOff x="544720" y="3797594"/>
              <a:chExt cx="8029575" cy="2609850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EB245775-DDB9-9DC2-00F8-C451E0A8AB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720" y="3797594"/>
                <a:ext cx="8029575" cy="2609850"/>
              </a:xfrm>
              <a:prstGeom prst="rect">
                <a:avLst/>
              </a:prstGeom>
            </p:spPr>
          </p:pic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A9506360-FFC2-B0A7-29BE-B2421A6A07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2872" y="4624465"/>
                <a:ext cx="1311639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1411BDFC-8CD5-A68C-6E03-9BBC6166D8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977" y="4829330"/>
                <a:ext cx="756753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E1BFE3E-8567-0C21-3B90-5E0D8F68BFC9}"/>
                </a:ext>
              </a:extLst>
            </p:cNvPr>
            <p:cNvCxnSpPr>
              <a:cxnSpLocks/>
            </p:cNvCxnSpPr>
            <p:nvPr/>
          </p:nvCxnSpPr>
          <p:spPr>
            <a:xfrm>
              <a:off x="796977" y="5011710"/>
              <a:ext cx="5416446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EC43197D-451F-54EA-A916-858057D85B9D}"/>
              </a:ext>
            </a:extLst>
          </p:cNvPr>
          <p:cNvSpPr txBox="1"/>
          <p:nvPr/>
        </p:nvSpPr>
        <p:spPr>
          <a:xfrm>
            <a:off x="6558197" y="1723869"/>
            <a:ext cx="435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次级粒子的影响确实不可忽略</a:t>
            </a:r>
          </a:p>
        </p:txBody>
      </p:sp>
    </p:spTree>
    <p:extLst>
      <p:ext uri="{BB962C8B-B14F-4D97-AF65-F5344CB8AC3E}">
        <p14:creationId xmlns:p14="http://schemas.microsoft.com/office/powerpoint/2010/main" val="121967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797</Words>
  <Application>Microsoft Office PowerPoint</Application>
  <PresentationFormat>宽屏</PresentationFormat>
  <Paragraphs>81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Adobe 宋体 Std L</vt:lpstr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贝戈 刘</dc:creator>
  <cp:lastModifiedBy>贝戈 刘</cp:lastModifiedBy>
  <cp:revision>10</cp:revision>
  <dcterms:created xsi:type="dcterms:W3CDTF">2024-04-09T11:35:59Z</dcterms:created>
  <dcterms:modified xsi:type="dcterms:W3CDTF">2024-04-16T08:56:00Z</dcterms:modified>
</cp:coreProperties>
</file>