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2"/>
  </p:notesMasterIdLst>
  <p:handoutMasterIdLst>
    <p:handoutMasterId r:id="rId33"/>
  </p:handoutMasterIdLst>
  <p:sldIdLst>
    <p:sldId id="258" r:id="rId2"/>
    <p:sldId id="1082" r:id="rId3"/>
    <p:sldId id="1072" r:id="rId4"/>
    <p:sldId id="1096" r:id="rId5"/>
    <p:sldId id="1121" r:id="rId6"/>
    <p:sldId id="1097" r:id="rId7"/>
    <p:sldId id="1098" r:id="rId8"/>
    <p:sldId id="1100" r:id="rId9"/>
    <p:sldId id="1111" r:id="rId10"/>
    <p:sldId id="1109" r:id="rId11"/>
    <p:sldId id="1115" r:id="rId12"/>
    <p:sldId id="1114" r:id="rId13"/>
    <p:sldId id="1102" r:id="rId14"/>
    <p:sldId id="1112" r:id="rId15"/>
    <p:sldId id="1113" r:id="rId16"/>
    <p:sldId id="1110" r:id="rId17"/>
    <p:sldId id="1101" r:id="rId18"/>
    <p:sldId id="1103" r:id="rId19"/>
    <p:sldId id="1083" r:id="rId20"/>
    <p:sldId id="1116" r:id="rId21"/>
    <p:sldId id="1085" r:id="rId22"/>
    <p:sldId id="1105" r:id="rId23"/>
    <p:sldId id="1117" r:id="rId24"/>
    <p:sldId id="1118" r:id="rId25"/>
    <p:sldId id="1119" r:id="rId26"/>
    <p:sldId id="1120" r:id="rId27"/>
    <p:sldId id="1122" r:id="rId28"/>
    <p:sldId id="1106" r:id="rId29"/>
    <p:sldId id="1107" r:id="rId30"/>
    <p:sldId id="1088" r:id="rId31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6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1082" autoAdjust="0"/>
  </p:normalViewPr>
  <p:slideViewPr>
    <p:cSldViewPr>
      <p:cViewPr varScale="1">
        <p:scale>
          <a:sx n="102" d="100"/>
          <a:sy n="102" d="100"/>
        </p:scale>
        <p:origin x="208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30913;&#21333;&#26497;&#23376;\&#36816;&#25918;&#20223;&#30495;\&#21069;&#32622;JFET&#24182;&#32852;_&#21333;&#31649;\Rs_Rd_c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30913;&#21333;&#26497;&#23376;\&#36816;&#25918;&#20223;&#30495;\&#21069;&#32622;JFET&#24182;&#32852;_&#21333;&#31649;\Rs_Rd_c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Sheet2!$D$7</c:f>
              <c:strCache>
                <c:ptCount val="1"/>
                <c:pt idx="0">
                  <c:v>Noise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Sheet2!$B$8:$B$16</c:f>
              <c:numCache>
                <c:formatCode>General</c:formatCode>
                <c:ptCount val="9"/>
                <c:pt idx="0">
                  <c:v>0.99814000000000003</c:v>
                </c:pt>
                <c:pt idx="1">
                  <c:v>1.29</c:v>
                </c:pt>
                <c:pt idx="2">
                  <c:v>1.83</c:v>
                </c:pt>
                <c:pt idx="3">
                  <c:v>3.25</c:v>
                </c:pt>
                <c:pt idx="4">
                  <c:v>5.48</c:v>
                </c:pt>
                <c:pt idx="5">
                  <c:v>8.6300000000000008</c:v>
                </c:pt>
                <c:pt idx="6">
                  <c:v>11.44</c:v>
                </c:pt>
                <c:pt idx="7">
                  <c:v>13.8</c:v>
                </c:pt>
                <c:pt idx="8">
                  <c:v>17.62</c:v>
                </c:pt>
              </c:numCache>
            </c:numRef>
          </c:xVal>
          <c:yVal>
            <c:numRef>
              <c:f>Sheet2!$D$8:$D$16</c:f>
              <c:numCache>
                <c:formatCode>General</c:formatCode>
                <c:ptCount val="9"/>
                <c:pt idx="0">
                  <c:v>1020</c:v>
                </c:pt>
                <c:pt idx="1">
                  <c:v>965.97</c:v>
                </c:pt>
                <c:pt idx="2">
                  <c:v>893.16</c:v>
                </c:pt>
                <c:pt idx="3">
                  <c:v>789.08</c:v>
                </c:pt>
                <c:pt idx="4">
                  <c:v>708.06</c:v>
                </c:pt>
                <c:pt idx="5">
                  <c:v>647.14</c:v>
                </c:pt>
                <c:pt idx="6">
                  <c:v>613.46</c:v>
                </c:pt>
                <c:pt idx="7">
                  <c:v>592.66999999999996</c:v>
                </c:pt>
                <c:pt idx="8">
                  <c:v>567.29999999999995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B82-4408-B9CA-B0B4E5F55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6357568"/>
        <c:axId val="1296356320"/>
      </c:scatterChart>
      <c:valAx>
        <c:axId val="1296357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Id(mA)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96356320"/>
        <c:crosses val="autoZero"/>
        <c:crossBetween val="midCat"/>
      </c:valAx>
      <c:valAx>
        <c:axId val="129635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Input</a:t>
                </a:r>
                <a:r>
                  <a:rPr lang="en-US" altLang="zh-CN" baseline="0"/>
                  <a:t> noise(</a:t>
                </a:r>
                <a:r>
                  <a:rPr lang="en-US" altLang="zh-CN" sz="1000" b="0" i="0" u="none" strike="noStrike" baseline="0">
                    <a:effectLst/>
                  </a:rPr>
                  <a:t>p𝑉/√𝐻𝑧</a:t>
                </a:r>
                <a:r>
                  <a:rPr lang="en-US" altLang="zh-CN" baseline="0"/>
                  <a:t>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963575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Noise_all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Sheet3!$A$5:$A$12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Sheet3!$B$5:$B$12</c:f>
              <c:numCache>
                <c:formatCode>General</c:formatCode>
                <c:ptCount val="8"/>
                <c:pt idx="0">
                  <c:v>764.16</c:v>
                </c:pt>
                <c:pt idx="1">
                  <c:v>552.80999999999995</c:v>
                </c:pt>
                <c:pt idx="2">
                  <c:v>462.37</c:v>
                </c:pt>
                <c:pt idx="3">
                  <c:v>410.18</c:v>
                </c:pt>
                <c:pt idx="4">
                  <c:v>375.72</c:v>
                </c:pt>
                <c:pt idx="5">
                  <c:v>351.15</c:v>
                </c:pt>
                <c:pt idx="6">
                  <c:v>332.74</c:v>
                </c:pt>
                <c:pt idx="7">
                  <c:v>318.45999999999998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34-4139-851E-B89C20D5B79E}"/>
            </c:ext>
          </c:extLst>
        </c:ser>
        <c:ser>
          <c:idx val="1"/>
          <c:order val="1"/>
          <c:tx>
            <c:v>Noise_cal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Sheet3!$A$5:$A$12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Sheet3!$G$5:$G$12</c:f>
              <c:numCache>
                <c:formatCode>General</c:formatCode>
                <c:ptCount val="8"/>
                <c:pt idx="0">
                  <c:v>741.38</c:v>
                </c:pt>
                <c:pt idx="1">
                  <c:v>524.23482543608259</c:v>
                </c:pt>
                <c:pt idx="2">
                  <c:v>428.03594257180475</c:v>
                </c:pt>
                <c:pt idx="3">
                  <c:v>370.69</c:v>
                </c:pt>
                <c:pt idx="4">
                  <c:v>331.55521543175882</c:v>
                </c:pt>
                <c:pt idx="5">
                  <c:v>302.66711758409878</c:v>
                </c:pt>
                <c:pt idx="6">
                  <c:v>280.21530099958085</c:v>
                </c:pt>
                <c:pt idx="7">
                  <c:v>262.11741271804129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34-4139-851E-B89C20D5B79E}"/>
            </c:ext>
          </c:extLst>
        </c:ser>
        <c:ser>
          <c:idx val="2"/>
          <c:order val="2"/>
          <c:tx>
            <c:v>Noise_onlyJFET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Sheet3!$A$5:$A$12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Sheet3!$H$5:$H$12</c:f>
              <c:numCache>
                <c:formatCode>General</c:formatCode>
                <c:ptCount val="8"/>
                <c:pt idx="0">
                  <c:v>741.38</c:v>
                </c:pt>
                <c:pt idx="1">
                  <c:v>528.88</c:v>
                </c:pt>
                <c:pt idx="2">
                  <c:v>436.69</c:v>
                </c:pt>
                <c:pt idx="3">
                  <c:v>382.83</c:v>
                </c:pt>
                <c:pt idx="4">
                  <c:v>346.86</c:v>
                </c:pt>
                <c:pt idx="5">
                  <c:v>320.94</c:v>
                </c:pt>
                <c:pt idx="6">
                  <c:v>301.33999999999997</c:v>
                </c:pt>
                <c:pt idx="7">
                  <c:v>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34-4139-851E-B89C20D5B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6300688"/>
        <c:axId val="1456298608"/>
      </c:lineChart>
      <c:catAx>
        <c:axId val="1456300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Number</a:t>
                </a:r>
                <a:r>
                  <a:rPr lang="en-US" altLang="zh-CN" baseline="0"/>
                  <a:t> of JFET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56298608"/>
        <c:crosses val="autoZero"/>
        <c:auto val="1"/>
        <c:lblAlgn val="ctr"/>
        <c:lblOffset val="100"/>
        <c:noMultiLvlLbl val="0"/>
      </c:catAx>
      <c:valAx>
        <c:axId val="145629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Input noise(p</a:t>
                </a:r>
                <a:r>
                  <a:rPr lang="zh-CN" altLang="en-US"/>
                  <a:t>𝑉</a:t>
                </a:r>
                <a:r>
                  <a:rPr lang="en-US" altLang="zh-CN"/>
                  <a:t>/√</a:t>
                </a:r>
                <a:r>
                  <a:rPr lang="zh-CN" altLang="en-US"/>
                  <a:t>𝐻𝑧</a:t>
                </a:r>
                <a:r>
                  <a:rPr lang="en-US" altLang="zh-CN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5630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2024/4/10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Vds</a:t>
            </a:r>
            <a:r>
              <a:rPr lang="en-US" altLang="zh-CN" dirty="0"/>
              <a:t> 2.04V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68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066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04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组会报告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/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16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7F3CA11-D12E-478F-8846-50BCF58BB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C4CB66-5C4C-45BC-AA5F-939582AE04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仿真验证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49B7577-6FEB-42A7-9D71-1223146A2B44}"/>
              </a:ext>
            </a:extLst>
          </p:cNvPr>
          <p:cNvSpPr txBox="1"/>
          <p:nvPr/>
        </p:nvSpPr>
        <p:spPr>
          <a:xfrm>
            <a:off x="3478000" y="2088421"/>
            <a:ext cx="5656475" cy="462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Rd</a:t>
            </a:r>
            <a:r>
              <a:rPr lang="zh-CN" altLang="en-US" dirty="0"/>
              <a:t>和</a:t>
            </a:r>
            <a:r>
              <a:rPr lang="en-US" altLang="zh-CN" dirty="0"/>
              <a:t>Rs</a:t>
            </a:r>
            <a:r>
              <a:rPr lang="zh-CN" altLang="en-US" dirty="0"/>
              <a:t>采用无噪声电阻模型，</a:t>
            </a:r>
            <a:r>
              <a:rPr lang="zh-CN" altLang="en-US" dirty="0">
                <a:solidFill>
                  <a:srgbClr val="FF0000"/>
                </a:solidFill>
              </a:rPr>
              <a:t>整个电路中只会存在</a:t>
            </a:r>
            <a:r>
              <a:rPr lang="en-US" altLang="zh-CN" dirty="0">
                <a:solidFill>
                  <a:srgbClr val="FF0000"/>
                </a:solidFill>
              </a:rPr>
              <a:t>JFET</a:t>
            </a:r>
            <a:r>
              <a:rPr lang="zh-CN" altLang="en-US" dirty="0">
                <a:solidFill>
                  <a:srgbClr val="FF0000"/>
                </a:solidFill>
              </a:rPr>
              <a:t>引入的噪声</a:t>
            </a:r>
            <a:r>
              <a:rPr lang="zh-CN" altLang="en-US" dirty="0"/>
              <a:t>，通过调整</a:t>
            </a:r>
            <a:r>
              <a:rPr lang="en-US" altLang="zh-CN" dirty="0"/>
              <a:t>Rs</a:t>
            </a:r>
            <a:r>
              <a:rPr lang="zh-CN" altLang="en-US" dirty="0"/>
              <a:t>改变</a:t>
            </a:r>
            <a:r>
              <a:rPr lang="en-US" altLang="zh-CN" dirty="0"/>
              <a:t>Id</a:t>
            </a:r>
            <a:r>
              <a:rPr lang="zh-CN" altLang="en-US" dirty="0"/>
              <a:t>（</a:t>
            </a:r>
            <a:r>
              <a:rPr lang="en-US" altLang="zh-CN" dirty="0"/>
              <a:t>1~20mA</a:t>
            </a:r>
            <a:r>
              <a:rPr lang="zh-CN" altLang="en-US" dirty="0"/>
              <a:t>），通过调整</a:t>
            </a:r>
            <a:r>
              <a:rPr lang="en-US" altLang="zh-CN" dirty="0"/>
              <a:t>Rd</a:t>
            </a:r>
            <a:r>
              <a:rPr lang="zh-CN" altLang="en-US" dirty="0"/>
              <a:t>使得</a:t>
            </a:r>
            <a:r>
              <a:rPr lang="en-US" altLang="zh-CN" dirty="0" err="1"/>
              <a:t>Vds</a:t>
            </a:r>
            <a:r>
              <a:rPr lang="zh-CN" altLang="en-US" dirty="0"/>
              <a:t>恒定为</a:t>
            </a:r>
            <a:r>
              <a:rPr lang="en-US" altLang="zh-CN" dirty="0"/>
              <a:t>+5V</a:t>
            </a:r>
            <a:r>
              <a:rPr lang="zh-CN" altLang="en-US" dirty="0"/>
              <a:t>，仿真不同</a:t>
            </a:r>
            <a:r>
              <a:rPr lang="en-US" altLang="zh-CN" dirty="0"/>
              <a:t>Id</a:t>
            </a:r>
            <a:r>
              <a:rPr lang="zh-CN" altLang="en-US" dirty="0"/>
              <a:t>条件下的等效输入噪声</a:t>
            </a:r>
            <a:r>
              <a:rPr lang="en-US" altLang="zh-CN" dirty="0"/>
              <a:t>(@1kHz)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随着</a:t>
            </a:r>
            <a:r>
              <a:rPr lang="en-US" altLang="zh-CN" dirty="0">
                <a:solidFill>
                  <a:srgbClr val="FF0000"/>
                </a:solidFill>
              </a:rPr>
              <a:t>Id</a:t>
            </a:r>
            <a:r>
              <a:rPr lang="zh-CN" altLang="en-US" dirty="0">
                <a:solidFill>
                  <a:srgbClr val="FF0000"/>
                </a:solidFill>
              </a:rPr>
              <a:t>的增大，</a:t>
            </a:r>
            <a:r>
              <a:rPr lang="en-US" altLang="zh-CN" dirty="0">
                <a:solidFill>
                  <a:srgbClr val="FF0000"/>
                </a:solidFill>
              </a:rPr>
              <a:t>JFET</a:t>
            </a:r>
            <a:r>
              <a:rPr lang="zh-CN" altLang="en-US" dirty="0">
                <a:solidFill>
                  <a:srgbClr val="FF0000"/>
                </a:solidFill>
              </a:rPr>
              <a:t>的输入噪声逐渐下降，符合预期，不符合手册结果（手册中</a:t>
            </a:r>
            <a:r>
              <a:rPr lang="en-US" altLang="zh-CN" dirty="0">
                <a:solidFill>
                  <a:srgbClr val="FF0000"/>
                </a:solidFill>
              </a:rPr>
              <a:t>5mA</a:t>
            </a:r>
            <a:r>
              <a:rPr lang="zh-CN" altLang="en-US" dirty="0">
                <a:solidFill>
                  <a:srgbClr val="FF0000"/>
                </a:solidFill>
              </a:rPr>
              <a:t>噪声最低）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7B87A38-2484-4C36-B965-B66EA75F5AA0}"/>
              </a:ext>
            </a:extLst>
          </p:cNvPr>
          <p:cNvSpPr txBox="1"/>
          <p:nvPr/>
        </p:nvSpPr>
        <p:spPr>
          <a:xfrm>
            <a:off x="342900" y="1187941"/>
            <a:ext cx="59817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/>
              <a:t>寻找</a:t>
            </a:r>
            <a:r>
              <a:rPr lang="en-US" altLang="zh-CN" dirty="0"/>
              <a:t>JFET</a:t>
            </a:r>
            <a:r>
              <a:rPr lang="zh-CN" altLang="en-US" dirty="0"/>
              <a:t>最优工作点，使得</a:t>
            </a:r>
            <a:r>
              <a:rPr lang="en-US" altLang="zh-CN" dirty="0"/>
              <a:t>JFET</a:t>
            </a:r>
            <a:r>
              <a:rPr lang="zh-CN" altLang="en-US" dirty="0"/>
              <a:t>输入噪声最低</a:t>
            </a:r>
            <a:endParaRPr lang="en-US" altLang="zh-CN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6010C75-3175-4265-9513-48BA0D6D8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52" y="2132363"/>
            <a:ext cx="3027771" cy="4576682"/>
          </a:xfrm>
          <a:prstGeom prst="rect">
            <a:avLst/>
          </a:prstGeom>
        </p:spPr>
      </p:pic>
      <p:graphicFrame>
        <p:nvGraphicFramePr>
          <p:cNvPr id="24" name="图表 23">
            <a:extLst>
              <a:ext uri="{FF2B5EF4-FFF2-40B4-BE49-F238E27FC236}">
                <a16:creationId xmlns:a16="http://schemas.microsoft.com/office/drawing/2014/main" id="{1E691337-236B-41EE-AD3F-65E39DC3F4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7739287"/>
              </p:ext>
            </p:extLst>
          </p:nvPr>
        </p:nvGraphicFramePr>
        <p:xfrm>
          <a:off x="4419600" y="3996897"/>
          <a:ext cx="38100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5990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7A3ADFF-0910-4689-8BF6-A23048472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BBD54F-93A3-4527-A98D-80748EF7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Ids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4CD46E9-287B-444D-9510-EFC58D716B4A}"/>
              </a:ext>
            </a:extLst>
          </p:cNvPr>
          <p:cNvSpPr txBox="1"/>
          <p:nvPr/>
        </p:nvSpPr>
        <p:spPr>
          <a:xfrm>
            <a:off x="201891" y="1180216"/>
            <a:ext cx="4275056" cy="545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Ids</a:t>
            </a:r>
            <a:r>
              <a:rPr lang="zh-CN" altLang="en-US" dirty="0"/>
              <a:t>：</a:t>
            </a:r>
            <a:r>
              <a:rPr lang="en-US" altLang="zh-CN" dirty="0"/>
              <a:t>5mA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Ids</a:t>
            </a:r>
            <a:r>
              <a:rPr lang="zh-CN" altLang="en-US" dirty="0"/>
              <a:t>：</a:t>
            </a:r>
            <a:r>
              <a:rPr lang="en-US" altLang="zh-CN" dirty="0"/>
              <a:t>20mA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Ids</a:t>
            </a:r>
            <a:r>
              <a:rPr lang="zh-CN" altLang="en-US" dirty="0">
                <a:solidFill>
                  <a:srgbClr val="FF0000"/>
                </a:solidFill>
              </a:rPr>
              <a:t>越小频率响应越平坦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综合考虑</a:t>
            </a:r>
            <a:r>
              <a:rPr lang="en-US" altLang="zh-CN" dirty="0">
                <a:solidFill>
                  <a:srgbClr val="FF0000"/>
                </a:solidFill>
              </a:rPr>
              <a:t>Ids </a:t>
            </a:r>
            <a:r>
              <a:rPr lang="zh-CN" altLang="en-US" dirty="0">
                <a:solidFill>
                  <a:srgbClr val="FF0000"/>
                </a:solidFill>
              </a:rPr>
              <a:t>的影响，选择</a:t>
            </a:r>
            <a:r>
              <a:rPr lang="en-US" altLang="zh-CN" dirty="0">
                <a:solidFill>
                  <a:srgbClr val="FF0000"/>
                </a:solidFill>
              </a:rPr>
              <a:t>Ids</a:t>
            </a:r>
            <a:r>
              <a:rPr lang="zh-CN" altLang="en-US" dirty="0">
                <a:solidFill>
                  <a:srgbClr val="FF0000"/>
                </a:solidFill>
              </a:rPr>
              <a:t>为</a:t>
            </a:r>
            <a:r>
              <a:rPr lang="en-US" altLang="zh-CN" dirty="0">
                <a:solidFill>
                  <a:srgbClr val="FF0000"/>
                </a:solidFill>
              </a:rPr>
              <a:t>5mA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C8F7A68-4C2F-4570-9905-39515C3CC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291" y="1189851"/>
            <a:ext cx="5210175" cy="25717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7955A98-28D4-4C96-898B-36E803892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291" y="3959236"/>
            <a:ext cx="52101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04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7A3ADFF-0910-4689-8BF6-A23048472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BBD54F-93A3-4527-A98D-80748EF7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/>
              <a:t>Vds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4CD46E9-287B-444D-9510-EFC58D716B4A}"/>
              </a:ext>
            </a:extLst>
          </p:cNvPr>
          <p:cNvSpPr txBox="1"/>
          <p:nvPr/>
        </p:nvSpPr>
        <p:spPr>
          <a:xfrm>
            <a:off x="201891" y="1180216"/>
            <a:ext cx="4275056" cy="545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Rd</a:t>
            </a:r>
            <a:r>
              <a:rPr lang="zh-CN" altLang="en-US" dirty="0"/>
              <a:t>：</a:t>
            </a:r>
            <a:r>
              <a:rPr lang="en-US" altLang="zh-CN" dirty="0"/>
              <a:t>1</a:t>
            </a:r>
          </a:p>
          <a:p>
            <a:pPr>
              <a:lnSpc>
                <a:spcPct val="150000"/>
              </a:lnSpc>
            </a:pPr>
            <a:r>
              <a:rPr lang="en-US" altLang="zh-CN" dirty="0" err="1"/>
              <a:t>Vds</a:t>
            </a:r>
            <a:r>
              <a:rPr lang="zh-CN" altLang="en-US" dirty="0"/>
              <a:t>：</a:t>
            </a:r>
            <a:r>
              <a:rPr lang="en-US" altLang="zh-CN" dirty="0"/>
              <a:t>11.82V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Rd</a:t>
            </a:r>
            <a:r>
              <a:rPr lang="zh-CN" altLang="en-US" dirty="0"/>
              <a:t>：</a:t>
            </a:r>
            <a:r>
              <a:rPr lang="en-US" altLang="zh-CN" dirty="0"/>
              <a:t>450</a:t>
            </a:r>
          </a:p>
          <a:p>
            <a:pPr>
              <a:lnSpc>
                <a:spcPct val="150000"/>
              </a:lnSpc>
            </a:pPr>
            <a:r>
              <a:rPr lang="en-US" altLang="zh-CN" dirty="0" err="1"/>
              <a:t>Vds</a:t>
            </a:r>
            <a:r>
              <a:rPr lang="zh-CN" altLang="en-US" dirty="0"/>
              <a:t>：</a:t>
            </a:r>
            <a:r>
              <a:rPr lang="en-US" altLang="zh-CN" dirty="0"/>
              <a:t>2.89V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 err="1">
                <a:solidFill>
                  <a:srgbClr val="FF0000"/>
                </a:solidFill>
              </a:rPr>
              <a:t>Vds</a:t>
            </a:r>
            <a:r>
              <a:rPr lang="zh-CN" altLang="en-US" dirty="0">
                <a:solidFill>
                  <a:srgbClr val="FF0000"/>
                </a:solidFill>
              </a:rPr>
              <a:t>越小（保证</a:t>
            </a:r>
            <a:r>
              <a:rPr lang="en-US" altLang="zh-CN" dirty="0">
                <a:solidFill>
                  <a:srgbClr val="FF0000"/>
                </a:solidFill>
              </a:rPr>
              <a:t>JFET</a:t>
            </a:r>
            <a:r>
              <a:rPr lang="zh-CN" altLang="en-US" dirty="0">
                <a:solidFill>
                  <a:srgbClr val="FF0000"/>
                </a:solidFill>
              </a:rPr>
              <a:t>工作在饱和区）频率响应越平坦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0945A79-B945-4CBE-B7D2-09E6035A8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951"/>
          <a:stretch/>
        </p:blipFill>
        <p:spPr>
          <a:xfrm>
            <a:off x="3993822" y="3976728"/>
            <a:ext cx="5210175" cy="274474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F66B85E-C54D-4A6F-AEEF-D4998B6D2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822" y="1180216"/>
            <a:ext cx="52101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1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7A3ADFF-0910-4689-8BF6-A23048472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BBD54F-93A3-4527-A98D-80748EF7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运放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C58C37B-4135-4CFD-81CF-21405C4FEF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203"/>
          <a:stretch/>
        </p:blipFill>
        <p:spPr>
          <a:xfrm>
            <a:off x="3964781" y="3913096"/>
            <a:ext cx="4986338" cy="29532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39C217-ED23-4631-AD94-D4B4932EF5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631"/>
          <a:stretch/>
        </p:blipFill>
        <p:spPr>
          <a:xfrm>
            <a:off x="3926680" y="1133246"/>
            <a:ext cx="5210175" cy="295329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4CD46E9-287B-444D-9510-EFC58D716B4A}"/>
              </a:ext>
            </a:extLst>
          </p:cNvPr>
          <p:cNvSpPr txBox="1"/>
          <p:nvPr/>
        </p:nvSpPr>
        <p:spPr>
          <a:xfrm>
            <a:off x="201891" y="1180216"/>
            <a:ext cx="4275056" cy="545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运放型号：</a:t>
            </a:r>
            <a:r>
              <a:rPr lang="en-US" altLang="zh-CN" dirty="0"/>
              <a:t>OPA202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带宽增益积：</a:t>
            </a:r>
            <a:r>
              <a:rPr lang="en-US" altLang="zh-CN" dirty="0"/>
              <a:t>1MHz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运放型号：</a:t>
            </a:r>
            <a:r>
              <a:rPr lang="en-US" altLang="zh-CN" dirty="0"/>
              <a:t>OPA211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带宽增益积：</a:t>
            </a:r>
            <a:r>
              <a:rPr lang="en-US" altLang="zh-CN" dirty="0"/>
              <a:t>80MHz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运放带宽增益积参数会影响最终输出的频率响应</a:t>
            </a:r>
            <a:endParaRPr lang="en-US" altLang="zh-CN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92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FEBA227-4488-4F14-B75F-077BAC141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97E5D2-4C60-446D-83BE-17125D5820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电流源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2AE6171-EDBE-4AC5-834F-BFBAAAD27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2895600" cy="35218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BBBE296-43BE-4052-8946-8CD9A95B2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136" y="1219200"/>
            <a:ext cx="2667000" cy="3210278"/>
          </a:xfrm>
          <a:prstGeom prst="rect">
            <a:avLst/>
          </a:prstGeom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id="{1B850311-2772-4294-8977-51B5855CD08E}"/>
              </a:ext>
            </a:extLst>
          </p:cNvPr>
          <p:cNvSpPr/>
          <p:nvPr/>
        </p:nvSpPr>
        <p:spPr>
          <a:xfrm>
            <a:off x="3657600" y="2824339"/>
            <a:ext cx="1524000" cy="452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16E718A-5DF0-4F30-8B94-FAF39CDB1C8D}"/>
              </a:ext>
            </a:extLst>
          </p:cNvPr>
          <p:cNvSpPr txBox="1"/>
          <p:nvPr/>
        </p:nvSpPr>
        <p:spPr>
          <a:xfrm>
            <a:off x="571500" y="4930639"/>
            <a:ext cx="8001000" cy="1712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、恒流源的使用能提高系统增益的线性度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、避免</a:t>
            </a:r>
            <a:r>
              <a:rPr lang="en-US" altLang="zh-CN" dirty="0"/>
              <a:t>JFET</a:t>
            </a:r>
            <a:r>
              <a:rPr lang="zh-CN" altLang="en-US" dirty="0"/>
              <a:t>以及电阻制作公差的对静态工作点的影响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b="0" dirty="0"/>
              <a:t>3</a:t>
            </a:r>
            <a:r>
              <a:rPr lang="zh-CN" altLang="en-US" b="0" dirty="0"/>
              <a:t>、</a:t>
            </a:r>
            <a:r>
              <a:rPr lang="en-US" altLang="zh-CN" b="0" dirty="0"/>
              <a:t>Rs</a:t>
            </a:r>
            <a:r>
              <a:rPr lang="zh-CN" altLang="en-US" b="0" dirty="0"/>
              <a:t>的热噪声直接影响噪声水平，而恒流源不会</a:t>
            </a:r>
            <a:endParaRPr lang="en-US" altLang="zh-CN" b="0" dirty="0"/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4</a:t>
            </a:r>
            <a:r>
              <a:rPr lang="zh-CN" altLang="en-US" dirty="0">
                <a:solidFill>
                  <a:srgbClr val="FF0000"/>
                </a:solidFill>
              </a:rPr>
              <a:t>、电阻以及电流源的兼容性设计</a:t>
            </a:r>
            <a:endParaRPr lang="en-US" altLang="zh-CN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65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9E7E964-EB0A-4AEE-AE14-5CF38B1A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F910F4-0FF9-4FFB-B3CB-D21D79FDDB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电路调整与一些细节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CB70BE5-8E87-4F02-93B4-C20EB6B3AD3C}"/>
              </a:ext>
            </a:extLst>
          </p:cNvPr>
          <p:cNvSpPr/>
          <p:nvPr/>
        </p:nvSpPr>
        <p:spPr>
          <a:xfrm>
            <a:off x="2735484" y="4191000"/>
            <a:ext cx="1777445" cy="565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ED4565D-30B9-46BD-822A-DA1C6C3A1997}"/>
              </a:ext>
            </a:extLst>
          </p:cNvPr>
          <p:cNvSpPr/>
          <p:nvPr/>
        </p:nvSpPr>
        <p:spPr>
          <a:xfrm>
            <a:off x="4353257" y="2641372"/>
            <a:ext cx="1437943" cy="1219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4BE4657-E53A-47B2-8478-426E9F8413F1}"/>
              </a:ext>
            </a:extLst>
          </p:cNvPr>
          <p:cNvSpPr/>
          <p:nvPr/>
        </p:nvSpPr>
        <p:spPr>
          <a:xfrm>
            <a:off x="2285396" y="4781550"/>
            <a:ext cx="838200" cy="107013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35B47B0-1021-46D2-A90B-0673569B7B1F}"/>
              </a:ext>
            </a:extLst>
          </p:cNvPr>
          <p:cNvSpPr txBox="1"/>
          <p:nvPr/>
        </p:nvSpPr>
        <p:spPr>
          <a:xfrm>
            <a:off x="4557177" y="3405734"/>
            <a:ext cx="1031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B02871C-D445-4E89-BF4C-21BC4B6EE198}"/>
              </a:ext>
            </a:extLst>
          </p:cNvPr>
          <p:cNvSpPr txBox="1"/>
          <p:nvPr/>
        </p:nvSpPr>
        <p:spPr>
          <a:xfrm>
            <a:off x="4199998" y="4234582"/>
            <a:ext cx="1031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AF3B2B5-6DEC-47A7-A85B-91840F3EEC3D}"/>
              </a:ext>
            </a:extLst>
          </p:cNvPr>
          <p:cNvSpPr txBox="1"/>
          <p:nvPr/>
        </p:nvSpPr>
        <p:spPr>
          <a:xfrm>
            <a:off x="2857500" y="5482357"/>
            <a:ext cx="1031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370E8F3-DFF2-47D1-960E-87ADBD370F18}"/>
              </a:ext>
            </a:extLst>
          </p:cNvPr>
          <p:cNvSpPr txBox="1"/>
          <p:nvPr/>
        </p:nvSpPr>
        <p:spPr>
          <a:xfrm>
            <a:off x="6047648" y="2286000"/>
            <a:ext cx="2971800" cy="2785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、高通滤波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、阻断电流源的支路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高通滤波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、阻断电流源的支路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高通滤波</a:t>
            </a:r>
            <a:endParaRPr lang="en-US" altLang="zh-CN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2B6A7934-2E7C-46F5-9258-393664E80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1371600"/>
            <a:ext cx="5996128" cy="485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25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7F3CA11-D12E-478F-8846-50BCF58BB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C4CB66-5C4C-45BC-AA5F-939582AE04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仿真验证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49B7577-6FEB-42A7-9D71-1223146A2B44}"/>
                  </a:ext>
                </a:extLst>
              </p:cNvPr>
              <p:cNvSpPr txBox="1"/>
              <p:nvPr/>
            </p:nvSpPr>
            <p:spPr>
              <a:xfrm>
                <a:off x="3554691" y="1905000"/>
                <a:ext cx="5410200" cy="433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增益计算：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（注意在进行增益计算时，使用小信号模型，此时</a:t>
                </a:r>
                <a:r>
                  <a:rPr lang="en-US" altLang="zh-CN" dirty="0"/>
                  <a:t>+12V </a:t>
                </a:r>
                <a:r>
                  <a:rPr lang="zh-CN" altLang="en-US" dirty="0"/>
                  <a:t>等同于地，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电压源视为短路，电流源视为开路</a:t>
                </a:r>
                <a:r>
                  <a:rPr lang="zh-CN" altLang="en-US" dirty="0"/>
                  <a:t>）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𝑔𝑠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𝑔𝑠</m:t>
                          </m:r>
                        </m:sub>
                      </m:sSub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𝑔𝑠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𝐺𝑎𝑖𝑛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49B7577-6FEB-42A7-9D71-1223146A2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691" y="1905000"/>
                <a:ext cx="5410200" cy="4334776"/>
              </a:xfrm>
              <a:prstGeom prst="rect">
                <a:avLst/>
              </a:prstGeom>
              <a:blipFill>
                <a:blip r:embed="rId2"/>
                <a:stretch>
                  <a:fillRect l="-901" r="-40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DCE176FE-31FE-443C-9E1F-CD88F9961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45" y="1295400"/>
            <a:ext cx="3124200" cy="53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59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FB47209-8E08-4CDF-9458-260F699F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EB0EC4-03B2-4A69-BEE1-06A4913298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/>
              <a:t>8</a:t>
            </a:r>
            <a:r>
              <a:rPr lang="zh-CN" altLang="en-US" dirty="0"/>
              <a:t>级</a:t>
            </a:r>
            <a:r>
              <a:rPr lang="en-US" altLang="zh-CN" dirty="0"/>
              <a:t>JFET——</a:t>
            </a:r>
            <a:r>
              <a:rPr lang="zh-CN" altLang="en-US" dirty="0"/>
              <a:t>静态工作点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D130DAB-0DE2-4EB1-B9DE-ECCA8C9D83B4}"/>
                  </a:ext>
                </a:extLst>
              </p:cNvPr>
              <p:cNvSpPr txBox="1"/>
              <p:nvPr/>
            </p:nvSpPr>
            <p:spPr>
              <a:xfrm>
                <a:off x="609600" y="1071199"/>
                <a:ext cx="2598853" cy="1877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𝐷𝑆𝑆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𝐺𝑆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𝐺𝑆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𝑜𝑓𝑓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=35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𝑚𝐴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𝐺𝑆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1.2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D130DAB-0DE2-4EB1-B9DE-ECCA8C9D8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71199"/>
                <a:ext cx="2598853" cy="18777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451DE82A-80A1-48BE-9BAA-AA3A425ED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480" y="839152"/>
            <a:ext cx="3095920" cy="275141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3A864FF-3FCD-4C0C-8498-0BC662765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3835783"/>
            <a:ext cx="8153400" cy="265085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83844FB-B68F-4E9D-940B-B6BDC08D5FB8}"/>
              </a:ext>
            </a:extLst>
          </p:cNvPr>
          <p:cNvSpPr txBox="1"/>
          <p:nvPr/>
        </p:nvSpPr>
        <p:spPr>
          <a:xfrm>
            <a:off x="160453" y="2789031"/>
            <a:ext cx="57912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即使是同一型号的</a:t>
            </a:r>
            <a:r>
              <a:rPr lang="en-US" altLang="zh-CN" dirty="0"/>
              <a:t>JFET</a:t>
            </a:r>
            <a:r>
              <a:rPr lang="zh-CN" altLang="en-US" dirty="0"/>
              <a:t>，工作曲线也会存在较大的不同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多个</a:t>
            </a:r>
            <a:r>
              <a:rPr lang="en-US" altLang="zh-CN" dirty="0">
                <a:solidFill>
                  <a:srgbClr val="FF0000"/>
                </a:solidFill>
              </a:rPr>
              <a:t>JFET</a:t>
            </a:r>
            <a:r>
              <a:rPr lang="zh-CN" altLang="en-US" dirty="0">
                <a:solidFill>
                  <a:srgbClr val="FF0000"/>
                </a:solidFill>
              </a:rPr>
              <a:t>的一致性？</a:t>
            </a:r>
          </a:p>
        </p:txBody>
      </p:sp>
    </p:spTree>
    <p:extLst>
      <p:ext uri="{BB962C8B-B14F-4D97-AF65-F5344CB8AC3E}">
        <p14:creationId xmlns:p14="http://schemas.microsoft.com/office/powerpoint/2010/main" val="2440930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FB47209-8E08-4CDF-9458-260F699F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EB0EC4-03B2-4A69-BEE1-06A4913298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/>
              <a:t>8</a:t>
            </a:r>
            <a:r>
              <a:rPr lang="zh-CN" altLang="en-US" dirty="0"/>
              <a:t>级</a:t>
            </a:r>
            <a:r>
              <a:rPr lang="en-US" altLang="zh-CN" dirty="0"/>
              <a:t>JFET——</a:t>
            </a:r>
            <a:r>
              <a:rPr lang="zh-CN" altLang="en-US" dirty="0"/>
              <a:t>静态工作点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D130DAB-0DE2-4EB1-B9DE-ECCA8C9D83B4}"/>
                  </a:ext>
                </a:extLst>
              </p:cNvPr>
              <p:cNvSpPr txBox="1"/>
              <p:nvPr/>
            </p:nvSpPr>
            <p:spPr>
              <a:xfrm>
                <a:off x="533400" y="1600200"/>
                <a:ext cx="8077200" cy="40521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=35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𝑚𝐴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𝐺𝑆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1.2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代入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𝑚𝐴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推得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𝐺𝑆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=0.913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b="0" dirty="0"/>
                  <a:t>求得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0.913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×8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=57</m:t>
                      </m:r>
                      <m:r>
                        <m:rPr>
                          <m:sty m:val="p"/>
                        </m:rPr>
                        <a:rPr lang="el-GR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保证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求得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−0.913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×8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=567.9</m:t>
                      </m:r>
                      <m:r>
                        <m:rPr>
                          <m:sty m:val="p"/>
                        </m:rPr>
                        <a:rPr lang="el-GR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FF0000"/>
                    </a:solidFill>
                  </a:rPr>
                  <a:t>注意，整个电路的电阻阻值要求会根据并联的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JFET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数目进行变化</a:t>
                </a:r>
                <a:endParaRPr lang="en-US" altLang="zh-CN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D130DAB-0DE2-4EB1-B9DE-ECCA8C9D8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600200"/>
                <a:ext cx="8077200" cy="4052135"/>
              </a:xfrm>
              <a:prstGeom prst="rect">
                <a:avLst/>
              </a:prstGeom>
              <a:blipFill>
                <a:blip r:embed="rId2"/>
                <a:stretch>
                  <a:fillRect l="-1811" b="-25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415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BD3C17D-D20C-4C6D-A803-929756EB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2F9117-B230-49BA-8D5F-27333458A0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系统稳定性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CAA944D-3FF6-4659-ABFF-DFA5759133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660"/>
          <a:stretch/>
        </p:blipFill>
        <p:spPr>
          <a:xfrm>
            <a:off x="4572000" y="1280474"/>
            <a:ext cx="4278254" cy="178090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CC8BF60-35C9-456C-88D5-A51017C63604}"/>
              </a:ext>
            </a:extLst>
          </p:cNvPr>
          <p:cNvSpPr txBox="1"/>
          <p:nvPr/>
        </p:nvSpPr>
        <p:spPr>
          <a:xfrm>
            <a:off x="320792" y="12954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反馈系统：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AE1F578-6C5F-4289-A5C6-DA3110AB2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13" y="1985407"/>
            <a:ext cx="3973454" cy="8485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FFFBBB9-CB00-430F-AA07-25BE07B41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70" y="3021250"/>
            <a:ext cx="4013486" cy="35176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C9726C-C2CA-4C8E-955E-9B30DE7C3F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965"/>
          <a:stretch/>
        </p:blipFill>
        <p:spPr>
          <a:xfrm>
            <a:off x="4417348" y="4780081"/>
            <a:ext cx="4587557" cy="4572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F0E0CB9-98CB-4128-B9A1-46B3C33143AF}"/>
              </a:ext>
            </a:extLst>
          </p:cNvPr>
          <p:cNvSpPr txBox="1"/>
          <p:nvPr/>
        </p:nvSpPr>
        <p:spPr>
          <a:xfrm>
            <a:off x="4417348" y="4038600"/>
            <a:ext cx="16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T(s)</a:t>
            </a:r>
            <a:r>
              <a:rPr lang="zh-CN" altLang="en-US" dirty="0"/>
              <a:t>：环路增益</a:t>
            </a:r>
          </a:p>
        </p:txBody>
      </p:sp>
    </p:spTree>
    <p:extLst>
      <p:ext uri="{BB962C8B-B14F-4D97-AF65-F5344CB8AC3E}">
        <p14:creationId xmlns:p14="http://schemas.microsoft.com/office/powerpoint/2010/main" val="227893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23900" y="2286000"/>
            <a:ext cx="76962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、方案一低噪声放大器设计总结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、进度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68018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A10CFC0-DDAC-4A28-9115-FD26C46A3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FF4E7-1C73-48CD-AF05-36057DDCEE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并联噪声关系验证</a:t>
            </a:r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0794EDEE-B34D-4027-A225-690AC67BAF8B}"/>
              </a:ext>
            </a:extLst>
          </p:cNvPr>
          <p:cNvGraphicFramePr>
            <a:graphicFrameLocks/>
          </p:cNvGraphicFramePr>
          <p:nvPr/>
        </p:nvGraphicFramePr>
        <p:xfrm>
          <a:off x="1738312" y="1704975"/>
          <a:ext cx="5667375" cy="344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E190D82C-791A-4581-AE1C-6DFE44DAC43D}"/>
              </a:ext>
            </a:extLst>
          </p:cNvPr>
          <p:cNvSpPr txBox="1"/>
          <p:nvPr/>
        </p:nvSpPr>
        <p:spPr>
          <a:xfrm>
            <a:off x="286339" y="5405984"/>
            <a:ext cx="76200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JFET </a:t>
            </a:r>
            <a:r>
              <a:rPr lang="zh-CN" altLang="en-US" dirty="0">
                <a:solidFill>
                  <a:srgbClr val="FF0000"/>
                </a:solidFill>
              </a:rPr>
              <a:t>并联关系基本符合预期，与预测值存在一定偏差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图中给出的结果是总的等效输入噪声，包括减少的输入电压噪声和增加的输入电流噪声，所以存在一定偏差可以接受</a:t>
            </a:r>
          </a:p>
        </p:txBody>
      </p:sp>
    </p:spTree>
    <p:extLst>
      <p:ext uri="{BB962C8B-B14F-4D97-AF65-F5344CB8AC3E}">
        <p14:creationId xmlns:p14="http://schemas.microsoft.com/office/powerpoint/2010/main" val="1014713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8618F31-D501-4C2E-87EA-7A5297A0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2533A2-0AAA-4AA9-8E68-0BC2DE0532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8</a:t>
            </a:r>
            <a:r>
              <a:rPr lang="zh-CN" altLang="en-US" dirty="0"/>
              <a:t>级</a:t>
            </a:r>
            <a:r>
              <a:rPr lang="en-US" altLang="zh-CN" dirty="0"/>
              <a:t>JFET</a:t>
            </a:r>
            <a:r>
              <a:rPr lang="zh-CN" altLang="en-US" dirty="0"/>
              <a:t>放大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ECA7283-80D0-48FC-8632-795FF258DB5C}"/>
              </a:ext>
            </a:extLst>
          </p:cNvPr>
          <p:cNvSpPr txBox="1"/>
          <p:nvPr/>
        </p:nvSpPr>
        <p:spPr>
          <a:xfrm>
            <a:off x="6096000" y="6352143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相位裕度：</a:t>
            </a:r>
            <a:r>
              <a:rPr lang="en-US" altLang="zh-CN" dirty="0"/>
              <a:t>102.78°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9D92598-2478-4DD0-A939-91311D24EAA1}"/>
              </a:ext>
            </a:extLst>
          </p:cNvPr>
          <p:cNvSpPr txBox="1"/>
          <p:nvPr/>
        </p:nvSpPr>
        <p:spPr>
          <a:xfrm>
            <a:off x="66085" y="6352143"/>
            <a:ext cx="5115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在</a:t>
            </a:r>
            <a:r>
              <a:rPr lang="en-US" altLang="zh-CN" dirty="0"/>
              <a:t>100Hz~100kHz</a:t>
            </a:r>
            <a:r>
              <a:rPr lang="zh-CN" altLang="en-US" dirty="0"/>
              <a:t>频带范围内，稳定</a:t>
            </a:r>
            <a:r>
              <a:rPr lang="en-US" altLang="zh-CN" dirty="0"/>
              <a:t>59.92dB</a:t>
            </a:r>
            <a:r>
              <a:rPr lang="zh-CN" altLang="en-US" dirty="0"/>
              <a:t>增益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952C40A-D7CD-46EB-A337-ED5D68EBF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160210"/>
            <a:ext cx="4011334" cy="198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1828A92-0890-4AE9-BFA8-985C7D891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705" y="4160210"/>
            <a:ext cx="4011333" cy="198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42D4114-E876-454D-8089-11CA6A868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1" y="1151045"/>
            <a:ext cx="8946038" cy="309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99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1A61608-4611-46AA-84E9-398FFFE4E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B8E362-FDDB-4B3E-BA79-89539E3530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等效输入噪声与信噪比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4D3808C-880B-492A-A7BD-60CFB98DC3DD}"/>
                  </a:ext>
                </a:extLst>
              </p:cNvPr>
              <p:cNvSpPr txBox="1"/>
              <p:nvPr/>
            </p:nvSpPr>
            <p:spPr>
              <a:xfrm>
                <a:off x="4708689" y="1981200"/>
                <a:ext cx="4286203" cy="3828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由于调整了静态工作点，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以及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Id</a:t>
                </a:r>
                <a:r>
                  <a:rPr lang="zh-CN" altLang="en-US" dirty="0"/>
                  <a:t>，噪声水平：</a:t>
                </a:r>
                <a:r>
                  <a:rPr lang="en-US" altLang="zh-CN" dirty="0"/>
                  <a:t> 318.46p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𝐻𝑧</m:t>
                        </m:r>
                      </m:e>
                    </m:rad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此时对于</a:t>
                </a:r>
                <a:r>
                  <a:rPr lang="en-US" altLang="zh-CN" dirty="0"/>
                  <a:t>v4</a:t>
                </a:r>
                <a:r>
                  <a:rPr lang="zh-CN" altLang="en-US" dirty="0"/>
                  <a:t>线圈，</a:t>
                </a:r>
                <a:r>
                  <a:rPr lang="en-US" altLang="zh-CN" dirty="0"/>
                  <a:t>1e-5c</a:t>
                </a:r>
                <a:r>
                  <a:rPr lang="zh-CN" altLang="en-US" dirty="0"/>
                  <a:t>条件下：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SNR</a:t>
                </a:r>
                <a:r>
                  <a:rPr lang="zh-CN" altLang="en-US" dirty="0"/>
                  <a:t>：</a:t>
                </a:r>
                <a:r>
                  <a:rPr lang="en-US" altLang="zh-CN" dirty="0"/>
                  <a:t>2.769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SNR0</a:t>
                </a:r>
                <a:r>
                  <a:rPr lang="zh-CN" altLang="en-US" dirty="0"/>
                  <a:t>：</a:t>
                </a:r>
                <a:r>
                  <a:rPr lang="en-US" altLang="zh-CN" dirty="0"/>
                  <a:t>3.847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FF0000"/>
                    </a:solidFill>
                  </a:rPr>
                  <a:t>剩下的信噪比优化空间，预计使用增大线圈匝数的方法解决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4D3808C-880B-492A-A7BD-60CFB98DC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689" y="1981200"/>
                <a:ext cx="4286203" cy="3828805"/>
              </a:xfrm>
              <a:prstGeom prst="rect">
                <a:avLst/>
              </a:prstGeom>
              <a:blipFill>
                <a:blip r:embed="rId2"/>
                <a:stretch>
                  <a:fillRect l="-1136" r="-852" b="-15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54A5A89D-E3DC-4BFD-B7B7-048780BA7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34" y="1062182"/>
            <a:ext cx="4124328" cy="28048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B46E187-7E78-4F79-A607-409496F91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5" y="3954484"/>
            <a:ext cx="3733800" cy="280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78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0DED48A-A11B-4213-A345-3BD1BBC68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D65156-AB70-489C-B8A2-774C55E288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输出噪声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B654E63-CF0C-4C5D-B269-5651B9CE1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49" y="1657350"/>
            <a:ext cx="5210175" cy="35433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0A2D9B31-21D8-400E-9EF9-5CE18C675461}"/>
              </a:ext>
            </a:extLst>
          </p:cNvPr>
          <p:cNvSpPr/>
          <p:nvPr/>
        </p:nvSpPr>
        <p:spPr>
          <a:xfrm>
            <a:off x="4038600" y="4388702"/>
            <a:ext cx="1952624" cy="56429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5135C165-5583-4401-A2FC-5606FC9C11F0}"/>
              </a:ext>
            </a:extLst>
          </p:cNvPr>
          <p:cNvCxnSpPr/>
          <p:nvPr/>
        </p:nvCxnSpPr>
        <p:spPr>
          <a:xfrm flipV="1">
            <a:off x="5762624" y="3429000"/>
            <a:ext cx="1019176" cy="959702"/>
          </a:xfrm>
          <a:prstGeom prst="straightConnector1">
            <a:avLst/>
          </a:prstGeom>
          <a:noFill/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F79CB2A5-4257-4942-A4B7-A533C6EC3775}"/>
              </a:ext>
            </a:extLst>
          </p:cNvPr>
          <p:cNvSpPr txBox="1"/>
          <p:nvPr/>
        </p:nvSpPr>
        <p:spPr>
          <a:xfrm>
            <a:off x="114300" y="5302169"/>
            <a:ext cx="89154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、低频段噪声：影响最终的信噪比（非</a:t>
            </a:r>
            <a:r>
              <a:rPr lang="en-US" altLang="zh-CN" dirty="0"/>
              <a:t>1/f</a:t>
            </a:r>
            <a:r>
              <a:rPr lang="zh-CN" altLang="en-US" dirty="0"/>
              <a:t> 噪声，利用</a:t>
            </a:r>
            <a:r>
              <a:rPr lang="en-US" altLang="zh-CN" dirty="0"/>
              <a:t>100Hz</a:t>
            </a:r>
            <a:r>
              <a:rPr lang="zh-CN" altLang="en-US" dirty="0"/>
              <a:t>处的噪声水平近似</a:t>
            </a:r>
            <a:r>
              <a:rPr lang="en-US" altLang="zh-CN" dirty="0"/>
              <a:t>1/f</a:t>
            </a:r>
            <a:r>
              <a:rPr lang="zh-CN" altLang="en-US" dirty="0"/>
              <a:t>噪声）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SNR</a:t>
            </a:r>
            <a:r>
              <a:rPr lang="zh-CN" altLang="en-US" dirty="0"/>
              <a:t>：</a:t>
            </a:r>
            <a:r>
              <a:rPr lang="en-US" altLang="zh-CN" dirty="0"/>
              <a:t>2.769</a:t>
            </a:r>
            <a:r>
              <a:rPr lang="en-US" altLang="zh-CN" dirty="0">
                <a:sym typeface="Wingdings" panose="05000000000000000000" pitchFamily="2" charset="2"/>
              </a:rPr>
              <a:t>2.625  </a:t>
            </a:r>
            <a:r>
              <a:rPr lang="zh-CN" altLang="en-US" dirty="0">
                <a:sym typeface="Wingdings" panose="05000000000000000000" pitchFamily="2" charset="2"/>
              </a:rPr>
              <a:t>（考虑是否有必要斩波处理）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、高频段噪声平台：低通滤波，否则频谱折叠（</a:t>
            </a:r>
            <a:r>
              <a:rPr lang="en-US" altLang="zh-CN" dirty="0"/>
              <a:t>2M </a:t>
            </a:r>
            <a:r>
              <a:rPr lang="zh-CN" altLang="en-US" dirty="0"/>
              <a:t>采样率），</a:t>
            </a:r>
            <a:r>
              <a:rPr lang="en-US" altLang="zh-CN" dirty="0"/>
              <a:t>SNR</a:t>
            </a:r>
            <a:r>
              <a:rPr lang="zh-CN" altLang="en-US" dirty="0"/>
              <a:t>劣化为</a:t>
            </a:r>
            <a:r>
              <a:rPr lang="en-US" altLang="zh-CN" dirty="0"/>
              <a:t>0.11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7FAEFB2C-E166-47B3-B034-CEB92E783880}"/>
              </a:ext>
            </a:extLst>
          </p:cNvPr>
          <p:cNvSpPr/>
          <p:nvPr/>
        </p:nvSpPr>
        <p:spPr>
          <a:xfrm>
            <a:off x="990601" y="2332890"/>
            <a:ext cx="1295400" cy="254391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6EF800A-79E8-421F-AFF5-F777ABB47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447487"/>
            <a:ext cx="3367088" cy="219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19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C67F70F-6966-446B-9B91-BF2ED1F5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D76DC12-FF35-47C8-8587-51CB4EF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极放大</a:t>
            </a:r>
            <a:r>
              <a:rPr lang="en-US" altLang="zh-CN" dirty="0"/>
              <a:t>+3</a:t>
            </a:r>
            <a:r>
              <a:rPr lang="zh-CN" altLang="en-US" dirty="0"/>
              <a:t>极滤波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A6E398B-8635-49B9-9A72-1BF5A6FDC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286000"/>
            <a:ext cx="7696200" cy="348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37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C67F70F-6966-446B-9B91-BF2ED1F5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D76DC12-FF35-47C8-8587-51CB4EF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低通滤波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6F688B4-C7DD-4824-87F5-1C61713B15D3}"/>
              </a:ext>
            </a:extLst>
          </p:cNvPr>
          <p:cNvSpPr txBox="1"/>
          <p:nvPr/>
        </p:nvSpPr>
        <p:spPr>
          <a:xfrm>
            <a:off x="304800" y="1295400"/>
            <a:ext cx="69342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由</a:t>
            </a:r>
            <a:r>
              <a:rPr lang="en-US" altLang="zh-CN" dirty="0"/>
              <a:t>TI Filter Designed Tool</a:t>
            </a:r>
            <a:r>
              <a:rPr lang="zh-CN" altLang="en-US" dirty="0"/>
              <a:t>实现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Butterworth 2 order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7CB9282-B5D5-41D7-8A50-AFD01929F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7328"/>
            <a:ext cx="9144000" cy="427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82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B53B8A2-068F-4283-8143-62E94542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10B79C-0B0A-47D3-B8DE-DAC06E01D7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总体设计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3C20859-2645-4811-A90B-E7899A1122CD}"/>
              </a:ext>
            </a:extLst>
          </p:cNvPr>
          <p:cNvCxnSpPr>
            <a:cxnSpLocks/>
          </p:cNvCxnSpPr>
          <p:nvPr/>
        </p:nvCxnSpPr>
        <p:spPr>
          <a:xfrm>
            <a:off x="5543550" y="1207444"/>
            <a:ext cx="0" cy="2373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D81AA0A-C14B-4C3C-9F9A-32ED24B5EBEE}"/>
              </a:ext>
            </a:extLst>
          </p:cNvPr>
          <p:cNvCxnSpPr>
            <a:cxnSpLocks/>
          </p:cNvCxnSpPr>
          <p:nvPr/>
        </p:nvCxnSpPr>
        <p:spPr>
          <a:xfrm>
            <a:off x="7486650" y="1207444"/>
            <a:ext cx="0" cy="2373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D987E71B-521D-42BE-B128-2EE869ADF4B8}"/>
              </a:ext>
            </a:extLst>
          </p:cNvPr>
          <p:cNvSpPr txBox="1"/>
          <p:nvPr/>
        </p:nvSpPr>
        <p:spPr>
          <a:xfrm>
            <a:off x="66085" y="6352143"/>
            <a:ext cx="5115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在</a:t>
            </a:r>
            <a:r>
              <a:rPr lang="en-US" altLang="zh-CN" dirty="0"/>
              <a:t>100Hz~50kHz</a:t>
            </a:r>
            <a:r>
              <a:rPr lang="zh-CN" altLang="en-US" dirty="0"/>
              <a:t>频带范围内，稳定</a:t>
            </a:r>
            <a:r>
              <a:rPr lang="en-US" altLang="zh-CN" dirty="0"/>
              <a:t>140dB</a:t>
            </a:r>
            <a:r>
              <a:rPr lang="zh-CN" altLang="en-US" dirty="0"/>
              <a:t>增益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56F84E7-CDED-4B17-BDA0-A2BF4ABF7782}"/>
              </a:ext>
            </a:extLst>
          </p:cNvPr>
          <p:cNvSpPr txBox="1"/>
          <p:nvPr/>
        </p:nvSpPr>
        <p:spPr>
          <a:xfrm>
            <a:off x="5257800" y="6356521"/>
            <a:ext cx="372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等效输入噪声与之前仿真结果相当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EB3D6D2-D2D9-4BC2-96CA-2F56AFA2C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9515"/>
            <a:ext cx="9144000" cy="189540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81BDB82-30E6-4F9A-A5D3-B773B3B2C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85541"/>
            <a:ext cx="3504768" cy="24732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2D2120E-9079-4975-9DC7-347BE841A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582" y="3782399"/>
            <a:ext cx="3504768" cy="247320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786188A0-D76E-4B34-87E2-8E98A36DCE20}"/>
              </a:ext>
            </a:extLst>
          </p:cNvPr>
          <p:cNvSpPr txBox="1"/>
          <p:nvPr/>
        </p:nvSpPr>
        <p:spPr>
          <a:xfrm>
            <a:off x="1957253" y="133207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第一级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5B3D55F-E3BF-4DF3-8B04-238DE49CD1A4}"/>
              </a:ext>
            </a:extLst>
          </p:cNvPr>
          <p:cNvSpPr txBox="1"/>
          <p:nvPr/>
        </p:nvSpPr>
        <p:spPr>
          <a:xfrm>
            <a:off x="6027821" y="133207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第二级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81607A9-27AA-45EC-9752-0F801DA99846}"/>
              </a:ext>
            </a:extLst>
          </p:cNvPr>
          <p:cNvSpPr txBox="1"/>
          <p:nvPr/>
        </p:nvSpPr>
        <p:spPr>
          <a:xfrm>
            <a:off x="1911297" y="3127902"/>
            <a:ext cx="1136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低噪声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7E81AA5-FDF8-42C8-AA53-C19B958CC9FF}"/>
              </a:ext>
            </a:extLst>
          </p:cNvPr>
          <p:cNvSpPr txBox="1"/>
          <p:nvPr/>
        </p:nvSpPr>
        <p:spPr>
          <a:xfrm>
            <a:off x="5712870" y="3141136"/>
            <a:ext cx="2054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高增益带宽积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C6444F9-24AA-44E7-9DDC-AD5704BC28E2}"/>
              </a:ext>
            </a:extLst>
          </p:cNvPr>
          <p:cNvSpPr txBox="1"/>
          <p:nvPr/>
        </p:nvSpPr>
        <p:spPr>
          <a:xfrm>
            <a:off x="7911031" y="133497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第三级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0C04CC9-9233-4223-B182-4C069D52201C}"/>
              </a:ext>
            </a:extLst>
          </p:cNvPr>
          <p:cNvSpPr txBox="1"/>
          <p:nvPr/>
        </p:nvSpPr>
        <p:spPr>
          <a:xfrm>
            <a:off x="7767121" y="3147033"/>
            <a:ext cx="119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低通滤波</a:t>
            </a:r>
          </a:p>
        </p:txBody>
      </p:sp>
    </p:spTree>
    <p:extLst>
      <p:ext uri="{BB962C8B-B14F-4D97-AF65-F5344CB8AC3E}">
        <p14:creationId xmlns:p14="http://schemas.microsoft.com/office/powerpoint/2010/main" val="209949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B53B8A2-068F-4283-8143-62E94542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10B79C-0B0A-47D3-B8DE-DAC06E01D7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总体设计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3C20859-2645-4811-A90B-E7899A1122CD}"/>
              </a:ext>
            </a:extLst>
          </p:cNvPr>
          <p:cNvCxnSpPr>
            <a:cxnSpLocks/>
          </p:cNvCxnSpPr>
          <p:nvPr/>
        </p:nvCxnSpPr>
        <p:spPr>
          <a:xfrm>
            <a:off x="5543550" y="1207444"/>
            <a:ext cx="0" cy="2373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D81AA0A-C14B-4C3C-9F9A-32ED24B5EBEE}"/>
              </a:ext>
            </a:extLst>
          </p:cNvPr>
          <p:cNvCxnSpPr>
            <a:cxnSpLocks/>
          </p:cNvCxnSpPr>
          <p:nvPr/>
        </p:nvCxnSpPr>
        <p:spPr>
          <a:xfrm>
            <a:off x="7486650" y="1207444"/>
            <a:ext cx="0" cy="2373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D987E71B-521D-42BE-B128-2EE869ADF4B8}"/>
              </a:ext>
            </a:extLst>
          </p:cNvPr>
          <p:cNvSpPr txBox="1"/>
          <p:nvPr/>
        </p:nvSpPr>
        <p:spPr>
          <a:xfrm>
            <a:off x="742360" y="6352143"/>
            <a:ext cx="5115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输出噪声在</a:t>
            </a:r>
            <a:r>
              <a:rPr lang="en-US" altLang="zh-CN" dirty="0"/>
              <a:t>1MHz</a:t>
            </a:r>
            <a:r>
              <a:rPr lang="zh-CN" altLang="en-US" dirty="0"/>
              <a:t>处急速衰减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56F84E7-CDED-4B17-BDA0-A2BF4ABF7782}"/>
              </a:ext>
            </a:extLst>
          </p:cNvPr>
          <p:cNvSpPr txBox="1"/>
          <p:nvPr/>
        </p:nvSpPr>
        <p:spPr>
          <a:xfrm>
            <a:off x="5257800" y="6356521"/>
            <a:ext cx="372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等效输入噪声与之前仿真结果相当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EB3D6D2-D2D9-4BC2-96CA-2F56AFA2C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9515"/>
            <a:ext cx="9144000" cy="189540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2D2120E-9079-4975-9DC7-347BE841A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582" y="3782399"/>
            <a:ext cx="3504768" cy="247320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786188A0-D76E-4B34-87E2-8E98A36DCE20}"/>
              </a:ext>
            </a:extLst>
          </p:cNvPr>
          <p:cNvSpPr txBox="1"/>
          <p:nvPr/>
        </p:nvSpPr>
        <p:spPr>
          <a:xfrm>
            <a:off x="1957253" y="133207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第一级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5B3D55F-E3BF-4DF3-8B04-238DE49CD1A4}"/>
              </a:ext>
            </a:extLst>
          </p:cNvPr>
          <p:cNvSpPr txBox="1"/>
          <p:nvPr/>
        </p:nvSpPr>
        <p:spPr>
          <a:xfrm>
            <a:off x="6027821" y="133207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第二级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81607A9-27AA-45EC-9752-0F801DA99846}"/>
              </a:ext>
            </a:extLst>
          </p:cNvPr>
          <p:cNvSpPr txBox="1"/>
          <p:nvPr/>
        </p:nvSpPr>
        <p:spPr>
          <a:xfrm>
            <a:off x="1911297" y="3127902"/>
            <a:ext cx="1136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低噪声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7E81AA5-FDF8-42C8-AA53-C19B958CC9FF}"/>
              </a:ext>
            </a:extLst>
          </p:cNvPr>
          <p:cNvSpPr txBox="1"/>
          <p:nvPr/>
        </p:nvSpPr>
        <p:spPr>
          <a:xfrm>
            <a:off x="5712870" y="3141136"/>
            <a:ext cx="2054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高增益带宽积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C6444F9-24AA-44E7-9DDC-AD5704BC28E2}"/>
              </a:ext>
            </a:extLst>
          </p:cNvPr>
          <p:cNvSpPr txBox="1"/>
          <p:nvPr/>
        </p:nvSpPr>
        <p:spPr>
          <a:xfrm>
            <a:off x="7911031" y="133497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第三级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0C04CC9-9233-4223-B182-4C069D52201C}"/>
              </a:ext>
            </a:extLst>
          </p:cNvPr>
          <p:cNvSpPr txBox="1"/>
          <p:nvPr/>
        </p:nvSpPr>
        <p:spPr>
          <a:xfrm>
            <a:off x="7767121" y="3147033"/>
            <a:ext cx="119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低通滤波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0B45150C-DA99-4302-9349-763D29166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782399"/>
            <a:ext cx="3504768" cy="2473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519C1E9-0C20-4CB4-97D4-58968C11A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4688" y="3429000"/>
            <a:ext cx="2528888" cy="1762125"/>
          </a:xfrm>
          <a:prstGeom prst="rect">
            <a:avLst/>
          </a:prstGeom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36C1F4F0-A820-4359-AE48-8E8D3C1FDC3D}"/>
              </a:ext>
            </a:extLst>
          </p:cNvPr>
          <p:cNvSpPr/>
          <p:nvPr/>
        </p:nvSpPr>
        <p:spPr>
          <a:xfrm>
            <a:off x="2834416" y="5527975"/>
            <a:ext cx="1299003" cy="56429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A8768B46-857E-48E4-B124-A1617744B8CC}"/>
              </a:ext>
            </a:extLst>
          </p:cNvPr>
          <p:cNvCxnSpPr>
            <a:cxnSpLocks/>
          </p:cNvCxnSpPr>
          <p:nvPr/>
        </p:nvCxnSpPr>
        <p:spPr>
          <a:xfrm flipH="1" flipV="1">
            <a:off x="3230697" y="4935939"/>
            <a:ext cx="253220" cy="556284"/>
          </a:xfrm>
          <a:prstGeom prst="straightConnector1">
            <a:avLst/>
          </a:prstGeom>
          <a:noFill/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05277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23900" y="2286000"/>
            <a:ext cx="76962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、方案一低噪声放大器设计总结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、进度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82620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4E6B477-EC2F-4F72-AC09-82917975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F0E07B-CC16-40AC-B3F7-0D0EE104FF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进度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F3318F2-FE1C-4B2D-B03B-243F6C59F227}"/>
              </a:ext>
            </a:extLst>
          </p:cNvPr>
          <p:cNvSpPr txBox="1"/>
          <p:nvPr/>
        </p:nvSpPr>
        <p:spPr>
          <a:xfrm>
            <a:off x="83094" y="1471858"/>
            <a:ext cx="3886200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12V</a:t>
            </a:r>
            <a:r>
              <a:rPr lang="zh-CN" altLang="en-US" dirty="0"/>
              <a:t>电池供电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、表层全部铺地，保证信号质量</a:t>
            </a:r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F963BFA-695E-4C8C-B13A-604D33927D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27778"/>
          <a:stretch/>
        </p:blipFill>
        <p:spPr>
          <a:xfrm>
            <a:off x="5206916" y="1600947"/>
            <a:ext cx="1713072" cy="16919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3E48611-18A6-42A3-935B-67485D98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11091"/>
            <a:ext cx="7467600" cy="23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8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493D2A-D002-4B06-9111-EB208442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09F2C5-0ADC-4C68-96D3-5B8B89605B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V4</a:t>
            </a:r>
            <a:r>
              <a:rPr lang="zh-CN" altLang="en-US" dirty="0"/>
              <a:t>方案一信噪比讨论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A021C46-C7DF-4043-95C9-DD7CAD1B6F15}"/>
              </a:ext>
            </a:extLst>
          </p:cNvPr>
          <p:cNvSpPr txBox="1"/>
          <p:nvPr/>
        </p:nvSpPr>
        <p:spPr>
          <a:xfrm>
            <a:off x="5021631" y="1831783"/>
            <a:ext cx="3810000" cy="212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1e-5c </a:t>
            </a:r>
            <a:r>
              <a:rPr lang="zh-CN" altLang="en-US" dirty="0"/>
              <a:t>情况下：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信号： 5.96e-10 </a:t>
            </a:r>
            <a:r>
              <a:rPr lang="en-US" altLang="zh-CN" dirty="0"/>
              <a:t>V</a:t>
            </a:r>
            <a:endParaRPr lang="zh-CN" alt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线圈热噪声： 4.67e-09 </a:t>
            </a:r>
            <a:r>
              <a:rPr lang="en-US" altLang="zh-CN" dirty="0">
                <a:solidFill>
                  <a:srgbClr val="FF0000"/>
                </a:solidFill>
              </a:rPr>
              <a:t>V</a:t>
            </a:r>
            <a:endParaRPr lang="zh-CN" altLang="en-US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前放输入电压噪声： 3.</a:t>
            </a:r>
            <a:r>
              <a:rPr lang="en-US" altLang="zh-CN" dirty="0">
                <a:solidFill>
                  <a:srgbClr val="FF0000"/>
                </a:solidFill>
              </a:rPr>
              <a:t>20</a:t>
            </a:r>
            <a:r>
              <a:rPr lang="zh-CN" altLang="en-US" dirty="0">
                <a:solidFill>
                  <a:srgbClr val="FF0000"/>
                </a:solidFill>
              </a:rPr>
              <a:t>e-08 </a:t>
            </a:r>
            <a:r>
              <a:rPr lang="en-US" altLang="zh-CN" dirty="0">
                <a:solidFill>
                  <a:srgbClr val="FF0000"/>
                </a:solidFill>
              </a:rPr>
              <a:t>V</a:t>
            </a:r>
            <a:endParaRPr lang="zh-CN" altLang="en-US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前放输入电流噪声： </a:t>
            </a:r>
            <a:r>
              <a:rPr lang="en-US" altLang="zh-CN" dirty="0"/>
              <a:t>9</a:t>
            </a:r>
            <a:r>
              <a:rPr lang="zh-CN" altLang="en-US" dirty="0"/>
              <a:t>.</a:t>
            </a:r>
            <a:r>
              <a:rPr lang="en-US" altLang="zh-CN" dirty="0"/>
              <a:t>09</a:t>
            </a:r>
            <a:r>
              <a:rPr lang="zh-CN" altLang="en-US" dirty="0"/>
              <a:t>e-1</a:t>
            </a:r>
            <a:r>
              <a:rPr lang="en-US" altLang="zh-CN" dirty="0"/>
              <a:t>3</a:t>
            </a:r>
            <a:r>
              <a:rPr lang="zh-CN" altLang="en-US" dirty="0"/>
              <a:t> </a:t>
            </a:r>
            <a:r>
              <a:rPr lang="en-US" altLang="zh-CN" dirty="0"/>
              <a:t>V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053FAD9-3734-4396-A419-3FCACDFFA0BA}"/>
              </a:ext>
            </a:extLst>
          </p:cNvPr>
          <p:cNvSpPr txBox="1"/>
          <p:nvPr/>
        </p:nvSpPr>
        <p:spPr>
          <a:xfrm>
            <a:off x="174788" y="4502889"/>
            <a:ext cx="8794423" cy="212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前放输入电压噪声比线圈热噪声大</a:t>
            </a:r>
            <a:r>
              <a:rPr lang="en-US" altLang="zh-CN" dirty="0">
                <a:solidFill>
                  <a:srgbClr val="FF0000"/>
                </a:solidFill>
              </a:rPr>
              <a:t>6.85</a:t>
            </a:r>
            <a:r>
              <a:rPr lang="zh-CN" altLang="en-US" dirty="0"/>
              <a:t>倍，为了降低运放输入电压噪声的影响，有两种方案：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增加感应线圈匝数，缩小线圈绕线横截面积，在保证信噪比的同时，使得线圈热噪声水平和前放输入电压噪声水平相当，电阻放大</a:t>
            </a:r>
            <a:r>
              <a:rPr lang="en-US" altLang="zh-CN" dirty="0"/>
              <a:t>~47</a:t>
            </a:r>
            <a:r>
              <a:rPr lang="zh-CN" altLang="en-US" dirty="0"/>
              <a:t>倍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降低前放输入电压噪声，下降</a:t>
            </a:r>
            <a:r>
              <a:rPr lang="en-US" altLang="zh-CN" dirty="0"/>
              <a:t>~6.85</a:t>
            </a:r>
            <a:r>
              <a:rPr lang="zh-CN" altLang="en-US" dirty="0"/>
              <a:t>倍</a:t>
            </a: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20F6377-B81B-4ECA-8907-A2CB69FD4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97942"/>
            <a:ext cx="3554977" cy="279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87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3F49FB7-9FED-41CC-A99A-F2ED406C0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A0F81B-2B52-41CA-BB32-4D0E5234C6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报销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0983153-3658-468A-B722-3562C4411A98}"/>
              </a:ext>
            </a:extLst>
          </p:cNvPr>
          <p:cNvSpPr txBox="1"/>
          <p:nvPr/>
        </p:nvSpPr>
        <p:spPr>
          <a:xfrm>
            <a:off x="990600" y="24384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器件：科大经费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制板：深空自筹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7969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E17E23BA-AB4C-4B83-BBDB-CDBE0A778B86}"/>
              </a:ext>
            </a:extLst>
          </p:cNvPr>
          <p:cNvGrpSpPr/>
          <p:nvPr/>
        </p:nvGrpSpPr>
        <p:grpSpPr>
          <a:xfrm>
            <a:off x="2819400" y="2073034"/>
            <a:ext cx="3505200" cy="2209800"/>
            <a:chOff x="2039332" y="2286000"/>
            <a:chExt cx="4932968" cy="27432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EBC89A3-081C-4239-90B2-73344E790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1700" y="2286000"/>
              <a:ext cx="4800600" cy="2612634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F62199E-0AEB-4AE8-A08F-75CAB16F2287}"/>
                </a:ext>
              </a:extLst>
            </p:cNvPr>
            <p:cNvSpPr/>
            <p:nvPr/>
          </p:nvSpPr>
          <p:spPr>
            <a:xfrm>
              <a:off x="2039332" y="4419600"/>
              <a:ext cx="703868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5E6F855-4F5D-4199-969E-E24939D5A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CCE7ED-E09D-4323-8353-92BFE8EC60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基本思路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16B3B76-F8F0-44CE-A90A-89C7C74A80BA}"/>
              </a:ext>
            </a:extLst>
          </p:cNvPr>
          <p:cNvSpPr txBox="1"/>
          <p:nvPr/>
        </p:nvSpPr>
        <p:spPr>
          <a:xfrm>
            <a:off x="228600" y="1220088"/>
            <a:ext cx="8744932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通过并联的方法使输入电压噪声降低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、运放直接并联（</a:t>
            </a:r>
            <a:r>
              <a:rPr lang="en-US" altLang="zh-CN" dirty="0"/>
              <a:t>AD745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FF0000"/>
                </a:solidFill>
              </a:rPr>
              <a:t>当前放大器芯片噪声水平有限</a:t>
            </a:r>
            <a:r>
              <a:rPr lang="zh-CN" altLang="en-US" dirty="0"/>
              <a:t>，考虑使用</a:t>
            </a:r>
            <a:r>
              <a:rPr lang="en-US" altLang="zh-CN" dirty="0"/>
              <a:t>JFET</a:t>
            </a:r>
            <a:r>
              <a:rPr lang="zh-CN" altLang="en-US" dirty="0"/>
              <a:t>做运放前一级放大，并对</a:t>
            </a:r>
            <a:r>
              <a:rPr lang="en-US" altLang="zh-CN" dirty="0"/>
              <a:t>JFET</a:t>
            </a:r>
            <a:r>
              <a:rPr lang="zh-CN" altLang="en-US" dirty="0"/>
              <a:t>做并联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FEDAE05-BFB9-456C-8826-F5F1F1B94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609" y="1252773"/>
            <a:ext cx="3323809" cy="58095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D0D5E80-1750-4066-AE74-A092396B0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566" y="4591152"/>
            <a:ext cx="6596868" cy="2241920"/>
          </a:xfrm>
          <a:prstGeom prst="rect">
            <a:avLst/>
          </a:prstGeom>
        </p:spPr>
      </p:pic>
      <p:sp>
        <p:nvSpPr>
          <p:cNvPr id="5" name="十字形 4">
            <a:extLst>
              <a:ext uri="{FF2B5EF4-FFF2-40B4-BE49-F238E27FC236}">
                <a16:creationId xmlns:a16="http://schemas.microsoft.com/office/drawing/2014/main" id="{BDA91B84-316D-4FF1-ADBB-AF5FE0420538}"/>
              </a:ext>
            </a:extLst>
          </p:cNvPr>
          <p:cNvSpPr/>
          <p:nvPr/>
        </p:nvSpPr>
        <p:spPr>
          <a:xfrm rot="2762447">
            <a:off x="7266914" y="2727985"/>
            <a:ext cx="1063143" cy="1066800"/>
          </a:xfrm>
          <a:prstGeom prst="plus">
            <a:avLst>
              <a:gd name="adj" fmla="val 4097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1B45AEB-635A-4D97-8700-7711242EF8C6}"/>
              </a:ext>
            </a:extLst>
          </p:cNvPr>
          <p:cNvSpPr txBox="1"/>
          <p:nvPr/>
        </p:nvSpPr>
        <p:spPr>
          <a:xfrm>
            <a:off x="571500" y="4754522"/>
            <a:ext cx="1181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trike="sngStrike" dirty="0"/>
              <a:t>ADC </a:t>
            </a:r>
            <a:r>
              <a:rPr lang="zh-CN" altLang="en-US" strike="sngStrike" dirty="0"/>
              <a:t>并联</a:t>
            </a:r>
          </a:p>
        </p:txBody>
      </p:sp>
    </p:spTree>
    <p:extLst>
      <p:ext uri="{BB962C8B-B14F-4D97-AF65-F5344CB8AC3E}">
        <p14:creationId xmlns:p14="http://schemas.microsoft.com/office/powerpoint/2010/main" val="83637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0B36DA0-2470-4E56-A33C-092459986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2787E2-9CFD-40FB-86A8-95BA8F661B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运放其他指标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D8496BC-8174-41F8-846F-F5962BB01CB2}"/>
              </a:ext>
            </a:extLst>
          </p:cNvPr>
          <p:cNvSpPr txBox="1"/>
          <p:nvPr/>
        </p:nvSpPr>
        <p:spPr>
          <a:xfrm>
            <a:off x="381000" y="1447800"/>
            <a:ext cx="6934200" cy="420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除了噪声水平之外，对运放其他重要参数做如下要求：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增益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输出信号幅度：</a:t>
            </a:r>
            <a:r>
              <a:rPr lang="en-US" altLang="zh-CN" dirty="0"/>
              <a:t>1.8e-7V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通过多级放大的手段，使得增益达到</a:t>
            </a:r>
            <a:r>
              <a:rPr lang="en-US" altLang="zh-CN" dirty="0">
                <a:solidFill>
                  <a:srgbClr val="FF0000"/>
                </a:solidFill>
              </a:rPr>
              <a:t>1e7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带宽：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考虑线圈模型的适用频率上限</a:t>
            </a:r>
            <a:r>
              <a:rPr lang="en-US" altLang="zh-CN" dirty="0"/>
              <a:t>V4</a:t>
            </a:r>
            <a:r>
              <a:rPr lang="zh-CN" altLang="en-US" dirty="0"/>
              <a:t>：</a:t>
            </a:r>
            <a:r>
              <a:rPr lang="en-US" altLang="zh-CN" dirty="0"/>
              <a:t>38kHz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带宽：</a:t>
            </a:r>
            <a:r>
              <a:rPr lang="en-US" altLang="zh-CN" dirty="0">
                <a:solidFill>
                  <a:srgbClr val="FF0000"/>
                </a:solidFill>
              </a:rPr>
              <a:t>50kHz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5125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B984F88-DFD3-44F7-9C67-353C1F52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22E88B-E0FF-4397-8129-C8AA4DA83A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参考设计（</a:t>
            </a:r>
            <a:r>
              <a:rPr lang="en-US" altLang="zh-CN" dirty="0"/>
              <a:t>1</a:t>
            </a:r>
            <a:r>
              <a:rPr lang="zh-CN" altLang="en-US" dirty="0"/>
              <a:t>级</a:t>
            </a:r>
            <a:r>
              <a:rPr lang="en-US" altLang="zh-CN" dirty="0"/>
              <a:t>JFET</a:t>
            </a:r>
            <a:r>
              <a:rPr lang="zh-CN" altLang="en-US" dirty="0"/>
              <a:t>）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F35E76C-4014-4340-A5F8-8D7DB0ED3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8" r="5870"/>
          <a:stretch/>
        </p:blipFill>
        <p:spPr>
          <a:xfrm>
            <a:off x="190500" y="2438400"/>
            <a:ext cx="5334000" cy="331428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A33BF09-CB27-4BF8-94CE-3770F67D586F}"/>
              </a:ext>
            </a:extLst>
          </p:cNvPr>
          <p:cNvSpPr txBox="1"/>
          <p:nvPr/>
        </p:nvSpPr>
        <p:spPr>
          <a:xfrm>
            <a:off x="5924550" y="3048000"/>
            <a:ext cx="31242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主要噪声来源：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JFET</a:t>
            </a:r>
            <a:r>
              <a:rPr lang="zh-CN" altLang="en-US" dirty="0"/>
              <a:t>输入噪声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R</a:t>
            </a:r>
            <a:r>
              <a:rPr lang="en-US" altLang="zh-CN" baseline="-25000" dirty="0"/>
              <a:t>B</a:t>
            </a:r>
            <a:r>
              <a:rPr lang="zh-CN" altLang="en-US" dirty="0"/>
              <a:t>和</a:t>
            </a:r>
            <a:r>
              <a:rPr lang="en-US" altLang="zh-CN" dirty="0"/>
              <a:t>R</a:t>
            </a:r>
            <a:r>
              <a:rPr lang="en-US" altLang="zh-CN" baseline="-25000" dirty="0"/>
              <a:t>G</a:t>
            </a:r>
            <a:r>
              <a:rPr lang="zh-CN" altLang="en-US" dirty="0"/>
              <a:t>热噪声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R</a:t>
            </a:r>
            <a:r>
              <a:rPr lang="en-US" altLang="zh-CN" baseline="-25000" dirty="0"/>
              <a:t>S</a:t>
            </a:r>
            <a:r>
              <a:rPr lang="zh-CN" altLang="en-US" dirty="0"/>
              <a:t>和</a:t>
            </a:r>
            <a:r>
              <a:rPr lang="en-US" altLang="zh-CN" dirty="0"/>
              <a:t>R</a:t>
            </a:r>
            <a:r>
              <a:rPr lang="en-US" altLang="zh-CN" baseline="-25000" dirty="0"/>
              <a:t>S2</a:t>
            </a:r>
            <a:r>
              <a:rPr lang="zh-CN" altLang="en-US" dirty="0"/>
              <a:t>热噪声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37151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386A8D1-05A4-46BF-95D3-56492898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7A7653-CDBA-4FC3-9393-3B61D26B1D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元件列表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D44409E-5A8B-4829-A6BE-695FD2325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1112702"/>
            <a:ext cx="7677150" cy="560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52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E3A38C5-2086-4072-8786-F98A77E2D5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435"/>
          <a:stretch/>
        </p:blipFill>
        <p:spPr>
          <a:xfrm>
            <a:off x="5476973" y="3008387"/>
            <a:ext cx="2981962" cy="21336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B984F88-DFD3-44F7-9C67-353C1F52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22E88B-E0FF-4397-8129-C8AA4DA83A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更改设计（</a:t>
            </a:r>
            <a:r>
              <a:rPr lang="en-US" altLang="zh-CN" dirty="0"/>
              <a:t>1</a:t>
            </a:r>
            <a:r>
              <a:rPr lang="zh-CN" altLang="en-US" dirty="0"/>
              <a:t>级</a:t>
            </a:r>
            <a:r>
              <a:rPr lang="en-US" altLang="zh-CN" dirty="0"/>
              <a:t>JFET</a:t>
            </a:r>
            <a:r>
              <a:rPr lang="zh-CN" altLang="en-US" dirty="0"/>
              <a:t>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E377579-C5C9-42DD-938D-BAF3C8F27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" y="1912749"/>
            <a:ext cx="4339997" cy="432487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07B3810-F4A0-4799-8645-79169705FF5D}"/>
              </a:ext>
            </a:extLst>
          </p:cNvPr>
          <p:cNvSpPr txBox="1"/>
          <p:nvPr/>
        </p:nvSpPr>
        <p:spPr>
          <a:xfrm>
            <a:off x="4038600" y="1269854"/>
            <a:ext cx="5029200" cy="545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JFET</a:t>
            </a:r>
            <a:r>
              <a:rPr lang="zh-CN" altLang="en-US" dirty="0"/>
              <a:t>选型</a:t>
            </a:r>
            <a:endParaRPr lang="en-US" altLang="zh-CN" dirty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市面上大部分</a:t>
            </a:r>
            <a:r>
              <a:rPr lang="en-US" altLang="zh-CN" dirty="0"/>
              <a:t>JFET</a:t>
            </a:r>
            <a:r>
              <a:rPr lang="zh-CN" altLang="en-US" dirty="0"/>
              <a:t>不提供噪声参数，使用能调研到的最低噪声水平的</a:t>
            </a:r>
            <a:r>
              <a:rPr lang="en-US" altLang="zh-CN" dirty="0"/>
              <a:t>JFET</a:t>
            </a:r>
            <a:r>
              <a:rPr lang="zh-CN" altLang="en-US" dirty="0"/>
              <a:t>：</a:t>
            </a:r>
            <a:r>
              <a:rPr lang="en-US" altLang="zh-CN" dirty="0"/>
              <a:t>JFE150</a:t>
            </a:r>
            <a:r>
              <a:rPr lang="zh-CN" altLang="en-US" dirty="0"/>
              <a:t>，并使其</a:t>
            </a:r>
            <a:r>
              <a:rPr lang="zh-CN" altLang="en-US" dirty="0">
                <a:solidFill>
                  <a:srgbClr val="FF0000"/>
                </a:solidFill>
              </a:rPr>
              <a:t>静态工作点</a:t>
            </a:r>
            <a:r>
              <a:rPr lang="en-US" altLang="zh-CN" dirty="0">
                <a:solidFill>
                  <a:srgbClr val="FF0000"/>
                </a:solidFill>
              </a:rPr>
              <a:t>Ids</a:t>
            </a:r>
            <a:r>
              <a:rPr lang="zh-CN" altLang="en-US" dirty="0">
                <a:solidFill>
                  <a:srgbClr val="FF0000"/>
                </a:solidFill>
              </a:rPr>
              <a:t>为噪声最优处</a:t>
            </a:r>
            <a:endParaRPr lang="en-US" altLang="zh-CN" dirty="0">
              <a:solidFill>
                <a:srgbClr val="FF0000"/>
              </a:solidFill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移除输入端电阻网络</a:t>
            </a:r>
            <a:endParaRPr lang="en-US" altLang="zh-CN" dirty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能有效保证运放整体的输入阻抗</a:t>
            </a:r>
            <a:endParaRPr lang="en-US" altLang="zh-CN" dirty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不需要低通滤波以及限流电阻</a:t>
            </a:r>
            <a:endParaRPr lang="en-US" altLang="zh-CN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降低反馈电阻阻值</a:t>
            </a:r>
          </a:p>
        </p:txBody>
      </p:sp>
    </p:spTree>
    <p:extLst>
      <p:ext uri="{BB962C8B-B14F-4D97-AF65-F5344CB8AC3E}">
        <p14:creationId xmlns:p14="http://schemas.microsoft.com/office/powerpoint/2010/main" val="2341339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7F3CA11-D12E-478F-8846-50BCF58BB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C4CB66-5C4C-45BC-AA5F-939582AE04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仿真验证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B9314B8-10B5-4543-BCEE-C19410CCCD10}"/>
              </a:ext>
            </a:extLst>
          </p:cNvPr>
          <p:cNvSpPr txBox="1"/>
          <p:nvPr/>
        </p:nvSpPr>
        <p:spPr>
          <a:xfrm>
            <a:off x="342900" y="1187941"/>
            <a:ext cx="59817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/>
              <a:t>寻找</a:t>
            </a:r>
            <a:r>
              <a:rPr lang="en-US" altLang="zh-CN" dirty="0"/>
              <a:t>JFET</a:t>
            </a:r>
            <a:r>
              <a:rPr lang="zh-CN" altLang="en-US" dirty="0"/>
              <a:t>最优工作点，使得</a:t>
            </a:r>
            <a:r>
              <a:rPr lang="en-US" altLang="zh-CN" dirty="0"/>
              <a:t>JFET</a:t>
            </a:r>
            <a:r>
              <a:rPr lang="zh-CN" altLang="en-US" dirty="0"/>
              <a:t>输入噪声最低</a:t>
            </a:r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49B7577-6FEB-42A7-9D71-1223146A2B44}"/>
              </a:ext>
            </a:extLst>
          </p:cNvPr>
          <p:cNvSpPr txBox="1"/>
          <p:nvPr/>
        </p:nvSpPr>
        <p:spPr>
          <a:xfrm>
            <a:off x="3381669" y="2295930"/>
            <a:ext cx="5656475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JFET </a:t>
            </a:r>
            <a:r>
              <a:rPr lang="zh-CN" altLang="en-US" dirty="0"/>
              <a:t>噪声来源：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沟道阻性成分热噪声</a:t>
            </a:r>
            <a:endParaRPr lang="en-US" altLang="zh-CN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/>
              <a:t>Id</a:t>
            </a:r>
            <a:r>
              <a:rPr lang="zh-CN" altLang="en-US" dirty="0"/>
              <a:t>越大，</a:t>
            </a:r>
            <a:r>
              <a:rPr lang="en-US" altLang="zh-CN" dirty="0" err="1"/>
              <a:t>Vgs</a:t>
            </a:r>
            <a:r>
              <a:rPr lang="zh-CN" altLang="en-US" dirty="0"/>
              <a:t>绝对值越小，沟道电阻越小，表现为热噪声越低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闪烁噪声（</a:t>
            </a:r>
            <a:r>
              <a:rPr lang="en-US" altLang="zh-CN" dirty="0"/>
              <a:t>1/f </a:t>
            </a:r>
            <a:r>
              <a:rPr lang="zh-CN" altLang="en-US" dirty="0"/>
              <a:t>噪声）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/>
              <a:t>1/f </a:t>
            </a:r>
            <a:r>
              <a:rPr lang="zh-CN" altLang="en-US" dirty="0"/>
              <a:t>噪声对系统的信噪比几乎不影响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栅极输入电流噪声（散粒噪声）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/>
              <a:t>可以忽略</a:t>
            </a:r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019C9A0-8835-48B6-AA5F-9C3F820E2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52" y="2132363"/>
            <a:ext cx="3027771" cy="457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5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390959</TotalTime>
  <Words>1179</Words>
  <Application>Microsoft Office PowerPoint</Application>
  <PresentationFormat>全屏显示(4:3)</PresentationFormat>
  <Paragraphs>244</Paragraphs>
  <Slides>30</Slides>
  <Notes>4</Notes>
  <HiddenSlides>5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6" baseType="lpstr">
      <vt:lpstr>等线</vt:lpstr>
      <vt:lpstr>等线 Light</vt:lpstr>
      <vt:lpstr>Arial</vt:lpstr>
      <vt:lpstr>Cambria Math</vt:lpstr>
      <vt:lpstr>Wingdings</vt:lpstr>
      <vt:lpstr>Office 主题​​</vt:lpstr>
      <vt:lpstr>组会报告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4992</cp:revision>
  <cp:lastPrinted>2023-09-04T07:35:07Z</cp:lastPrinted>
  <dcterms:created xsi:type="dcterms:W3CDTF">1601-01-01T00:00:00Z</dcterms:created>
  <dcterms:modified xsi:type="dcterms:W3CDTF">2024-04-16T08:45:43Z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