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85" r:id="rId2"/>
    <p:sldId id="679" r:id="rId3"/>
    <p:sldId id="680" r:id="rId4"/>
    <p:sldId id="684" r:id="rId5"/>
    <p:sldId id="681" r:id="rId6"/>
    <p:sldId id="683" r:id="rId7"/>
    <p:sldId id="686"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直角三角形 3"/>
          <p:cNvSpPr/>
          <p:nvPr/>
        </p:nvSpPr>
        <p:spPr>
          <a:xfrm>
            <a:off x="1"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2400" dirty="0"/>
          </a:p>
        </p:txBody>
      </p:sp>
      <p:sp>
        <p:nvSpPr>
          <p:cNvPr id="5" name="矩形 4"/>
          <p:cNvSpPr/>
          <p:nvPr userDrawn="1"/>
        </p:nvSpPr>
        <p:spPr>
          <a:xfrm flipV="1">
            <a:off x="0" y="3571875"/>
            <a:ext cx="12192000" cy="46039"/>
          </a:xfrm>
          <a:prstGeom prst="rect">
            <a:avLst/>
          </a:prstGeom>
          <a:gradFill flip="none" rotWithShape="1">
            <a:gsLst>
              <a:gs pos="0">
                <a:srgbClr val="5E9EFF"/>
              </a:gs>
              <a:gs pos="39999">
                <a:srgbClr val="85C2FF"/>
              </a:gs>
              <a:gs pos="70000">
                <a:srgbClr val="C4D6EB"/>
              </a:gs>
              <a:gs pos="100000">
                <a:srgbClr val="FFEBFA"/>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2400"/>
          </a:p>
        </p:txBody>
      </p:sp>
      <p:pic>
        <p:nvPicPr>
          <p:cNvPr id="6" name="图片 13" descr="未命名-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217381" y="233367"/>
            <a:ext cx="1331475"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6"/>
          <p:cNvSpPr txBox="1"/>
          <p:nvPr userDrawn="1"/>
        </p:nvSpPr>
        <p:spPr>
          <a:xfrm>
            <a:off x="931675" y="6455617"/>
            <a:ext cx="4233851" cy="276999"/>
          </a:xfrm>
          <a:prstGeom prst="rect">
            <a:avLst/>
          </a:prstGeom>
          <a:noFill/>
        </p:spPr>
        <p:txBody>
          <a:bodyPr wrap="none">
            <a:spAutoFit/>
          </a:bodyPr>
          <a:lstStyle/>
          <a:p>
            <a:pPr eaLnBrk="1" hangingPunct="1">
              <a:defRPr/>
            </a:pPr>
            <a:r>
              <a:rPr lang="en-US" altLang="zh-C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rPr>
              <a:t>University of Science and Technology of China</a:t>
            </a:r>
            <a:endParaRPr lang="zh-CN" alt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endParaRPr>
          </a:p>
        </p:txBody>
      </p:sp>
      <p:sp>
        <p:nvSpPr>
          <p:cNvPr id="8" name="TextBox 18"/>
          <p:cNvSpPr txBox="1"/>
          <p:nvPr userDrawn="1"/>
        </p:nvSpPr>
        <p:spPr>
          <a:xfrm>
            <a:off x="7373576" y="6464370"/>
            <a:ext cx="2569934" cy="276999"/>
          </a:xfrm>
          <a:prstGeom prst="rect">
            <a:avLst/>
          </a:prstGeom>
          <a:noFill/>
        </p:spPr>
        <p:txBody>
          <a:bodyPr wrap="none">
            <a:spAutoFit/>
          </a:bodyPr>
          <a:lstStyle/>
          <a:p>
            <a:pPr eaLnBrk="1" hangingPunct="1">
              <a:defRPr/>
            </a:pPr>
            <a:r>
              <a:rPr lang="en-US" altLang="zh-CN" sz="1200" b="1" cap="all" dirty="0">
                <a:ln w="9000" cmpd="sng">
                  <a:solidFill>
                    <a:schemeClr val="accent4">
                      <a:shade val="50000"/>
                      <a:satMod val="120000"/>
                    </a:schemeClr>
                  </a:solidFill>
                  <a:prstDash val="solid"/>
                </a:ln>
                <a:solidFill>
                  <a:srgbClr val="006600"/>
                </a:solidFill>
                <a:effectLst>
                  <a:reflection blurRad="6350" stA="60000" endA="900" endPos="60000" dist="60007" dir="5400000" sy="-100000" algn="bl" rotWithShape="0"/>
                </a:effectLst>
              </a:rPr>
              <a:t>Modern Physics Department</a:t>
            </a:r>
            <a:endParaRPr lang="zh-CN" altLang="en-US" sz="1200" b="1" cap="all" dirty="0">
              <a:ln w="9000" cmpd="sng">
                <a:solidFill>
                  <a:schemeClr val="accent4">
                    <a:shade val="50000"/>
                    <a:satMod val="120000"/>
                  </a:schemeClr>
                </a:solidFill>
                <a:prstDash val="solid"/>
              </a:ln>
              <a:solidFill>
                <a:srgbClr val="006600"/>
              </a:solidFill>
              <a:effectLst>
                <a:reflection blurRad="6350" stA="60000" endA="900" endPos="60000" dist="60007" dir="5400000" sy="-100000" algn="bl" rotWithShape="0"/>
              </a:effectLst>
            </a:endParaRPr>
          </a:p>
        </p:txBody>
      </p:sp>
      <p:sp>
        <p:nvSpPr>
          <p:cNvPr id="9" name="标题 8"/>
          <p:cNvSpPr>
            <a:spLocks noGrp="1"/>
          </p:cNvSpPr>
          <p:nvPr>
            <p:ph type="ctrTitle"/>
          </p:nvPr>
        </p:nvSpPr>
        <p:spPr>
          <a:xfrm>
            <a:off x="914400" y="1752608"/>
            <a:ext cx="10363200" cy="1829761"/>
          </a:xfrm>
        </p:spPr>
        <p:txBody>
          <a:bodyPr anchor="b"/>
          <a:lstStyle>
            <a:lvl1pPr algn="l">
              <a:defRPr sz="4800" b="1">
                <a:solidFill>
                  <a:schemeClr val="tx1"/>
                </a:solidFill>
                <a:effectLst>
                  <a:outerShdw blurRad="31750" dist="25400" dir="5400000" algn="tl" rotWithShape="0">
                    <a:srgbClr val="000000">
                      <a:alpha val="25000"/>
                    </a:srgbClr>
                  </a:outerShdw>
                </a:effectLst>
                <a:latin typeface="Arial" pitchFamily="34" charset="0"/>
                <a:cs typeface="Arial" pitchFamily="34" charset="0"/>
              </a:defRPr>
            </a:lvl1pPr>
            <a:extLst/>
          </a:lstStyle>
          <a:p>
            <a:r>
              <a:rPr lang="zh-CN" altLang="en-US" dirty="0"/>
              <a:t>单击此处编辑母版标题样式</a:t>
            </a:r>
            <a:endParaRPr lang="en-US" dirty="0"/>
          </a:p>
        </p:txBody>
      </p:sp>
      <p:sp>
        <p:nvSpPr>
          <p:cNvPr id="17" name="副标题 16"/>
          <p:cNvSpPr>
            <a:spLocks noGrp="1"/>
          </p:cNvSpPr>
          <p:nvPr>
            <p:ph type="subTitle" idx="1"/>
          </p:nvPr>
        </p:nvSpPr>
        <p:spPr>
          <a:xfrm>
            <a:off x="914400" y="3611607"/>
            <a:ext cx="10363200" cy="1199704"/>
          </a:xfrm>
        </p:spPr>
        <p:txBody>
          <a:bodyPr lIns="45720" rIns="45720"/>
          <a:lstStyle>
            <a:lvl1pPr marL="0" marR="64006" indent="0" algn="l">
              <a:buNone/>
              <a:defRPr>
                <a:solidFill>
                  <a:schemeClr val="tx1"/>
                </a:solidFill>
                <a:latin typeface="Arial" pitchFamily="34" charset="0"/>
                <a:cs typeface="Arial" pitchFamily="34" charset="0"/>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10" name="日期占位符 29"/>
          <p:cNvSpPr>
            <a:spLocks noGrp="1"/>
          </p:cNvSpPr>
          <p:nvPr>
            <p:ph type="dt" sz="half" idx="10"/>
          </p:nvPr>
        </p:nvSpPr>
        <p:spPr/>
        <p:txBody>
          <a:bodyPr/>
          <a:lstStyle>
            <a:lvl1pPr>
              <a:defRPr>
                <a:solidFill>
                  <a:srgbClr val="FFFFFF"/>
                </a:solidFill>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11"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r>
              <a:rPr lang="zh-CN" altLang="en-US"/>
              <a:t>中国科学技术大学   近代物理系</a:t>
            </a:r>
            <a:endParaRPr lang="en-US" altLang="zh-CN" dirty="0"/>
          </a:p>
        </p:txBody>
      </p:sp>
      <p:sp>
        <p:nvSpPr>
          <p:cNvPr id="12" name="灯片编号占位符 26"/>
          <p:cNvSpPr>
            <a:spLocks noGrp="1"/>
          </p:cNvSpPr>
          <p:nvPr>
            <p:ph type="sldNum" sz="quarter" idx="12"/>
          </p:nvPr>
        </p:nvSpPr>
        <p:spPr/>
        <p:txBody>
          <a:bodyPr/>
          <a:lstStyle>
            <a:lvl1pPr>
              <a:defRPr>
                <a:solidFill>
                  <a:srgbClr val="FFFFFF"/>
                </a:solidFill>
              </a:defRPr>
            </a:lvl1pPr>
          </a:lstStyle>
          <a:p>
            <a:pPr>
              <a:defRPr/>
            </a:pPr>
            <a:fld id="{6D1C71ED-32D0-4322-A1A9-9A92BC2A2890}" type="slidenum">
              <a:rPr lang="en-US" altLang="zh-CN"/>
              <a:pPr>
                <a:defRPr/>
              </a:pPr>
              <a:t>‹#›</a:t>
            </a:fld>
            <a:endParaRPr lang="en-US" altLang="zh-CN"/>
          </a:p>
        </p:txBody>
      </p:sp>
    </p:spTree>
    <p:extLst>
      <p:ext uri="{BB962C8B-B14F-4D97-AF65-F5344CB8AC3E}">
        <p14:creationId xmlns:p14="http://schemas.microsoft.com/office/powerpoint/2010/main" val="3921505257"/>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a:xfrm>
            <a:off x="609600" y="1481334"/>
            <a:ext cx="10972800" cy="438607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pPr>
              <a:defRPr/>
            </a:pPr>
            <a:r>
              <a:rPr lang="en-US" altLang="zh-CN"/>
              <a:t>2010</a:t>
            </a:r>
            <a:r>
              <a:rPr lang="zh-CN" altLang="en-US"/>
              <a:t>－</a:t>
            </a:r>
            <a:r>
              <a:rPr lang="en-US" altLang="zh-CN"/>
              <a:t>09</a:t>
            </a:r>
            <a:r>
              <a:rPr lang="zh-CN" altLang="en-US"/>
              <a:t>－</a:t>
            </a:r>
            <a:r>
              <a:rPr lang="en-US" altLang="zh-CN"/>
              <a:t>01</a:t>
            </a:r>
          </a:p>
        </p:txBody>
      </p:sp>
      <p:sp>
        <p:nvSpPr>
          <p:cNvPr id="5" name="页脚占位符 21"/>
          <p:cNvSpPr>
            <a:spLocks noGrp="1"/>
          </p:cNvSpPr>
          <p:nvPr>
            <p:ph type="ftr" sz="quarter" idx="11"/>
          </p:nvPr>
        </p:nvSpPr>
        <p:spPr/>
        <p:txBody>
          <a:bodyPr/>
          <a:lstStyle>
            <a:lvl1pPr>
              <a:defRPr/>
            </a:lvl1pPr>
          </a:lstStyle>
          <a:p>
            <a:pPr>
              <a:defRPr/>
            </a:pPr>
            <a:r>
              <a:rPr lang="zh-CN" altLang="en-US"/>
              <a:t>中国科学技术大学   近代物理系</a:t>
            </a:r>
            <a:endParaRPr lang="en-US" altLang="zh-CN" dirty="0"/>
          </a:p>
        </p:txBody>
      </p:sp>
      <p:sp>
        <p:nvSpPr>
          <p:cNvPr id="6" name="灯片编号占位符 17"/>
          <p:cNvSpPr>
            <a:spLocks noGrp="1"/>
          </p:cNvSpPr>
          <p:nvPr>
            <p:ph type="sldNum" sz="quarter" idx="12"/>
          </p:nvPr>
        </p:nvSpPr>
        <p:spPr/>
        <p:txBody>
          <a:bodyPr/>
          <a:lstStyle>
            <a:lvl1pPr>
              <a:defRPr/>
            </a:lvl1pPr>
          </a:lstStyle>
          <a:p>
            <a:pPr>
              <a:defRPr/>
            </a:pPr>
            <a:fld id="{E51CC629-FE4D-4CBB-927D-81792BD0EB92}" type="slidenum">
              <a:rPr lang="en-US" altLang="zh-CN"/>
              <a:pPr>
                <a:defRPr/>
              </a:pPr>
              <a:t>‹#›</a:t>
            </a:fld>
            <a:endParaRPr lang="en-US" altLang="zh-CN"/>
          </a:p>
        </p:txBody>
      </p:sp>
    </p:spTree>
    <p:extLst>
      <p:ext uri="{BB962C8B-B14F-4D97-AF65-F5344CB8AC3E}">
        <p14:creationId xmlns:p14="http://schemas.microsoft.com/office/powerpoint/2010/main" val="3916790848"/>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25351" y="274646"/>
            <a:ext cx="2369960" cy="5592761"/>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609600" y="274641"/>
            <a:ext cx="8432800" cy="559276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a:xfrm>
            <a:off x="9429752" y="6525345"/>
            <a:ext cx="2099733" cy="248524"/>
          </a:xfrm>
        </p:spPr>
        <p:txBody>
          <a:bodyPr/>
          <a:lstStyle>
            <a:lvl1pPr>
              <a:defRPr/>
            </a:lvl1pPr>
          </a:lstStyle>
          <a:p>
            <a:pPr>
              <a:defRPr/>
            </a:pPr>
            <a:r>
              <a:rPr lang="en-US" altLang="zh-CN"/>
              <a:t>2010</a:t>
            </a:r>
            <a:r>
              <a:rPr lang="zh-CN" altLang="en-US"/>
              <a:t>－</a:t>
            </a:r>
            <a:r>
              <a:rPr lang="en-US" altLang="zh-CN"/>
              <a:t>09</a:t>
            </a:r>
            <a:r>
              <a:rPr lang="zh-CN" altLang="en-US"/>
              <a:t>－</a:t>
            </a:r>
            <a:r>
              <a:rPr lang="en-US" altLang="zh-CN"/>
              <a:t>01</a:t>
            </a:r>
          </a:p>
        </p:txBody>
      </p:sp>
      <p:sp>
        <p:nvSpPr>
          <p:cNvPr id="5" name="页脚占位符 21"/>
          <p:cNvSpPr>
            <a:spLocks noGrp="1"/>
          </p:cNvSpPr>
          <p:nvPr>
            <p:ph type="ftr" sz="quarter" idx="11"/>
          </p:nvPr>
        </p:nvSpPr>
        <p:spPr>
          <a:xfrm>
            <a:off x="5217589" y="6525345"/>
            <a:ext cx="4212167" cy="248524"/>
          </a:xfrm>
        </p:spPr>
        <p:txBody>
          <a:bodyPr/>
          <a:lstStyle>
            <a:lvl1pPr>
              <a:defRPr/>
            </a:lvl1pPr>
          </a:lstStyle>
          <a:p>
            <a:pPr>
              <a:defRPr/>
            </a:pPr>
            <a:r>
              <a:rPr lang="zh-CN" altLang="en-US"/>
              <a:t>中国科学技术大学   近代物理系</a:t>
            </a:r>
            <a:endParaRPr lang="en-US" altLang="zh-CN" dirty="0"/>
          </a:p>
        </p:txBody>
      </p:sp>
      <p:sp>
        <p:nvSpPr>
          <p:cNvPr id="6" name="灯片编号占位符 17"/>
          <p:cNvSpPr>
            <a:spLocks noGrp="1"/>
          </p:cNvSpPr>
          <p:nvPr>
            <p:ph type="sldNum" sz="quarter" idx="12"/>
          </p:nvPr>
        </p:nvSpPr>
        <p:spPr>
          <a:xfrm>
            <a:off x="11529484" y="6525345"/>
            <a:ext cx="488949" cy="248524"/>
          </a:xfrm>
        </p:spPr>
        <p:txBody>
          <a:bodyPr/>
          <a:lstStyle>
            <a:lvl1pPr>
              <a:defRPr/>
            </a:lvl1pPr>
          </a:lstStyle>
          <a:p>
            <a:pPr>
              <a:defRPr/>
            </a:pPr>
            <a:fld id="{3CDD11BC-7B80-4B1A-A6F1-4820BC6DA062}" type="slidenum">
              <a:rPr lang="en-US" altLang="zh-CN"/>
              <a:pPr>
                <a:defRPr/>
              </a:pPr>
              <a:t>‹#›</a:t>
            </a:fld>
            <a:endParaRPr lang="en-US" altLang="zh-CN"/>
          </a:p>
        </p:txBody>
      </p:sp>
    </p:spTree>
    <p:extLst>
      <p:ext uri="{BB962C8B-B14F-4D97-AF65-F5344CB8AC3E}">
        <p14:creationId xmlns:p14="http://schemas.microsoft.com/office/powerpoint/2010/main" val="1123431702"/>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lvl2pPr>
              <a:buSzPct val="70000"/>
              <a:buFont typeface="宋体" pitchFamily="2" charset="-122"/>
              <a:buChar char="◇"/>
              <a:defRPr/>
            </a:lvl2pPr>
            <a:extLs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7" name="标题 6"/>
          <p:cNvSpPr>
            <a:spLocks noGrp="1"/>
          </p:cNvSpPr>
          <p:nvPr>
            <p:ph type="title"/>
          </p:nvPr>
        </p:nvSpPr>
        <p:spPr>
          <a:xfrm>
            <a:off x="479376" y="10716"/>
            <a:ext cx="10972800" cy="840184"/>
          </a:xfrm>
        </p:spPr>
        <p:txBody>
          <a:bodyPr rtlCol="0"/>
          <a:lstStyle/>
          <a:p>
            <a:r>
              <a:rPr lang="zh-CN" altLang="en-US" dirty="0"/>
              <a:t>单击此处编辑母版标题样式</a:t>
            </a:r>
            <a:endParaRPr lang="en-US" dirty="0"/>
          </a:p>
        </p:txBody>
      </p:sp>
      <p:sp>
        <p:nvSpPr>
          <p:cNvPr id="4" name="日期占位符 9"/>
          <p:cNvSpPr>
            <a:spLocks noGrp="1"/>
          </p:cNvSpPr>
          <p:nvPr>
            <p:ph type="dt" sz="half" idx="10"/>
          </p:nvPr>
        </p:nvSpPr>
        <p:spPr>
          <a:xfrm>
            <a:off x="10096500" y="6408744"/>
            <a:ext cx="1432984" cy="365125"/>
          </a:xfrm>
        </p:spPr>
        <p:txBody>
          <a:bodyPr/>
          <a:lstStyle>
            <a:lvl1pPr>
              <a:defRPr/>
            </a:lvl1pPr>
          </a:lstStyle>
          <a:p>
            <a:pPr>
              <a:defRPr/>
            </a:pPr>
            <a:r>
              <a:rPr lang="en-US" altLang="zh-CN"/>
              <a:t>2010</a:t>
            </a:r>
            <a:r>
              <a:rPr lang="zh-CN" altLang="en-US"/>
              <a:t>－</a:t>
            </a:r>
            <a:r>
              <a:rPr lang="en-US" altLang="zh-CN"/>
              <a:t>09</a:t>
            </a:r>
            <a:r>
              <a:rPr lang="zh-CN" altLang="en-US"/>
              <a:t>－</a:t>
            </a:r>
            <a:r>
              <a:rPr lang="en-US" altLang="zh-CN"/>
              <a:t>01</a:t>
            </a:r>
          </a:p>
        </p:txBody>
      </p:sp>
      <p:sp>
        <p:nvSpPr>
          <p:cNvPr id="5" name="页脚占位符 21"/>
          <p:cNvSpPr>
            <a:spLocks noGrp="1"/>
          </p:cNvSpPr>
          <p:nvPr>
            <p:ph type="ftr" sz="quarter" idx="11"/>
          </p:nvPr>
        </p:nvSpPr>
        <p:spPr>
          <a:xfrm>
            <a:off x="5884338" y="6408744"/>
            <a:ext cx="4212167" cy="365125"/>
          </a:xfrm>
        </p:spPr>
        <p:txBody>
          <a:bodyPr/>
          <a:lstStyle>
            <a:lvl1pPr>
              <a:defRPr/>
            </a:lvl1pPr>
          </a:lstStyle>
          <a:p>
            <a:pPr>
              <a:defRPr/>
            </a:pPr>
            <a:r>
              <a:rPr lang="zh-CN" altLang="en-US"/>
              <a:t>中国科学技术大学   近代物理系</a:t>
            </a:r>
            <a:endParaRPr lang="en-US" altLang="zh-CN"/>
          </a:p>
        </p:txBody>
      </p:sp>
      <p:sp>
        <p:nvSpPr>
          <p:cNvPr id="6" name="灯片编号占位符 17"/>
          <p:cNvSpPr>
            <a:spLocks noGrp="1"/>
          </p:cNvSpPr>
          <p:nvPr>
            <p:ph type="sldNum" sz="quarter" idx="12"/>
          </p:nvPr>
        </p:nvSpPr>
        <p:spPr/>
        <p:txBody>
          <a:bodyPr/>
          <a:lstStyle>
            <a:lvl1pPr>
              <a:defRPr/>
            </a:lvl1pPr>
          </a:lstStyle>
          <a:p>
            <a:pPr>
              <a:defRPr/>
            </a:pPr>
            <a:fld id="{F8FAD2AF-2960-4702-AC8F-C1C75B32F792}" type="slidenum">
              <a:rPr lang="en-US" altLang="zh-CN"/>
              <a:pPr>
                <a:defRPr/>
              </a:pPr>
              <a:t>‹#›</a:t>
            </a:fld>
            <a:endParaRPr lang="en-US" altLang="zh-CN"/>
          </a:p>
        </p:txBody>
      </p:sp>
    </p:spTree>
    <p:extLst>
      <p:ext uri="{BB962C8B-B14F-4D97-AF65-F5344CB8AC3E}">
        <p14:creationId xmlns:p14="http://schemas.microsoft.com/office/powerpoint/2010/main" val="356357768"/>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燕尾形 3"/>
          <p:cNvSpPr/>
          <p:nvPr/>
        </p:nvSpPr>
        <p:spPr>
          <a:xfrm>
            <a:off x="4849284" y="3005139"/>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2400" dirty="0"/>
          </a:p>
        </p:txBody>
      </p:sp>
      <p:sp>
        <p:nvSpPr>
          <p:cNvPr id="5" name="燕尾形 4"/>
          <p:cNvSpPr/>
          <p:nvPr/>
        </p:nvSpPr>
        <p:spPr>
          <a:xfrm>
            <a:off x="4599520" y="3005139"/>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2400" dirty="0"/>
          </a:p>
        </p:txBody>
      </p:sp>
      <p:sp>
        <p:nvSpPr>
          <p:cNvPr id="2" name="标题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zh-CN" altLang="en-US"/>
              <a:t>单击此处编辑母版标题样式</a:t>
            </a:r>
            <a:endParaRPr lang="en-US"/>
          </a:p>
        </p:txBody>
      </p:sp>
      <p:sp>
        <p:nvSpPr>
          <p:cNvPr id="3" name="文本占位符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6" name="日期占位符 3"/>
          <p:cNvSpPr>
            <a:spLocks noGrp="1"/>
          </p:cNvSpPr>
          <p:nvPr>
            <p:ph type="dt" sz="half" idx="10"/>
          </p:nvPr>
        </p:nvSpPr>
        <p:spPr/>
        <p:txBody>
          <a:bodyPr/>
          <a:lstStyle>
            <a:lvl1pPr>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7" name="页脚占位符 4"/>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8" name="灯片编号占位符 5"/>
          <p:cNvSpPr>
            <a:spLocks noGrp="1"/>
          </p:cNvSpPr>
          <p:nvPr>
            <p:ph type="sldNum" sz="quarter" idx="12"/>
          </p:nvPr>
        </p:nvSpPr>
        <p:spPr/>
        <p:txBody>
          <a:bodyPr/>
          <a:lstStyle>
            <a:lvl1pPr>
              <a:defRPr/>
            </a:lvl1pPr>
          </a:lstStyle>
          <a:p>
            <a:pPr>
              <a:defRPr/>
            </a:pPr>
            <a:fld id="{818FF2E4-51B9-46E4-981A-CA062A62AB7E}" type="slidenum">
              <a:rPr lang="en-US" altLang="zh-CN"/>
              <a:pPr>
                <a:defRPr/>
              </a:pPr>
              <a:t>‹#›</a:t>
            </a:fld>
            <a:endParaRPr lang="en-US" altLang="zh-CN"/>
          </a:p>
        </p:txBody>
      </p:sp>
    </p:spTree>
    <p:extLst>
      <p:ext uri="{BB962C8B-B14F-4D97-AF65-F5344CB8AC3E}">
        <p14:creationId xmlns:p14="http://schemas.microsoft.com/office/powerpoint/2010/main" val="3912103519"/>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609600" y="1481333"/>
            <a:ext cx="5384800" cy="4525963"/>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6197600" y="1481333"/>
            <a:ext cx="5384800" cy="4525963"/>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8" name="标题 7"/>
          <p:cNvSpPr>
            <a:spLocks noGrp="1"/>
          </p:cNvSpPr>
          <p:nvPr>
            <p:ph type="title"/>
          </p:nvPr>
        </p:nvSpPr>
        <p:spPr/>
        <p:txBody>
          <a:bodyPr rtlCol="0"/>
          <a:lstStyle/>
          <a:p>
            <a:r>
              <a:rPr lang="zh-CN" altLang="en-US"/>
              <a:t>单击此处编辑母版标题样式</a:t>
            </a:r>
            <a:endParaRPr lang="en-US"/>
          </a:p>
        </p:txBody>
      </p:sp>
      <p:sp>
        <p:nvSpPr>
          <p:cNvPr id="5" name="日期占位符 4"/>
          <p:cNvSpPr>
            <a:spLocks noGrp="1"/>
          </p:cNvSpPr>
          <p:nvPr>
            <p:ph type="dt" sz="half" idx="10"/>
          </p:nvPr>
        </p:nvSpPr>
        <p:spPr/>
        <p:txBody>
          <a:bodyPr/>
          <a:lstStyle>
            <a:lvl1pPr>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6" name="页脚占位符 5"/>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7" name="灯片编号占位符 6"/>
          <p:cNvSpPr>
            <a:spLocks noGrp="1"/>
          </p:cNvSpPr>
          <p:nvPr>
            <p:ph type="sldNum" sz="quarter" idx="12"/>
          </p:nvPr>
        </p:nvSpPr>
        <p:spPr/>
        <p:txBody>
          <a:bodyPr/>
          <a:lstStyle>
            <a:lvl1pPr>
              <a:defRPr/>
            </a:lvl1pPr>
          </a:lstStyle>
          <a:p>
            <a:pPr>
              <a:defRPr/>
            </a:pPr>
            <a:fld id="{C7A97097-52EC-4916-9B40-01B4962C9700}" type="slidenum">
              <a:rPr lang="en-US" altLang="zh-CN"/>
              <a:pPr>
                <a:defRPr/>
              </a:pPr>
              <a:t>‹#›</a:t>
            </a:fld>
            <a:endParaRPr lang="en-US" altLang="zh-CN"/>
          </a:p>
        </p:txBody>
      </p:sp>
    </p:spTree>
    <p:extLst>
      <p:ext uri="{BB962C8B-B14F-4D97-AF65-F5344CB8AC3E}">
        <p14:creationId xmlns:p14="http://schemas.microsoft.com/office/powerpoint/2010/main" val="3476896706"/>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1"/>
            <a:ext cx="10972800" cy="1143000"/>
          </a:xfrm>
        </p:spPr>
        <p:txBody>
          <a:bodyPr/>
          <a:lstStyle>
            <a:lvl1pPr>
              <a:defRPr/>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193373"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1444300"/>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193372" y="1444300"/>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lvl1pPr>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8" name="页脚占位符 7"/>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9" name="灯片编号占位符 8"/>
          <p:cNvSpPr>
            <a:spLocks noGrp="1"/>
          </p:cNvSpPr>
          <p:nvPr>
            <p:ph type="sldNum" sz="quarter" idx="12"/>
          </p:nvPr>
        </p:nvSpPr>
        <p:spPr/>
        <p:txBody>
          <a:bodyPr/>
          <a:lstStyle>
            <a:lvl1pPr>
              <a:defRPr/>
            </a:lvl1pPr>
          </a:lstStyle>
          <a:p>
            <a:pPr>
              <a:defRPr/>
            </a:pPr>
            <a:fld id="{A5A7E7B8-4E03-40FA-AAC1-14697AE925E0}" type="slidenum">
              <a:rPr lang="en-US" altLang="zh-CN"/>
              <a:pPr>
                <a:defRPr/>
              </a:pPr>
              <a:t>‹#›</a:t>
            </a:fld>
            <a:endParaRPr lang="en-US" altLang="zh-CN"/>
          </a:p>
        </p:txBody>
      </p:sp>
    </p:spTree>
    <p:extLst>
      <p:ext uri="{BB962C8B-B14F-4D97-AF65-F5344CB8AC3E}">
        <p14:creationId xmlns:p14="http://schemas.microsoft.com/office/powerpoint/2010/main" val="3478157298"/>
      </p:ext>
    </p:extLst>
  </p:cSld>
  <p:clrMapOvr>
    <a:overrideClrMapping bg1="lt1" tx1="dk1" bg2="lt2" tx2="dk2" accent1="accent1" accent2="accent2" accent3="accent3" accent4="accent4" accent5="accent5" accent6="accent6" hlink="hlink" folHlink="folHlink"/>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p>
            <a:r>
              <a:rPr lang="zh-CN" altLang="en-US"/>
              <a:t>单击此处编辑母版标题样式</a:t>
            </a:r>
            <a:endParaRPr lang="en-US"/>
          </a:p>
        </p:txBody>
      </p:sp>
      <p:sp>
        <p:nvSpPr>
          <p:cNvPr id="3" name="日期占位符 2"/>
          <p:cNvSpPr>
            <a:spLocks noGrp="1"/>
          </p:cNvSpPr>
          <p:nvPr>
            <p:ph type="dt" sz="half" idx="10"/>
          </p:nvPr>
        </p:nvSpPr>
        <p:spPr/>
        <p:txBody>
          <a:bodyPr/>
          <a:lstStyle>
            <a:lvl1pPr>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4" name="页脚占位符 3"/>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5" name="灯片编号占位符 4"/>
          <p:cNvSpPr>
            <a:spLocks noGrp="1"/>
          </p:cNvSpPr>
          <p:nvPr>
            <p:ph type="sldNum" sz="quarter" idx="12"/>
          </p:nvPr>
        </p:nvSpPr>
        <p:spPr/>
        <p:txBody>
          <a:bodyPr/>
          <a:lstStyle>
            <a:lvl1pPr>
              <a:defRPr/>
            </a:lvl1pPr>
          </a:lstStyle>
          <a:p>
            <a:pPr>
              <a:defRPr/>
            </a:pPr>
            <a:fld id="{C1DDD3BD-A3CA-45A7-90B7-CC5C09CF5D35}" type="slidenum">
              <a:rPr lang="en-US" altLang="zh-CN"/>
              <a:pPr>
                <a:defRPr/>
              </a:pPr>
              <a:t>‹#›</a:t>
            </a:fld>
            <a:endParaRPr lang="en-US" altLang="zh-CN"/>
          </a:p>
        </p:txBody>
      </p:sp>
    </p:spTree>
    <p:extLst>
      <p:ext uri="{BB962C8B-B14F-4D97-AF65-F5344CB8AC3E}">
        <p14:creationId xmlns:p14="http://schemas.microsoft.com/office/powerpoint/2010/main" val="3254936652"/>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r>
              <a:rPr lang="en-US" altLang="zh-CN"/>
              <a:t>2010</a:t>
            </a:r>
            <a:r>
              <a:rPr lang="zh-CN" altLang="en-US"/>
              <a:t>－</a:t>
            </a:r>
            <a:r>
              <a:rPr lang="en-US" altLang="zh-CN"/>
              <a:t>09</a:t>
            </a:r>
            <a:r>
              <a:rPr lang="zh-CN" altLang="en-US"/>
              <a:t>－</a:t>
            </a:r>
            <a:r>
              <a:rPr lang="en-US" altLang="zh-CN"/>
              <a:t>01</a:t>
            </a:r>
          </a:p>
        </p:txBody>
      </p:sp>
      <p:sp>
        <p:nvSpPr>
          <p:cNvPr id="3" name="页脚占位符 21"/>
          <p:cNvSpPr>
            <a:spLocks noGrp="1"/>
          </p:cNvSpPr>
          <p:nvPr>
            <p:ph type="ftr" sz="quarter" idx="11"/>
          </p:nvPr>
        </p:nvSpPr>
        <p:spPr/>
        <p:txBody>
          <a:bodyPr/>
          <a:lstStyle>
            <a:lvl1pPr>
              <a:defRPr/>
            </a:lvl1pPr>
          </a:lstStyle>
          <a:p>
            <a:pPr>
              <a:defRPr/>
            </a:pPr>
            <a:r>
              <a:rPr lang="zh-CN" altLang="en-US"/>
              <a:t>中国科学技术大学   近代物理系</a:t>
            </a:r>
            <a:endParaRPr lang="en-US" altLang="zh-CN" dirty="0"/>
          </a:p>
        </p:txBody>
      </p:sp>
      <p:sp>
        <p:nvSpPr>
          <p:cNvPr id="4" name="灯片编号占位符 17"/>
          <p:cNvSpPr>
            <a:spLocks noGrp="1"/>
          </p:cNvSpPr>
          <p:nvPr>
            <p:ph type="sldNum" sz="quarter" idx="12"/>
          </p:nvPr>
        </p:nvSpPr>
        <p:spPr/>
        <p:txBody>
          <a:bodyPr/>
          <a:lstStyle>
            <a:lvl1pPr>
              <a:defRPr/>
            </a:lvl1pPr>
          </a:lstStyle>
          <a:p>
            <a:pPr>
              <a:defRPr/>
            </a:pPr>
            <a:fld id="{10CE2C45-2C8B-401B-B99E-4B9805C5D00B}" type="slidenum">
              <a:rPr lang="en-US" altLang="zh-CN"/>
              <a:pPr>
                <a:defRPr/>
              </a:pPr>
              <a:t>‹#›</a:t>
            </a:fld>
            <a:endParaRPr lang="en-US" altLang="zh-CN"/>
          </a:p>
        </p:txBody>
      </p:sp>
    </p:spTree>
    <p:extLst>
      <p:ext uri="{BB962C8B-B14F-4D97-AF65-F5344CB8AC3E}">
        <p14:creationId xmlns:p14="http://schemas.microsoft.com/office/powerpoint/2010/main" val="800870294"/>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19200" y="4876800"/>
            <a:ext cx="9975701" cy="457200"/>
          </a:xfrm>
        </p:spPr>
        <p:txBody>
          <a:bodyPr anchor="t">
            <a:sp3d prstMaterial="softEdge">
              <a:bevelT w="0" h="0"/>
            </a:sp3d>
          </a:bodyPr>
          <a:lstStyle>
            <a:lvl1pPr algn="r">
              <a:buNone/>
              <a:defRPr sz="2500" b="0">
                <a:solidFill>
                  <a:schemeClr val="accent1"/>
                </a:solidFill>
                <a:effectLst/>
              </a:defRPr>
            </a:lvl1pPr>
            <a:extLst/>
          </a:lstStyle>
          <a:p>
            <a:r>
              <a:rPr lang="zh-CN" altLang="en-US"/>
              <a:t>单击此处编辑母版标题样式</a:t>
            </a:r>
            <a:endParaRPr lang="en-US"/>
          </a:p>
        </p:txBody>
      </p:sp>
      <p:sp>
        <p:nvSpPr>
          <p:cNvPr id="3" name="文本占位符 2"/>
          <p:cNvSpPr>
            <a:spLocks noGrp="1"/>
          </p:cNvSpPr>
          <p:nvPr>
            <p:ph type="body" idx="2"/>
          </p:nvPr>
        </p:nvSpPr>
        <p:spPr>
          <a:xfrm>
            <a:off x="5892800" y="5355103"/>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lvl1pPr>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6" name="页脚占位符 5"/>
          <p:cNvSpPr>
            <a:spLocks noGrp="1"/>
          </p:cNvSpPr>
          <p:nvPr>
            <p:ph type="ftr" sz="quarter" idx="11"/>
          </p:nvPr>
        </p:nvSpPr>
        <p:spPr/>
        <p:txBody>
          <a:bodyPr/>
          <a:lstStyle>
            <a:lvl1pPr>
              <a:defRPr/>
            </a:lvl1pPr>
            <a:extLst/>
          </a:lstStyle>
          <a:p>
            <a:pPr>
              <a:defRPr/>
            </a:pPr>
            <a:r>
              <a:rPr lang="zh-CN" altLang="en-US"/>
              <a:t>中国科学技术大学   近代物理系</a:t>
            </a:r>
            <a:endParaRPr lang="en-US" altLang="zh-CN" dirty="0"/>
          </a:p>
        </p:txBody>
      </p:sp>
      <p:sp>
        <p:nvSpPr>
          <p:cNvPr id="7" name="灯片编号占位符 6"/>
          <p:cNvSpPr>
            <a:spLocks noGrp="1"/>
          </p:cNvSpPr>
          <p:nvPr>
            <p:ph type="sldNum" sz="quarter" idx="12"/>
          </p:nvPr>
        </p:nvSpPr>
        <p:spPr/>
        <p:txBody>
          <a:bodyPr/>
          <a:lstStyle>
            <a:lvl1pPr>
              <a:defRPr/>
            </a:lvl1pPr>
          </a:lstStyle>
          <a:p>
            <a:pPr>
              <a:defRPr/>
            </a:pPr>
            <a:fld id="{DBED62B4-0FAF-4678-B023-56663EC49401}" type="slidenum">
              <a:rPr lang="en-US" altLang="zh-CN"/>
              <a:pPr>
                <a:defRPr/>
              </a:pPr>
              <a:t>‹#›</a:t>
            </a:fld>
            <a:endParaRPr lang="en-US" altLang="zh-CN"/>
          </a:p>
        </p:txBody>
      </p:sp>
    </p:spTree>
    <p:extLst>
      <p:ext uri="{BB962C8B-B14F-4D97-AF65-F5344CB8AC3E}">
        <p14:creationId xmlns:p14="http://schemas.microsoft.com/office/powerpoint/2010/main" val="2658969200"/>
      </p:ext>
    </p:extLst>
  </p:cSld>
  <p:clrMapOvr>
    <a:overrideClrMapping bg1="lt1" tx1="dk1" bg2="lt2" tx2="dk2" accent1="accent1" accent2="accent2" accent3="accent3" accent4="accent4" accent5="accent5" accent6="accent6" hlink="hlink" folHlink="folHlink"/>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任意多边形 4"/>
          <p:cNvSpPr>
            <a:spLocks/>
          </p:cNvSpPr>
          <p:nvPr/>
        </p:nvSpPr>
        <p:spPr bwMode="auto">
          <a:xfrm>
            <a:off x="666753" y="5945189"/>
            <a:ext cx="6587067" cy="92075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sz="2400" dirty="0">
              <a:latin typeface="Arial" charset="0"/>
              <a:ea typeface="宋体" charset="-122"/>
            </a:endParaRPr>
          </a:p>
        </p:txBody>
      </p:sp>
      <p:sp>
        <p:nvSpPr>
          <p:cNvPr id="6" name="任意多边形 13"/>
          <p:cNvSpPr>
            <a:spLocks/>
          </p:cNvSpPr>
          <p:nvPr/>
        </p:nvSpPr>
        <p:spPr bwMode="auto">
          <a:xfrm>
            <a:off x="647701" y="5938837"/>
            <a:ext cx="4921251" cy="933451"/>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zh-CN" altLang="en-US" sz="2400"/>
          </a:p>
        </p:txBody>
      </p:sp>
      <p:sp>
        <p:nvSpPr>
          <p:cNvPr id="7" name="直角三角形 6"/>
          <p:cNvSpPr>
            <a:spLocks/>
          </p:cNvSpPr>
          <p:nvPr/>
        </p:nvSpPr>
        <p:spPr bwMode="auto">
          <a:xfrm>
            <a:off x="-8056" y="5791254"/>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2400" dirty="0"/>
          </a:p>
        </p:txBody>
      </p:sp>
      <p:cxnSp>
        <p:nvCxnSpPr>
          <p:cNvPr id="8" name="直接连接符 7"/>
          <p:cNvCxnSpPr/>
          <p:nvPr/>
        </p:nvCxnSpPr>
        <p:spPr>
          <a:xfrm>
            <a:off x="-12316" y="5787745"/>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8"/>
          <p:cNvSpPr/>
          <p:nvPr/>
        </p:nvSpPr>
        <p:spPr>
          <a:xfrm>
            <a:off x="11552772"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2400" dirty="0"/>
          </a:p>
        </p:txBody>
      </p:sp>
      <p:sp>
        <p:nvSpPr>
          <p:cNvPr id="10" name="燕尾形 9"/>
          <p:cNvSpPr/>
          <p:nvPr/>
        </p:nvSpPr>
        <p:spPr>
          <a:xfrm>
            <a:off x="11303005"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sz="2400" dirty="0"/>
          </a:p>
        </p:txBody>
      </p:sp>
      <p:sp>
        <p:nvSpPr>
          <p:cNvPr id="4" name="文本占位符 3"/>
          <p:cNvSpPr>
            <a:spLocks noGrp="1"/>
          </p:cNvSpPr>
          <p:nvPr>
            <p:ph type="body" sz="half" idx="2"/>
          </p:nvPr>
        </p:nvSpPr>
        <p:spPr>
          <a:xfrm>
            <a:off x="1521643" y="5443403"/>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3" name="图片占位符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zh-CN" altLang="en-US" noProof="0"/>
              <a:t>单击图标添加图片</a:t>
            </a:r>
            <a:endParaRPr lang="en-US" noProof="0" dirty="0"/>
          </a:p>
        </p:txBody>
      </p:sp>
      <p:sp>
        <p:nvSpPr>
          <p:cNvPr id="2" name="标题 1"/>
          <p:cNvSpPr>
            <a:spLocks noGrp="1"/>
          </p:cNvSpPr>
          <p:nvPr>
            <p:ph type="title"/>
          </p:nvPr>
        </p:nvSpPr>
        <p:spPr>
          <a:xfrm>
            <a:off x="304801" y="4865123"/>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zh-CN" altLang="en-US"/>
              <a:t>单击此处编辑母版标题样式</a:t>
            </a:r>
            <a:endParaRPr lang="en-US"/>
          </a:p>
        </p:txBody>
      </p:sp>
      <p:sp>
        <p:nvSpPr>
          <p:cNvPr id="11" name="日期占位符 4"/>
          <p:cNvSpPr>
            <a:spLocks noGrp="1"/>
          </p:cNvSpPr>
          <p:nvPr>
            <p:ph type="dt" sz="half" idx="10"/>
          </p:nvPr>
        </p:nvSpPr>
        <p:spPr/>
        <p:txBody>
          <a:bodyPr/>
          <a:lstStyle>
            <a:lvl1pPr>
              <a:defRPr>
                <a:solidFill>
                  <a:schemeClr val="tx1"/>
                </a:solidFill>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12" name="页脚占位符 5"/>
          <p:cNvSpPr>
            <a:spLocks noGrp="1"/>
          </p:cNvSpPr>
          <p:nvPr>
            <p:ph type="ftr" sz="quarter" idx="11"/>
          </p:nvPr>
        </p:nvSpPr>
        <p:spPr>
          <a:xfrm>
            <a:off x="5839884" y="6408744"/>
            <a:ext cx="3134783" cy="365125"/>
          </a:xfrm>
        </p:spPr>
        <p:txBody>
          <a:bodyPr/>
          <a:lstStyle>
            <a:lvl1pPr>
              <a:defRPr>
                <a:solidFill>
                  <a:schemeClr val="tx1"/>
                </a:solidFill>
              </a:defRPr>
            </a:lvl1pPr>
            <a:extLst/>
          </a:lstStyle>
          <a:p>
            <a:pPr>
              <a:defRPr/>
            </a:pPr>
            <a:r>
              <a:rPr lang="zh-CN" altLang="en-US"/>
              <a:t>中国科学技术大学   近代物理系</a:t>
            </a:r>
            <a:endParaRPr lang="en-US" altLang="zh-CN" dirty="0"/>
          </a:p>
        </p:txBody>
      </p:sp>
      <p:sp>
        <p:nvSpPr>
          <p:cNvPr id="13" name="灯片编号占位符 6"/>
          <p:cNvSpPr>
            <a:spLocks noGrp="1"/>
          </p:cNvSpPr>
          <p:nvPr>
            <p:ph type="sldNum" sz="quarter" idx="12"/>
          </p:nvPr>
        </p:nvSpPr>
        <p:spPr/>
        <p:txBody>
          <a:bodyPr/>
          <a:lstStyle>
            <a:lvl1pPr>
              <a:defRPr/>
            </a:lvl1pPr>
          </a:lstStyle>
          <a:p>
            <a:pPr>
              <a:defRPr/>
            </a:pPr>
            <a:fld id="{5317BE3B-D26A-48DE-9177-6BF99D411CBA}" type="slidenum">
              <a:rPr lang="en-US" altLang="zh-CN"/>
              <a:pPr>
                <a:defRPr/>
              </a:pPr>
              <a:t>‹#›</a:t>
            </a:fld>
            <a:endParaRPr lang="en-US" altLang="zh-CN"/>
          </a:p>
        </p:txBody>
      </p:sp>
    </p:spTree>
    <p:extLst>
      <p:ext uri="{BB962C8B-B14F-4D97-AF65-F5344CB8AC3E}">
        <p14:creationId xmlns:p14="http://schemas.microsoft.com/office/powerpoint/2010/main" val="2689204031"/>
      </p:ext>
    </p:extLst>
  </p:cSld>
  <p:clrMapOvr>
    <a:overrideClrMapping bg1="dk1" tx1="lt1" bg2="dk2" tx2="lt2" accent1="accent1" accent2="accent2" accent3="accent3" accent4="accent4" accent5="accent5" accent6="accent6" hlink="hlink" folHlink="folHlink"/>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标题占位符 8"/>
          <p:cNvSpPr>
            <a:spLocks noGrp="1"/>
          </p:cNvSpPr>
          <p:nvPr>
            <p:ph type="title"/>
          </p:nvPr>
        </p:nvSpPr>
        <p:spPr>
          <a:xfrm>
            <a:off x="476251" y="44624"/>
            <a:ext cx="10972800" cy="796925"/>
          </a:xfrm>
          <a:prstGeom prst="rect">
            <a:avLst/>
          </a:prstGeom>
          <a:noFill/>
        </p:spPr>
        <p:txBody>
          <a:bodyPr vert="horz" anchor="ctr">
            <a:noAutofit/>
            <a:scene3d>
              <a:camera prst="orthographicFront"/>
              <a:lightRig rig="soft" dir="t"/>
            </a:scene3d>
            <a:sp3d prstMaterial="softEdge">
              <a:bevelT w="25400" h="25400"/>
            </a:sp3d>
          </a:bodyPr>
          <a:lstStyle/>
          <a:p>
            <a:r>
              <a:rPr lang="zh-CN" altLang="en-US" dirty="0"/>
              <a:t>单击此处编辑母版标题样式</a:t>
            </a:r>
            <a:endParaRPr lang="en-US" dirty="0"/>
          </a:p>
        </p:txBody>
      </p:sp>
      <p:sp>
        <p:nvSpPr>
          <p:cNvPr id="1027" name="文本占位符 29"/>
          <p:cNvSpPr>
            <a:spLocks noGrp="1"/>
          </p:cNvSpPr>
          <p:nvPr>
            <p:ph type="body" idx="1"/>
          </p:nvPr>
        </p:nvSpPr>
        <p:spPr bwMode="auto">
          <a:xfrm>
            <a:off x="609600" y="1481137"/>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10" name="日期占位符 9"/>
          <p:cNvSpPr>
            <a:spLocks noGrp="1"/>
          </p:cNvSpPr>
          <p:nvPr>
            <p:ph type="dt" sz="half" idx="2"/>
          </p:nvPr>
        </p:nvSpPr>
        <p:spPr>
          <a:xfrm>
            <a:off x="9429752" y="6527648"/>
            <a:ext cx="2099733" cy="246221"/>
          </a:xfrm>
          <a:prstGeom prst="rect">
            <a:avLst/>
          </a:prstGeom>
        </p:spPr>
        <p:txBody>
          <a:bodyPr vert="horz" anchor="b"/>
          <a:lstStyle>
            <a:lvl1pPr algn="l" eaLnBrk="1" latinLnBrk="0" hangingPunct="1">
              <a:defRPr kumimoji="0" sz="1000">
                <a:solidFill>
                  <a:schemeClr val="tx1"/>
                </a:solidFill>
                <a:latin typeface="Arial" charset="0"/>
                <a:ea typeface="宋体" charset="-122"/>
              </a:defRPr>
            </a:lvl1pPr>
            <a:extLst/>
          </a:lstStyle>
          <a:p>
            <a:pPr>
              <a:defRPr/>
            </a:pPr>
            <a:r>
              <a:rPr lang="en-US" altLang="zh-CN"/>
              <a:t>2010</a:t>
            </a:r>
            <a:r>
              <a:rPr lang="zh-CN" altLang="en-US"/>
              <a:t>－</a:t>
            </a:r>
            <a:r>
              <a:rPr lang="en-US" altLang="zh-CN"/>
              <a:t>09</a:t>
            </a:r>
            <a:r>
              <a:rPr lang="zh-CN" altLang="en-US"/>
              <a:t>－</a:t>
            </a:r>
            <a:r>
              <a:rPr lang="en-US" altLang="zh-CN"/>
              <a:t>01</a:t>
            </a:r>
          </a:p>
        </p:txBody>
      </p:sp>
      <p:sp>
        <p:nvSpPr>
          <p:cNvPr id="22" name="页脚占位符 21"/>
          <p:cNvSpPr>
            <a:spLocks noGrp="1"/>
          </p:cNvSpPr>
          <p:nvPr>
            <p:ph type="ftr" sz="quarter" idx="3"/>
          </p:nvPr>
        </p:nvSpPr>
        <p:spPr>
          <a:xfrm>
            <a:off x="5217589" y="6527648"/>
            <a:ext cx="4212167" cy="246221"/>
          </a:xfrm>
          <a:prstGeom prst="rect">
            <a:avLst/>
          </a:prstGeom>
        </p:spPr>
        <p:txBody>
          <a:bodyPr vert="horz" anchor="b"/>
          <a:lstStyle>
            <a:lvl1pPr algn="r" eaLnBrk="1" latinLnBrk="0" hangingPunct="1">
              <a:defRPr kumimoji="0" sz="1000">
                <a:solidFill>
                  <a:schemeClr val="tx1"/>
                </a:solidFill>
                <a:latin typeface="Arial" charset="0"/>
                <a:ea typeface="宋体" charset="-122"/>
              </a:defRPr>
            </a:lvl1pPr>
            <a:extLst/>
          </a:lstStyle>
          <a:p>
            <a:pPr>
              <a:defRPr/>
            </a:pPr>
            <a:r>
              <a:rPr lang="zh-CN" altLang="en-US"/>
              <a:t>中国科学技术大学   近代物理系</a:t>
            </a:r>
            <a:endParaRPr lang="en-US" altLang="zh-CN" dirty="0"/>
          </a:p>
        </p:txBody>
      </p:sp>
      <p:sp>
        <p:nvSpPr>
          <p:cNvPr id="18" name="灯片编号占位符 17"/>
          <p:cNvSpPr>
            <a:spLocks noGrp="1"/>
          </p:cNvSpPr>
          <p:nvPr>
            <p:ph type="sldNum" sz="quarter" idx="4"/>
          </p:nvPr>
        </p:nvSpPr>
        <p:spPr>
          <a:xfrm>
            <a:off x="11529484" y="6527648"/>
            <a:ext cx="488949" cy="246221"/>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289D4759-2093-4E3D-90C6-72363DF6CE7C}" type="slidenum">
              <a:rPr lang="en-US" altLang="zh-CN"/>
              <a:pPr>
                <a:defRPr/>
              </a:pPr>
              <a:t>‹#›</a:t>
            </a:fld>
            <a:endParaRPr lang="en-US" altLang="zh-CN"/>
          </a:p>
        </p:txBody>
      </p:sp>
      <p:sp>
        <p:nvSpPr>
          <p:cNvPr id="11" name="矩形 10"/>
          <p:cNvSpPr/>
          <p:nvPr/>
        </p:nvSpPr>
        <p:spPr>
          <a:xfrm>
            <a:off x="191345" y="0"/>
            <a:ext cx="48684" cy="6858000"/>
          </a:xfrm>
          <a:prstGeom prst="rect">
            <a:avLst/>
          </a:prstGeom>
          <a:gradFill flip="none" rotWithShape="1">
            <a:gsLst>
              <a:gs pos="0">
                <a:srgbClr val="5E9EFF"/>
              </a:gs>
              <a:gs pos="39999">
                <a:srgbClr val="85C2FF"/>
              </a:gs>
              <a:gs pos="70000">
                <a:srgbClr val="C4D6EB"/>
              </a:gs>
              <a:gs pos="100000">
                <a:srgbClr val="FFEBFA"/>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2400"/>
          </a:p>
        </p:txBody>
      </p:sp>
      <p:sp>
        <p:nvSpPr>
          <p:cNvPr id="16" name="矩形 15"/>
          <p:cNvSpPr/>
          <p:nvPr/>
        </p:nvSpPr>
        <p:spPr>
          <a:xfrm>
            <a:off x="0" y="862684"/>
            <a:ext cx="12192000" cy="46037"/>
          </a:xfrm>
          <a:prstGeom prst="rect">
            <a:avLst/>
          </a:prstGeom>
          <a:gradFill flip="none" rotWithShape="1">
            <a:gsLst>
              <a:gs pos="0">
                <a:srgbClr val="5E9EFF"/>
              </a:gs>
              <a:gs pos="39999">
                <a:srgbClr val="85C2FF"/>
              </a:gs>
              <a:gs pos="70000">
                <a:srgbClr val="C4D6EB"/>
              </a:gs>
              <a:gs pos="100000">
                <a:srgbClr val="FFEBF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2400"/>
          </a:p>
        </p:txBody>
      </p:sp>
      <p:sp>
        <p:nvSpPr>
          <p:cNvPr id="12" name="TextBox 11"/>
          <p:cNvSpPr txBox="1"/>
          <p:nvPr userDrawn="1"/>
        </p:nvSpPr>
        <p:spPr>
          <a:xfrm>
            <a:off x="666712" y="6500841"/>
            <a:ext cx="3547766" cy="246221"/>
          </a:xfrm>
          <a:prstGeom prst="rect">
            <a:avLst/>
          </a:prstGeom>
          <a:noFill/>
        </p:spPr>
        <p:txBody>
          <a:bodyPr wrap="none">
            <a:spAutoFit/>
          </a:bodyPr>
          <a:lstStyle/>
          <a:p>
            <a:pPr eaLnBrk="1" hangingPunct="1">
              <a:defRPr/>
            </a:pPr>
            <a:r>
              <a:rPr lang="en-US" altLang="zh-CN" sz="1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rPr>
              <a:t>University of Science and Technology of China</a:t>
            </a:r>
            <a:endParaRPr lang="zh-CN" altLang="en-US" sz="1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60000" endA="900" endPos="60000" dist="60007" dir="5400000" sy="-100000" algn="bl" rotWithShape="0"/>
              </a:effectLst>
            </a:endParaRPr>
          </a:p>
        </p:txBody>
      </p:sp>
    </p:spTree>
    <p:extLst>
      <p:ext uri="{BB962C8B-B14F-4D97-AF65-F5344CB8AC3E}">
        <p14:creationId xmlns:p14="http://schemas.microsoft.com/office/powerpoint/2010/main" val="2837085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hf hdr="0" ftr="0" dt="0"/>
  <p:txStyles>
    <p:titleStyle>
      <a:lvl1pPr algn="l" rtl="0" eaLnBrk="0" fontAlgn="base" hangingPunct="0">
        <a:spcBef>
          <a:spcPct val="0"/>
        </a:spcBef>
        <a:spcAft>
          <a:spcPct val="0"/>
        </a:spcAft>
        <a:defRPr lang="en-US" altLang="en-US" sz="4400" b="1" kern="1200" dirty="0">
          <a:solidFill>
            <a:srgbClr val="000066"/>
          </a:solidFill>
          <a:effectLst>
            <a:outerShdw blurRad="31750" dist="25400" dir="5400000" algn="tl" rotWithShape="0">
              <a:srgbClr val="000000">
                <a:alpha val="25000"/>
              </a:srgbClr>
            </a:outerShdw>
          </a:effectLst>
          <a:latin typeface="Arial" pitchFamily="34" charset="0"/>
          <a:ea typeface="+mn-ea"/>
          <a:cs typeface="Arial" pitchFamily="34" charset="0"/>
        </a:defRPr>
      </a:lvl1pPr>
      <a:lvl2pPr algn="l" rtl="0" eaLnBrk="0" fontAlgn="base" hangingPunct="0">
        <a:spcBef>
          <a:spcPct val="0"/>
        </a:spcBef>
        <a:spcAft>
          <a:spcPct val="0"/>
        </a:spcAft>
        <a:defRPr sz="4400" b="1">
          <a:solidFill>
            <a:srgbClr val="000066"/>
          </a:solidFill>
          <a:latin typeface="Arial" charset="0"/>
          <a:ea typeface="黑体" pitchFamily="49" charset="-122"/>
          <a:cs typeface="Arial" charset="0"/>
        </a:defRPr>
      </a:lvl2pPr>
      <a:lvl3pPr algn="l" rtl="0" eaLnBrk="0" fontAlgn="base" hangingPunct="0">
        <a:spcBef>
          <a:spcPct val="0"/>
        </a:spcBef>
        <a:spcAft>
          <a:spcPct val="0"/>
        </a:spcAft>
        <a:defRPr sz="4400" b="1">
          <a:solidFill>
            <a:srgbClr val="000066"/>
          </a:solidFill>
          <a:latin typeface="Arial" charset="0"/>
          <a:ea typeface="黑体" pitchFamily="49" charset="-122"/>
          <a:cs typeface="Arial" charset="0"/>
        </a:defRPr>
      </a:lvl3pPr>
      <a:lvl4pPr algn="l" rtl="0" eaLnBrk="0" fontAlgn="base" hangingPunct="0">
        <a:spcBef>
          <a:spcPct val="0"/>
        </a:spcBef>
        <a:spcAft>
          <a:spcPct val="0"/>
        </a:spcAft>
        <a:defRPr sz="4400" b="1">
          <a:solidFill>
            <a:srgbClr val="000066"/>
          </a:solidFill>
          <a:latin typeface="Arial" charset="0"/>
          <a:ea typeface="黑体" pitchFamily="49" charset="-122"/>
          <a:cs typeface="Arial" charset="0"/>
        </a:defRPr>
      </a:lvl4pPr>
      <a:lvl5pPr algn="l" rtl="0" eaLnBrk="0" fontAlgn="base" hangingPunct="0">
        <a:spcBef>
          <a:spcPct val="0"/>
        </a:spcBef>
        <a:spcAft>
          <a:spcPct val="0"/>
        </a:spcAft>
        <a:defRPr sz="4400" b="1">
          <a:solidFill>
            <a:srgbClr val="000066"/>
          </a:solidFill>
          <a:latin typeface="Arial" charset="0"/>
          <a:ea typeface="黑体" pitchFamily="49" charset="-122"/>
          <a:cs typeface="Arial" charset="0"/>
        </a:defRPr>
      </a:lvl5pPr>
      <a:lvl6pPr marL="457189" algn="l" rtl="0" eaLnBrk="1" fontAlgn="base" hangingPunct="1">
        <a:spcBef>
          <a:spcPct val="0"/>
        </a:spcBef>
        <a:spcAft>
          <a:spcPct val="0"/>
        </a:spcAft>
        <a:defRPr sz="4400" b="1">
          <a:solidFill>
            <a:schemeClr val="tx1"/>
          </a:solidFill>
          <a:latin typeface="Lucida Sans Unicode" pitchFamily="34" charset="0"/>
          <a:ea typeface="黑体" pitchFamily="49" charset="-122"/>
        </a:defRPr>
      </a:lvl6pPr>
      <a:lvl7pPr marL="914377" algn="l" rtl="0" eaLnBrk="1" fontAlgn="base" hangingPunct="1">
        <a:spcBef>
          <a:spcPct val="0"/>
        </a:spcBef>
        <a:spcAft>
          <a:spcPct val="0"/>
        </a:spcAft>
        <a:defRPr sz="4400" b="1">
          <a:solidFill>
            <a:schemeClr val="tx1"/>
          </a:solidFill>
          <a:latin typeface="Lucida Sans Unicode" pitchFamily="34" charset="0"/>
          <a:ea typeface="黑体" pitchFamily="49" charset="-122"/>
        </a:defRPr>
      </a:lvl7pPr>
      <a:lvl8pPr marL="1371566" algn="l" rtl="0" eaLnBrk="1" fontAlgn="base" hangingPunct="1">
        <a:spcBef>
          <a:spcPct val="0"/>
        </a:spcBef>
        <a:spcAft>
          <a:spcPct val="0"/>
        </a:spcAft>
        <a:defRPr sz="4400" b="1">
          <a:solidFill>
            <a:schemeClr val="tx1"/>
          </a:solidFill>
          <a:latin typeface="Lucida Sans Unicode" pitchFamily="34" charset="0"/>
          <a:ea typeface="黑体" pitchFamily="49" charset="-122"/>
        </a:defRPr>
      </a:lvl8pPr>
      <a:lvl9pPr marL="1828754" algn="l" rtl="0" eaLnBrk="1" fontAlgn="base" hangingPunct="1">
        <a:spcBef>
          <a:spcPct val="0"/>
        </a:spcBef>
        <a:spcAft>
          <a:spcPct val="0"/>
        </a:spcAft>
        <a:defRPr sz="4400" b="1">
          <a:solidFill>
            <a:schemeClr val="tx1"/>
          </a:solidFill>
          <a:latin typeface="Lucida Sans Unicode" pitchFamily="34" charset="0"/>
          <a:ea typeface="黑体" pitchFamily="49" charset="-122"/>
        </a:defRPr>
      </a:lvl9pPr>
      <a:extLst/>
    </p:titleStyle>
    <p:bodyStyle>
      <a:lvl1pPr marL="365116" indent="-255582"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Arial" pitchFamily="34" charset="0"/>
          <a:ea typeface="+mn-ea"/>
          <a:cs typeface="Arial" pitchFamily="34" charset="0"/>
        </a:defRPr>
      </a:lvl1pPr>
      <a:lvl2pPr marL="620698" indent="-228594" algn="l" rtl="0" eaLnBrk="0" fontAlgn="base" hangingPunct="0">
        <a:spcBef>
          <a:spcPts val="325"/>
        </a:spcBef>
        <a:spcAft>
          <a:spcPct val="0"/>
        </a:spcAft>
        <a:buClr>
          <a:schemeClr val="accent1"/>
        </a:buClr>
        <a:buFont typeface="Verdana" panose="020B0604030504040204" pitchFamily="34" charset="0"/>
        <a:buChar char="◦"/>
        <a:defRPr lang="zh-CN" altLang="en-US" sz="2300" kern="1200" dirty="0">
          <a:solidFill>
            <a:schemeClr val="tx1"/>
          </a:solidFill>
          <a:latin typeface="Arial" pitchFamily="34" charset="0"/>
          <a:ea typeface="+mn-ea"/>
          <a:cs typeface="Arial" pitchFamily="34" charset="0"/>
        </a:defRPr>
      </a:lvl2pPr>
      <a:lvl3pPr marL="858817" indent="-228594" algn="l" rtl="0" eaLnBrk="0" fontAlgn="base" hangingPunct="0">
        <a:spcBef>
          <a:spcPts val="351"/>
        </a:spcBef>
        <a:spcAft>
          <a:spcPct val="0"/>
        </a:spcAft>
        <a:buClr>
          <a:schemeClr val="accent2"/>
        </a:buClr>
        <a:buSzPct val="100000"/>
        <a:buFont typeface="Wingdings 2" panose="05020102010507070707" pitchFamily="18" charset="2"/>
        <a:buChar char=""/>
        <a:defRPr sz="2100" kern="1200">
          <a:solidFill>
            <a:schemeClr val="tx1"/>
          </a:solidFill>
          <a:latin typeface="Arial" pitchFamily="34" charset="0"/>
          <a:ea typeface="+mn-ea"/>
          <a:cs typeface="Arial" pitchFamily="34" charset="0"/>
        </a:defRPr>
      </a:lvl3pPr>
      <a:lvl4pPr marL="1142971" indent="-228594" algn="l" rtl="0" eaLnBrk="0" fontAlgn="base" hangingPunct="0">
        <a:spcBef>
          <a:spcPts val="351"/>
        </a:spcBef>
        <a:spcAft>
          <a:spcPct val="0"/>
        </a:spcAft>
        <a:buClr>
          <a:schemeClr val="accent2"/>
        </a:buClr>
        <a:buFont typeface="Wingdings 2" panose="05020102010507070707" pitchFamily="18" charset="2"/>
        <a:buChar char=""/>
        <a:defRPr sz="1900" kern="1200">
          <a:solidFill>
            <a:schemeClr val="tx1"/>
          </a:solidFill>
          <a:latin typeface="Arial" pitchFamily="34" charset="0"/>
          <a:ea typeface="+mn-ea"/>
          <a:cs typeface="Arial" pitchFamily="34" charset="0"/>
        </a:defRPr>
      </a:lvl4pPr>
      <a:lvl5pPr marL="1371566" indent="-228594" algn="l" rtl="0" eaLnBrk="0" fontAlgn="base" hangingPunct="0">
        <a:spcBef>
          <a:spcPts val="351"/>
        </a:spcBef>
        <a:spcAft>
          <a:spcPct val="0"/>
        </a:spcAft>
        <a:buClr>
          <a:schemeClr val="accent2"/>
        </a:buClr>
        <a:buFont typeface="Wingdings 2" panose="05020102010507070707" pitchFamily="18" charset="2"/>
        <a:buChar char=""/>
        <a:defRPr sz="2000" kern="1200">
          <a:solidFill>
            <a:schemeClr val="tx1"/>
          </a:solidFill>
          <a:latin typeface="Arial" pitchFamily="34" charset="0"/>
          <a:ea typeface="+mn-ea"/>
          <a:cs typeface="Arial" pitchFamily="34" charset="0"/>
        </a:defRPr>
      </a:lvl5pPr>
      <a:lvl6pPr marL="1600160" indent="-228594" algn="l" rtl="0" eaLnBrk="1" latinLnBrk="0" hangingPunct="1">
        <a:spcBef>
          <a:spcPts val="351"/>
        </a:spcBef>
        <a:buClr>
          <a:schemeClr val="accent3"/>
        </a:buClr>
        <a:buFont typeface="Wingdings 2"/>
        <a:buChar char=""/>
        <a:defRPr kumimoji="0" sz="1800" kern="1200">
          <a:solidFill>
            <a:schemeClr val="tx1"/>
          </a:solidFill>
          <a:latin typeface="+mn-lt"/>
          <a:ea typeface="+mn-ea"/>
          <a:cs typeface="+mn-cs"/>
        </a:defRPr>
      </a:lvl6pPr>
      <a:lvl7pPr marL="1828754"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7pPr>
      <a:lvl8pPr marL="2057349"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8pPr>
      <a:lvl9pPr marL="2285943" indent="-228594" algn="l" rtl="0" eaLnBrk="1" latinLnBrk="0" hangingPunct="1">
        <a:spcBef>
          <a:spcPts val="351"/>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1.png"/><Relationship Id="rId7"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0C82C379-DA93-4A3E-9891-2E23B820CA8D}"/>
              </a:ext>
            </a:extLst>
          </p:cNvPr>
          <p:cNvSpPr>
            <a:spLocks noGrp="1"/>
          </p:cNvSpPr>
          <p:nvPr>
            <p:ph type="title"/>
          </p:nvPr>
        </p:nvSpPr>
        <p:spPr/>
        <p:txBody>
          <a:bodyPr/>
          <a:lstStyle/>
          <a:p>
            <a:r>
              <a:rPr lang="zh-CN" altLang="en-US" dirty="0"/>
              <a:t>塑料闪烁体效率</a:t>
            </a:r>
          </a:p>
        </p:txBody>
      </p:sp>
      <p:sp>
        <p:nvSpPr>
          <p:cNvPr id="4" name="灯片编号占位符 3">
            <a:extLst>
              <a:ext uri="{FF2B5EF4-FFF2-40B4-BE49-F238E27FC236}">
                <a16:creationId xmlns:a16="http://schemas.microsoft.com/office/drawing/2014/main" id="{6B6161D8-9A4B-425F-B0D1-1FDF2AFB1018}"/>
              </a:ext>
            </a:extLst>
          </p:cNvPr>
          <p:cNvSpPr>
            <a:spLocks noGrp="1"/>
          </p:cNvSpPr>
          <p:nvPr>
            <p:ph type="sldNum" sz="quarter" idx="12"/>
          </p:nvPr>
        </p:nvSpPr>
        <p:spPr/>
        <p:txBody>
          <a:bodyPr/>
          <a:lstStyle/>
          <a:p>
            <a:pPr>
              <a:defRPr/>
            </a:pPr>
            <a:fld id="{F8FAD2AF-2960-4702-AC8F-C1C75B32F792}" type="slidenum">
              <a:rPr lang="en-US" altLang="zh-CN" smtClean="0"/>
              <a:pPr>
                <a:defRPr/>
              </a:pPr>
              <a:t>1</a:t>
            </a:fld>
            <a:endParaRPr lang="en-US" altLang="zh-CN"/>
          </a:p>
        </p:txBody>
      </p:sp>
      <p:pic>
        <p:nvPicPr>
          <p:cNvPr id="5" name="图片 4">
            <a:extLst>
              <a:ext uri="{FF2B5EF4-FFF2-40B4-BE49-F238E27FC236}">
                <a16:creationId xmlns:a16="http://schemas.microsoft.com/office/drawing/2014/main" id="{8F51DE9A-D429-42C9-BDDF-459E78F4B7F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9436"/>
          <a:stretch/>
        </p:blipFill>
        <p:spPr>
          <a:xfrm>
            <a:off x="2968358" y="2273736"/>
            <a:ext cx="5802089" cy="3116264"/>
          </a:xfrm>
          <a:prstGeom prst="rect">
            <a:avLst/>
          </a:prstGeom>
        </p:spPr>
      </p:pic>
      <p:sp>
        <p:nvSpPr>
          <p:cNvPr id="6" name="文本框 5">
            <a:extLst>
              <a:ext uri="{FF2B5EF4-FFF2-40B4-BE49-F238E27FC236}">
                <a16:creationId xmlns:a16="http://schemas.microsoft.com/office/drawing/2014/main" id="{9B794DA3-CC93-4BF0-A2CA-2DC5356DFE24}"/>
              </a:ext>
            </a:extLst>
          </p:cNvPr>
          <p:cNvSpPr txBox="1"/>
          <p:nvPr/>
        </p:nvSpPr>
        <p:spPr>
          <a:xfrm>
            <a:off x="800097" y="1298637"/>
            <a:ext cx="10138610" cy="923330"/>
          </a:xfrm>
          <a:prstGeom prst="rect">
            <a:avLst/>
          </a:prstGeom>
          <a:noFill/>
        </p:spPr>
        <p:txBody>
          <a:bodyPr wrap="square">
            <a:spAutoFit/>
          </a:bodyPr>
          <a:lstStyle/>
          <a:p>
            <a:r>
              <a:rPr lang="zh-CN" altLang="en-US" dirty="0">
                <a:latin typeface="微软雅黑" panose="020B0503020204020204" pitchFamily="34" charset="-122"/>
                <a:ea typeface="微软雅黑" panose="020B0503020204020204" pitchFamily="34" charset="-122"/>
              </a:rPr>
              <a:t>塑料闪烁体是一种受到射线或粒子束的激发时，能够发出光闪烁的材料，由</a:t>
            </a:r>
            <a:r>
              <a:rPr lang="en-US" altLang="zh-CN" dirty="0" err="1">
                <a:latin typeface="微软雅黑" panose="020B0503020204020204" pitchFamily="34" charset="-122"/>
                <a:ea typeface="微软雅黑" panose="020B0503020204020204" pitchFamily="34" charset="-122"/>
              </a:rPr>
              <a:t>SiPM</a:t>
            </a:r>
            <a:r>
              <a:rPr lang="zh-CN" altLang="en-US" dirty="0">
                <a:latin typeface="微软雅黑" panose="020B0503020204020204" pitchFamily="34" charset="-122"/>
                <a:ea typeface="微软雅黑" panose="020B0503020204020204" pitchFamily="34" charset="-122"/>
              </a:rPr>
              <a:t>用于检测光信号，产生一个可测量的电流脉冲，通过对整个</a:t>
            </a:r>
            <a:r>
              <a:rPr lang="en-US" altLang="zh-CN" dirty="0" err="1">
                <a:latin typeface="微软雅黑" panose="020B0503020204020204" pitchFamily="34" charset="-122"/>
                <a:ea typeface="微软雅黑" panose="020B0503020204020204" pitchFamily="34" charset="-122"/>
              </a:rPr>
              <a:t>SiPM</a:t>
            </a:r>
            <a:r>
              <a:rPr lang="zh-CN" altLang="en-US" dirty="0">
                <a:latin typeface="微软雅黑" panose="020B0503020204020204" pitchFamily="34" charset="-122"/>
                <a:ea typeface="微软雅黑" panose="020B0503020204020204" pitchFamily="34" charset="-122"/>
              </a:rPr>
              <a:t>阵列中的微单元进行并行读出和处理，获得时间信号和能量信号。</a:t>
            </a:r>
          </a:p>
        </p:txBody>
      </p:sp>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A34A9E99-30E2-45A5-9FD4-E484E9B1B5AA}"/>
                  </a:ext>
                </a:extLst>
              </p:cNvPr>
              <p:cNvSpPr txBox="1"/>
              <p:nvPr/>
            </p:nvSpPr>
            <p:spPr>
              <a:xfrm>
                <a:off x="1094154" y="5762563"/>
                <a:ext cx="6096000" cy="369332"/>
              </a:xfrm>
              <a:prstGeom prst="rect">
                <a:avLst/>
              </a:prstGeom>
              <a:noFill/>
            </p:spPr>
            <p:txBody>
              <a:bodyPr wrap="square">
                <a:spAutoFit/>
              </a:bodyPr>
              <a:lstStyle/>
              <a:p>
                <a:r>
                  <a:rPr lang="zh-CN" altLang="en-US" dirty="0">
                    <a:latin typeface="Times New Roman" panose="02020603050405020304" pitchFamily="18" charset="0"/>
                    <a:ea typeface="微软雅黑" panose="020B0503020204020204" pitchFamily="34" charset="-122"/>
                    <a:cs typeface="Times New Roman" panose="02020603050405020304" pitchFamily="18" charset="0"/>
                  </a:rPr>
                  <a:t>塑闪规格</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a:t>
                </a:r>
                <a14:m>
                  <m:oMath xmlns:m="http://schemas.openxmlformats.org/officeDocument/2006/math">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2.5</m:t>
                    </m:r>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c</m:t>
                    </m:r>
                    <m:r>
                      <m:rPr>
                        <m:nor/>
                      </m:rPr>
                      <a:rPr lang="en-US" altLang="zh-CN" b="0" i="0" dirty="0" smtClean="0">
                        <a:latin typeface="Times New Roman" panose="02020603050405020304" pitchFamily="18" charset="0"/>
                        <a:ea typeface="微软雅黑" panose="020B0503020204020204" pitchFamily="34" charset="-122"/>
                        <a:cs typeface="Times New Roman" panose="02020603050405020304" pitchFamily="18" charset="0"/>
                      </a:rPr>
                      <m:t>m</m:t>
                    </m:r>
                    <m:r>
                      <a:rPr lang="en-US" altLang="zh-CN" b="0" i="1" dirty="0" smtClean="0">
                        <a:latin typeface="Cambria Math" panose="02040503050406030204" pitchFamily="18" charset="0"/>
                        <a:ea typeface="Cambria Math" panose="02040503050406030204" pitchFamily="18" charset="0"/>
                      </a:rPr>
                      <m:t>×</m:t>
                    </m:r>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2.5</m:t>
                    </m:r>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cm</m:t>
                    </m:r>
                    <m:r>
                      <a:rPr lang="en-US" altLang="zh-CN" i="1" dirty="0" smtClean="0">
                        <a:latin typeface="Cambria Math" panose="02040503050406030204" pitchFamily="18" charset="0"/>
                        <a:ea typeface="Cambria Math" panose="02040503050406030204" pitchFamily="18" charset="0"/>
                      </a:rPr>
                      <m:t>×</m:t>
                    </m:r>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1</m:t>
                    </m:r>
                    <m:r>
                      <m:rPr>
                        <m:nor/>
                      </m:rPr>
                      <a:rPr lang="zh-CN" altLang="en-US" dirty="0" smtClean="0">
                        <a:latin typeface="Times New Roman" panose="02020603050405020304" pitchFamily="18" charset="0"/>
                        <a:ea typeface="微软雅黑" panose="020B0503020204020204" pitchFamily="34" charset="-122"/>
                        <a:cs typeface="Times New Roman" panose="02020603050405020304" pitchFamily="18" charset="0"/>
                      </a:rPr>
                      <m:t>m</m:t>
                    </m:r>
                  </m:oMath>
                </a14:m>
                <a:endParaRPr lang="en-US" altLang="zh-CN"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8" name="文本框 7">
                <a:extLst>
                  <a:ext uri="{FF2B5EF4-FFF2-40B4-BE49-F238E27FC236}">
                    <a16:creationId xmlns:a16="http://schemas.microsoft.com/office/drawing/2014/main" id="{A34A9E99-30E2-45A5-9FD4-E484E9B1B5AA}"/>
                  </a:ext>
                </a:extLst>
              </p:cNvPr>
              <p:cNvSpPr txBox="1">
                <a:spLocks noRot="1" noChangeAspect="1" noMove="1" noResize="1" noEditPoints="1" noAdjustHandles="1" noChangeArrowheads="1" noChangeShapeType="1" noTextEdit="1"/>
              </p:cNvSpPr>
              <p:nvPr/>
            </p:nvSpPr>
            <p:spPr>
              <a:xfrm>
                <a:off x="1094154" y="5762563"/>
                <a:ext cx="6096000" cy="369332"/>
              </a:xfrm>
              <a:prstGeom prst="rect">
                <a:avLst/>
              </a:prstGeom>
              <a:blipFill>
                <a:blip r:embed="rId3"/>
                <a:stretch>
                  <a:fillRect l="-800" t="-8197" b="-2459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525852627"/>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B26D574-69EA-47F9-8FD0-958D65936ADE}"/>
              </a:ext>
            </a:extLst>
          </p:cNvPr>
          <p:cNvSpPr>
            <a:spLocks noGrp="1"/>
          </p:cNvSpPr>
          <p:nvPr>
            <p:ph type="title"/>
          </p:nvPr>
        </p:nvSpPr>
        <p:spPr/>
        <p:txBody>
          <a:bodyPr/>
          <a:lstStyle/>
          <a:p>
            <a:r>
              <a:rPr lang="en-US" altLang="zh-CN" dirty="0" err="1"/>
              <a:t>SiPM</a:t>
            </a:r>
            <a:r>
              <a:rPr lang="zh-CN" altLang="en-US" dirty="0"/>
              <a:t>选型</a:t>
            </a:r>
          </a:p>
        </p:txBody>
      </p:sp>
      <p:sp>
        <p:nvSpPr>
          <p:cNvPr id="4" name="灯片编号占位符 3">
            <a:extLst>
              <a:ext uri="{FF2B5EF4-FFF2-40B4-BE49-F238E27FC236}">
                <a16:creationId xmlns:a16="http://schemas.microsoft.com/office/drawing/2014/main" id="{6EAA5B6F-B504-4343-ADE2-C627C8017F62}"/>
              </a:ext>
            </a:extLst>
          </p:cNvPr>
          <p:cNvSpPr>
            <a:spLocks noGrp="1"/>
          </p:cNvSpPr>
          <p:nvPr>
            <p:ph type="sldNum" sz="quarter" idx="12"/>
          </p:nvPr>
        </p:nvSpPr>
        <p:spPr/>
        <p:txBody>
          <a:bodyPr/>
          <a:lstStyle/>
          <a:p>
            <a:pPr defTabSz="1219170" fontAlgn="base">
              <a:spcBef>
                <a:spcPct val="0"/>
              </a:spcBef>
              <a:spcAft>
                <a:spcPct val="0"/>
              </a:spcAft>
              <a:defRPr/>
            </a:pPr>
            <a:fld id="{F8FAD2AF-2960-4702-AC8F-C1C75B32F792}" type="slidenum">
              <a:rPr lang="en-US" altLang="zh-CN">
                <a:solidFill>
                  <a:prstClr val="black"/>
                </a:solidFill>
                <a:latin typeface="Arial" panose="020B0604020202020204" pitchFamily="34" charset="0"/>
                <a:ea typeface="宋体" panose="02010600030101010101" pitchFamily="2" charset="-122"/>
              </a:rPr>
              <a:pPr defTabSz="1219170" fontAlgn="base">
                <a:spcBef>
                  <a:spcPct val="0"/>
                </a:spcBef>
                <a:spcAft>
                  <a:spcPct val="0"/>
                </a:spcAft>
                <a:defRPr/>
              </a:pPr>
              <a:t>2</a:t>
            </a:fld>
            <a:endParaRPr lang="en-US" altLang="zh-CN">
              <a:solidFill>
                <a:prstClr val="black"/>
              </a:solidFill>
              <a:latin typeface="Arial" panose="020B0604020202020204" pitchFamily="34" charset="0"/>
              <a:ea typeface="宋体" panose="02010600030101010101" pitchFamily="2" charset="-122"/>
            </a:endParaRPr>
          </a:p>
        </p:txBody>
      </p:sp>
      <p:graphicFrame>
        <p:nvGraphicFramePr>
          <p:cNvPr id="5" name="表格 8">
            <a:extLst>
              <a:ext uri="{FF2B5EF4-FFF2-40B4-BE49-F238E27FC236}">
                <a16:creationId xmlns:a16="http://schemas.microsoft.com/office/drawing/2014/main" id="{19C94B92-830A-465E-992D-886B27C44FCE}"/>
              </a:ext>
            </a:extLst>
          </p:cNvPr>
          <p:cNvGraphicFramePr>
            <a:graphicFrameLocks noGrp="1"/>
          </p:cNvGraphicFramePr>
          <p:nvPr>
            <p:extLst>
              <p:ext uri="{D42A27DB-BD31-4B8C-83A1-F6EECF244321}">
                <p14:modId xmlns:p14="http://schemas.microsoft.com/office/powerpoint/2010/main" val="1949299042"/>
              </p:ext>
            </p:extLst>
          </p:nvPr>
        </p:nvGraphicFramePr>
        <p:xfrm>
          <a:off x="656746" y="1087868"/>
          <a:ext cx="10618059" cy="4782482"/>
        </p:xfrm>
        <a:graphic>
          <a:graphicData uri="http://schemas.openxmlformats.org/drawingml/2006/table">
            <a:tbl>
              <a:tblPr firstRow="1" bandRow="1">
                <a:tableStyleId>{5C22544A-7EE6-4342-B048-85BDC9FD1C3A}</a:tableStyleId>
              </a:tblPr>
              <a:tblGrid>
                <a:gridCol w="2123612">
                  <a:extLst>
                    <a:ext uri="{9D8B030D-6E8A-4147-A177-3AD203B41FA5}">
                      <a16:colId xmlns:a16="http://schemas.microsoft.com/office/drawing/2014/main" val="1198652049"/>
                    </a:ext>
                  </a:extLst>
                </a:gridCol>
                <a:gridCol w="1888932">
                  <a:extLst>
                    <a:ext uri="{9D8B030D-6E8A-4147-A177-3AD203B41FA5}">
                      <a16:colId xmlns:a16="http://schemas.microsoft.com/office/drawing/2014/main" val="1354616024"/>
                    </a:ext>
                  </a:extLst>
                </a:gridCol>
                <a:gridCol w="2426189">
                  <a:extLst>
                    <a:ext uri="{9D8B030D-6E8A-4147-A177-3AD203B41FA5}">
                      <a16:colId xmlns:a16="http://schemas.microsoft.com/office/drawing/2014/main" val="2905220210"/>
                    </a:ext>
                  </a:extLst>
                </a:gridCol>
                <a:gridCol w="2168885">
                  <a:extLst>
                    <a:ext uri="{9D8B030D-6E8A-4147-A177-3AD203B41FA5}">
                      <a16:colId xmlns:a16="http://schemas.microsoft.com/office/drawing/2014/main" val="3549374414"/>
                    </a:ext>
                  </a:extLst>
                </a:gridCol>
                <a:gridCol w="2010441">
                  <a:extLst>
                    <a:ext uri="{9D8B030D-6E8A-4147-A177-3AD203B41FA5}">
                      <a16:colId xmlns:a16="http://schemas.microsoft.com/office/drawing/2014/main" val="1759581053"/>
                    </a:ext>
                  </a:extLst>
                </a:gridCol>
              </a:tblGrid>
              <a:tr h="626545">
                <a:tc>
                  <a:txBody>
                    <a:bodyPr/>
                    <a:lstStyle/>
                    <a:p>
                      <a:pPr algn="r" fontAlgn="ctr"/>
                      <a:endParaRPr lang="en-US" altLang="zh-CN" sz="1500" b="0" i="0" u="none" strike="noStrike" dirty="0">
                        <a:solidFill>
                          <a:srgbClr val="000000"/>
                        </a:solidFill>
                        <a:effectLst/>
                        <a:latin typeface="+mn-ea"/>
                        <a:ea typeface="+mn-ea"/>
                      </a:endParaRPr>
                    </a:p>
                  </a:txBody>
                  <a:tcPr marL="12700" marR="12700" marT="12700" marB="0" anchor="ctr"/>
                </a:tc>
                <a:tc>
                  <a:txBody>
                    <a:bodyPr/>
                    <a:lstStyle/>
                    <a:p>
                      <a:pPr algn="ctr" fontAlgn="ctr"/>
                      <a:r>
                        <a:rPr lang="zh-CN" altLang="en-US" sz="1500" b="0" i="0" u="none" strike="noStrike" dirty="0">
                          <a:solidFill>
                            <a:srgbClr val="000000"/>
                          </a:solidFill>
                          <a:effectLst/>
                          <a:latin typeface="+mn-ea"/>
                          <a:ea typeface="+mn-ea"/>
                        </a:rPr>
                        <a:t>安森美</a:t>
                      </a:r>
                      <a:r>
                        <a:rPr lang="en-US" altLang="zh-CN" sz="1500" b="0" i="0" u="none" strike="noStrike" dirty="0">
                          <a:solidFill>
                            <a:srgbClr val="000000"/>
                          </a:solidFill>
                          <a:effectLst/>
                          <a:latin typeface="+mn-ea"/>
                          <a:ea typeface="+mn-ea"/>
                        </a:rPr>
                        <a:t>MicroFJ-60035</a:t>
                      </a:r>
                    </a:p>
                  </a:txBody>
                  <a:tcPr marL="12700" marR="12700" marT="12700" marB="0" anchor="ctr"/>
                </a:tc>
                <a:tc>
                  <a:txBody>
                    <a:bodyPr/>
                    <a:lstStyle/>
                    <a:p>
                      <a:pPr algn="ctr" fontAlgn="ctr"/>
                      <a:r>
                        <a:rPr lang="zh-CN" altLang="en-US" sz="1500" b="0" i="0" u="none" strike="noStrike" dirty="0">
                          <a:solidFill>
                            <a:srgbClr val="000000"/>
                          </a:solidFill>
                          <a:effectLst/>
                          <a:latin typeface="+mn-ea"/>
                          <a:ea typeface="+mn-ea"/>
                        </a:rPr>
                        <a:t>京邦</a:t>
                      </a:r>
                      <a:r>
                        <a:rPr lang="en-US" sz="1500" b="0" i="0" u="none" strike="noStrike" dirty="0">
                          <a:solidFill>
                            <a:srgbClr val="000000"/>
                          </a:solidFill>
                          <a:effectLst/>
                          <a:latin typeface="+mn-ea"/>
                          <a:ea typeface="+mn-ea"/>
                        </a:rPr>
                        <a:t>TN3050</a:t>
                      </a:r>
                    </a:p>
                  </a:txBody>
                  <a:tcPr marL="12700" marR="12700" marT="12700" marB="0" anchor="ctr"/>
                </a:tc>
                <a:tc>
                  <a:txBody>
                    <a:bodyPr/>
                    <a:lstStyle/>
                    <a:p>
                      <a:pPr algn="ctr" fontAlgn="ctr"/>
                      <a:r>
                        <a:rPr lang="en-US" sz="1500" b="0" i="0" u="none" strike="noStrike" dirty="0">
                          <a:solidFill>
                            <a:srgbClr val="000000"/>
                          </a:solidFill>
                          <a:effectLst/>
                          <a:latin typeface="+mn-ea"/>
                          <a:ea typeface="+mn-ea"/>
                        </a:rPr>
                        <a:t> </a:t>
                      </a:r>
                      <a:r>
                        <a:rPr lang="zh-CN" altLang="en-US" sz="1500" b="0" i="0" u="none" strike="noStrike" dirty="0">
                          <a:solidFill>
                            <a:srgbClr val="000000"/>
                          </a:solidFill>
                          <a:effectLst/>
                          <a:latin typeface="+mn-ea"/>
                          <a:ea typeface="+mn-ea"/>
                        </a:rPr>
                        <a:t>滨松</a:t>
                      </a:r>
                      <a:r>
                        <a:rPr lang="en-US" sz="1500" b="0" i="0" u="none" strike="noStrike" dirty="0">
                          <a:solidFill>
                            <a:srgbClr val="000000"/>
                          </a:solidFill>
                          <a:effectLst/>
                          <a:latin typeface="+mn-ea"/>
                          <a:ea typeface="+mn-ea"/>
                        </a:rPr>
                        <a:t>S13360-6075CS</a:t>
                      </a:r>
                    </a:p>
                  </a:txBody>
                  <a:tcPr marL="12700" marR="12700" marT="12700" marB="0" anchor="ctr"/>
                </a:tc>
                <a:tc>
                  <a:txBody>
                    <a:bodyPr/>
                    <a:lstStyle/>
                    <a:p>
                      <a:pPr algn="ctr" fontAlgn="ctr"/>
                      <a:r>
                        <a:rPr lang="zh-CN" altLang="en-US" sz="1500" b="0" i="0" u="none" strike="noStrike" dirty="0">
                          <a:solidFill>
                            <a:srgbClr val="000000"/>
                          </a:solidFill>
                          <a:effectLst/>
                          <a:latin typeface="+mn-ea"/>
                          <a:ea typeface="+mn-ea"/>
                        </a:rPr>
                        <a:t>滨松</a:t>
                      </a:r>
                      <a:r>
                        <a:rPr lang="en-US" sz="1500" b="0" i="0" u="none" strike="noStrike" dirty="0">
                          <a:solidFill>
                            <a:srgbClr val="000000"/>
                          </a:solidFill>
                          <a:effectLst/>
                          <a:latin typeface="+mn-ea"/>
                          <a:ea typeface="+mn-ea"/>
                        </a:rPr>
                        <a:t>S13361-3050</a:t>
                      </a:r>
                    </a:p>
                  </a:txBody>
                  <a:tcPr marL="12700" marR="12700" marT="12700" marB="0" anchor="ctr"/>
                </a:tc>
                <a:extLst>
                  <a:ext uri="{0D108BD9-81ED-4DB2-BD59-A6C34878D82A}">
                    <a16:rowId xmlns:a16="http://schemas.microsoft.com/office/drawing/2014/main" val="3895114406"/>
                  </a:ext>
                </a:extLst>
              </a:tr>
              <a:tr h="519033">
                <a:tc>
                  <a:txBody>
                    <a:bodyPr/>
                    <a:lstStyle/>
                    <a:p>
                      <a:pPr algn="ctr" fontAlgn="ctr">
                        <a:lnSpc>
                          <a:spcPct val="100000"/>
                        </a:lnSpc>
                      </a:pPr>
                      <a:r>
                        <a:rPr lang="zh-CN" altLang="en-US" sz="1500" b="0" i="0" u="none" strike="noStrike" dirty="0">
                          <a:solidFill>
                            <a:srgbClr val="000000"/>
                          </a:solidFill>
                          <a:effectLst/>
                          <a:latin typeface="+mn-ea"/>
                          <a:ea typeface="+mn-ea"/>
                        </a:rPr>
                        <a:t>工作电压</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25.2--30.7V</a:t>
                      </a: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400" b="0" i="0" u="none" strike="noStrike" dirty="0">
                          <a:solidFill>
                            <a:srgbClr val="000000"/>
                          </a:solidFill>
                          <a:effectLst/>
                          <a:latin typeface="+mn-ea"/>
                          <a:ea typeface="+mn-ea"/>
                        </a:rPr>
                        <a:t>25.8--30.2V</a:t>
                      </a:r>
                      <a:endParaRPr kumimoji="0" lang="zh-CN" altLang="zh-CN" sz="1400" kern="1200" dirty="0">
                        <a:solidFill>
                          <a:schemeClr val="dk1"/>
                        </a:solidFill>
                        <a:effectLst/>
                        <a:latin typeface="+mn-ea"/>
                        <a:ea typeface="+mn-ea"/>
                        <a:cs typeface="+mn-cs"/>
                      </a:endParaRP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51--61V</a:t>
                      </a: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51--61V</a:t>
                      </a:r>
                    </a:p>
                  </a:txBody>
                  <a:tcPr marL="12700" marR="12700" marT="12700" marB="0" anchor="ctr"/>
                </a:tc>
                <a:extLst>
                  <a:ext uri="{0D108BD9-81ED-4DB2-BD59-A6C34878D82A}">
                    <a16:rowId xmlns:a16="http://schemas.microsoft.com/office/drawing/2014/main" val="1890888610"/>
                  </a:ext>
                </a:extLst>
              </a:tr>
              <a:tr h="571529">
                <a:tc>
                  <a:txBody>
                    <a:bodyPr/>
                    <a:lstStyle/>
                    <a:p>
                      <a:pPr algn="ctr" fontAlgn="ctr">
                        <a:lnSpc>
                          <a:spcPct val="100000"/>
                        </a:lnSpc>
                      </a:pPr>
                      <a:r>
                        <a:rPr lang="zh-CN" altLang="en-US" sz="1500" b="0" i="0" u="none" strike="noStrike" dirty="0">
                          <a:solidFill>
                            <a:srgbClr val="000000"/>
                          </a:solidFill>
                          <a:effectLst/>
                          <a:latin typeface="+mn-ea"/>
                          <a:ea typeface="+mn-ea"/>
                        </a:rPr>
                        <a:t>芯片尺寸</a:t>
                      </a:r>
                      <a:endParaRPr lang="en-US" altLang="zh-CN" sz="1500" b="0" i="0" u="none" strike="noStrike" dirty="0">
                        <a:solidFill>
                          <a:srgbClr val="000000"/>
                        </a:solidFill>
                        <a:effectLst/>
                        <a:latin typeface="+mn-ea"/>
                        <a:ea typeface="+mn-ea"/>
                      </a:endParaRPr>
                    </a:p>
                    <a:p>
                      <a:pPr algn="ctr" fontAlgn="ctr">
                        <a:lnSpc>
                          <a:spcPct val="100000"/>
                        </a:lnSpc>
                      </a:pPr>
                      <a:r>
                        <a:rPr lang="zh-CN" altLang="en-US" sz="1500" b="0" i="0" u="none" strike="noStrike" dirty="0">
                          <a:solidFill>
                            <a:srgbClr val="000000"/>
                          </a:solidFill>
                          <a:effectLst/>
                          <a:latin typeface="+mn-ea"/>
                          <a:ea typeface="+mn-ea"/>
                        </a:rPr>
                        <a:t>（有效感光面积）</a:t>
                      </a: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ea"/>
                          <a:ea typeface="+mn-ea"/>
                        </a:rPr>
                        <a:t>6.07 × 6.07 </a:t>
                      </a:r>
                      <a:r>
                        <a:rPr kumimoji="0" lang="en-US" altLang="zh-CN" sz="1400" kern="1200" dirty="0">
                          <a:solidFill>
                            <a:schemeClr val="dk1"/>
                          </a:solidFill>
                          <a:effectLst/>
                          <a:latin typeface="+mn-ea"/>
                          <a:ea typeface="+mn-ea"/>
                          <a:cs typeface="+mn-cs"/>
                        </a:rPr>
                        <a:t>mm</a:t>
                      </a:r>
                      <a:r>
                        <a:rPr kumimoji="0" lang="en-US" altLang="zh-CN" sz="1400" kern="1200" baseline="30000" dirty="0">
                          <a:solidFill>
                            <a:schemeClr val="dk1"/>
                          </a:solidFill>
                          <a:effectLst/>
                          <a:latin typeface="+mn-ea"/>
                          <a:ea typeface="+mn-ea"/>
                          <a:cs typeface="+mn-cs"/>
                        </a:rPr>
                        <a:t>2</a:t>
                      </a:r>
                      <a:endParaRPr kumimoji="0" lang="zh-CN" altLang="zh-CN" sz="1400" kern="1200" dirty="0">
                        <a:solidFill>
                          <a:schemeClr val="dk1"/>
                        </a:solidFill>
                        <a:effectLst/>
                        <a:latin typeface="+mn-ea"/>
                        <a:ea typeface="+mn-ea"/>
                        <a:cs typeface="+mn-cs"/>
                      </a:endParaRP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ea"/>
                          <a:ea typeface="+mn-ea"/>
                        </a:rPr>
                        <a:t>3 × 3 </a:t>
                      </a:r>
                      <a:r>
                        <a:rPr kumimoji="0" lang="en-US" altLang="zh-CN" sz="1400" kern="1200" dirty="0">
                          <a:solidFill>
                            <a:schemeClr val="dk1"/>
                          </a:solidFill>
                          <a:effectLst/>
                          <a:latin typeface="+mn-ea"/>
                          <a:ea typeface="+mn-ea"/>
                          <a:cs typeface="+mn-cs"/>
                        </a:rPr>
                        <a:t>mm</a:t>
                      </a:r>
                      <a:r>
                        <a:rPr kumimoji="0" lang="en-US" altLang="zh-CN" sz="1400" kern="1200" baseline="30000" dirty="0">
                          <a:solidFill>
                            <a:schemeClr val="dk1"/>
                          </a:solidFill>
                          <a:effectLst/>
                          <a:latin typeface="+mn-ea"/>
                          <a:ea typeface="+mn-ea"/>
                          <a:cs typeface="+mn-cs"/>
                        </a:rPr>
                        <a:t>2</a:t>
                      </a:r>
                      <a:endParaRPr kumimoji="0" lang="zh-CN" altLang="zh-CN" sz="1400" kern="1200" dirty="0">
                        <a:solidFill>
                          <a:schemeClr val="dk1"/>
                        </a:solidFill>
                        <a:effectLst/>
                        <a:latin typeface="+mn-ea"/>
                        <a:ea typeface="+mn-ea"/>
                        <a:cs typeface="+mn-cs"/>
                      </a:endParaRP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ea"/>
                          <a:ea typeface="+mn-ea"/>
                        </a:rPr>
                        <a:t>6 × 6</a:t>
                      </a:r>
                      <a:r>
                        <a:rPr kumimoji="0" lang="en-US" altLang="zh-CN" sz="1400" kern="1200" dirty="0">
                          <a:solidFill>
                            <a:schemeClr val="dk1"/>
                          </a:solidFill>
                          <a:effectLst/>
                          <a:latin typeface="+mn-ea"/>
                          <a:ea typeface="+mn-ea"/>
                          <a:cs typeface="+mn-cs"/>
                        </a:rPr>
                        <a:t>mm</a:t>
                      </a:r>
                      <a:r>
                        <a:rPr kumimoji="0" lang="en-US" altLang="zh-CN" sz="1400" kern="1200" baseline="30000" dirty="0">
                          <a:solidFill>
                            <a:schemeClr val="dk1"/>
                          </a:solidFill>
                          <a:effectLst/>
                          <a:latin typeface="+mn-ea"/>
                          <a:ea typeface="+mn-ea"/>
                          <a:cs typeface="+mn-cs"/>
                        </a:rPr>
                        <a:t>2</a:t>
                      </a:r>
                      <a:endParaRPr kumimoji="0" lang="zh-CN" altLang="zh-CN" sz="1400" kern="1200" dirty="0">
                        <a:solidFill>
                          <a:schemeClr val="dk1"/>
                        </a:solidFill>
                        <a:effectLst/>
                        <a:latin typeface="+mn-ea"/>
                        <a:ea typeface="+mn-ea"/>
                        <a:cs typeface="+mn-cs"/>
                      </a:endParaRP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ea"/>
                          <a:ea typeface="+mn-ea"/>
                        </a:rPr>
                        <a:t>3 × 3 </a:t>
                      </a:r>
                      <a:r>
                        <a:rPr kumimoji="0" lang="en-US" altLang="zh-CN" sz="1400" kern="1200" dirty="0">
                          <a:solidFill>
                            <a:schemeClr val="dk1"/>
                          </a:solidFill>
                          <a:effectLst/>
                          <a:latin typeface="+mn-ea"/>
                          <a:ea typeface="+mn-ea"/>
                          <a:cs typeface="+mn-cs"/>
                        </a:rPr>
                        <a:t>mm</a:t>
                      </a:r>
                      <a:r>
                        <a:rPr kumimoji="0" lang="en-US" altLang="zh-CN" sz="1400" kern="1200" baseline="30000" dirty="0">
                          <a:solidFill>
                            <a:schemeClr val="dk1"/>
                          </a:solidFill>
                          <a:effectLst/>
                          <a:latin typeface="+mn-ea"/>
                          <a:ea typeface="+mn-ea"/>
                          <a:cs typeface="+mn-cs"/>
                        </a:rPr>
                        <a:t>2</a:t>
                      </a:r>
                      <a:endParaRPr kumimoji="0" lang="zh-CN" altLang="zh-CN" sz="1400" kern="1200" dirty="0">
                        <a:solidFill>
                          <a:schemeClr val="dk1"/>
                        </a:solidFill>
                        <a:effectLst/>
                        <a:latin typeface="+mn-ea"/>
                        <a:ea typeface="+mn-ea"/>
                        <a:cs typeface="+mn-cs"/>
                      </a:endParaRPr>
                    </a:p>
                  </a:txBody>
                  <a:tcPr marL="12700" marR="12700" marT="12700" marB="0" anchor="ctr"/>
                </a:tc>
                <a:extLst>
                  <a:ext uri="{0D108BD9-81ED-4DB2-BD59-A6C34878D82A}">
                    <a16:rowId xmlns:a16="http://schemas.microsoft.com/office/drawing/2014/main" val="3515289317"/>
                  </a:ext>
                </a:extLst>
              </a:tr>
              <a:tr h="730992">
                <a:tc>
                  <a:txBody>
                    <a:bodyPr/>
                    <a:lstStyle/>
                    <a:p>
                      <a:pPr algn="ctr" fontAlgn="ctr">
                        <a:lnSpc>
                          <a:spcPct val="100000"/>
                        </a:lnSpc>
                      </a:pPr>
                      <a:r>
                        <a:rPr lang="zh-CN" altLang="en-US" sz="1500" b="0" i="0" u="none" strike="noStrike" dirty="0">
                          <a:solidFill>
                            <a:srgbClr val="000000"/>
                          </a:solidFill>
                          <a:effectLst/>
                          <a:latin typeface="+mn-ea"/>
                          <a:ea typeface="+mn-ea"/>
                        </a:rPr>
                        <a:t>暗计数率</a:t>
                      </a: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400" b="0" i="0" u="none" strike="noStrike" dirty="0">
                        <a:solidFill>
                          <a:srgbClr val="000000"/>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ea"/>
                          <a:ea typeface="+mn-ea"/>
                        </a:rPr>
                        <a:t>5.5</a:t>
                      </a:r>
                      <a:r>
                        <a:rPr lang="en-US" altLang="zh-CN" sz="1400" b="0" i="0" u="none" strike="noStrike" dirty="0">
                          <a:solidFill>
                            <a:srgbClr val="000000"/>
                          </a:solidFill>
                          <a:effectLst/>
                          <a:latin typeface="+mn-ea"/>
                          <a:ea typeface="+mn-ea"/>
                        </a:rPr>
                        <a:t>Mcps</a:t>
                      </a:r>
                      <a:endParaRPr kumimoji="0" lang="zh-CN" altLang="zh-CN" sz="1400" kern="1200" dirty="0">
                        <a:solidFill>
                          <a:schemeClr val="dk1"/>
                        </a:solidFill>
                        <a:effectLst/>
                        <a:latin typeface="+mn-ea"/>
                        <a:ea typeface="+mn-ea"/>
                        <a:cs typeface="+mn-cs"/>
                      </a:endParaRPr>
                    </a:p>
                    <a:p>
                      <a:pPr algn="ctr" fontAlgn="ctr">
                        <a:lnSpc>
                          <a:spcPct val="100000"/>
                        </a:lnSpc>
                      </a:pPr>
                      <a:endParaRPr lang="en-US" sz="1400" b="0" i="0" u="none" strike="noStrike" dirty="0">
                        <a:solidFill>
                          <a:srgbClr val="000000"/>
                        </a:solidFill>
                        <a:effectLst/>
                        <a:latin typeface="+mn-ea"/>
                        <a:ea typeface="+mn-ea"/>
                      </a:endParaRPr>
                    </a:p>
                  </a:txBody>
                  <a:tcPr marL="12700" marR="12700" marT="127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400" b="0" i="0" u="none" strike="noStrike" dirty="0">
                        <a:solidFill>
                          <a:srgbClr val="000000"/>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400" b="0" i="0" u="none" strike="noStrike" dirty="0">
                          <a:solidFill>
                            <a:srgbClr val="000000"/>
                          </a:solidFill>
                          <a:effectLst/>
                          <a:latin typeface="+mn-ea"/>
                          <a:ea typeface="+mn-ea"/>
                        </a:rPr>
                        <a:t>1.1Mcps</a:t>
                      </a:r>
                      <a:endParaRPr kumimoji="0" lang="zh-CN" altLang="zh-CN" sz="1400" kern="1200" dirty="0">
                        <a:solidFill>
                          <a:schemeClr val="dk1"/>
                        </a:solidFill>
                        <a:effectLst/>
                        <a:latin typeface="+mn-ea"/>
                        <a:ea typeface="+mn-ea"/>
                        <a:cs typeface="+mn-cs"/>
                      </a:endParaRPr>
                    </a:p>
                    <a:p>
                      <a:pPr algn="ctr" fontAlgn="ctr">
                        <a:lnSpc>
                          <a:spcPct val="100000"/>
                        </a:lnSpc>
                      </a:pPr>
                      <a:endParaRPr lang="en-US" altLang="zh-CN"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2Mc</a:t>
                      </a:r>
                      <a:r>
                        <a:rPr lang="en-US" sz="1400" b="0" i="0" u="none" strike="noStrike" dirty="0">
                          <a:solidFill>
                            <a:srgbClr val="000000"/>
                          </a:solidFill>
                          <a:effectLst/>
                          <a:latin typeface="+mn-ea"/>
                          <a:ea typeface="+mn-ea"/>
                        </a:rPr>
                        <a:t>ps</a:t>
                      </a: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0.5</a:t>
                      </a:r>
                      <a:r>
                        <a:rPr lang="en-US" sz="1400" b="0" i="0" u="none" strike="noStrike" dirty="0">
                          <a:solidFill>
                            <a:srgbClr val="000000"/>
                          </a:solidFill>
                          <a:effectLst/>
                          <a:latin typeface="+mn-ea"/>
                          <a:ea typeface="+mn-ea"/>
                        </a:rPr>
                        <a:t>M</a:t>
                      </a:r>
                      <a:r>
                        <a:rPr lang="en-US" altLang="zh-CN" sz="1400" b="0" i="0" u="none" strike="noStrike" dirty="0">
                          <a:solidFill>
                            <a:srgbClr val="000000"/>
                          </a:solidFill>
                          <a:effectLst/>
                          <a:latin typeface="+mn-ea"/>
                          <a:ea typeface="+mn-ea"/>
                        </a:rPr>
                        <a:t>c</a:t>
                      </a:r>
                      <a:r>
                        <a:rPr lang="en-US" sz="1400" b="0" i="0" u="none" strike="noStrike" dirty="0">
                          <a:solidFill>
                            <a:srgbClr val="000000"/>
                          </a:solidFill>
                          <a:effectLst/>
                          <a:latin typeface="+mn-ea"/>
                          <a:ea typeface="+mn-ea"/>
                        </a:rPr>
                        <a:t>ps</a:t>
                      </a:r>
                    </a:p>
                  </a:txBody>
                  <a:tcPr marL="12700" marR="12700" marT="12700" marB="0" anchor="ctr"/>
                </a:tc>
                <a:extLst>
                  <a:ext uri="{0D108BD9-81ED-4DB2-BD59-A6C34878D82A}">
                    <a16:rowId xmlns:a16="http://schemas.microsoft.com/office/drawing/2014/main" val="2555815342"/>
                  </a:ext>
                </a:extLst>
              </a:tr>
              <a:tr h="519033">
                <a:tc>
                  <a:txBody>
                    <a:bodyPr/>
                    <a:lstStyle/>
                    <a:p>
                      <a:pPr algn="ctr" fontAlgn="ctr">
                        <a:lnSpc>
                          <a:spcPct val="100000"/>
                        </a:lnSpc>
                      </a:pPr>
                      <a:r>
                        <a:rPr lang="zh-CN" altLang="en-US" sz="1400" b="0" i="0" u="none" strike="noStrike" dirty="0">
                          <a:solidFill>
                            <a:srgbClr val="000000"/>
                          </a:solidFill>
                          <a:effectLst/>
                          <a:latin typeface="+mn-ea"/>
                          <a:ea typeface="+mn-ea"/>
                        </a:rPr>
                        <a:t>增益</a:t>
                      </a:r>
                    </a:p>
                  </a:txBody>
                  <a:tcPr marL="12700" marR="12700" marT="12700" marB="0" anchor="ctr"/>
                </a:tc>
                <a:tc>
                  <a:txBody>
                    <a:bodyPr/>
                    <a:lstStyle/>
                    <a:p>
                      <a:pPr algn="ctr"/>
                      <a:r>
                        <a:rPr lang="en-US" altLang="zh-CN" sz="1400" b="0" i="0" u="none" strike="noStrike" dirty="0">
                          <a:solidFill>
                            <a:srgbClr val="000000"/>
                          </a:solidFill>
                          <a:effectLst/>
                          <a:latin typeface="+mn-ea"/>
                          <a:ea typeface="+mn-ea"/>
                        </a:rPr>
                        <a:t>6.3×</a:t>
                      </a:r>
                      <a:r>
                        <a:rPr lang="en-US" altLang="zh-CN" sz="1400" kern="100" dirty="0">
                          <a:effectLst/>
                          <a:latin typeface="+mn-ea"/>
                          <a:ea typeface="+mn-ea"/>
                          <a:cs typeface="Times New Roman" panose="02020603050405020304" pitchFamily="18" charset="0"/>
                        </a:rPr>
                        <a:t>10</a:t>
                      </a:r>
                      <a:r>
                        <a:rPr lang="en-US" altLang="zh-CN" sz="1400" kern="100" baseline="30000" dirty="0">
                          <a:effectLst/>
                          <a:latin typeface="+mn-ea"/>
                          <a:ea typeface="+mn-ea"/>
                          <a:cs typeface="Times New Roman" panose="02020603050405020304" pitchFamily="18" charset="0"/>
                        </a:rPr>
                        <a:t>6</a:t>
                      </a:r>
                      <a:endParaRPr lang="zh-CN" altLang="zh-CN" sz="1400" kern="100" dirty="0">
                        <a:effectLst/>
                        <a:latin typeface="+mn-ea"/>
                        <a:ea typeface="+mn-ea"/>
                        <a:cs typeface="Times New Roman" panose="02020603050405020304" pitchFamily="18" charset="0"/>
                      </a:endParaRPr>
                    </a:p>
                  </a:txBody>
                  <a:tcPr marL="12700" marR="12700" marT="12700" marB="0" anchor="ctr"/>
                </a:tc>
                <a:tc>
                  <a:txBody>
                    <a:bodyPr/>
                    <a:lstStyle/>
                    <a:p>
                      <a:pPr algn="ctr"/>
                      <a:r>
                        <a:rPr lang="en-US" altLang="zh-CN" sz="1400" b="0" i="0" u="none" strike="noStrike" dirty="0">
                          <a:solidFill>
                            <a:srgbClr val="000000"/>
                          </a:solidFill>
                          <a:effectLst/>
                          <a:latin typeface="+mn-ea"/>
                          <a:ea typeface="+mn-ea"/>
                        </a:rPr>
                        <a:t>2.7×</a:t>
                      </a:r>
                      <a:r>
                        <a:rPr lang="en-US" altLang="zh-CN" sz="1400" kern="100" dirty="0">
                          <a:effectLst/>
                          <a:latin typeface="+mn-ea"/>
                          <a:ea typeface="+mn-ea"/>
                          <a:cs typeface="Times New Roman" panose="02020603050405020304" pitchFamily="18" charset="0"/>
                        </a:rPr>
                        <a:t>10</a:t>
                      </a:r>
                      <a:r>
                        <a:rPr lang="en-US" altLang="zh-CN" sz="1400" kern="100" baseline="30000" dirty="0">
                          <a:effectLst/>
                          <a:latin typeface="+mn-ea"/>
                          <a:ea typeface="+mn-ea"/>
                          <a:cs typeface="Times New Roman" panose="02020603050405020304" pitchFamily="18" charset="0"/>
                        </a:rPr>
                        <a:t>6</a:t>
                      </a:r>
                      <a:endParaRPr lang="zh-CN" altLang="zh-CN" sz="1400" kern="100" dirty="0">
                        <a:effectLst/>
                        <a:latin typeface="+mn-ea"/>
                        <a:ea typeface="+mn-ea"/>
                        <a:cs typeface="Times New Roman" panose="02020603050405020304" pitchFamily="18" charset="0"/>
                      </a:endParaRPr>
                    </a:p>
                  </a:txBody>
                  <a:tcPr marL="12700" marR="12700" marT="12700" marB="0" anchor="ctr"/>
                </a:tc>
                <a:tc>
                  <a:txBody>
                    <a:bodyPr/>
                    <a:lstStyle/>
                    <a:p>
                      <a:pPr algn="ctr"/>
                      <a:r>
                        <a:rPr lang="en-US" altLang="zh-CN" sz="1400" b="0" i="0" u="none" strike="noStrike" dirty="0">
                          <a:solidFill>
                            <a:srgbClr val="000000"/>
                          </a:solidFill>
                          <a:effectLst/>
                          <a:latin typeface="+mn-ea"/>
                          <a:ea typeface="+mn-ea"/>
                        </a:rPr>
                        <a:t>4.0×</a:t>
                      </a:r>
                      <a:r>
                        <a:rPr lang="en-US" altLang="zh-CN" sz="1400" kern="100" dirty="0">
                          <a:effectLst/>
                          <a:latin typeface="+mn-ea"/>
                          <a:ea typeface="+mn-ea"/>
                          <a:cs typeface="Times New Roman" panose="02020603050405020304" pitchFamily="18" charset="0"/>
                        </a:rPr>
                        <a:t>10</a:t>
                      </a:r>
                      <a:r>
                        <a:rPr lang="en-US" altLang="zh-CN" sz="1400" kern="100" baseline="30000" dirty="0">
                          <a:effectLst/>
                          <a:latin typeface="+mn-ea"/>
                          <a:ea typeface="+mn-ea"/>
                          <a:cs typeface="Times New Roman" panose="02020603050405020304" pitchFamily="18" charset="0"/>
                        </a:rPr>
                        <a:t>6</a:t>
                      </a:r>
                      <a:endParaRPr lang="zh-CN" altLang="zh-CN" sz="1400" kern="100" dirty="0">
                        <a:effectLst/>
                        <a:latin typeface="+mn-ea"/>
                        <a:ea typeface="+mn-ea"/>
                        <a:cs typeface="Times New Roman" panose="02020603050405020304" pitchFamily="18" charset="0"/>
                      </a:endParaRPr>
                    </a:p>
                  </a:txBody>
                  <a:tcPr marL="12700" marR="12700" marT="12700" marB="0" anchor="ctr"/>
                </a:tc>
                <a:tc>
                  <a:txBody>
                    <a:bodyPr/>
                    <a:lstStyle/>
                    <a:p>
                      <a:pPr algn="ctr"/>
                      <a:r>
                        <a:rPr lang="en-US" altLang="zh-CN" sz="1400" b="0" i="0" u="none" strike="noStrike" dirty="0">
                          <a:solidFill>
                            <a:srgbClr val="000000"/>
                          </a:solidFill>
                          <a:effectLst/>
                          <a:latin typeface="+mn-ea"/>
                          <a:ea typeface="+mn-ea"/>
                        </a:rPr>
                        <a:t>1.7×</a:t>
                      </a:r>
                      <a:r>
                        <a:rPr lang="en-US" altLang="zh-CN" sz="1400" kern="100" dirty="0">
                          <a:effectLst/>
                          <a:latin typeface="+mn-ea"/>
                          <a:ea typeface="+mn-ea"/>
                          <a:cs typeface="Times New Roman" panose="02020603050405020304" pitchFamily="18" charset="0"/>
                        </a:rPr>
                        <a:t>10</a:t>
                      </a:r>
                      <a:r>
                        <a:rPr lang="en-US" altLang="zh-CN" sz="1400" kern="100" baseline="30000" dirty="0">
                          <a:effectLst/>
                          <a:latin typeface="+mn-ea"/>
                          <a:ea typeface="+mn-ea"/>
                          <a:cs typeface="Times New Roman" panose="02020603050405020304" pitchFamily="18" charset="0"/>
                        </a:rPr>
                        <a:t>6</a:t>
                      </a:r>
                      <a:endParaRPr lang="zh-CN" altLang="zh-CN" sz="1400" kern="100" dirty="0">
                        <a:effectLst/>
                        <a:latin typeface="+mn-ea"/>
                        <a:ea typeface="+mn-ea"/>
                        <a:cs typeface="Times New Roman" panose="02020603050405020304" pitchFamily="18" charset="0"/>
                      </a:endParaRPr>
                    </a:p>
                  </a:txBody>
                  <a:tcPr marL="12700" marR="12700" marT="12700" marB="0" anchor="ctr"/>
                </a:tc>
                <a:extLst>
                  <a:ext uri="{0D108BD9-81ED-4DB2-BD59-A6C34878D82A}">
                    <a16:rowId xmlns:a16="http://schemas.microsoft.com/office/drawing/2014/main" val="3314953860"/>
                  </a:ext>
                </a:extLst>
              </a:tr>
              <a:tr h="258251">
                <a:tc>
                  <a:txBody>
                    <a:bodyPr/>
                    <a:lstStyle/>
                    <a:p>
                      <a:pPr algn="ctr" fontAlgn="ctr">
                        <a:lnSpc>
                          <a:spcPct val="100000"/>
                        </a:lnSpc>
                      </a:pPr>
                      <a:r>
                        <a:rPr lang="zh-CN" altLang="en-US" sz="1500" b="0" i="0" u="none" strike="noStrike" dirty="0">
                          <a:solidFill>
                            <a:srgbClr val="000000"/>
                          </a:solidFill>
                          <a:effectLst/>
                          <a:latin typeface="+mn-ea"/>
                          <a:ea typeface="+mn-ea"/>
                        </a:rPr>
                        <a:t>上升时间</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250ps</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1.3ns</a:t>
                      </a:r>
                    </a:p>
                  </a:txBody>
                  <a:tcPr marL="12700" marR="12700" marT="12700" marB="0" anchor="ctr"/>
                </a:tc>
                <a:tc>
                  <a:txBody>
                    <a:bodyPr/>
                    <a:lstStyle/>
                    <a:p>
                      <a:pPr algn="ctr" fontAlgn="ctr">
                        <a:lnSpc>
                          <a:spcPct val="100000"/>
                        </a:lnSpc>
                      </a:pPr>
                      <a:endParaRPr lang="zh-CN" alt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endParaRPr lang="zh-CN" altLang="en-US" sz="1400" b="0" i="0" u="none" strike="noStrike" dirty="0">
                        <a:solidFill>
                          <a:srgbClr val="000000"/>
                        </a:solidFill>
                        <a:effectLst/>
                        <a:latin typeface="+mn-ea"/>
                        <a:ea typeface="+mn-ea"/>
                      </a:endParaRPr>
                    </a:p>
                  </a:txBody>
                  <a:tcPr marL="12700" marR="12700" marT="12700" marB="0" anchor="ctr"/>
                </a:tc>
                <a:extLst>
                  <a:ext uri="{0D108BD9-81ED-4DB2-BD59-A6C34878D82A}">
                    <a16:rowId xmlns:a16="http://schemas.microsoft.com/office/drawing/2014/main" val="91566460"/>
                  </a:ext>
                </a:extLst>
              </a:tr>
              <a:tr h="519033">
                <a:tc>
                  <a:txBody>
                    <a:bodyPr/>
                    <a:lstStyle/>
                    <a:p>
                      <a:pPr algn="ctr" fontAlgn="ctr">
                        <a:lnSpc>
                          <a:spcPct val="100000"/>
                        </a:lnSpc>
                      </a:pPr>
                      <a:r>
                        <a:rPr lang="zh-CN" altLang="en-US" sz="1500" b="0" i="0" u="none" strike="noStrike" dirty="0">
                          <a:solidFill>
                            <a:srgbClr val="000000"/>
                          </a:solidFill>
                          <a:effectLst/>
                          <a:latin typeface="+mn-ea"/>
                          <a:ea typeface="+mn-ea"/>
                        </a:rPr>
                        <a:t>像素数</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22292</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3364</a:t>
                      </a: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6400</a:t>
                      </a:r>
                      <a:endParaRPr lang="zh-CN" alt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3584</a:t>
                      </a:r>
                      <a:endParaRPr lang="zh-CN" altLang="en-US" sz="1400" b="0" i="0" u="none" strike="noStrike" dirty="0">
                        <a:solidFill>
                          <a:srgbClr val="000000"/>
                        </a:solidFill>
                        <a:effectLst/>
                        <a:latin typeface="+mn-ea"/>
                        <a:ea typeface="+mn-ea"/>
                      </a:endParaRPr>
                    </a:p>
                  </a:txBody>
                  <a:tcPr marL="12700" marR="12700" marT="12700" marB="0" anchor="ctr"/>
                </a:tc>
                <a:extLst>
                  <a:ext uri="{0D108BD9-81ED-4DB2-BD59-A6C34878D82A}">
                    <a16:rowId xmlns:a16="http://schemas.microsoft.com/office/drawing/2014/main" val="3409870661"/>
                  </a:ext>
                </a:extLst>
              </a:tr>
              <a:tr h="519033">
                <a:tc>
                  <a:txBody>
                    <a:bodyPr/>
                    <a:lstStyle/>
                    <a:p>
                      <a:pPr algn="ctr" fontAlgn="ctr">
                        <a:lnSpc>
                          <a:spcPct val="100000"/>
                        </a:lnSpc>
                      </a:pPr>
                      <a:r>
                        <a:rPr lang="zh-CN" altLang="en-US" sz="1500" b="0" i="0" u="none" strike="noStrike" dirty="0">
                          <a:solidFill>
                            <a:srgbClr val="000000"/>
                          </a:solidFill>
                          <a:effectLst/>
                          <a:latin typeface="+mn-ea"/>
                          <a:ea typeface="+mn-ea"/>
                        </a:rPr>
                        <a:t>恢复时间常数</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50</a:t>
                      </a:r>
                      <a:r>
                        <a:rPr lang="en-US" altLang="zh-CN" sz="1400" b="0" i="0" u="none" strike="noStrike" dirty="0">
                          <a:solidFill>
                            <a:srgbClr val="000000"/>
                          </a:solidFill>
                          <a:effectLst/>
                          <a:latin typeface="+mn-ea"/>
                          <a:ea typeface="+mn-ea"/>
                        </a:rPr>
                        <a:t>ns</a:t>
                      </a:r>
                      <a:endParaRPr 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45</a:t>
                      </a:r>
                      <a:r>
                        <a:rPr lang="en-US" altLang="zh-CN" sz="1400" b="0" i="0" u="none" strike="noStrike" dirty="0">
                          <a:solidFill>
                            <a:srgbClr val="000000"/>
                          </a:solidFill>
                          <a:effectLst/>
                          <a:latin typeface="+mn-ea"/>
                          <a:ea typeface="+mn-ea"/>
                        </a:rPr>
                        <a:t>ns</a:t>
                      </a:r>
                      <a:endParaRPr 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endParaRPr lang="zh-CN" alt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endParaRPr lang="zh-CN" altLang="en-US" sz="1400" b="0" i="0" u="none" strike="noStrike" dirty="0">
                        <a:solidFill>
                          <a:srgbClr val="000000"/>
                        </a:solidFill>
                        <a:effectLst/>
                        <a:latin typeface="+mn-ea"/>
                        <a:ea typeface="+mn-ea"/>
                      </a:endParaRPr>
                    </a:p>
                  </a:txBody>
                  <a:tcPr marL="12700" marR="12700" marT="12700" marB="0" anchor="ctr"/>
                </a:tc>
                <a:extLst>
                  <a:ext uri="{0D108BD9-81ED-4DB2-BD59-A6C34878D82A}">
                    <a16:rowId xmlns:a16="http://schemas.microsoft.com/office/drawing/2014/main" val="2763498798"/>
                  </a:ext>
                </a:extLst>
              </a:tr>
              <a:tr h="519033">
                <a:tc>
                  <a:txBody>
                    <a:bodyPr/>
                    <a:lstStyle/>
                    <a:p>
                      <a:pPr algn="ctr" fontAlgn="ctr">
                        <a:lnSpc>
                          <a:spcPct val="100000"/>
                        </a:lnSpc>
                      </a:pPr>
                      <a:r>
                        <a:rPr lang="zh-CN" altLang="en-US" sz="1500" b="0" i="0" u="none" strike="noStrike" dirty="0">
                          <a:solidFill>
                            <a:srgbClr val="000000"/>
                          </a:solidFill>
                          <a:effectLst/>
                          <a:latin typeface="+mn-ea"/>
                          <a:ea typeface="+mn-ea"/>
                        </a:rPr>
                        <a:t>光子探测效率</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50%</a:t>
                      </a:r>
                    </a:p>
                  </a:txBody>
                  <a:tcPr marL="12700" marR="12700" marT="12700" marB="0" anchor="ctr"/>
                </a:tc>
                <a:tc>
                  <a:txBody>
                    <a:bodyPr/>
                    <a:lstStyle/>
                    <a:p>
                      <a:pPr algn="ctr" fontAlgn="ctr">
                        <a:lnSpc>
                          <a:spcPct val="100000"/>
                        </a:lnSpc>
                      </a:pPr>
                      <a:r>
                        <a:rPr lang="en-US" sz="1400" b="0" i="0" u="none" strike="noStrike" dirty="0">
                          <a:solidFill>
                            <a:srgbClr val="000000"/>
                          </a:solidFill>
                          <a:effectLst/>
                          <a:latin typeface="+mn-ea"/>
                          <a:ea typeface="+mn-ea"/>
                        </a:rPr>
                        <a:t>35%</a:t>
                      </a: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50%</a:t>
                      </a:r>
                      <a:endParaRPr lang="zh-CN" altLang="en-US" sz="1400" b="0" i="0" u="none" strike="noStrike" dirty="0">
                        <a:solidFill>
                          <a:srgbClr val="000000"/>
                        </a:solidFill>
                        <a:effectLst/>
                        <a:latin typeface="+mn-ea"/>
                        <a:ea typeface="+mn-ea"/>
                      </a:endParaRPr>
                    </a:p>
                  </a:txBody>
                  <a:tcPr marL="12700" marR="12700" marT="12700" marB="0" anchor="ctr"/>
                </a:tc>
                <a:tc>
                  <a:txBody>
                    <a:bodyPr/>
                    <a:lstStyle/>
                    <a:p>
                      <a:pPr algn="ctr" fontAlgn="ctr">
                        <a:lnSpc>
                          <a:spcPct val="100000"/>
                        </a:lnSpc>
                      </a:pPr>
                      <a:r>
                        <a:rPr lang="en-US" altLang="zh-CN" sz="1400" b="0" i="0" u="none" strike="noStrike" dirty="0">
                          <a:solidFill>
                            <a:srgbClr val="000000"/>
                          </a:solidFill>
                          <a:effectLst/>
                          <a:latin typeface="+mn-ea"/>
                          <a:ea typeface="+mn-ea"/>
                        </a:rPr>
                        <a:t>40%</a:t>
                      </a:r>
                      <a:endParaRPr lang="zh-CN" altLang="en-US" sz="1400" b="0" i="0" u="none" strike="noStrike" dirty="0">
                        <a:solidFill>
                          <a:srgbClr val="000000"/>
                        </a:solidFill>
                        <a:effectLst/>
                        <a:latin typeface="+mn-ea"/>
                        <a:ea typeface="+mn-ea"/>
                      </a:endParaRPr>
                    </a:p>
                  </a:txBody>
                  <a:tcPr marL="12700" marR="12700" marT="12700" marB="0" anchor="ctr"/>
                </a:tc>
                <a:extLst>
                  <a:ext uri="{0D108BD9-81ED-4DB2-BD59-A6C34878D82A}">
                    <a16:rowId xmlns:a16="http://schemas.microsoft.com/office/drawing/2014/main" val="3319724286"/>
                  </a:ext>
                </a:extLst>
              </a:tr>
            </a:tbl>
          </a:graphicData>
        </a:graphic>
      </p:graphicFrame>
    </p:spTree>
    <p:extLst>
      <p:ext uri="{BB962C8B-B14F-4D97-AF65-F5344CB8AC3E}">
        <p14:creationId xmlns:p14="http://schemas.microsoft.com/office/powerpoint/2010/main" val="3284304332"/>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80189C81-A5F8-4A6C-B85A-91134827F314}"/>
              </a:ext>
            </a:extLst>
          </p:cNvPr>
          <p:cNvSpPr>
            <a:spLocks noGrp="1"/>
          </p:cNvSpPr>
          <p:nvPr>
            <p:ph idx="1"/>
          </p:nvPr>
        </p:nvSpPr>
        <p:spPr>
          <a:xfrm>
            <a:off x="572494" y="5209541"/>
            <a:ext cx="11047012" cy="959385"/>
          </a:xfrm>
        </p:spPr>
        <p:txBody>
          <a:bodyPr/>
          <a:lstStyle/>
          <a:p>
            <a:pPr marL="0" marR="0" indent="0" algn="just">
              <a:lnSpc>
                <a:spcPct val="150000"/>
              </a:lnSpc>
              <a:spcBef>
                <a:spcPts val="0"/>
              </a:spcBef>
              <a:spcAft>
                <a:spcPts val="0"/>
              </a:spcAft>
              <a:buNone/>
            </a:pPr>
            <a:r>
              <a:rPr lang="zh-CN" altLang="zh-CN" sz="1800" dirty="0">
                <a:effectLst/>
                <a:latin typeface="微软雅黑" panose="020B0503020204020204" pitchFamily="34" charset="-122"/>
                <a:ea typeface="微软雅黑" panose="020B0503020204020204" pitchFamily="34" charset="-122"/>
              </a:rPr>
              <a:t>较短的时间常数意味着SiPM可以更快地响应来自光子事件的连续信号，但也可能导致较高的噪声水平。</a:t>
            </a:r>
            <a:endParaRPr lang="en-US" altLang="zh-CN" sz="1800" dirty="0">
              <a:effectLst/>
              <a:latin typeface="微软雅黑" panose="020B0503020204020204" pitchFamily="34" charset="-122"/>
              <a:ea typeface="微软雅黑" panose="020B0503020204020204" pitchFamily="34" charset="-122"/>
            </a:endParaRPr>
          </a:p>
          <a:p>
            <a:pPr marL="0" marR="0" indent="0" algn="just">
              <a:lnSpc>
                <a:spcPct val="150000"/>
              </a:lnSpc>
              <a:spcBef>
                <a:spcPts val="0"/>
              </a:spcBef>
              <a:spcAft>
                <a:spcPts val="0"/>
              </a:spcAft>
              <a:buNone/>
            </a:pPr>
            <a:r>
              <a:rPr lang="zh-CN" altLang="en-US" sz="1800" dirty="0">
                <a:latin typeface="微软雅黑" panose="020B0503020204020204" pitchFamily="34" charset="-122"/>
                <a:ea typeface="微软雅黑" panose="020B0503020204020204" pitchFamily="34" charset="-122"/>
              </a:rPr>
              <a:t>塑料闪烁体最终打到</a:t>
            </a:r>
            <a:r>
              <a:rPr lang="en-US" altLang="zh-CN" sz="1800" dirty="0" err="1">
                <a:latin typeface="微软雅黑" panose="020B0503020204020204" pitchFamily="34" charset="-122"/>
                <a:ea typeface="微软雅黑" panose="020B0503020204020204" pitchFamily="34" charset="-122"/>
              </a:rPr>
              <a:t>SiPM</a:t>
            </a:r>
            <a:r>
              <a:rPr lang="zh-CN" altLang="en-US" sz="1800" dirty="0">
                <a:latin typeface="微软雅黑" panose="020B0503020204020204" pitchFamily="34" charset="-122"/>
                <a:ea typeface="微软雅黑" panose="020B0503020204020204" pitchFamily="34" charset="-122"/>
              </a:rPr>
              <a:t>上，第一个光子和最后一个光子时间相差保守估计在</a:t>
            </a:r>
            <a:r>
              <a:rPr lang="en-US" altLang="zh-CN" sz="1800" dirty="0">
                <a:latin typeface="微软雅黑" panose="020B0503020204020204" pitchFamily="34" charset="-122"/>
                <a:ea typeface="微软雅黑" panose="020B0503020204020204" pitchFamily="34" charset="-122"/>
              </a:rPr>
              <a:t>20ns</a:t>
            </a:r>
            <a:r>
              <a:rPr lang="zh-CN" altLang="en-US" sz="1800" dirty="0">
                <a:latin typeface="微软雅黑" panose="020B0503020204020204" pitchFamily="34" charset="-122"/>
                <a:ea typeface="微软雅黑" panose="020B0503020204020204" pitchFamily="34" charset="-122"/>
              </a:rPr>
              <a:t>以内</a:t>
            </a:r>
          </a:p>
        </p:txBody>
      </p:sp>
      <p:sp>
        <p:nvSpPr>
          <p:cNvPr id="3" name="标题 2">
            <a:extLst>
              <a:ext uri="{FF2B5EF4-FFF2-40B4-BE49-F238E27FC236}">
                <a16:creationId xmlns:a16="http://schemas.microsoft.com/office/drawing/2014/main" id="{76355353-D185-4355-B232-24D72937E48D}"/>
              </a:ext>
            </a:extLst>
          </p:cNvPr>
          <p:cNvSpPr>
            <a:spLocks noGrp="1"/>
          </p:cNvSpPr>
          <p:nvPr>
            <p:ph type="title"/>
          </p:nvPr>
        </p:nvSpPr>
        <p:spPr/>
        <p:txBody>
          <a:bodyPr/>
          <a:lstStyle/>
          <a:p>
            <a:r>
              <a:rPr lang="zh-CN" altLang="en-US" dirty="0"/>
              <a:t>恢复时间常数</a:t>
            </a:r>
          </a:p>
        </p:txBody>
      </p:sp>
      <p:sp>
        <p:nvSpPr>
          <p:cNvPr id="4" name="灯片编号占位符 3">
            <a:extLst>
              <a:ext uri="{FF2B5EF4-FFF2-40B4-BE49-F238E27FC236}">
                <a16:creationId xmlns:a16="http://schemas.microsoft.com/office/drawing/2014/main" id="{DA70FE3B-504D-4045-9F5A-3AE2BAB2C886}"/>
              </a:ext>
            </a:extLst>
          </p:cNvPr>
          <p:cNvSpPr>
            <a:spLocks noGrp="1"/>
          </p:cNvSpPr>
          <p:nvPr>
            <p:ph type="sldNum" sz="quarter" idx="12"/>
          </p:nvPr>
        </p:nvSpPr>
        <p:spPr/>
        <p:txBody>
          <a:bodyPr/>
          <a:lstStyle/>
          <a:p>
            <a:pPr>
              <a:defRPr/>
            </a:pPr>
            <a:fld id="{F8FAD2AF-2960-4702-AC8F-C1C75B32F792}" type="slidenum">
              <a:rPr lang="en-US" altLang="zh-CN" smtClean="0"/>
              <a:pPr>
                <a:defRPr/>
              </a:pPr>
              <a:t>3</a:t>
            </a:fld>
            <a:endParaRPr lang="en-US" altLang="zh-CN"/>
          </a:p>
        </p:txBody>
      </p:sp>
      <p:pic>
        <p:nvPicPr>
          <p:cNvPr id="2050" name="Picture 2">
            <a:extLst>
              <a:ext uri="{FF2B5EF4-FFF2-40B4-BE49-F238E27FC236}">
                <a16:creationId xmlns:a16="http://schemas.microsoft.com/office/drawing/2014/main" id="{2B095F90-8145-49B3-A8D0-4C459BD53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55" y="1197567"/>
            <a:ext cx="3363755" cy="3010861"/>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a:extLst>
              <a:ext uri="{FF2B5EF4-FFF2-40B4-BE49-F238E27FC236}">
                <a16:creationId xmlns:a16="http://schemas.microsoft.com/office/drawing/2014/main" id="{DBBF48D0-0072-49F9-A9A5-3FC1C583052E}"/>
              </a:ext>
            </a:extLst>
          </p:cNvPr>
          <p:cNvSpPr txBox="1"/>
          <p:nvPr/>
        </p:nvSpPr>
        <p:spPr>
          <a:xfrm>
            <a:off x="1136727" y="4401206"/>
            <a:ext cx="2757115" cy="307777"/>
          </a:xfrm>
          <a:prstGeom prst="rect">
            <a:avLst/>
          </a:prstGeom>
          <a:noFill/>
        </p:spPr>
        <p:txBody>
          <a:bodyPr wrap="square">
            <a:spAutoFit/>
          </a:bodyPr>
          <a:lstStyle/>
          <a:p>
            <a:r>
              <a:rPr lang="zh-CN" altLang="en-US" sz="1400" b="0" i="0" dirty="0">
                <a:effectLst/>
                <a:latin typeface="Microsoft YaHei" panose="020B0503020204020204" pitchFamily="34" charset="-122"/>
                <a:ea typeface="Microsoft YaHei" panose="020B0503020204020204" pitchFamily="34" charset="-122"/>
              </a:rPr>
              <a:t>单个</a:t>
            </a:r>
            <a:r>
              <a:rPr lang="en-US" altLang="zh-CN" sz="1400" b="0" i="0" dirty="0">
                <a:effectLst/>
                <a:latin typeface="Microsoft YaHei" panose="020B0503020204020204" pitchFamily="34" charset="-122"/>
                <a:ea typeface="Microsoft YaHei" panose="020B0503020204020204" pitchFamily="34" charset="-122"/>
              </a:rPr>
              <a:t>APD</a:t>
            </a:r>
            <a:r>
              <a:rPr lang="zh-CN" altLang="en-US" sz="1400" b="0" i="0" dirty="0">
                <a:effectLst/>
                <a:latin typeface="Microsoft YaHei" panose="020B0503020204020204" pitchFamily="34" charset="-122"/>
                <a:ea typeface="Microsoft YaHei" panose="020B0503020204020204" pitchFamily="34" charset="-122"/>
              </a:rPr>
              <a:t>像素的等效电路</a:t>
            </a:r>
            <a:endParaRPr lang="zh-CN" altLang="en-US" sz="1400" dirty="0"/>
          </a:p>
        </p:txBody>
      </p:sp>
      <p:sp>
        <p:nvSpPr>
          <p:cNvPr id="9" name="文本框 8">
            <a:extLst>
              <a:ext uri="{FF2B5EF4-FFF2-40B4-BE49-F238E27FC236}">
                <a16:creationId xmlns:a16="http://schemas.microsoft.com/office/drawing/2014/main" id="{FC061BFE-E2C0-4BFC-8EFE-0053228933C3}"/>
              </a:ext>
            </a:extLst>
          </p:cNvPr>
          <p:cNvSpPr txBox="1"/>
          <p:nvPr/>
        </p:nvSpPr>
        <p:spPr>
          <a:xfrm>
            <a:off x="4953662" y="1567401"/>
            <a:ext cx="6249726" cy="2536400"/>
          </a:xfrm>
          <a:prstGeom prst="rect">
            <a:avLst/>
          </a:prstGeom>
          <a:noFill/>
        </p:spPr>
        <p:txBody>
          <a:bodyPr wrap="square">
            <a:spAutoFit/>
          </a:bodyPr>
          <a:lstStyle/>
          <a:p>
            <a:pPr>
              <a:lnSpc>
                <a:spcPct val="150000"/>
              </a:lnSpc>
            </a:pPr>
            <a:r>
              <a:rPr lang="zh-CN" altLang="zh-CN" sz="1800" dirty="0">
                <a:effectLst/>
                <a:latin typeface="微软雅黑" panose="020B0503020204020204" pitchFamily="34" charset="-122"/>
                <a:ea typeface="微软雅黑" panose="020B0503020204020204" pitchFamily="34" charset="-122"/>
              </a:rPr>
              <a:t>Microcell Recharge Time Constant是SiPM的一个参数，指的是单个微单元（microcell）重新充电所需的时间常数。</a:t>
            </a:r>
            <a:endParaRPr lang="en-US" altLang="zh-CN" sz="1800" dirty="0">
              <a:effectLst/>
              <a:latin typeface="微软雅黑" panose="020B0503020204020204" pitchFamily="34" charset="-122"/>
              <a:ea typeface="微软雅黑" panose="020B0503020204020204" pitchFamily="34" charset="-122"/>
            </a:endParaRPr>
          </a:p>
          <a:p>
            <a:pPr>
              <a:lnSpc>
                <a:spcPct val="150000"/>
              </a:lnSpc>
            </a:pPr>
            <a:endParaRPr lang="en-US" altLang="zh-CN" sz="1800" dirty="0">
              <a:effectLst/>
              <a:latin typeface="微软雅黑" panose="020B0503020204020204" pitchFamily="34" charset="-122"/>
              <a:ea typeface="微软雅黑" panose="020B0503020204020204" pitchFamily="34" charset="-122"/>
            </a:endParaRPr>
          </a:p>
          <a:p>
            <a:pPr>
              <a:lnSpc>
                <a:spcPct val="150000"/>
              </a:lnSpc>
            </a:pPr>
            <a:r>
              <a:rPr lang="en-US" altLang="zh-CN" b="0" i="0" dirty="0">
                <a:effectLst/>
                <a:latin typeface="微软雅黑" panose="020B0503020204020204" pitchFamily="34" charset="-122"/>
                <a:ea typeface="微软雅黑" panose="020B0503020204020204" pitchFamily="34" charset="-122"/>
              </a:rPr>
              <a:t>APD</a:t>
            </a:r>
            <a:r>
              <a:rPr lang="zh-CN" altLang="en-US" b="0" i="0" dirty="0">
                <a:effectLst/>
                <a:latin typeface="微软雅黑" panose="020B0503020204020204" pitchFamily="34" charset="-122"/>
                <a:ea typeface="微软雅黑" panose="020B0503020204020204" pitchFamily="34" charset="-122"/>
              </a:rPr>
              <a:t>发生雪崩前开关断开，雪崩过程中开关闭合，雪崩结束后，偏压（</a:t>
            </a:r>
            <a:r>
              <a:rPr lang="en-US" altLang="zh-CN" b="0" i="0" dirty="0" err="1">
                <a:effectLst/>
                <a:latin typeface="微软雅黑" panose="020B0503020204020204" pitchFamily="34" charset="-122"/>
                <a:ea typeface="微软雅黑" panose="020B0503020204020204" pitchFamily="34" charset="-122"/>
              </a:rPr>
              <a:t>V</a:t>
            </a:r>
            <a:r>
              <a:rPr lang="en-US" altLang="zh-CN" b="0" i="0" baseline="-25000" dirty="0" err="1">
                <a:effectLst/>
                <a:latin typeface="微软雅黑" panose="020B0503020204020204" pitchFamily="34" charset="-122"/>
                <a:ea typeface="微软雅黑" panose="020B0503020204020204" pitchFamily="34" charset="-122"/>
              </a:rPr>
              <a:t>bias</a:t>
            </a:r>
            <a:r>
              <a:rPr lang="zh-CN" altLang="en-US" b="0" i="0" dirty="0">
                <a:effectLst/>
                <a:latin typeface="微软雅黑" panose="020B0503020204020204" pitchFamily="34" charset="-122"/>
                <a:ea typeface="微软雅黑" panose="020B0503020204020204" pitchFamily="34" charset="-122"/>
              </a:rPr>
              <a:t>）给结电容（</a:t>
            </a:r>
            <a:r>
              <a:rPr lang="en-US" altLang="zh-CN" b="0" i="0" dirty="0">
                <a:effectLst/>
                <a:latin typeface="微软雅黑" panose="020B0503020204020204" pitchFamily="34" charset="-122"/>
                <a:ea typeface="微软雅黑" panose="020B0503020204020204" pitchFamily="34" charset="-122"/>
              </a:rPr>
              <a:t>C</a:t>
            </a:r>
            <a:r>
              <a:rPr lang="en-US" altLang="zh-CN" b="0" i="0" baseline="-25000" dirty="0">
                <a:effectLst/>
                <a:latin typeface="微软雅黑" panose="020B0503020204020204" pitchFamily="34" charset="-122"/>
                <a:ea typeface="微软雅黑" panose="020B0503020204020204" pitchFamily="34" charset="-122"/>
              </a:rPr>
              <a:t>d</a:t>
            </a:r>
            <a:r>
              <a:rPr lang="zh-CN" altLang="en-US" b="0" i="0" dirty="0">
                <a:effectLst/>
                <a:latin typeface="微软雅黑" panose="020B0503020204020204" pitchFamily="34" charset="-122"/>
                <a:ea typeface="微软雅黑" panose="020B0503020204020204" pitchFamily="34" charset="-122"/>
              </a:rPr>
              <a:t>）充电，结电容充满以提供</a:t>
            </a:r>
            <a:r>
              <a:rPr lang="en-US" altLang="zh-CN" b="0" i="0" dirty="0">
                <a:effectLst/>
                <a:latin typeface="微软雅黑" panose="020B0503020204020204" pitchFamily="34" charset="-122"/>
                <a:ea typeface="微软雅黑" panose="020B0503020204020204" pitchFamily="34" charset="-122"/>
              </a:rPr>
              <a:t>100%</a:t>
            </a:r>
            <a:r>
              <a:rPr lang="zh-CN" altLang="en-US" b="0" i="0" dirty="0">
                <a:effectLst/>
                <a:latin typeface="微软雅黑" panose="020B0503020204020204" pitchFamily="34" charset="-122"/>
                <a:ea typeface="微软雅黑" panose="020B0503020204020204" pitchFamily="34" charset="-122"/>
              </a:rPr>
              <a:t>增益，所需要的时间称为恢复时间。</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32434496"/>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9E120FE4-9F7D-4C7F-B63A-1662C85385D4}"/>
              </a:ext>
            </a:extLst>
          </p:cNvPr>
          <p:cNvSpPr>
            <a:spLocks noGrp="1"/>
          </p:cNvSpPr>
          <p:nvPr>
            <p:ph type="title"/>
          </p:nvPr>
        </p:nvSpPr>
        <p:spPr/>
        <p:txBody>
          <a:bodyPr/>
          <a:lstStyle/>
          <a:p>
            <a:r>
              <a:rPr lang="zh-CN" altLang="en-US" dirty="0"/>
              <a:t>光子探测效率</a:t>
            </a:r>
          </a:p>
        </p:txBody>
      </p:sp>
      <p:sp>
        <p:nvSpPr>
          <p:cNvPr id="4" name="灯片编号占位符 3">
            <a:extLst>
              <a:ext uri="{FF2B5EF4-FFF2-40B4-BE49-F238E27FC236}">
                <a16:creationId xmlns:a16="http://schemas.microsoft.com/office/drawing/2014/main" id="{85BB8EC5-13A6-4D79-A9C6-14F62C3350DF}"/>
              </a:ext>
            </a:extLst>
          </p:cNvPr>
          <p:cNvSpPr>
            <a:spLocks noGrp="1"/>
          </p:cNvSpPr>
          <p:nvPr>
            <p:ph type="sldNum" sz="quarter" idx="12"/>
          </p:nvPr>
        </p:nvSpPr>
        <p:spPr/>
        <p:txBody>
          <a:bodyPr/>
          <a:lstStyle/>
          <a:p>
            <a:pPr>
              <a:defRPr/>
            </a:pPr>
            <a:fld id="{F8FAD2AF-2960-4702-AC8F-C1C75B32F792}" type="slidenum">
              <a:rPr lang="en-US" altLang="zh-CN" smtClean="0"/>
              <a:pPr>
                <a:defRPr/>
              </a:pPr>
              <a:t>4</a:t>
            </a:fld>
            <a:endParaRPr lang="en-US" altLang="zh-CN"/>
          </a:p>
        </p:txBody>
      </p:sp>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BFAA349D-529D-41AD-8746-BDE7312D32AF}"/>
                  </a:ext>
                </a:extLst>
              </p:cNvPr>
              <p:cNvSpPr txBox="1"/>
              <p:nvPr/>
            </p:nvSpPr>
            <p:spPr>
              <a:xfrm>
                <a:off x="395265" y="1951151"/>
                <a:ext cx="11134218" cy="3000630"/>
              </a:xfrm>
              <a:prstGeom prst="rect">
                <a:avLst/>
              </a:prstGeom>
              <a:noFill/>
            </p:spPr>
            <p:txBody>
              <a:bodyPr wrap="square">
                <a:spAutoFit/>
              </a:bodyPr>
              <a:lstStyle/>
              <a:p>
                <a:pPr marL="109534" indent="0">
                  <a:lnSpc>
                    <a:spcPts val="3000"/>
                  </a:lnSpc>
                  <a:buNone/>
                </a:pPr>
                <a:r>
                  <a:rPr lang="zh-CN" altLang="en-US" b="0" i="0" dirty="0">
                    <a:solidFill>
                      <a:schemeClr val="tx1"/>
                    </a:solidFill>
                    <a:effectLst/>
                    <a:latin typeface="微软雅黑" panose="020B0503020204020204" pitchFamily="34" charset="-122"/>
                    <a:ea typeface="微软雅黑" panose="020B0503020204020204" pitchFamily="34" charset="-122"/>
                  </a:rPr>
                  <a:t>影响光子探测效率的因素：</a:t>
                </a:r>
                <a:endParaRPr lang="en-US" altLang="zh-CN" b="0" i="0" dirty="0">
                  <a:solidFill>
                    <a:schemeClr val="tx1"/>
                  </a:solidFill>
                  <a:effectLst/>
                  <a:latin typeface="微软雅黑" panose="020B0503020204020204" pitchFamily="34" charset="-122"/>
                  <a:ea typeface="微软雅黑" panose="020B0503020204020204" pitchFamily="34" charset="-122"/>
                </a:endParaRPr>
              </a:p>
              <a:p>
                <a:pPr marL="395284" indent="-285750">
                  <a:lnSpc>
                    <a:spcPts val="3000"/>
                  </a:lnSpc>
                  <a:buFont typeface="Arial" panose="020B0604020202020204" pitchFamily="34" charset="0"/>
                  <a:buChar char="•"/>
                </a:pPr>
                <a:r>
                  <a:rPr lang="zh-CN" altLang="en-US" b="1" i="0" dirty="0">
                    <a:solidFill>
                      <a:schemeClr val="tx1"/>
                    </a:solidFill>
                    <a:effectLst/>
                    <a:latin typeface="微软雅黑" panose="020B0503020204020204" pitchFamily="34" charset="-122"/>
                    <a:ea typeface="微软雅黑" panose="020B0503020204020204" pitchFamily="34" charset="-122"/>
                  </a:rPr>
                  <a:t>填充因子</a:t>
                </a:r>
                <a:r>
                  <a:rPr lang="en-US" altLang="zh-CN" b="1" i="0" dirty="0" err="1">
                    <a:solidFill>
                      <a:schemeClr val="tx1"/>
                    </a:solidFill>
                    <a:effectLst/>
                    <a:latin typeface="微软雅黑" panose="020B0503020204020204" pitchFamily="34" charset="-122"/>
                    <a:ea typeface="微软雅黑" panose="020B0503020204020204" pitchFamily="34" charset="-122"/>
                  </a:rPr>
                  <a:t>F</a:t>
                </a:r>
                <a:r>
                  <a:rPr lang="en-US" altLang="zh-CN" b="1" i="0" baseline="-25000" dirty="0" err="1">
                    <a:solidFill>
                      <a:schemeClr val="tx1"/>
                    </a:solidFill>
                    <a:effectLst/>
                    <a:latin typeface="微软雅黑" panose="020B0503020204020204" pitchFamily="34" charset="-122"/>
                    <a:ea typeface="微软雅黑" panose="020B0503020204020204" pitchFamily="34" charset="-122"/>
                  </a:rPr>
                  <a:t>g</a:t>
                </a:r>
                <a:r>
                  <a:rPr lang="zh-CN" altLang="en-US" b="0" i="0" dirty="0">
                    <a:solidFill>
                      <a:schemeClr val="tx1"/>
                    </a:solidFill>
                    <a:effectLst/>
                    <a:latin typeface="微软雅黑" panose="020B0503020204020204" pitchFamily="34" charset="-122"/>
                    <a:ea typeface="微软雅黑" panose="020B0503020204020204" pitchFamily="34" charset="-122"/>
                  </a:rPr>
                  <a:t>，它指的是有效探测面积与</a:t>
                </a:r>
                <a:r>
                  <a:rPr lang="en-US" altLang="zh-CN" b="0" i="0" dirty="0">
                    <a:solidFill>
                      <a:schemeClr val="tx1"/>
                    </a:solidFill>
                    <a:effectLst/>
                    <a:latin typeface="微软雅黑" panose="020B0503020204020204" pitchFamily="34" charset="-122"/>
                    <a:ea typeface="微软雅黑" panose="020B0503020204020204" pitchFamily="34" charset="-122"/>
                  </a:rPr>
                  <a:t>MPPC</a:t>
                </a:r>
                <a:r>
                  <a:rPr lang="zh-CN" altLang="en-US" b="0" i="0" dirty="0">
                    <a:solidFill>
                      <a:schemeClr val="tx1"/>
                    </a:solidFill>
                    <a:effectLst/>
                    <a:latin typeface="微软雅黑" panose="020B0503020204020204" pitchFamily="34" charset="-122"/>
                    <a:ea typeface="微软雅黑" panose="020B0503020204020204" pitchFamily="34" charset="-122"/>
                  </a:rPr>
                  <a:t>总面积的比值：</a:t>
                </a:r>
                <a:endParaRPr lang="en-US" altLang="zh-CN" dirty="0">
                  <a:latin typeface="微软雅黑" panose="020B0503020204020204" pitchFamily="34" charset="-122"/>
                  <a:ea typeface="微软雅黑" panose="020B0503020204020204" pitchFamily="34" charset="-122"/>
                </a:endParaRPr>
              </a:p>
              <a:p>
                <a:pPr marL="109534" algn="ctr">
                  <a:lnSpc>
                    <a:spcPts val="3000"/>
                  </a:lnSpc>
                  <a:spcBef>
                    <a:spcPts val="2200"/>
                  </a:spcBef>
                  <a:spcAft>
                    <a:spcPts val="2200"/>
                  </a:spcAft>
                </a:pPr>
                <a14:m>
                  <m:oMath xmlns:m="http://schemas.openxmlformats.org/officeDocument/2006/math">
                    <m:sSub>
                      <m:sSubPr>
                        <m:ctrlPr>
                          <a:rPr lang="en-US" altLang="zh-CN" sz="2000" b="0" i="1" smtClean="0">
                            <a:solidFill>
                              <a:schemeClr val="tx1"/>
                            </a:solidFill>
                            <a:effectLst/>
                            <a:latin typeface="Cambria Math" panose="02040503050406030204" pitchFamily="18" charset="0"/>
                            <a:ea typeface="Microsoft YaHei" panose="020B0503020204020204" pitchFamily="34" charset="-122"/>
                          </a:rPr>
                        </m:ctrlPr>
                      </m:sSubPr>
                      <m:e>
                        <m:r>
                          <a:rPr lang="en-US" altLang="zh-CN" sz="2000" b="0" i="1" smtClean="0">
                            <a:solidFill>
                              <a:schemeClr val="tx1"/>
                            </a:solidFill>
                            <a:effectLst/>
                            <a:latin typeface="Cambria Math" panose="02040503050406030204" pitchFamily="18" charset="0"/>
                            <a:ea typeface="Microsoft YaHei" panose="020B0503020204020204" pitchFamily="34" charset="-122"/>
                          </a:rPr>
                          <m:t>𝐹</m:t>
                        </m:r>
                      </m:e>
                      <m:sub>
                        <m:r>
                          <m:rPr>
                            <m:sty m:val="p"/>
                          </m:rPr>
                          <a:rPr lang="en-US" altLang="zh-CN" sz="2000" i="1">
                            <a:solidFill>
                              <a:schemeClr val="tx1"/>
                            </a:solidFill>
                            <a:latin typeface="Cambria Math" panose="02040503050406030204" pitchFamily="18" charset="0"/>
                            <a:ea typeface="Microsoft YaHei" panose="020B0503020204020204" pitchFamily="34" charset="-122"/>
                          </a:rPr>
                          <m:t>g</m:t>
                        </m:r>
                      </m:sub>
                    </m:sSub>
                  </m:oMath>
                </a14:m>
                <a:r>
                  <a:rPr lang="en-US" altLang="zh-CN" sz="2000" b="0" i="0" dirty="0">
                    <a:solidFill>
                      <a:schemeClr val="tx1"/>
                    </a:solidFill>
                    <a:effectLst/>
                    <a:latin typeface="微软雅黑" panose="020B0503020204020204" pitchFamily="34" charset="-122"/>
                    <a:ea typeface="微软雅黑" panose="020B0503020204020204" pitchFamily="34" charset="-122"/>
                  </a:rPr>
                  <a:t>=</a:t>
                </a:r>
                <a14:m>
                  <m:oMath xmlns:m="http://schemas.openxmlformats.org/officeDocument/2006/math">
                    <m:f>
                      <m:fPr>
                        <m:ctrlPr>
                          <a:rPr lang="en-US" altLang="zh-CN" sz="2000" b="0" i="1" dirty="0" smtClean="0">
                            <a:solidFill>
                              <a:schemeClr val="tx1"/>
                            </a:solidFill>
                            <a:effectLst/>
                            <a:latin typeface="Cambria Math" panose="02040503050406030204" pitchFamily="18" charset="0"/>
                            <a:ea typeface="Microsoft YaHei" panose="020B0503020204020204" pitchFamily="34" charset="-122"/>
                          </a:rPr>
                        </m:ctrlPr>
                      </m:fPr>
                      <m:num>
                        <m:sSub>
                          <m:sSubPr>
                            <m:ctrlPr>
                              <a:rPr lang="en-US" altLang="zh-CN" sz="2000" b="0" i="1" dirty="0" smtClean="0">
                                <a:solidFill>
                                  <a:schemeClr val="tx1"/>
                                </a:solidFill>
                                <a:effectLst/>
                                <a:latin typeface="Cambria Math" panose="02040503050406030204" pitchFamily="18" charset="0"/>
                                <a:ea typeface="Microsoft YaHei" panose="020B0503020204020204" pitchFamily="34" charset="-122"/>
                              </a:rPr>
                            </m:ctrlPr>
                          </m:sSubPr>
                          <m:e>
                            <m:r>
                              <a:rPr lang="en-US" altLang="zh-CN" sz="2000" b="0" i="1" dirty="0" smtClean="0">
                                <a:solidFill>
                                  <a:schemeClr val="tx1"/>
                                </a:solidFill>
                                <a:effectLst/>
                                <a:latin typeface="Cambria Math" panose="02040503050406030204" pitchFamily="18" charset="0"/>
                                <a:ea typeface="Microsoft YaHei" panose="020B0503020204020204" pitchFamily="34" charset="-122"/>
                              </a:rPr>
                              <m:t>𝐴</m:t>
                            </m:r>
                          </m:e>
                          <m:sub>
                            <m:r>
                              <m:rPr>
                                <m:sty m:val="p"/>
                              </m:rPr>
                              <a:rPr lang="en-US" altLang="zh-CN" sz="2000" i="1" dirty="0">
                                <a:solidFill>
                                  <a:schemeClr val="tx1"/>
                                </a:solidFill>
                                <a:latin typeface="Cambria Math" panose="02040503050406030204" pitchFamily="18" charset="0"/>
                                <a:ea typeface="Microsoft YaHei" panose="020B0503020204020204" pitchFamily="34" charset="-122"/>
                              </a:rPr>
                              <m:t>sensitive</m:t>
                            </m:r>
                          </m:sub>
                        </m:sSub>
                      </m:num>
                      <m:den>
                        <m:sSub>
                          <m:sSubPr>
                            <m:ctrlPr>
                              <a:rPr lang="en-US" altLang="zh-CN" sz="2000" b="0" i="1" dirty="0" smtClean="0">
                                <a:solidFill>
                                  <a:schemeClr val="tx1"/>
                                </a:solidFill>
                                <a:effectLst/>
                                <a:latin typeface="Cambria Math" panose="02040503050406030204" pitchFamily="18" charset="0"/>
                                <a:ea typeface="Microsoft YaHei" panose="020B0503020204020204" pitchFamily="34" charset="-122"/>
                              </a:rPr>
                            </m:ctrlPr>
                          </m:sSubPr>
                          <m:e>
                            <m:r>
                              <a:rPr lang="en-US" altLang="zh-CN" sz="2000" b="0" i="1" dirty="0" smtClean="0">
                                <a:solidFill>
                                  <a:schemeClr val="tx1"/>
                                </a:solidFill>
                                <a:effectLst/>
                                <a:latin typeface="Cambria Math" panose="02040503050406030204" pitchFamily="18" charset="0"/>
                                <a:ea typeface="Microsoft YaHei" panose="020B0503020204020204" pitchFamily="34" charset="-122"/>
                              </a:rPr>
                              <m:t>𝐴</m:t>
                            </m:r>
                          </m:e>
                          <m:sub>
                            <m:r>
                              <m:rPr>
                                <m:sty m:val="p"/>
                              </m:rPr>
                              <a:rPr lang="en-US" altLang="zh-CN" sz="2000" i="1" dirty="0">
                                <a:solidFill>
                                  <a:schemeClr val="tx1"/>
                                </a:solidFill>
                                <a:latin typeface="Cambria Math" panose="02040503050406030204" pitchFamily="18" charset="0"/>
                                <a:ea typeface="Microsoft YaHei" panose="020B0503020204020204" pitchFamily="34" charset="-122"/>
                              </a:rPr>
                              <m:t>all</m:t>
                            </m:r>
                          </m:sub>
                        </m:sSub>
                      </m:den>
                    </m:f>
                  </m:oMath>
                </a14:m>
                <a:endParaRPr lang="en-US" altLang="zh-CN" b="0" i="0" dirty="0">
                  <a:solidFill>
                    <a:schemeClr val="tx1"/>
                  </a:solidFill>
                  <a:effectLst/>
                  <a:latin typeface="微软雅黑" panose="020B0503020204020204" pitchFamily="34" charset="-122"/>
                  <a:ea typeface="微软雅黑" panose="020B0503020204020204" pitchFamily="34" charset="-122"/>
                </a:endParaRPr>
              </a:p>
              <a:p>
                <a:pPr marL="395284" indent="-285750">
                  <a:lnSpc>
                    <a:spcPts val="3000"/>
                  </a:lnSpc>
                  <a:buFont typeface="Arial" panose="020B0604020202020204" pitchFamily="34" charset="0"/>
                  <a:buChar char="•"/>
                </a:pPr>
                <a:r>
                  <a:rPr lang="zh-CN" altLang="en-US" b="1" i="0" dirty="0">
                    <a:solidFill>
                      <a:schemeClr val="tx1"/>
                    </a:solidFill>
                    <a:effectLst/>
                    <a:latin typeface="微软雅黑" panose="020B0503020204020204" pitchFamily="34" charset="-122"/>
                    <a:ea typeface="微软雅黑" panose="020B0503020204020204" pitchFamily="34" charset="-122"/>
                  </a:rPr>
                  <a:t>量子效率</a:t>
                </a:r>
                <a:r>
                  <a:rPr lang="en-US" altLang="zh-CN" b="1" i="0" dirty="0">
                    <a:solidFill>
                      <a:schemeClr val="tx1"/>
                    </a:solidFill>
                    <a:effectLst/>
                    <a:latin typeface="微软雅黑" panose="020B0503020204020204" pitchFamily="34" charset="-122"/>
                    <a:ea typeface="微软雅黑" panose="020B0503020204020204" pitchFamily="34" charset="-122"/>
                  </a:rPr>
                  <a:t>QE</a:t>
                </a:r>
                <a:r>
                  <a:rPr lang="zh-CN" altLang="en-US" b="0" i="0" dirty="0">
                    <a:solidFill>
                      <a:schemeClr val="tx1"/>
                    </a:solidFill>
                    <a:effectLst/>
                    <a:latin typeface="微软雅黑" panose="020B0503020204020204" pitchFamily="34" charset="-122"/>
                    <a:ea typeface="微软雅黑" panose="020B0503020204020204" pitchFamily="34" charset="-122"/>
                  </a:rPr>
                  <a:t>，当光子进入光敏区域后，会有一定的概率转换成电子空穴对，这个概率就是量子效率，量子效率的大小则取决于入射光子的波长。</a:t>
                </a:r>
                <a:endParaRPr lang="en-US" altLang="zh-CN" b="0" i="0" dirty="0">
                  <a:solidFill>
                    <a:schemeClr val="tx1"/>
                  </a:solidFill>
                  <a:effectLst/>
                  <a:latin typeface="微软雅黑" panose="020B0503020204020204" pitchFamily="34" charset="-122"/>
                  <a:ea typeface="微软雅黑" panose="020B0503020204020204" pitchFamily="34" charset="-122"/>
                </a:endParaRPr>
              </a:p>
              <a:p>
                <a:pPr marL="395284" indent="-285750">
                  <a:lnSpc>
                    <a:spcPts val="3000"/>
                  </a:lnSpc>
                  <a:buFont typeface="Arial" panose="020B0604020202020204" pitchFamily="34" charset="0"/>
                  <a:buChar char="•"/>
                </a:pPr>
                <a:r>
                  <a:rPr lang="zh-CN" altLang="en-US" b="1" i="0" dirty="0">
                    <a:solidFill>
                      <a:schemeClr val="tx1"/>
                    </a:solidFill>
                    <a:effectLst/>
                    <a:latin typeface="微软雅黑" panose="020B0503020204020204" pitchFamily="34" charset="-122"/>
                    <a:ea typeface="微软雅黑" panose="020B0503020204020204" pitchFamily="34" charset="-122"/>
                  </a:rPr>
                  <a:t>雪崩概率</a:t>
                </a:r>
                <a:r>
                  <a:rPr lang="en-US" altLang="zh-CN" b="1" i="0" dirty="0">
                    <a:solidFill>
                      <a:schemeClr val="tx1"/>
                    </a:solidFill>
                    <a:effectLst/>
                    <a:latin typeface="微软雅黑" panose="020B0503020204020204" pitchFamily="34" charset="-122"/>
                    <a:ea typeface="微软雅黑" panose="020B0503020204020204" pitchFamily="34" charset="-122"/>
                  </a:rPr>
                  <a:t>P</a:t>
                </a:r>
                <a:r>
                  <a:rPr lang="en-US" altLang="zh-CN" b="1" i="0" baseline="-25000" dirty="0">
                    <a:solidFill>
                      <a:schemeClr val="tx1"/>
                    </a:solidFill>
                    <a:effectLst/>
                    <a:latin typeface="微软雅黑" panose="020B0503020204020204" pitchFamily="34" charset="-122"/>
                    <a:ea typeface="微软雅黑" panose="020B0503020204020204" pitchFamily="34" charset="-122"/>
                  </a:rPr>
                  <a:t>a</a:t>
                </a:r>
                <a:r>
                  <a:rPr lang="zh-CN" altLang="en-US" b="0" i="0" dirty="0">
                    <a:solidFill>
                      <a:schemeClr val="tx1"/>
                    </a:solidFill>
                    <a:effectLst/>
                    <a:latin typeface="微软雅黑" panose="020B0503020204020204" pitchFamily="34" charset="-122"/>
                    <a:ea typeface="微软雅黑" panose="020B0503020204020204" pitchFamily="34" charset="-122"/>
                  </a:rPr>
                  <a:t>，初级电子空穴对并不一定能够</a:t>
                </a:r>
                <a:r>
                  <a:rPr lang="en-US" altLang="zh-CN" b="0" i="0" dirty="0">
                    <a:solidFill>
                      <a:schemeClr val="tx1"/>
                    </a:solidFill>
                    <a:effectLst/>
                    <a:latin typeface="微软雅黑" panose="020B0503020204020204" pitchFamily="34" charset="-122"/>
                    <a:ea typeface="微软雅黑" panose="020B0503020204020204" pitchFamily="34" charset="-122"/>
                  </a:rPr>
                  <a:t>100%</a:t>
                </a:r>
                <a:r>
                  <a:rPr lang="zh-CN" altLang="en-US" b="0" i="0" dirty="0">
                    <a:solidFill>
                      <a:schemeClr val="tx1"/>
                    </a:solidFill>
                    <a:effectLst/>
                    <a:latin typeface="微软雅黑" panose="020B0503020204020204" pitchFamily="34" charset="-122"/>
                    <a:ea typeface="微软雅黑" panose="020B0503020204020204" pitchFamily="34" charset="-122"/>
                  </a:rPr>
                  <a:t>的引发雪崩，一般来讲，内电场越大，雪崩概率就越大。</a:t>
                </a:r>
                <a:endParaRPr lang="zh-CN" altLang="en-US" dirty="0">
                  <a:solidFill>
                    <a:schemeClr val="tx1"/>
                  </a:solidFill>
                  <a:latin typeface="微软雅黑" panose="020B0503020204020204" pitchFamily="34" charset="-122"/>
                  <a:ea typeface="微软雅黑" panose="020B0503020204020204" pitchFamily="34" charset="-122"/>
                </a:endParaRPr>
              </a:p>
            </p:txBody>
          </p:sp>
        </mc:Choice>
        <mc:Fallback xmlns="">
          <p:sp>
            <p:nvSpPr>
              <p:cNvPr id="8" name="文本框 7">
                <a:extLst>
                  <a:ext uri="{FF2B5EF4-FFF2-40B4-BE49-F238E27FC236}">
                    <a16:creationId xmlns:a16="http://schemas.microsoft.com/office/drawing/2014/main" id="{BFAA349D-529D-41AD-8746-BDE7312D32AF}"/>
                  </a:ext>
                </a:extLst>
              </p:cNvPr>
              <p:cNvSpPr txBox="1">
                <a:spLocks noRot="1" noChangeAspect="1" noMove="1" noResize="1" noEditPoints="1" noAdjustHandles="1" noChangeArrowheads="1" noChangeShapeType="1" noTextEdit="1"/>
              </p:cNvSpPr>
              <p:nvPr/>
            </p:nvSpPr>
            <p:spPr>
              <a:xfrm>
                <a:off x="395265" y="1951151"/>
                <a:ext cx="11134218" cy="3000630"/>
              </a:xfrm>
              <a:prstGeom prst="rect">
                <a:avLst/>
              </a:prstGeom>
              <a:blipFill>
                <a:blip r:embed="rId2"/>
                <a:stretch>
                  <a:fillRect r="-1424"/>
                </a:stretch>
              </a:blipFill>
            </p:spPr>
            <p:txBody>
              <a:bodyPr/>
              <a:lstStyle/>
              <a:p>
                <a:r>
                  <a:rPr lang="zh-CN" altLang="en-US">
                    <a:noFill/>
                  </a:rPr>
                  <a:t> </a:t>
                </a:r>
              </a:p>
            </p:txBody>
          </p:sp>
        </mc:Fallback>
      </mc:AlternateContent>
      <p:sp>
        <p:nvSpPr>
          <p:cNvPr id="11" name="文本框 10">
            <a:extLst>
              <a:ext uri="{FF2B5EF4-FFF2-40B4-BE49-F238E27FC236}">
                <a16:creationId xmlns:a16="http://schemas.microsoft.com/office/drawing/2014/main" id="{BB2A735B-3492-40F9-A55D-0373BE57CE4B}"/>
              </a:ext>
            </a:extLst>
          </p:cNvPr>
          <p:cNvSpPr txBox="1"/>
          <p:nvPr/>
        </p:nvSpPr>
        <p:spPr>
          <a:xfrm>
            <a:off x="479374" y="949960"/>
            <a:ext cx="11050109" cy="874407"/>
          </a:xfrm>
          <a:prstGeom prst="rect">
            <a:avLst/>
          </a:prstGeom>
          <a:noFill/>
        </p:spPr>
        <p:txBody>
          <a:bodyPr wrap="square">
            <a:spAutoFit/>
          </a:bodyPr>
          <a:lstStyle/>
          <a:p>
            <a:pPr>
              <a:lnSpc>
                <a:spcPct val="150000"/>
              </a:lnSpc>
            </a:pPr>
            <a:r>
              <a:rPr lang="zh-CN" altLang="en-US" b="1" i="0" dirty="0">
                <a:effectLst/>
                <a:latin typeface="微软雅黑" panose="020B0503020204020204" pitchFamily="34" charset="-122"/>
                <a:ea typeface="微软雅黑" panose="020B0503020204020204" pitchFamily="34" charset="-122"/>
              </a:rPr>
              <a:t>光子探测效率（</a:t>
            </a:r>
            <a:r>
              <a:rPr lang="en-US" altLang="zh-CN" b="1" i="0" dirty="0">
                <a:effectLst/>
                <a:latin typeface="微软雅黑" panose="020B0503020204020204" pitchFamily="34" charset="-122"/>
                <a:ea typeface="微软雅黑" panose="020B0503020204020204" pitchFamily="34" charset="-122"/>
              </a:rPr>
              <a:t>Photon </a:t>
            </a:r>
            <a:r>
              <a:rPr lang="en-US" altLang="zh-CN" b="1" dirty="0">
                <a:latin typeface="微软雅黑" panose="020B0503020204020204" pitchFamily="34" charset="-122"/>
                <a:ea typeface="微软雅黑" panose="020B0503020204020204" pitchFamily="34" charset="-122"/>
              </a:rPr>
              <a:t>detection efficiency, PDE</a:t>
            </a:r>
            <a:r>
              <a:rPr lang="zh-CN" altLang="en-US" b="1" i="0" dirty="0">
                <a:effectLst/>
                <a:latin typeface="微软雅黑" panose="020B0503020204020204" pitchFamily="34" charset="-122"/>
                <a:ea typeface="微软雅黑" panose="020B0503020204020204" pitchFamily="34" charset="-122"/>
              </a:rPr>
              <a:t>）</a:t>
            </a:r>
            <a:r>
              <a:rPr lang="zh-CN" altLang="en-US" b="0" i="0" dirty="0">
                <a:effectLst/>
                <a:latin typeface="微软雅黑" panose="020B0503020204020204" pitchFamily="34" charset="-122"/>
                <a:ea typeface="微软雅黑" panose="020B0503020204020204" pitchFamily="34" charset="-122"/>
              </a:rPr>
              <a:t>指的是一定时间内器件探测到的光子数与入射到器件表面的光子数的百分比。</a:t>
            </a:r>
            <a:endParaRPr lang="zh-CN" altLang="en-US"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F7E0CE04-3C8F-4D5A-8F57-62E0EC2BD79B}"/>
              </a:ext>
            </a:extLst>
          </p:cNvPr>
          <p:cNvSpPr txBox="1"/>
          <p:nvPr/>
        </p:nvSpPr>
        <p:spPr>
          <a:xfrm>
            <a:off x="479374" y="5161029"/>
            <a:ext cx="6094674" cy="646331"/>
          </a:xfrm>
          <a:prstGeom prst="rect">
            <a:avLst/>
          </a:prstGeom>
          <a:noFill/>
        </p:spPr>
        <p:txBody>
          <a:bodyPr wrap="square">
            <a:spAutoFit/>
          </a:bodyPr>
          <a:lstStyle/>
          <a:p>
            <a:r>
              <a:rPr lang="en-US" altLang="zh-CN" b="0" i="0" dirty="0">
                <a:effectLst/>
                <a:latin typeface="微软雅黑" panose="020B0503020204020204" pitchFamily="34" charset="-122"/>
                <a:ea typeface="微软雅黑" panose="020B0503020204020204" pitchFamily="34" charset="-122"/>
              </a:rPr>
              <a:t>PDE</a:t>
            </a:r>
            <a:r>
              <a:rPr lang="zh-CN" altLang="en-US" b="0" i="0" dirty="0">
                <a:effectLst/>
                <a:latin typeface="微软雅黑" panose="020B0503020204020204" pitchFamily="34" charset="-122"/>
                <a:ea typeface="微软雅黑" panose="020B0503020204020204" pitchFamily="34" charset="-122"/>
              </a:rPr>
              <a:t>的大小就是填充因子，量子效率，与雪崩概率的乘积：</a:t>
            </a:r>
            <a:br>
              <a:rPr lang="zh-CN" altLang="en-US" dirty="0">
                <a:latin typeface="微软雅黑" panose="020B0503020204020204" pitchFamily="34" charset="-122"/>
                <a:ea typeface="微软雅黑" panose="020B0503020204020204" pitchFamily="34" charset="-122"/>
              </a:rPr>
            </a:br>
            <a:endParaRPr lang="zh-CN" altLang="en-US" dirty="0">
              <a:latin typeface="微软雅黑" panose="020B0503020204020204" pitchFamily="34" charset="-122"/>
              <a:ea typeface="微软雅黑" panose="020B0503020204020204" pitchFamily="34" charset="-122"/>
            </a:endParaRPr>
          </a:p>
        </p:txBody>
      </p:sp>
      <p:pic>
        <p:nvPicPr>
          <p:cNvPr id="1030" name="Picture 6">
            <a:extLst>
              <a:ext uri="{FF2B5EF4-FFF2-40B4-BE49-F238E27FC236}">
                <a16:creationId xmlns:a16="http://schemas.microsoft.com/office/drawing/2014/main" id="{07F8740C-E8D9-4FF5-B347-EABD867AFE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9194" y="5745306"/>
            <a:ext cx="2553612" cy="525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981445"/>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B9444707-7D74-4AA3-8A4D-40B2E19402EB}"/>
              </a:ext>
            </a:extLst>
          </p:cNvPr>
          <p:cNvSpPr>
            <a:spLocks noGrp="1"/>
          </p:cNvSpPr>
          <p:nvPr>
            <p:ph type="title"/>
          </p:nvPr>
        </p:nvSpPr>
        <p:spPr/>
        <p:txBody>
          <a:bodyPr/>
          <a:lstStyle/>
          <a:p>
            <a:r>
              <a:rPr lang="zh-CN" altLang="en-US" dirty="0"/>
              <a:t>多增益技术</a:t>
            </a:r>
          </a:p>
        </p:txBody>
      </p:sp>
      <p:sp>
        <p:nvSpPr>
          <p:cNvPr id="4" name="灯片编号占位符 3">
            <a:extLst>
              <a:ext uri="{FF2B5EF4-FFF2-40B4-BE49-F238E27FC236}">
                <a16:creationId xmlns:a16="http://schemas.microsoft.com/office/drawing/2014/main" id="{D804ED99-B9F0-45AE-875A-F15CEFD85954}"/>
              </a:ext>
            </a:extLst>
          </p:cNvPr>
          <p:cNvSpPr>
            <a:spLocks noGrp="1"/>
          </p:cNvSpPr>
          <p:nvPr>
            <p:ph type="sldNum" sz="quarter" idx="12"/>
          </p:nvPr>
        </p:nvSpPr>
        <p:spPr/>
        <p:txBody>
          <a:bodyPr/>
          <a:lstStyle/>
          <a:p>
            <a:pPr>
              <a:defRPr/>
            </a:pPr>
            <a:fld id="{F8FAD2AF-2960-4702-AC8F-C1C75B32F792}" type="slidenum">
              <a:rPr lang="en-US" altLang="zh-CN" smtClean="0"/>
              <a:pPr>
                <a:defRPr/>
              </a:pPr>
              <a:t>5</a:t>
            </a:fld>
            <a:endParaRPr lang="en-US" altLang="zh-CN"/>
          </a:p>
        </p:txBody>
      </p:sp>
      <p:sp>
        <p:nvSpPr>
          <p:cNvPr id="8" name="文本框 7">
            <a:extLst>
              <a:ext uri="{FF2B5EF4-FFF2-40B4-BE49-F238E27FC236}">
                <a16:creationId xmlns:a16="http://schemas.microsoft.com/office/drawing/2014/main" id="{B1D83E2F-F733-4312-AE50-B99453ED3B92}"/>
              </a:ext>
            </a:extLst>
          </p:cNvPr>
          <p:cNvSpPr txBox="1"/>
          <p:nvPr/>
        </p:nvSpPr>
        <p:spPr>
          <a:xfrm>
            <a:off x="1761050" y="5146372"/>
            <a:ext cx="8669899" cy="961289"/>
          </a:xfrm>
          <a:prstGeom prst="rect">
            <a:avLst/>
          </a:prstGeom>
          <a:noFill/>
        </p:spPr>
        <p:txBody>
          <a:bodyPr wrap="square">
            <a:spAutoFit/>
          </a:bodyPr>
          <a:lstStyle/>
          <a:p>
            <a:pPr>
              <a:lnSpc>
                <a:spcPct val="150000"/>
              </a:lnSpc>
            </a:pPr>
            <a:r>
              <a:rPr lang="zh-CN" altLang="en-US" sz="2000" b="0" i="0" dirty="0">
                <a:solidFill>
                  <a:srgbClr val="333333"/>
                </a:solidFill>
                <a:effectLst/>
                <a:latin typeface="微软雅黑" panose="020B0503020204020204" pitchFamily="34" charset="-122"/>
                <a:ea typeface="微软雅黑" panose="020B0503020204020204" pitchFamily="34" charset="-122"/>
              </a:rPr>
              <a:t>并行地提供第一增益路径与第二增益路径</a:t>
            </a:r>
            <a:r>
              <a:rPr lang="zh-CN" altLang="en-US" sz="2000" dirty="0">
                <a:solidFill>
                  <a:srgbClr val="333333"/>
                </a:solidFill>
                <a:latin typeface="微软雅黑" panose="020B0503020204020204" pitchFamily="34" charset="-122"/>
                <a:ea typeface="微软雅黑" panose="020B0503020204020204" pitchFamily="34" charset="-122"/>
              </a:rPr>
              <a:t>。</a:t>
            </a:r>
            <a:r>
              <a:rPr lang="zh-CN" altLang="en-US" sz="2000" b="0" i="0" dirty="0">
                <a:solidFill>
                  <a:srgbClr val="333333"/>
                </a:solidFill>
                <a:effectLst/>
                <a:latin typeface="微软雅黑" panose="020B0503020204020204" pitchFamily="34" charset="-122"/>
                <a:ea typeface="微软雅黑" panose="020B0503020204020204" pitchFamily="34" charset="-122"/>
              </a:rPr>
              <a:t>当入射光子数为</a:t>
            </a:r>
            <a:r>
              <a:rPr lang="en-US" altLang="zh-CN" sz="2000" b="0" i="0" dirty="0">
                <a:solidFill>
                  <a:srgbClr val="333333"/>
                </a:solidFill>
                <a:effectLst/>
                <a:latin typeface="微软雅黑" panose="020B0503020204020204" pitchFamily="34" charset="-122"/>
                <a:ea typeface="微软雅黑" panose="020B0503020204020204" pitchFamily="34" charset="-122"/>
              </a:rPr>
              <a:t>1—150</a:t>
            </a:r>
            <a:r>
              <a:rPr lang="zh-CN" altLang="en-US" sz="2000" b="0" i="0" dirty="0">
                <a:solidFill>
                  <a:srgbClr val="333333"/>
                </a:solidFill>
                <a:effectLst/>
                <a:latin typeface="微软雅黑" panose="020B0503020204020204" pitchFamily="34" charset="-122"/>
                <a:ea typeface="微软雅黑" panose="020B0503020204020204" pitchFamily="34" charset="-122"/>
              </a:rPr>
              <a:t>时，使用第一条路径。</a:t>
            </a:r>
            <a:r>
              <a:rPr lang="zh-CN" altLang="en-US" sz="2000" dirty="0">
                <a:solidFill>
                  <a:srgbClr val="333333"/>
                </a:solidFill>
                <a:latin typeface="微软雅黑" panose="020B0503020204020204" pitchFamily="34" charset="-122"/>
                <a:ea typeface="微软雅黑" panose="020B0503020204020204" pitchFamily="34" charset="-122"/>
              </a:rPr>
              <a:t>光子数超过</a:t>
            </a:r>
            <a:r>
              <a:rPr lang="en-US" altLang="zh-CN" sz="2000" dirty="0">
                <a:solidFill>
                  <a:srgbClr val="333333"/>
                </a:solidFill>
                <a:latin typeface="微软雅黑" panose="020B0503020204020204" pitchFamily="34" charset="-122"/>
                <a:ea typeface="微软雅黑" panose="020B0503020204020204" pitchFamily="34" charset="-122"/>
              </a:rPr>
              <a:t>150</a:t>
            </a:r>
            <a:r>
              <a:rPr lang="zh-CN" altLang="en-US" sz="2000" dirty="0">
                <a:solidFill>
                  <a:srgbClr val="333333"/>
                </a:solidFill>
                <a:latin typeface="微软雅黑" panose="020B0503020204020204" pitchFamily="34" charset="-122"/>
                <a:ea typeface="微软雅黑" panose="020B0503020204020204" pitchFamily="34" charset="-122"/>
              </a:rPr>
              <a:t>，第一条路径达到饱和，使用第二条路径。</a:t>
            </a:r>
            <a:endParaRPr lang="zh-CN" altLang="en-US" sz="2000" dirty="0">
              <a:latin typeface="微软雅黑" panose="020B0503020204020204" pitchFamily="34" charset="-122"/>
              <a:ea typeface="微软雅黑" panose="020B0503020204020204" pitchFamily="34" charset="-122"/>
            </a:endParaRPr>
          </a:p>
        </p:txBody>
      </p:sp>
      <p:pic>
        <p:nvPicPr>
          <p:cNvPr id="15" name="图片 14">
            <a:extLst>
              <a:ext uri="{FF2B5EF4-FFF2-40B4-BE49-F238E27FC236}">
                <a16:creationId xmlns:a16="http://schemas.microsoft.com/office/drawing/2014/main" id="{C7374C31-C9E2-4DB1-AF7B-B40D45C46B52}"/>
              </a:ext>
            </a:extLst>
          </p:cNvPr>
          <p:cNvPicPr>
            <a:picLocks noChangeAspect="1"/>
          </p:cNvPicPr>
          <p:nvPr/>
        </p:nvPicPr>
        <p:blipFill>
          <a:blip r:embed="rId2"/>
          <a:stretch>
            <a:fillRect/>
          </a:stretch>
        </p:blipFill>
        <p:spPr>
          <a:xfrm>
            <a:off x="2009775" y="1254974"/>
            <a:ext cx="6683879" cy="3530386"/>
          </a:xfrm>
          <a:prstGeom prst="rect">
            <a:avLst/>
          </a:prstGeom>
        </p:spPr>
      </p:pic>
    </p:spTree>
    <p:extLst>
      <p:ext uri="{BB962C8B-B14F-4D97-AF65-F5344CB8AC3E}">
        <p14:creationId xmlns:p14="http://schemas.microsoft.com/office/powerpoint/2010/main" val="1309627053"/>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155EFA9C-95F9-4770-B11F-AA8EB14715B1}"/>
              </a:ext>
            </a:extLst>
          </p:cNvPr>
          <p:cNvSpPr>
            <a:spLocks noGrp="1"/>
          </p:cNvSpPr>
          <p:nvPr>
            <p:ph type="title"/>
          </p:nvPr>
        </p:nvSpPr>
        <p:spPr/>
        <p:txBody>
          <a:bodyPr/>
          <a:lstStyle/>
          <a:p>
            <a:r>
              <a:rPr lang="zh-CN" altLang="en-US" dirty="0"/>
              <a:t>电流分配</a:t>
            </a:r>
          </a:p>
        </p:txBody>
      </p:sp>
      <p:sp>
        <p:nvSpPr>
          <p:cNvPr id="4" name="灯片编号占位符 3">
            <a:extLst>
              <a:ext uri="{FF2B5EF4-FFF2-40B4-BE49-F238E27FC236}">
                <a16:creationId xmlns:a16="http://schemas.microsoft.com/office/drawing/2014/main" id="{1B7868A6-448C-4CBD-A851-995E3DE4976F}"/>
              </a:ext>
            </a:extLst>
          </p:cNvPr>
          <p:cNvSpPr>
            <a:spLocks noGrp="1"/>
          </p:cNvSpPr>
          <p:nvPr>
            <p:ph type="sldNum" sz="quarter" idx="12"/>
          </p:nvPr>
        </p:nvSpPr>
        <p:spPr/>
        <p:txBody>
          <a:bodyPr/>
          <a:lstStyle/>
          <a:p>
            <a:pPr>
              <a:defRPr/>
            </a:pPr>
            <a:fld id="{F8FAD2AF-2960-4702-AC8F-C1C75B32F792}" type="slidenum">
              <a:rPr lang="en-US" altLang="zh-CN" smtClean="0"/>
              <a:pPr>
                <a:defRPr/>
              </a:pPr>
              <a:t>6</a:t>
            </a:fld>
            <a:endParaRPr lang="en-US" altLang="zh-CN"/>
          </a:p>
        </p:txBody>
      </p:sp>
      <p:pic>
        <p:nvPicPr>
          <p:cNvPr id="14" name="图片 13">
            <a:extLst>
              <a:ext uri="{FF2B5EF4-FFF2-40B4-BE49-F238E27FC236}">
                <a16:creationId xmlns:a16="http://schemas.microsoft.com/office/drawing/2014/main" id="{4EC946B2-3127-4173-A70B-3DD8452EA77E}"/>
              </a:ext>
            </a:extLst>
          </p:cNvPr>
          <p:cNvPicPr>
            <a:picLocks noChangeAspect="1"/>
          </p:cNvPicPr>
          <p:nvPr/>
        </p:nvPicPr>
        <p:blipFill>
          <a:blip r:embed="rId2"/>
          <a:stretch>
            <a:fillRect/>
          </a:stretch>
        </p:blipFill>
        <p:spPr>
          <a:xfrm>
            <a:off x="1082823" y="1176546"/>
            <a:ext cx="2992508" cy="2070047"/>
          </a:xfrm>
          <a:prstGeom prst="rect">
            <a:avLst/>
          </a:prstGeom>
        </p:spPr>
      </p:pic>
      <p:pic>
        <p:nvPicPr>
          <p:cNvPr id="16" name="图片 15">
            <a:extLst>
              <a:ext uri="{FF2B5EF4-FFF2-40B4-BE49-F238E27FC236}">
                <a16:creationId xmlns:a16="http://schemas.microsoft.com/office/drawing/2014/main" id="{3157DA99-38AA-45C1-A9D0-B27C6850042F}"/>
              </a:ext>
            </a:extLst>
          </p:cNvPr>
          <p:cNvPicPr>
            <a:picLocks noChangeAspect="1"/>
          </p:cNvPicPr>
          <p:nvPr/>
        </p:nvPicPr>
        <p:blipFill>
          <a:blip r:embed="rId3"/>
          <a:stretch>
            <a:fillRect/>
          </a:stretch>
        </p:blipFill>
        <p:spPr>
          <a:xfrm>
            <a:off x="1592634" y="3907990"/>
            <a:ext cx="2482697" cy="2142503"/>
          </a:xfrm>
          <a:prstGeom prst="rect">
            <a:avLst/>
          </a:prstGeom>
        </p:spPr>
      </p:pic>
      <mc:AlternateContent xmlns:mc="http://schemas.openxmlformats.org/markup-compatibility/2006" xmlns:a14="http://schemas.microsoft.com/office/drawing/2010/main">
        <mc:Choice Requires="a14">
          <p:sp>
            <p:nvSpPr>
              <p:cNvPr id="17" name="文本框 16">
                <a:extLst>
                  <a:ext uri="{FF2B5EF4-FFF2-40B4-BE49-F238E27FC236}">
                    <a16:creationId xmlns:a16="http://schemas.microsoft.com/office/drawing/2014/main" id="{08046776-00F7-4F5A-906D-24A43EDA01A2}"/>
                  </a:ext>
                </a:extLst>
              </p:cNvPr>
              <p:cNvSpPr txBox="1"/>
              <p:nvPr/>
            </p:nvSpPr>
            <p:spPr>
              <a:xfrm>
                <a:off x="5965855" y="1589755"/>
                <a:ext cx="2448427" cy="299249"/>
              </a:xfrm>
              <a:prstGeom prst="rect">
                <a:avLst/>
              </a:prstGeom>
              <a:noFill/>
            </p:spPr>
            <p:txBody>
              <a:bodyPr wrap="none" lIns="0" tIns="0" rIns="0" bIns="0" rtlCol="0">
                <a:spAutoFit/>
              </a:bodyPr>
              <a:lstStyle/>
              <a:p>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m:rPr>
                            <m:sty m:val="p"/>
                          </m:rPr>
                          <a:rPr lang="en-US" altLang="zh-CN" i="1">
                            <a:latin typeface="Cambria Math" panose="02040503050406030204" pitchFamily="18" charset="0"/>
                          </a:rPr>
                          <m:t>e</m:t>
                        </m:r>
                      </m:sub>
                    </m:sSub>
                  </m:oMath>
                </a14:m>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a:t>
                </a:r>
                <a14:m>
                  <m:oMath xmlns:m="http://schemas.openxmlformats.org/officeDocument/2006/math">
                    <m:sSub>
                      <m:sSubPr>
                        <m:ctrlPr>
                          <a:rPr lang="en-US" altLang="zh-CN" i="1" dirty="0" smtClean="0">
                            <a:latin typeface="Cambria Math" panose="02040503050406030204" pitchFamily="18" charset="0"/>
                          </a:rPr>
                        </m:ctrlPr>
                      </m:sSubPr>
                      <m:e>
                        <m:r>
                          <a:rPr lang="en-US" altLang="zh-CN" b="0" i="1" dirty="0" smtClean="0">
                            <a:latin typeface="Cambria Math" panose="02040503050406030204" pitchFamily="18" charset="0"/>
                          </a:rPr>
                          <m:t>𝐶</m:t>
                        </m:r>
                      </m:e>
                      <m:sub>
                        <m:r>
                          <a:rPr lang="en-US" altLang="zh-CN" b="0" i="1" dirty="0" smtClean="0">
                            <a:latin typeface="Cambria Math" panose="02040503050406030204" pitchFamily="18" charset="0"/>
                          </a:rPr>
                          <m:t>𝑓</m:t>
                        </m:r>
                      </m:sub>
                    </m:sSub>
                    <m:r>
                      <a:rPr lang="en-US" altLang="zh-CN" i="1" dirty="0" smtClean="0">
                        <a:latin typeface="Cambria Math" panose="02040503050406030204" pitchFamily="18" charset="0"/>
                        <a:ea typeface="Cambria Math" panose="02040503050406030204" pitchFamily="18" charset="0"/>
                      </a:rPr>
                      <m:t>∙</m:t>
                    </m:r>
                    <m:r>
                      <a:rPr lang="en-US" altLang="zh-CN" i="1" dirty="0" smtClean="0">
                        <a:latin typeface="Cambria Math" panose="02040503050406030204" pitchFamily="18" charset="0"/>
                        <a:ea typeface="Cambria Math" panose="02040503050406030204" pitchFamily="18" charset="0"/>
                      </a:rPr>
                      <m:t>𝑂𝑝𝑒𝑛</m:t>
                    </m:r>
                    <m:r>
                      <a:rPr lang="en-US" altLang="zh-CN" i="1" dirty="0" smtClean="0">
                        <a:latin typeface="Cambria Math" panose="02040503050406030204" pitchFamily="18" charset="0"/>
                        <a:ea typeface="Cambria Math" panose="02040503050406030204" pitchFamily="18" charset="0"/>
                      </a:rPr>
                      <m:t>−</m:t>
                    </m:r>
                    <m:r>
                      <a:rPr lang="en-US" altLang="zh-CN" i="1" dirty="0" smtClean="0">
                        <a:latin typeface="Cambria Math" panose="02040503050406030204" pitchFamily="18" charset="0"/>
                        <a:ea typeface="Cambria Math" panose="02040503050406030204" pitchFamily="18" charset="0"/>
                      </a:rPr>
                      <m:t>𝐿𝑜𝑜𝑝</m:t>
                    </m:r>
                    <m:r>
                      <a:rPr lang="en-US" altLang="zh-CN" i="1" dirty="0" smtClean="0">
                        <a:latin typeface="Cambria Math" panose="02040503050406030204" pitchFamily="18" charset="0"/>
                        <a:ea typeface="Cambria Math" panose="02040503050406030204" pitchFamily="18" charset="0"/>
                      </a:rPr>
                      <m:t> </m:t>
                    </m:r>
                    <m:r>
                      <a:rPr lang="en-US" altLang="zh-CN" i="1" dirty="0" smtClean="0">
                        <a:latin typeface="Cambria Math" panose="02040503050406030204" pitchFamily="18" charset="0"/>
                        <a:ea typeface="Cambria Math" panose="02040503050406030204" pitchFamily="18" charset="0"/>
                      </a:rPr>
                      <m:t>𝐺𝑎𝑖𝑛</m:t>
                    </m:r>
                  </m:oMath>
                </a14:m>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7" name="文本框 16">
                <a:extLst>
                  <a:ext uri="{FF2B5EF4-FFF2-40B4-BE49-F238E27FC236}">
                    <a16:creationId xmlns:a16="http://schemas.microsoft.com/office/drawing/2014/main" id="{08046776-00F7-4F5A-906D-24A43EDA01A2}"/>
                  </a:ext>
                </a:extLst>
              </p:cNvPr>
              <p:cNvSpPr txBox="1">
                <a:spLocks noRot="1" noChangeAspect="1" noMove="1" noResize="1" noEditPoints="1" noAdjustHandles="1" noChangeArrowheads="1" noChangeShapeType="1" noTextEdit="1"/>
              </p:cNvSpPr>
              <p:nvPr/>
            </p:nvSpPr>
            <p:spPr>
              <a:xfrm>
                <a:off x="5965855" y="1589755"/>
                <a:ext cx="2448427" cy="299249"/>
              </a:xfrm>
              <a:prstGeom prst="rect">
                <a:avLst/>
              </a:prstGeom>
              <a:blipFill>
                <a:blip r:embed="rId4"/>
                <a:stretch>
                  <a:fillRect l="-3491" t="-26531" r="-748" b="-3877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文本框 17">
                <a:extLst>
                  <a:ext uri="{FF2B5EF4-FFF2-40B4-BE49-F238E27FC236}">
                    <a16:creationId xmlns:a16="http://schemas.microsoft.com/office/drawing/2014/main" id="{C8B1F3FD-F4DB-44BF-9E88-A94F569BB4A9}"/>
                  </a:ext>
                </a:extLst>
              </p:cNvPr>
              <p:cNvSpPr txBox="1"/>
              <p:nvPr/>
            </p:nvSpPr>
            <p:spPr>
              <a:xfrm>
                <a:off x="6096000" y="2861793"/>
                <a:ext cx="1487971" cy="5672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r>
                            <a:rPr lang="en-US" altLang="zh-CN" b="0" i="1" smtClean="0">
                              <a:latin typeface="Cambria Math" panose="02040503050406030204" pitchFamily="18" charset="0"/>
                            </a:rPr>
                            <m:t>1</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𝐶</m:t>
                          </m:r>
                          <m:r>
                            <a:rPr lang="en-US" altLang="zh-CN" b="0" i="1" smtClean="0">
                              <a:latin typeface="Cambria Math" panose="02040503050406030204" pitchFamily="18" charset="0"/>
                            </a:rPr>
                            <m:t>1∙</m:t>
                          </m:r>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𝐶</m:t>
                              </m:r>
                            </m:e>
                            <m:sub>
                              <m:r>
                                <a:rPr lang="en-US" altLang="zh-CN" b="0" i="1" smtClean="0">
                                  <a:latin typeface="Cambria Math" panose="02040503050406030204" pitchFamily="18" charset="0"/>
                                  <a:ea typeface="Cambria Math" panose="02040503050406030204" pitchFamily="18" charset="0"/>
                                </a:rPr>
                                <m:t>𝑒</m:t>
                              </m:r>
                            </m:sub>
                          </m:sSub>
                        </m:num>
                        <m:den>
                          <m:r>
                            <a:rPr lang="en-US" altLang="zh-CN" b="0" i="1" smtClean="0">
                              <a:latin typeface="Cambria Math" panose="02040503050406030204" pitchFamily="18" charset="0"/>
                            </a:rPr>
                            <m:t>𝐶</m:t>
                          </m:r>
                          <m:r>
                            <a:rPr lang="en-US" altLang="zh-CN" b="0" i="1" smtClean="0">
                              <a:latin typeface="Cambria Math" panose="02040503050406030204" pitchFamily="18" charset="0"/>
                            </a:rPr>
                            <m:t>1+</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𝑒</m:t>
                              </m:r>
                            </m:sub>
                          </m:sSub>
                        </m:den>
                      </m:f>
                    </m:oMath>
                  </m:oMathPara>
                </a14:m>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8" name="文本框 17">
                <a:extLst>
                  <a:ext uri="{FF2B5EF4-FFF2-40B4-BE49-F238E27FC236}">
                    <a16:creationId xmlns:a16="http://schemas.microsoft.com/office/drawing/2014/main" id="{C8B1F3FD-F4DB-44BF-9E88-A94F569BB4A9}"/>
                  </a:ext>
                </a:extLst>
              </p:cNvPr>
              <p:cNvSpPr txBox="1">
                <a:spLocks noRot="1" noChangeAspect="1" noMove="1" noResize="1" noEditPoints="1" noAdjustHandles="1" noChangeArrowheads="1" noChangeShapeType="1" noTextEdit="1"/>
              </p:cNvSpPr>
              <p:nvPr/>
            </p:nvSpPr>
            <p:spPr>
              <a:xfrm>
                <a:off x="6096000" y="2861793"/>
                <a:ext cx="1487971" cy="567207"/>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文本框 19">
                <a:extLst>
                  <a:ext uri="{FF2B5EF4-FFF2-40B4-BE49-F238E27FC236}">
                    <a16:creationId xmlns:a16="http://schemas.microsoft.com/office/drawing/2014/main" id="{B81ACC1A-E8A2-48D2-9134-F56B31285B8F}"/>
                  </a:ext>
                </a:extLst>
              </p:cNvPr>
              <p:cNvSpPr txBox="1"/>
              <p:nvPr/>
            </p:nvSpPr>
            <p:spPr>
              <a:xfrm>
                <a:off x="5965855" y="3769682"/>
                <a:ext cx="1748262" cy="6595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r>
                            <a:rPr lang="en-US" altLang="zh-CN" b="0" i="1" smtClean="0">
                              <a:latin typeface="Cambria Math" panose="02040503050406030204" pitchFamily="18" charset="0"/>
                            </a:rPr>
                            <m:t>2</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𝐶</m:t>
                          </m:r>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𝐶</m:t>
                              </m:r>
                            </m:e>
                            <m:sub>
                              <m:r>
                                <a:rPr lang="en-US" altLang="zh-CN" b="0" i="1" smtClean="0">
                                  <a:latin typeface="Cambria Math" panose="02040503050406030204" pitchFamily="18" charset="0"/>
                                  <a:ea typeface="Cambria Math" panose="02040503050406030204" pitchFamily="18" charset="0"/>
                                </a:rPr>
                                <m:t>𝑒</m:t>
                              </m:r>
                            </m:sub>
                          </m:sSub>
                        </m:num>
                        <m:den>
                          <m:r>
                            <a:rPr lang="en-US" altLang="zh-CN" b="0" i="1" smtClean="0">
                              <a:latin typeface="Cambria Math" panose="02040503050406030204" pitchFamily="18" charset="0"/>
                            </a:rPr>
                            <m:t>𝐶</m:t>
                          </m:r>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𝑒</m:t>
                              </m:r>
                            </m:sub>
                          </m:sSub>
                        </m:den>
                      </m:f>
                    </m:oMath>
                  </m:oMathPara>
                </a14:m>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20" name="文本框 19">
                <a:extLst>
                  <a:ext uri="{FF2B5EF4-FFF2-40B4-BE49-F238E27FC236}">
                    <a16:creationId xmlns:a16="http://schemas.microsoft.com/office/drawing/2014/main" id="{B81ACC1A-E8A2-48D2-9134-F56B31285B8F}"/>
                  </a:ext>
                </a:extLst>
              </p:cNvPr>
              <p:cNvSpPr txBox="1">
                <a:spLocks noRot="1" noChangeAspect="1" noMove="1" noResize="1" noEditPoints="1" noAdjustHandles="1" noChangeArrowheads="1" noChangeShapeType="1" noTextEdit="1"/>
              </p:cNvSpPr>
              <p:nvPr/>
            </p:nvSpPr>
            <p:spPr>
              <a:xfrm>
                <a:off x="5965855" y="3769682"/>
                <a:ext cx="1748262" cy="659540"/>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 name="文本框 20">
                <a:extLst>
                  <a:ext uri="{FF2B5EF4-FFF2-40B4-BE49-F238E27FC236}">
                    <a16:creationId xmlns:a16="http://schemas.microsoft.com/office/drawing/2014/main" id="{81ECEBE1-31EE-4908-9616-D33AA297221F}"/>
                  </a:ext>
                </a:extLst>
              </p:cNvPr>
              <p:cNvSpPr txBox="1"/>
              <p:nvPr/>
            </p:nvSpPr>
            <p:spPr>
              <a:xfrm>
                <a:off x="6183583" y="4776232"/>
                <a:ext cx="1425839" cy="10222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zh-CN" i="1" smtClean="0">
                              <a:latin typeface="Cambria Math" panose="02040503050406030204" pitchFamily="18" charset="0"/>
                            </a:rPr>
                          </m:ctrlPr>
                        </m:fPr>
                        <m:num>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𝑄</m:t>
                              </m:r>
                            </m:e>
                            <m:sub>
                              <m:r>
                                <a:rPr lang="en-US" altLang="zh-CN" b="0" i="1" smtClean="0">
                                  <a:latin typeface="Cambria Math" panose="02040503050406030204" pitchFamily="18" charset="0"/>
                                </a:rPr>
                                <m:t>1</m:t>
                              </m:r>
                            </m:sub>
                          </m:sSub>
                        </m:num>
                        <m:den>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𝑄</m:t>
                              </m:r>
                            </m:e>
                            <m:sub>
                              <m:r>
                                <a:rPr lang="en-US" altLang="zh-CN" b="0" i="1" smtClean="0">
                                  <a:latin typeface="Cambria Math" panose="02040503050406030204" pitchFamily="18" charset="0"/>
                                </a:rPr>
                                <m:t>2</m:t>
                              </m:r>
                            </m:sub>
                          </m:sSub>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𝐶</m:t>
                              </m:r>
                              <m:r>
                                <a:rPr lang="en-US" altLang="zh-CN" b="0" i="1" smtClean="0">
                                  <a:latin typeface="Cambria Math" panose="02040503050406030204" pitchFamily="18" charset="0"/>
                                </a:rPr>
                                <m:t>1∙</m:t>
                              </m:r>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𝐶</m:t>
                                  </m:r>
                                </m:e>
                                <m:sub>
                                  <m:r>
                                    <a:rPr lang="en-US" altLang="zh-CN" b="0" i="1" smtClean="0">
                                      <a:latin typeface="Cambria Math" panose="02040503050406030204" pitchFamily="18" charset="0"/>
                                      <a:ea typeface="Cambria Math" panose="02040503050406030204" pitchFamily="18" charset="0"/>
                                    </a:rPr>
                                    <m:t>𝑒</m:t>
                                  </m:r>
                                </m:sub>
                              </m:sSub>
                            </m:num>
                            <m:den>
                              <m:r>
                                <a:rPr lang="en-US" altLang="zh-CN" b="0" i="1" smtClean="0">
                                  <a:latin typeface="Cambria Math" panose="02040503050406030204" pitchFamily="18" charset="0"/>
                                </a:rPr>
                                <m:t>𝐶</m:t>
                              </m:r>
                              <m:r>
                                <a:rPr lang="en-US" altLang="zh-CN" b="0" i="1" smtClean="0">
                                  <a:latin typeface="Cambria Math" panose="02040503050406030204" pitchFamily="18" charset="0"/>
                                </a:rPr>
                                <m:t>1+</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𝑒</m:t>
                                  </m:r>
                                </m:sub>
                              </m:sSub>
                            </m:den>
                          </m:f>
                        </m:num>
                        <m:den>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𝐶</m:t>
                              </m:r>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𝐶</m:t>
                                  </m:r>
                                </m:e>
                                <m:sub>
                                  <m:r>
                                    <a:rPr lang="en-US" altLang="zh-CN" b="0" i="1" smtClean="0">
                                      <a:latin typeface="Cambria Math" panose="02040503050406030204" pitchFamily="18" charset="0"/>
                                      <a:ea typeface="Cambria Math" panose="02040503050406030204" pitchFamily="18" charset="0"/>
                                    </a:rPr>
                                    <m:t>𝑒</m:t>
                                  </m:r>
                                </m:sub>
                              </m:sSub>
                            </m:num>
                            <m:den>
                              <m:r>
                                <a:rPr lang="en-US" altLang="zh-CN" b="0" i="1" smtClean="0">
                                  <a:latin typeface="Cambria Math" panose="02040503050406030204" pitchFamily="18" charset="0"/>
                                </a:rPr>
                                <m:t>𝐶</m:t>
                              </m:r>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𝑒</m:t>
                                  </m:r>
                                </m:sub>
                              </m:sSub>
                            </m:den>
                          </m:f>
                        </m:den>
                      </m:f>
                    </m:oMath>
                  </m:oMathPara>
                </a14:m>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21" name="文本框 20">
                <a:extLst>
                  <a:ext uri="{FF2B5EF4-FFF2-40B4-BE49-F238E27FC236}">
                    <a16:creationId xmlns:a16="http://schemas.microsoft.com/office/drawing/2014/main" id="{81ECEBE1-31EE-4908-9616-D33AA297221F}"/>
                  </a:ext>
                </a:extLst>
              </p:cNvPr>
              <p:cNvSpPr txBox="1">
                <a:spLocks noRot="1" noChangeAspect="1" noMove="1" noResize="1" noEditPoints="1" noAdjustHandles="1" noChangeArrowheads="1" noChangeShapeType="1" noTextEdit="1"/>
              </p:cNvSpPr>
              <p:nvPr/>
            </p:nvSpPr>
            <p:spPr>
              <a:xfrm>
                <a:off x="6183583" y="4776232"/>
                <a:ext cx="1425839" cy="1022268"/>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文本框 22">
                <a:extLst>
                  <a:ext uri="{FF2B5EF4-FFF2-40B4-BE49-F238E27FC236}">
                    <a16:creationId xmlns:a16="http://schemas.microsoft.com/office/drawing/2014/main" id="{841E2BF7-5775-43AB-9C8C-5E0CD43C96B0}"/>
                  </a:ext>
                </a:extLst>
              </p:cNvPr>
              <p:cNvSpPr txBox="1"/>
              <p:nvPr/>
            </p:nvSpPr>
            <p:spPr>
              <a:xfrm>
                <a:off x="5748127" y="2143957"/>
                <a:ext cx="2992508"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i="1" dirty="0" smtClean="0">
                          <a:latin typeface="Cambria Math" panose="02040503050406030204" pitchFamily="18" charset="0"/>
                          <a:ea typeface="Cambria Math" panose="02040503050406030204" pitchFamily="18" charset="0"/>
                        </a:rPr>
                        <m:t>𝑂𝑝𝑒𝑛</m:t>
                      </m:r>
                      <m:r>
                        <a:rPr lang="en-US" altLang="zh-CN" i="1" dirty="0" smtClean="0">
                          <a:latin typeface="Cambria Math" panose="02040503050406030204" pitchFamily="18" charset="0"/>
                          <a:ea typeface="Cambria Math" panose="02040503050406030204" pitchFamily="18" charset="0"/>
                        </a:rPr>
                        <m:t>−</m:t>
                      </m:r>
                      <m:r>
                        <a:rPr lang="en-US" altLang="zh-CN" i="1" dirty="0" smtClean="0">
                          <a:latin typeface="Cambria Math" panose="02040503050406030204" pitchFamily="18" charset="0"/>
                          <a:ea typeface="Cambria Math" panose="02040503050406030204" pitchFamily="18" charset="0"/>
                        </a:rPr>
                        <m:t>𝐿𝑜𝑜𝑝</m:t>
                      </m:r>
                      <m:r>
                        <a:rPr lang="en-US" altLang="zh-CN" i="1" dirty="0" smtClean="0">
                          <a:latin typeface="Cambria Math" panose="02040503050406030204" pitchFamily="18" charset="0"/>
                          <a:ea typeface="Cambria Math" panose="02040503050406030204" pitchFamily="18" charset="0"/>
                        </a:rPr>
                        <m:t> </m:t>
                      </m:r>
                      <m:r>
                        <a:rPr lang="en-US" altLang="zh-CN" i="1" dirty="0" smtClean="0">
                          <a:latin typeface="Cambria Math" panose="02040503050406030204" pitchFamily="18" charset="0"/>
                          <a:ea typeface="Cambria Math" panose="02040503050406030204" pitchFamily="18" charset="0"/>
                        </a:rPr>
                        <m:t>𝐺𝑎𝑖</m:t>
                      </m:r>
                      <m:r>
                        <a:rPr lang="en-US" altLang="zh-CN" b="0" i="1" dirty="0" smtClean="0">
                          <a:latin typeface="Cambria Math" panose="02040503050406030204" pitchFamily="18" charset="0"/>
                          <a:ea typeface="Cambria Math" panose="02040503050406030204" pitchFamily="18" charset="0"/>
                        </a:rPr>
                        <m:t>=110</m:t>
                      </m:r>
                      <m:r>
                        <m:rPr>
                          <m:sty m:val="p"/>
                        </m:rPr>
                        <a:rPr lang="en-US" altLang="zh-CN" i="1" dirty="0">
                          <a:latin typeface="Cambria Math" panose="02040503050406030204" pitchFamily="18" charset="0"/>
                          <a:ea typeface="Cambria Math" panose="02040503050406030204" pitchFamily="18" charset="0"/>
                        </a:rPr>
                        <m:t>dB</m:t>
                      </m:r>
                    </m:oMath>
                  </m:oMathPara>
                </a14:m>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23" name="文本框 22">
                <a:extLst>
                  <a:ext uri="{FF2B5EF4-FFF2-40B4-BE49-F238E27FC236}">
                    <a16:creationId xmlns:a16="http://schemas.microsoft.com/office/drawing/2014/main" id="{841E2BF7-5775-43AB-9C8C-5E0CD43C96B0}"/>
                  </a:ext>
                </a:extLst>
              </p:cNvPr>
              <p:cNvSpPr txBox="1">
                <a:spLocks noRot="1" noChangeAspect="1" noMove="1" noResize="1" noEditPoints="1" noAdjustHandles="1" noChangeArrowheads="1" noChangeShapeType="1" noTextEdit="1"/>
              </p:cNvSpPr>
              <p:nvPr/>
            </p:nvSpPr>
            <p:spPr>
              <a:xfrm>
                <a:off x="5748127" y="2143957"/>
                <a:ext cx="2992508" cy="369332"/>
              </a:xfrm>
              <a:prstGeom prst="rect">
                <a:avLst/>
              </a:prstGeom>
              <a:blipFill>
                <a:blip r:embed="rId8"/>
                <a:stretch>
                  <a:fillRect b="-1500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907787606"/>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7960396E-1E10-4B78-9652-11CC8478DB30}"/>
              </a:ext>
            </a:extLst>
          </p:cNvPr>
          <p:cNvSpPr>
            <a:spLocks noGrp="1"/>
          </p:cNvSpPr>
          <p:nvPr>
            <p:ph type="title"/>
          </p:nvPr>
        </p:nvSpPr>
        <p:spPr/>
        <p:txBody>
          <a:bodyPr/>
          <a:lstStyle/>
          <a:p>
            <a:r>
              <a:rPr lang="zh-CN" altLang="en-US" dirty="0"/>
              <a:t>电源芯片选型</a:t>
            </a:r>
          </a:p>
        </p:txBody>
      </p:sp>
      <p:sp>
        <p:nvSpPr>
          <p:cNvPr id="4" name="灯片编号占位符 3">
            <a:extLst>
              <a:ext uri="{FF2B5EF4-FFF2-40B4-BE49-F238E27FC236}">
                <a16:creationId xmlns:a16="http://schemas.microsoft.com/office/drawing/2014/main" id="{59E0288B-0A0B-45C6-9535-6108169B9EC3}"/>
              </a:ext>
            </a:extLst>
          </p:cNvPr>
          <p:cNvSpPr>
            <a:spLocks noGrp="1"/>
          </p:cNvSpPr>
          <p:nvPr>
            <p:ph type="sldNum" sz="quarter" idx="12"/>
          </p:nvPr>
        </p:nvSpPr>
        <p:spPr/>
        <p:txBody>
          <a:bodyPr/>
          <a:lstStyle/>
          <a:p>
            <a:pPr>
              <a:defRPr/>
            </a:pPr>
            <a:fld id="{F8FAD2AF-2960-4702-AC8F-C1C75B32F792}" type="slidenum">
              <a:rPr lang="en-US" altLang="zh-CN" smtClean="0"/>
              <a:pPr>
                <a:defRPr/>
              </a:pPr>
              <a:t>7</a:t>
            </a:fld>
            <a:endParaRPr lang="en-US" altLang="zh-CN"/>
          </a:p>
        </p:txBody>
      </p:sp>
      <p:sp>
        <p:nvSpPr>
          <p:cNvPr id="9" name="文本框 8">
            <a:extLst>
              <a:ext uri="{FF2B5EF4-FFF2-40B4-BE49-F238E27FC236}">
                <a16:creationId xmlns:a16="http://schemas.microsoft.com/office/drawing/2014/main" id="{3A399748-F79A-44EB-AD6B-ACD2D7607822}"/>
              </a:ext>
            </a:extLst>
          </p:cNvPr>
          <p:cNvSpPr txBox="1"/>
          <p:nvPr/>
        </p:nvSpPr>
        <p:spPr>
          <a:xfrm>
            <a:off x="1733550" y="3191560"/>
            <a:ext cx="4143375" cy="2900281"/>
          </a:xfrm>
          <a:prstGeom prst="rect">
            <a:avLst/>
          </a:prstGeom>
          <a:noFill/>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ISEG APS series </a:t>
            </a:r>
          </a:p>
          <a:p>
            <a:pPr>
              <a:lnSpc>
                <a:spcPct val="150000"/>
              </a:lnSpc>
            </a:pPr>
            <a:r>
              <a:rPr lang="zh-CN" altLang="en-US" sz="2000" dirty="0">
                <a:latin typeface="微软雅黑" panose="020B0503020204020204" pitchFamily="34" charset="-122"/>
                <a:ea typeface="微软雅黑" panose="020B0503020204020204" pitchFamily="34" charset="-122"/>
              </a:rPr>
              <a:t>输入电压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4.5 – 5.5 V </a:t>
            </a:r>
          </a:p>
          <a:p>
            <a:pPr>
              <a:lnSpc>
                <a:spcPct val="150000"/>
              </a:lnSpc>
            </a:pPr>
            <a:r>
              <a:rPr lang="zh-CN" altLang="en-US" sz="2000" dirty="0">
                <a:latin typeface="微软雅黑" panose="020B0503020204020204" pitchFamily="34" charset="-122"/>
                <a:ea typeface="微软雅黑" panose="020B0503020204020204" pitchFamily="34" charset="-122"/>
              </a:rPr>
              <a:t>输出电压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0 – 200V </a:t>
            </a:r>
          </a:p>
          <a:p>
            <a:pPr>
              <a:lnSpc>
                <a:spcPct val="150000"/>
              </a:lnSpc>
            </a:pPr>
            <a:r>
              <a:rPr lang="zh-CN" altLang="en-US" sz="2000" dirty="0">
                <a:latin typeface="微软雅黑" panose="020B0503020204020204" pitchFamily="34" charset="-122"/>
                <a:ea typeface="微软雅黑" panose="020B0503020204020204" pitchFamily="34" charset="-122"/>
              </a:rPr>
              <a:t>调节精度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±1% </a:t>
            </a:r>
          </a:p>
          <a:p>
            <a:pPr>
              <a:lnSpc>
                <a:spcPct val="150000"/>
              </a:lnSpc>
            </a:pPr>
            <a:r>
              <a:rPr lang="zh-CN" altLang="en-US" sz="2000" dirty="0">
                <a:latin typeface="微软雅黑" panose="020B0503020204020204" pitchFamily="34" charset="-122"/>
                <a:ea typeface="微软雅黑" panose="020B0503020204020204" pitchFamily="34" charset="-122"/>
              </a:rPr>
              <a:t>纹波和噪声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&lt; 10 mVp-p </a:t>
            </a:r>
          </a:p>
          <a:p>
            <a:pPr>
              <a:lnSpc>
                <a:spcPct val="150000"/>
              </a:lnSpc>
            </a:pPr>
            <a:r>
              <a:rPr lang="zh-CN" altLang="en-US" sz="2000" dirty="0">
                <a:latin typeface="微软雅黑" panose="020B0503020204020204" pitchFamily="34" charset="-122"/>
                <a:ea typeface="微软雅黑" panose="020B0503020204020204" pitchFamily="34" charset="-122"/>
              </a:rPr>
              <a:t>输出功率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0.5W </a:t>
            </a:r>
          </a:p>
        </p:txBody>
      </p:sp>
      <p:sp>
        <p:nvSpPr>
          <p:cNvPr id="11" name="文本框 10">
            <a:extLst>
              <a:ext uri="{FF2B5EF4-FFF2-40B4-BE49-F238E27FC236}">
                <a16:creationId xmlns:a16="http://schemas.microsoft.com/office/drawing/2014/main" id="{A31C3815-711D-4248-8A05-B698F488E9A4}"/>
              </a:ext>
            </a:extLst>
          </p:cNvPr>
          <p:cNvSpPr txBox="1"/>
          <p:nvPr/>
        </p:nvSpPr>
        <p:spPr>
          <a:xfrm>
            <a:off x="7134225" y="3647391"/>
            <a:ext cx="2568624" cy="2438616"/>
          </a:xfrm>
          <a:prstGeom prst="rect">
            <a:avLst/>
          </a:prstGeom>
          <a:noFill/>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LT3494 </a:t>
            </a:r>
          </a:p>
          <a:p>
            <a:pPr>
              <a:lnSpc>
                <a:spcPct val="150000"/>
              </a:lnSpc>
            </a:pPr>
            <a:r>
              <a:rPr lang="zh-CN" altLang="en-US" sz="2000" dirty="0">
                <a:latin typeface="微软雅黑" panose="020B0503020204020204" pitchFamily="34" charset="-122"/>
                <a:ea typeface="微软雅黑" panose="020B0503020204020204" pitchFamily="34" charset="-122"/>
              </a:rPr>
              <a:t>输入电压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2.3-16V </a:t>
            </a:r>
          </a:p>
          <a:p>
            <a:pPr>
              <a:lnSpc>
                <a:spcPct val="150000"/>
              </a:lnSpc>
            </a:pPr>
            <a:r>
              <a:rPr lang="zh-CN" altLang="en-US" sz="2000" dirty="0">
                <a:latin typeface="微软雅黑" panose="020B0503020204020204" pitchFamily="34" charset="-122"/>
                <a:ea typeface="微软雅黑" panose="020B0503020204020204" pitchFamily="34" charset="-122"/>
              </a:rPr>
              <a:t>输出电压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0-40V </a:t>
            </a:r>
          </a:p>
          <a:p>
            <a:pPr>
              <a:lnSpc>
                <a:spcPct val="150000"/>
              </a:lnSpc>
            </a:pPr>
            <a:r>
              <a:rPr lang="zh-CN" altLang="en-US" sz="2000" dirty="0">
                <a:latin typeface="微软雅黑" panose="020B0503020204020204" pitchFamily="34" charset="-122"/>
                <a:ea typeface="微软雅黑" panose="020B0503020204020204" pitchFamily="34" charset="-122"/>
              </a:rPr>
              <a:t>静态电流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65μA </a:t>
            </a:r>
          </a:p>
          <a:p>
            <a:pPr>
              <a:lnSpc>
                <a:spcPct val="150000"/>
              </a:lnSpc>
            </a:pPr>
            <a:r>
              <a:rPr lang="zh-CN" altLang="en-US" sz="2000" dirty="0">
                <a:latin typeface="微软雅黑" panose="020B0503020204020204" pitchFamily="34" charset="-122"/>
                <a:ea typeface="微软雅黑" panose="020B0503020204020204" pitchFamily="34" charset="-122"/>
              </a:rPr>
              <a:t>输出电流  </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35mA </a:t>
            </a:r>
          </a:p>
        </p:txBody>
      </p:sp>
      <p:pic>
        <p:nvPicPr>
          <p:cNvPr id="13" name="图片 12">
            <a:extLst>
              <a:ext uri="{FF2B5EF4-FFF2-40B4-BE49-F238E27FC236}">
                <a16:creationId xmlns:a16="http://schemas.microsoft.com/office/drawing/2014/main" id="{118A895B-4C29-4661-A046-5244B734D1D0}"/>
              </a:ext>
            </a:extLst>
          </p:cNvPr>
          <p:cNvPicPr>
            <a:picLocks noChangeAspect="1"/>
          </p:cNvPicPr>
          <p:nvPr/>
        </p:nvPicPr>
        <p:blipFill>
          <a:blip r:embed="rId2"/>
          <a:stretch>
            <a:fillRect/>
          </a:stretch>
        </p:blipFill>
        <p:spPr>
          <a:xfrm>
            <a:off x="1357313" y="1512213"/>
            <a:ext cx="3519487" cy="1581662"/>
          </a:xfrm>
          <a:prstGeom prst="rect">
            <a:avLst/>
          </a:prstGeom>
        </p:spPr>
      </p:pic>
      <p:pic>
        <p:nvPicPr>
          <p:cNvPr id="15" name="图片 14">
            <a:extLst>
              <a:ext uri="{FF2B5EF4-FFF2-40B4-BE49-F238E27FC236}">
                <a16:creationId xmlns:a16="http://schemas.microsoft.com/office/drawing/2014/main" id="{73C94623-CDFB-4DAB-A003-DC0DE0F32E6A}"/>
              </a:ext>
            </a:extLst>
          </p:cNvPr>
          <p:cNvPicPr>
            <a:picLocks noChangeAspect="1"/>
          </p:cNvPicPr>
          <p:nvPr/>
        </p:nvPicPr>
        <p:blipFill rotWithShape="1">
          <a:blip r:embed="rId3"/>
          <a:srcRect l="4121"/>
          <a:stretch/>
        </p:blipFill>
        <p:spPr>
          <a:xfrm>
            <a:off x="7134225" y="1054252"/>
            <a:ext cx="2095500" cy="2156358"/>
          </a:xfrm>
          <a:prstGeom prst="rect">
            <a:avLst/>
          </a:prstGeom>
        </p:spPr>
      </p:pic>
    </p:spTree>
    <p:extLst>
      <p:ext uri="{BB962C8B-B14F-4D97-AF65-F5344CB8AC3E}">
        <p14:creationId xmlns:p14="http://schemas.microsoft.com/office/powerpoint/2010/main" val="1992710917"/>
      </p:ext>
    </p:extLst>
  </p:cSld>
  <p:clrMapOvr>
    <a:masterClrMapping/>
  </p:clrMapOvr>
  <p:transition>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3913</TotalTime>
  <Words>581</Words>
  <Application>Microsoft Office PowerPoint</Application>
  <PresentationFormat>宽屏</PresentationFormat>
  <Paragraphs>89</Paragraphs>
  <Slides>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vt:i4>
      </vt:variant>
    </vt:vector>
  </HeadingPairs>
  <TitlesOfParts>
    <vt:vector size="18" baseType="lpstr">
      <vt:lpstr>宋体</vt:lpstr>
      <vt:lpstr>微软雅黑</vt:lpstr>
      <vt:lpstr>微软雅黑</vt:lpstr>
      <vt:lpstr>Arial</vt:lpstr>
      <vt:lpstr>Cambria Math</vt:lpstr>
      <vt:lpstr>Lucida Sans Unicode</vt:lpstr>
      <vt:lpstr>Times New Roman</vt:lpstr>
      <vt:lpstr>Verdana</vt:lpstr>
      <vt:lpstr>Wingdings 2</vt:lpstr>
      <vt:lpstr>Wingdings 3</vt:lpstr>
      <vt:lpstr>聚合</vt:lpstr>
      <vt:lpstr>塑料闪烁体效率</vt:lpstr>
      <vt:lpstr>SiPM选型</vt:lpstr>
      <vt:lpstr>恢复时间常数</vt:lpstr>
      <vt:lpstr>光子探测效率</vt:lpstr>
      <vt:lpstr>多增益技术</vt:lpstr>
      <vt:lpstr>电流分配</vt:lpstr>
      <vt:lpstr>电源芯片选型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SiPM选型</dc:title>
  <dc:creator>灵芝 韩</dc:creator>
  <cp:lastModifiedBy>灵芝 韩</cp:lastModifiedBy>
  <cp:revision>36</cp:revision>
  <dcterms:created xsi:type="dcterms:W3CDTF">2024-04-07T01:36:56Z</dcterms:created>
  <dcterms:modified xsi:type="dcterms:W3CDTF">2024-04-10T07:08:05Z</dcterms:modified>
</cp:coreProperties>
</file>