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58" r:id="rId2"/>
    <p:sldId id="1082" r:id="rId3"/>
    <p:sldId id="1096" r:id="rId4"/>
    <p:sldId id="1097" r:id="rId5"/>
    <p:sldId id="1098" r:id="rId6"/>
    <p:sldId id="1100" r:id="rId7"/>
    <p:sldId id="1101" r:id="rId8"/>
    <p:sldId id="1103" r:id="rId9"/>
    <p:sldId id="1102" r:id="rId10"/>
    <p:sldId id="1104" r:id="rId11"/>
    <p:sldId id="1083" r:id="rId12"/>
    <p:sldId id="1085" r:id="rId13"/>
    <p:sldId id="1087" r:id="rId14"/>
    <p:sldId id="1105" r:id="rId15"/>
    <p:sldId id="1106" r:id="rId16"/>
    <p:sldId id="1107" r:id="rId17"/>
    <p:sldId id="1088" r:id="rId1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082" autoAdjust="0"/>
  </p:normalViewPr>
  <p:slideViewPr>
    <p:cSldViewPr>
      <p:cViewPr varScale="1">
        <p:scale>
          <a:sx n="102" d="100"/>
          <a:sy n="102" d="100"/>
        </p:scale>
        <p:origin x="20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2024/4/9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B3DD7F-2CBB-4E61-868E-7F8E8299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5D0F4D-B33C-4BBC-B8C2-670DBF95E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其他细节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20E2089-DE15-4E7B-86CB-98AE57E8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94" y="1371600"/>
            <a:ext cx="5426523" cy="47258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86C09D-159A-42E9-A673-A8BA22B34E57}"/>
              </a:ext>
            </a:extLst>
          </p:cNvPr>
          <p:cNvSpPr txBox="1"/>
          <p:nvPr/>
        </p:nvSpPr>
        <p:spPr>
          <a:xfrm>
            <a:off x="14140" y="3734512"/>
            <a:ext cx="1031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……</a:t>
            </a:r>
            <a:endParaRPr lang="zh-CN" altLang="en-US" sz="2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F0DF85-F226-4D0A-8A82-5DBB57298D31}"/>
              </a:ext>
            </a:extLst>
          </p:cNvPr>
          <p:cNvSpPr/>
          <p:nvPr/>
        </p:nvSpPr>
        <p:spPr>
          <a:xfrm>
            <a:off x="3251755" y="1295400"/>
            <a:ext cx="1777445" cy="121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BA26F8-37B7-45AD-A750-E92E66C779B2}"/>
              </a:ext>
            </a:extLst>
          </p:cNvPr>
          <p:cNvSpPr/>
          <p:nvPr/>
        </p:nvSpPr>
        <p:spPr>
          <a:xfrm>
            <a:off x="4800600" y="2819400"/>
            <a:ext cx="1164417" cy="121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5A9BBD-3711-4F45-B816-1C695813911C}"/>
              </a:ext>
            </a:extLst>
          </p:cNvPr>
          <p:cNvSpPr/>
          <p:nvPr/>
        </p:nvSpPr>
        <p:spPr>
          <a:xfrm>
            <a:off x="2590800" y="4648200"/>
            <a:ext cx="838200" cy="121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E3FA6E-A7C2-4E83-BA90-805FF3951912}"/>
              </a:ext>
            </a:extLst>
          </p:cNvPr>
          <p:cNvSpPr txBox="1"/>
          <p:nvPr/>
        </p:nvSpPr>
        <p:spPr>
          <a:xfrm>
            <a:off x="3352800" y="1295400"/>
            <a:ext cx="1031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1B5560-FE89-48ED-88E0-1D580712404C}"/>
              </a:ext>
            </a:extLst>
          </p:cNvPr>
          <p:cNvSpPr txBox="1"/>
          <p:nvPr/>
        </p:nvSpPr>
        <p:spPr>
          <a:xfrm>
            <a:off x="5476012" y="3429000"/>
            <a:ext cx="1031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EB3051-5145-4E7D-870A-07868BE85916}"/>
              </a:ext>
            </a:extLst>
          </p:cNvPr>
          <p:cNvSpPr txBox="1"/>
          <p:nvPr/>
        </p:nvSpPr>
        <p:spPr>
          <a:xfrm>
            <a:off x="3009900" y="5469002"/>
            <a:ext cx="1031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A112380-DE2C-42CF-AD2D-A449C89D1576}"/>
              </a:ext>
            </a:extLst>
          </p:cNvPr>
          <p:cNvSpPr txBox="1"/>
          <p:nvPr/>
        </p:nvSpPr>
        <p:spPr>
          <a:xfrm>
            <a:off x="6205206" y="2142853"/>
            <a:ext cx="2971800" cy="333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、低通滤波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截止频率设置为：</a:t>
            </a:r>
            <a:r>
              <a:rPr lang="en-US" altLang="zh-CN" dirty="0"/>
              <a:t>159kHz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、高通滤波（隔直）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截止频率设置为：</a:t>
            </a:r>
            <a:r>
              <a:rPr lang="en-US" altLang="zh-CN" dirty="0"/>
              <a:t>0.016Hz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、高通滤波（隔直）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截止频率设置为：</a:t>
            </a:r>
            <a:r>
              <a:rPr lang="en-US" altLang="zh-CN" dirty="0"/>
              <a:t>3.2Hz</a:t>
            </a:r>
          </a:p>
        </p:txBody>
      </p:sp>
    </p:spTree>
    <p:extLst>
      <p:ext uri="{BB962C8B-B14F-4D97-AF65-F5344CB8AC3E}">
        <p14:creationId xmlns:p14="http://schemas.microsoft.com/office/powerpoint/2010/main" val="58442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D3C17D-D20C-4C6D-A803-929756E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2F9117-B230-49BA-8D5F-27333458A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系统稳定性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AA944D-3FF6-4659-ABFF-DFA575913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60"/>
          <a:stretch/>
        </p:blipFill>
        <p:spPr>
          <a:xfrm>
            <a:off x="4572000" y="1280474"/>
            <a:ext cx="4278254" cy="17809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C8BF60-35C9-456C-88D5-A51017C63604}"/>
              </a:ext>
            </a:extLst>
          </p:cNvPr>
          <p:cNvSpPr txBox="1"/>
          <p:nvPr/>
        </p:nvSpPr>
        <p:spPr>
          <a:xfrm>
            <a:off x="320792" y="1295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反馈系统：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E1F578-6C5F-4289-A5C6-DA3110AB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3" y="1985407"/>
            <a:ext cx="3973454" cy="8485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FFBBB9-CB00-430F-AA07-25BE07B41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70" y="3021250"/>
            <a:ext cx="4013486" cy="3517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C9726C-C2CA-4C8E-955E-9B30DE7C3F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965"/>
          <a:stretch/>
        </p:blipFill>
        <p:spPr>
          <a:xfrm>
            <a:off x="4417348" y="4780081"/>
            <a:ext cx="4587557" cy="4572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F0E0CB9-98CB-4128-B9A1-46B3C33143AF}"/>
              </a:ext>
            </a:extLst>
          </p:cNvPr>
          <p:cNvSpPr txBox="1"/>
          <p:nvPr/>
        </p:nvSpPr>
        <p:spPr>
          <a:xfrm>
            <a:off x="4417348" y="403860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T(s)</a:t>
            </a:r>
            <a:r>
              <a:rPr lang="zh-CN" altLang="en-US" dirty="0"/>
              <a:t>：环路增益</a:t>
            </a:r>
          </a:p>
        </p:txBody>
      </p:sp>
    </p:spTree>
    <p:extLst>
      <p:ext uri="{BB962C8B-B14F-4D97-AF65-F5344CB8AC3E}">
        <p14:creationId xmlns:p14="http://schemas.microsoft.com/office/powerpoint/2010/main" val="227893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618F31-D501-4C2E-87EA-7A5297A0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2533A2-0AAA-4AA9-8E68-0BC2DE053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/>
              <a:t>级</a:t>
            </a:r>
            <a:r>
              <a:rPr lang="en-US" altLang="zh-CN" dirty="0"/>
              <a:t>JFET</a:t>
            </a:r>
            <a:r>
              <a:rPr lang="zh-CN" altLang="en-US" dirty="0"/>
              <a:t>放大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CA7283-80D0-48FC-8632-795FF258DB5C}"/>
              </a:ext>
            </a:extLst>
          </p:cNvPr>
          <p:cNvSpPr txBox="1"/>
          <p:nvPr/>
        </p:nvSpPr>
        <p:spPr>
          <a:xfrm>
            <a:off x="6096000" y="635214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相位裕度：</a:t>
            </a:r>
            <a:r>
              <a:rPr lang="en-US" altLang="zh-CN" dirty="0"/>
              <a:t>100.61°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D92598-2478-4DD0-A939-91311D24EAA1}"/>
              </a:ext>
            </a:extLst>
          </p:cNvPr>
          <p:cNvSpPr txBox="1"/>
          <p:nvPr/>
        </p:nvSpPr>
        <p:spPr>
          <a:xfrm>
            <a:off x="66085" y="6352143"/>
            <a:ext cx="48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100Hz~100kHz</a:t>
            </a:r>
            <a:r>
              <a:rPr lang="zh-CN" altLang="en-US" dirty="0"/>
              <a:t>频带范围内，稳定</a:t>
            </a:r>
            <a:r>
              <a:rPr lang="en-US" altLang="zh-CN" dirty="0"/>
              <a:t>61dB</a:t>
            </a:r>
            <a:r>
              <a:rPr lang="zh-CN" altLang="en-US" dirty="0"/>
              <a:t>增益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683297-680A-44C1-9441-6D900432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2535"/>
            <a:ext cx="8515350" cy="30386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59B20-D8BB-42F0-B67E-4923D5C66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13" y="3712768"/>
            <a:ext cx="3124200" cy="23188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EC692B-6441-493D-997B-C0E6C6081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059" y="3717022"/>
            <a:ext cx="3550272" cy="26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9B145A-7065-4A03-B011-C6B1486A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E71F9C-7AD7-4463-9A96-0A4D053EA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阶跃响应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595AF1-5A74-4C4B-988B-11B1EEDF84F3}"/>
              </a:ext>
            </a:extLst>
          </p:cNvPr>
          <p:cNvSpPr txBox="1"/>
          <p:nvPr/>
        </p:nvSpPr>
        <p:spPr>
          <a:xfrm>
            <a:off x="1447800" y="5522093"/>
            <a:ext cx="48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不存在过冲现象，放大器表现稳定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2E7017-530A-4E98-A7DC-117509B9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654943"/>
            <a:ext cx="52101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1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A61608-4611-46AA-84E9-398FFFE4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8E362-FDDB-4B3E-BA79-89539E353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噪声与信噪比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90ED82-4254-4E50-A0EE-FE449CA9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97" y="2362200"/>
            <a:ext cx="4286203" cy="3181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D3808C-880B-492A-A7BD-60CFB98DC3DD}"/>
                  </a:ext>
                </a:extLst>
              </p:cNvPr>
              <p:cNvSpPr txBox="1"/>
              <p:nvPr/>
            </p:nvSpPr>
            <p:spPr>
              <a:xfrm>
                <a:off x="4724400" y="2362200"/>
                <a:ext cx="4286203" cy="303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由于调整了静态工作点，使得最终表现出的噪声水平由</a:t>
                </a:r>
                <a:r>
                  <a:rPr lang="en-US" altLang="zh-CN" dirty="0"/>
                  <a:t>627.72p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下降为</a:t>
                </a:r>
                <a:r>
                  <a:rPr lang="en-US" altLang="zh-CN" dirty="0"/>
                  <a:t>525.9 p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此时对于</a:t>
                </a:r>
                <a:r>
                  <a:rPr lang="en-US" altLang="zh-CN" dirty="0"/>
                  <a:t>v4</a:t>
                </a:r>
                <a:r>
                  <a:rPr lang="zh-CN" altLang="en-US" dirty="0"/>
                  <a:t>线圈，</a:t>
                </a:r>
                <a:r>
                  <a:rPr lang="en-US" altLang="zh-CN" dirty="0"/>
                  <a:t>1e-5c</a:t>
                </a:r>
                <a:r>
                  <a:rPr lang="zh-CN" altLang="en-US" dirty="0"/>
                  <a:t>条件下：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SNR</a:t>
                </a:r>
                <a:r>
                  <a:rPr lang="zh-CN" altLang="en-US" dirty="0"/>
                  <a:t>由</a:t>
                </a:r>
                <a:r>
                  <a:rPr lang="en-US" altLang="zh-CN" dirty="0"/>
                  <a:t>1.566</a:t>
                </a:r>
                <a:r>
                  <a:rPr lang="zh-CN" altLang="en-US" dirty="0"/>
                  <a:t>上升为</a:t>
                </a:r>
                <a:r>
                  <a:rPr lang="en-US" altLang="zh-CN" dirty="0"/>
                  <a:t>1.891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D3808C-880B-492A-A7BD-60CFB98DC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62200"/>
                <a:ext cx="4286203" cy="3036985"/>
              </a:xfrm>
              <a:prstGeom prst="rect">
                <a:avLst/>
              </a:prstGeom>
              <a:blipFill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77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、方案一低噪声放大器设计总结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、进度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262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E6B477-EC2F-4F72-AC09-82917975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F0E07B-CC16-40AC-B3F7-0D0EE104F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进度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BD436A-74F3-4BA6-A57A-51140888D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7510"/>
            <a:ext cx="3752581" cy="47488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F3318F2-FE1C-4B2D-B03B-243F6C59F227}"/>
              </a:ext>
            </a:extLst>
          </p:cNvPr>
          <p:cNvSpPr txBox="1"/>
          <p:nvPr/>
        </p:nvSpPr>
        <p:spPr>
          <a:xfrm>
            <a:off x="228600" y="1607510"/>
            <a:ext cx="38862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12V</a:t>
            </a:r>
            <a:r>
              <a:rPr lang="zh-CN" altLang="en-US" dirty="0"/>
              <a:t>电池供电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、表层全部铺地，保证信号质量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963BFA-695E-4C8C-B13A-604D3392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/>
        </p:blipFill>
        <p:spPr>
          <a:xfrm>
            <a:off x="927373" y="2481108"/>
            <a:ext cx="2488654" cy="24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9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F49FB7-9FED-41CC-A99A-F2ED406C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A0F81B-2B52-41CA-BB32-4D0E5234C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报销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983153-3658-468A-B722-3562C4411A98}"/>
              </a:ext>
            </a:extLst>
          </p:cNvPr>
          <p:cNvSpPr txBox="1"/>
          <p:nvPr/>
        </p:nvSpPr>
        <p:spPr>
          <a:xfrm>
            <a:off x="990600" y="243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器件制板经费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969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、方案一低噪声放大器设计总结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、进度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E6F855-4F5D-4199-969E-E24939D5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CCE7ED-E09D-4323-8353-92BFE8EC6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基本思路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6B3B76-F8F0-44CE-A90A-89C7C74A80BA}"/>
              </a:ext>
            </a:extLst>
          </p:cNvPr>
          <p:cNvSpPr txBox="1"/>
          <p:nvPr/>
        </p:nvSpPr>
        <p:spPr>
          <a:xfrm>
            <a:off x="246562" y="1230531"/>
            <a:ext cx="874493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通过并联的方法使输入电压噪声降低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、运放直接并联（</a:t>
            </a:r>
            <a:r>
              <a:rPr lang="en-US" altLang="zh-CN" dirty="0"/>
              <a:t>AD745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、当前放大器芯片噪声水平有限，考虑使用</a:t>
            </a:r>
            <a:r>
              <a:rPr lang="en-US" altLang="zh-CN" dirty="0"/>
              <a:t>JFET</a:t>
            </a:r>
            <a:r>
              <a:rPr lang="zh-CN" altLang="en-US" dirty="0"/>
              <a:t>做运放前一级放大，并对</a:t>
            </a:r>
            <a:r>
              <a:rPr lang="en-US" altLang="zh-CN" dirty="0"/>
              <a:t>JFET</a:t>
            </a:r>
            <a:r>
              <a:rPr lang="zh-CN" altLang="en-US" dirty="0"/>
              <a:t>做并联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17E23BA-AB4C-4B83-BBDB-CDBE0A778B86}"/>
              </a:ext>
            </a:extLst>
          </p:cNvPr>
          <p:cNvGrpSpPr/>
          <p:nvPr/>
        </p:nvGrpSpPr>
        <p:grpSpPr>
          <a:xfrm>
            <a:off x="2819400" y="2073034"/>
            <a:ext cx="3505200" cy="2209800"/>
            <a:chOff x="2039332" y="2286000"/>
            <a:chExt cx="4932968" cy="27432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C89A3-081C-4239-90B2-73344E790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700" y="2286000"/>
              <a:ext cx="4800600" cy="261263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62199E-0AEB-4AE8-A08F-75CAB16F2287}"/>
                </a:ext>
              </a:extLst>
            </p:cNvPr>
            <p:cNvSpPr/>
            <p:nvPr/>
          </p:nvSpPr>
          <p:spPr>
            <a:xfrm>
              <a:off x="2039332" y="4419600"/>
              <a:ext cx="703868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9FEDAE05-BFB9-456C-8826-F5F1F1B9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09" y="1252773"/>
            <a:ext cx="3323809" cy="5809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0D5E80-1750-4066-AE74-A092396B0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66" y="4591152"/>
            <a:ext cx="6596868" cy="22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984F88-DFD3-44F7-9C67-353C1F52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22E88B-E0FF-4397-8129-C8AA4DA83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参考设计（</a:t>
            </a:r>
            <a:r>
              <a:rPr lang="en-US" altLang="zh-CN" dirty="0"/>
              <a:t>1</a:t>
            </a:r>
            <a:r>
              <a:rPr lang="zh-CN" altLang="en-US" dirty="0"/>
              <a:t>级</a:t>
            </a:r>
            <a:r>
              <a:rPr lang="en-US" altLang="zh-CN" dirty="0"/>
              <a:t>JFET</a:t>
            </a:r>
            <a:r>
              <a:rPr lang="zh-CN" altLang="en-US" dirty="0"/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35E76C-4014-4340-A5F8-8D7DB0ED3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8" r="5870"/>
          <a:stretch/>
        </p:blipFill>
        <p:spPr>
          <a:xfrm>
            <a:off x="190500" y="2438400"/>
            <a:ext cx="5334000" cy="33142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33BF09-CB27-4BF8-94CE-3770F67D586F}"/>
              </a:ext>
            </a:extLst>
          </p:cNvPr>
          <p:cNvSpPr txBox="1"/>
          <p:nvPr/>
        </p:nvSpPr>
        <p:spPr>
          <a:xfrm>
            <a:off x="5924550" y="3048000"/>
            <a:ext cx="31242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主要噪声来源：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JFET</a:t>
            </a:r>
            <a:r>
              <a:rPr lang="zh-CN" altLang="en-US" dirty="0"/>
              <a:t>输入噪声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</a:t>
            </a:r>
            <a:r>
              <a:rPr lang="en-US" altLang="zh-CN" baseline="-25000" dirty="0"/>
              <a:t>B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en-US" altLang="zh-CN" baseline="-25000" dirty="0"/>
              <a:t>G</a:t>
            </a:r>
            <a:r>
              <a:rPr lang="zh-CN" altLang="en-US" dirty="0"/>
              <a:t>热噪声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</a:t>
            </a:r>
            <a:r>
              <a:rPr lang="en-US" altLang="zh-CN" baseline="-25000" dirty="0"/>
              <a:t>S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en-US" altLang="zh-CN" baseline="-25000" dirty="0"/>
              <a:t>S2</a:t>
            </a:r>
            <a:r>
              <a:rPr lang="zh-CN" altLang="en-US" dirty="0"/>
              <a:t>热噪声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715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86A8D1-05A4-46BF-95D3-56492898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7A7653-CDBA-4FC3-9393-3B61D26B1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元件列表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44409E-5A8B-4829-A6BE-695FD232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112702"/>
            <a:ext cx="7677150" cy="5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5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E3A38C5-2086-4072-8786-F98A77E2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35"/>
          <a:stretch/>
        </p:blipFill>
        <p:spPr>
          <a:xfrm>
            <a:off x="5476973" y="3008387"/>
            <a:ext cx="2981962" cy="21336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984F88-DFD3-44F7-9C67-353C1F52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22E88B-E0FF-4397-8129-C8AA4DA83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更改设计（</a:t>
            </a:r>
            <a:r>
              <a:rPr lang="en-US" altLang="zh-CN" dirty="0"/>
              <a:t>1</a:t>
            </a:r>
            <a:r>
              <a:rPr lang="zh-CN" altLang="en-US" dirty="0"/>
              <a:t>级</a:t>
            </a:r>
            <a:r>
              <a:rPr lang="en-US" altLang="zh-CN" dirty="0"/>
              <a:t>JFET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377579-C5C9-42DD-938D-BAF3C8F2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9" y="1828800"/>
            <a:ext cx="4339997" cy="43248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07B3810-F4A0-4799-8645-79169705FF5D}"/>
              </a:ext>
            </a:extLst>
          </p:cNvPr>
          <p:cNvSpPr txBox="1"/>
          <p:nvPr/>
        </p:nvSpPr>
        <p:spPr>
          <a:xfrm>
            <a:off x="4343400" y="1269854"/>
            <a:ext cx="48006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JFET</a:t>
            </a:r>
            <a:r>
              <a:rPr lang="zh-CN" altLang="en-US" dirty="0"/>
              <a:t>选型</a:t>
            </a: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市面上大部分</a:t>
            </a:r>
            <a:r>
              <a:rPr lang="en-US" altLang="zh-CN" dirty="0"/>
              <a:t>JFET</a:t>
            </a:r>
            <a:r>
              <a:rPr lang="zh-CN" altLang="en-US" dirty="0"/>
              <a:t>不提供噪声参数，使用能调研到的最低噪声水平的</a:t>
            </a:r>
            <a:r>
              <a:rPr lang="en-US" altLang="zh-CN" dirty="0"/>
              <a:t>JFET</a:t>
            </a:r>
            <a:r>
              <a:rPr lang="zh-CN" altLang="en-US" dirty="0"/>
              <a:t>：</a:t>
            </a:r>
            <a:r>
              <a:rPr lang="en-US" altLang="zh-CN" dirty="0"/>
              <a:t>JFE150</a:t>
            </a:r>
            <a:r>
              <a:rPr lang="zh-CN" altLang="en-US" dirty="0"/>
              <a:t>，并使其</a:t>
            </a:r>
            <a:r>
              <a:rPr lang="zh-CN" altLang="en-US" dirty="0">
                <a:solidFill>
                  <a:srgbClr val="FF0000"/>
                </a:solidFill>
              </a:rPr>
              <a:t>静态工作点</a:t>
            </a:r>
            <a:r>
              <a:rPr lang="en-US" altLang="zh-CN" dirty="0">
                <a:solidFill>
                  <a:srgbClr val="FF0000"/>
                </a:solidFill>
              </a:rPr>
              <a:t>Ids=2mA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移除输入端电阻</a:t>
            </a: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能有效保证运放整体的输入阻抗</a:t>
            </a:r>
            <a:endParaRPr lang="en-US" altLang="zh-CN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不需要低通滤波以及限流电阻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降低反馈电阻阻值</a:t>
            </a:r>
          </a:p>
        </p:txBody>
      </p:sp>
    </p:spTree>
    <p:extLst>
      <p:ext uri="{BB962C8B-B14F-4D97-AF65-F5344CB8AC3E}">
        <p14:creationId xmlns:p14="http://schemas.microsoft.com/office/powerpoint/2010/main" val="234133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B47209-8E08-4CDF-9458-260F699F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EB0EC4-03B2-4A69-BEE1-06A491329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8</a:t>
            </a:r>
            <a:r>
              <a:rPr lang="zh-CN" altLang="en-US" dirty="0"/>
              <a:t>级</a:t>
            </a:r>
            <a:r>
              <a:rPr lang="en-US" altLang="zh-CN" dirty="0"/>
              <a:t>JFET——</a:t>
            </a:r>
            <a:r>
              <a:rPr lang="zh-CN" altLang="en-US" dirty="0"/>
              <a:t>静态工作点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/>
              <p:nvPr/>
            </p:nvSpPr>
            <p:spPr>
              <a:xfrm>
                <a:off x="391113" y="974725"/>
                <a:ext cx="2598853" cy="1877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1.2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13" y="974725"/>
                <a:ext cx="2598853" cy="1877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51DE82A-80A1-48BE-9BAA-AA3A425E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480" y="839152"/>
            <a:ext cx="3095920" cy="27514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A864FF-3FCD-4C0C-8498-0BC662765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835783"/>
            <a:ext cx="8153400" cy="265085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3844FB-B68F-4E9D-940B-B6BDC08D5FB8}"/>
              </a:ext>
            </a:extLst>
          </p:cNvPr>
          <p:cNvSpPr txBox="1"/>
          <p:nvPr/>
        </p:nvSpPr>
        <p:spPr>
          <a:xfrm>
            <a:off x="160453" y="2789031"/>
            <a:ext cx="5791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即使是同一型号的</a:t>
            </a:r>
            <a:r>
              <a:rPr lang="en-US" altLang="zh-CN" dirty="0"/>
              <a:t>JFET</a:t>
            </a:r>
            <a:r>
              <a:rPr lang="zh-CN" altLang="en-US" dirty="0"/>
              <a:t>，工作曲线也会存在较大的不同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多个</a:t>
            </a:r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en-US" dirty="0">
                <a:solidFill>
                  <a:srgbClr val="FF0000"/>
                </a:solidFill>
              </a:rPr>
              <a:t>的一致性？</a:t>
            </a:r>
          </a:p>
        </p:txBody>
      </p:sp>
    </p:spTree>
    <p:extLst>
      <p:ext uri="{BB962C8B-B14F-4D97-AF65-F5344CB8AC3E}">
        <p14:creationId xmlns:p14="http://schemas.microsoft.com/office/powerpoint/2010/main" val="244093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B47209-8E08-4CDF-9458-260F699F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EB0EC4-03B2-4A69-BEE1-06A491329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8</a:t>
            </a:r>
            <a:r>
              <a:rPr lang="zh-CN" altLang="en-US" dirty="0"/>
              <a:t>级</a:t>
            </a:r>
            <a:r>
              <a:rPr lang="en-US" altLang="zh-CN" dirty="0"/>
              <a:t>JFET——</a:t>
            </a:r>
            <a:r>
              <a:rPr lang="zh-CN" altLang="en-US" dirty="0"/>
              <a:t>静态工作点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/>
              <p:nvPr/>
            </p:nvSpPr>
            <p:spPr>
              <a:xfrm>
                <a:off x="533400" y="1600200"/>
                <a:ext cx="8077200" cy="4052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1.2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代入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推得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=0.913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0" dirty="0"/>
                  <a:t>求得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0.913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=57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保证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求得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−0.913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567.9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注意，整个电路的电阻阻值要求会根据并联的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JFET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数目进行变化</a:t>
                </a:r>
                <a:endParaRPr lang="en-US" altLang="zh-CN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130DAB-0DE2-4EB1-B9DE-ECCA8C9D8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8077200" cy="4052135"/>
              </a:xfrm>
              <a:prstGeom prst="rect">
                <a:avLst/>
              </a:prstGeom>
              <a:blipFill>
                <a:blip r:embed="rId2"/>
                <a:stretch>
                  <a:fillRect l="-1811" b="-2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41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A3ADFF-0910-4689-8BF6-A2304847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BBD54F-93A3-4527-A98D-80748EF7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运放带宽增益积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58C37B-4135-4CFD-81CF-21405C4FE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03"/>
          <a:stretch/>
        </p:blipFill>
        <p:spPr>
          <a:xfrm>
            <a:off x="4038599" y="3981441"/>
            <a:ext cx="4986338" cy="29532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39C217-ED23-4631-AD94-D4B4932EF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31"/>
          <a:stretch/>
        </p:blipFill>
        <p:spPr>
          <a:xfrm>
            <a:off x="4018960" y="1050139"/>
            <a:ext cx="5210175" cy="29532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CD46E9-287B-444D-9510-EFC58D716B4A}"/>
              </a:ext>
            </a:extLst>
          </p:cNvPr>
          <p:cNvSpPr txBox="1"/>
          <p:nvPr/>
        </p:nvSpPr>
        <p:spPr>
          <a:xfrm>
            <a:off x="201891" y="1180216"/>
            <a:ext cx="4275056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运放型号：</a:t>
            </a:r>
            <a:r>
              <a:rPr lang="en-US" altLang="zh-CN" dirty="0"/>
              <a:t>OPA202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带宽增益积：</a:t>
            </a:r>
            <a:r>
              <a:rPr lang="en-US" altLang="zh-CN" dirty="0"/>
              <a:t>1MHz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运放型号：</a:t>
            </a:r>
            <a:r>
              <a:rPr lang="en-US" altLang="zh-CN" dirty="0"/>
              <a:t>OPA211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带宽增益积：</a:t>
            </a:r>
            <a:r>
              <a:rPr lang="en-US" altLang="zh-CN" dirty="0"/>
              <a:t>80MHz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运放带宽增益积参数会影响最终输出的频率响应</a:t>
            </a:r>
            <a:endParaRPr lang="en-US" altLang="zh-CN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381986</TotalTime>
  <Words>461</Words>
  <Application>Microsoft Office PowerPoint</Application>
  <PresentationFormat>全屏显示(4:3)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Wingdings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4874</cp:revision>
  <cp:lastPrinted>2023-09-04T07:35:07Z</cp:lastPrinted>
  <dcterms:created xsi:type="dcterms:W3CDTF">1601-01-01T00:00:00Z</dcterms:created>
  <dcterms:modified xsi:type="dcterms:W3CDTF">2024-04-09T08:52:56Z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