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784" r:id="rId1"/>
  </p:sldMasterIdLst>
  <p:notesMasterIdLst>
    <p:notesMasterId r:id="rId11"/>
  </p:notesMasterIdLst>
  <p:handoutMasterIdLst>
    <p:handoutMasterId r:id="rId12"/>
  </p:handoutMasterIdLst>
  <p:sldIdLst>
    <p:sldId id="626" r:id="rId2"/>
    <p:sldId id="681" r:id="rId3"/>
    <p:sldId id="678" r:id="rId4"/>
    <p:sldId id="693" r:id="rId5"/>
    <p:sldId id="689" r:id="rId6"/>
    <p:sldId id="690" r:id="rId7"/>
    <p:sldId id="684" r:id="rId8"/>
    <p:sldId id="695" r:id="rId9"/>
    <p:sldId id="687" r:id="rId10"/>
  </p:sldIdLst>
  <p:sldSz cx="9144000" cy="5143500" type="screen16x9"/>
  <p:notesSz cx="6400800" cy="86868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>
          <p15:clr>
            <a:srgbClr val="A4A3A4"/>
          </p15:clr>
        </p15:guide>
        <p15:guide id="2" pos="201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RD" initials="WORD" lastIdx="2" clrIdx="0">
    <p:extLst>
      <p:ext uri="{19B8F6BF-5375-455C-9EA6-DF929625EA0E}">
        <p15:presenceInfo xmlns:p15="http://schemas.microsoft.com/office/powerpoint/2012/main" userId="WORD" providerId="None"/>
      </p:ext>
    </p:extLst>
  </p:cmAuthor>
  <p:cmAuthor id="2" name="灵芝 韩" initials="灵芝" lastIdx="1" clrIdx="1">
    <p:extLst>
      <p:ext uri="{19B8F6BF-5375-455C-9EA6-DF929625EA0E}">
        <p15:presenceInfo xmlns:p15="http://schemas.microsoft.com/office/powerpoint/2012/main" userId="d739a46a8daa80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FF0000"/>
    <a:srgbClr val="00CC00"/>
    <a:srgbClr val="CCFF99"/>
    <a:srgbClr val="006600"/>
    <a:srgbClr val="0000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95" autoAdjust="0"/>
    <p:restoredTop sz="92857" autoAdjust="0"/>
  </p:normalViewPr>
  <p:slideViewPr>
    <p:cSldViewPr>
      <p:cViewPr varScale="1">
        <p:scale>
          <a:sx n="148" d="100"/>
          <a:sy n="148" d="100"/>
        </p:scale>
        <p:origin x="126" y="4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276" y="-84"/>
      </p:cViewPr>
      <p:guideLst>
        <p:guide orient="horz" pos="2736"/>
        <p:guide pos="20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DC2C11A-F692-4462-89DE-7146AC8B77AA}" type="datetimeFigureOut">
              <a:rPr lang="zh-CN" altLang="en-US"/>
              <a:pPr>
                <a:defRPr/>
              </a:pPr>
              <a:t>2024/4/2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wrap="square" lIns="91402" tIns="45701" rIns="91402" bIns="457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0D583E-BE90-4D2F-A473-F9CE3EEF61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196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76" tIns="43088" rIns="86176" bIns="43088" numCol="1" anchor="t" anchorCtr="0" compatLnSpc="1">
            <a:prstTxWarp prst="textNoShape">
              <a:avLst/>
            </a:prstTxWarp>
          </a:bodyPr>
          <a:lstStyle>
            <a:lvl1pPr defTabSz="861854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76" tIns="43088" rIns="86176" bIns="43088" numCol="1" anchor="t" anchorCtr="0" compatLnSpc="1">
            <a:prstTxWarp prst="textNoShape">
              <a:avLst/>
            </a:prstTxWarp>
          </a:bodyPr>
          <a:lstStyle>
            <a:lvl1pPr algn="r" defTabSz="861854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6388" y="652463"/>
            <a:ext cx="5788025" cy="3255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76" tIns="43088" rIns="86176" bIns="43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76" tIns="43088" rIns="86176" bIns="43088" numCol="1" anchor="b" anchorCtr="0" compatLnSpc="1">
            <a:prstTxWarp prst="textNoShape">
              <a:avLst/>
            </a:prstTxWarp>
          </a:bodyPr>
          <a:lstStyle>
            <a:lvl1pPr defTabSz="861854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76" tIns="43088" rIns="86176" bIns="43088" numCol="1" anchor="b" anchorCtr="0" compatLnSpc="1">
            <a:prstTxWarp prst="textNoShape">
              <a:avLst/>
            </a:prstTxWarp>
          </a:bodyPr>
          <a:lstStyle>
            <a:lvl1pPr algn="r" defTabSz="858838" eaLnBrk="1" hangingPunct="1">
              <a:defRPr sz="1100"/>
            </a:lvl1pPr>
          </a:lstStyle>
          <a:p>
            <a:pPr>
              <a:defRPr/>
            </a:pPr>
            <a:fld id="{67746268-AFCC-4766-A3DC-8788935CC3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6218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CFF96-8BBB-468D-99F9-AB6618DD45F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1" y="3498056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2678906"/>
            <a:ext cx="9144000" cy="34529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pic>
        <p:nvPicPr>
          <p:cNvPr id="6" name="图片 13" descr="未命名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036" y="175025"/>
            <a:ext cx="998606" cy="97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 userDrawn="1"/>
        </p:nvSpPr>
        <p:spPr>
          <a:xfrm>
            <a:off x="698756" y="4841712"/>
            <a:ext cx="3332964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8" name="TextBox 18"/>
          <p:cNvSpPr txBox="1"/>
          <p:nvPr userDrawn="1"/>
        </p:nvSpPr>
        <p:spPr>
          <a:xfrm>
            <a:off x="5530182" y="4848277"/>
            <a:ext cx="2069797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Modern Physics Department</a:t>
            </a:r>
            <a:endParaRPr lang="zh-CN" altLang="en-US" sz="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314455"/>
            <a:ext cx="7772400" cy="1372321"/>
          </a:xfrm>
        </p:spPr>
        <p:txBody>
          <a:bodyPr anchor="b"/>
          <a:lstStyle>
            <a:lvl1pPr algn="l">
              <a:defRPr sz="36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48006" indent="0" algn="l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1C71ED-32D0-4322-A1A9-9A92BC2A28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522299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11000"/>
            <a:ext cx="8229600" cy="328955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C629-FE4D-4CBB-927D-81792BD0EB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317970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05984"/>
            <a:ext cx="1777470" cy="419457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7072314" y="4894008"/>
            <a:ext cx="1574800" cy="18639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3913191" y="4894008"/>
            <a:ext cx="3159125" cy="18639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>
          <a:xfrm>
            <a:off x="8647113" y="4894008"/>
            <a:ext cx="366712" cy="18639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D11BC-7B80-4B1A-A6F1-4820BC6DA0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820702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itchFamily="2" charset="-122"/>
              <a:buChar char="◇"/>
              <a:defRPr/>
            </a:lvl2pPr>
            <a:extLst/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59532" y="8037"/>
            <a:ext cx="8229600" cy="630138"/>
          </a:xfrm>
        </p:spPr>
        <p:txBody>
          <a:bodyPr rtlCol="0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7572375" y="4806558"/>
            <a:ext cx="107473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4413253" y="4806558"/>
            <a:ext cx="3159125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D2AF-2960-4702-AC8F-C1C75B32F7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421590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2253854"/>
            <a:ext cx="182562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燕尾形 4"/>
          <p:cNvSpPr/>
          <p:nvPr/>
        </p:nvSpPr>
        <p:spPr>
          <a:xfrm>
            <a:off x="3449640" y="2253854"/>
            <a:ext cx="18415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anchor="b"/>
          <a:lstStyle>
            <a:lvl1pPr algn="r">
              <a:buNone/>
              <a:defRPr sz="36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/>
          <a:lstStyle>
            <a:lvl1pPr marL="0" indent="0" algn="l">
              <a:buNone/>
              <a:defRPr sz="1725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F2E4-51B9-46E4-981A-CA062A62AB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2715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1000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1000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97097-52EC-4916-9B40-01B4962C97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9286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9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083225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083225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E7B8-4E03-40FA-AAC1-14697AE925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1637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D3BD-A3CA-45A7-90B7-CC5C09CF5D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0766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2C45-2C8B-401B-B99E-4B9805C5D0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096478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1875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2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62B4-0FAF-4678-B023-56663EC4940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4696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>
            <a:spLocks/>
          </p:cNvSpPr>
          <p:nvPr/>
        </p:nvSpPr>
        <p:spPr bwMode="auto">
          <a:xfrm>
            <a:off x="500065" y="4458891"/>
            <a:ext cx="4940300" cy="6905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  <a:ea typeface="宋体" charset="-122"/>
            </a:endParaRPr>
          </a:p>
        </p:txBody>
      </p:sp>
      <p:sp>
        <p:nvSpPr>
          <p:cNvPr id="6" name="任意多边形 13"/>
          <p:cNvSpPr>
            <a:spLocks/>
          </p:cNvSpPr>
          <p:nvPr/>
        </p:nvSpPr>
        <p:spPr bwMode="auto">
          <a:xfrm>
            <a:off x="485776" y="4454128"/>
            <a:ext cx="3690938" cy="700088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4340808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8" y="3740944"/>
            <a:ext cx="182563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燕尾形 9"/>
          <p:cNvSpPr/>
          <p:nvPr/>
        </p:nvSpPr>
        <p:spPr>
          <a:xfrm>
            <a:off x="8477253" y="3740944"/>
            <a:ext cx="182563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tIns="0"/>
          <a:lstStyle>
            <a:lvl1pPr marL="0" marR="13716" indent="0" algn="r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extLst/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1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25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79913" y="4806558"/>
            <a:ext cx="2351087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7BE3B-D26A-48DE-9177-6BF99D411C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6160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357188" y="33468"/>
            <a:ext cx="8229600" cy="597694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110853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7072314" y="4895736"/>
            <a:ext cx="1574800" cy="18466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75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913191" y="4895736"/>
            <a:ext cx="3159125" cy="184666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75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4895736"/>
            <a:ext cx="366712" cy="1846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750"/>
            </a:lvl1pPr>
          </a:lstStyle>
          <a:p>
            <a:pPr>
              <a:defRPr/>
            </a:pPr>
            <a:fld id="{289D4759-2093-4E3D-90C6-72363DF6CE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矩形 10"/>
          <p:cNvSpPr/>
          <p:nvPr/>
        </p:nvSpPr>
        <p:spPr>
          <a:xfrm>
            <a:off x="143508" y="0"/>
            <a:ext cx="36513" cy="51435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0" y="647013"/>
            <a:ext cx="9144000" cy="3452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00034" y="4875630"/>
            <a:ext cx="2810385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75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75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8" r:id="rId1"/>
    <p:sldLayoutId id="2147485119" r:id="rId2"/>
    <p:sldLayoutId id="2147485120" r:id="rId3"/>
    <p:sldLayoutId id="2147485121" r:id="rId4"/>
    <p:sldLayoutId id="2147485122" r:id="rId5"/>
    <p:sldLayoutId id="2147485123" r:id="rId6"/>
    <p:sldLayoutId id="2147485115" r:id="rId7"/>
    <p:sldLayoutId id="2147485124" r:id="rId8"/>
    <p:sldLayoutId id="2147485125" r:id="rId9"/>
    <p:sldLayoutId id="2147485116" r:id="rId10"/>
    <p:sldLayoutId id="2147485117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en-US" sz="33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Lucida Sans Unicode" pitchFamily="34" charset="0"/>
          <a:ea typeface="黑体" pitchFamily="49" charset="-122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Lucida Sans Unicode" pitchFamily="34" charset="0"/>
          <a:ea typeface="黑体" pitchFamily="49" charset="-122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Lucida Sans Unicode" pitchFamily="34" charset="0"/>
          <a:ea typeface="黑体" pitchFamily="49" charset="-122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Lucida Sans Unicode" pitchFamily="34" charset="0"/>
          <a:ea typeface="黑体" pitchFamily="49" charset="-122"/>
        </a:defRPr>
      </a:lvl9pPr>
      <a:extLst/>
    </p:titleStyle>
    <p:bodyStyle>
      <a:lvl1pPr marL="273844" indent="-191691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025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65535" indent="-171450" algn="l" rtl="0" eaLnBrk="0" fontAlgn="base" hangingPunct="0">
        <a:spcBef>
          <a:spcPts val="244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lang="zh-CN" altLang="en-US" sz="1725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44129" indent="-171450" algn="l" rtl="0" eaLnBrk="0" fontAlgn="base" hangingPunct="0">
        <a:spcBef>
          <a:spcPts val="263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1575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57250" indent="-171450" algn="l" rtl="0" eaLnBrk="0" fontAlgn="base" hangingPunct="0">
        <a:spcBef>
          <a:spcPts val="263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425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28700" indent="-171450" algn="l" rtl="0" eaLnBrk="0" fontAlgn="base" hangingPunct="0">
        <a:spcBef>
          <a:spcPts val="263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2001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7488" y="620901"/>
            <a:ext cx="6268837" cy="1372321"/>
          </a:xfrm>
        </p:spPr>
        <p:txBody>
          <a:bodyPr/>
          <a:lstStyle/>
          <a:p>
            <a:pPr algn="ctr">
              <a:lnSpc>
                <a:spcPct val="60000"/>
              </a:lnSpc>
            </a:pPr>
            <a:r>
              <a:rPr lang="en-US" altLang="zh-CN" sz="3300" dirty="0" err="1"/>
              <a:t>SiPM</a:t>
            </a:r>
            <a:r>
              <a:rPr lang="zh-CN" altLang="en-US" sz="3300" dirty="0"/>
              <a:t>读出电子学汇报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4" y="2788862"/>
            <a:ext cx="6857999" cy="1846529"/>
          </a:xfrm>
        </p:spPr>
        <p:txBody>
          <a:bodyPr/>
          <a:lstStyle/>
          <a:p>
            <a:pPr algn="ctr"/>
            <a:r>
              <a:rPr lang="zh-CN" altLang="en-US" sz="1800" dirty="0"/>
              <a:t>韩灵芝</a:t>
            </a:r>
            <a:endParaRPr lang="en-US" altLang="zh-CN" sz="1800" dirty="0"/>
          </a:p>
          <a:p>
            <a:pPr algn="ctr"/>
            <a:r>
              <a:rPr lang="en-US" altLang="zh-CN" sz="1800" dirty="0"/>
              <a:t>2024.04.02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1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6"/>
    </mc:Choice>
    <mc:Fallback xmlns="">
      <p:transition spd="slow" advTm="47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DDC54746-C6DB-4AFE-BD7A-D1DAF008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系统总体设计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70FAF6-A06A-46F5-A937-274F3D9B2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E892301-B9D5-4514-9435-DFC5860F6E7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669429"/>
            <a:ext cx="5184576" cy="247838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0EA659FF-CD70-4E93-BDE5-95B1D601443A}"/>
              </a:ext>
            </a:extLst>
          </p:cNvPr>
          <p:cNvSpPr txBox="1"/>
          <p:nvPr/>
        </p:nvSpPr>
        <p:spPr>
          <a:xfrm>
            <a:off x="510177" y="3003768"/>
            <a:ext cx="8054899" cy="1968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使用</a:t>
            </a:r>
            <a:r>
              <a:rPr lang="en-US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±6V</a:t>
            </a: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外部电源输入</a:t>
            </a:r>
            <a:endParaRPr lang="en-US" altLang="zh-CN" sz="1600" dirty="0"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通过升压稳压器将电压升至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30V</a:t>
            </a: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获得一个稳定的电压</a:t>
            </a: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确保</a:t>
            </a:r>
            <a:r>
              <a:rPr lang="en-US" altLang="zh-CN" sz="1600" dirty="0" err="1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SiPM</a:t>
            </a: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正常运行</a:t>
            </a:r>
            <a:endParaRPr lang="en-US" altLang="zh-CN" sz="1600" dirty="0"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电源电压</a:t>
            </a: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经过</a:t>
            </a: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低压差线性稳压器获</a:t>
            </a:r>
            <a:r>
              <a:rPr lang="zh-CN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得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±5V</a:t>
            </a:r>
            <a:r>
              <a:rPr lang="zh-CN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电压</a:t>
            </a: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给</a:t>
            </a:r>
            <a:r>
              <a:rPr lang="zh-CN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运放供电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err="1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SiPM</a:t>
            </a: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生成的脉冲信号经过电荷灵敏前置放大器，通过积分获取其能量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放大后的信号经过</a:t>
            </a:r>
            <a:r>
              <a:rPr lang="zh-CN" altLang="zh-CN" sz="16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甄别器获取时间信息</a:t>
            </a:r>
            <a:endParaRPr lang="zh-CN" altLang="en-US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21299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CB26D574-69EA-47F9-8FD0-958D6593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SiPM</a:t>
            </a:r>
            <a:r>
              <a:rPr lang="zh-CN" altLang="en-US" dirty="0"/>
              <a:t>选型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EAA5B6F-B504-4343-ADE2-C627C801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  <p:graphicFrame>
        <p:nvGraphicFramePr>
          <p:cNvPr id="5" name="表格 8">
            <a:extLst>
              <a:ext uri="{FF2B5EF4-FFF2-40B4-BE49-F238E27FC236}">
                <a16:creationId xmlns:a16="http://schemas.microsoft.com/office/drawing/2014/main" id="{19C94B92-830A-465E-992D-886B27C44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664138"/>
              </p:ext>
            </p:extLst>
          </p:nvPr>
        </p:nvGraphicFramePr>
        <p:xfrm>
          <a:off x="492559" y="1167593"/>
          <a:ext cx="7963545" cy="2808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709">
                  <a:extLst>
                    <a:ext uri="{9D8B030D-6E8A-4147-A177-3AD203B41FA5}">
                      <a16:colId xmlns:a16="http://schemas.microsoft.com/office/drawing/2014/main" val="1198652049"/>
                    </a:ext>
                  </a:extLst>
                </a:gridCol>
                <a:gridCol w="1416699">
                  <a:extLst>
                    <a:ext uri="{9D8B030D-6E8A-4147-A177-3AD203B41FA5}">
                      <a16:colId xmlns:a16="http://schemas.microsoft.com/office/drawing/2014/main" val="1354616024"/>
                    </a:ext>
                  </a:extLst>
                </a:gridCol>
                <a:gridCol w="1819642">
                  <a:extLst>
                    <a:ext uri="{9D8B030D-6E8A-4147-A177-3AD203B41FA5}">
                      <a16:colId xmlns:a16="http://schemas.microsoft.com/office/drawing/2014/main" val="2905220210"/>
                    </a:ext>
                  </a:extLst>
                </a:gridCol>
                <a:gridCol w="1626664">
                  <a:extLst>
                    <a:ext uri="{9D8B030D-6E8A-4147-A177-3AD203B41FA5}">
                      <a16:colId xmlns:a16="http://schemas.microsoft.com/office/drawing/2014/main" val="3549374414"/>
                    </a:ext>
                  </a:extLst>
                </a:gridCol>
                <a:gridCol w="1507831">
                  <a:extLst>
                    <a:ext uri="{9D8B030D-6E8A-4147-A177-3AD203B41FA5}">
                      <a16:colId xmlns:a16="http://schemas.microsoft.com/office/drawing/2014/main" val="1759581053"/>
                    </a:ext>
                  </a:extLst>
                </a:gridCol>
              </a:tblGrid>
              <a:tr h="469909">
                <a:tc>
                  <a:txBody>
                    <a:bodyPr/>
                    <a:lstStyle/>
                    <a:p>
                      <a:pPr algn="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安森美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MicroFJ-60035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京邦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TN3050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滨松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S13360-6075CS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滨松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S13361-3050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5114406"/>
                  </a:ext>
                </a:extLst>
              </a:tr>
              <a:tr h="3892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工作电压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25.2--30.7V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25.8--30.2V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51--61V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51--61V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0888610"/>
                  </a:ext>
                </a:extLst>
              </a:tr>
              <a:tr h="42864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芯片尺寸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（有效感光面积）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6.07 × 6.07 </a:t>
                      </a:r>
                      <a:r>
                        <a:rPr kumimoji="0" lang="en-US" altLang="zh-CN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mm</a:t>
                      </a:r>
                      <a:r>
                        <a:rPr kumimoji="0" lang="en-US" altLang="zh-CN" sz="1050" kern="1200" baseline="300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× 3 </a:t>
                      </a:r>
                      <a:r>
                        <a:rPr kumimoji="0" lang="en-US" altLang="zh-CN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mm</a:t>
                      </a:r>
                      <a:r>
                        <a:rPr kumimoji="0" lang="en-US" altLang="zh-CN" sz="1050" kern="1200" baseline="300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 × 6</a:t>
                      </a:r>
                      <a:r>
                        <a:rPr kumimoji="0" lang="en-US" altLang="zh-CN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mm</a:t>
                      </a:r>
                      <a:r>
                        <a:rPr kumimoji="0" lang="en-US" altLang="zh-CN" sz="1050" kern="1200" baseline="300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× 3 </a:t>
                      </a:r>
                      <a:r>
                        <a:rPr kumimoji="0" lang="en-US" altLang="zh-CN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mm</a:t>
                      </a:r>
                      <a:r>
                        <a:rPr kumimoji="0" lang="en-US" altLang="zh-CN" sz="1050" kern="1200" baseline="300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5289317"/>
                  </a:ext>
                </a:extLst>
              </a:tr>
              <a:tr h="54824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暗计数率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150 kHz/</a:t>
                      </a:r>
                      <a:r>
                        <a:rPr kumimoji="0" lang="en-US" altLang="zh-CN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mm</a:t>
                      </a:r>
                      <a:r>
                        <a:rPr kumimoji="0" lang="en-US" altLang="zh-CN" sz="1050" kern="1200" baseline="300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典型</a:t>
                      </a: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124/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最大</a:t>
                      </a: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288kHz/</a:t>
                      </a:r>
                      <a:r>
                        <a:rPr kumimoji="0" lang="en-US" altLang="zh-CN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mm</a:t>
                      </a:r>
                      <a:r>
                        <a:rPr kumimoji="0" lang="en-US" altLang="zh-CN" sz="1050" kern="1200" baseline="300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0" lang="zh-CN" altLang="zh-CN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典型</a:t>
                      </a: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2000/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最大</a:t>
                      </a: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6000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kbps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典型</a:t>
                      </a:r>
                      <a:r>
                        <a:rPr lang="en-US" altLang="zh-CN" sz="105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0.5/</a:t>
                      </a:r>
                      <a:r>
                        <a:rPr lang="zh-CN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最大</a:t>
                      </a:r>
                      <a:r>
                        <a:rPr lang="en-US" altLang="zh-CN" sz="105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Mbps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815342"/>
                  </a:ext>
                </a:extLst>
              </a:tr>
              <a:tr h="3892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增益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6.3×</a:t>
                      </a:r>
                      <a:r>
                        <a:rPr lang="en-US" alt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1050" kern="100" baseline="30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2.7×</a:t>
                      </a:r>
                      <a:r>
                        <a:rPr lang="en-US" alt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1050" kern="100" baseline="30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4.0×</a:t>
                      </a:r>
                      <a:r>
                        <a:rPr lang="en-US" alt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1050" kern="100" baseline="30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1.7×</a:t>
                      </a:r>
                      <a:r>
                        <a:rPr lang="en-US" altLang="zh-CN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1050" kern="100" baseline="300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zh-CN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4953860"/>
                  </a:ext>
                </a:extLst>
              </a:tr>
              <a:tr h="19368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上升时间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250ps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1.3ns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566460"/>
                  </a:ext>
                </a:extLst>
              </a:tr>
              <a:tr h="3892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像素数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22292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6400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3584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987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6497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232E3C5C-6D5C-44E1-A3A0-D2339FDBF8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912" y="889062"/>
            <a:ext cx="2520280" cy="1905212"/>
          </a:xfr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C97F91ED-0DDD-4641-8832-5BBFBA2EE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SiPM</a:t>
            </a:r>
            <a:r>
              <a:rPr lang="zh-CN" altLang="en-US" dirty="0"/>
              <a:t>电流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93E551-4776-4B4D-8B3C-2C946CE4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1D30DFA-0C32-44DB-BB5B-B43CF4D5B6D3}"/>
                  </a:ext>
                </a:extLst>
              </p:cNvPr>
              <p:cNvSpPr txBox="1"/>
              <p:nvPr/>
            </p:nvSpPr>
            <p:spPr>
              <a:xfrm>
                <a:off x="1763688" y="2986970"/>
                <a:ext cx="5616624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zh-CN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SIPM</a:t>
                </a:r>
                <a:r>
                  <a:rPr lang="zh-CN" altLang="en-US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的恢复阶段需要从高压电源找电荷，每一片</a:t>
                </a:r>
                <a:r>
                  <a:rPr lang="en-US" altLang="zh-CN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SIPM</a:t>
                </a:r>
                <a:r>
                  <a:rPr lang="zh-CN" altLang="en-US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都就近给各个电容，整体相当于存了很多电荷，瞬时不会对高压电源提出很高要求。</a:t>
                </a:r>
                <a:endParaRPr lang="en-US" altLang="zh-CN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𝑛𝑠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 =10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𝑢𝐴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altLang="zh-CN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algn="just"/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1D30DFA-0C32-44DB-BB5B-B43CF4D5B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986970"/>
                <a:ext cx="5616624" cy="1477328"/>
              </a:xfrm>
              <a:prstGeom prst="rect">
                <a:avLst/>
              </a:prstGeom>
              <a:blipFill>
                <a:blip r:embed="rId3"/>
                <a:stretch>
                  <a:fillRect l="-868" t="-2479" r="-8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4289002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54373445-38D8-4B0C-85E4-F93187A0E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连接器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66FB84-CCD1-423C-9A35-F7DC3243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0E7671D-23B4-499B-853C-1AA4384594F3}"/>
              </a:ext>
            </a:extLst>
          </p:cNvPr>
          <p:cNvSpPr txBox="1"/>
          <p:nvPr/>
        </p:nvSpPr>
        <p:spPr>
          <a:xfrm>
            <a:off x="2349302" y="3692713"/>
            <a:ext cx="33218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Rating:2A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Dielectric Withstanding:500V AC</a:t>
            </a:r>
          </a:p>
          <a:p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359ED329-D0B7-4B3E-B3AA-0835E301E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890923"/>
            <a:ext cx="2131766" cy="208251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30D7CFF3-768B-4803-A460-5428B3225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210" y="1059582"/>
            <a:ext cx="1656184" cy="208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50747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9F60A898-8EA0-46E4-B346-652614A4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电源设计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BDDA2E-4A0B-4BF3-881E-7FECA6A6F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2C8EEE5-E129-4F05-B750-8DDC553058F8}"/>
              </a:ext>
            </a:extLst>
          </p:cNvPr>
          <p:cNvSpPr txBox="1"/>
          <p:nvPr/>
        </p:nvSpPr>
        <p:spPr>
          <a:xfrm>
            <a:off x="5652120" y="329183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FA5E7B37-624A-4162-8F20-225F1AC51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066" y="857046"/>
            <a:ext cx="5207868" cy="342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78519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0E02CAE9-64C4-41AB-86BF-49234D42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239552"/>
            <a:ext cx="8229600" cy="1656184"/>
          </a:xfrm>
        </p:spPr>
        <p:txBody>
          <a:bodyPr/>
          <a:lstStyle/>
          <a:p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电容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将输入的电荷转换成相应的电压信号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泄漏电阻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解决电荷积累的问题</a:t>
            </a:r>
            <a:endParaRPr lang="en-US" altLang="zh-CN" sz="16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钳位二极管保护器：限制电路中的电压，防止电压超过设定的阈值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场效应管：保证第一级产生较小的噪声，从而提高放大电路的信噪比</a:t>
            </a:r>
            <a:endParaRPr lang="en-US" altLang="zh-CN" sz="16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极零相消电路：改善输出波形，降低输出信号的下降时间，减少信号堆积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9980A07F-5AF1-4C9F-B779-CC3BCBD2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前置放大器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FEC22F-E292-4EDC-9FAC-EA5636BD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B09C3D1-B2AA-49EF-B38A-2ADD62BF6D4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771550"/>
            <a:ext cx="3816424" cy="2283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017264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3A2B6904-2B91-47D3-B11A-8F143CB8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甄别器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7EF69B-1256-4345-B96B-C0E3D23E2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E40B7D-B286-4DA9-9F81-7069E478888F}"/>
              </a:ext>
            </a:extLst>
          </p:cNvPr>
          <p:cNvSpPr txBox="1"/>
          <p:nvPr/>
        </p:nvSpPr>
        <p:spPr>
          <a:xfrm>
            <a:off x="1547664" y="37958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B5BFA398-E804-4B0E-B280-738DD74A829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8810" y="963287"/>
            <a:ext cx="6364288" cy="2584450"/>
            <a:chOff x="329" y="577"/>
            <a:chExt cx="4009" cy="1628"/>
          </a:xfrm>
        </p:grpSpPr>
        <p:sp>
          <p:nvSpPr>
            <p:cNvPr id="22" name="AutoShape 3">
              <a:extLst>
                <a:ext uri="{FF2B5EF4-FFF2-40B4-BE49-F238E27FC236}">
                  <a16:creationId xmlns:a16="http://schemas.microsoft.com/office/drawing/2014/main" id="{C4CDEED5-33AA-484E-B1E5-F1DD08F5F05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9" y="609"/>
              <a:ext cx="3456" cy="1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C6556687-7961-482C-BBE4-48A780728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710"/>
              <a:ext cx="379" cy="0"/>
            </a:xfrm>
            <a:custGeom>
              <a:avLst/>
              <a:gdLst>
                <a:gd name="T0" fmla="*/ 0 w 63"/>
                <a:gd name="T1" fmla="*/ 63 w 63"/>
                <a:gd name="T2" fmla="*/ 63 w 6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3">
                  <a:moveTo>
                    <a:pt x="0" y="0"/>
                  </a:moveTo>
                  <a:lnTo>
                    <a:pt x="63" y="0"/>
                  </a:lnTo>
                  <a:lnTo>
                    <a:pt x="63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Oval 6">
              <a:extLst>
                <a:ext uri="{FF2B5EF4-FFF2-40B4-BE49-F238E27FC236}">
                  <a16:creationId xmlns:a16="http://schemas.microsoft.com/office/drawing/2014/main" id="{926C7893-A047-438E-812D-60A560E5E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697"/>
              <a:ext cx="18" cy="19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Rectangle 7">
              <a:extLst>
                <a:ext uri="{FF2B5EF4-FFF2-40B4-BE49-F238E27FC236}">
                  <a16:creationId xmlns:a16="http://schemas.microsoft.com/office/drawing/2014/main" id="{95B0ACDB-08CB-4FBD-A681-E33091551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643"/>
              <a:ext cx="15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P5V0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CBA3001A-96B5-402C-99BB-0A7D2BB33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710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Rectangle 9">
              <a:extLst>
                <a:ext uri="{FF2B5EF4-FFF2-40B4-BE49-F238E27FC236}">
                  <a16:creationId xmlns:a16="http://schemas.microsoft.com/office/drawing/2014/main" id="{2DE55001-A7A6-43FC-A743-9AB9B0998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589"/>
              <a:ext cx="535" cy="301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Rectangle 10">
              <a:extLst>
                <a:ext uri="{FF2B5EF4-FFF2-40B4-BE49-F238E27FC236}">
                  <a16:creationId xmlns:a16="http://schemas.microsoft.com/office/drawing/2014/main" id="{919BA611-CB9E-47AF-A2B5-B3F5CCE9A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" y="914"/>
              <a:ext cx="19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tlv3604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5F123A35-FA6E-44A3-8E0A-AA17F222A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649"/>
              <a:ext cx="180" cy="0"/>
            </a:xfrm>
            <a:custGeom>
              <a:avLst/>
              <a:gdLst>
                <a:gd name="T0" fmla="*/ 30 w 30"/>
                <a:gd name="T1" fmla="*/ 0 w 30"/>
                <a:gd name="T2" fmla="*/ 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3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Rectangle 12">
              <a:extLst>
                <a:ext uri="{FF2B5EF4-FFF2-40B4-BE49-F238E27FC236}">
                  <a16:creationId xmlns:a16="http://schemas.microsoft.com/office/drawing/2014/main" id="{5105752B-01E1-41A3-8394-66B9A3D15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625"/>
              <a:ext cx="16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OUT+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13">
              <a:extLst>
                <a:ext uri="{FF2B5EF4-FFF2-40B4-BE49-F238E27FC236}">
                  <a16:creationId xmlns:a16="http://schemas.microsoft.com/office/drawing/2014/main" id="{0BB6E663-4F27-4481-A66E-C119CF10D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577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Freeform 14">
              <a:extLst>
                <a:ext uri="{FF2B5EF4-FFF2-40B4-BE49-F238E27FC236}">
                  <a16:creationId xmlns:a16="http://schemas.microsoft.com/office/drawing/2014/main" id="{42B9A97B-4219-4234-9306-E77EDC567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710"/>
              <a:ext cx="180" cy="0"/>
            </a:xfrm>
            <a:custGeom>
              <a:avLst/>
              <a:gdLst>
                <a:gd name="T0" fmla="*/ 30 w 30"/>
                <a:gd name="T1" fmla="*/ 0 w 30"/>
                <a:gd name="T2" fmla="*/ 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3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Rectangle 15">
              <a:extLst>
                <a:ext uri="{FF2B5EF4-FFF2-40B4-BE49-F238E27FC236}">
                  <a16:creationId xmlns:a16="http://schemas.microsoft.com/office/drawing/2014/main" id="{C9C8ED3E-DC5B-4C03-AEAB-B41A891BF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685"/>
              <a:ext cx="132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VEE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E4C5F707-6A50-43F4-B6D9-C98BF6252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637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Freeform 17">
              <a:extLst>
                <a:ext uri="{FF2B5EF4-FFF2-40B4-BE49-F238E27FC236}">
                  <a16:creationId xmlns:a16="http://schemas.microsoft.com/office/drawing/2014/main" id="{E968A752-0645-4FD8-956B-5A128B5E8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770"/>
              <a:ext cx="180" cy="0"/>
            </a:xfrm>
            <a:custGeom>
              <a:avLst/>
              <a:gdLst>
                <a:gd name="T0" fmla="*/ 30 w 30"/>
                <a:gd name="T1" fmla="*/ 0 w 30"/>
                <a:gd name="T2" fmla="*/ 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3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Rectangle 18">
              <a:extLst>
                <a:ext uri="{FF2B5EF4-FFF2-40B4-BE49-F238E27FC236}">
                  <a16:creationId xmlns:a16="http://schemas.microsoft.com/office/drawing/2014/main" id="{7B6FDECE-8789-41EB-9DC5-CD210723A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" y="746"/>
              <a:ext cx="10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IN+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19">
              <a:extLst>
                <a:ext uri="{FF2B5EF4-FFF2-40B4-BE49-F238E27FC236}">
                  <a16:creationId xmlns:a16="http://schemas.microsoft.com/office/drawing/2014/main" id="{5B74B97E-1F39-42FC-A066-4FDD89F3D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697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DE0C54CB-4A33-464A-B80E-514FCED98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" y="770"/>
              <a:ext cx="180" cy="0"/>
            </a:xfrm>
            <a:custGeom>
              <a:avLst/>
              <a:gdLst>
                <a:gd name="T0" fmla="*/ 0 w 30"/>
                <a:gd name="T1" fmla="*/ 30 w 30"/>
                <a:gd name="T2" fmla="*/ 3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11A5D47F-6BBA-44EE-AF14-22B01CE39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746"/>
              <a:ext cx="9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IN-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2">
              <a:extLst>
                <a:ext uri="{FF2B5EF4-FFF2-40B4-BE49-F238E27FC236}">
                  <a16:creationId xmlns:a16="http://schemas.microsoft.com/office/drawing/2014/main" id="{6A8BEEFA-8A43-4CC2-9803-A39B72A60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697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id="{E5B65891-C664-44C8-BD13-C8A8B3F2B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" y="710"/>
              <a:ext cx="180" cy="0"/>
            </a:xfrm>
            <a:custGeom>
              <a:avLst/>
              <a:gdLst>
                <a:gd name="T0" fmla="*/ 0 w 30"/>
                <a:gd name="T1" fmla="*/ 30 w 30"/>
                <a:gd name="T2" fmla="*/ 3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Rectangle 24">
              <a:extLst>
                <a:ext uri="{FF2B5EF4-FFF2-40B4-BE49-F238E27FC236}">
                  <a16:creationId xmlns:a16="http://schemas.microsoft.com/office/drawing/2014/main" id="{71865036-5A25-4A3C-AD5C-4850069C6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" y="685"/>
              <a:ext cx="32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VCCI/VCCO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A359E448-7F2C-4462-81DB-4582F45F3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637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26">
              <a:extLst>
                <a:ext uri="{FF2B5EF4-FFF2-40B4-BE49-F238E27FC236}">
                  <a16:creationId xmlns:a16="http://schemas.microsoft.com/office/drawing/2014/main" id="{2845A81A-16C2-4CE4-A664-5358639BF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" y="649"/>
              <a:ext cx="180" cy="0"/>
            </a:xfrm>
            <a:custGeom>
              <a:avLst/>
              <a:gdLst>
                <a:gd name="T0" fmla="*/ 0 w 30"/>
                <a:gd name="T1" fmla="*/ 30 w 30"/>
                <a:gd name="T2" fmla="*/ 3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41E1D790-4096-4E50-9834-88F2020F9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" y="625"/>
              <a:ext cx="15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OUT-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C92029C1-79CF-47D4-9842-720DD9D95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577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277E11C7-66DC-43C3-9B8A-E33D2FE05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1107"/>
              <a:ext cx="529" cy="0"/>
            </a:xfrm>
            <a:custGeom>
              <a:avLst/>
              <a:gdLst>
                <a:gd name="T0" fmla="*/ 0 w 88"/>
                <a:gd name="T1" fmla="*/ 88 w 88"/>
                <a:gd name="T2" fmla="*/ 88 w 8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8">
                  <a:moveTo>
                    <a:pt x="0" y="0"/>
                  </a:moveTo>
                  <a:lnTo>
                    <a:pt x="88" y="0"/>
                  </a:lnTo>
                  <a:lnTo>
                    <a:pt x="88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Rectangle 30">
              <a:extLst>
                <a:ext uri="{FF2B5EF4-FFF2-40B4-BE49-F238E27FC236}">
                  <a16:creationId xmlns:a16="http://schemas.microsoft.com/office/drawing/2014/main" id="{A1676355-2CC3-4198-B3E5-5060DCD6D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7" y="1041"/>
              <a:ext cx="14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Freeform 31">
              <a:extLst>
                <a:ext uri="{FF2B5EF4-FFF2-40B4-BE49-F238E27FC236}">
                  <a16:creationId xmlns:a16="http://schemas.microsoft.com/office/drawing/2014/main" id="{1B636B66-AB3D-4938-9050-EDA3C6782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1" y="770"/>
              <a:ext cx="18" cy="0"/>
            </a:xfrm>
            <a:custGeom>
              <a:avLst/>
              <a:gdLst>
                <a:gd name="T0" fmla="*/ 3 w 3"/>
                <a:gd name="T1" fmla="*/ 0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2">
              <a:extLst>
                <a:ext uri="{FF2B5EF4-FFF2-40B4-BE49-F238E27FC236}">
                  <a16:creationId xmlns:a16="http://schemas.microsoft.com/office/drawing/2014/main" id="{E2BE71E9-602A-4A46-9FD5-2B2303556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770"/>
              <a:ext cx="84" cy="0"/>
            </a:xfrm>
            <a:custGeom>
              <a:avLst/>
              <a:gdLst>
                <a:gd name="T0" fmla="*/ 0 w 14"/>
                <a:gd name="T1" fmla="*/ 14 w 14"/>
                <a:gd name="T2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4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3">
              <a:extLst>
                <a:ext uri="{FF2B5EF4-FFF2-40B4-BE49-F238E27FC236}">
                  <a16:creationId xmlns:a16="http://schemas.microsoft.com/office/drawing/2014/main" id="{1368EC4C-42AE-46E8-837E-3CC52D043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770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id="{C0D22BDD-A588-4C8F-9EC6-4C5EB9D7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746"/>
              <a:ext cx="12" cy="24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0 h 4"/>
                <a:gd name="T4" fmla="*/ 2 w 2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965D934D-4E50-446E-8821-500A1E62E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7" y="746"/>
              <a:ext cx="18" cy="48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3 w 3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74716025-C541-4F6A-AB39-2C8FA7798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746"/>
              <a:ext cx="18" cy="48"/>
            </a:xfrm>
            <a:custGeom>
              <a:avLst/>
              <a:gdLst>
                <a:gd name="T0" fmla="*/ 0 w 3"/>
                <a:gd name="T1" fmla="*/ 8 h 8"/>
                <a:gd name="T2" fmla="*/ 3 w 3"/>
                <a:gd name="T3" fmla="*/ 0 h 8"/>
                <a:gd name="T4" fmla="*/ 3 w 3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8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122C332A-189F-4593-BEFA-E7CEEB17D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746"/>
              <a:ext cx="18" cy="48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3 w 3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C7E6E465-FE20-4D98-BE3B-60759605B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" y="746"/>
              <a:ext cx="18" cy="48"/>
            </a:xfrm>
            <a:custGeom>
              <a:avLst/>
              <a:gdLst>
                <a:gd name="T0" fmla="*/ 0 w 3"/>
                <a:gd name="T1" fmla="*/ 8 h 8"/>
                <a:gd name="T2" fmla="*/ 3 w 3"/>
                <a:gd name="T3" fmla="*/ 0 h 8"/>
                <a:gd name="T4" fmla="*/ 3 w 3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8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39">
              <a:extLst>
                <a:ext uri="{FF2B5EF4-FFF2-40B4-BE49-F238E27FC236}">
                  <a16:creationId xmlns:a16="http://schemas.microsoft.com/office/drawing/2014/main" id="{DB95A1B9-721A-44A2-AD13-F25FC51D5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746"/>
              <a:ext cx="18" cy="48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3 w 3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0">
              <a:extLst>
                <a:ext uri="{FF2B5EF4-FFF2-40B4-BE49-F238E27FC236}">
                  <a16:creationId xmlns:a16="http://schemas.microsoft.com/office/drawing/2014/main" id="{69A456FE-8FB1-4E84-A80A-8CE3937E6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770"/>
              <a:ext cx="12" cy="24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0 h 4"/>
                <a:gd name="T4" fmla="*/ 2 w 2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1">
              <a:extLst>
                <a:ext uri="{FF2B5EF4-FFF2-40B4-BE49-F238E27FC236}">
                  <a16:creationId xmlns:a16="http://schemas.microsoft.com/office/drawing/2014/main" id="{9C6F99F7-11F1-44CC-848B-97E19A8E17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9" y="770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Rectangle 42">
              <a:extLst>
                <a:ext uri="{FF2B5EF4-FFF2-40B4-BE49-F238E27FC236}">
                  <a16:creationId xmlns:a16="http://schemas.microsoft.com/office/drawing/2014/main" id="{FDEEBF8A-833F-4E1A-9DA7-7C6DBCA6A0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" y="649"/>
              <a:ext cx="15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29.1k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Freeform 43">
              <a:extLst>
                <a:ext uri="{FF2B5EF4-FFF2-40B4-BE49-F238E27FC236}">
                  <a16:creationId xmlns:a16="http://schemas.microsoft.com/office/drawing/2014/main" id="{CDF8EA96-1385-41E3-BBE8-0CACFF415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9" y="770"/>
              <a:ext cx="60" cy="0"/>
            </a:xfrm>
            <a:custGeom>
              <a:avLst/>
              <a:gdLst>
                <a:gd name="T0" fmla="*/ 0 w 10"/>
                <a:gd name="T1" fmla="*/ 10 w 10"/>
                <a:gd name="T2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1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4">
              <a:extLst>
                <a:ext uri="{FF2B5EF4-FFF2-40B4-BE49-F238E27FC236}">
                  <a16:creationId xmlns:a16="http://schemas.microsoft.com/office/drawing/2014/main" id="{23504303-B6A8-4011-A59B-C8E49BB82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770"/>
              <a:ext cx="60" cy="0"/>
            </a:xfrm>
            <a:custGeom>
              <a:avLst/>
              <a:gdLst>
                <a:gd name="T0" fmla="*/ 10 w 10"/>
                <a:gd name="T1" fmla="*/ 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5">
              <a:extLst>
                <a:ext uri="{FF2B5EF4-FFF2-40B4-BE49-F238E27FC236}">
                  <a16:creationId xmlns:a16="http://schemas.microsoft.com/office/drawing/2014/main" id="{BD96A102-511E-4449-99DD-60FEA4068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770"/>
              <a:ext cx="139" cy="0"/>
            </a:xfrm>
            <a:custGeom>
              <a:avLst/>
              <a:gdLst>
                <a:gd name="T0" fmla="*/ 23 w 23"/>
                <a:gd name="T1" fmla="*/ 0 w 23"/>
                <a:gd name="T2" fmla="*/ 0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Oval 46">
              <a:extLst>
                <a:ext uri="{FF2B5EF4-FFF2-40B4-BE49-F238E27FC236}">
                  <a16:creationId xmlns:a16="http://schemas.microsoft.com/office/drawing/2014/main" id="{FEFA65F7-D2BF-4916-8203-4B7806F8B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7" y="758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Rectangle 47">
              <a:extLst>
                <a:ext uri="{FF2B5EF4-FFF2-40B4-BE49-F238E27FC236}">
                  <a16:creationId xmlns:a16="http://schemas.microsoft.com/office/drawing/2014/main" id="{ABAF671B-F555-49B0-A581-1B1F4EDFE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7" y="703"/>
              <a:ext cx="120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Vref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Freeform 48">
              <a:extLst>
                <a:ext uri="{FF2B5EF4-FFF2-40B4-BE49-F238E27FC236}">
                  <a16:creationId xmlns:a16="http://schemas.microsoft.com/office/drawing/2014/main" id="{98DE7899-C2C6-49B5-BB9A-4634299BA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770"/>
              <a:ext cx="0" cy="96"/>
            </a:xfrm>
            <a:custGeom>
              <a:avLst/>
              <a:gdLst>
                <a:gd name="T0" fmla="*/ 0 h 16"/>
                <a:gd name="T1" fmla="*/ 16 h 16"/>
                <a:gd name="T2" fmla="*/ 16 h 1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6">
                  <a:moveTo>
                    <a:pt x="0" y="0"/>
                  </a:moveTo>
                  <a:lnTo>
                    <a:pt x="0" y="16"/>
                  </a:lnTo>
                  <a:lnTo>
                    <a:pt x="0" y="16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Oval 49">
              <a:extLst>
                <a:ext uri="{FF2B5EF4-FFF2-40B4-BE49-F238E27FC236}">
                  <a16:creationId xmlns:a16="http://schemas.microsoft.com/office/drawing/2014/main" id="{B68530F9-2B09-4B47-90C4-E6733F38E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854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0">
              <a:extLst>
                <a:ext uri="{FF2B5EF4-FFF2-40B4-BE49-F238E27FC236}">
                  <a16:creationId xmlns:a16="http://schemas.microsoft.com/office/drawing/2014/main" id="{E9395FB5-6BF3-4EAE-B7F2-CF568DE15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932"/>
              <a:ext cx="24" cy="12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4" y="2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51">
              <a:extLst>
                <a:ext uri="{FF2B5EF4-FFF2-40B4-BE49-F238E27FC236}">
                  <a16:creationId xmlns:a16="http://schemas.microsoft.com/office/drawing/2014/main" id="{F632DB69-51E3-4681-9B17-61D66528A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944"/>
              <a:ext cx="48" cy="18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3 h 3"/>
                <a:gd name="T4" fmla="*/ 0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52">
              <a:extLst>
                <a:ext uri="{FF2B5EF4-FFF2-40B4-BE49-F238E27FC236}">
                  <a16:creationId xmlns:a16="http://schemas.microsoft.com/office/drawing/2014/main" id="{41E84347-9682-48F4-A76B-4FAC85790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962"/>
              <a:ext cx="48" cy="19"/>
            </a:xfrm>
            <a:custGeom>
              <a:avLst/>
              <a:gdLst>
                <a:gd name="T0" fmla="*/ 0 w 8"/>
                <a:gd name="T1" fmla="*/ 0 h 3"/>
                <a:gd name="T2" fmla="*/ 8 w 8"/>
                <a:gd name="T3" fmla="*/ 3 h 3"/>
                <a:gd name="T4" fmla="*/ 8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8" y="3"/>
                  </a:lnTo>
                  <a:lnTo>
                    <a:pt x="8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53">
              <a:extLst>
                <a:ext uri="{FF2B5EF4-FFF2-40B4-BE49-F238E27FC236}">
                  <a16:creationId xmlns:a16="http://schemas.microsoft.com/office/drawing/2014/main" id="{BCE9AC6C-246D-4E06-BC76-F301CF860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981"/>
              <a:ext cx="48" cy="18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3 h 3"/>
                <a:gd name="T4" fmla="*/ 0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54">
              <a:extLst>
                <a:ext uri="{FF2B5EF4-FFF2-40B4-BE49-F238E27FC236}">
                  <a16:creationId xmlns:a16="http://schemas.microsoft.com/office/drawing/2014/main" id="{D4F5BCE2-992A-4B00-8591-759BF9975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999"/>
              <a:ext cx="48" cy="18"/>
            </a:xfrm>
            <a:custGeom>
              <a:avLst/>
              <a:gdLst>
                <a:gd name="T0" fmla="*/ 0 w 8"/>
                <a:gd name="T1" fmla="*/ 0 h 3"/>
                <a:gd name="T2" fmla="*/ 8 w 8"/>
                <a:gd name="T3" fmla="*/ 3 h 3"/>
                <a:gd name="T4" fmla="*/ 8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8" y="3"/>
                  </a:lnTo>
                  <a:lnTo>
                    <a:pt x="8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55">
              <a:extLst>
                <a:ext uri="{FF2B5EF4-FFF2-40B4-BE49-F238E27FC236}">
                  <a16:creationId xmlns:a16="http://schemas.microsoft.com/office/drawing/2014/main" id="{D4738B31-747F-4E4F-8186-0CB4AD63F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1017"/>
              <a:ext cx="48" cy="18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3 h 3"/>
                <a:gd name="T4" fmla="*/ 0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56">
              <a:extLst>
                <a:ext uri="{FF2B5EF4-FFF2-40B4-BE49-F238E27FC236}">
                  <a16:creationId xmlns:a16="http://schemas.microsoft.com/office/drawing/2014/main" id="{7628E300-6A20-4FE1-BE86-01EF2FFA6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1035"/>
              <a:ext cx="24" cy="12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4" y="2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57">
              <a:extLst>
                <a:ext uri="{FF2B5EF4-FFF2-40B4-BE49-F238E27FC236}">
                  <a16:creationId xmlns:a16="http://schemas.microsoft.com/office/drawing/2014/main" id="{9318FA83-4F28-4CF4-9E85-B90A95E73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926"/>
              <a:ext cx="0" cy="6"/>
            </a:xfrm>
            <a:custGeom>
              <a:avLst/>
              <a:gdLst>
                <a:gd name="T0" fmla="*/ 0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Rectangle 58">
              <a:extLst>
                <a:ext uri="{FF2B5EF4-FFF2-40B4-BE49-F238E27FC236}">
                  <a16:creationId xmlns:a16="http://schemas.microsoft.com/office/drawing/2014/main" id="{8EF83C63-3FB3-4A59-8768-5AF50B377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" y="938"/>
              <a:ext cx="7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1k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Freeform 59">
              <a:extLst>
                <a:ext uri="{FF2B5EF4-FFF2-40B4-BE49-F238E27FC236}">
                  <a16:creationId xmlns:a16="http://schemas.microsoft.com/office/drawing/2014/main" id="{2E5432A2-025D-4C5F-8520-DA365EE4A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1047"/>
              <a:ext cx="0" cy="60"/>
            </a:xfrm>
            <a:custGeom>
              <a:avLst/>
              <a:gdLst>
                <a:gd name="T0" fmla="*/ 0 h 10"/>
                <a:gd name="T1" fmla="*/ 10 h 10"/>
                <a:gd name="T2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10"/>
                  </a:lnTo>
                  <a:lnTo>
                    <a:pt x="0" y="1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60">
              <a:extLst>
                <a:ext uri="{FF2B5EF4-FFF2-40B4-BE49-F238E27FC236}">
                  <a16:creationId xmlns:a16="http://schemas.microsoft.com/office/drawing/2014/main" id="{F5515553-76AF-4C08-B7B9-2A6CF49DA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866"/>
              <a:ext cx="0" cy="60"/>
            </a:xfrm>
            <a:custGeom>
              <a:avLst/>
              <a:gdLst>
                <a:gd name="T0" fmla="*/ 10 h 10"/>
                <a:gd name="T1" fmla="*/ 0 h 10"/>
                <a:gd name="T2" fmla="*/ 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1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61">
              <a:extLst>
                <a:ext uri="{FF2B5EF4-FFF2-40B4-BE49-F238E27FC236}">
                  <a16:creationId xmlns:a16="http://schemas.microsoft.com/office/drawing/2014/main" id="{9A645408-EA82-4433-B7F5-D95C40DAD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710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62">
              <a:extLst>
                <a:ext uri="{FF2B5EF4-FFF2-40B4-BE49-F238E27FC236}">
                  <a16:creationId xmlns:a16="http://schemas.microsoft.com/office/drawing/2014/main" id="{297C08E4-8B10-41DD-9771-FA43B9E69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710"/>
              <a:ext cx="427" cy="0"/>
            </a:xfrm>
            <a:custGeom>
              <a:avLst/>
              <a:gdLst>
                <a:gd name="T0" fmla="*/ 71 w 71"/>
                <a:gd name="T1" fmla="*/ 0 w 71"/>
                <a:gd name="T2" fmla="*/ 0 w 7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71">
                  <a:moveTo>
                    <a:pt x="71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Oval 63">
              <a:extLst>
                <a:ext uri="{FF2B5EF4-FFF2-40B4-BE49-F238E27FC236}">
                  <a16:creationId xmlns:a16="http://schemas.microsoft.com/office/drawing/2014/main" id="{80910C09-969E-4401-8A61-4C1C27D9F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3" y="697"/>
              <a:ext cx="18" cy="19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A7646A9D-8688-4A9C-801B-9E71CA1A0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643"/>
              <a:ext cx="14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Freeform 65">
              <a:extLst>
                <a:ext uri="{FF2B5EF4-FFF2-40B4-BE49-F238E27FC236}">
                  <a16:creationId xmlns:a16="http://schemas.microsoft.com/office/drawing/2014/main" id="{63164D0D-5FE6-4FC8-96D5-CD25DAEB1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770"/>
              <a:ext cx="385" cy="0"/>
            </a:xfrm>
            <a:custGeom>
              <a:avLst/>
              <a:gdLst>
                <a:gd name="T0" fmla="*/ 0 w 64"/>
                <a:gd name="T1" fmla="*/ 64 w 64"/>
                <a:gd name="T2" fmla="*/ 64 w 6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4">
                  <a:moveTo>
                    <a:pt x="0" y="0"/>
                  </a:moveTo>
                  <a:lnTo>
                    <a:pt x="64" y="0"/>
                  </a:lnTo>
                  <a:lnTo>
                    <a:pt x="64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Oval 66">
              <a:extLst>
                <a:ext uri="{FF2B5EF4-FFF2-40B4-BE49-F238E27FC236}">
                  <a16:creationId xmlns:a16="http://schemas.microsoft.com/office/drawing/2014/main" id="{59FEF1F2-8E89-43CA-AEA9-25CECB199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758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Oval 67">
              <a:extLst>
                <a:ext uri="{FF2B5EF4-FFF2-40B4-BE49-F238E27FC236}">
                  <a16:creationId xmlns:a16="http://schemas.microsoft.com/office/drawing/2014/main" id="{6C572D50-856A-47D3-85C0-29B4656FE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758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Rectangle 68">
              <a:extLst>
                <a:ext uri="{FF2B5EF4-FFF2-40B4-BE49-F238E27FC236}">
                  <a16:creationId xmlns:a16="http://schemas.microsoft.com/office/drawing/2014/main" id="{EDC9368D-8370-420F-9455-7755A3C18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703"/>
              <a:ext cx="162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VTH1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Freeform 69">
              <a:extLst>
                <a:ext uri="{FF2B5EF4-FFF2-40B4-BE49-F238E27FC236}">
                  <a16:creationId xmlns:a16="http://schemas.microsoft.com/office/drawing/2014/main" id="{14A59DCD-0BB7-42B9-A729-A0A00EDFD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649"/>
              <a:ext cx="379" cy="0"/>
            </a:xfrm>
            <a:custGeom>
              <a:avLst/>
              <a:gdLst>
                <a:gd name="T0" fmla="*/ 63 w 63"/>
                <a:gd name="T1" fmla="*/ 0 w 63"/>
                <a:gd name="T2" fmla="*/ 0 w 6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3">
                  <a:moveTo>
                    <a:pt x="63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Oval 70">
              <a:extLst>
                <a:ext uri="{FF2B5EF4-FFF2-40B4-BE49-F238E27FC236}">
                  <a16:creationId xmlns:a16="http://schemas.microsoft.com/office/drawing/2014/main" id="{F69E31CE-7441-4A9A-9912-9B28B081A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637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Rectangle 71">
              <a:extLst>
                <a:ext uri="{FF2B5EF4-FFF2-40B4-BE49-F238E27FC236}">
                  <a16:creationId xmlns:a16="http://schemas.microsoft.com/office/drawing/2014/main" id="{B4A3FA56-CA26-47D0-AB0F-469F93409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" y="583"/>
              <a:ext cx="283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DISC_N_1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Freeform 72">
              <a:extLst>
                <a:ext uri="{FF2B5EF4-FFF2-40B4-BE49-F238E27FC236}">
                  <a16:creationId xmlns:a16="http://schemas.microsoft.com/office/drawing/2014/main" id="{01AF5644-694C-4429-BA26-3C324CF56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649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73">
              <a:extLst>
                <a:ext uri="{FF2B5EF4-FFF2-40B4-BE49-F238E27FC236}">
                  <a16:creationId xmlns:a16="http://schemas.microsoft.com/office/drawing/2014/main" id="{E7EE3205-D9FD-4E10-AF69-F45DC01B8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4" y="649"/>
              <a:ext cx="421" cy="0"/>
            </a:xfrm>
            <a:custGeom>
              <a:avLst/>
              <a:gdLst>
                <a:gd name="T0" fmla="*/ 70 w 70"/>
                <a:gd name="T1" fmla="*/ 0 w 70"/>
                <a:gd name="T2" fmla="*/ 0 w 7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70">
                  <a:moveTo>
                    <a:pt x="7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Oval 74">
              <a:extLst>
                <a:ext uri="{FF2B5EF4-FFF2-40B4-BE49-F238E27FC236}">
                  <a16:creationId xmlns:a16="http://schemas.microsoft.com/office/drawing/2014/main" id="{1625BE25-CF5C-4EF6-AFF3-042641AE2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3" y="637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Rectangle 75">
              <a:extLst>
                <a:ext uri="{FF2B5EF4-FFF2-40B4-BE49-F238E27FC236}">
                  <a16:creationId xmlns:a16="http://schemas.microsoft.com/office/drawing/2014/main" id="{84868F70-8056-47F4-AFC9-178502D6B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583"/>
              <a:ext cx="277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DISC_P_1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Freeform 76">
              <a:extLst>
                <a:ext uri="{FF2B5EF4-FFF2-40B4-BE49-F238E27FC236}">
                  <a16:creationId xmlns:a16="http://schemas.microsoft.com/office/drawing/2014/main" id="{AC3CDC5A-F8C9-4B52-87C7-31605E18B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770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77">
              <a:extLst>
                <a:ext uri="{FF2B5EF4-FFF2-40B4-BE49-F238E27FC236}">
                  <a16:creationId xmlns:a16="http://schemas.microsoft.com/office/drawing/2014/main" id="{6737D5D2-AF94-47EE-B506-D08EAA086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770"/>
              <a:ext cx="427" cy="0"/>
            </a:xfrm>
            <a:custGeom>
              <a:avLst/>
              <a:gdLst>
                <a:gd name="T0" fmla="*/ 0 w 71"/>
                <a:gd name="T1" fmla="*/ 71 w 71"/>
                <a:gd name="T2" fmla="*/ 71 w 7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71">
                  <a:moveTo>
                    <a:pt x="0" y="0"/>
                  </a:move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Oval 78">
              <a:extLst>
                <a:ext uri="{FF2B5EF4-FFF2-40B4-BE49-F238E27FC236}">
                  <a16:creationId xmlns:a16="http://schemas.microsoft.com/office/drawing/2014/main" id="{BFF4B8CE-E526-4EE1-AAAB-1E1B588F2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3" y="758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Rectangle 79">
              <a:extLst>
                <a:ext uri="{FF2B5EF4-FFF2-40B4-BE49-F238E27FC236}">
                  <a16:creationId xmlns:a16="http://schemas.microsoft.com/office/drawing/2014/main" id="{85D2DF79-2796-440D-9CE1-DEAA602DE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6" y="703"/>
              <a:ext cx="41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COM_IN_DIS_1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Freeform 80">
              <a:extLst>
                <a:ext uri="{FF2B5EF4-FFF2-40B4-BE49-F238E27FC236}">
                  <a16:creationId xmlns:a16="http://schemas.microsoft.com/office/drawing/2014/main" id="{5069245D-F759-4FD9-8CFE-C810ED438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812"/>
              <a:ext cx="0" cy="6"/>
            </a:xfrm>
            <a:custGeom>
              <a:avLst/>
              <a:gdLst>
                <a:gd name="T0" fmla="*/ 1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81">
              <a:extLst>
                <a:ext uri="{FF2B5EF4-FFF2-40B4-BE49-F238E27FC236}">
                  <a16:creationId xmlns:a16="http://schemas.microsoft.com/office/drawing/2014/main" id="{E579F297-7AEB-42B6-A0AF-81FA475F6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866"/>
              <a:ext cx="0" cy="12"/>
            </a:xfrm>
            <a:custGeom>
              <a:avLst/>
              <a:gdLst>
                <a:gd name="T0" fmla="*/ 0 h 2"/>
                <a:gd name="T1" fmla="*/ 2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82">
              <a:extLst>
                <a:ext uri="{FF2B5EF4-FFF2-40B4-BE49-F238E27FC236}">
                  <a16:creationId xmlns:a16="http://schemas.microsoft.com/office/drawing/2014/main" id="{187C3F91-69F4-4178-86F9-C074C8549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649"/>
              <a:ext cx="18" cy="0"/>
            </a:xfrm>
            <a:custGeom>
              <a:avLst/>
              <a:gdLst>
                <a:gd name="T0" fmla="*/ 0 w 3"/>
                <a:gd name="T1" fmla="*/ 3 w 3"/>
                <a:gd name="T2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83">
              <a:extLst>
                <a:ext uri="{FF2B5EF4-FFF2-40B4-BE49-F238E27FC236}">
                  <a16:creationId xmlns:a16="http://schemas.microsoft.com/office/drawing/2014/main" id="{B1B10A60-DCDA-4705-A773-986B94842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" y="1757"/>
              <a:ext cx="475" cy="0"/>
            </a:xfrm>
            <a:custGeom>
              <a:avLst/>
              <a:gdLst>
                <a:gd name="T0" fmla="*/ 79 w 79"/>
                <a:gd name="T1" fmla="*/ 0 w 79"/>
                <a:gd name="T2" fmla="*/ 0 w 7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79">
                  <a:moveTo>
                    <a:pt x="79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Oval 84">
              <a:extLst>
                <a:ext uri="{FF2B5EF4-FFF2-40B4-BE49-F238E27FC236}">
                  <a16:creationId xmlns:a16="http://schemas.microsoft.com/office/drawing/2014/main" id="{F511C762-E059-4995-B692-3F395AC5A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174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Oval 85">
              <a:extLst>
                <a:ext uri="{FF2B5EF4-FFF2-40B4-BE49-F238E27FC236}">
                  <a16:creationId xmlns:a16="http://schemas.microsoft.com/office/drawing/2014/main" id="{D84F0427-30ED-45B4-B224-CE2607B22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" y="174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Rectangle 86">
              <a:extLst>
                <a:ext uri="{FF2B5EF4-FFF2-40B4-BE49-F238E27FC236}">
                  <a16:creationId xmlns:a16="http://schemas.microsoft.com/office/drawing/2014/main" id="{7C469E5D-D967-4C9F-B54A-28AD618BB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1691"/>
              <a:ext cx="162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VTH1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Freeform 87">
              <a:extLst>
                <a:ext uri="{FF2B5EF4-FFF2-40B4-BE49-F238E27FC236}">
                  <a16:creationId xmlns:a16="http://schemas.microsoft.com/office/drawing/2014/main" id="{9A58B150-7E70-445C-887E-757C3050E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1757"/>
              <a:ext cx="12" cy="0"/>
            </a:xfrm>
            <a:custGeom>
              <a:avLst/>
              <a:gdLst>
                <a:gd name="T0" fmla="*/ 2 w 2"/>
                <a:gd name="T1" fmla="*/ 0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88">
              <a:extLst>
                <a:ext uri="{FF2B5EF4-FFF2-40B4-BE49-F238E27FC236}">
                  <a16:creationId xmlns:a16="http://schemas.microsoft.com/office/drawing/2014/main" id="{2B4E20E5-F0C8-45D1-B640-F57809617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97"/>
              <a:ext cx="6" cy="0"/>
            </a:xfrm>
            <a:custGeom>
              <a:avLst/>
              <a:gdLst>
                <a:gd name="T0" fmla="*/ 1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89">
              <a:extLst>
                <a:ext uri="{FF2B5EF4-FFF2-40B4-BE49-F238E27FC236}">
                  <a16:creationId xmlns:a16="http://schemas.microsoft.com/office/drawing/2014/main" id="{C1CE55F0-9A7F-4E72-893F-EABFCCA3E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" y="1697"/>
              <a:ext cx="385" cy="0"/>
            </a:xfrm>
            <a:custGeom>
              <a:avLst/>
              <a:gdLst>
                <a:gd name="T0" fmla="*/ 64 w 64"/>
                <a:gd name="T1" fmla="*/ 0 w 64"/>
                <a:gd name="T2" fmla="*/ 0 w 6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4">
                  <a:moveTo>
                    <a:pt x="64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Oval 90">
              <a:extLst>
                <a:ext uri="{FF2B5EF4-FFF2-40B4-BE49-F238E27FC236}">
                  <a16:creationId xmlns:a16="http://schemas.microsoft.com/office/drawing/2014/main" id="{C405E7DF-B421-4494-8D41-FC71EA933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168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Rectangle 91">
              <a:extLst>
                <a:ext uri="{FF2B5EF4-FFF2-40B4-BE49-F238E27FC236}">
                  <a16:creationId xmlns:a16="http://schemas.microsoft.com/office/drawing/2014/main" id="{E2C43E9F-3CEE-421E-AF32-388BD5BBA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" y="1631"/>
              <a:ext cx="14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Freeform 92">
              <a:extLst>
                <a:ext uri="{FF2B5EF4-FFF2-40B4-BE49-F238E27FC236}">
                  <a16:creationId xmlns:a16="http://schemas.microsoft.com/office/drawing/2014/main" id="{ECA4F83B-DBE9-4D80-9116-251051B78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1878"/>
              <a:ext cx="0" cy="18"/>
            </a:xfrm>
            <a:custGeom>
              <a:avLst/>
              <a:gdLst>
                <a:gd name="T0" fmla="*/ 0 h 3"/>
                <a:gd name="T1" fmla="*/ 3 h 3"/>
                <a:gd name="T2" fmla="*/ 3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93">
              <a:extLst>
                <a:ext uri="{FF2B5EF4-FFF2-40B4-BE49-F238E27FC236}">
                  <a16:creationId xmlns:a16="http://schemas.microsoft.com/office/drawing/2014/main" id="{EDA661B9-2BA8-4B50-81EE-C0E3EB513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757"/>
              <a:ext cx="12" cy="0"/>
            </a:xfrm>
            <a:custGeom>
              <a:avLst/>
              <a:gdLst>
                <a:gd name="T0" fmla="*/ 0 w 2"/>
                <a:gd name="T1" fmla="*/ 2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94">
              <a:extLst>
                <a:ext uri="{FF2B5EF4-FFF2-40B4-BE49-F238E27FC236}">
                  <a16:creationId xmlns:a16="http://schemas.microsoft.com/office/drawing/2014/main" id="{6B94F076-36D0-4C79-9C93-5A6E3DE85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37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Rectangle 95">
              <a:extLst>
                <a:ext uri="{FF2B5EF4-FFF2-40B4-BE49-F238E27FC236}">
                  <a16:creationId xmlns:a16="http://schemas.microsoft.com/office/drawing/2014/main" id="{80D256CD-29C1-407D-AE59-654A2D51B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5" y="1577"/>
              <a:ext cx="403" cy="253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Rectangle 96">
              <a:extLst>
                <a:ext uri="{FF2B5EF4-FFF2-40B4-BE49-F238E27FC236}">
                  <a16:creationId xmlns:a16="http://schemas.microsoft.com/office/drawing/2014/main" id="{6F856903-F7EB-4F91-925E-D4D47B9BB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3" y="1854"/>
              <a:ext cx="29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tlv3603?E?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Freeform 97">
              <a:extLst>
                <a:ext uri="{FF2B5EF4-FFF2-40B4-BE49-F238E27FC236}">
                  <a16:creationId xmlns:a16="http://schemas.microsoft.com/office/drawing/2014/main" id="{68C23ECA-5B8F-4D7D-9878-C313970DF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37"/>
              <a:ext cx="180" cy="0"/>
            </a:xfrm>
            <a:custGeom>
              <a:avLst/>
              <a:gdLst>
                <a:gd name="T0" fmla="*/ 30 w 30"/>
                <a:gd name="T1" fmla="*/ 0 w 30"/>
                <a:gd name="T2" fmla="*/ 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3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Rectangle 98">
              <a:extLst>
                <a:ext uri="{FF2B5EF4-FFF2-40B4-BE49-F238E27FC236}">
                  <a16:creationId xmlns:a16="http://schemas.microsoft.com/office/drawing/2014/main" id="{1A2D4BED-1580-47A1-9BD2-95D59D624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" y="1613"/>
              <a:ext cx="13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 dirty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OUT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99">
              <a:extLst>
                <a:ext uri="{FF2B5EF4-FFF2-40B4-BE49-F238E27FC236}">
                  <a16:creationId xmlns:a16="http://schemas.microsoft.com/office/drawing/2014/main" id="{A99569B4-F599-4A5E-9079-5F03BFB5E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1565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Freeform 100">
              <a:extLst>
                <a:ext uri="{FF2B5EF4-FFF2-40B4-BE49-F238E27FC236}">
                  <a16:creationId xmlns:a16="http://schemas.microsoft.com/office/drawing/2014/main" id="{65D02513-6DE4-4BDC-834D-8E5520AE0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97"/>
              <a:ext cx="180" cy="0"/>
            </a:xfrm>
            <a:custGeom>
              <a:avLst/>
              <a:gdLst>
                <a:gd name="T0" fmla="*/ 30 w 30"/>
                <a:gd name="T1" fmla="*/ 0 w 30"/>
                <a:gd name="T2" fmla="*/ 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3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Rectangle 101">
              <a:extLst>
                <a:ext uri="{FF2B5EF4-FFF2-40B4-BE49-F238E27FC236}">
                  <a16:creationId xmlns:a16="http://schemas.microsoft.com/office/drawing/2014/main" id="{9A24B322-56EE-4813-A38B-B48F87ED7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" y="1673"/>
              <a:ext cx="132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VEE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02">
              <a:extLst>
                <a:ext uri="{FF2B5EF4-FFF2-40B4-BE49-F238E27FC236}">
                  <a16:creationId xmlns:a16="http://schemas.microsoft.com/office/drawing/2014/main" id="{8EE2B6A7-0321-4937-AD26-2942DE76E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1625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Freeform 103">
              <a:extLst>
                <a:ext uri="{FF2B5EF4-FFF2-40B4-BE49-F238E27FC236}">
                  <a16:creationId xmlns:a16="http://schemas.microsoft.com/office/drawing/2014/main" id="{A0C82E60-24D4-45E2-AC13-36D0C012B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757"/>
              <a:ext cx="180" cy="0"/>
            </a:xfrm>
            <a:custGeom>
              <a:avLst/>
              <a:gdLst>
                <a:gd name="T0" fmla="*/ 30 w 30"/>
                <a:gd name="T1" fmla="*/ 0 w 30"/>
                <a:gd name="T2" fmla="*/ 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3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Rectangle 104">
              <a:extLst>
                <a:ext uri="{FF2B5EF4-FFF2-40B4-BE49-F238E27FC236}">
                  <a16:creationId xmlns:a16="http://schemas.microsoft.com/office/drawing/2014/main" id="{F5819CCE-09C3-43CD-A69D-9608832A1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" y="1733"/>
              <a:ext cx="10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IN+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05">
              <a:extLst>
                <a:ext uri="{FF2B5EF4-FFF2-40B4-BE49-F238E27FC236}">
                  <a16:creationId xmlns:a16="http://schemas.microsoft.com/office/drawing/2014/main" id="{8217324D-0415-48E8-B28E-81A557B21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1685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Freeform 106">
              <a:extLst>
                <a:ext uri="{FF2B5EF4-FFF2-40B4-BE49-F238E27FC236}">
                  <a16:creationId xmlns:a16="http://schemas.microsoft.com/office/drawing/2014/main" id="{F499908A-9C4D-41DD-9334-4DBF86A89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1637"/>
              <a:ext cx="180" cy="0"/>
            </a:xfrm>
            <a:custGeom>
              <a:avLst/>
              <a:gdLst>
                <a:gd name="T0" fmla="*/ 0 w 30"/>
                <a:gd name="T1" fmla="*/ 30 w 30"/>
                <a:gd name="T2" fmla="*/ 3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Rectangle 107">
              <a:extLst>
                <a:ext uri="{FF2B5EF4-FFF2-40B4-BE49-F238E27FC236}">
                  <a16:creationId xmlns:a16="http://schemas.microsoft.com/office/drawing/2014/main" id="{2A615928-9F3E-4591-B4CF-01A9B3E9A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" y="1613"/>
              <a:ext cx="13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VCC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08">
              <a:extLst>
                <a:ext uri="{FF2B5EF4-FFF2-40B4-BE49-F238E27FC236}">
                  <a16:creationId xmlns:a16="http://schemas.microsoft.com/office/drawing/2014/main" id="{B43ABA78-7FA0-4A25-8FEC-730D2B71C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565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Freeform 109">
              <a:extLst>
                <a:ext uri="{FF2B5EF4-FFF2-40B4-BE49-F238E27FC236}">
                  <a16:creationId xmlns:a16="http://schemas.microsoft.com/office/drawing/2014/main" id="{469A5CBC-83E9-4053-9450-D7B625F85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1697"/>
              <a:ext cx="180" cy="0"/>
            </a:xfrm>
            <a:custGeom>
              <a:avLst/>
              <a:gdLst>
                <a:gd name="T0" fmla="*/ 0 w 30"/>
                <a:gd name="T1" fmla="*/ 30 w 30"/>
                <a:gd name="T2" fmla="*/ 3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Rectangle 110">
              <a:extLst>
                <a:ext uri="{FF2B5EF4-FFF2-40B4-BE49-F238E27FC236}">
                  <a16:creationId xmlns:a16="http://schemas.microsoft.com/office/drawing/2014/main" id="{60BBF000-0A8C-4159-80C5-AB3A5138C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3" y="1673"/>
              <a:ext cx="21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LE/HYS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11">
              <a:extLst>
                <a:ext uri="{FF2B5EF4-FFF2-40B4-BE49-F238E27FC236}">
                  <a16:creationId xmlns:a16="http://schemas.microsoft.com/office/drawing/2014/main" id="{EE88FC70-D415-484D-9F5B-F164FD3BA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625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Freeform 112">
              <a:extLst>
                <a:ext uri="{FF2B5EF4-FFF2-40B4-BE49-F238E27FC236}">
                  <a16:creationId xmlns:a16="http://schemas.microsoft.com/office/drawing/2014/main" id="{D7C85AD5-8380-451E-BEA2-454892436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1757"/>
              <a:ext cx="180" cy="0"/>
            </a:xfrm>
            <a:custGeom>
              <a:avLst/>
              <a:gdLst>
                <a:gd name="T0" fmla="*/ 0 w 30"/>
                <a:gd name="T1" fmla="*/ 30 w 30"/>
                <a:gd name="T2" fmla="*/ 30 w 3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0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Rectangle 113">
              <a:extLst>
                <a:ext uri="{FF2B5EF4-FFF2-40B4-BE49-F238E27FC236}">
                  <a16:creationId xmlns:a16="http://schemas.microsoft.com/office/drawing/2014/main" id="{ED022330-CEBF-4743-A31A-C8709F521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0" y="1733"/>
              <a:ext cx="9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4080"/>
                  </a:solidFill>
                  <a:effectLst/>
                  <a:latin typeface="Arial" panose="020B0604020202020204" pitchFamily="34" charset="0"/>
                </a:rPr>
                <a:t>IN-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114">
              <a:extLst>
                <a:ext uri="{FF2B5EF4-FFF2-40B4-BE49-F238E27FC236}">
                  <a16:creationId xmlns:a16="http://schemas.microsoft.com/office/drawing/2014/main" id="{D4423336-BED7-49BE-8D61-338AC7065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685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Freeform 115">
              <a:extLst>
                <a:ext uri="{FF2B5EF4-FFF2-40B4-BE49-F238E27FC236}">
                  <a16:creationId xmlns:a16="http://schemas.microsoft.com/office/drawing/2014/main" id="{C2D90D58-EF16-407A-AAA7-9046DC24B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757"/>
              <a:ext cx="6" cy="0"/>
            </a:xfrm>
            <a:custGeom>
              <a:avLst/>
              <a:gdLst>
                <a:gd name="T0" fmla="*/ 1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116">
              <a:extLst>
                <a:ext uri="{FF2B5EF4-FFF2-40B4-BE49-F238E27FC236}">
                  <a16:creationId xmlns:a16="http://schemas.microsoft.com/office/drawing/2014/main" id="{86FA23B1-85A6-4E46-B099-A8ECB3D62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9" y="1733"/>
              <a:ext cx="12" cy="24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0 h 4"/>
                <a:gd name="T4" fmla="*/ 2 w 2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Freeform 117">
              <a:extLst>
                <a:ext uri="{FF2B5EF4-FFF2-40B4-BE49-F238E27FC236}">
                  <a16:creationId xmlns:a16="http://schemas.microsoft.com/office/drawing/2014/main" id="{508DF988-38A6-4146-B548-465D6F8CA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1" y="1733"/>
              <a:ext cx="18" cy="48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3 w 3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Freeform 118">
              <a:extLst>
                <a:ext uri="{FF2B5EF4-FFF2-40B4-BE49-F238E27FC236}">
                  <a16:creationId xmlns:a16="http://schemas.microsoft.com/office/drawing/2014/main" id="{9A024CF0-BC63-4900-86F8-7A7DF10E2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9" y="1733"/>
              <a:ext cx="18" cy="48"/>
            </a:xfrm>
            <a:custGeom>
              <a:avLst/>
              <a:gdLst>
                <a:gd name="T0" fmla="*/ 0 w 3"/>
                <a:gd name="T1" fmla="*/ 8 h 8"/>
                <a:gd name="T2" fmla="*/ 3 w 3"/>
                <a:gd name="T3" fmla="*/ 0 h 8"/>
                <a:gd name="T4" fmla="*/ 3 w 3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8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Freeform 119">
              <a:extLst>
                <a:ext uri="{FF2B5EF4-FFF2-40B4-BE49-F238E27FC236}">
                  <a16:creationId xmlns:a16="http://schemas.microsoft.com/office/drawing/2014/main" id="{253D739B-F6EA-4DA6-A21B-490E76C65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1733"/>
              <a:ext cx="18" cy="48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3 w 3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120">
              <a:extLst>
                <a:ext uri="{FF2B5EF4-FFF2-40B4-BE49-F238E27FC236}">
                  <a16:creationId xmlns:a16="http://schemas.microsoft.com/office/drawing/2014/main" id="{30740349-1F5A-459A-969F-466B0D43D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1733"/>
              <a:ext cx="18" cy="48"/>
            </a:xfrm>
            <a:custGeom>
              <a:avLst/>
              <a:gdLst>
                <a:gd name="T0" fmla="*/ 0 w 3"/>
                <a:gd name="T1" fmla="*/ 8 h 8"/>
                <a:gd name="T2" fmla="*/ 3 w 3"/>
                <a:gd name="T3" fmla="*/ 0 h 8"/>
                <a:gd name="T4" fmla="*/ 3 w 3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8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121">
              <a:extLst>
                <a:ext uri="{FF2B5EF4-FFF2-40B4-BE49-F238E27FC236}">
                  <a16:creationId xmlns:a16="http://schemas.microsoft.com/office/drawing/2014/main" id="{156928F2-4ADD-471D-951E-6094CB807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3" y="1733"/>
              <a:ext cx="18" cy="48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3 w 3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lnTo>
                    <a:pt x="3" y="8"/>
                  </a:lnTo>
                  <a:lnTo>
                    <a:pt x="3" y="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122">
              <a:extLst>
                <a:ext uri="{FF2B5EF4-FFF2-40B4-BE49-F238E27FC236}">
                  <a16:creationId xmlns:a16="http://schemas.microsoft.com/office/drawing/2014/main" id="{4145741F-CB05-4BA7-8F99-6A925CE25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1" y="1757"/>
              <a:ext cx="12" cy="24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0 h 4"/>
                <a:gd name="T4" fmla="*/ 2 w 2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123">
              <a:extLst>
                <a:ext uri="{FF2B5EF4-FFF2-40B4-BE49-F238E27FC236}">
                  <a16:creationId xmlns:a16="http://schemas.microsoft.com/office/drawing/2014/main" id="{98CE7435-0E08-438E-9F4B-CB99320D5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3" y="1757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Rectangle 124">
              <a:extLst>
                <a:ext uri="{FF2B5EF4-FFF2-40B4-BE49-F238E27FC236}">
                  <a16:creationId xmlns:a16="http://schemas.microsoft.com/office/drawing/2014/main" id="{6904970F-04FE-4501-80A2-5FE652688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1649"/>
              <a:ext cx="15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29.1k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Freeform 125">
              <a:extLst>
                <a:ext uri="{FF2B5EF4-FFF2-40B4-BE49-F238E27FC236}">
                  <a16:creationId xmlns:a16="http://schemas.microsoft.com/office/drawing/2014/main" id="{445BFE11-4955-44D2-BB13-53432EDC3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1757"/>
              <a:ext cx="60" cy="0"/>
            </a:xfrm>
            <a:custGeom>
              <a:avLst/>
              <a:gdLst>
                <a:gd name="T0" fmla="*/ 0 w 10"/>
                <a:gd name="T1" fmla="*/ 10 w 10"/>
                <a:gd name="T2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1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126">
              <a:extLst>
                <a:ext uri="{FF2B5EF4-FFF2-40B4-BE49-F238E27FC236}">
                  <a16:creationId xmlns:a16="http://schemas.microsoft.com/office/drawing/2014/main" id="{71AC128D-E06A-4E7A-8394-BA744A275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757"/>
              <a:ext cx="60" cy="0"/>
            </a:xfrm>
            <a:custGeom>
              <a:avLst/>
              <a:gdLst>
                <a:gd name="T0" fmla="*/ 10 w 10"/>
                <a:gd name="T1" fmla="*/ 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127">
              <a:extLst>
                <a:ext uri="{FF2B5EF4-FFF2-40B4-BE49-F238E27FC236}">
                  <a16:creationId xmlns:a16="http://schemas.microsoft.com/office/drawing/2014/main" id="{53DFB57F-DCFA-433B-B4C8-896B182CD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1757"/>
              <a:ext cx="0" cy="121"/>
            </a:xfrm>
            <a:custGeom>
              <a:avLst/>
              <a:gdLst>
                <a:gd name="T0" fmla="*/ 0 h 20"/>
                <a:gd name="T1" fmla="*/ 20 h 20"/>
                <a:gd name="T2" fmla="*/ 2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0">
                  <a:moveTo>
                    <a:pt x="0" y="0"/>
                  </a:moveTo>
                  <a:lnTo>
                    <a:pt x="0" y="20"/>
                  </a:lnTo>
                  <a:lnTo>
                    <a:pt x="0" y="2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Oval 128">
              <a:extLst>
                <a:ext uri="{FF2B5EF4-FFF2-40B4-BE49-F238E27FC236}">
                  <a16:creationId xmlns:a16="http://schemas.microsoft.com/office/drawing/2014/main" id="{152E3DCE-0C33-475F-B5C1-08BE59684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" y="1866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129">
              <a:extLst>
                <a:ext uri="{FF2B5EF4-FFF2-40B4-BE49-F238E27FC236}">
                  <a16:creationId xmlns:a16="http://schemas.microsoft.com/office/drawing/2014/main" id="{501EC3ED-E8D9-4EAA-9738-418558634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2119"/>
              <a:ext cx="511" cy="0"/>
            </a:xfrm>
            <a:custGeom>
              <a:avLst/>
              <a:gdLst>
                <a:gd name="T0" fmla="*/ 85 w 85"/>
                <a:gd name="T1" fmla="*/ 0 w 85"/>
                <a:gd name="T2" fmla="*/ 0 w 8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5">
                  <a:moveTo>
                    <a:pt x="85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Rectangle 130">
              <a:extLst>
                <a:ext uri="{FF2B5EF4-FFF2-40B4-BE49-F238E27FC236}">
                  <a16:creationId xmlns:a16="http://schemas.microsoft.com/office/drawing/2014/main" id="{605A852F-68FA-43DB-8705-798E04CCF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4" y="2052"/>
              <a:ext cx="14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GND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Freeform 131">
              <a:extLst>
                <a:ext uri="{FF2B5EF4-FFF2-40B4-BE49-F238E27FC236}">
                  <a16:creationId xmlns:a16="http://schemas.microsoft.com/office/drawing/2014/main" id="{E05D89FC-1BBF-49D8-977F-23D091CCE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1757"/>
              <a:ext cx="18" cy="0"/>
            </a:xfrm>
            <a:custGeom>
              <a:avLst/>
              <a:gdLst>
                <a:gd name="T0" fmla="*/ 3 w 3"/>
                <a:gd name="T1" fmla="*/ 0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132">
              <a:extLst>
                <a:ext uri="{FF2B5EF4-FFF2-40B4-BE49-F238E27FC236}">
                  <a16:creationId xmlns:a16="http://schemas.microsoft.com/office/drawing/2014/main" id="{D8409953-AFC2-4E5F-9FC9-DFD6EFEFF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1944"/>
              <a:ext cx="24" cy="12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4" y="2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133">
              <a:extLst>
                <a:ext uri="{FF2B5EF4-FFF2-40B4-BE49-F238E27FC236}">
                  <a16:creationId xmlns:a16="http://schemas.microsoft.com/office/drawing/2014/main" id="{66C962E3-4880-486E-ACE3-F587CFD86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1956"/>
              <a:ext cx="48" cy="18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3 h 3"/>
                <a:gd name="T4" fmla="*/ 0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134">
              <a:extLst>
                <a:ext uri="{FF2B5EF4-FFF2-40B4-BE49-F238E27FC236}">
                  <a16:creationId xmlns:a16="http://schemas.microsoft.com/office/drawing/2014/main" id="{EB2FB2F9-C9F4-43F9-B0E0-4350EAA68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1974"/>
              <a:ext cx="48" cy="18"/>
            </a:xfrm>
            <a:custGeom>
              <a:avLst/>
              <a:gdLst>
                <a:gd name="T0" fmla="*/ 0 w 8"/>
                <a:gd name="T1" fmla="*/ 0 h 3"/>
                <a:gd name="T2" fmla="*/ 8 w 8"/>
                <a:gd name="T3" fmla="*/ 3 h 3"/>
                <a:gd name="T4" fmla="*/ 8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8" y="3"/>
                  </a:lnTo>
                  <a:lnTo>
                    <a:pt x="8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135">
              <a:extLst>
                <a:ext uri="{FF2B5EF4-FFF2-40B4-BE49-F238E27FC236}">
                  <a16:creationId xmlns:a16="http://schemas.microsoft.com/office/drawing/2014/main" id="{8D72579A-AE3B-4E64-8CB7-6E0EDEE86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1992"/>
              <a:ext cx="48" cy="18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3 h 3"/>
                <a:gd name="T4" fmla="*/ 0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136">
              <a:extLst>
                <a:ext uri="{FF2B5EF4-FFF2-40B4-BE49-F238E27FC236}">
                  <a16:creationId xmlns:a16="http://schemas.microsoft.com/office/drawing/2014/main" id="{00610F0E-C91F-4668-8930-8E073E265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2010"/>
              <a:ext cx="48" cy="18"/>
            </a:xfrm>
            <a:custGeom>
              <a:avLst/>
              <a:gdLst>
                <a:gd name="T0" fmla="*/ 0 w 8"/>
                <a:gd name="T1" fmla="*/ 0 h 3"/>
                <a:gd name="T2" fmla="*/ 8 w 8"/>
                <a:gd name="T3" fmla="*/ 3 h 3"/>
                <a:gd name="T4" fmla="*/ 8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8" y="3"/>
                  </a:lnTo>
                  <a:lnTo>
                    <a:pt x="8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137">
              <a:extLst>
                <a:ext uri="{FF2B5EF4-FFF2-40B4-BE49-F238E27FC236}">
                  <a16:creationId xmlns:a16="http://schemas.microsoft.com/office/drawing/2014/main" id="{532536BB-85C8-4D1C-864C-F0C66EF8C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2028"/>
              <a:ext cx="48" cy="18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3 h 3"/>
                <a:gd name="T4" fmla="*/ 0 w 8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138">
              <a:extLst>
                <a:ext uri="{FF2B5EF4-FFF2-40B4-BE49-F238E27FC236}">
                  <a16:creationId xmlns:a16="http://schemas.microsoft.com/office/drawing/2014/main" id="{F6616DE4-FA6D-4DBA-A26F-4C5DAA6D0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2046"/>
              <a:ext cx="24" cy="13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4" y="2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139">
              <a:extLst>
                <a:ext uri="{FF2B5EF4-FFF2-40B4-BE49-F238E27FC236}">
                  <a16:creationId xmlns:a16="http://schemas.microsoft.com/office/drawing/2014/main" id="{EC3EDDC5-2FE9-4852-B218-2363FD827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1938"/>
              <a:ext cx="0" cy="6"/>
            </a:xfrm>
            <a:custGeom>
              <a:avLst/>
              <a:gdLst>
                <a:gd name="T0" fmla="*/ 0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Rectangle 140">
              <a:extLst>
                <a:ext uri="{FF2B5EF4-FFF2-40B4-BE49-F238E27FC236}">
                  <a16:creationId xmlns:a16="http://schemas.microsoft.com/office/drawing/2014/main" id="{FC70C916-7286-456A-93A9-8BAC36223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1" y="1956"/>
              <a:ext cx="7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1k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Freeform 141">
              <a:extLst>
                <a:ext uri="{FF2B5EF4-FFF2-40B4-BE49-F238E27FC236}">
                  <a16:creationId xmlns:a16="http://schemas.microsoft.com/office/drawing/2014/main" id="{0D8BB34B-D7FD-433D-8593-CEC77A696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2059"/>
              <a:ext cx="0" cy="60"/>
            </a:xfrm>
            <a:custGeom>
              <a:avLst/>
              <a:gdLst>
                <a:gd name="T0" fmla="*/ 0 h 10"/>
                <a:gd name="T1" fmla="*/ 10 h 10"/>
                <a:gd name="T2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10"/>
                  </a:lnTo>
                  <a:lnTo>
                    <a:pt x="0" y="1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Freeform 142">
              <a:extLst>
                <a:ext uri="{FF2B5EF4-FFF2-40B4-BE49-F238E27FC236}">
                  <a16:creationId xmlns:a16="http://schemas.microsoft.com/office/drawing/2014/main" id="{80B57BD6-E266-42B1-A5AE-EB24B48C2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1878"/>
              <a:ext cx="0" cy="60"/>
            </a:xfrm>
            <a:custGeom>
              <a:avLst/>
              <a:gdLst>
                <a:gd name="T0" fmla="*/ 10 h 10"/>
                <a:gd name="T1" fmla="*/ 0 h 10"/>
                <a:gd name="T2" fmla="*/ 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1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143">
              <a:extLst>
                <a:ext uri="{FF2B5EF4-FFF2-40B4-BE49-F238E27FC236}">
                  <a16:creationId xmlns:a16="http://schemas.microsoft.com/office/drawing/2014/main" id="{B092B239-67DE-469D-AB08-612CE09B0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1637"/>
              <a:ext cx="12" cy="0"/>
            </a:xfrm>
            <a:custGeom>
              <a:avLst/>
              <a:gdLst>
                <a:gd name="T0" fmla="*/ 0 w 2"/>
                <a:gd name="T1" fmla="*/ 2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Oval 144">
              <a:extLst>
                <a:ext uri="{FF2B5EF4-FFF2-40B4-BE49-F238E27FC236}">
                  <a16:creationId xmlns:a16="http://schemas.microsoft.com/office/drawing/2014/main" id="{EB7E1A4B-DEE2-4B74-88FA-179BDA6AF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" y="162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145">
              <a:extLst>
                <a:ext uri="{FF2B5EF4-FFF2-40B4-BE49-F238E27FC236}">
                  <a16:creationId xmlns:a16="http://schemas.microsoft.com/office/drawing/2014/main" id="{89FF5220-D12A-457F-8FB7-ADB1FEC33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" y="1757"/>
              <a:ext cx="139" cy="0"/>
            </a:xfrm>
            <a:custGeom>
              <a:avLst/>
              <a:gdLst>
                <a:gd name="T0" fmla="*/ 23 w 23"/>
                <a:gd name="T1" fmla="*/ 0 w 23"/>
                <a:gd name="T2" fmla="*/ 0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Oval 146">
              <a:extLst>
                <a:ext uri="{FF2B5EF4-FFF2-40B4-BE49-F238E27FC236}">
                  <a16:creationId xmlns:a16="http://schemas.microsoft.com/office/drawing/2014/main" id="{B1476905-211A-44ED-B2E5-9C19C7AD1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74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Rectangle 147">
              <a:extLst>
                <a:ext uri="{FF2B5EF4-FFF2-40B4-BE49-F238E27FC236}">
                  <a16:creationId xmlns:a16="http://schemas.microsoft.com/office/drawing/2014/main" id="{E697B012-B89B-4059-B9EF-0BDF7E848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1" y="1691"/>
              <a:ext cx="120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Vref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6" name="Freeform 148">
              <a:extLst>
                <a:ext uri="{FF2B5EF4-FFF2-40B4-BE49-F238E27FC236}">
                  <a16:creationId xmlns:a16="http://schemas.microsoft.com/office/drawing/2014/main" id="{0D02BB69-D582-45CB-8B54-6E556370D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" y="1637"/>
              <a:ext cx="385" cy="0"/>
            </a:xfrm>
            <a:custGeom>
              <a:avLst/>
              <a:gdLst>
                <a:gd name="T0" fmla="*/ 0 w 64"/>
                <a:gd name="T1" fmla="*/ 64 w 64"/>
                <a:gd name="T2" fmla="*/ 64 w 6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4">
                  <a:moveTo>
                    <a:pt x="0" y="0"/>
                  </a:moveTo>
                  <a:lnTo>
                    <a:pt x="64" y="0"/>
                  </a:lnTo>
                  <a:lnTo>
                    <a:pt x="64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Oval 149">
              <a:extLst>
                <a:ext uri="{FF2B5EF4-FFF2-40B4-BE49-F238E27FC236}">
                  <a16:creationId xmlns:a16="http://schemas.microsoft.com/office/drawing/2014/main" id="{2FA471C3-4FAE-47D0-B362-A60995FB7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162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Rectangle 150">
              <a:extLst>
                <a:ext uri="{FF2B5EF4-FFF2-40B4-BE49-F238E27FC236}">
                  <a16:creationId xmlns:a16="http://schemas.microsoft.com/office/drawing/2014/main" id="{E3128604-D228-4E18-B9FB-E035490CE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" y="1571"/>
              <a:ext cx="25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OUT_T_1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Freeform 151">
              <a:extLst>
                <a:ext uri="{FF2B5EF4-FFF2-40B4-BE49-F238E27FC236}">
                  <a16:creationId xmlns:a16="http://schemas.microsoft.com/office/drawing/2014/main" id="{7F6A8B2F-F34B-42F8-80B4-755304BC3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" y="1757"/>
              <a:ext cx="385" cy="0"/>
            </a:xfrm>
            <a:custGeom>
              <a:avLst/>
              <a:gdLst>
                <a:gd name="T0" fmla="*/ 64 w 64"/>
                <a:gd name="T1" fmla="*/ 0 w 64"/>
                <a:gd name="T2" fmla="*/ 0 w 6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4">
                  <a:moveTo>
                    <a:pt x="64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Oval 152">
              <a:extLst>
                <a:ext uri="{FF2B5EF4-FFF2-40B4-BE49-F238E27FC236}">
                  <a16:creationId xmlns:a16="http://schemas.microsoft.com/office/drawing/2014/main" id="{3CBC46E8-7E24-4504-9E94-D2D4AF03C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174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Rectangle 153">
              <a:extLst>
                <a:ext uri="{FF2B5EF4-FFF2-40B4-BE49-F238E27FC236}">
                  <a16:creationId xmlns:a16="http://schemas.microsoft.com/office/drawing/2014/main" id="{43F3E1F4-3F6A-4568-B334-92F5C2311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" y="1691"/>
              <a:ext cx="29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COM_IN_1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Freeform 154">
              <a:extLst>
                <a:ext uri="{FF2B5EF4-FFF2-40B4-BE49-F238E27FC236}">
                  <a16:creationId xmlns:a16="http://schemas.microsoft.com/office/drawing/2014/main" id="{6F175DD7-BCC3-4505-813D-9A1D2B661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" y="1697"/>
              <a:ext cx="367" cy="0"/>
            </a:xfrm>
            <a:custGeom>
              <a:avLst/>
              <a:gdLst>
                <a:gd name="T0" fmla="*/ 61 w 61"/>
                <a:gd name="T1" fmla="*/ 0 w 61"/>
                <a:gd name="T2" fmla="*/ 0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61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Rectangle 155">
              <a:extLst>
                <a:ext uri="{FF2B5EF4-FFF2-40B4-BE49-F238E27FC236}">
                  <a16:creationId xmlns:a16="http://schemas.microsoft.com/office/drawing/2014/main" id="{264174C0-6FA7-4DBD-AA0A-E8F17CF5A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631"/>
              <a:ext cx="15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P5V0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Freeform 156">
              <a:extLst>
                <a:ext uri="{FF2B5EF4-FFF2-40B4-BE49-F238E27FC236}">
                  <a16:creationId xmlns:a16="http://schemas.microsoft.com/office/drawing/2014/main" id="{0056D232-83F3-4D91-8CB1-656CA4F33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1697"/>
              <a:ext cx="18" cy="0"/>
            </a:xfrm>
            <a:custGeom>
              <a:avLst/>
              <a:gdLst>
                <a:gd name="T0" fmla="*/ 3 w 3"/>
                <a:gd name="T1" fmla="*/ 0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Oval 157">
              <a:extLst>
                <a:ext uri="{FF2B5EF4-FFF2-40B4-BE49-F238E27FC236}">
                  <a16:creationId xmlns:a16="http://schemas.microsoft.com/office/drawing/2014/main" id="{39FBCEC5-82EC-4E8A-A4E7-CB7D3EBFE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" y="1685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Freeform 158">
              <a:extLst>
                <a:ext uri="{FF2B5EF4-FFF2-40B4-BE49-F238E27FC236}">
                  <a16:creationId xmlns:a16="http://schemas.microsoft.com/office/drawing/2014/main" id="{3DA8BE67-33F2-4F8A-A1F8-9EBEB5C0F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7" y="1324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159">
              <a:extLst>
                <a:ext uri="{FF2B5EF4-FFF2-40B4-BE49-F238E27FC236}">
                  <a16:creationId xmlns:a16="http://schemas.microsoft.com/office/drawing/2014/main" id="{8916C5E7-9615-4F5E-93C3-91C58303B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962"/>
              <a:ext cx="18" cy="0"/>
            </a:xfrm>
            <a:custGeom>
              <a:avLst/>
              <a:gdLst>
                <a:gd name="T0" fmla="*/ 0 w 3"/>
                <a:gd name="T1" fmla="*/ 3 w 3"/>
                <a:gd name="T2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Oval 160">
              <a:extLst>
                <a:ext uri="{FF2B5EF4-FFF2-40B4-BE49-F238E27FC236}">
                  <a16:creationId xmlns:a16="http://schemas.microsoft.com/office/drawing/2014/main" id="{D7DCFE0B-0FC7-49CB-851E-958206173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950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161">
              <a:extLst>
                <a:ext uri="{FF2B5EF4-FFF2-40B4-BE49-F238E27FC236}">
                  <a16:creationId xmlns:a16="http://schemas.microsoft.com/office/drawing/2014/main" id="{694536DA-3AF3-4327-B76B-49A44348E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" y="944"/>
              <a:ext cx="18" cy="18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3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162">
              <a:extLst>
                <a:ext uri="{FF2B5EF4-FFF2-40B4-BE49-F238E27FC236}">
                  <a16:creationId xmlns:a16="http://schemas.microsoft.com/office/drawing/2014/main" id="{F8525F30-8B91-4F16-A813-CB878D648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5" y="944"/>
              <a:ext cx="36" cy="37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6 h 6"/>
                <a:gd name="T4" fmla="*/ 6 w 6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6"/>
                  </a:lnTo>
                  <a:lnTo>
                    <a:pt x="6" y="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163">
              <a:extLst>
                <a:ext uri="{FF2B5EF4-FFF2-40B4-BE49-F238E27FC236}">
                  <a16:creationId xmlns:a16="http://schemas.microsoft.com/office/drawing/2014/main" id="{5F9E830C-FC05-4A59-9D90-C63540911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" y="944"/>
              <a:ext cx="36" cy="37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  <a:gd name="T4" fmla="*/ 6 w 6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64">
              <a:extLst>
                <a:ext uri="{FF2B5EF4-FFF2-40B4-BE49-F238E27FC236}">
                  <a16:creationId xmlns:a16="http://schemas.microsoft.com/office/drawing/2014/main" id="{F654BB9D-713C-4A23-BCE0-B2B9231485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7" y="944"/>
              <a:ext cx="36" cy="37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6 h 6"/>
                <a:gd name="T4" fmla="*/ 6 w 6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6"/>
                  </a:lnTo>
                  <a:lnTo>
                    <a:pt x="6" y="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65">
              <a:extLst>
                <a:ext uri="{FF2B5EF4-FFF2-40B4-BE49-F238E27FC236}">
                  <a16:creationId xmlns:a16="http://schemas.microsoft.com/office/drawing/2014/main" id="{5B64074F-5DC4-4BE7-8EBD-92D6A34FC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3" y="944"/>
              <a:ext cx="36" cy="37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  <a:gd name="T4" fmla="*/ 6 w 6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166">
              <a:extLst>
                <a:ext uri="{FF2B5EF4-FFF2-40B4-BE49-F238E27FC236}">
                  <a16:creationId xmlns:a16="http://schemas.microsoft.com/office/drawing/2014/main" id="{121A549D-E4AF-4828-BB8D-6492FF812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9" y="944"/>
              <a:ext cx="18" cy="18"/>
            </a:xfrm>
            <a:custGeom>
              <a:avLst/>
              <a:gdLst>
                <a:gd name="T0" fmla="*/ 0 w 3"/>
                <a:gd name="T1" fmla="*/ 0 h 3"/>
                <a:gd name="T2" fmla="*/ 3 w 3"/>
                <a:gd name="T3" fmla="*/ 3 h 3"/>
                <a:gd name="T4" fmla="*/ 3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3"/>
                  </a:lnTo>
                  <a:lnTo>
                    <a:pt x="3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Rectangle 167">
              <a:extLst>
                <a:ext uri="{FF2B5EF4-FFF2-40B4-BE49-F238E27FC236}">
                  <a16:creationId xmlns:a16="http://schemas.microsoft.com/office/drawing/2014/main" id="{CB3E5719-E48C-4177-A610-C4F35CC78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1023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Freeform 168">
              <a:extLst>
                <a:ext uri="{FF2B5EF4-FFF2-40B4-BE49-F238E27FC236}">
                  <a16:creationId xmlns:a16="http://schemas.microsoft.com/office/drawing/2014/main" id="{271C89F2-D8A0-4272-BAD2-6E5D28D9A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7" y="962"/>
              <a:ext cx="60" cy="0"/>
            </a:xfrm>
            <a:custGeom>
              <a:avLst/>
              <a:gdLst>
                <a:gd name="T0" fmla="*/ 10 w 10"/>
                <a:gd name="T1" fmla="*/ 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169">
              <a:extLst>
                <a:ext uri="{FF2B5EF4-FFF2-40B4-BE49-F238E27FC236}">
                  <a16:creationId xmlns:a16="http://schemas.microsoft.com/office/drawing/2014/main" id="{E62EB138-2E4B-44D9-B1DF-92E81698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962"/>
              <a:ext cx="60" cy="0"/>
            </a:xfrm>
            <a:custGeom>
              <a:avLst/>
              <a:gdLst>
                <a:gd name="T0" fmla="*/ 0 w 10"/>
                <a:gd name="T1" fmla="*/ 10 w 10"/>
                <a:gd name="T2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1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170">
              <a:extLst>
                <a:ext uri="{FF2B5EF4-FFF2-40B4-BE49-F238E27FC236}">
                  <a16:creationId xmlns:a16="http://schemas.microsoft.com/office/drawing/2014/main" id="{81881027-CE1C-42CC-9744-CD8BB022D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3" y="1324"/>
              <a:ext cx="6" cy="0"/>
            </a:xfrm>
            <a:custGeom>
              <a:avLst/>
              <a:gdLst>
                <a:gd name="T0" fmla="*/ 0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Oval 171">
              <a:extLst>
                <a:ext uri="{FF2B5EF4-FFF2-40B4-BE49-F238E27FC236}">
                  <a16:creationId xmlns:a16="http://schemas.microsoft.com/office/drawing/2014/main" id="{7EF06806-5F30-4A4F-BAC6-D82541A35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" y="1312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172">
              <a:extLst>
                <a:ext uri="{FF2B5EF4-FFF2-40B4-BE49-F238E27FC236}">
                  <a16:creationId xmlns:a16="http://schemas.microsoft.com/office/drawing/2014/main" id="{E0869A7C-5A61-4DE6-8651-556B1AE00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7" y="962"/>
              <a:ext cx="373" cy="0"/>
            </a:xfrm>
            <a:custGeom>
              <a:avLst/>
              <a:gdLst>
                <a:gd name="T0" fmla="*/ 0 w 62"/>
                <a:gd name="T1" fmla="*/ 62 w 62"/>
                <a:gd name="T2" fmla="*/ 62 w 6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2">
                  <a:moveTo>
                    <a:pt x="0" y="0"/>
                  </a:moveTo>
                  <a:lnTo>
                    <a:pt x="62" y="0"/>
                  </a:lnTo>
                  <a:lnTo>
                    <a:pt x="62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Rectangle 173">
              <a:extLst>
                <a:ext uri="{FF2B5EF4-FFF2-40B4-BE49-F238E27FC236}">
                  <a16:creationId xmlns:a16="http://schemas.microsoft.com/office/drawing/2014/main" id="{B56EFB79-8080-4346-AB8B-267453415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" y="896"/>
              <a:ext cx="41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COM_IN_DIS_1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Freeform 174">
              <a:extLst>
                <a:ext uri="{FF2B5EF4-FFF2-40B4-BE49-F238E27FC236}">
                  <a16:creationId xmlns:a16="http://schemas.microsoft.com/office/drawing/2014/main" id="{C3D9932E-6A4A-4307-A5AD-71BBE7B09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7" y="962"/>
              <a:ext cx="12" cy="0"/>
            </a:xfrm>
            <a:custGeom>
              <a:avLst/>
              <a:gdLst>
                <a:gd name="T0" fmla="*/ 0 w 2"/>
                <a:gd name="T1" fmla="*/ 2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175">
              <a:extLst>
                <a:ext uri="{FF2B5EF4-FFF2-40B4-BE49-F238E27FC236}">
                  <a16:creationId xmlns:a16="http://schemas.microsoft.com/office/drawing/2014/main" id="{F2601A97-495C-40B2-9C7E-365728F80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324"/>
              <a:ext cx="391" cy="0"/>
            </a:xfrm>
            <a:custGeom>
              <a:avLst/>
              <a:gdLst>
                <a:gd name="T0" fmla="*/ 0 w 65"/>
                <a:gd name="T1" fmla="*/ 65 w 65"/>
                <a:gd name="T2" fmla="*/ 65 w 6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5">
                  <a:moveTo>
                    <a:pt x="0" y="0"/>
                  </a:moveTo>
                  <a:lnTo>
                    <a:pt x="65" y="0"/>
                  </a:lnTo>
                  <a:lnTo>
                    <a:pt x="65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Oval 176">
              <a:extLst>
                <a:ext uri="{FF2B5EF4-FFF2-40B4-BE49-F238E27FC236}">
                  <a16:creationId xmlns:a16="http://schemas.microsoft.com/office/drawing/2014/main" id="{7A581E61-95C4-4153-B47E-12E11FFEA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1" y="1312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Rectangle 177">
              <a:extLst>
                <a:ext uri="{FF2B5EF4-FFF2-40B4-BE49-F238E27FC236}">
                  <a16:creationId xmlns:a16="http://schemas.microsoft.com/office/drawing/2014/main" id="{A5298BB0-AFCE-4314-9B88-26C82E340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" y="1258"/>
              <a:ext cx="29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COM_IN_1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Freeform 178">
              <a:extLst>
                <a:ext uri="{FF2B5EF4-FFF2-40B4-BE49-F238E27FC236}">
                  <a16:creationId xmlns:a16="http://schemas.microsoft.com/office/drawing/2014/main" id="{8A8E23E5-F679-469D-A5A0-957EF0E6F0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3" y="1306"/>
              <a:ext cx="18" cy="18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3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179">
              <a:extLst>
                <a:ext uri="{FF2B5EF4-FFF2-40B4-BE49-F238E27FC236}">
                  <a16:creationId xmlns:a16="http://schemas.microsoft.com/office/drawing/2014/main" id="{96CDED3A-2422-4306-BC84-D1A760A6F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" y="1306"/>
              <a:ext cx="36" cy="36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6 h 6"/>
                <a:gd name="T4" fmla="*/ 6 w 6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6"/>
                  </a:lnTo>
                  <a:lnTo>
                    <a:pt x="6" y="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Freeform 180">
              <a:extLst>
                <a:ext uri="{FF2B5EF4-FFF2-40B4-BE49-F238E27FC236}">
                  <a16:creationId xmlns:a16="http://schemas.microsoft.com/office/drawing/2014/main" id="{5BDB358C-6767-4780-928D-8E134FD8B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7" y="1306"/>
              <a:ext cx="36" cy="36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  <a:gd name="T4" fmla="*/ 6 w 6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Freeform 181">
              <a:extLst>
                <a:ext uri="{FF2B5EF4-FFF2-40B4-BE49-F238E27FC236}">
                  <a16:creationId xmlns:a16="http://schemas.microsoft.com/office/drawing/2014/main" id="{40376B4C-9308-49D6-8712-0203719DB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3" y="1306"/>
              <a:ext cx="36" cy="36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6 h 6"/>
                <a:gd name="T4" fmla="*/ 6 w 6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6"/>
                  </a:lnTo>
                  <a:lnTo>
                    <a:pt x="6" y="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Freeform 182">
              <a:extLst>
                <a:ext uri="{FF2B5EF4-FFF2-40B4-BE49-F238E27FC236}">
                  <a16:creationId xmlns:a16="http://schemas.microsoft.com/office/drawing/2014/main" id="{3B15DF25-5D64-4748-8B96-58A858C14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9" y="1306"/>
              <a:ext cx="36" cy="36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  <a:gd name="T4" fmla="*/ 6 w 6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Freeform 183">
              <a:extLst>
                <a:ext uri="{FF2B5EF4-FFF2-40B4-BE49-F238E27FC236}">
                  <a16:creationId xmlns:a16="http://schemas.microsoft.com/office/drawing/2014/main" id="{250887D3-A621-4C16-86EE-9FDC6FAC6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5" y="1306"/>
              <a:ext cx="18" cy="18"/>
            </a:xfrm>
            <a:custGeom>
              <a:avLst/>
              <a:gdLst>
                <a:gd name="T0" fmla="*/ 0 w 3"/>
                <a:gd name="T1" fmla="*/ 0 h 3"/>
                <a:gd name="T2" fmla="*/ 3 w 3"/>
                <a:gd name="T3" fmla="*/ 3 h 3"/>
                <a:gd name="T4" fmla="*/ 3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3"/>
                  </a:lnTo>
                  <a:lnTo>
                    <a:pt x="3" y="3"/>
                  </a:lnTo>
                </a:path>
              </a:pathLst>
            </a:custGeom>
            <a:noFill/>
            <a:ln w="952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Rectangle 184">
              <a:extLst>
                <a:ext uri="{FF2B5EF4-FFF2-40B4-BE49-F238E27FC236}">
                  <a16:creationId xmlns:a16="http://schemas.microsoft.com/office/drawing/2014/main" id="{1325DEA6-12AB-40A7-B87E-AFC72E5A2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" y="1342"/>
              <a:ext cx="5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00008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Freeform 185">
              <a:extLst>
                <a:ext uri="{FF2B5EF4-FFF2-40B4-BE49-F238E27FC236}">
                  <a16:creationId xmlns:a16="http://schemas.microsoft.com/office/drawing/2014/main" id="{36052F6F-0DB2-4486-AC3F-0B18970F8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3" y="1324"/>
              <a:ext cx="60" cy="0"/>
            </a:xfrm>
            <a:custGeom>
              <a:avLst/>
              <a:gdLst>
                <a:gd name="T0" fmla="*/ 10 w 10"/>
                <a:gd name="T1" fmla="*/ 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" name="Freeform 186">
              <a:extLst>
                <a:ext uri="{FF2B5EF4-FFF2-40B4-BE49-F238E27FC236}">
                  <a16:creationId xmlns:a16="http://schemas.microsoft.com/office/drawing/2014/main" id="{04DCC43A-6D0B-4877-A5E1-976BF236D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" y="1324"/>
              <a:ext cx="60" cy="0"/>
            </a:xfrm>
            <a:custGeom>
              <a:avLst/>
              <a:gdLst>
                <a:gd name="T0" fmla="*/ 0 w 10"/>
                <a:gd name="T1" fmla="*/ 10 w 10"/>
                <a:gd name="T2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1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Freeform 187">
              <a:extLst>
                <a:ext uri="{FF2B5EF4-FFF2-40B4-BE49-F238E27FC236}">
                  <a16:creationId xmlns:a16="http://schemas.microsoft.com/office/drawing/2014/main" id="{1766A3A3-4D65-4EFA-987F-5C4965FCD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1324"/>
              <a:ext cx="295" cy="0"/>
            </a:xfrm>
            <a:custGeom>
              <a:avLst/>
              <a:gdLst>
                <a:gd name="T0" fmla="*/ 0 w 49"/>
                <a:gd name="T1" fmla="*/ 49 w 49"/>
                <a:gd name="T2" fmla="*/ 49 w 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9">
                  <a:moveTo>
                    <a:pt x="0" y="0"/>
                  </a:moveTo>
                  <a:lnTo>
                    <a:pt x="49" y="0"/>
                  </a:lnTo>
                  <a:lnTo>
                    <a:pt x="49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Rectangle 188">
              <a:extLst>
                <a:ext uri="{FF2B5EF4-FFF2-40B4-BE49-F238E27FC236}">
                  <a16:creationId xmlns:a16="http://schemas.microsoft.com/office/drawing/2014/main" id="{939F4B2B-8835-4226-8536-6FFAB9D32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" y="1258"/>
              <a:ext cx="20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OUTX1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Freeform 189">
              <a:extLst>
                <a:ext uri="{FF2B5EF4-FFF2-40B4-BE49-F238E27FC236}">
                  <a16:creationId xmlns:a16="http://schemas.microsoft.com/office/drawing/2014/main" id="{7A4EAE79-F96C-43FC-B8DF-CD1614C62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" y="962"/>
              <a:ext cx="313" cy="0"/>
            </a:xfrm>
            <a:custGeom>
              <a:avLst/>
              <a:gdLst>
                <a:gd name="T0" fmla="*/ 0 w 52"/>
                <a:gd name="T1" fmla="*/ 52 w 52"/>
                <a:gd name="T2" fmla="*/ 52 w 5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2">
                  <a:moveTo>
                    <a:pt x="0" y="0"/>
                  </a:moveTo>
                  <a:lnTo>
                    <a:pt x="52" y="0"/>
                  </a:lnTo>
                  <a:lnTo>
                    <a:pt x="52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Oval 190">
              <a:extLst>
                <a:ext uri="{FF2B5EF4-FFF2-40B4-BE49-F238E27FC236}">
                  <a16:creationId xmlns:a16="http://schemas.microsoft.com/office/drawing/2014/main" id="{03414AA3-3D84-4E19-B9F9-59F764061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" y="950"/>
              <a:ext cx="18" cy="18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Rectangle 191">
              <a:extLst>
                <a:ext uri="{FF2B5EF4-FFF2-40B4-BE49-F238E27FC236}">
                  <a16:creationId xmlns:a16="http://schemas.microsoft.com/office/drawing/2014/main" id="{97690C9C-4F26-4469-829F-D687FB17E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896"/>
              <a:ext cx="204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OUTX1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Freeform 192">
              <a:extLst>
                <a:ext uri="{FF2B5EF4-FFF2-40B4-BE49-F238E27FC236}">
                  <a16:creationId xmlns:a16="http://schemas.microsoft.com/office/drawing/2014/main" id="{28199E85-7802-431B-B08E-58EE8C15E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" y="1637"/>
              <a:ext cx="367" cy="0"/>
            </a:xfrm>
            <a:custGeom>
              <a:avLst/>
              <a:gdLst>
                <a:gd name="T0" fmla="*/ 0 w 61"/>
                <a:gd name="T1" fmla="*/ 61 w 61"/>
                <a:gd name="T2" fmla="*/ 61 w 6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">
                  <a:moveTo>
                    <a:pt x="0" y="0"/>
                  </a:moveTo>
                  <a:lnTo>
                    <a:pt x="61" y="0"/>
                  </a:lnTo>
                  <a:lnTo>
                    <a:pt x="61" y="0"/>
                  </a:lnTo>
                </a:path>
              </a:pathLst>
            </a:custGeom>
            <a:noFill/>
            <a:ln w="9525">
              <a:solidFill>
                <a:srgbClr val="800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Rectangle 193">
              <a:extLst>
                <a:ext uri="{FF2B5EF4-FFF2-40B4-BE49-F238E27FC236}">
                  <a16:creationId xmlns:a16="http://schemas.microsoft.com/office/drawing/2014/main" id="{B11A004E-7428-4412-BF8A-AEAC1DED5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" y="1571"/>
              <a:ext cx="15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7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P5V0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5" name="文本框 214">
            <a:extLst>
              <a:ext uri="{FF2B5EF4-FFF2-40B4-BE49-F238E27FC236}">
                <a16:creationId xmlns:a16="http://schemas.microsoft.com/office/drawing/2014/main" id="{98B27A50-EE73-4D2E-BF47-5E22040E1190}"/>
              </a:ext>
            </a:extLst>
          </p:cNvPr>
          <p:cNvSpPr txBox="1"/>
          <p:nvPr/>
        </p:nvSpPr>
        <p:spPr>
          <a:xfrm>
            <a:off x="1040212" y="3982712"/>
            <a:ext cx="64708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差分输出具有诸多优点如抑制共模噪声，提高抗干扰能力，提高信号完整性，减少共模电压的影响，所以我们保留差分设计</a:t>
            </a:r>
          </a:p>
        </p:txBody>
      </p:sp>
    </p:spTree>
    <p:extLst>
      <p:ext uri="{BB962C8B-B14F-4D97-AF65-F5344CB8AC3E}">
        <p14:creationId xmlns:p14="http://schemas.microsoft.com/office/powerpoint/2010/main" val="3862127497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内容占位符 1">
                <a:extLst>
                  <a:ext uri="{FF2B5EF4-FFF2-40B4-BE49-F238E27FC236}">
                    <a16:creationId xmlns:a16="http://schemas.microsoft.com/office/drawing/2014/main" id="{0F88134E-4013-482B-9C37-60249A2B4F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9532" y="725177"/>
                <a:ext cx="8229600" cy="3693145"/>
              </a:xfrm>
            </p:spPr>
            <p:txBody>
              <a:bodyPr/>
              <a:lstStyle/>
              <a:p>
                <a:pPr marL="82153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𝑉</m:t>
                      </m:r>
                      <m:r>
                        <a:rPr lang="en-US" altLang="zh-CN" sz="1600" b="0" i="1" smtClean="0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=</m:t>
                      </m:r>
                      <m:f>
                        <m:fPr>
                          <m:ctrlPr>
                            <a:rPr lang="en-US" altLang="zh-CN" sz="1600" b="0" i="1" smtClean="0">
                              <a:solidFill>
                                <a:srgbClr val="11111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</m:ctrlPr>
                        </m:fPr>
                        <m:num>
                          <m:r>
                            <a:rPr lang="en-US" altLang="zh-CN" sz="1600" b="0" i="1" smtClean="0">
                              <a:solidFill>
                                <a:srgbClr val="11111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600" b="0" i="1" smtClean="0">
                                  <a:solidFill>
                                    <a:srgbClr val="111111"/>
                                  </a:solidFill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 smtClean="0">
                                  <a:solidFill>
                                    <a:srgbClr val="111111"/>
                                  </a:solidFill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sz="1600" b="0" i="1" smtClean="0">
                                  <a:solidFill>
                                    <a:srgbClr val="111111"/>
                                  </a:solidFill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r>
                        <a:rPr lang="en-US" altLang="zh-CN" sz="1600" b="0" i="0" smtClean="0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                     </m:t>
                      </m:r>
                      <m:r>
                        <a:rPr lang="en-US" altLang="zh-CN" sz="1600" i="1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𝑄</m:t>
                      </m:r>
                      <m:r>
                        <a:rPr lang="en-US" altLang="zh-CN" sz="1600" i="1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=</m:t>
                      </m:r>
                      <m:r>
                        <a:rPr lang="en-US" altLang="zh-CN" sz="1600" i="1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𝑛</m:t>
                      </m:r>
                      <m:r>
                        <a:rPr lang="en-US" altLang="zh-CN" sz="1600" i="1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zh-CN" sz="1600" i="1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𝐺</m:t>
                      </m:r>
                      <m:r>
                        <a:rPr lang="en-US" altLang="zh-CN" sz="1600" i="1">
                          <a:solidFill>
                            <a:srgbClr val="11111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altLang="zh-CN" sz="1600" i="1">
                              <a:solidFill>
                                <a:srgbClr val="11111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</m:ctrlPr>
                        </m:sSubPr>
                        <m:e>
                          <m:r>
                            <a:rPr lang="en-US" altLang="zh-CN" sz="1600" i="1">
                              <a:solidFill>
                                <a:srgbClr val="11111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𝑞</m:t>
                          </m:r>
                        </m:e>
                        <m:sub>
                          <m:r>
                            <a:rPr lang="en-US" altLang="zh-CN" sz="1600" i="1">
                              <a:solidFill>
                                <a:srgbClr val="11111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zh-CN" sz="16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82153" indent="0">
                  <a:buNone/>
                </a:pPr>
                <a:endParaRPr lang="en-US" altLang="zh-CN" sz="16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82153" indent="0">
                  <a:buNone/>
                </a:pPr>
                <a:r>
                  <a:rPr lang="zh-CN" altLang="en-US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其中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𝑞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1</m:t>
                        </m:r>
                      </m:sub>
                    </m:sSub>
                    <m:r>
                      <a:rPr lang="en-US" altLang="zh-CN" sz="1400" i="1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=1.6</m:t>
                    </m:r>
                    <m:r>
                      <a:rPr lang="en-US" altLang="zh-CN" sz="1400" i="1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−19 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sz="140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表示一个光电子带电量，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40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</m:t>
                    </m:r>
                    <m:r>
                      <a:rPr lang="en-US" altLang="zh-CN" sz="1400" i="1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=6.3×</m:t>
                    </m:r>
                    <m:sSup>
                      <m:sSupPr>
                        <m:ctrlPr>
                          <a:rPr lang="en-US" altLang="zh-CN" sz="140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400" i="1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altLang="zh-CN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lang="zh-CN" altLang="en-US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表示</a:t>
                </a:r>
                <a:r>
                  <a:rPr lang="en-US" altLang="zh-CN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SiPM</a:t>
                </a:r>
                <a:r>
                  <a:rPr lang="zh-CN" altLang="en-US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增益，</a:t>
                </a:r>
                <a:r>
                  <a:rPr lang="en-US" altLang="zh-CN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n=100</a:t>
                </a:r>
                <a:r>
                  <a:rPr lang="zh-CN" altLang="en-US" sz="14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表示预计最多个光子入射数</a:t>
                </a:r>
                <a:endParaRPr lang="en-US" altLang="zh-CN" sz="14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82153" indent="0">
                  <a:buNone/>
                </a:pPr>
                <a:endParaRPr lang="en-US" altLang="zh-CN" sz="1600" i="1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3200"/>
                  </a:lnSpc>
                </a:pPr>
                <a:r>
                  <a:rPr lang="zh-CN" altLang="en-US" sz="16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sz="160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𝑉</m:t>
                    </m:r>
                    <m:r>
                      <a:rPr lang="en-US" altLang="zh-CN" sz="1600" b="0" i="0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=4.5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𝑉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 </m:t>
                    </m:r>
                    <m:r>
                      <a:rPr lang="zh-CN" altLang="en-US" sz="1600" i="1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此时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 </m:t>
                    </m:r>
                    <m:sSub>
                      <m:sSubPr>
                        <m:ctrlP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𝐶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𝑓</m:t>
                        </m:r>
                      </m:sub>
                    </m:sSub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=22.4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𝑝𝐹</m:t>
                    </m:r>
                  </m:oMath>
                </a14:m>
                <a:endParaRPr lang="en-US" altLang="zh-CN" sz="16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3200"/>
                  </a:lnSpc>
                </a:pPr>
                <a:r>
                  <a:rPr lang="zh-CN" altLang="en-US" sz="16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于是设置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𝐶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𝑓</m:t>
                        </m:r>
                      </m:sub>
                    </m:sSub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=25 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𝑝𝐹</m:t>
                    </m:r>
                  </m:oMath>
                </a14:m>
                <a:endParaRPr lang="en-US" altLang="zh-CN" sz="16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3200"/>
                  </a:lnSpc>
                </a:pPr>
                <a:r>
                  <a:rPr lang="zh-CN" altLang="en-US" sz="16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一个光电子入射时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𝑣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</m:t>
                    </m:r>
                    <m:f>
                      <m:fPr>
                        <m:ctrlP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rgbClr val="111111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rgbClr val="111111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rgbClr val="111111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num>
                      <m:den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rgbClr val="111111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rgbClr val="111111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rgbClr val="111111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𝑓</m:t>
                            </m:r>
                          </m:sub>
                        </m:sSub>
                      </m:den>
                    </m:f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=40</m:t>
                    </m:r>
                    <m:r>
                      <m:rPr>
                        <m:sty m:val="p"/>
                      </m:rPr>
                      <a:rPr lang="en-US" altLang="zh-CN" sz="1600" i="1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m</m:t>
                    </m:r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𝑉</m:t>
                    </m:r>
                  </m:oMath>
                </a14:m>
                <a:endParaRPr lang="en-US" altLang="zh-CN" sz="16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3200"/>
                  </a:lnSpc>
                </a:pPr>
                <a:r>
                  <a:rPr lang="zh-CN" altLang="en-US" sz="1600" dirty="0">
                    <a:solidFill>
                      <a:srgbClr val="11111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所以设置甄别器阈值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𝑉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𝑡h</m:t>
                        </m:r>
                      </m:sub>
                    </m:sSub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=</m:t>
                    </m:r>
                    <m:f>
                      <m:fPr>
                        <m:ctrlP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fPr>
                      <m:num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40</m:t>
                        </m:r>
                      </m:num>
                      <m:den>
                        <m:r>
                          <a:rPr lang="en-US" altLang="zh-CN" sz="1600" b="0" i="1" smtClean="0">
                            <a:solidFill>
                              <a:srgbClr val="11111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3</m:t>
                        </m:r>
                      </m:den>
                    </m:f>
                    <m:r>
                      <a:rPr lang="en-US" altLang="zh-CN" sz="1600" b="0" i="1" smtClean="0">
                        <a:solidFill>
                          <a:srgbClr val="111111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𝑚𝑉</m:t>
                    </m:r>
                  </m:oMath>
                </a14:m>
                <a:endParaRPr lang="en-US" altLang="zh-CN" sz="1600" dirty="0">
                  <a:solidFill>
                    <a:srgbClr val="1111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2" name="内容占位符 1">
                <a:extLst>
                  <a:ext uri="{FF2B5EF4-FFF2-40B4-BE49-F238E27FC236}">
                    <a16:creationId xmlns:a16="http://schemas.microsoft.com/office/drawing/2014/main" id="{0F88134E-4013-482B-9C37-60249A2B4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532" y="725177"/>
                <a:ext cx="8229600" cy="369314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标题 2">
            <a:extLst>
              <a:ext uri="{FF2B5EF4-FFF2-40B4-BE49-F238E27FC236}">
                <a16:creationId xmlns:a16="http://schemas.microsoft.com/office/drawing/2014/main" id="{DDC00163-837B-41B6-A9A0-EB90BADC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参数设置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26DB4CC-E568-42DC-92A5-02B479AB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641AD62-08C3-41C4-85AC-748D60F89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283718"/>
            <a:ext cx="5042629" cy="169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28196"/>
      </p:ext>
    </p:extLst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讲义模板</Template>
  <TotalTime>49862</TotalTime>
  <Words>533</Words>
  <Application>Microsoft Office PowerPoint</Application>
  <PresentationFormat>全屏显示(16:9)</PresentationFormat>
  <Paragraphs>131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宋体</vt:lpstr>
      <vt:lpstr>微软雅黑</vt:lpstr>
      <vt:lpstr>Arial</vt:lpstr>
      <vt:lpstr>Cambria Math</vt:lpstr>
      <vt:lpstr>Lucida Sans Unicode</vt:lpstr>
      <vt:lpstr>Times New Roman</vt:lpstr>
      <vt:lpstr>Verdana</vt:lpstr>
      <vt:lpstr>Wingdings</vt:lpstr>
      <vt:lpstr>Wingdings 2</vt:lpstr>
      <vt:lpstr>Wingdings 3</vt:lpstr>
      <vt:lpstr>聚合</vt:lpstr>
      <vt:lpstr>SiPM读出电子学汇报</vt:lpstr>
      <vt:lpstr>系统总体设计</vt:lpstr>
      <vt:lpstr>SiPM选型</vt:lpstr>
      <vt:lpstr>SiPM电流</vt:lpstr>
      <vt:lpstr>连接器</vt:lpstr>
      <vt:lpstr>电源设计</vt:lpstr>
      <vt:lpstr>前置放大器</vt:lpstr>
      <vt:lpstr>甄别器</vt:lpstr>
      <vt:lpstr>参数设置</vt:lpstr>
    </vt:vector>
  </TitlesOfParts>
  <Company>中国科学技术大学近代物理系快电子学实验室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脉冲数字电路</dc:title>
  <dc:creator>lingzhi</dc:creator>
  <cp:lastModifiedBy>灵芝 韩</cp:lastModifiedBy>
  <cp:revision>1484</cp:revision>
  <cp:lastPrinted>2015-05-13T08:59:42Z</cp:lastPrinted>
  <dcterms:created xsi:type="dcterms:W3CDTF">2004-08-31T02:31:54Z</dcterms:created>
  <dcterms:modified xsi:type="dcterms:W3CDTF">2024-04-02T08:39:52Z</dcterms:modified>
</cp:coreProperties>
</file>