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6"/>
  </p:notesMasterIdLst>
  <p:handoutMasterIdLst>
    <p:handoutMasterId r:id="rId27"/>
  </p:handoutMasterIdLst>
  <p:sldIdLst>
    <p:sldId id="258" r:id="rId2"/>
    <p:sldId id="1071" r:id="rId3"/>
    <p:sldId id="1082" r:id="rId4"/>
    <p:sldId id="1075" r:id="rId5"/>
    <p:sldId id="1083" r:id="rId6"/>
    <p:sldId id="1088" r:id="rId7"/>
    <p:sldId id="1089" r:id="rId8"/>
    <p:sldId id="1090" r:id="rId9"/>
    <p:sldId id="1096" r:id="rId10"/>
    <p:sldId id="1093" r:id="rId11"/>
    <p:sldId id="1097" r:id="rId12"/>
    <p:sldId id="1098" r:id="rId13"/>
    <p:sldId id="1094" r:id="rId14"/>
    <p:sldId id="1100" r:id="rId15"/>
    <p:sldId id="1091" r:id="rId16"/>
    <p:sldId id="1099" r:id="rId17"/>
    <p:sldId id="1081" r:id="rId18"/>
    <p:sldId id="1079" r:id="rId19"/>
    <p:sldId id="1064" r:id="rId20"/>
    <p:sldId id="1085" r:id="rId21"/>
    <p:sldId id="1087" r:id="rId22"/>
    <p:sldId id="1077" r:id="rId23"/>
    <p:sldId id="1092" r:id="rId24"/>
    <p:sldId id="1080" r:id="rId25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0844" autoAdjust="0"/>
  </p:normalViewPr>
  <p:slideViewPr>
    <p:cSldViewPr>
      <p:cViewPr varScale="1">
        <p:scale>
          <a:sx n="100" d="100"/>
          <a:sy n="100" d="100"/>
        </p:scale>
        <p:origin x="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仿真结果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Sheet1!$C$1:$C$8</c:f>
              <c:numCache>
                <c:formatCode>0.00E+00</c:formatCode>
                <c:ptCount val="8"/>
                <c:pt idx="0">
                  <c:v>8.3842226618161195</c:v>
                </c:pt>
                <c:pt idx="1">
                  <c:v>11.857081559911</c:v>
                </c:pt>
                <c:pt idx="2">
                  <c:v>14.5219002096001</c:v>
                </c:pt>
                <c:pt idx="3">
                  <c:v>16.768446441051502</c:v>
                </c:pt>
                <c:pt idx="4">
                  <c:v>18.747693563561498</c:v>
                </c:pt>
                <c:pt idx="5">
                  <c:v>20.537069883949599</c:v>
                </c:pt>
                <c:pt idx="6">
                  <c:v>22.182571366754498</c:v>
                </c:pt>
                <c:pt idx="7">
                  <c:v>23.714166926594601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2E-4DFD-985F-238F97F9A480}"/>
            </c:ext>
          </c:extLst>
        </c:ser>
        <c:ser>
          <c:idx val="1"/>
          <c:order val="1"/>
          <c:tx>
            <c:v>计算结果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Sheet1!$A$1:$A$8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Sheet1!$D$1:$D$8</c:f>
              <c:numCache>
                <c:formatCode>0.00E+00</c:formatCode>
                <c:ptCount val="8"/>
                <c:pt idx="0">
                  <c:v>8.3800000000000008</c:v>
                </c:pt>
                <c:pt idx="1">
                  <c:v>11.851109652686539</c:v>
                </c:pt>
                <c:pt idx="2">
                  <c:v>14.514585767427192</c:v>
                </c:pt>
                <c:pt idx="3">
                  <c:v>16.760000000000002</c:v>
                </c:pt>
                <c:pt idx="4">
                  <c:v>18.738249651448239</c:v>
                </c:pt>
                <c:pt idx="5">
                  <c:v>20.526724044523032</c:v>
                </c:pt>
                <c:pt idx="6">
                  <c:v>22.171395986721272</c:v>
                </c:pt>
                <c:pt idx="7">
                  <c:v>23.702219305373077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2E-4DFD-985F-238F97F9A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8621696"/>
        <c:axId val="828618368"/>
      </c:lineChart>
      <c:catAx>
        <c:axId val="828621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8618368"/>
        <c:crosses val="autoZero"/>
        <c:auto val="1"/>
        <c:lblAlgn val="ctr"/>
        <c:lblOffset val="100"/>
        <c:noMultiLvlLbl val="0"/>
      </c:catAx>
      <c:valAx>
        <c:axId val="82861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输入电流噪声</a:t>
                </a:r>
                <a:r>
                  <a:rPr lang="en-US" altLang="zh-CN"/>
                  <a:t>(fA/√</a:t>
                </a:r>
                <a:r>
                  <a:rPr lang="zh-CN" altLang="en-US"/>
                  <a:t>𝐻𝑧</a:t>
                </a:r>
                <a:r>
                  <a:rPr lang="en-US" altLang="zh-CN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862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仿真结果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Sheet1!$F$1:$F$8</c:f>
              <c:numCache>
                <c:formatCode>General</c:formatCode>
                <c:ptCount val="8"/>
                <c:pt idx="0">
                  <c:v>4.0199999999999996</c:v>
                </c:pt>
                <c:pt idx="1">
                  <c:v>2.84</c:v>
                </c:pt>
                <c:pt idx="2">
                  <c:v>2.3199999999999998</c:v>
                </c:pt>
                <c:pt idx="3">
                  <c:v>2.0099999999999998</c:v>
                </c:pt>
                <c:pt idx="4">
                  <c:v>1.8</c:v>
                </c:pt>
                <c:pt idx="5">
                  <c:v>1.64</c:v>
                </c:pt>
                <c:pt idx="6">
                  <c:v>1.52</c:v>
                </c:pt>
                <c:pt idx="7">
                  <c:v>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CE-43A0-BCC2-F14BC9D1A1A0}"/>
            </c:ext>
          </c:extLst>
        </c:ser>
        <c:ser>
          <c:idx val="1"/>
          <c:order val="1"/>
          <c:tx>
            <c:v>计算结果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Sheet1!$A$1:$A$8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Sheet1!$G$1:$G$8</c:f>
              <c:numCache>
                <c:formatCode>General</c:formatCode>
                <c:ptCount val="8"/>
                <c:pt idx="0">
                  <c:v>4.0199999999999996</c:v>
                </c:pt>
                <c:pt idx="1">
                  <c:v>2.8425692603699204</c:v>
                </c:pt>
                <c:pt idx="2">
                  <c:v>2.3209480821422956</c:v>
                </c:pt>
                <c:pt idx="3">
                  <c:v>2.0099999999999998</c:v>
                </c:pt>
                <c:pt idx="4">
                  <c:v>1.7977986539098307</c:v>
                </c:pt>
                <c:pt idx="5">
                  <c:v>1.6411581276647293</c:v>
                </c:pt>
                <c:pt idx="6">
                  <c:v>1.5194171814970931</c:v>
                </c:pt>
                <c:pt idx="7">
                  <c:v>1.4212846301849602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CE-43A0-BCC2-F14BC9D1A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5986208"/>
        <c:axId val="825985376"/>
      </c:lineChart>
      <c:catAx>
        <c:axId val="825986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5985376"/>
        <c:crosses val="autoZero"/>
        <c:auto val="1"/>
        <c:lblAlgn val="ctr"/>
        <c:lblOffset val="100"/>
        <c:noMultiLvlLbl val="0"/>
      </c:catAx>
      <c:valAx>
        <c:axId val="82598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dirty="0"/>
                  <a:t>输入电压噪声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nV</a:t>
                </a:r>
                <a:r>
                  <a:rPr lang="en-US" altLang="zh-CN" dirty="0"/>
                  <a:t>/√</a:t>
                </a:r>
                <a:r>
                  <a:rPr lang="zh-CN" altLang="en-US" dirty="0"/>
                  <a:t>𝐻𝑧</a:t>
                </a:r>
                <a:r>
                  <a:rPr lang="en-US" altLang="zh-CN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598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Sheet1!$B$1:$B$8</c:f>
              <c:numCache>
                <c:formatCode>0.00_ </c:formatCode>
                <c:ptCount val="8"/>
                <c:pt idx="0">
                  <c:v>982.18</c:v>
                </c:pt>
                <c:pt idx="1">
                  <c:v>825.18</c:v>
                </c:pt>
                <c:pt idx="2">
                  <c:v>754.27</c:v>
                </c:pt>
                <c:pt idx="3">
                  <c:v>711.28</c:v>
                </c:pt>
                <c:pt idx="4">
                  <c:v>681.54</c:v>
                </c:pt>
                <c:pt idx="5">
                  <c:v>659.33</c:v>
                </c:pt>
                <c:pt idx="6">
                  <c:v>641.89</c:v>
                </c:pt>
                <c:pt idx="7">
                  <c:v>627.72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A6-4F09-8709-D94C1A84D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642031"/>
        <c:axId val="1275644111"/>
      </c:scatterChart>
      <c:valAx>
        <c:axId val="1275642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5644111"/>
        <c:crosses val="autoZero"/>
        <c:crossBetween val="midCat"/>
      </c:valAx>
      <c:valAx>
        <c:axId val="1275644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输入电压噪声</a:t>
                </a:r>
                <a:r>
                  <a:rPr lang="en-US" altLang="zh-CN"/>
                  <a:t>(nV/√</a:t>
                </a:r>
                <a:r>
                  <a:rPr lang="zh-CN" altLang="en-US"/>
                  <a:t>𝐻𝑧</a:t>
                </a:r>
                <a:r>
                  <a:rPr lang="en-US" altLang="zh-CN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56420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2024/3/25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6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0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4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43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13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emf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655542-EEE5-4F46-9945-AC1EE3FF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00823C-C432-455C-9888-780687E84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</a:t>
            </a:r>
            <a:r>
              <a:rPr lang="en-US" altLang="zh-CN" dirty="0"/>
              <a:t>——</a:t>
            </a:r>
            <a:r>
              <a:rPr lang="zh-CN" altLang="en-US" dirty="0"/>
              <a:t>运放并联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768D36-1B1C-4B6F-B59B-E4A2A7A23DEC}"/>
              </a:ext>
            </a:extLst>
          </p:cNvPr>
          <p:cNvSpPr txBox="1"/>
          <p:nvPr/>
        </p:nvSpPr>
        <p:spPr>
          <a:xfrm>
            <a:off x="762000" y="177085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一极仿真：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666C8BA-2359-48DD-93DB-E01982901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061941"/>
            <a:ext cx="5604235" cy="1976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EB81D1-C529-4D1D-AB7F-45A5D3DAD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972897"/>
            <a:ext cx="4584292" cy="29524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BD3BF74-E9BC-4724-81D4-0250B4FC97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293"/>
          <a:stretch/>
        </p:blipFill>
        <p:spPr>
          <a:xfrm>
            <a:off x="6019669" y="4388060"/>
            <a:ext cx="1904983" cy="18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2261A82-AD57-4988-B882-1BF1BDD690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098"/>
          <a:stretch/>
        </p:blipFill>
        <p:spPr>
          <a:xfrm>
            <a:off x="5915105" y="2286000"/>
            <a:ext cx="2114109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6FB61D7-98EA-4688-A8A5-116E296FEDAD}"/>
                  </a:ext>
                </a:extLst>
              </p:cNvPr>
              <p:cNvSpPr txBox="1"/>
              <p:nvPr/>
            </p:nvSpPr>
            <p:spPr>
              <a:xfrm>
                <a:off x="107473" y="5851846"/>
                <a:ext cx="6750527" cy="94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输入电流噪声结果和手册给出结果基本一致</a:t>
                </a:r>
                <a:endParaRPr lang="en-US" altLang="zh-CN" dirty="0"/>
              </a:p>
              <a:p>
                <a:r>
                  <a:rPr lang="zh-CN" altLang="en-US" dirty="0"/>
                  <a:t>输入电压噪声结果和手册给出结果有略微差距，仿真得到白噪声平台为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4.02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手册给出的结果为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2.9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6FB61D7-98EA-4688-A8A5-116E296FE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3" y="5851846"/>
                <a:ext cx="6750527" cy="949427"/>
              </a:xfrm>
              <a:prstGeom prst="rect">
                <a:avLst/>
              </a:prstGeom>
              <a:blipFill>
                <a:blip r:embed="rId7"/>
                <a:stretch>
                  <a:fillRect l="-813" t="-3846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89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655542-EEE5-4F46-9945-AC1EE3FF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00823C-C432-455C-9888-780687E84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</a:t>
            </a:r>
            <a:r>
              <a:rPr lang="en-US" altLang="zh-CN" dirty="0"/>
              <a:t>——</a:t>
            </a:r>
            <a:r>
              <a:rPr lang="zh-CN" altLang="en-US" dirty="0"/>
              <a:t>运放并联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768D36-1B1C-4B6F-B59B-E4A2A7A23DEC}"/>
              </a:ext>
            </a:extLst>
          </p:cNvPr>
          <p:cNvSpPr txBox="1"/>
          <p:nvPr/>
        </p:nvSpPr>
        <p:spPr>
          <a:xfrm>
            <a:off x="228600" y="144780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r>
              <a:rPr lang="zh-CN" altLang="en-US" dirty="0"/>
              <a:t>极仿真：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76BCAA-0C94-4F14-9807-399E95410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62656"/>
            <a:ext cx="6865567" cy="250906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792B773-1669-47BF-BA70-E67DF43B2BA0}"/>
              </a:ext>
            </a:extLst>
          </p:cNvPr>
          <p:cNvSpPr txBox="1"/>
          <p:nvPr/>
        </p:nvSpPr>
        <p:spPr>
          <a:xfrm>
            <a:off x="234099" y="3505200"/>
            <a:ext cx="31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输入电压噪声（</a:t>
            </a:r>
            <a:r>
              <a:rPr lang="en-US" altLang="zh-CN" dirty="0"/>
              <a:t>10kHz</a:t>
            </a:r>
            <a:r>
              <a:rPr lang="zh-CN" altLang="en-US" dirty="0"/>
              <a:t>处）：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596845-F8F3-43D1-8051-4A148F2B1122}"/>
              </a:ext>
            </a:extLst>
          </p:cNvPr>
          <p:cNvSpPr txBox="1"/>
          <p:nvPr/>
        </p:nvSpPr>
        <p:spPr>
          <a:xfrm>
            <a:off x="4844925" y="3500263"/>
            <a:ext cx="31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输入电流噪声（</a:t>
            </a:r>
            <a:r>
              <a:rPr lang="en-US" altLang="zh-CN" dirty="0"/>
              <a:t>10kHz</a:t>
            </a:r>
            <a:r>
              <a:rPr lang="zh-CN" altLang="en-US" dirty="0"/>
              <a:t>处）：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5284BB04-7B2B-4AAE-A599-D2C94642D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360035"/>
              </p:ext>
            </p:extLst>
          </p:nvPr>
        </p:nvGraphicFramePr>
        <p:xfrm>
          <a:off x="4556107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图表 19">
            <a:extLst>
              <a:ext uri="{FF2B5EF4-FFF2-40B4-BE49-F238E27FC236}">
                <a16:creationId xmlns:a16="http://schemas.microsoft.com/office/drawing/2014/main" id="{86478227-8D33-447F-9927-9F22DBB08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258163"/>
              </p:ext>
            </p:extLst>
          </p:nvPr>
        </p:nvGraphicFramePr>
        <p:xfrm>
          <a:off x="-15893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365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655542-EEE5-4F46-9945-AC1EE3FF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00823C-C432-455C-9888-780687E84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</a:t>
            </a:r>
            <a:r>
              <a:rPr lang="en-US" altLang="zh-CN" dirty="0"/>
              <a:t>——</a:t>
            </a:r>
            <a:r>
              <a:rPr lang="zh-CN" altLang="en-US" dirty="0"/>
              <a:t>运放并联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768D36-1B1C-4B6F-B59B-E4A2A7A23DEC}"/>
              </a:ext>
            </a:extLst>
          </p:cNvPr>
          <p:cNvSpPr txBox="1"/>
          <p:nvPr/>
        </p:nvSpPr>
        <p:spPr>
          <a:xfrm>
            <a:off x="152400" y="1295400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实际电路（</a:t>
            </a:r>
            <a:r>
              <a:rPr lang="en-US" altLang="zh-CN" dirty="0"/>
              <a:t>8</a:t>
            </a:r>
            <a:r>
              <a:rPr lang="zh-CN" altLang="en-US" dirty="0"/>
              <a:t>级并联）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A6DFEF-4BB9-49C2-8765-1C31C1BFC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510380"/>
            <a:ext cx="5180952" cy="32095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370DFB-5A3B-43B7-9D8D-60D633306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24" y="1934977"/>
            <a:ext cx="3179975" cy="48448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49332A5-F9A6-46AE-A554-6B367F452DDC}"/>
                  </a:ext>
                </a:extLst>
              </p:cNvPr>
              <p:cNvSpPr txBox="1"/>
              <p:nvPr/>
            </p:nvSpPr>
            <p:spPr>
              <a:xfrm>
                <a:off x="4152576" y="1447800"/>
                <a:ext cx="4534224" cy="1790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输入电压噪声（</a:t>
                </a:r>
                <a:r>
                  <a:rPr lang="en-US" altLang="zh-CN" dirty="0"/>
                  <a:t>100kHz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不考虑电阻热噪声时：</a:t>
                </a:r>
                <a:r>
                  <a:rPr lang="en-US" altLang="zh-CN" dirty="0"/>
                  <a:t> 1.42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考虑电阻热噪声时：</a:t>
                </a:r>
                <a:r>
                  <a:rPr lang="en-US" altLang="zh-CN" dirty="0"/>
                  <a:t>1.43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1e-5c,SNR=0.4767</a:t>
                </a: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49332A5-F9A6-46AE-A554-6B367F452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76" y="1447800"/>
                <a:ext cx="4534224" cy="1790490"/>
              </a:xfrm>
              <a:prstGeom prst="rect">
                <a:avLst/>
              </a:prstGeom>
              <a:blipFill>
                <a:blip r:embed="rId5"/>
                <a:stretch>
                  <a:fillRect l="-1075" b="-4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71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655542-EEE5-4F46-9945-AC1EE3FF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00823C-C432-455C-9888-780687E84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方案</a:t>
            </a:r>
            <a:r>
              <a:rPr lang="en-US" altLang="zh-CN" dirty="0"/>
              <a:t>——JFET</a:t>
            </a:r>
            <a:r>
              <a:rPr lang="zh-CN" altLang="en-US" dirty="0"/>
              <a:t>输入极并联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F01698-6ECF-4843-B1D0-3F7F140D2F88}"/>
              </a:ext>
            </a:extLst>
          </p:cNvPr>
          <p:cNvSpPr txBox="1"/>
          <p:nvPr/>
        </p:nvSpPr>
        <p:spPr>
          <a:xfrm>
            <a:off x="762000" y="177085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一极仿真：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426E7E-ECB8-4ED7-828B-327F41E2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372" y="1384042"/>
            <a:ext cx="3657600" cy="30994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8F68E6-DE71-4954-A886-F1FACE6E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9" y="4107793"/>
            <a:ext cx="4343400" cy="25012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155155-C9F3-420D-8BBE-BC96D1A0CC2C}"/>
                  </a:ext>
                </a:extLst>
              </p:cNvPr>
              <p:cNvSpPr txBox="1"/>
              <p:nvPr/>
            </p:nvSpPr>
            <p:spPr>
              <a:xfrm>
                <a:off x="5024290" y="4800600"/>
                <a:ext cx="3505200" cy="1335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输入电压噪声（</a:t>
                </a:r>
                <a:r>
                  <a:rPr lang="en-US" altLang="zh-CN" dirty="0"/>
                  <a:t>10kHz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982.18 p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1e-5c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SNR=0.865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155155-C9F3-420D-8BBE-BC96D1A0C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290" y="4800600"/>
                <a:ext cx="3505200" cy="1335815"/>
              </a:xfrm>
              <a:prstGeom prst="rect">
                <a:avLst/>
              </a:prstGeom>
              <a:blipFill>
                <a:blip r:embed="rId4"/>
                <a:stretch>
                  <a:fillRect l="-1391" b="-5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01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655542-EEE5-4F46-9945-AC1EE3FF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00823C-C432-455C-9888-780687E84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方案</a:t>
            </a:r>
            <a:r>
              <a:rPr lang="en-US" altLang="zh-CN" dirty="0"/>
              <a:t>——JFET</a:t>
            </a:r>
            <a:r>
              <a:rPr lang="zh-CN" altLang="en-US" dirty="0"/>
              <a:t>输入极并联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F01698-6ECF-4843-B1D0-3F7F140D2F88}"/>
              </a:ext>
            </a:extLst>
          </p:cNvPr>
          <p:cNvSpPr txBox="1"/>
          <p:nvPr/>
        </p:nvSpPr>
        <p:spPr>
          <a:xfrm>
            <a:off x="533400" y="1616653"/>
            <a:ext cx="4339650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n</a:t>
            </a:r>
            <a:r>
              <a:rPr lang="zh-CN" altLang="en-US" dirty="0"/>
              <a:t>极仿真：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多级并联过程中，静态工作点会发生变化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155155-C9F3-420D-8BBE-BC96D1A0CC2C}"/>
                  </a:ext>
                </a:extLst>
              </p:cNvPr>
              <p:cNvSpPr txBox="1"/>
              <p:nvPr/>
            </p:nvSpPr>
            <p:spPr>
              <a:xfrm>
                <a:off x="5257800" y="4833573"/>
                <a:ext cx="3638550" cy="1335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输入电压噪声（</a:t>
                </a:r>
                <a:r>
                  <a:rPr lang="en-US" altLang="zh-CN" dirty="0"/>
                  <a:t>100kHz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n=8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627.72 p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1e-5c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SNR</a:t>
                </a:r>
                <a:r>
                  <a:rPr lang="en-US" altLang="zh-CN"/>
                  <a:t>=1.566</a:t>
                </a:r>
                <a:endParaRPr lang="en-US" altLang="zh-CN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155155-C9F3-420D-8BBE-BC96D1A0C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33573"/>
                <a:ext cx="3638550" cy="1335815"/>
              </a:xfrm>
              <a:prstGeom prst="rect">
                <a:avLst/>
              </a:prstGeom>
              <a:blipFill>
                <a:blip r:embed="rId2"/>
                <a:stretch>
                  <a:fillRect l="-1510" b="-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7A1FBA3-5065-4AEC-AFA3-971970F01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166332"/>
            <a:ext cx="5005388" cy="2997991"/>
          </a:xfrm>
          <a:prstGeom prst="rect">
            <a:avLst/>
          </a:prstGeom>
        </p:spPr>
      </p:pic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006BB70B-B0E6-4FE8-BE45-789007000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77624"/>
              </p:ext>
            </p:extLst>
          </p:nvPr>
        </p:nvGraphicFramePr>
        <p:xfrm>
          <a:off x="76200" y="39869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6CBDE05C-569B-442F-8CD2-12B41D05B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788" y="3333385"/>
            <a:ext cx="52101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6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、衡量</a:t>
            </a:r>
            <a:r>
              <a:rPr lang="en-US" altLang="zh-CN" dirty="0"/>
              <a:t>1/f </a:t>
            </a:r>
            <a:r>
              <a:rPr lang="zh-CN" altLang="en-US" dirty="0"/>
              <a:t>噪声对方案一信噪比的影响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、低噪放大器仿真结果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、相关设计</a:t>
            </a:r>
          </a:p>
        </p:txBody>
      </p:sp>
    </p:spTree>
    <p:extLst>
      <p:ext uri="{BB962C8B-B14F-4D97-AF65-F5344CB8AC3E}">
        <p14:creationId xmlns:p14="http://schemas.microsoft.com/office/powerpoint/2010/main" val="97936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D8B569-27F8-40D3-969E-1ECE73C0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D9DA31-1CB3-480A-B10D-3B55F9B058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基本考虑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E9A631-DE55-4C98-B3F9-F15C349214CC}"/>
              </a:ext>
            </a:extLst>
          </p:cNvPr>
          <p:cNvSpPr txBox="1"/>
          <p:nvPr/>
        </p:nvSpPr>
        <p:spPr>
          <a:xfrm>
            <a:off x="381000" y="1258555"/>
            <a:ext cx="7620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、电池供电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、屏蔽盒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铜板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坡莫合金贴膜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C2AB11-6046-46F3-B27F-C7CA1ACF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59" y="2895600"/>
            <a:ext cx="3124200" cy="31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5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36F681-AE4A-454E-80E4-D4DAE6B7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F8ED73-424D-488A-B76F-78B51CB99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75E8AD-5C45-423C-951D-DA3D4023DF31}"/>
              </a:ext>
            </a:extLst>
          </p:cNvPr>
          <p:cNvSpPr txBox="1"/>
          <p:nvPr/>
        </p:nvSpPr>
        <p:spPr>
          <a:xfrm>
            <a:off x="3842473" y="342900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Backup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360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723218-3733-494F-A7E2-E3EDF5B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12EA1-7F16-4542-B1BC-C587EFD52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低噪声放大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67ACF4-5E00-4B5B-93E7-61B394F8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407597"/>
            <a:ext cx="4724400" cy="17152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DECC20-3D68-4378-AE26-2BA82E977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85037"/>
            <a:ext cx="4038600" cy="18592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CD42067-288E-4B92-893B-2C456D157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616" y="4299298"/>
            <a:ext cx="2736259" cy="19318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175E89-CE2A-46D1-B778-365F4EEBD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116" y="1489405"/>
            <a:ext cx="2435258" cy="2138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5F31861-4165-457E-B205-0119BE6921F4}"/>
                  </a:ext>
                </a:extLst>
              </p:cNvPr>
              <p:cNvSpPr txBox="1"/>
              <p:nvPr/>
            </p:nvSpPr>
            <p:spPr>
              <a:xfrm>
                <a:off x="4267200" y="3777553"/>
                <a:ext cx="9233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运放</m:t>
                    </m:r>
                  </m:oMath>
                </a14:m>
                <a:r>
                  <a:rPr lang="zh-CN" altLang="en-US" dirty="0"/>
                  <a:t>并联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5F31861-4165-457E-B205-0119BE692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777553"/>
                <a:ext cx="923330" cy="553998"/>
              </a:xfrm>
              <a:prstGeom prst="rect">
                <a:avLst/>
              </a:prstGeom>
              <a:blipFill>
                <a:blip r:embed="rId6"/>
                <a:stretch>
                  <a:fillRect l="-11921" t="-14286" r="-15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485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426D06-561E-49DD-9721-1614C909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5BDE7-9C0F-44A4-98AF-A52137364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V4</a:t>
            </a:r>
            <a:r>
              <a:rPr lang="zh-CN" altLang="en-US" dirty="0"/>
              <a:t>方案一信噪比讨论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3F6C32-F806-49ED-9E51-2DF9B5BD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38263"/>
            <a:ext cx="4144126" cy="2384657"/>
          </a:xfrm>
          <a:prstGeom prst="rect">
            <a:avLst/>
          </a:prstGeom>
        </p:spPr>
      </p:pic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F1BF8CE1-A541-41C9-819B-4A3688C78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68315"/>
              </p:ext>
            </p:extLst>
          </p:nvPr>
        </p:nvGraphicFramePr>
        <p:xfrm>
          <a:off x="481018" y="5540597"/>
          <a:ext cx="8393016" cy="114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254">
                  <a:extLst>
                    <a:ext uri="{9D8B030D-6E8A-4147-A177-3AD203B41FA5}">
                      <a16:colId xmlns:a16="http://schemas.microsoft.com/office/drawing/2014/main" val="3349996563"/>
                    </a:ext>
                  </a:extLst>
                </a:gridCol>
                <a:gridCol w="2098254">
                  <a:extLst>
                    <a:ext uri="{9D8B030D-6E8A-4147-A177-3AD203B41FA5}">
                      <a16:colId xmlns:a16="http://schemas.microsoft.com/office/drawing/2014/main" val="4052341105"/>
                    </a:ext>
                  </a:extLst>
                </a:gridCol>
                <a:gridCol w="2098254">
                  <a:extLst>
                    <a:ext uri="{9D8B030D-6E8A-4147-A177-3AD203B41FA5}">
                      <a16:colId xmlns:a16="http://schemas.microsoft.com/office/drawing/2014/main" val="1573127127"/>
                    </a:ext>
                  </a:extLst>
                </a:gridCol>
                <a:gridCol w="2098254">
                  <a:extLst>
                    <a:ext uri="{9D8B030D-6E8A-4147-A177-3AD203B41FA5}">
                      <a16:colId xmlns:a16="http://schemas.microsoft.com/office/drawing/2014/main" val="1676812433"/>
                    </a:ext>
                  </a:extLst>
                </a:gridCol>
              </a:tblGrid>
              <a:tr h="415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速度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1e-5c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1e-4c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1e-3c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605625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SNR 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0.1363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1.1229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1.3181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315923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等线" panose="02010600030101010101" pitchFamily="2" charset="-122"/>
                          <a:ea typeface="+mn-ea"/>
                        </a:rPr>
                        <a:t>SNR’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3.8466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8.8397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9.3502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651893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BF702C32-E071-41ED-8825-7026C910C4A7}"/>
              </a:ext>
            </a:extLst>
          </p:cNvPr>
          <p:cNvSpPr txBox="1"/>
          <p:nvPr/>
        </p:nvSpPr>
        <p:spPr>
          <a:xfrm>
            <a:off x="-457200" y="4141189"/>
            <a:ext cx="4144126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SNR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：考虑电子学噪声</a:t>
            </a:r>
            <a:endParaRPr lang="en-US" altLang="zh-CN" sz="1800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SNR’</a:t>
            </a: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：不考虑电子学噪声</a:t>
            </a:r>
            <a:endParaRPr lang="en-US" altLang="zh-CN" sz="1800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E8F3C5-8881-41DE-A337-AFF9211E490C}"/>
              </a:ext>
            </a:extLst>
          </p:cNvPr>
          <p:cNvSpPr txBox="1"/>
          <p:nvPr/>
        </p:nvSpPr>
        <p:spPr>
          <a:xfrm>
            <a:off x="4550004" y="1986858"/>
            <a:ext cx="4221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输入电压噪声：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.9 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nV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Hz</a:t>
            </a: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输入电流噪声：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6.9 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fA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Hz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828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07852A-E8BB-4ACF-BE63-0E9A248F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0" y="3719003"/>
            <a:ext cx="7735200" cy="9410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C27C66-9A1C-40EC-BD72-313CB5D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90B19-351E-454A-A10C-D0AC32B20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线圈编号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0D6ADB-881E-49F8-A561-B4440F3E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1219200" y="4563240"/>
            <a:ext cx="6705600" cy="229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1E3E8D-20A5-4552-9F96-00B013CAD631}"/>
              </a:ext>
            </a:extLst>
          </p:cNvPr>
          <p:cNvSpPr txBox="1"/>
          <p:nvPr/>
        </p:nvSpPr>
        <p:spPr>
          <a:xfrm>
            <a:off x="303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endParaRPr lang="en-US" altLang="zh-CN" sz="1000" dirty="0"/>
          </a:p>
          <a:p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3A67A-2829-4D9C-A3B3-5B6C0E6F3DCD}"/>
              </a:ext>
            </a:extLst>
          </p:cNvPr>
          <p:cNvSpPr txBox="1"/>
          <p:nvPr/>
        </p:nvSpPr>
        <p:spPr>
          <a:xfrm>
            <a:off x="1995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DEB1C-D47E-4F56-BAD5-E5ACFA6817F2}"/>
              </a:ext>
            </a:extLst>
          </p:cNvPr>
          <p:cNvSpPr txBox="1"/>
          <p:nvPr/>
        </p:nvSpPr>
        <p:spPr>
          <a:xfrm>
            <a:off x="3687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7AB516-0CAE-4D17-ADF9-4D8AA9CFA3B7}"/>
              </a:ext>
            </a:extLst>
          </p:cNvPr>
          <p:cNvSpPr txBox="1"/>
          <p:nvPr/>
        </p:nvSpPr>
        <p:spPr>
          <a:xfrm>
            <a:off x="5379000" y="1149220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V3.5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7.26kg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322564-B7DB-4297-A4C5-232932681E19}"/>
              </a:ext>
            </a:extLst>
          </p:cNvPr>
          <p:cNvSpPr txBox="1"/>
          <p:nvPr/>
        </p:nvSpPr>
        <p:spPr>
          <a:xfrm>
            <a:off x="7071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（利兹线）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绕制高度：</a:t>
            </a:r>
            <a:r>
              <a:rPr lang="en-US" altLang="zh-CN" dirty="0"/>
              <a:t>242mm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5.77kg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pt-BR" altLang="zh-CN" dirty="0"/>
              <a:t>    • L</a:t>
            </a:r>
            <a:r>
              <a:rPr lang="zh-CN" altLang="pt-BR" dirty="0"/>
              <a:t>：</a:t>
            </a:r>
            <a:r>
              <a:rPr lang="pt-BR" altLang="zh-CN" dirty="0"/>
              <a:t>1.0462E-01 H</a:t>
            </a:r>
          </a:p>
          <a:p>
            <a:r>
              <a:rPr lang="pt-BR" altLang="zh-CN" dirty="0"/>
              <a:t>    • C</a:t>
            </a:r>
            <a:r>
              <a:rPr lang="zh-CN" altLang="pt-BR" dirty="0"/>
              <a:t>：</a:t>
            </a:r>
            <a:r>
              <a:rPr lang="pt-BR" altLang="zh-CN" dirty="0"/>
              <a:t>3.2250E-10 F</a:t>
            </a:r>
          </a:p>
          <a:p>
            <a:r>
              <a:rPr lang="pt-BR" altLang="zh-CN" dirty="0"/>
              <a:t>    • a</a:t>
            </a:r>
            <a:r>
              <a:rPr lang="zh-CN" altLang="pt-BR" dirty="0"/>
              <a:t>：</a:t>
            </a:r>
            <a:r>
              <a:rPr lang="pt-BR" altLang="zh-CN" dirty="0"/>
              <a:t>1.0221E-10 </a:t>
            </a:r>
          </a:p>
          <a:p>
            <a:r>
              <a:rPr lang="pt-BR" altLang="zh-CN" dirty="0"/>
              <a:t>    • b</a:t>
            </a:r>
            <a:r>
              <a:rPr lang="zh-CN" altLang="pt-BR" dirty="0"/>
              <a:t>：</a:t>
            </a:r>
            <a:r>
              <a:rPr lang="pt-BR" altLang="zh-CN" dirty="0"/>
              <a:t>2.7204E+00</a:t>
            </a:r>
          </a:p>
          <a:p>
            <a:r>
              <a:rPr lang="pt-BR" altLang="zh-CN" dirty="0"/>
              <a:t>    • Rdc</a:t>
            </a:r>
            <a:r>
              <a:rPr lang="zh-CN" altLang="pt-BR" dirty="0"/>
              <a:t>：</a:t>
            </a:r>
            <a:r>
              <a:rPr lang="pt-BR" altLang="zh-CN" dirty="0"/>
              <a:t>1.3171E+01 Ω </a:t>
            </a:r>
          </a:p>
          <a:p>
            <a:r>
              <a:rPr lang="pt-BR" altLang="zh-CN" dirty="0"/>
              <a:t>    • fres</a:t>
            </a:r>
            <a:r>
              <a:rPr lang="zh-CN" altLang="pt-BR" dirty="0"/>
              <a:t>：</a:t>
            </a:r>
            <a:r>
              <a:rPr lang="pt-BR" altLang="zh-CN" dirty="0"/>
              <a:t>27.40kHz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65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6BA62E1-0532-4D3D-B0A9-82B0B3C4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6B6B07-52E2-4B33-AC2D-E1E46158B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不同速度</a:t>
            </a:r>
            <a:r>
              <a:rPr lang="en-US" altLang="zh-CN" dirty="0"/>
              <a:t>SNR </a:t>
            </a:r>
            <a:r>
              <a:rPr lang="zh-CN" altLang="en-US" dirty="0"/>
              <a:t>讨论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317772-0270-4643-B2C5-3F14AE478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577" y="2378075"/>
            <a:ext cx="3764745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FE6995-7BBD-4DF6-AC71-B64F3A42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78075"/>
            <a:ext cx="3697627" cy="288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065BFF2-1283-435D-8794-E8EBB979D412}"/>
              </a:ext>
            </a:extLst>
          </p:cNvPr>
          <p:cNvSpPr txBox="1"/>
          <p:nvPr/>
        </p:nvSpPr>
        <p:spPr>
          <a:xfrm>
            <a:off x="5179473" y="1491734"/>
            <a:ext cx="3589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1e-5c </a:t>
            </a:r>
            <a:r>
              <a:rPr lang="zh-CN" altLang="en-US" dirty="0"/>
              <a:t>，</a:t>
            </a:r>
            <a:r>
              <a:rPr lang="en-US" altLang="zh-CN" dirty="0"/>
              <a:t>v4</a:t>
            </a:r>
            <a:r>
              <a:rPr lang="zh-CN" altLang="en-US" dirty="0"/>
              <a:t>线圈（</a:t>
            </a:r>
            <a:r>
              <a:rPr lang="en-US" altLang="zh-CN" dirty="0" err="1"/>
              <a:t>semilogy</a:t>
            </a:r>
            <a:r>
              <a:rPr lang="zh-CN" altLang="en-US" dirty="0"/>
              <a:t>）：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0D5551-96E4-4D5A-AA51-21C2CEDD123A}"/>
              </a:ext>
            </a:extLst>
          </p:cNvPr>
          <p:cNvSpPr txBox="1"/>
          <p:nvPr/>
        </p:nvSpPr>
        <p:spPr>
          <a:xfrm>
            <a:off x="692879" y="1491734"/>
            <a:ext cx="3589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1e-4c </a:t>
            </a:r>
            <a:r>
              <a:rPr lang="zh-CN" altLang="en-US" dirty="0"/>
              <a:t>，</a:t>
            </a:r>
            <a:r>
              <a:rPr lang="en-US" altLang="zh-CN" dirty="0"/>
              <a:t>v4</a:t>
            </a:r>
            <a:r>
              <a:rPr lang="zh-CN" altLang="en-US" dirty="0"/>
              <a:t>线圈（</a:t>
            </a:r>
            <a:r>
              <a:rPr lang="en-US" altLang="zh-CN" dirty="0" err="1"/>
              <a:t>semilogy</a:t>
            </a:r>
            <a:r>
              <a:rPr lang="zh-CN" altLang="en-US" dirty="0"/>
              <a:t>）：</a:t>
            </a:r>
          </a:p>
        </p:txBody>
      </p:sp>
    </p:spTree>
    <p:extLst>
      <p:ext uri="{BB962C8B-B14F-4D97-AF65-F5344CB8AC3E}">
        <p14:creationId xmlns:p14="http://schemas.microsoft.com/office/powerpoint/2010/main" val="317948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6BA62E1-0532-4D3D-B0A9-82B0B3C4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6B6B07-52E2-4B33-AC2D-E1E46158B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不同速度</a:t>
            </a:r>
            <a:r>
              <a:rPr lang="en-US" altLang="zh-CN" dirty="0"/>
              <a:t>SNR </a:t>
            </a:r>
            <a:r>
              <a:rPr lang="zh-CN" altLang="en-US" dirty="0"/>
              <a:t>讨论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FE6995-7BBD-4DF6-AC71-B64F3A42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78075"/>
            <a:ext cx="3697627" cy="288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A0D5551-96E4-4D5A-AA51-21C2CEDD123A}"/>
              </a:ext>
            </a:extLst>
          </p:cNvPr>
          <p:cNvSpPr txBox="1"/>
          <p:nvPr/>
        </p:nvSpPr>
        <p:spPr>
          <a:xfrm>
            <a:off x="692879" y="1491734"/>
            <a:ext cx="3589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1e-4c </a:t>
            </a:r>
            <a:r>
              <a:rPr lang="zh-CN" altLang="en-US" dirty="0"/>
              <a:t>，</a:t>
            </a:r>
            <a:r>
              <a:rPr lang="en-US" altLang="zh-CN" dirty="0"/>
              <a:t>v4</a:t>
            </a:r>
            <a:r>
              <a:rPr lang="zh-CN" altLang="en-US" dirty="0"/>
              <a:t>线圈（</a:t>
            </a:r>
            <a:r>
              <a:rPr lang="en-US" altLang="zh-CN" dirty="0" err="1"/>
              <a:t>semilogy</a:t>
            </a:r>
            <a:r>
              <a:rPr lang="zh-CN" altLang="en-US" dirty="0"/>
              <a:t>）：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82E0BC2-A28D-4A8B-8592-92B7FC5A2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75025"/>
            <a:ext cx="3943350" cy="308610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2E1C13B-4E48-4CDE-B07F-2ADCE8F6028A}"/>
              </a:ext>
            </a:extLst>
          </p:cNvPr>
          <p:cNvSpPr/>
          <p:nvPr/>
        </p:nvSpPr>
        <p:spPr>
          <a:xfrm rot="2311082">
            <a:off x="6694146" y="3409038"/>
            <a:ext cx="457200" cy="68256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CB76373-8181-4E81-8E37-C7C5E010272F}"/>
              </a:ext>
            </a:extLst>
          </p:cNvPr>
          <p:cNvSpPr/>
          <p:nvPr/>
        </p:nvSpPr>
        <p:spPr>
          <a:xfrm rot="4454139">
            <a:off x="2310771" y="2719566"/>
            <a:ext cx="457200" cy="5558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CB96843-F33E-4A30-9F4E-B145CDC19927}"/>
              </a:ext>
            </a:extLst>
          </p:cNvPr>
          <p:cNvSpPr txBox="1"/>
          <p:nvPr/>
        </p:nvSpPr>
        <p:spPr>
          <a:xfrm>
            <a:off x="4926094" y="1491734"/>
            <a:ext cx="3589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SNR</a:t>
            </a:r>
            <a:r>
              <a:rPr lang="zh-CN" altLang="en-US" dirty="0"/>
              <a:t>与不同频率上限的关系</a:t>
            </a:r>
          </a:p>
        </p:txBody>
      </p:sp>
    </p:spTree>
    <p:extLst>
      <p:ext uri="{BB962C8B-B14F-4D97-AF65-F5344CB8AC3E}">
        <p14:creationId xmlns:p14="http://schemas.microsoft.com/office/powerpoint/2010/main" val="1200122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723218-3733-494F-A7E2-E3EDF5B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12EA1-7F16-4542-B1BC-C587EFD52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低噪声放大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6D015C-B9AC-4F91-9E69-BB1DB6E2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276502" cy="3352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D9C5C7-0AFD-4DD5-9429-A670FEDF0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306" y="1743353"/>
            <a:ext cx="3957669" cy="31205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49D31E-992F-4ACE-AB9F-F6CC723E7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424" y="1247848"/>
            <a:ext cx="3323809" cy="5809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0B25211-C8A4-45C1-8EB0-4FDBF4E6B2C1}"/>
              </a:ext>
            </a:extLst>
          </p:cNvPr>
          <p:cNvSpPr txBox="1"/>
          <p:nvPr/>
        </p:nvSpPr>
        <p:spPr>
          <a:xfrm>
            <a:off x="381000" y="5169582"/>
            <a:ext cx="7620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问题：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不存在反馈回路：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、稳定性；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、开环增益不确定性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7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D113453-20DA-4F9C-9FFC-93F0F9B1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A434FB-6E50-4F9F-BDD7-F5FA71FF9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放大器基本指标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532C46-AF39-4E59-A903-958876A46D95}"/>
              </a:ext>
            </a:extLst>
          </p:cNvPr>
          <p:cNvSpPr txBox="1"/>
          <p:nvPr/>
        </p:nvSpPr>
        <p:spPr>
          <a:xfrm>
            <a:off x="457200" y="1014448"/>
            <a:ext cx="5410200" cy="586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输入电压噪声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输入电流噪声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输入阻抗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增益与稳定性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DAB383-B1F8-4280-8593-E1970B9F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5" y="1219200"/>
            <a:ext cx="4362450" cy="30253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D8895F-E665-409F-81AC-EE5428E78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821948"/>
            <a:ext cx="4516519" cy="15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38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723218-3733-494F-A7E2-E3EDF5B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12EA1-7F16-4542-B1BC-C587EFD52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低噪声放大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67ACF4-5E00-4B5B-93E7-61B394F8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49" y="4546980"/>
            <a:ext cx="5486400" cy="19919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2DECC20-3D68-4378-AE26-2BA82E977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22012"/>
            <a:ext cx="4730450" cy="217770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75C57BB-408C-483C-923F-575B25B2609F}"/>
              </a:ext>
            </a:extLst>
          </p:cNvPr>
          <p:cNvSpPr txBox="1"/>
          <p:nvPr/>
        </p:nvSpPr>
        <p:spPr>
          <a:xfrm>
            <a:off x="5689743" y="4648200"/>
            <a:ext cx="32351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主要参数：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单端输入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输入电压噪声：</a:t>
            </a:r>
            <a:r>
              <a:rPr lang="en-US" altLang="zh-CN" dirty="0"/>
              <a:t>1.9nV/</a:t>
            </a:r>
            <a:r>
              <a:rPr lang="zh-CN" altLang="en-US" dirty="0"/>
              <a:t>√</a:t>
            </a:r>
            <a:r>
              <a:rPr lang="en-US" altLang="zh-CN" dirty="0"/>
              <a:t>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输入电流噪声：</a:t>
            </a:r>
            <a:r>
              <a:rPr lang="en-US" altLang="zh-CN" dirty="0"/>
              <a:t>60fA/</a:t>
            </a:r>
            <a:r>
              <a:rPr lang="zh-CN" altLang="en-US" dirty="0"/>
              <a:t>√</a:t>
            </a:r>
            <a:r>
              <a:rPr lang="en-US" altLang="zh-CN" dirty="0"/>
              <a:t>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一级</a:t>
            </a:r>
            <a:r>
              <a:rPr lang="en-US" altLang="zh-CN" dirty="0"/>
              <a:t>JFET</a:t>
            </a:r>
            <a:r>
              <a:rPr lang="zh-CN" altLang="en-US" dirty="0"/>
              <a:t>时信噪比：</a:t>
            </a:r>
            <a:r>
              <a:rPr lang="en-US" altLang="zh-CN" dirty="0"/>
              <a:t>0.28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1ABA2A6-73E6-4AEA-B19F-D7F8FDE3852C}"/>
              </a:ext>
            </a:extLst>
          </p:cNvPr>
          <p:cNvSpPr txBox="1"/>
          <p:nvPr/>
        </p:nvSpPr>
        <p:spPr>
          <a:xfrm>
            <a:off x="5689744" y="1524000"/>
            <a:ext cx="32351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主要参数：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差分输入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输入电压噪声：</a:t>
            </a:r>
            <a:r>
              <a:rPr lang="en-US" altLang="zh-CN" dirty="0"/>
              <a:t>2.5nV/</a:t>
            </a:r>
            <a:r>
              <a:rPr lang="zh-CN" altLang="en-US" dirty="0"/>
              <a:t>√</a:t>
            </a:r>
            <a:r>
              <a:rPr lang="en-US" altLang="zh-CN" dirty="0"/>
              <a:t>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输入电流噪声：</a:t>
            </a:r>
            <a:r>
              <a:rPr lang="en-US" altLang="zh-CN" dirty="0"/>
              <a:t>14fA/</a:t>
            </a:r>
            <a:r>
              <a:rPr lang="zh-CN" altLang="en-US" dirty="0"/>
              <a:t>√</a:t>
            </a:r>
            <a:r>
              <a:rPr lang="en-US" altLang="zh-CN" dirty="0"/>
              <a:t>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一级</a:t>
            </a:r>
            <a:r>
              <a:rPr lang="en-US" altLang="zh-CN" dirty="0"/>
              <a:t>JFET</a:t>
            </a:r>
            <a:r>
              <a:rPr lang="zh-CN" altLang="en-US" dirty="0"/>
              <a:t>时信噪比：</a:t>
            </a:r>
            <a:r>
              <a:rPr lang="en-US" altLang="zh-CN" dirty="0"/>
              <a:t>0.18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F11B21-A5C8-4794-8204-1517182FC303}"/>
              </a:ext>
            </a:extLst>
          </p:cNvPr>
          <p:cNvSpPr txBox="1"/>
          <p:nvPr/>
        </p:nvSpPr>
        <p:spPr>
          <a:xfrm>
            <a:off x="762000" y="38100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反馈方式不同</a:t>
            </a:r>
          </a:p>
        </p:txBody>
      </p:sp>
    </p:spTree>
    <p:extLst>
      <p:ext uri="{BB962C8B-B14F-4D97-AF65-F5344CB8AC3E}">
        <p14:creationId xmlns:p14="http://schemas.microsoft.com/office/powerpoint/2010/main" val="428088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、衡量</a:t>
            </a:r>
            <a:r>
              <a:rPr lang="en-US" altLang="zh-CN" dirty="0"/>
              <a:t>1/f </a:t>
            </a:r>
            <a:r>
              <a:rPr lang="zh-CN" altLang="en-US" dirty="0"/>
              <a:t>噪声对方案一信噪比的影响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、低噪放大器仿真结果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、相关设计</a:t>
            </a:r>
          </a:p>
        </p:txBody>
      </p:sp>
    </p:spTree>
    <p:extLst>
      <p:ext uri="{BB962C8B-B14F-4D97-AF65-F5344CB8AC3E}">
        <p14:creationId xmlns:p14="http://schemas.microsoft.com/office/powerpoint/2010/main" val="186801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6C7E9F-BF32-4983-B6E1-0135B958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0C5E81-AC8E-4C74-96CC-C68F2BB4B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1/f </a:t>
            </a:r>
            <a:r>
              <a:rPr lang="zh-CN" altLang="en-US" dirty="0"/>
              <a:t>噪声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1392D4-4889-456B-B6D9-F08E92BB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74" y="4317630"/>
            <a:ext cx="6006251" cy="25403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4C0C46-3C60-44ED-B526-309F0612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857" y="1219200"/>
            <a:ext cx="6514286" cy="2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0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D08F80-0534-4046-97B4-3A48EC9F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288678-8C7F-4D1A-825D-B4B97881B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1/f </a:t>
            </a:r>
            <a:r>
              <a:rPr lang="zh-CN" altLang="en-US" dirty="0"/>
              <a:t>噪声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B55266-0E08-4121-B147-88008366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1050466"/>
            <a:ext cx="1752600" cy="2027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67205D-BD63-43E0-9853-F17EC327E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10" y="3153407"/>
            <a:ext cx="6751780" cy="685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7C169E-642A-4760-A73F-EFD7EAB8EE79}"/>
                  </a:ext>
                </a:extLst>
              </p:cNvPr>
              <p:cNvSpPr txBox="1"/>
              <p:nvPr/>
            </p:nvSpPr>
            <p:spPr>
              <a:xfrm>
                <a:off x="228600" y="1271573"/>
                <a:ext cx="5249944" cy="1737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仅考虑输入电压噪声，输入电流噪声没有必要考虑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白噪声：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2.9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altLang="zh-CN" sz="1800" kern="1200" dirty="0">
                  <a:solidFill>
                    <a:srgbClr val="000000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00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1/f </a:t>
                </a:r>
                <a:r>
                  <a:rPr lang="zh-CN" altLang="en-US" dirty="0">
                    <a:solidFill>
                      <a:srgbClr val="000000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噪声：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14.8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𝐻𝑧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rad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𝑛𝑉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C7C169E-642A-4760-A73F-EFD7EAB8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71573"/>
                <a:ext cx="5249944" cy="1737592"/>
              </a:xfrm>
              <a:prstGeom prst="rect">
                <a:avLst/>
              </a:prstGeom>
              <a:blipFill>
                <a:blip r:embed="rId4"/>
                <a:stretch>
                  <a:fillRect l="-1045" r="-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FAC139B9-5EA3-4012-B611-9698A9A6DDFA}"/>
              </a:ext>
            </a:extLst>
          </p:cNvPr>
          <p:cNvSpPr txBox="1"/>
          <p:nvPr/>
        </p:nvSpPr>
        <p:spPr>
          <a:xfrm>
            <a:off x="228600" y="4191000"/>
            <a:ext cx="5249944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信噪比：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SNR0</a:t>
            </a:r>
            <a:r>
              <a:rPr lang="zh-CN" altLang="en-US" dirty="0"/>
              <a:t>：不考虑</a:t>
            </a:r>
            <a:r>
              <a:rPr lang="en-US" altLang="zh-CN" dirty="0"/>
              <a:t>1/f</a:t>
            </a:r>
            <a:r>
              <a:rPr lang="zh-CN" altLang="en-US" dirty="0"/>
              <a:t>噪声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SNR1</a:t>
            </a:r>
            <a:r>
              <a:rPr lang="zh-CN" altLang="en-US" dirty="0"/>
              <a:t>：考虑</a:t>
            </a:r>
            <a:r>
              <a:rPr lang="en-US" altLang="zh-CN" dirty="0"/>
              <a:t>1/f</a:t>
            </a:r>
            <a:r>
              <a:rPr lang="zh-CN" altLang="en-US" dirty="0"/>
              <a:t>噪声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8451309C-1509-40B5-BDB1-6E244F5B9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04706"/>
              </p:ext>
            </p:extLst>
          </p:nvPr>
        </p:nvGraphicFramePr>
        <p:xfrm>
          <a:off x="3470149" y="4536553"/>
          <a:ext cx="524994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703">
                  <a:extLst>
                    <a:ext uri="{9D8B030D-6E8A-4147-A177-3AD203B41FA5}">
                      <a16:colId xmlns:a16="http://schemas.microsoft.com/office/drawing/2014/main" val="3425457828"/>
                    </a:ext>
                  </a:extLst>
                </a:gridCol>
                <a:gridCol w="1473080">
                  <a:extLst>
                    <a:ext uri="{9D8B030D-6E8A-4147-A177-3AD203B41FA5}">
                      <a16:colId xmlns:a16="http://schemas.microsoft.com/office/drawing/2014/main" val="50685628"/>
                    </a:ext>
                  </a:extLst>
                </a:gridCol>
                <a:gridCol w="1473080">
                  <a:extLst>
                    <a:ext uri="{9D8B030D-6E8A-4147-A177-3AD203B41FA5}">
                      <a16:colId xmlns:a16="http://schemas.microsoft.com/office/drawing/2014/main" val="4180712431"/>
                    </a:ext>
                  </a:extLst>
                </a:gridCol>
                <a:gridCol w="1473080">
                  <a:extLst>
                    <a:ext uri="{9D8B030D-6E8A-4147-A177-3AD203B41FA5}">
                      <a16:colId xmlns:a16="http://schemas.microsoft.com/office/drawing/2014/main" val="2167035761"/>
                    </a:ext>
                  </a:extLst>
                </a:gridCol>
              </a:tblGrid>
              <a:tr h="228637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1e-5c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1e-4c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1e-3c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4224"/>
                  </a:ext>
                </a:extLst>
              </a:tr>
              <a:tr h="2286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SNR0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0.1363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1.1229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1.3181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783780"/>
                  </a:ext>
                </a:extLst>
              </a:tr>
              <a:tr h="2286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SNR1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0.1340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1.1198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1.3149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673482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37836001-A256-4F92-93BC-58E31FA7E412}"/>
              </a:ext>
            </a:extLst>
          </p:cNvPr>
          <p:cNvSpPr txBox="1"/>
          <p:nvPr/>
        </p:nvSpPr>
        <p:spPr>
          <a:xfrm>
            <a:off x="228599" y="5770449"/>
            <a:ext cx="8686801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对于此放大器，</a:t>
            </a:r>
            <a:r>
              <a:rPr lang="en-US" altLang="zh-CN" dirty="0" err="1"/>
              <a:t>f_corner</a:t>
            </a:r>
            <a:r>
              <a:rPr lang="en-US" altLang="zh-CN" dirty="0"/>
              <a:t> = 26Hz</a:t>
            </a:r>
            <a:r>
              <a:rPr lang="zh-CN" altLang="en-US" dirty="0"/>
              <a:t>，</a:t>
            </a:r>
            <a:r>
              <a:rPr lang="en-US" altLang="zh-CN" dirty="0"/>
              <a:t>1/f </a:t>
            </a:r>
            <a:r>
              <a:rPr lang="zh-CN" altLang="en-US" dirty="0"/>
              <a:t>噪声影响不显著，对最终的信噪比几乎没有影响。但是最终优化得到的放大器，若</a:t>
            </a:r>
            <a:r>
              <a:rPr lang="en-US" altLang="zh-CN" dirty="0"/>
              <a:t>1/f</a:t>
            </a:r>
            <a:r>
              <a:rPr lang="zh-CN" altLang="en-US" dirty="0"/>
              <a:t>噪声影响明显，则仍需要考虑斩波方案。</a:t>
            </a:r>
            <a:endParaRPr lang="en-US" altLang="zh-CN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BBCB191-29E2-4ECD-BB35-9663B6059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312" y="1069930"/>
            <a:ext cx="4233781" cy="324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CB30A81-A67C-44F6-88F0-536049979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05" y="1069930"/>
            <a:ext cx="422369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、衡量</a:t>
            </a:r>
            <a:r>
              <a:rPr lang="en-US" altLang="zh-CN" dirty="0"/>
              <a:t>1/f </a:t>
            </a:r>
            <a:r>
              <a:rPr lang="zh-CN" altLang="en-US" dirty="0"/>
              <a:t>噪声对方案一信噪比的影响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、低噪放大器仿真结果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、相关设计</a:t>
            </a:r>
          </a:p>
        </p:txBody>
      </p:sp>
    </p:spTree>
    <p:extLst>
      <p:ext uri="{BB962C8B-B14F-4D97-AF65-F5344CB8AC3E}">
        <p14:creationId xmlns:p14="http://schemas.microsoft.com/office/powerpoint/2010/main" val="34257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426D06-561E-49DD-9721-1614C909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5BDE7-9C0F-44A4-98AF-A52137364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V4</a:t>
            </a:r>
            <a:r>
              <a:rPr lang="zh-CN" altLang="en-US" dirty="0"/>
              <a:t>方案一信噪比讨论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3F6C32-F806-49ED-9E51-2DF9B5BD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38263"/>
            <a:ext cx="4144126" cy="2384657"/>
          </a:xfrm>
          <a:prstGeom prst="rect">
            <a:avLst/>
          </a:prstGeom>
        </p:spPr>
      </p:pic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F1BF8CE1-A541-41C9-819B-4A3688C78924}"/>
              </a:ext>
            </a:extLst>
          </p:cNvPr>
          <p:cNvGraphicFramePr>
            <a:graphicFrameLocks noGrp="1"/>
          </p:cNvGraphicFramePr>
          <p:nvPr/>
        </p:nvGraphicFramePr>
        <p:xfrm>
          <a:off x="481018" y="5540597"/>
          <a:ext cx="8393016" cy="114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254">
                  <a:extLst>
                    <a:ext uri="{9D8B030D-6E8A-4147-A177-3AD203B41FA5}">
                      <a16:colId xmlns:a16="http://schemas.microsoft.com/office/drawing/2014/main" val="3349996563"/>
                    </a:ext>
                  </a:extLst>
                </a:gridCol>
                <a:gridCol w="2098254">
                  <a:extLst>
                    <a:ext uri="{9D8B030D-6E8A-4147-A177-3AD203B41FA5}">
                      <a16:colId xmlns:a16="http://schemas.microsoft.com/office/drawing/2014/main" val="4052341105"/>
                    </a:ext>
                  </a:extLst>
                </a:gridCol>
                <a:gridCol w="2098254">
                  <a:extLst>
                    <a:ext uri="{9D8B030D-6E8A-4147-A177-3AD203B41FA5}">
                      <a16:colId xmlns:a16="http://schemas.microsoft.com/office/drawing/2014/main" val="1573127127"/>
                    </a:ext>
                  </a:extLst>
                </a:gridCol>
                <a:gridCol w="2098254">
                  <a:extLst>
                    <a:ext uri="{9D8B030D-6E8A-4147-A177-3AD203B41FA5}">
                      <a16:colId xmlns:a16="http://schemas.microsoft.com/office/drawing/2014/main" val="1676812433"/>
                    </a:ext>
                  </a:extLst>
                </a:gridCol>
              </a:tblGrid>
              <a:tr h="4156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速度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1e-5c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1e-4c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1e-3c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605625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SNR 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0.1363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1.1229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1.3181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315923"/>
                  </a:ext>
                </a:extLst>
              </a:tr>
              <a:tr h="2937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等线" panose="02010600030101010101" pitchFamily="2" charset="-122"/>
                          <a:ea typeface="+mn-ea"/>
                        </a:rPr>
                        <a:t>SNR’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3.8466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8.8397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9.3502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651893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BF702C32-E071-41ED-8825-7026C910C4A7}"/>
              </a:ext>
            </a:extLst>
          </p:cNvPr>
          <p:cNvSpPr txBox="1"/>
          <p:nvPr/>
        </p:nvSpPr>
        <p:spPr>
          <a:xfrm>
            <a:off x="-457200" y="4141189"/>
            <a:ext cx="4144126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SNR</a:t>
            </a: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：考虑电子学噪声</a:t>
            </a:r>
            <a:endParaRPr lang="en-US" altLang="zh-CN" sz="1800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SNR’</a:t>
            </a: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：不考虑电子学噪声</a:t>
            </a:r>
            <a:endParaRPr lang="en-US" altLang="zh-CN" sz="1800" kern="1200" dirty="0">
              <a:solidFill>
                <a:srgbClr val="00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E8F3C5-8881-41DE-A337-AFF9211E490C}"/>
              </a:ext>
            </a:extLst>
          </p:cNvPr>
          <p:cNvSpPr txBox="1"/>
          <p:nvPr/>
        </p:nvSpPr>
        <p:spPr>
          <a:xfrm>
            <a:off x="4550004" y="1986858"/>
            <a:ext cx="4221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输入电压噪声：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.9 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nV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Hz</a:t>
            </a:r>
          </a:p>
          <a:p>
            <a:pPr marL="12001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输入电流噪声：</a:t>
            </a:r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6.9 </a:t>
            </a:r>
            <a:r>
              <a:rPr lang="en-US" altLang="zh-CN" sz="1800" kern="1200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fA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/</a:t>
            </a: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√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Hz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23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493D2A-D002-4B06-9111-EB208442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09F2C5-0ADC-4C68-96D3-5B8B89605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V4</a:t>
            </a:r>
            <a:r>
              <a:rPr lang="zh-CN" altLang="en-US" dirty="0"/>
              <a:t>方案一信噪比讨论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021C46-C7DF-4043-95C9-DD7CAD1B6F15}"/>
              </a:ext>
            </a:extLst>
          </p:cNvPr>
          <p:cNvSpPr txBox="1"/>
          <p:nvPr/>
        </p:nvSpPr>
        <p:spPr>
          <a:xfrm>
            <a:off x="4953000" y="2772443"/>
            <a:ext cx="3810000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1e-5c </a:t>
            </a:r>
            <a:r>
              <a:rPr lang="zh-CN" altLang="en-US" dirty="0"/>
              <a:t>情况下：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信号： 5.96e-1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线圈热噪声： 4.67e-09 </a:t>
            </a:r>
            <a:r>
              <a:rPr lang="en-US" altLang="zh-CN" dirty="0">
                <a:solidFill>
                  <a:srgbClr val="FF0000"/>
                </a:solidFill>
              </a:rPr>
              <a:t>V</a:t>
            </a:r>
            <a:endParaRPr lang="zh-CN" alt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前放输入电压噪声： </a:t>
            </a:r>
            <a:r>
              <a:rPr lang="en-US" altLang="zh-CN" dirty="0">
                <a:solidFill>
                  <a:srgbClr val="FF0000"/>
                </a:solidFill>
              </a:rPr>
              <a:t>2.90</a:t>
            </a:r>
            <a:r>
              <a:rPr lang="zh-CN" altLang="en-US" dirty="0">
                <a:solidFill>
                  <a:srgbClr val="FF0000"/>
                </a:solidFill>
              </a:rPr>
              <a:t>e-08 </a:t>
            </a:r>
            <a:r>
              <a:rPr lang="en-US" altLang="zh-CN" dirty="0">
                <a:solidFill>
                  <a:srgbClr val="FF0000"/>
                </a:solidFill>
              </a:rPr>
              <a:t>V</a:t>
            </a:r>
            <a:endParaRPr lang="zh-CN" alt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前放输入电流噪声： </a:t>
            </a:r>
            <a:r>
              <a:rPr lang="en-US" altLang="zh-CN" dirty="0"/>
              <a:t>2.44</a:t>
            </a:r>
            <a:r>
              <a:rPr lang="zh-CN" altLang="en-US" dirty="0"/>
              <a:t>e-1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8357772-D960-4DFE-9D65-7286F611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05334"/>
            <a:ext cx="3678177" cy="29524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7B1D40-C787-416B-AC3F-9A7CE20D49F7}"/>
              </a:ext>
            </a:extLst>
          </p:cNvPr>
          <p:cNvSpPr txBox="1"/>
          <p:nvPr/>
        </p:nvSpPr>
        <p:spPr>
          <a:xfrm>
            <a:off x="574249" y="5867400"/>
            <a:ext cx="595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在高频的情况，输入电流噪声与线圈热噪声仅差一个量级</a:t>
            </a:r>
          </a:p>
        </p:txBody>
      </p:sp>
    </p:spTree>
    <p:extLst>
      <p:ext uri="{BB962C8B-B14F-4D97-AF65-F5344CB8AC3E}">
        <p14:creationId xmlns:p14="http://schemas.microsoft.com/office/powerpoint/2010/main" val="64531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E6F855-4F5D-4199-969E-E24939D5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CCE7ED-E09D-4323-8353-92BFE8EC60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基本思路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6B3B76-F8F0-44CE-A90A-89C7C74A80BA}"/>
              </a:ext>
            </a:extLst>
          </p:cNvPr>
          <p:cNvSpPr txBox="1"/>
          <p:nvPr/>
        </p:nvSpPr>
        <p:spPr>
          <a:xfrm>
            <a:off x="246562" y="1230531"/>
            <a:ext cx="874493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通过并联的方法使输入电压噪声降低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、运放直接并联（</a:t>
            </a:r>
            <a:r>
              <a:rPr lang="en-US" altLang="zh-CN" dirty="0"/>
              <a:t>AD745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、当前放大器芯片噪声水平有限，考虑使用</a:t>
            </a:r>
            <a:r>
              <a:rPr lang="en-US" altLang="zh-CN" dirty="0"/>
              <a:t>JFET</a:t>
            </a:r>
            <a:r>
              <a:rPr lang="zh-CN" altLang="en-US" dirty="0"/>
              <a:t>做运放前一级放大，并对</a:t>
            </a:r>
            <a:r>
              <a:rPr lang="en-US" altLang="zh-CN" dirty="0"/>
              <a:t>JFET</a:t>
            </a:r>
            <a:r>
              <a:rPr lang="zh-CN" altLang="en-US" dirty="0"/>
              <a:t>做并联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17E23BA-AB4C-4B83-BBDB-CDBE0A778B86}"/>
              </a:ext>
            </a:extLst>
          </p:cNvPr>
          <p:cNvGrpSpPr/>
          <p:nvPr/>
        </p:nvGrpSpPr>
        <p:grpSpPr>
          <a:xfrm>
            <a:off x="2819400" y="2073034"/>
            <a:ext cx="3505200" cy="2209800"/>
            <a:chOff x="2039332" y="2286000"/>
            <a:chExt cx="4932968" cy="27432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BC89A3-081C-4239-90B2-73344E790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700" y="2286000"/>
              <a:ext cx="4800600" cy="261263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62199E-0AEB-4AE8-A08F-75CAB16F2287}"/>
                </a:ext>
              </a:extLst>
            </p:cNvPr>
            <p:cNvSpPr/>
            <p:nvPr/>
          </p:nvSpPr>
          <p:spPr>
            <a:xfrm>
              <a:off x="2039332" y="4419600"/>
              <a:ext cx="703868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927592E8-2D5D-449E-A278-88A8B89A7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917" y="4570008"/>
            <a:ext cx="2716221" cy="21295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EDAE05-BFB9-456C-8826-F5F1F1B94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609" y="1252773"/>
            <a:ext cx="3323809" cy="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380671</TotalTime>
  <Words>1293</Words>
  <Application>Microsoft Office PowerPoint</Application>
  <PresentationFormat>全屏显示(4:3)</PresentationFormat>
  <Paragraphs>265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4809</cp:revision>
  <cp:lastPrinted>2023-09-04T07:35:07Z</cp:lastPrinted>
  <dcterms:created xsi:type="dcterms:W3CDTF">1601-01-01T00:00:00Z</dcterms:created>
  <dcterms:modified xsi:type="dcterms:W3CDTF">2024-03-26T08:41:20Z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