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tags/tag126.xml" ContentType="application/vnd.openxmlformats-officedocument.presentationml.tags+xml"/>
  <Override PartName="/ppt/tags/tag129.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386" r:id="rId3"/>
    <p:sldId id="2350" r:id="rId4"/>
    <p:sldId id="2351" r:id="rId5"/>
    <p:sldId id="364" r:id="rId6"/>
    <p:sldId id="2352" r:id="rId7"/>
    <p:sldId id="2347" r:id="rId8"/>
    <p:sldId id="2349" r:id="rId9"/>
    <p:sldId id="2337" r:id="rId10"/>
    <p:sldId id="2342" r:id="rId11"/>
    <p:sldId id="2340" r:id="rId12"/>
    <p:sldId id="2341" r:id="rId13"/>
    <p:sldId id="271" r:id="rId14"/>
    <p:sldId id="286" r:id="rId15"/>
    <p:sldId id="2330" r:id="rId16"/>
    <p:sldId id="2331" r:id="rId17"/>
    <p:sldId id="2344" r:id="rId18"/>
    <p:sldId id="359" r:id="rId19"/>
  </p:sldIdLst>
  <p:sldSz cx="12192000" cy="6858000"/>
  <p:notesSz cx="6858000" cy="9144000"/>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59A26"/>
    <a:srgbClr val="006400"/>
    <a:srgbClr val="3F721C"/>
    <a:srgbClr val="007F7F"/>
    <a:srgbClr val="006000"/>
    <a:srgbClr val="8B0000"/>
    <a:srgbClr val="FFFFFF"/>
    <a:srgbClr val="E66A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0118" autoAdjust="0"/>
  </p:normalViewPr>
  <p:slideViewPr>
    <p:cSldViewPr>
      <p:cViewPr varScale="1">
        <p:scale>
          <a:sx n="79" d="100"/>
          <a:sy n="79" d="100"/>
        </p:scale>
        <p:origin x="57" y="42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90DA6A-A386-4606-A1E4-A180774FCC68}" type="datetimeFigureOut">
              <a:rPr lang="zh-CN" altLang="en-US" smtClean="0"/>
              <a:t>2024/10/18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ltLang="zh-CN"/>
              <a:t>(19)</a:t>
            </a: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161AD9-13C0-43BB-AC28-E611C393A472}" type="slidenum">
              <a:rPr lang="zh-CN" altLang="en-US" smtClean="0"/>
              <a:t>‹#›</a:t>
            </a:fld>
            <a:endParaRPr lang="zh-CN" altLang="en-US"/>
          </a:p>
        </p:txBody>
      </p:sp>
    </p:spTree>
    <p:extLst>
      <p:ext uri="{BB962C8B-B14F-4D97-AF65-F5344CB8AC3E}">
        <p14:creationId xmlns:p14="http://schemas.microsoft.com/office/powerpoint/2010/main" val="373226119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页眉占位符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zh-CN"/>
          </a:p>
        </p:txBody>
      </p:sp>
      <p:sp>
        <p:nvSpPr>
          <p:cNvPr id="3" name="日期占位符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51C18F6A-172B-4321-B511-6BBC83C4D60F}" type="datetimeFigureOut">
              <a:rPr lang="en-US" altLang="zh-CN"/>
              <a:t>10/18/2024</a:t>
            </a:fld>
            <a:endParaRPr lang="zh-CN"/>
          </a:p>
        </p:txBody>
      </p:sp>
      <p:sp>
        <p:nvSpPr>
          <p:cNvPr id="4" name="幻灯片图像占位符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zh-CN"/>
          </a:p>
        </p:txBody>
      </p:sp>
      <p:sp>
        <p:nvSpPr>
          <p:cNvPr id="5" name="备注占位符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zh-CN"/>
              <a:t>编辑母版文本样式</a:t>
            </a:r>
            <a:endParaRPr/>
          </a:p>
          <a:p>
            <a:pPr lvl="1">
              <a:defRPr/>
            </a:pPr>
            <a:r>
              <a:rPr lang="zh-CN"/>
              <a:t>第二级</a:t>
            </a:r>
            <a:endParaRPr/>
          </a:p>
          <a:p>
            <a:pPr lvl="2">
              <a:defRPr/>
            </a:pPr>
            <a:r>
              <a:rPr lang="zh-CN"/>
              <a:t>第三级</a:t>
            </a:r>
            <a:endParaRPr/>
          </a:p>
          <a:p>
            <a:pPr lvl="3">
              <a:defRPr/>
            </a:pPr>
            <a:r>
              <a:rPr lang="zh-CN"/>
              <a:t>第四级</a:t>
            </a:r>
            <a:endParaRPr/>
          </a:p>
          <a:p>
            <a:pPr lvl="4">
              <a:defRPr/>
            </a:pPr>
            <a:r>
              <a:rPr lang="zh-CN"/>
              <a:t>第五级</a:t>
            </a:r>
          </a:p>
        </p:txBody>
      </p:sp>
      <p:sp>
        <p:nvSpPr>
          <p:cNvPr id="6" name="页脚占位符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r>
              <a:rPr lang="en-US" altLang="zh-CN"/>
              <a:t>(19)</a:t>
            </a:r>
            <a:endParaRPr lang="zh-CN"/>
          </a:p>
        </p:txBody>
      </p:sp>
      <p:sp>
        <p:nvSpPr>
          <p:cNvPr id="7" name="灯片编号占位符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02D78E2B-383A-4F26-B90D-1A571611379F}" type="slidenum">
              <a:rPr lang="zh-CN"/>
              <a:t>‹#›</a:t>
            </a:fld>
            <a:endParaRPr lang="zh-CN"/>
          </a:p>
        </p:txBody>
      </p:sp>
    </p:spTree>
  </p:cSld>
  <p:clrMap bg1="lt1" tx1="dk1" bg2="lt2" tx2="dk2" accent1="accent1" accent2="accent2" accent3="accent3" accent4="accent4" accent5="accent5" accent6="accent6" hlink="hlink" folHlink="folHlink"/>
  <p:hf hdr="0" dt="0"/>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幻灯片图像占位符 1"/>
          <p:cNvSpPr>
            <a:spLocks noGrp="1" noRot="1" noChangeAspect="1"/>
          </p:cNvSpPr>
          <p:nvPr>
            <p:ph type="sldImg"/>
          </p:nvPr>
        </p:nvSpPr>
        <p:spPr bwMode="auto">
          <a:xfrm>
            <a:off x="457200" y="719138"/>
            <a:ext cx="6400800" cy="3600450"/>
          </a:xfrm>
        </p:spPr>
      </p:sp>
      <p:sp>
        <p:nvSpPr>
          <p:cNvPr id="3" name="备注占位符 2"/>
          <p:cNvSpPr>
            <a:spLocks noGrp="1"/>
          </p:cNvSpPr>
          <p:nvPr>
            <p:ph type="body" idx="1"/>
          </p:nvPr>
        </p:nvSpPr>
        <p:spPr bwMode="auto"/>
        <p:txBody>
          <a:bodyPr/>
          <a:lstStyle/>
          <a:p>
            <a:pPr marL="0" marR="0" lvl="0" indent="0" algn="l" defTabSz="457200">
              <a:lnSpc>
                <a:spcPct val="100000"/>
              </a:lnSpc>
              <a:spcBef>
                <a:spcPts val="0"/>
              </a:spcBef>
              <a:spcAft>
                <a:spcPts val="0"/>
              </a:spcAft>
              <a:buClrTx/>
              <a:buSzTx/>
              <a:buFontTx/>
              <a:buNone/>
              <a:defRPr/>
            </a:pPr>
            <a:endParaRPr lang="zh-CN" sz="1800" dirty="0">
              <a:latin typeface="Times New Roman"/>
              <a:ea typeface="宋体"/>
            </a:endParaRPr>
          </a:p>
        </p:txBody>
      </p:sp>
      <p:sp>
        <p:nvSpPr>
          <p:cNvPr id="4" name="页脚占位符 3"/>
          <p:cNvSpPr>
            <a:spLocks noGrp="1"/>
          </p:cNvSpPr>
          <p:nvPr>
            <p:ph type="ftr" sz="quarter" idx="4"/>
          </p:nvPr>
        </p:nvSpPr>
        <p:spPr bwMode="auto"/>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a:ln>
                  <a:noFill/>
                </a:ln>
                <a:solidFill>
                  <a:prstClr val="black"/>
                </a:solidFill>
                <a:effectLst/>
                <a:uLnTx/>
                <a:uFillTx/>
                <a:latin typeface="Calibri"/>
                <a:ea typeface="+mn-ea"/>
                <a:cs typeface="Arial"/>
              </a:rPr>
              <a:t>(19)</a:t>
            </a:r>
            <a:endParaRPr kumimoji="0" sz="1200" b="0" i="0" u="none" strike="noStrike" kern="0" cap="none" spc="0" normalizeH="0" baseline="0" noProof="0">
              <a:ln>
                <a:noFill/>
              </a:ln>
              <a:solidFill>
                <a:prstClr val="black"/>
              </a:solidFill>
              <a:effectLst/>
              <a:uLnTx/>
              <a:uFillTx/>
              <a:latin typeface="等线"/>
              <a:cs typeface="Arial"/>
            </a:endParaRPr>
          </a:p>
        </p:txBody>
      </p:sp>
      <p:sp>
        <p:nvSpPr>
          <p:cNvPr id="5" name="灯片编号占位符 4"/>
          <p:cNvSpPr>
            <a:spLocks noGrp="1"/>
          </p:cNvSpPr>
          <p:nvPr>
            <p:ph type="sldNum" sz="quarter" idx="5"/>
          </p:nvPr>
        </p:nvSpPr>
        <p:spPr bwMode="auto"/>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BB1A7F71-A600-874B-8C52-75C3F91F2DFD}" type="slidenum">
              <a:rPr kumimoji="0" lang="en-US" sz="1300" b="0" i="0" u="none" strike="noStrike" kern="0" cap="none" spc="0" normalizeH="0" baseline="0" noProof="0">
                <a:ln>
                  <a:noFill/>
                </a:ln>
                <a:solidFill>
                  <a:prstClr val="black"/>
                </a:solidFill>
                <a:effectLst/>
                <a:uLnTx/>
                <a:uFillTx/>
                <a:latin typeface="Calibri"/>
                <a:ea typeface="+mn-ea"/>
                <a:cs typeface="Arial"/>
              </a:rPr>
              <a:pPr marL="0" marR="0" lvl="0" indent="0" algn="r" defTabSz="914400" eaLnBrk="1" fontAlgn="auto" latinLnBrk="0" hangingPunct="1">
                <a:lnSpc>
                  <a:spcPct val="100000"/>
                </a:lnSpc>
                <a:spcBef>
                  <a:spcPts val="0"/>
                </a:spcBef>
                <a:spcAft>
                  <a:spcPts val="0"/>
                </a:spcAft>
                <a:buClrTx/>
                <a:buSzTx/>
                <a:buFontTx/>
                <a:buNone/>
                <a:tabLst/>
                <a:defRPr/>
              </a:pPr>
              <a:t>1</a:t>
            </a:fld>
            <a:endParaRPr kumimoji="0" lang="en-US" sz="1300" b="0" i="0" u="none" strike="noStrike" kern="0" cap="none" spc="0" normalizeH="0" baseline="0" noProof="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1531915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幻灯片图像占位符 1"/>
          <p:cNvSpPr>
            <a:spLocks noGrp="1" noRot="1" noChangeAspect="1"/>
          </p:cNvSpPr>
          <p:nvPr>
            <p:ph type="sldImg"/>
          </p:nvPr>
        </p:nvSpPr>
        <p:spPr bwMode="auto"/>
      </p:sp>
      <p:sp>
        <p:nvSpPr>
          <p:cNvPr id="3" name="备注占位符 2"/>
          <p:cNvSpPr>
            <a:spLocks noGrp="1"/>
          </p:cNvSpPr>
          <p:nvPr>
            <p:ph type="body" idx="1"/>
          </p:nvPr>
        </p:nvSpPr>
        <p:spPr bwMode="auto"/>
        <p:txBody>
          <a:bodyPr/>
          <a:lstStyle/>
          <a:p>
            <a:pPr marL="0" marR="0" lvl="0" indent="0" algn="l" defTabSz="457200">
              <a:lnSpc>
                <a:spcPct val="100000"/>
              </a:lnSpc>
              <a:spcBef>
                <a:spcPts val="0"/>
              </a:spcBef>
              <a:spcAft>
                <a:spcPts val="0"/>
              </a:spcAft>
              <a:buClrTx/>
              <a:buSzTx/>
              <a:buFontTx/>
              <a:buNone/>
              <a:defRPr/>
            </a:pPr>
            <a:r>
              <a:rPr lang="en-US" sz="1800" b="1" dirty="0">
                <a:latin typeface="Comic Sans MS"/>
                <a:ea typeface="DengXian"/>
                <a:cs typeface="HelveticaNeue"/>
              </a:rPr>
              <a:t>So starting with these diagrams, the Compton</a:t>
            </a:r>
            <a:r>
              <a:rPr lang="en-US" sz="1800" b="1" baseline="0" dirty="0">
                <a:latin typeface="Comic Sans MS"/>
                <a:ea typeface="DengXian"/>
                <a:cs typeface="HelveticaNeue"/>
              </a:rPr>
              <a:t> scattering, which can be used to calculate the DFs… Using CSMs, one can obtain DF, which agrees well with the data.</a:t>
            </a:r>
          </a:p>
          <a:p>
            <a:pPr marL="0" marR="0" lvl="0" indent="0" algn="l" defTabSz="457200">
              <a:lnSpc>
                <a:spcPct val="100000"/>
              </a:lnSpc>
              <a:spcBef>
                <a:spcPts val="0"/>
              </a:spcBef>
              <a:spcAft>
                <a:spcPts val="0"/>
              </a:spcAft>
              <a:buClrTx/>
              <a:buSzTx/>
              <a:buFontTx/>
              <a:buNone/>
              <a:defRPr/>
            </a:pPr>
            <a:r>
              <a:rPr lang="en-US" altLang="zh-CN" sz="1800" b="1" baseline="0" dirty="0">
                <a:latin typeface="Comic Sans MS"/>
                <a:ea typeface="DengXian"/>
                <a:cs typeface="Times New Roman"/>
              </a:rPr>
              <a:t>The using DLY…. Obtain the EFF , jet equation to obtain the full FF at hadron scale. Then it is the evolution to compare with the fit.</a:t>
            </a:r>
            <a:endParaRPr lang="zh-CN" sz="1800" b="1" dirty="0">
              <a:latin typeface="DengXian"/>
              <a:ea typeface="DengXian"/>
              <a:cs typeface="Times New Roman"/>
            </a:endParaRPr>
          </a:p>
          <a:p>
            <a:pPr>
              <a:defRPr/>
            </a:pPr>
            <a:endParaRPr lang="en-US" dirty="0"/>
          </a:p>
        </p:txBody>
      </p:sp>
      <p:sp>
        <p:nvSpPr>
          <p:cNvPr id="4" name="页脚占位符 3"/>
          <p:cNvSpPr>
            <a:spLocks noGrp="1"/>
          </p:cNvSpPr>
          <p:nvPr>
            <p:ph type="ftr" sz="quarter" idx="4"/>
          </p:nvPr>
        </p:nvSpPr>
        <p:spPr bwMode="auto"/>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a:ln>
                  <a:noFill/>
                </a:ln>
                <a:solidFill>
                  <a:prstClr val="black"/>
                </a:solidFill>
                <a:effectLst/>
                <a:uLnTx/>
                <a:uFillTx/>
                <a:latin typeface="Calibri"/>
                <a:ea typeface="+mn-ea"/>
                <a:cs typeface="Arial"/>
              </a:rPr>
              <a:t>(19)</a:t>
            </a:r>
            <a:endParaRPr kumimoji="0" sz="1200" b="0" i="0" u="none" strike="noStrike" kern="0" cap="none" spc="0" normalizeH="0" baseline="0" noProof="0">
              <a:ln>
                <a:noFill/>
              </a:ln>
              <a:solidFill>
                <a:prstClr val="black"/>
              </a:solidFill>
              <a:effectLst/>
              <a:uLnTx/>
              <a:uFillTx/>
              <a:latin typeface="等线"/>
              <a:ea typeface="+mn-ea"/>
              <a:cs typeface="Arial"/>
            </a:endParaRPr>
          </a:p>
        </p:txBody>
      </p:sp>
    </p:spTree>
    <p:extLst>
      <p:ext uri="{BB962C8B-B14F-4D97-AF65-F5344CB8AC3E}">
        <p14:creationId xmlns:p14="http://schemas.microsoft.com/office/powerpoint/2010/main" val="2494667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4"/>
          </p:nvPr>
        </p:nvSpPr>
        <p:spPr/>
        <p:txBody>
          <a:bodyPr/>
          <a:lstStyle/>
          <a:p>
            <a:r>
              <a:rPr lang="en-US"/>
              <a:t>(19)</a:t>
            </a:r>
          </a:p>
        </p:txBody>
      </p:sp>
      <p:sp>
        <p:nvSpPr>
          <p:cNvPr id="5" name="灯片编号占位符 4"/>
          <p:cNvSpPr>
            <a:spLocks noGrp="1"/>
          </p:cNvSpPr>
          <p:nvPr>
            <p:ph type="sldNum" sz="quarter" idx="5"/>
          </p:nvPr>
        </p:nvSpPr>
        <p:spPr/>
        <p:txBody>
          <a:bodyPr/>
          <a:lstStyle/>
          <a:p>
            <a:fld id="{BB1A7F71-A600-874B-8C52-75C3F91F2DFD}" type="slidenum">
              <a:rPr lang="en-US" smtClean="0"/>
              <a:t>11</a:t>
            </a:fld>
            <a:endParaRPr lang="en-US"/>
          </a:p>
        </p:txBody>
      </p:sp>
    </p:spTree>
    <p:extLst>
      <p:ext uri="{BB962C8B-B14F-4D97-AF65-F5344CB8AC3E}">
        <p14:creationId xmlns:p14="http://schemas.microsoft.com/office/powerpoint/2010/main" val="454448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4"/>
          </p:nvPr>
        </p:nvSpPr>
        <p:spPr/>
        <p:txBody>
          <a:bodyPr/>
          <a:lstStyle/>
          <a:p>
            <a:r>
              <a:rPr lang="en-US"/>
              <a:t>(19)</a:t>
            </a:r>
          </a:p>
        </p:txBody>
      </p:sp>
      <p:sp>
        <p:nvSpPr>
          <p:cNvPr id="5" name="灯片编号占位符 4"/>
          <p:cNvSpPr>
            <a:spLocks noGrp="1"/>
          </p:cNvSpPr>
          <p:nvPr>
            <p:ph type="sldNum" sz="quarter" idx="5"/>
          </p:nvPr>
        </p:nvSpPr>
        <p:spPr/>
        <p:txBody>
          <a:bodyPr/>
          <a:lstStyle/>
          <a:p>
            <a:fld id="{BB1A7F71-A600-874B-8C52-75C3F91F2DFD}" type="slidenum">
              <a:rPr lang="en-US" smtClean="0"/>
              <a:t>12</a:t>
            </a:fld>
            <a:endParaRPr lang="en-US"/>
          </a:p>
        </p:txBody>
      </p:sp>
    </p:spTree>
    <p:extLst>
      <p:ext uri="{BB962C8B-B14F-4D97-AF65-F5344CB8AC3E}">
        <p14:creationId xmlns:p14="http://schemas.microsoft.com/office/powerpoint/2010/main" val="1510188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What is hadron scale?</a:t>
            </a:r>
            <a:r>
              <a:rPr lang="en-US" baseline="0" dirty="0"/>
              <a:t> At hadron scale, </a:t>
            </a:r>
            <a:r>
              <a:rPr lang="en-US" altLang="zh-CN" sz="1200" dirty="0">
                <a:solidFill>
                  <a:schemeClr val="tx2"/>
                </a:solidFill>
              </a:rPr>
              <a:t>all properties of the hadron … </a:t>
            </a:r>
            <a:r>
              <a:rPr lang="en-US" altLang="zh-CN" sz="1200" baseline="0" dirty="0">
                <a:solidFill>
                  <a:schemeClr val="tx2"/>
                </a:solidFill>
              </a:rPr>
              <a:t> They are fully-dressed valence quarks, we call them quasi-particles. </a:t>
            </a:r>
            <a:r>
              <a:rPr lang="en-US" altLang="zh-CN" sz="1200" dirty="0">
                <a:solidFill>
                  <a:schemeClr val="tx2"/>
                </a:solidFill>
              </a:rPr>
              <a:t>After evolution to higher</a:t>
            </a:r>
            <a:r>
              <a:rPr lang="en-US" altLang="zh-CN" sz="1200" baseline="0" dirty="0">
                <a:solidFill>
                  <a:schemeClr val="tx2"/>
                </a:solidFill>
              </a:rPr>
              <a:t> scale, it will </a:t>
            </a:r>
            <a:r>
              <a:rPr lang="en-US" altLang="zh-CN" sz="1200" baseline="0" dirty="0" err="1">
                <a:solidFill>
                  <a:schemeClr val="tx2"/>
                </a:solidFill>
              </a:rPr>
              <a:t>unveal</a:t>
            </a:r>
            <a:r>
              <a:rPr lang="en-US" altLang="zh-CN" sz="1200" baseline="0" dirty="0">
                <a:solidFill>
                  <a:schemeClr val="tx2"/>
                </a:solidFill>
              </a:rPr>
              <a:t> the glue and sea degrees of freedom. We call them </a:t>
            </a:r>
            <a:r>
              <a:rPr lang="en-US" altLang="zh-CN" sz="1200" baseline="0" dirty="0" err="1">
                <a:solidFill>
                  <a:schemeClr val="tx2"/>
                </a:solidFill>
              </a:rPr>
              <a:t>partons</a:t>
            </a:r>
            <a:endParaRPr lang="en-US" dirty="0"/>
          </a:p>
        </p:txBody>
      </p:sp>
      <p:sp>
        <p:nvSpPr>
          <p:cNvPr id="4" name="页脚占位符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等线"/>
                <a:ea typeface="+mn-ea"/>
                <a:cs typeface="Arial"/>
              </a:rPr>
              <a:t>(19)</a:t>
            </a:r>
          </a:p>
        </p:txBody>
      </p:sp>
      <p:sp>
        <p:nvSpPr>
          <p:cNvPr id="5" name="灯片编号占位符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1A7F71-A600-874B-8C52-75C3F91F2DFD}" type="slidenum">
              <a:rPr kumimoji="0" lang="en-US" sz="1200" b="0" i="0" u="none" strike="noStrike" kern="0" cap="none" spc="0" normalizeH="0" baseline="0" noProof="0" smtClean="0">
                <a:ln>
                  <a:noFill/>
                </a:ln>
                <a:solidFill>
                  <a:prstClr val="black"/>
                </a:solidFill>
                <a:effectLst/>
                <a:uLnTx/>
                <a:uFillTx/>
                <a:latin typeface="等线"/>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0" cap="none" spc="0" normalizeH="0" baseline="0" noProof="0">
              <a:ln>
                <a:noFill/>
              </a:ln>
              <a:solidFill>
                <a:prstClr val="black"/>
              </a:solidFill>
              <a:effectLst/>
              <a:uLnTx/>
              <a:uFillTx/>
              <a:latin typeface="等线"/>
              <a:ea typeface="+mn-ea"/>
              <a:cs typeface="Arial"/>
            </a:endParaRPr>
          </a:p>
        </p:txBody>
      </p:sp>
    </p:spTree>
    <p:extLst>
      <p:ext uri="{BB962C8B-B14F-4D97-AF65-F5344CB8AC3E}">
        <p14:creationId xmlns:p14="http://schemas.microsoft.com/office/powerpoint/2010/main" val="391901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幻灯片图像占位符 1"/>
          <p:cNvSpPr>
            <a:spLocks noGrp="1" noRot="1" noChangeAspect="1"/>
          </p:cNvSpPr>
          <p:nvPr>
            <p:ph type="sldImg"/>
          </p:nvPr>
        </p:nvSpPr>
        <p:spPr bwMode="auto"/>
      </p:sp>
      <p:sp>
        <p:nvSpPr>
          <p:cNvPr id="3" name="备注占位符 2"/>
          <p:cNvSpPr>
            <a:spLocks noGrp="1"/>
          </p:cNvSpPr>
          <p:nvPr>
            <p:ph type="body" idx="1"/>
          </p:nvPr>
        </p:nvSpPr>
        <p:spPr bwMode="auto"/>
        <p:txBody>
          <a:bodyPr/>
          <a:lstStyle/>
          <a:p>
            <a:pPr marL="0" marR="0" lvl="0" indent="0" algn="l" defTabSz="457200">
              <a:lnSpc>
                <a:spcPct val="100000"/>
              </a:lnSpc>
              <a:spcBef>
                <a:spcPts val="0"/>
              </a:spcBef>
              <a:spcAft>
                <a:spcPts val="0"/>
              </a:spcAft>
              <a:buClrTx/>
              <a:buSzTx/>
              <a:buFontTx/>
              <a:buNone/>
              <a:defRPr/>
            </a:pPr>
            <a:r>
              <a:rPr lang="en-US" sz="1800" b="1" dirty="0">
                <a:latin typeface="Comic Sans MS"/>
                <a:ea typeface="DengXian"/>
                <a:cs typeface="HelveticaNeue"/>
              </a:rPr>
              <a:t>We can also give prediction for s-&gt;pi, c-&gt;pi</a:t>
            </a:r>
            <a:r>
              <a:rPr lang="en-US" sz="1800" b="1" baseline="0" dirty="0">
                <a:latin typeface="Comic Sans MS"/>
                <a:ea typeface="DengXian"/>
                <a:cs typeface="HelveticaNeue"/>
              </a:rPr>
              <a:t> and gluon FFs. For the gluon FFs, the difference is very large, it is said in the paper, it is very difficult… This may be the reason.</a:t>
            </a:r>
          </a:p>
        </p:txBody>
      </p:sp>
      <p:sp>
        <p:nvSpPr>
          <p:cNvPr id="4" name="页脚占位符 3"/>
          <p:cNvSpPr>
            <a:spLocks noGrp="1"/>
          </p:cNvSpPr>
          <p:nvPr>
            <p:ph type="ftr" sz="quarter" idx="4"/>
          </p:nvPr>
        </p:nvSpPr>
        <p:spPr bwMode="auto"/>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a:ln>
                  <a:noFill/>
                </a:ln>
                <a:solidFill>
                  <a:prstClr val="black"/>
                </a:solidFill>
                <a:effectLst/>
                <a:uLnTx/>
                <a:uFillTx/>
                <a:latin typeface="Calibri"/>
                <a:ea typeface="+mn-ea"/>
                <a:cs typeface="Arial"/>
              </a:rPr>
              <a:t>(19)</a:t>
            </a:r>
            <a:endParaRPr kumimoji="0" sz="1200" b="0" i="0" u="none" strike="noStrike" kern="0" cap="none" spc="0" normalizeH="0" baseline="0" noProof="0">
              <a:ln>
                <a:noFill/>
              </a:ln>
              <a:solidFill>
                <a:prstClr val="black"/>
              </a:solidFill>
              <a:effectLst/>
              <a:uLnTx/>
              <a:uFillTx/>
              <a:latin typeface="等线"/>
              <a:ea typeface="+mn-ea"/>
              <a:cs typeface="Arial"/>
            </a:endParaRPr>
          </a:p>
        </p:txBody>
      </p:sp>
    </p:spTree>
    <p:extLst>
      <p:ext uri="{BB962C8B-B14F-4D97-AF65-F5344CB8AC3E}">
        <p14:creationId xmlns:p14="http://schemas.microsoft.com/office/powerpoint/2010/main" val="1557731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幻灯片图像占位符 1"/>
          <p:cNvSpPr>
            <a:spLocks noGrp="1" noRot="1" noChangeAspect="1"/>
          </p:cNvSpPr>
          <p:nvPr>
            <p:ph type="sldImg"/>
          </p:nvPr>
        </p:nvSpPr>
        <p:spPr bwMode="auto"/>
      </p:sp>
      <p:sp>
        <p:nvSpPr>
          <p:cNvPr id="3" name="备注占位符 2"/>
          <p:cNvSpPr>
            <a:spLocks noGrp="1"/>
          </p:cNvSpPr>
          <p:nvPr>
            <p:ph type="body" idx="1"/>
          </p:nvPr>
        </p:nvSpPr>
        <p:spPr bwMode="auto"/>
        <p:txBody>
          <a:bodyPr/>
          <a:lstStyle/>
          <a:p>
            <a:pPr marL="0" marR="0" lvl="0" indent="0" algn="l" defTabSz="457200">
              <a:lnSpc>
                <a:spcPct val="100000"/>
              </a:lnSpc>
              <a:spcBef>
                <a:spcPts val="0"/>
              </a:spcBef>
              <a:spcAft>
                <a:spcPts val="0"/>
              </a:spcAft>
              <a:buClrTx/>
              <a:buSzTx/>
              <a:buFontTx/>
              <a:buNone/>
              <a:defRPr/>
            </a:pPr>
            <a:r>
              <a:rPr lang="en-US" sz="1800" b="1" dirty="0">
                <a:latin typeface="Comic Sans MS"/>
                <a:ea typeface="DengXian"/>
                <a:cs typeface="HelveticaNeue"/>
              </a:rPr>
              <a:t>Finally</a:t>
            </a:r>
            <a:r>
              <a:rPr lang="en-US" sz="1800" b="1" baseline="0" dirty="0">
                <a:latin typeface="Comic Sans MS"/>
                <a:ea typeface="DengXian"/>
                <a:cs typeface="HelveticaNeue"/>
              </a:rPr>
              <a:t> it’s the FF results. First we can see the </a:t>
            </a:r>
            <a:r>
              <a:rPr lang="en-US" sz="1800" b="1" baseline="0" dirty="0" err="1">
                <a:latin typeface="Comic Sans MS"/>
                <a:ea typeface="DengXian"/>
                <a:cs typeface="HelveticaNeue"/>
              </a:rPr>
              <a:t>firstmoment</a:t>
            </a:r>
            <a:r>
              <a:rPr lang="en-US" sz="1800" b="1" baseline="0" dirty="0">
                <a:latin typeface="Comic Sans MS"/>
                <a:ea typeface="DengXian"/>
                <a:cs typeface="HelveticaNeue"/>
              </a:rPr>
              <a:t> of FFs. The evolution is conserved under the evolution, and there is always a fraction stored in the gluon FFs. The first moment agree with the moment from HKNS fit.</a:t>
            </a:r>
          </a:p>
          <a:p>
            <a:pPr marL="0" marR="0" lvl="0" indent="0" algn="l" defTabSz="457200">
              <a:lnSpc>
                <a:spcPct val="100000"/>
              </a:lnSpc>
              <a:spcBef>
                <a:spcPts val="0"/>
              </a:spcBef>
              <a:spcAft>
                <a:spcPts val="0"/>
              </a:spcAft>
              <a:buClrTx/>
              <a:buSzTx/>
              <a:buFontTx/>
              <a:buNone/>
              <a:defRPr/>
            </a:pPr>
            <a:r>
              <a:rPr lang="en-US" sz="1800" b="1" baseline="0" dirty="0">
                <a:latin typeface="Comic Sans MS"/>
                <a:ea typeface="DengXian"/>
                <a:cs typeface="HelveticaNeue"/>
              </a:rPr>
              <a:t>Then, we see the </a:t>
            </a:r>
            <a:r>
              <a:rPr lang="en-US" sz="1800" b="1" baseline="0" dirty="0" err="1">
                <a:latin typeface="Comic Sans MS"/>
                <a:ea typeface="DengXian"/>
                <a:cs typeface="HelveticaNeue"/>
              </a:rPr>
              <a:t>results.The</a:t>
            </a:r>
            <a:r>
              <a:rPr lang="en-US" sz="1800" b="1" baseline="0" dirty="0">
                <a:latin typeface="Comic Sans MS"/>
                <a:ea typeface="DengXian"/>
                <a:cs typeface="HelveticaNeue"/>
              </a:rPr>
              <a:t> solid curve is… The dashed grey curve is… There is a qualitative … and quantitative…</a:t>
            </a:r>
          </a:p>
        </p:txBody>
      </p:sp>
      <p:sp>
        <p:nvSpPr>
          <p:cNvPr id="4" name="页脚占位符 3"/>
          <p:cNvSpPr>
            <a:spLocks noGrp="1"/>
          </p:cNvSpPr>
          <p:nvPr>
            <p:ph type="ftr" sz="quarter" idx="4"/>
          </p:nvPr>
        </p:nvSpPr>
        <p:spPr bwMode="auto"/>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a:ln>
                  <a:noFill/>
                </a:ln>
                <a:solidFill>
                  <a:prstClr val="black"/>
                </a:solidFill>
                <a:effectLst/>
                <a:uLnTx/>
                <a:uFillTx/>
                <a:latin typeface="Calibri"/>
                <a:ea typeface="+mn-ea"/>
                <a:cs typeface="Arial"/>
              </a:rPr>
              <a:t>(19)</a:t>
            </a:r>
            <a:endParaRPr kumimoji="0" sz="1200" b="0" i="0" u="none" strike="noStrike" kern="0" cap="none" spc="0" normalizeH="0" baseline="0" noProof="0">
              <a:ln>
                <a:noFill/>
              </a:ln>
              <a:solidFill>
                <a:prstClr val="black"/>
              </a:solidFill>
              <a:effectLst/>
              <a:uLnTx/>
              <a:uFillTx/>
              <a:latin typeface="等线"/>
              <a:ea typeface="+mn-ea"/>
              <a:cs typeface="Arial"/>
            </a:endParaRPr>
          </a:p>
        </p:txBody>
      </p:sp>
    </p:spTree>
    <p:extLst>
      <p:ext uri="{BB962C8B-B14F-4D97-AF65-F5344CB8AC3E}">
        <p14:creationId xmlns:p14="http://schemas.microsoft.com/office/powerpoint/2010/main" val="2950854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幻灯片图像占位符 1"/>
          <p:cNvSpPr>
            <a:spLocks noGrp="1" noRot="1" noChangeAspect="1"/>
          </p:cNvSpPr>
          <p:nvPr>
            <p:ph type="sldImg"/>
          </p:nvPr>
        </p:nvSpPr>
        <p:spPr bwMode="auto"/>
      </p:sp>
      <p:sp>
        <p:nvSpPr>
          <p:cNvPr id="3" name="备注占位符 2"/>
          <p:cNvSpPr>
            <a:spLocks noGrp="1"/>
          </p:cNvSpPr>
          <p:nvPr>
            <p:ph type="body" idx="1"/>
          </p:nvPr>
        </p:nvSpPr>
        <p:spPr bwMode="auto"/>
        <p:txBody>
          <a:bodyPr/>
          <a:lstStyle/>
          <a:p>
            <a:pPr marL="0" marR="0" lvl="0" indent="0" algn="l" defTabSz="457200">
              <a:lnSpc>
                <a:spcPct val="100000"/>
              </a:lnSpc>
              <a:spcBef>
                <a:spcPts val="0"/>
              </a:spcBef>
              <a:spcAft>
                <a:spcPts val="0"/>
              </a:spcAft>
              <a:buClrTx/>
              <a:buSzTx/>
              <a:buFontTx/>
              <a:buNone/>
              <a:defRPr/>
            </a:pPr>
            <a:r>
              <a:rPr lang="en-US" sz="1800" b="1" dirty="0">
                <a:latin typeface="Comic Sans MS"/>
                <a:ea typeface="DengXian"/>
                <a:cs typeface="HelveticaNeue"/>
              </a:rPr>
              <a:t>Finally</a:t>
            </a:r>
            <a:r>
              <a:rPr lang="en-US" sz="1800" b="1" baseline="0" dirty="0">
                <a:latin typeface="Comic Sans MS"/>
                <a:ea typeface="DengXian"/>
                <a:cs typeface="HelveticaNeue"/>
              </a:rPr>
              <a:t> it’s the FF results. First we can see the </a:t>
            </a:r>
            <a:r>
              <a:rPr lang="en-US" sz="1800" b="1" baseline="0" dirty="0" err="1">
                <a:latin typeface="Comic Sans MS"/>
                <a:ea typeface="DengXian"/>
                <a:cs typeface="HelveticaNeue"/>
              </a:rPr>
              <a:t>firstmoment</a:t>
            </a:r>
            <a:r>
              <a:rPr lang="en-US" sz="1800" b="1" baseline="0" dirty="0">
                <a:latin typeface="Comic Sans MS"/>
                <a:ea typeface="DengXian"/>
                <a:cs typeface="HelveticaNeue"/>
              </a:rPr>
              <a:t> of FFs. The evolution is conserved under the evolution, and there is always a fraction stored in the gluon FFs. The first moment agree with the moment from HKNS fit.</a:t>
            </a:r>
          </a:p>
          <a:p>
            <a:pPr marL="0" marR="0" lvl="0" indent="0" algn="l" defTabSz="457200">
              <a:lnSpc>
                <a:spcPct val="100000"/>
              </a:lnSpc>
              <a:spcBef>
                <a:spcPts val="0"/>
              </a:spcBef>
              <a:spcAft>
                <a:spcPts val="0"/>
              </a:spcAft>
              <a:buClrTx/>
              <a:buSzTx/>
              <a:buFontTx/>
              <a:buNone/>
              <a:defRPr/>
            </a:pPr>
            <a:r>
              <a:rPr lang="en-US" sz="1800" b="1" baseline="0" dirty="0">
                <a:latin typeface="Comic Sans MS"/>
                <a:ea typeface="DengXian"/>
                <a:cs typeface="HelveticaNeue"/>
              </a:rPr>
              <a:t>Then, we see the </a:t>
            </a:r>
            <a:r>
              <a:rPr lang="en-US" sz="1800" b="1" baseline="0" dirty="0" err="1">
                <a:latin typeface="Comic Sans MS"/>
                <a:ea typeface="DengXian"/>
                <a:cs typeface="HelveticaNeue"/>
              </a:rPr>
              <a:t>results.The</a:t>
            </a:r>
            <a:r>
              <a:rPr lang="en-US" sz="1800" b="1" baseline="0" dirty="0">
                <a:latin typeface="Comic Sans MS"/>
                <a:ea typeface="DengXian"/>
                <a:cs typeface="HelveticaNeue"/>
              </a:rPr>
              <a:t> solid curve is… The dashed grey curve is… There is a qualitative … and quantitative…</a:t>
            </a:r>
          </a:p>
        </p:txBody>
      </p:sp>
      <p:sp>
        <p:nvSpPr>
          <p:cNvPr id="4" name="页脚占位符 3"/>
          <p:cNvSpPr>
            <a:spLocks noGrp="1"/>
          </p:cNvSpPr>
          <p:nvPr>
            <p:ph type="ftr" sz="quarter" idx="4"/>
          </p:nvPr>
        </p:nvSpPr>
        <p:spPr bwMode="auto"/>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a:ln>
                  <a:noFill/>
                </a:ln>
                <a:solidFill>
                  <a:prstClr val="black"/>
                </a:solidFill>
                <a:effectLst/>
                <a:uLnTx/>
                <a:uFillTx/>
                <a:latin typeface="Calibri"/>
                <a:ea typeface="+mn-ea"/>
                <a:cs typeface="Arial"/>
              </a:rPr>
              <a:t>(19)</a:t>
            </a:r>
            <a:endParaRPr kumimoji="0" sz="1200" b="0" i="0" u="none" strike="noStrike" kern="0" cap="none" spc="0" normalizeH="0" baseline="0" noProof="0">
              <a:ln>
                <a:noFill/>
              </a:ln>
              <a:solidFill>
                <a:prstClr val="black"/>
              </a:solidFill>
              <a:effectLst/>
              <a:uLnTx/>
              <a:uFillTx/>
              <a:latin typeface="等线"/>
              <a:ea typeface="+mn-ea"/>
              <a:cs typeface="Arial"/>
            </a:endParaRPr>
          </a:p>
        </p:txBody>
      </p:sp>
    </p:spTree>
    <p:extLst>
      <p:ext uri="{BB962C8B-B14F-4D97-AF65-F5344CB8AC3E}">
        <p14:creationId xmlns:p14="http://schemas.microsoft.com/office/powerpoint/2010/main" val="1393401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幻灯片图像占位符 1"/>
          <p:cNvSpPr>
            <a:spLocks noGrp="1" noRot="1" noChangeAspect="1"/>
          </p:cNvSpPr>
          <p:nvPr>
            <p:ph type="sldImg"/>
          </p:nvPr>
        </p:nvSpPr>
        <p:spPr bwMode="auto"/>
      </p:sp>
      <p:sp>
        <p:nvSpPr>
          <p:cNvPr id="3" name="备注占位符 2"/>
          <p:cNvSpPr>
            <a:spLocks noGrp="1"/>
          </p:cNvSpPr>
          <p:nvPr>
            <p:ph type="body" idx="1"/>
          </p:nvPr>
        </p:nvSpPr>
        <p:spPr bwMode="auto"/>
        <p:txBody>
          <a:bodyPr/>
          <a:lstStyle/>
          <a:p>
            <a:pPr marL="0" marR="0" lvl="0" indent="0" algn="l" defTabSz="457200">
              <a:lnSpc>
                <a:spcPct val="100000"/>
              </a:lnSpc>
              <a:spcBef>
                <a:spcPts val="0"/>
              </a:spcBef>
              <a:spcAft>
                <a:spcPts val="0"/>
              </a:spcAft>
              <a:buClrTx/>
              <a:buSzTx/>
              <a:buFontTx/>
              <a:buNone/>
              <a:defRPr/>
            </a:pPr>
            <a:r>
              <a:rPr lang="en-US" sz="1800" b="1" dirty="0">
                <a:latin typeface="Comic Sans MS"/>
                <a:ea typeface="DengXian"/>
                <a:cs typeface="HelveticaNeue"/>
              </a:rPr>
              <a:t>Finally</a:t>
            </a:r>
            <a:r>
              <a:rPr lang="en-US" sz="1800" b="1" baseline="0" dirty="0">
                <a:latin typeface="Comic Sans MS"/>
                <a:ea typeface="DengXian"/>
                <a:cs typeface="HelveticaNeue"/>
              </a:rPr>
              <a:t> it’s the FF results. First we can see the </a:t>
            </a:r>
            <a:r>
              <a:rPr lang="en-US" sz="1800" b="1" baseline="0" dirty="0" err="1">
                <a:latin typeface="Comic Sans MS"/>
                <a:ea typeface="DengXian"/>
                <a:cs typeface="HelveticaNeue"/>
              </a:rPr>
              <a:t>firstmoment</a:t>
            </a:r>
            <a:r>
              <a:rPr lang="en-US" sz="1800" b="1" baseline="0" dirty="0">
                <a:latin typeface="Comic Sans MS"/>
                <a:ea typeface="DengXian"/>
                <a:cs typeface="HelveticaNeue"/>
              </a:rPr>
              <a:t> of FFs. The evolution is conserved under the evolution, and there is always a fraction stored in the gluon FFs. The first moment agree with the moment from HKNS fit.</a:t>
            </a:r>
          </a:p>
          <a:p>
            <a:pPr marL="0" marR="0" lvl="0" indent="0" algn="l" defTabSz="457200">
              <a:lnSpc>
                <a:spcPct val="100000"/>
              </a:lnSpc>
              <a:spcBef>
                <a:spcPts val="0"/>
              </a:spcBef>
              <a:spcAft>
                <a:spcPts val="0"/>
              </a:spcAft>
              <a:buClrTx/>
              <a:buSzTx/>
              <a:buFontTx/>
              <a:buNone/>
              <a:defRPr/>
            </a:pPr>
            <a:r>
              <a:rPr lang="en-US" sz="1800" b="1" baseline="0" dirty="0">
                <a:latin typeface="Comic Sans MS"/>
                <a:ea typeface="DengXian"/>
                <a:cs typeface="HelveticaNeue"/>
              </a:rPr>
              <a:t>Then, we see the </a:t>
            </a:r>
            <a:r>
              <a:rPr lang="en-US" sz="1800" b="1" baseline="0" dirty="0" err="1">
                <a:latin typeface="Comic Sans MS"/>
                <a:ea typeface="DengXian"/>
                <a:cs typeface="HelveticaNeue"/>
              </a:rPr>
              <a:t>results.The</a:t>
            </a:r>
            <a:r>
              <a:rPr lang="en-US" sz="1800" b="1" baseline="0" dirty="0">
                <a:latin typeface="Comic Sans MS"/>
                <a:ea typeface="DengXian"/>
                <a:cs typeface="HelveticaNeue"/>
              </a:rPr>
              <a:t> solid curve is… The dashed grey curve is… There is a qualitative … and quantitative…</a:t>
            </a:r>
          </a:p>
        </p:txBody>
      </p:sp>
      <p:sp>
        <p:nvSpPr>
          <p:cNvPr id="4" name="页脚占位符 3"/>
          <p:cNvSpPr>
            <a:spLocks noGrp="1"/>
          </p:cNvSpPr>
          <p:nvPr>
            <p:ph type="ftr" sz="quarter" idx="4"/>
          </p:nvPr>
        </p:nvSpPr>
        <p:spPr bwMode="auto"/>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a:ln>
                  <a:noFill/>
                </a:ln>
                <a:solidFill>
                  <a:prstClr val="black"/>
                </a:solidFill>
                <a:effectLst/>
                <a:uLnTx/>
                <a:uFillTx/>
                <a:latin typeface="Calibri"/>
                <a:ea typeface="+mn-ea"/>
                <a:cs typeface="Arial"/>
              </a:rPr>
              <a:t>(19)</a:t>
            </a:r>
            <a:endParaRPr kumimoji="0" sz="1200" b="0" i="0" u="none" strike="noStrike" kern="0" cap="none" spc="0" normalizeH="0" baseline="0" noProof="0">
              <a:ln>
                <a:noFill/>
              </a:ln>
              <a:solidFill>
                <a:prstClr val="black"/>
              </a:solidFill>
              <a:effectLst/>
              <a:uLnTx/>
              <a:uFillTx/>
              <a:latin typeface="等线"/>
              <a:ea typeface="+mn-ea"/>
              <a:cs typeface="Arial"/>
            </a:endParaRPr>
          </a:p>
        </p:txBody>
      </p:sp>
    </p:spTree>
    <p:extLst>
      <p:ext uri="{BB962C8B-B14F-4D97-AF65-F5344CB8AC3E}">
        <p14:creationId xmlns:p14="http://schemas.microsoft.com/office/powerpoint/2010/main" val="744351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幻灯片图像占位符 1"/>
          <p:cNvSpPr>
            <a:spLocks noGrp="1" noRot="1" noChangeAspect="1"/>
          </p:cNvSpPr>
          <p:nvPr>
            <p:ph type="sldImg"/>
          </p:nvPr>
        </p:nvSpPr>
        <p:spPr bwMode="auto"/>
      </p:sp>
      <p:sp>
        <p:nvSpPr>
          <p:cNvPr id="3" name="备注占位符 2"/>
          <p:cNvSpPr>
            <a:spLocks noGrp="1"/>
          </p:cNvSpPr>
          <p:nvPr>
            <p:ph type="body" idx="1"/>
          </p:nvPr>
        </p:nvSpPr>
        <p:spPr bwMode="auto"/>
        <p:txBody>
          <a:bodyPr/>
          <a:lstStyle/>
          <a:p>
            <a:pPr marL="0" marR="0" lvl="0" indent="0" algn="l" defTabSz="457200">
              <a:lnSpc>
                <a:spcPct val="100000"/>
              </a:lnSpc>
              <a:spcBef>
                <a:spcPts val="0"/>
              </a:spcBef>
              <a:spcAft>
                <a:spcPts val="0"/>
              </a:spcAft>
              <a:buClrTx/>
              <a:buSzTx/>
              <a:buFontTx/>
              <a:buNone/>
              <a:defRPr/>
            </a:pPr>
            <a:r>
              <a:rPr lang="en-US" sz="1800" b="1">
                <a:latin typeface="Comic Sans MS"/>
                <a:ea typeface="DengXian"/>
                <a:cs typeface="HelveticaNeue"/>
              </a:rPr>
              <a:t>A key test of the kernel is the GMOR, and we illustrated here that it is satisfied perfectly. So it is guaranteed that our constructed kernel preserve the symmetries.</a:t>
            </a:r>
            <a:endParaRPr lang="zh-CN" sz="1800" b="1">
              <a:latin typeface="DengXian"/>
              <a:ea typeface="DengXian"/>
              <a:cs typeface="Times New Roman"/>
            </a:endParaRPr>
          </a:p>
          <a:p>
            <a:pPr>
              <a:defRPr/>
            </a:pPr>
            <a:endParaRPr lang="en-US"/>
          </a:p>
        </p:txBody>
      </p:sp>
      <p:sp>
        <p:nvSpPr>
          <p:cNvPr id="4" name="页脚占位符 3"/>
          <p:cNvSpPr>
            <a:spLocks noGrp="1"/>
          </p:cNvSpPr>
          <p:nvPr>
            <p:ph type="ftr" sz="quarter" idx="4"/>
          </p:nvPr>
        </p:nvSpPr>
        <p:spPr bwMode="auto"/>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a:ln>
                  <a:noFill/>
                </a:ln>
                <a:solidFill>
                  <a:prstClr val="black"/>
                </a:solidFill>
                <a:effectLst/>
                <a:uLnTx/>
                <a:uFillTx/>
                <a:latin typeface="Calibri"/>
                <a:ea typeface="+mn-ea"/>
                <a:cs typeface="Arial"/>
              </a:rPr>
              <a:t>(19)</a:t>
            </a:r>
            <a:endParaRPr kumimoji="0" sz="1200" b="0" i="0" u="none" strike="noStrike" kern="0" cap="none" spc="0" normalizeH="0" baseline="0" noProof="0">
              <a:ln>
                <a:noFill/>
              </a:ln>
              <a:solidFill>
                <a:prstClr val="black"/>
              </a:solidFill>
              <a:effectLst/>
              <a:uLnTx/>
              <a:uFillTx/>
              <a:latin typeface="等线"/>
              <a:cs typeface="Arial"/>
            </a:endParaRPr>
          </a:p>
        </p:txBody>
      </p:sp>
    </p:spTree>
    <p:extLst>
      <p:ext uri="{BB962C8B-B14F-4D97-AF65-F5344CB8AC3E}">
        <p14:creationId xmlns:p14="http://schemas.microsoft.com/office/powerpoint/2010/main" val="4162152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幻灯片图像占位符 1"/>
          <p:cNvSpPr>
            <a:spLocks noGrp="1" noRot="1" noChangeAspect="1"/>
          </p:cNvSpPr>
          <p:nvPr>
            <p:ph type="sldImg"/>
          </p:nvPr>
        </p:nvSpPr>
        <p:spPr bwMode="auto"/>
      </p:sp>
      <p:sp>
        <p:nvSpPr>
          <p:cNvPr id="3" name="备注占位符 2"/>
          <p:cNvSpPr>
            <a:spLocks noGrp="1"/>
          </p:cNvSpPr>
          <p:nvPr>
            <p:ph type="body" idx="1"/>
          </p:nvPr>
        </p:nvSpPr>
        <p:spPr bwMode="auto"/>
        <p:txBody>
          <a:bodyPr/>
          <a:lstStyle/>
          <a:p>
            <a:pPr marL="0" marR="0" lvl="0" indent="0" algn="l" defTabSz="457200">
              <a:lnSpc>
                <a:spcPct val="100000"/>
              </a:lnSpc>
              <a:spcBef>
                <a:spcPts val="0"/>
              </a:spcBef>
              <a:spcAft>
                <a:spcPts val="0"/>
              </a:spcAft>
              <a:buClrTx/>
              <a:buSzTx/>
              <a:buFontTx/>
              <a:buNone/>
              <a:defRPr/>
            </a:pPr>
            <a:r>
              <a:rPr lang="en-US" sz="1800" b="1" dirty="0">
                <a:latin typeface="Comic Sans MS"/>
                <a:ea typeface="DengXian"/>
                <a:cs typeface="HelveticaNeue"/>
              </a:rPr>
              <a:t>What</a:t>
            </a:r>
            <a:r>
              <a:rPr lang="en-US" sz="1800" b="1" baseline="0" dirty="0">
                <a:latin typeface="Comic Sans MS"/>
                <a:ea typeface="DengXian"/>
                <a:cs typeface="HelveticaNeue"/>
              </a:rPr>
              <a:t> we study is QCD, there are two…</a:t>
            </a:r>
          </a:p>
          <a:p>
            <a:pPr marL="0" marR="0" lvl="0" indent="0" algn="l" defTabSz="457200">
              <a:lnSpc>
                <a:spcPct val="100000"/>
              </a:lnSpc>
              <a:spcBef>
                <a:spcPts val="0"/>
              </a:spcBef>
              <a:spcAft>
                <a:spcPts val="0"/>
              </a:spcAft>
              <a:buClrTx/>
              <a:buSzTx/>
              <a:buFontTx/>
              <a:buNone/>
              <a:defRPr/>
            </a:pPr>
            <a:r>
              <a:rPr lang="en-US" sz="1800" b="1" baseline="0" dirty="0">
                <a:latin typeface="Comic Sans MS"/>
                <a:ea typeface="DengXian"/>
                <a:cs typeface="HelveticaNeue"/>
              </a:rPr>
              <a:t>In nature, almost all of the matter’s mass is the sum of the mass of its constitute part. The mass of an atom is the sum mass of the neutrons and protons. But when one considers a nucleon, things are different.</a:t>
            </a:r>
          </a:p>
          <a:p>
            <a:pPr marL="0" marR="0" lvl="0" indent="0" algn="l" defTabSz="457200">
              <a:lnSpc>
                <a:spcPct val="100000"/>
              </a:lnSpc>
              <a:spcBef>
                <a:spcPts val="0"/>
              </a:spcBef>
              <a:spcAft>
                <a:spcPts val="0"/>
              </a:spcAft>
              <a:buClrTx/>
              <a:buSzTx/>
              <a:buFontTx/>
              <a:buNone/>
              <a:defRPr/>
            </a:pPr>
            <a:r>
              <a:rPr lang="en-US" sz="1800" b="1" baseline="0" dirty="0">
                <a:latin typeface="Comic Sans MS"/>
                <a:ea typeface="DengXian"/>
                <a:cs typeface="HelveticaNeue"/>
              </a:rPr>
              <a:t>For a proton, a proton is nearly 1 GeV, only 9MeV is directly from the Higgs mechanism, which is the current mass of its constitute quarks….</a:t>
            </a:r>
          </a:p>
        </p:txBody>
      </p:sp>
      <p:sp>
        <p:nvSpPr>
          <p:cNvPr id="4" name="页脚占位符 3"/>
          <p:cNvSpPr>
            <a:spLocks noGrp="1"/>
          </p:cNvSpPr>
          <p:nvPr>
            <p:ph type="ftr" sz="quarter" idx="4"/>
          </p:nvPr>
        </p:nvSpPr>
        <p:spPr bwMode="auto"/>
        <p:txBody>
          <a:bodyPr/>
          <a:lstStyle/>
          <a:p>
            <a:pPr marL="0" marR="0" lvl="0" indent="0" algn="l" defTabSz="914400">
              <a:lnSpc>
                <a:spcPct val="100000"/>
              </a:lnSpc>
              <a:spcBef>
                <a:spcPts val="0"/>
              </a:spcBef>
              <a:spcAft>
                <a:spcPts val="0"/>
              </a:spcAft>
              <a:buClrTx/>
              <a:buSzTx/>
              <a:buFontTx/>
              <a:buNone/>
              <a:defRPr/>
            </a:pPr>
            <a:r>
              <a:rPr lang="en-US" sz="1300" b="0" i="0" u="none" strike="noStrike" cap="none" spc="0">
                <a:ln>
                  <a:noFill/>
                </a:ln>
                <a:solidFill>
                  <a:prstClr val="black"/>
                </a:solidFill>
                <a:latin typeface="Calibri"/>
                <a:ea typeface="+mn-ea"/>
                <a:cs typeface="+mn-cs"/>
              </a:rPr>
              <a:t>(19)</a:t>
            </a:r>
            <a:endParaRPr/>
          </a:p>
        </p:txBody>
      </p:sp>
    </p:spTree>
    <p:extLst>
      <p:ext uri="{BB962C8B-B14F-4D97-AF65-F5344CB8AC3E}">
        <p14:creationId xmlns:p14="http://schemas.microsoft.com/office/powerpoint/2010/main" val="2080437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幻灯片图像占位符 1"/>
          <p:cNvSpPr>
            <a:spLocks noGrp="1" noRot="1" noChangeAspect="1"/>
          </p:cNvSpPr>
          <p:nvPr>
            <p:ph type="sldImg"/>
          </p:nvPr>
        </p:nvSpPr>
        <p:spPr bwMode="auto"/>
      </p:sp>
      <p:sp>
        <p:nvSpPr>
          <p:cNvPr id="3" name="备注占位符 2"/>
          <p:cNvSpPr>
            <a:spLocks noGrp="1"/>
          </p:cNvSpPr>
          <p:nvPr>
            <p:ph type="body" idx="1"/>
          </p:nvPr>
        </p:nvSpPr>
        <p:spPr bwMode="auto"/>
        <p:txBody>
          <a:bodyPr/>
          <a:lstStyle/>
          <a:p>
            <a:pPr marL="0" marR="0" lvl="0" indent="0" algn="l" defTabSz="457200">
              <a:lnSpc>
                <a:spcPct val="100000"/>
              </a:lnSpc>
              <a:spcBef>
                <a:spcPts val="0"/>
              </a:spcBef>
              <a:spcAft>
                <a:spcPts val="0"/>
              </a:spcAft>
              <a:buClrTx/>
              <a:buSzTx/>
              <a:buFontTx/>
              <a:buNone/>
              <a:defRPr/>
            </a:pPr>
            <a:r>
              <a:rPr lang="en-US" sz="1800" b="1" dirty="0">
                <a:latin typeface="Comic Sans MS"/>
                <a:ea typeface="DengXian"/>
                <a:cs typeface="HelveticaNeue"/>
              </a:rPr>
              <a:t>The FF</a:t>
            </a:r>
            <a:r>
              <a:rPr lang="en-US" sz="1800" b="1" baseline="0" dirty="0">
                <a:latin typeface="Comic Sans MS"/>
                <a:ea typeface="DengXian"/>
                <a:cs typeface="HelveticaNeue"/>
              </a:rPr>
              <a:t> is…</a:t>
            </a:r>
          </a:p>
          <a:p>
            <a:pPr marL="0" marR="0" lvl="0" indent="0" algn="l" defTabSz="457200">
              <a:lnSpc>
                <a:spcPct val="100000"/>
              </a:lnSpc>
              <a:spcBef>
                <a:spcPts val="0"/>
              </a:spcBef>
              <a:spcAft>
                <a:spcPts val="0"/>
              </a:spcAft>
              <a:buClrTx/>
              <a:buSzTx/>
              <a:buFontTx/>
              <a:buNone/>
              <a:defRPr/>
            </a:pPr>
            <a:r>
              <a:rPr lang="en-US" sz="1800" b="1" baseline="0" dirty="0">
                <a:latin typeface="Comic Sans MS"/>
                <a:ea typeface="DengXian"/>
                <a:cs typeface="HelveticaNeue"/>
              </a:rPr>
              <a:t>Why FF is important/</a:t>
            </a:r>
          </a:p>
          <a:p>
            <a:pPr marL="0" marR="0" lvl="0" indent="0" algn="l" defTabSz="457200">
              <a:lnSpc>
                <a:spcPct val="100000"/>
              </a:lnSpc>
              <a:spcBef>
                <a:spcPts val="0"/>
              </a:spcBef>
              <a:spcAft>
                <a:spcPts val="0"/>
              </a:spcAft>
              <a:buClrTx/>
              <a:buSzTx/>
              <a:buFontTx/>
              <a:buNone/>
              <a:defRPr/>
            </a:pPr>
            <a:r>
              <a:rPr lang="en-US" sz="1800" b="1" baseline="0" dirty="0">
                <a:latin typeface="Comic Sans MS"/>
                <a:ea typeface="DengXian"/>
              </a:rPr>
              <a:t>The initial state is….final is… So this is the process of </a:t>
            </a:r>
            <a:r>
              <a:rPr lang="en-US" sz="1800" b="1" baseline="0" dirty="0" err="1">
                <a:latin typeface="Comic Sans MS"/>
                <a:ea typeface="DengXian"/>
              </a:rPr>
              <a:t>hadronization</a:t>
            </a:r>
            <a:r>
              <a:rPr lang="en-US" sz="1800" b="1" baseline="0" dirty="0">
                <a:latin typeface="Comic Sans MS"/>
                <a:ea typeface="DengXian"/>
              </a:rPr>
              <a:t>…and so that it is related with confinement.</a:t>
            </a:r>
          </a:p>
          <a:p>
            <a:pPr marL="0" marR="0" lvl="0" indent="0" algn="l" defTabSz="457200">
              <a:lnSpc>
                <a:spcPct val="100000"/>
              </a:lnSpc>
              <a:spcBef>
                <a:spcPts val="0"/>
              </a:spcBef>
              <a:spcAft>
                <a:spcPts val="0"/>
              </a:spcAft>
              <a:buClrTx/>
              <a:buSzTx/>
              <a:buFontTx/>
              <a:buNone/>
              <a:defRPr/>
            </a:pPr>
            <a:r>
              <a:rPr lang="en-US" sz="1800" b="1" baseline="0" dirty="0">
                <a:latin typeface="Comic Sans MS"/>
                <a:ea typeface="DengXian"/>
              </a:rPr>
              <a:t>Then, any high energy… whatever… all produce final hadrons… it can be applied in almost all….</a:t>
            </a:r>
            <a:endParaRPr lang="en-US" dirty="0"/>
          </a:p>
        </p:txBody>
      </p:sp>
      <p:sp>
        <p:nvSpPr>
          <p:cNvPr id="4" name="页脚占位符 3"/>
          <p:cNvSpPr>
            <a:spLocks noGrp="1"/>
          </p:cNvSpPr>
          <p:nvPr>
            <p:ph type="ftr" sz="quarter" idx="4"/>
          </p:nvPr>
        </p:nvSpPr>
        <p:spPr bwMode="auto"/>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a:ln>
                  <a:noFill/>
                </a:ln>
                <a:solidFill>
                  <a:prstClr val="black"/>
                </a:solidFill>
                <a:effectLst/>
                <a:uLnTx/>
                <a:uFillTx/>
                <a:latin typeface="Calibri"/>
                <a:ea typeface="+mn-ea"/>
                <a:cs typeface="Arial"/>
              </a:rPr>
              <a:t>(19)</a:t>
            </a:r>
            <a:endParaRPr kumimoji="0" sz="1200" b="0" i="0" u="none" strike="noStrike" kern="0" cap="none" spc="0" normalizeH="0" baseline="0" noProof="0">
              <a:ln>
                <a:noFill/>
              </a:ln>
              <a:solidFill>
                <a:prstClr val="black"/>
              </a:solidFill>
              <a:effectLst/>
              <a:uLnTx/>
              <a:uFillTx/>
              <a:latin typeface="等线"/>
              <a:ea typeface="+mn-ea"/>
              <a:cs typeface="Arial"/>
            </a:endParaRPr>
          </a:p>
        </p:txBody>
      </p:sp>
    </p:spTree>
    <p:extLst>
      <p:ext uri="{BB962C8B-B14F-4D97-AF65-F5344CB8AC3E}">
        <p14:creationId xmlns:p14="http://schemas.microsoft.com/office/powerpoint/2010/main" val="1190488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幻灯片图像占位符 1"/>
          <p:cNvSpPr>
            <a:spLocks noGrp="1" noRot="1" noChangeAspect="1"/>
          </p:cNvSpPr>
          <p:nvPr>
            <p:ph type="sldImg"/>
          </p:nvPr>
        </p:nvSpPr>
        <p:spPr bwMode="auto"/>
      </p:sp>
      <p:sp>
        <p:nvSpPr>
          <p:cNvPr id="3" name="备注占位符 2"/>
          <p:cNvSpPr>
            <a:spLocks noGrp="1"/>
          </p:cNvSpPr>
          <p:nvPr>
            <p:ph type="body" idx="1"/>
          </p:nvPr>
        </p:nvSpPr>
        <p:spPr bwMode="auto"/>
        <p:txBody>
          <a:bodyPr/>
          <a:lstStyle/>
          <a:p>
            <a:pPr marL="0" marR="0" lvl="0" indent="0" algn="l" defTabSz="457200">
              <a:lnSpc>
                <a:spcPct val="100000"/>
              </a:lnSpc>
              <a:spcBef>
                <a:spcPts val="0"/>
              </a:spcBef>
              <a:spcAft>
                <a:spcPts val="0"/>
              </a:spcAft>
              <a:buClrTx/>
              <a:buSzTx/>
              <a:buFontTx/>
              <a:buNone/>
              <a:defRPr/>
            </a:pPr>
            <a:r>
              <a:rPr lang="en-US" sz="1800" b="1" dirty="0">
                <a:latin typeface="Comic Sans MS"/>
                <a:ea typeface="DengXian"/>
              </a:rPr>
              <a:t>For</a:t>
            </a:r>
            <a:r>
              <a:rPr lang="en-US" sz="1800" b="1" baseline="0" dirty="0">
                <a:latin typeface="Comic Sans MS"/>
                <a:ea typeface="DengXian"/>
              </a:rPr>
              <a:t> FFs, such an </a:t>
            </a:r>
            <a:r>
              <a:rPr lang="en-US" sz="1800" b="1" baseline="0" dirty="0" err="1">
                <a:latin typeface="Comic Sans MS"/>
                <a:ea typeface="DengXian"/>
              </a:rPr>
              <a:t>imnportant</a:t>
            </a:r>
            <a:r>
              <a:rPr lang="en-US" sz="1800" b="1" baseline="0" dirty="0">
                <a:latin typeface="Comic Sans MS"/>
                <a:ea typeface="DengXian"/>
              </a:rPr>
              <a:t> quantities, there are many…People do many experiments to…</a:t>
            </a:r>
          </a:p>
          <a:p>
            <a:pPr marL="0" marR="0" lvl="0" indent="0" algn="l" defTabSz="457200">
              <a:lnSpc>
                <a:spcPct val="100000"/>
              </a:lnSpc>
              <a:spcBef>
                <a:spcPts val="0"/>
              </a:spcBef>
              <a:spcAft>
                <a:spcPts val="0"/>
              </a:spcAft>
              <a:buClrTx/>
              <a:buSzTx/>
              <a:buFontTx/>
              <a:buNone/>
              <a:defRPr/>
            </a:pPr>
            <a:r>
              <a:rPr lang="en-US" sz="1800" b="1" baseline="0" dirty="0">
                <a:latin typeface="Comic Sans MS"/>
                <a:ea typeface="DengXian"/>
              </a:rPr>
              <a:t>And there are also many other people to extract… using data…</a:t>
            </a:r>
          </a:p>
          <a:p>
            <a:pPr marL="0" marR="0" lvl="0" indent="0" algn="l" defTabSz="457200">
              <a:lnSpc>
                <a:spcPct val="100000"/>
              </a:lnSpc>
              <a:spcBef>
                <a:spcPts val="0"/>
              </a:spcBef>
              <a:spcAft>
                <a:spcPts val="0"/>
              </a:spcAft>
              <a:buClrTx/>
              <a:buSzTx/>
              <a:buFontTx/>
              <a:buNone/>
              <a:defRPr/>
            </a:pPr>
            <a:r>
              <a:rPr lang="en-US" sz="1800" b="1" baseline="0" dirty="0">
                <a:latin typeface="Comic Sans MS"/>
                <a:ea typeface="DengXian"/>
              </a:rPr>
              <a:t>However, for such an important… The theory is almost…</a:t>
            </a:r>
          </a:p>
          <a:p>
            <a:pPr marL="0" marR="0" lvl="0" indent="0" algn="l" defTabSz="457200">
              <a:lnSpc>
                <a:spcPct val="100000"/>
              </a:lnSpc>
              <a:spcBef>
                <a:spcPts val="0"/>
              </a:spcBef>
              <a:spcAft>
                <a:spcPts val="0"/>
              </a:spcAft>
              <a:buClrTx/>
              <a:buSzTx/>
              <a:buFontTx/>
              <a:buNone/>
              <a:defRPr/>
            </a:pPr>
            <a:r>
              <a:rPr lang="en-US" sz="1800" b="1" baseline="0" dirty="0">
                <a:latin typeface="Comic Sans MS"/>
                <a:ea typeface="DengXian"/>
              </a:rPr>
              <a:t>The only NJL disagree and is </a:t>
            </a:r>
            <a:r>
              <a:rPr lang="en-US" sz="1800" b="1" baseline="0" dirty="0" err="1">
                <a:latin typeface="Comic Sans MS"/>
                <a:ea typeface="DengXian"/>
              </a:rPr>
              <a:t>nt</a:t>
            </a:r>
            <a:r>
              <a:rPr lang="en-US" sz="1800" b="1" baseline="0" dirty="0">
                <a:latin typeface="Comic Sans MS"/>
                <a:ea typeface="DengXian"/>
              </a:rPr>
              <a:t> QCD….</a:t>
            </a:r>
            <a:r>
              <a:rPr lang="en-US" sz="1200" b="0" baseline="0" dirty="0">
                <a:latin typeface="+mn-lt"/>
                <a:ea typeface="+mn-ea"/>
              </a:rPr>
              <a:t>For now, no QCD prediction…</a:t>
            </a:r>
          </a:p>
          <a:p>
            <a:pPr marL="0" marR="0" lvl="0" indent="0" algn="l" defTabSz="457200">
              <a:lnSpc>
                <a:spcPct val="100000"/>
              </a:lnSpc>
              <a:spcBef>
                <a:spcPts val="0"/>
              </a:spcBef>
              <a:spcAft>
                <a:spcPts val="0"/>
              </a:spcAft>
              <a:buClrTx/>
              <a:buSzTx/>
              <a:buFontTx/>
              <a:buNone/>
              <a:defRPr/>
            </a:pPr>
            <a:r>
              <a:rPr lang="en-US" sz="1200" b="0" baseline="0" dirty="0">
                <a:latin typeface="+mn-lt"/>
                <a:ea typeface="+mn-ea"/>
              </a:rPr>
              <a:t>FFs are non-perturbative… can not be …</a:t>
            </a:r>
            <a:endParaRPr lang="en-US" sz="1800" b="1" baseline="0" dirty="0">
              <a:latin typeface="Comic Sans MS"/>
              <a:ea typeface="DengXian"/>
            </a:endParaRPr>
          </a:p>
        </p:txBody>
      </p:sp>
      <p:sp>
        <p:nvSpPr>
          <p:cNvPr id="4" name="页脚占位符 3"/>
          <p:cNvSpPr>
            <a:spLocks noGrp="1"/>
          </p:cNvSpPr>
          <p:nvPr>
            <p:ph type="ftr" sz="quarter" idx="4"/>
          </p:nvPr>
        </p:nvSpPr>
        <p:spPr bwMode="auto"/>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a:ln>
                  <a:noFill/>
                </a:ln>
                <a:solidFill>
                  <a:prstClr val="black"/>
                </a:solidFill>
                <a:effectLst/>
                <a:uLnTx/>
                <a:uFillTx/>
                <a:latin typeface="Calibri"/>
                <a:ea typeface="+mn-ea"/>
                <a:cs typeface="Arial"/>
              </a:rPr>
              <a:t>(19)</a:t>
            </a:r>
            <a:endParaRPr kumimoji="0" sz="1200" b="0" i="0" u="none" strike="noStrike" kern="0" cap="none" spc="0" normalizeH="0" baseline="0" noProof="0">
              <a:ln>
                <a:noFill/>
              </a:ln>
              <a:solidFill>
                <a:prstClr val="black"/>
              </a:solidFill>
              <a:effectLst/>
              <a:uLnTx/>
              <a:uFillTx/>
              <a:latin typeface="等线"/>
              <a:ea typeface="+mn-ea"/>
              <a:cs typeface="Arial"/>
            </a:endParaRPr>
          </a:p>
        </p:txBody>
      </p:sp>
    </p:spTree>
    <p:extLst>
      <p:ext uri="{BB962C8B-B14F-4D97-AF65-F5344CB8AC3E}">
        <p14:creationId xmlns:p14="http://schemas.microsoft.com/office/powerpoint/2010/main" val="322553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幻灯片图像占位符 1"/>
          <p:cNvSpPr>
            <a:spLocks noGrp="1" noRot="1" noChangeAspect="1"/>
          </p:cNvSpPr>
          <p:nvPr>
            <p:ph type="sldImg"/>
          </p:nvPr>
        </p:nvSpPr>
        <p:spPr bwMode="auto"/>
      </p:sp>
      <p:sp>
        <p:nvSpPr>
          <p:cNvPr id="3" name="备注占位符 2"/>
          <p:cNvSpPr>
            <a:spLocks noGrp="1"/>
          </p:cNvSpPr>
          <p:nvPr>
            <p:ph type="body" idx="1"/>
          </p:nvPr>
        </p:nvSpPr>
        <p:spPr bwMode="auto"/>
        <p:txBody>
          <a:bodyPr/>
          <a:lstStyle/>
          <a:p>
            <a:pPr marL="0" marR="0" lvl="0" indent="0" algn="l" defTabSz="457200">
              <a:lnSpc>
                <a:spcPct val="100000"/>
              </a:lnSpc>
              <a:spcBef>
                <a:spcPts val="0"/>
              </a:spcBef>
              <a:spcAft>
                <a:spcPts val="0"/>
              </a:spcAft>
              <a:buClrTx/>
              <a:buSzTx/>
              <a:buFontTx/>
              <a:buNone/>
              <a:defRPr/>
            </a:pPr>
            <a:r>
              <a:rPr lang="en-US" sz="1800" b="1" dirty="0">
                <a:latin typeface="Comic Sans MS"/>
                <a:ea typeface="DengXian"/>
                <a:cs typeface="HelveticaNeue"/>
              </a:rPr>
              <a:t>In this work, I wil</a:t>
            </a:r>
            <a:r>
              <a:rPr lang="en-US" sz="1800" b="1" baseline="0" dirty="0">
                <a:latin typeface="Comic Sans MS"/>
                <a:ea typeface="DengXian"/>
                <a:cs typeface="HelveticaNeue"/>
              </a:rPr>
              <a:t>l talk about the FFs, a way to link…</a:t>
            </a:r>
            <a:endParaRPr lang="zh-CN" sz="1800" b="1" dirty="0">
              <a:latin typeface="DengXian"/>
              <a:ea typeface="DengXian"/>
              <a:cs typeface="Times New Roman"/>
            </a:endParaRPr>
          </a:p>
          <a:p>
            <a:pPr>
              <a:defRPr/>
            </a:pPr>
            <a:endParaRPr lang="en-US" dirty="0"/>
          </a:p>
        </p:txBody>
      </p:sp>
      <p:sp>
        <p:nvSpPr>
          <p:cNvPr id="4" name="页脚占位符 3"/>
          <p:cNvSpPr>
            <a:spLocks noGrp="1"/>
          </p:cNvSpPr>
          <p:nvPr>
            <p:ph type="ftr" sz="quarter" idx="4"/>
          </p:nvPr>
        </p:nvSpPr>
        <p:spPr bwMode="auto"/>
        <p:txBody>
          <a:bodyPr/>
          <a:lstStyle/>
          <a:p>
            <a:pPr marL="0" marR="0" lvl="0" indent="0" algn="l" defTabSz="914400">
              <a:lnSpc>
                <a:spcPct val="100000"/>
              </a:lnSpc>
              <a:spcBef>
                <a:spcPts val="0"/>
              </a:spcBef>
              <a:spcAft>
                <a:spcPts val="0"/>
              </a:spcAft>
              <a:buClrTx/>
              <a:buSzTx/>
              <a:buFontTx/>
              <a:buNone/>
              <a:defRPr/>
            </a:pPr>
            <a:r>
              <a:rPr lang="en-US" sz="1300" b="0" i="0" u="none" strike="noStrike" cap="none" spc="0">
                <a:ln>
                  <a:noFill/>
                </a:ln>
                <a:solidFill>
                  <a:prstClr val="black"/>
                </a:solidFill>
                <a:latin typeface="Calibri"/>
                <a:ea typeface="+mn-ea"/>
                <a:cs typeface="+mn-cs"/>
              </a:rPr>
              <a:t>(19)</a:t>
            </a:r>
            <a:endParaRPr/>
          </a:p>
        </p:txBody>
      </p:sp>
    </p:spTree>
    <p:extLst>
      <p:ext uri="{BB962C8B-B14F-4D97-AF65-F5344CB8AC3E}">
        <p14:creationId xmlns:p14="http://schemas.microsoft.com/office/powerpoint/2010/main" val="801511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幻灯片图像占位符 1"/>
          <p:cNvSpPr>
            <a:spLocks noGrp="1" noRot="1" noChangeAspect="1"/>
          </p:cNvSpPr>
          <p:nvPr>
            <p:ph type="sldImg"/>
          </p:nvPr>
        </p:nvSpPr>
        <p:spPr bwMode="auto"/>
      </p:sp>
      <p:sp>
        <p:nvSpPr>
          <p:cNvPr id="3" name="备注占位符 2"/>
          <p:cNvSpPr>
            <a:spLocks noGrp="1"/>
          </p:cNvSpPr>
          <p:nvPr>
            <p:ph type="body" idx="1"/>
          </p:nvPr>
        </p:nvSpPr>
        <p:spPr bwMode="auto"/>
        <p:txBody>
          <a:bodyPr/>
          <a:lstStyle/>
          <a:p>
            <a:pPr>
              <a:defRPr/>
            </a:pPr>
            <a:r>
              <a:rPr lang="en-US" dirty="0"/>
              <a:t>OK,</a:t>
            </a:r>
            <a:r>
              <a:rPr lang="en-US" baseline="0" dirty="0"/>
              <a:t> this is DLY.</a:t>
            </a:r>
          </a:p>
          <a:p>
            <a:pPr>
              <a:defRPr/>
            </a:pPr>
            <a:r>
              <a:rPr lang="en-US" baseline="0" dirty="0"/>
              <a:t>And this is jet equation, it is a </a:t>
            </a:r>
            <a:r>
              <a:rPr lang="en-US" baseline="0" dirty="0" err="1"/>
              <a:t>hadronization</a:t>
            </a:r>
            <a:r>
              <a:rPr lang="en-US" baseline="0" dirty="0"/>
              <a:t>…This quantity in DLY is in fact the EFF, it corresponds to…The EFF can not be used to compare with…</a:t>
            </a:r>
          </a:p>
          <a:p>
            <a:pPr>
              <a:defRPr/>
            </a:pPr>
            <a:r>
              <a:rPr lang="en-US" baseline="0" dirty="0"/>
              <a:t>This is the full FF, corresponding to, it describes the </a:t>
            </a:r>
            <a:r>
              <a:rPr lang="en-US" baseline="0" dirty="0" err="1"/>
              <a:t>procsss</a:t>
            </a:r>
            <a:r>
              <a:rPr lang="en-US" baseline="0" dirty="0"/>
              <a:t>… It can be used to compare…</a:t>
            </a:r>
          </a:p>
          <a:p>
            <a:pPr>
              <a:defRPr/>
            </a:pPr>
            <a:r>
              <a:rPr lang="en-US" baseline="0" dirty="0"/>
              <a:t>There are deep physics in these two formula…</a:t>
            </a:r>
          </a:p>
          <a:p>
            <a:pPr>
              <a:defRPr/>
            </a:pPr>
            <a:r>
              <a:rPr lang="en-US" baseline="0" dirty="0"/>
              <a:t>In our study, we finds the jet… this is our finding, and I will not talk about the details here…</a:t>
            </a:r>
            <a:endParaRPr lang="en-US" dirty="0"/>
          </a:p>
        </p:txBody>
      </p:sp>
      <p:sp>
        <p:nvSpPr>
          <p:cNvPr id="4" name="页脚占位符 3"/>
          <p:cNvSpPr>
            <a:spLocks noGrp="1"/>
          </p:cNvSpPr>
          <p:nvPr>
            <p:ph type="ftr" sz="quarter" idx="4"/>
          </p:nvPr>
        </p:nvSpPr>
        <p:spPr bwMode="auto"/>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a:ln>
                  <a:noFill/>
                </a:ln>
                <a:solidFill>
                  <a:prstClr val="black"/>
                </a:solidFill>
                <a:effectLst/>
                <a:uLnTx/>
                <a:uFillTx/>
                <a:latin typeface="Calibri"/>
                <a:ea typeface="+mn-ea"/>
                <a:cs typeface="Arial"/>
              </a:rPr>
              <a:t>(19)</a:t>
            </a:r>
            <a:endParaRPr kumimoji="0" sz="1200" b="0" i="0" u="none" strike="noStrike" kern="0" cap="none" spc="0" normalizeH="0" baseline="0" noProof="0">
              <a:ln>
                <a:noFill/>
              </a:ln>
              <a:solidFill>
                <a:prstClr val="black"/>
              </a:solidFill>
              <a:effectLst/>
              <a:uLnTx/>
              <a:uFillTx/>
              <a:latin typeface="等线"/>
              <a:ea typeface="+mn-ea"/>
              <a:cs typeface="Arial"/>
            </a:endParaRPr>
          </a:p>
        </p:txBody>
      </p:sp>
    </p:spTree>
    <p:extLst>
      <p:ext uri="{BB962C8B-B14F-4D97-AF65-F5344CB8AC3E}">
        <p14:creationId xmlns:p14="http://schemas.microsoft.com/office/powerpoint/2010/main" val="1388577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幻灯片图像占位符 1"/>
          <p:cNvSpPr>
            <a:spLocks noGrp="1" noRot="1" noChangeAspect="1"/>
          </p:cNvSpPr>
          <p:nvPr>
            <p:ph type="sldImg"/>
          </p:nvPr>
        </p:nvSpPr>
        <p:spPr bwMode="auto"/>
      </p:sp>
      <p:sp>
        <p:nvSpPr>
          <p:cNvPr id="3" name="备注占位符 2"/>
          <p:cNvSpPr>
            <a:spLocks noGrp="1"/>
          </p:cNvSpPr>
          <p:nvPr>
            <p:ph type="body" idx="1"/>
          </p:nvPr>
        </p:nvSpPr>
        <p:spPr bwMode="auto"/>
        <p:txBody>
          <a:bodyPr/>
          <a:lstStyle/>
          <a:p>
            <a:pPr marL="0" marR="0" lvl="0" indent="0" algn="l" defTabSz="457200">
              <a:lnSpc>
                <a:spcPct val="100000"/>
              </a:lnSpc>
              <a:spcBef>
                <a:spcPts val="0"/>
              </a:spcBef>
              <a:spcAft>
                <a:spcPts val="0"/>
              </a:spcAft>
              <a:buClrTx/>
              <a:buSzTx/>
              <a:buFontTx/>
              <a:buNone/>
              <a:defRPr/>
            </a:pPr>
            <a:r>
              <a:rPr lang="en-US" sz="1800" b="1" dirty="0">
                <a:latin typeface="Comic Sans MS"/>
                <a:ea typeface="DengXian"/>
                <a:cs typeface="HelveticaNeue"/>
              </a:rPr>
              <a:t>Finally</a:t>
            </a:r>
            <a:r>
              <a:rPr lang="en-US" sz="1800" b="1" baseline="0" dirty="0">
                <a:latin typeface="Comic Sans MS"/>
                <a:ea typeface="DengXian"/>
                <a:cs typeface="HelveticaNeue"/>
              </a:rPr>
              <a:t> it’s the FF results. First we can see the </a:t>
            </a:r>
            <a:r>
              <a:rPr lang="en-US" sz="1800" b="1" baseline="0" dirty="0" err="1">
                <a:latin typeface="Comic Sans MS"/>
                <a:ea typeface="DengXian"/>
                <a:cs typeface="HelveticaNeue"/>
              </a:rPr>
              <a:t>firstmoment</a:t>
            </a:r>
            <a:r>
              <a:rPr lang="en-US" sz="1800" b="1" baseline="0" dirty="0">
                <a:latin typeface="Comic Sans MS"/>
                <a:ea typeface="DengXian"/>
                <a:cs typeface="HelveticaNeue"/>
              </a:rPr>
              <a:t> of FFs. The evolution is conserved under the evolution, and there is always a fraction stored in the gluon FFs. The first moment agree with the moment from HKNS fit.</a:t>
            </a:r>
          </a:p>
          <a:p>
            <a:pPr marL="0" marR="0" lvl="0" indent="0" algn="l" defTabSz="457200">
              <a:lnSpc>
                <a:spcPct val="100000"/>
              </a:lnSpc>
              <a:spcBef>
                <a:spcPts val="0"/>
              </a:spcBef>
              <a:spcAft>
                <a:spcPts val="0"/>
              </a:spcAft>
              <a:buClrTx/>
              <a:buSzTx/>
              <a:buFontTx/>
              <a:buNone/>
              <a:defRPr/>
            </a:pPr>
            <a:r>
              <a:rPr lang="en-US" sz="1800" b="1" baseline="0" dirty="0">
                <a:latin typeface="Comic Sans MS"/>
                <a:ea typeface="DengXian"/>
                <a:cs typeface="HelveticaNeue"/>
              </a:rPr>
              <a:t>Then, we see the </a:t>
            </a:r>
            <a:r>
              <a:rPr lang="en-US" sz="1800" b="1" baseline="0" dirty="0" err="1">
                <a:latin typeface="Comic Sans MS"/>
                <a:ea typeface="DengXian"/>
                <a:cs typeface="HelveticaNeue"/>
              </a:rPr>
              <a:t>results.The</a:t>
            </a:r>
            <a:r>
              <a:rPr lang="en-US" sz="1800" b="1" baseline="0" dirty="0">
                <a:latin typeface="Comic Sans MS"/>
                <a:ea typeface="DengXian"/>
                <a:cs typeface="HelveticaNeue"/>
              </a:rPr>
              <a:t> solid curve is… The dashed grey curve is… There is a qualitative … and quantitative…</a:t>
            </a:r>
          </a:p>
        </p:txBody>
      </p:sp>
      <p:sp>
        <p:nvSpPr>
          <p:cNvPr id="4" name="页脚占位符 3"/>
          <p:cNvSpPr>
            <a:spLocks noGrp="1"/>
          </p:cNvSpPr>
          <p:nvPr>
            <p:ph type="ftr" sz="quarter" idx="4"/>
          </p:nvPr>
        </p:nvSpPr>
        <p:spPr bwMode="auto"/>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a:ln>
                  <a:noFill/>
                </a:ln>
                <a:solidFill>
                  <a:prstClr val="black"/>
                </a:solidFill>
                <a:effectLst/>
                <a:uLnTx/>
                <a:uFillTx/>
                <a:latin typeface="Calibri"/>
                <a:ea typeface="+mn-ea"/>
                <a:cs typeface="Arial"/>
              </a:rPr>
              <a:t>(19)</a:t>
            </a:r>
            <a:endParaRPr kumimoji="0" sz="1200" b="0" i="0" u="none" strike="noStrike" kern="0" cap="none" spc="0" normalizeH="0" baseline="0" noProof="0">
              <a:ln>
                <a:noFill/>
              </a:ln>
              <a:solidFill>
                <a:prstClr val="black"/>
              </a:solidFill>
              <a:effectLst/>
              <a:uLnTx/>
              <a:uFillTx/>
              <a:latin typeface="等线"/>
              <a:ea typeface="+mn-ea"/>
              <a:cs typeface="Arial"/>
            </a:endParaRPr>
          </a:p>
        </p:txBody>
      </p:sp>
    </p:spTree>
    <p:extLst>
      <p:ext uri="{BB962C8B-B14F-4D97-AF65-F5344CB8AC3E}">
        <p14:creationId xmlns:p14="http://schemas.microsoft.com/office/powerpoint/2010/main" val="2280673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B0A95-9BF3-0A25-9EDE-33483CFCB872}"/>
            </a:ext>
          </a:extLst>
        </p:cNvPr>
        <p:cNvGrpSpPr/>
        <p:nvPr/>
      </p:nvGrpSpPr>
      <p:grpSpPr bwMode="auto">
        <a:xfrm>
          <a:off x="0" y="0"/>
          <a:ext cx="0" cy="0"/>
          <a:chOff x="0" y="0"/>
          <a:chExt cx="0" cy="0"/>
        </a:xfrm>
      </p:grpSpPr>
      <p:sp>
        <p:nvSpPr>
          <p:cNvPr id="2" name="幻灯片图像占位符 1">
            <a:extLst>
              <a:ext uri="{FF2B5EF4-FFF2-40B4-BE49-F238E27FC236}">
                <a16:creationId xmlns:a16="http://schemas.microsoft.com/office/drawing/2014/main" id="{24CB0913-D0C4-A1C3-BA02-11F564436619}"/>
              </a:ext>
            </a:extLst>
          </p:cNvPr>
          <p:cNvSpPr>
            <a:spLocks noGrp="1" noRot="1" noChangeAspect="1"/>
          </p:cNvSpPr>
          <p:nvPr>
            <p:ph type="sldImg"/>
          </p:nvPr>
        </p:nvSpPr>
        <p:spPr bwMode="auto"/>
      </p:sp>
      <p:sp>
        <p:nvSpPr>
          <p:cNvPr id="3" name="备注占位符 2">
            <a:extLst>
              <a:ext uri="{FF2B5EF4-FFF2-40B4-BE49-F238E27FC236}">
                <a16:creationId xmlns:a16="http://schemas.microsoft.com/office/drawing/2014/main" id="{97C99263-D500-43B8-58FD-1AE4A7D7D651}"/>
              </a:ext>
            </a:extLst>
          </p:cNvPr>
          <p:cNvSpPr>
            <a:spLocks noGrp="1"/>
          </p:cNvSpPr>
          <p:nvPr>
            <p:ph type="body" idx="1"/>
          </p:nvPr>
        </p:nvSpPr>
        <p:spPr bwMode="auto"/>
        <p:txBody>
          <a:bodyPr/>
          <a:lstStyle/>
          <a:p>
            <a:pPr marL="0" marR="0" lvl="0" indent="0" algn="l" defTabSz="457200">
              <a:lnSpc>
                <a:spcPct val="100000"/>
              </a:lnSpc>
              <a:spcBef>
                <a:spcPts val="0"/>
              </a:spcBef>
              <a:spcAft>
                <a:spcPts val="0"/>
              </a:spcAft>
              <a:buClrTx/>
              <a:buSzTx/>
              <a:buFontTx/>
              <a:buNone/>
              <a:defRPr/>
            </a:pPr>
            <a:r>
              <a:rPr lang="en-US" sz="1800" b="1" dirty="0">
                <a:latin typeface="Comic Sans MS"/>
                <a:ea typeface="DengXian"/>
                <a:cs typeface="HelveticaNeue"/>
              </a:rPr>
              <a:t>Finally</a:t>
            </a:r>
            <a:r>
              <a:rPr lang="en-US" sz="1800" b="1" baseline="0" dirty="0">
                <a:latin typeface="Comic Sans MS"/>
                <a:ea typeface="DengXian"/>
                <a:cs typeface="HelveticaNeue"/>
              </a:rPr>
              <a:t> it’s the FF results. First we can see the </a:t>
            </a:r>
            <a:r>
              <a:rPr lang="en-US" sz="1800" b="1" baseline="0" dirty="0" err="1">
                <a:latin typeface="Comic Sans MS"/>
                <a:ea typeface="DengXian"/>
                <a:cs typeface="HelveticaNeue"/>
              </a:rPr>
              <a:t>firstmoment</a:t>
            </a:r>
            <a:r>
              <a:rPr lang="en-US" sz="1800" b="1" baseline="0" dirty="0">
                <a:latin typeface="Comic Sans MS"/>
                <a:ea typeface="DengXian"/>
                <a:cs typeface="HelveticaNeue"/>
              </a:rPr>
              <a:t> of FFs. The evolution is conserved under the evolution, and there is always a fraction stored in the gluon FFs. The first moment agree with the moment from HKNS fit.</a:t>
            </a:r>
          </a:p>
          <a:p>
            <a:pPr marL="0" marR="0" lvl="0" indent="0" algn="l" defTabSz="457200">
              <a:lnSpc>
                <a:spcPct val="100000"/>
              </a:lnSpc>
              <a:spcBef>
                <a:spcPts val="0"/>
              </a:spcBef>
              <a:spcAft>
                <a:spcPts val="0"/>
              </a:spcAft>
              <a:buClrTx/>
              <a:buSzTx/>
              <a:buFontTx/>
              <a:buNone/>
              <a:defRPr/>
            </a:pPr>
            <a:r>
              <a:rPr lang="en-US" sz="1800" b="1" baseline="0" dirty="0">
                <a:latin typeface="Comic Sans MS"/>
                <a:ea typeface="DengXian"/>
                <a:cs typeface="HelveticaNeue"/>
              </a:rPr>
              <a:t>Then, we see the </a:t>
            </a:r>
            <a:r>
              <a:rPr lang="en-US" sz="1800" b="1" baseline="0" dirty="0" err="1">
                <a:latin typeface="Comic Sans MS"/>
                <a:ea typeface="DengXian"/>
                <a:cs typeface="HelveticaNeue"/>
              </a:rPr>
              <a:t>results.The</a:t>
            </a:r>
            <a:r>
              <a:rPr lang="en-US" sz="1800" b="1" baseline="0" dirty="0">
                <a:latin typeface="Comic Sans MS"/>
                <a:ea typeface="DengXian"/>
                <a:cs typeface="HelveticaNeue"/>
              </a:rPr>
              <a:t> solid curve is… The dashed grey curve is… There is a qualitative … and quantitative…</a:t>
            </a:r>
          </a:p>
        </p:txBody>
      </p:sp>
      <p:sp>
        <p:nvSpPr>
          <p:cNvPr id="4" name="页脚占位符 3">
            <a:extLst>
              <a:ext uri="{FF2B5EF4-FFF2-40B4-BE49-F238E27FC236}">
                <a16:creationId xmlns:a16="http://schemas.microsoft.com/office/drawing/2014/main" id="{5AEB394A-4472-A949-F757-B0994D6A21DD}"/>
              </a:ext>
            </a:extLst>
          </p:cNvPr>
          <p:cNvSpPr>
            <a:spLocks noGrp="1"/>
          </p:cNvSpPr>
          <p:nvPr>
            <p:ph type="ftr" sz="quarter" idx="4"/>
          </p:nvPr>
        </p:nvSpPr>
        <p:spPr bwMode="auto"/>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a:ln>
                  <a:noFill/>
                </a:ln>
                <a:solidFill>
                  <a:prstClr val="black"/>
                </a:solidFill>
                <a:effectLst/>
                <a:uLnTx/>
                <a:uFillTx/>
                <a:latin typeface="Calibri"/>
                <a:ea typeface="+mn-ea"/>
                <a:cs typeface="Arial"/>
              </a:rPr>
              <a:t>(19)</a:t>
            </a:r>
            <a:endParaRPr kumimoji="0" sz="1200" b="0" i="0" u="none" strike="noStrike" kern="0" cap="none" spc="0" normalizeH="0" baseline="0" noProof="0">
              <a:ln>
                <a:noFill/>
              </a:ln>
              <a:solidFill>
                <a:prstClr val="black"/>
              </a:solidFill>
              <a:effectLst/>
              <a:uLnTx/>
              <a:uFillTx/>
              <a:latin typeface="等线"/>
              <a:ea typeface="+mn-ea"/>
              <a:cs typeface="Arial"/>
            </a:endParaRPr>
          </a:p>
        </p:txBody>
      </p:sp>
    </p:spTree>
    <p:extLst>
      <p:ext uri="{BB962C8B-B14F-4D97-AF65-F5344CB8AC3E}">
        <p14:creationId xmlns:p14="http://schemas.microsoft.com/office/powerpoint/2010/main" val="453897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幻灯片图像占位符 1"/>
          <p:cNvSpPr>
            <a:spLocks noGrp="1" noRot="1" noChangeAspect="1"/>
          </p:cNvSpPr>
          <p:nvPr>
            <p:ph type="sldImg"/>
          </p:nvPr>
        </p:nvSpPr>
        <p:spPr bwMode="auto"/>
      </p:sp>
      <p:sp>
        <p:nvSpPr>
          <p:cNvPr id="3" name="备注占位符 2"/>
          <p:cNvSpPr>
            <a:spLocks noGrp="1"/>
          </p:cNvSpPr>
          <p:nvPr>
            <p:ph type="body" idx="1"/>
          </p:nvPr>
        </p:nvSpPr>
        <p:spPr bwMode="auto"/>
        <p:txBody>
          <a:bodyPr/>
          <a:lstStyle/>
          <a:p>
            <a:pPr marL="0" marR="0" lvl="0" indent="0" algn="l" defTabSz="457200">
              <a:lnSpc>
                <a:spcPct val="100000"/>
              </a:lnSpc>
              <a:spcBef>
                <a:spcPts val="0"/>
              </a:spcBef>
              <a:spcAft>
                <a:spcPts val="0"/>
              </a:spcAft>
              <a:buClrTx/>
              <a:buSzTx/>
              <a:buFontTx/>
              <a:buNone/>
              <a:defRPr/>
            </a:pPr>
            <a:r>
              <a:rPr lang="en-US" sz="1800" b="1" dirty="0">
                <a:latin typeface="Comic Sans MS"/>
                <a:ea typeface="DengXian"/>
                <a:cs typeface="HelveticaNeue"/>
              </a:rPr>
              <a:t>The method we used is the DSEs,</a:t>
            </a:r>
            <a:r>
              <a:rPr lang="en-US" sz="1800" b="1" baseline="0" dirty="0">
                <a:latin typeface="Comic Sans MS"/>
                <a:ea typeface="DengXian"/>
                <a:cs typeface="HelveticaNeue"/>
              </a:rPr>
              <a:t> which is also known as the CSM.</a:t>
            </a:r>
          </a:p>
          <a:p>
            <a:pPr marL="0" marR="0" lvl="0" indent="0" algn="l" defTabSz="457200">
              <a:lnSpc>
                <a:spcPct val="100000"/>
              </a:lnSpc>
              <a:spcBef>
                <a:spcPts val="0"/>
              </a:spcBef>
              <a:spcAft>
                <a:spcPts val="0"/>
              </a:spcAft>
              <a:buClrTx/>
              <a:buSzTx/>
              <a:buFontTx/>
              <a:buNone/>
              <a:defRPr/>
            </a:pPr>
            <a:r>
              <a:rPr lang="en-US" sz="1800" b="1" baseline="0" dirty="0">
                <a:latin typeface="Comic Sans MS"/>
                <a:ea typeface="DengXian"/>
                <a:cs typeface="HelveticaNeue"/>
              </a:rPr>
              <a:t>There are two methods to solve QCD, the one is… the other is CSMs.</a:t>
            </a:r>
          </a:p>
          <a:p>
            <a:pPr marL="0" marR="0" lvl="0" indent="0" algn="l" defTabSz="457200">
              <a:lnSpc>
                <a:spcPct val="100000"/>
              </a:lnSpc>
              <a:spcBef>
                <a:spcPts val="0"/>
              </a:spcBef>
              <a:spcAft>
                <a:spcPts val="0"/>
              </a:spcAft>
              <a:buClrTx/>
              <a:buSzTx/>
              <a:buFontTx/>
              <a:buNone/>
              <a:defRPr/>
            </a:pPr>
            <a:r>
              <a:rPr lang="en-US" altLang="zh-CN" sz="1800" b="1" baseline="0" dirty="0">
                <a:latin typeface="Comic Sans MS"/>
                <a:ea typeface="DengXian"/>
                <a:cs typeface="Times New Roman"/>
              </a:rPr>
              <a:t>These are the Feynman diagram of these equations. It’s a </a:t>
            </a:r>
            <a:r>
              <a:rPr lang="en-US" altLang="zh-CN" sz="1800" b="1" baseline="0" dirty="0" err="1">
                <a:latin typeface="Comic Sans MS"/>
                <a:ea typeface="DengXian"/>
                <a:cs typeface="Times New Roman"/>
              </a:rPr>
              <a:t>nonperturbative</a:t>
            </a:r>
            <a:r>
              <a:rPr lang="en-US" altLang="zh-CN" sz="1200" b="0" baseline="0" dirty="0">
                <a:latin typeface="+mn-lt"/>
                <a:ea typeface="+mn-ea"/>
                <a:cs typeface="+mn-cs"/>
              </a:rPr>
              <a:t> method because these Schwinger functions are fully dressed, including infinite contributions…….</a:t>
            </a:r>
          </a:p>
          <a:p>
            <a:pPr marL="0" marR="0" lvl="0" indent="0" algn="l" defTabSz="457200">
              <a:lnSpc>
                <a:spcPct val="100000"/>
              </a:lnSpc>
              <a:spcBef>
                <a:spcPts val="0"/>
              </a:spcBef>
              <a:spcAft>
                <a:spcPts val="0"/>
              </a:spcAft>
              <a:buClrTx/>
              <a:buSzTx/>
              <a:buFontTx/>
              <a:buNone/>
              <a:defRPr/>
            </a:pPr>
            <a:r>
              <a:rPr lang="en-US" altLang="zh-CN" sz="1200" b="0" baseline="0" dirty="0">
                <a:latin typeface="+mn-lt"/>
                <a:ea typeface="+mn-ea"/>
                <a:cs typeface="+mn-cs"/>
              </a:rPr>
              <a:t>By using these important method, one can solve QCD and explain numerous hadron phenomenon in hadron physics.</a:t>
            </a:r>
          </a:p>
          <a:p>
            <a:pPr marL="0" marR="0" lvl="0" indent="0" algn="l" defTabSz="457200">
              <a:lnSpc>
                <a:spcPct val="100000"/>
              </a:lnSpc>
              <a:spcBef>
                <a:spcPts val="0"/>
              </a:spcBef>
              <a:spcAft>
                <a:spcPts val="0"/>
              </a:spcAft>
              <a:buClrTx/>
              <a:buSzTx/>
              <a:buFontTx/>
              <a:buNone/>
              <a:defRPr/>
            </a:pPr>
            <a:r>
              <a:rPr lang="en-US" altLang="zh-CN" sz="1200" b="0" baseline="0" dirty="0">
                <a:latin typeface="+mn-lt"/>
                <a:ea typeface="+mn-ea"/>
                <a:cs typeface="+mn-cs"/>
              </a:rPr>
              <a:t>Here I give some simple examples to introduce the CSMs…</a:t>
            </a:r>
          </a:p>
          <a:p>
            <a:pPr marL="0" marR="0" lvl="0" indent="0" algn="l" defTabSz="457200">
              <a:lnSpc>
                <a:spcPct val="100000"/>
              </a:lnSpc>
              <a:spcBef>
                <a:spcPts val="0"/>
              </a:spcBef>
              <a:spcAft>
                <a:spcPts val="0"/>
              </a:spcAft>
              <a:buClrTx/>
              <a:buSzTx/>
              <a:buFontTx/>
              <a:buNone/>
              <a:defRPr/>
            </a:pPr>
            <a:r>
              <a:rPr lang="en-US" altLang="zh-CN" sz="1800" b="1" baseline="0" dirty="0">
                <a:latin typeface="DengXian"/>
                <a:ea typeface="DengXian"/>
                <a:cs typeface="Times New Roman"/>
              </a:rPr>
              <a:t>In this way, the meson can be studied. </a:t>
            </a:r>
          </a:p>
          <a:p>
            <a:pPr marL="0" marR="0" lvl="0" indent="0" algn="l" defTabSz="457200">
              <a:lnSpc>
                <a:spcPct val="100000"/>
              </a:lnSpc>
              <a:spcBef>
                <a:spcPts val="0"/>
              </a:spcBef>
              <a:spcAft>
                <a:spcPts val="0"/>
              </a:spcAft>
              <a:buClrTx/>
              <a:buSzTx/>
              <a:buFontTx/>
              <a:buNone/>
              <a:defRPr/>
            </a:pPr>
            <a:r>
              <a:rPr lang="en-US" altLang="zh-CN" sz="1800" b="1" baseline="0" dirty="0">
                <a:latin typeface="DengXian"/>
                <a:ea typeface="DengXian"/>
                <a:cs typeface="Times New Roman"/>
              </a:rPr>
              <a:t>There are also </a:t>
            </a:r>
            <a:r>
              <a:rPr lang="en-US" altLang="zh-CN" sz="1800" b="1" baseline="0" dirty="0" err="1">
                <a:latin typeface="DengXian"/>
                <a:ea typeface="DengXian"/>
                <a:cs typeface="Times New Roman"/>
              </a:rPr>
              <a:t>Faddeev</a:t>
            </a:r>
            <a:r>
              <a:rPr lang="en-US" altLang="zh-CN" sz="1800" b="1" baseline="0" dirty="0">
                <a:latin typeface="DengXian"/>
                <a:ea typeface="DengXian"/>
                <a:cs typeface="Times New Roman"/>
              </a:rPr>
              <a:t> equation which can be used to study the baryon, but I will not talk about it today.</a:t>
            </a:r>
            <a:endParaRPr lang="en-US" altLang="zh-CN" sz="1200" b="0" baseline="0" dirty="0">
              <a:latin typeface="+mn-lt"/>
              <a:ea typeface="+mn-ea"/>
              <a:cs typeface="+mn-cs"/>
            </a:endParaRPr>
          </a:p>
        </p:txBody>
      </p:sp>
      <p:sp>
        <p:nvSpPr>
          <p:cNvPr id="4" name="页脚占位符 3"/>
          <p:cNvSpPr>
            <a:spLocks noGrp="1"/>
          </p:cNvSpPr>
          <p:nvPr>
            <p:ph type="ftr" sz="quarter" idx="4"/>
          </p:nvPr>
        </p:nvSpPr>
        <p:spPr bwMode="auto"/>
        <p:txBody>
          <a:bodyPr/>
          <a:lstStyle/>
          <a:p>
            <a:pPr marL="0" marR="0" lvl="0" indent="0" algn="l" defTabSz="914400">
              <a:lnSpc>
                <a:spcPct val="100000"/>
              </a:lnSpc>
              <a:spcBef>
                <a:spcPts val="0"/>
              </a:spcBef>
              <a:spcAft>
                <a:spcPts val="0"/>
              </a:spcAft>
              <a:buClrTx/>
              <a:buSzTx/>
              <a:buFontTx/>
              <a:buNone/>
              <a:defRPr/>
            </a:pPr>
            <a:r>
              <a:rPr lang="en-US" sz="1300" b="0" i="0" u="none" strike="noStrike" cap="none" spc="0">
                <a:ln>
                  <a:noFill/>
                </a:ln>
                <a:solidFill>
                  <a:prstClr val="black"/>
                </a:solidFill>
                <a:latin typeface="Calibri"/>
                <a:ea typeface="+mn-ea"/>
                <a:cs typeface="+mn-cs"/>
              </a:rPr>
              <a:t>(19)</a:t>
            </a:r>
            <a:endParaRPr/>
          </a:p>
        </p:txBody>
      </p:sp>
    </p:spTree>
    <p:extLst>
      <p:ext uri="{BB962C8B-B14F-4D97-AF65-F5344CB8AC3E}">
        <p14:creationId xmlns:p14="http://schemas.microsoft.com/office/powerpoint/2010/main" val="3071852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Title Slide">
    <p:spTree>
      <p:nvGrpSpPr>
        <p:cNvPr id="1" name=""/>
        <p:cNvGrpSpPr/>
        <p:nvPr/>
      </p:nvGrpSpPr>
      <p:grpSpPr bwMode="auto">
        <a:xfrm>
          <a:off x="0" y="0"/>
          <a:ext cx="0" cy="0"/>
          <a:chOff x="0" y="0"/>
          <a:chExt cx="0" cy="0"/>
        </a:xfrm>
      </p:grpSpPr>
      <p:pic>
        <p:nvPicPr>
          <p:cNvPr id="2" name="图片 1"/>
          <p:cNvPicPr>
            <a:picLocks noChangeAspect="1"/>
          </p:cNvPicPr>
          <p:nvPr userDrawn="1"/>
        </p:nvPicPr>
        <p:blipFill>
          <a:blip r:embed="rId2"/>
          <a:stretch/>
        </p:blipFill>
        <p:spPr bwMode="auto">
          <a:xfrm>
            <a:off x="0" y="0"/>
            <a:ext cx="12192000" cy="1042416"/>
          </a:xfrm>
          <a:prstGeom prst="rect">
            <a:avLst/>
          </a:prstGeom>
        </p:spPr>
      </p:pic>
      <p:sp>
        <p:nvSpPr>
          <p:cNvPr id="3074" name="Rectangle 2"/>
          <p:cNvSpPr>
            <a:spLocks noGrp="1" noChangeArrowheads="1"/>
          </p:cNvSpPr>
          <p:nvPr>
            <p:ph type="ctrTitle"/>
          </p:nvPr>
        </p:nvSpPr>
        <p:spPr bwMode="auto">
          <a:xfrm>
            <a:off x="1314451" y="1671640"/>
            <a:ext cx="10261600" cy="1069975"/>
          </a:xfrm>
        </p:spPr>
        <p:txBody>
          <a:bodyPr/>
          <a:lstStyle>
            <a:lvl1pPr>
              <a:defRPr sz="3000"/>
            </a:lvl1pPr>
          </a:lstStyle>
          <a:p>
            <a:pPr>
              <a:defRPr/>
            </a:pPr>
            <a:r>
              <a:rPr lang="en-US"/>
              <a:t>Click to edit Master title style</a:t>
            </a:r>
          </a:p>
        </p:txBody>
      </p:sp>
      <p:sp>
        <p:nvSpPr>
          <p:cNvPr id="3075" name="Rectangle 3"/>
          <p:cNvSpPr>
            <a:spLocks noGrp="1" noChangeArrowheads="1"/>
          </p:cNvSpPr>
          <p:nvPr>
            <p:ph type="subTitle" idx="1"/>
          </p:nvPr>
        </p:nvSpPr>
        <p:spPr bwMode="auto">
          <a:xfrm>
            <a:off x="1314451" y="3125788"/>
            <a:ext cx="8534400" cy="1752599"/>
          </a:xfrm>
        </p:spPr>
        <p:txBody>
          <a:bodyPr/>
          <a:lstStyle>
            <a:lvl1pPr marL="0" indent="0">
              <a:buFont typeface="Wingdings"/>
              <a:buNone/>
              <a:defRPr/>
            </a:lvl1pPr>
          </a:lstStyle>
          <a:p>
            <a:pPr>
              <a:defRPr/>
            </a:pPr>
            <a:r>
              <a:rPr lang="en-US"/>
              <a:t>Click to edit Master subtitle style</a:t>
            </a:r>
          </a:p>
        </p:txBody>
      </p:sp>
      <p:pic>
        <p:nvPicPr>
          <p:cNvPr id="9" name="Picture 8" descr="title footer_Blue_646.jpg"/>
          <p:cNvPicPr>
            <a:picLocks noChangeAspect="1"/>
          </p:cNvPicPr>
          <p:nvPr userDrawn="1"/>
        </p:nvPicPr>
        <p:blipFill>
          <a:blip r:embed="rId3">
            <a:duotone>
              <a:schemeClr val="accent3">
                <a:shade val="45000"/>
                <a:satMod val="135000"/>
              </a:schemeClr>
              <a:prstClr val="white"/>
            </a:duotone>
          </a:blip>
          <a:stretch/>
        </p:blipFill>
        <p:spPr bwMode="auto">
          <a:xfrm>
            <a:off x="0" y="6794500"/>
            <a:ext cx="12192000" cy="63500"/>
          </a:xfrm>
          <a:prstGeom prst="rect">
            <a:avLst/>
          </a:prstGeom>
          <a:gradFill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w="9525">
            <a:noFill/>
            <a:miter lim="800000"/>
            <a:headEnd/>
            <a:tailEnd/>
          </a:ln>
        </p:spPr>
      </p:pic>
      <p:pic>
        <p:nvPicPr>
          <p:cNvPr id="12" name="图片 11"/>
          <p:cNvPicPr>
            <a:picLocks noChangeAspect="1"/>
          </p:cNvPicPr>
          <p:nvPr userDrawn="1"/>
        </p:nvPicPr>
        <p:blipFill>
          <a:blip r:embed="rId4"/>
          <a:stretch/>
        </p:blipFill>
        <p:spPr bwMode="auto">
          <a:xfrm>
            <a:off x="1752599" y="0"/>
            <a:ext cx="1067275" cy="1066800"/>
          </a:xfrm>
          <a:prstGeom prst="rect">
            <a:avLst/>
          </a:prstGeom>
        </p:spPr>
      </p:pic>
      <p:sp>
        <p:nvSpPr>
          <p:cNvPr id="3" name="文本框 2"/>
          <p:cNvSpPr txBox="1"/>
          <p:nvPr userDrawn="1"/>
        </p:nvSpPr>
        <p:spPr bwMode="auto">
          <a:xfrm>
            <a:off x="153965" y="228601"/>
            <a:ext cx="1370036" cy="369332"/>
          </a:xfrm>
          <a:prstGeom prst="rect">
            <a:avLst/>
          </a:prstGeom>
          <a:noFill/>
        </p:spPr>
        <p:txBody>
          <a:bodyPr wrap="square" rtlCol="0">
            <a:spAutoFit/>
          </a:bodyPr>
          <a:lstStyle/>
          <a:p>
            <a:pPr marL="0" marR="0" lvl="0" indent="0" algn="l" defTabSz="914400">
              <a:lnSpc>
                <a:spcPct val="100000"/>
              </a:lnSpc>
              <a:spcBef>
                <a:spcPts val="0"/>
              </a:spcBef>
              <a:spcAft>
                <a:spcPts val="0"/>
              </a:spcAft>
              <a:buClrTx/>
              <a:buSzTx/>
              <a:buFontTx/>
              <a:buNone/>
              <a:defRPr/>
            </a:pPr>
            <a:r>
              <a:rPr lang="en-US" sz="1800" b="1" i="0" u="none" strike="noStrike" cap="none" spc="0">
                <a:ln>
                  <a:noFill/>
                </a:ln>
                <a:solidFill>
                  <a:srgbClr val="92278F">
                    <a:lumMod val="50000"/>
                  </a:srgbClr>
                </a:solidFill>
                <a:latin typeface="Adobe Hebrew"/>
                <a:ea typeface="Adobe Hebrew"/>
                <a:cs typeface="Adobe Hebrew"/>
              </a:rPr>
              <a:t>NANJING</a:t>
            </a:r>
            <a:r>
              <a:rPr lang="zh-CN" sz="1800" b="1" i="0" u="none" strike="noStrike" cap="none" spc="0">
                <a:ln>
                  <a:noFill/>
                </a:ln>
                <a:solidFill>
                  <a:srgbClr val="92278F">
                    <a:lumMod val="50000"/>
                  </a:srgbClr>
                </a:solidFill>
                <a:latin typeface="Adobe Hebrew"/>
                <a:ea typeface="Adobe Hebrew"/>
                <a:cs typeface="Adobe Hebrew"/>
              </a:rPr>
              <a:t> </a:t>
            </a:r>
            <a:endParaRPr/>
          </a:p>
        </p:txBody>
      </p:sp>
      <p:sp>
        <p:nvSpPr>
          <p:cNvPr id="4" name="文本框 3"/>
          <p:cNvSpPr txBox="1"/>
          <p:nvPr userDrawn="1"/>
        </p:nvSpPr>
        <p:spPr bwMode="auto">
          <a:xfrm>
            <a:off x="240506" y="515035"/>
            <a:ext cx="1816895" cy="369332"/>
          </a:xfrm>
          <a:prstGeom prst="rect">
            <a:avLst/>
          </a:prstGeom>
          <a:noFill/>
        </p:spPr>
        <p:txBody>
          <a:bodyPr wrap="square" rtlCol="0">
            <a:spAutoFit/>
          </a:bodyPr>
          <a:lstStyle/>
          <a:p>
            <a:pPr marL="0" marR="0" lvl="0" indent="0" algn="l" defTabSz="914400">
              <a:lnSpc>
                <a:spcPct val="100000"/>
              </a:lnSpc>
              <a:spcBef>
                <a:spcPts val="0"/>
              </a:spcBef>
              <a:spcAft>
                <a:spcPts val="0"/>
              </a:spcAft>
              <a:buClrTx/>
              <a:buSzTx/>
              <a:buFontTx/>
              <a:buNone/>
              <a:defRPr/>
            </a:pPr>
            <a:r>
              <a:rPr lang="en-US" sz="1800" b="1" i="0" u="none" strike="noStrike" cap="none" spc="0">
                <a:ln>
                  <a:noFill/>
                </a:ln>
                <a:solidFill>
                  <a:srgbClr val="92278F">
                    <a:lumMod val="50000"/>
                  </a:srgbClr>
                </a:solidFill>
                <a:latin typeface="Adobe Hebrew"/>
                <a:ea typeface="Adobe Hebrew"/>
                <a:cs typeface="Adobe Hebrew"/>
              </a:rPr>
              <a:t>UNIVERSITY</a:t>
            </a:r>
            <a:endParaRPr lang="zh-CN" sz="1800" b="1" i="0" u="none" strike="noStrike" cap="none" spc="0">
              <a:ln>
                <a:noFill/>
              </a:ln>
              <a:solidFill>
                <a:srgbClr val="92278F">
                  <a:lumMod val="50000"/>
                </a:srgbClr>
              </a:solidFill>
              <a:latin typeface="Adobe Hebrew"/>
              <a:ea typeface="Adobe Hebrew"/>
              <a:cs typeface="Adobe Hebrew"/>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lvl1pPr>
              <a:defRPr sz="2600"/>
            </a:lvl1pPr>
          </a:lstStyle>
          <a:p>
            <a:pPr>
              <a:defRPr/>
            </a:pPr>
            <a:r>
              <a:rPr lang="en-US"/>
              <a:t>Click to edit Master title style</a:t>
            </a:r>
          </a:p>
        </p:txBody>
      </p:sp>
      <p:sp>
        <p:nvSpPr>
          <p:cNvPr id="3" name="Vertical Text Placeholder 2"/>
          <p:cNvSpPr>
            <a:spLocks noGrp="1"/>
          </p:cNvSpPr>
          <p:nvPr>
            <p:ph type="body" orient="vert" idx="1"/>
          </p:nvPr>
        </p:nvSpPr>
        <p:spPr bwMode="auto"/>
        <p:txBody>
          <a:bodyPr vert="eaVert"/>
          <a:lstStyle>
            <a:lvl1pPr>
              <a:defRPr sz="1800"/>
            </a:lvl1pPr>
            <a:lvl2pPr>
              <a:defRPr sz="1600"/>
            </a:lvl2pPr>
            <a:lvl3pPr>
              <a:defRPr sz="1400"/>
            </a:lvl3pPr>
            <a:lvl4pPr>
              <a:defRPr sz="1400"/>
            </a:lvl4pPr>
            <a:lvl5pPr>
              <a:defRPr sz="1400"/>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6" name="Slide Number Placeholder 5"/>
          <p:cNvSpPr>
            <a:spLocks noGrp="1"/>
          </p:cNvSpPr>
          <p:nvPr>
            <p:ph type="sldNum" sz="quarter" idx="12"/>
          </p:nvPr>
        </p:nvSpPr>
        <p:spPr bwMode="auto"/>
        <p:txBody>
          <a:bodyPr/>
          <a:lstStyle>
            <a:lvl1pPr>
              <a:defRPr/>
            </a:lvl1pPr>
          </a:lstStyle>
          <a:p>
            <a:pPr marL="0" marR="0" lvl="0" indent="0" algn="r" defTabSz="914400">
              <a:lnSpc>
                <a:spcPct val="100000"/>
              </a:lnSpc>
              <a:spcBef>
                <a:spcPts val="0"/>
              </a:spcBef>
              <a:spcAft>
                <a:spcPts val="0"/>
              </a:spcAft>
              <a:buClrTx/>
              <a:buSzTx/>
              <a:buFontTx/>
              <a:buNone/>
              <a:defRPr/>
            </a:pPr>
            <a:fld id="{87034D8C-3CB4-402A-BC46-2AB14C0FE90A}" type="slidenum">
              <a:rPr lang="en-US" sz="900" b="0" i="0" u="none" strike="noStrike" cap="none" spc="0">
                <a:ln>
                  <a:noFill/>
                </a:ln>
                <a:solidFill>
                  <a:prstClr val="black"/>
                </a:solidFill>
                <a:latin typeface="Calibri"/>
                <a:ea typeface="+mn-ea"/>
                <a:cs typeface="+mn-cs"/>
              </a:rPr>
              <a:t>‹#›</a:t>
            </a:fld>
            <a:endParaRPr lang="en-US" sz="900" b="0" i="0" u="none" strike="noStrike" cap="none" spc="0">
              <a:ln>
                <a:noFill/>
              </a:ln>
              <a:solidFill>
                <a:prstClr val="black"/>
              </a:solidFill>
              <a:latin typeface="Calibri"/>
              <a:ea typeface="+mn-ea"/>
              <a:cs typeface="+mn-cs"/>
            </a:endParaRPr>
          </a:p>
        </p:txBody>
      </p:sp>
      <p:sp>
        <p:nvSpPr>
          <p:cNvPr id="7" name="Footer Placeholder 4"/>
          <p:cNvSpPr>
            <a:spLocks noGrp="1"/>
          </p:cNvSpPr>
          <p:nvPr>
            <p:ph type="ftr" sz="quarter" idx="11"/>
          </p:nvPr>
        </p:nvSpPr>
        <p:spPr bwMode="auto">
          <a:xfrm>
            <a:off x="876302" y="6307138"/>
            <a:ext cx="7922684" cy="228600"/>
          </a:xfrm>
        </p:spPr>
        <p:txBody>
          <a:bodyPr/>
          <a:lstStyle>
            <a:lvl1pPr>
              <a:defRPr i="1">
                <a:solidFill>
                  <a:schemeClr val="accent1">
                    <a:lumMod val="50000"/>
                  </a:schemeClr>
                </a:solidFill>
              </a:defRPr>
            </a:lvl1pPr>
          </a:lstStyle>
          <a:p>
            <a:pPr marL="0" marR="0" lvl="0" indent="0" algn="l" defTabSz="914400">
              <a:lnSpc>
                <a:spcPct val="100000"/>
              </a:lnSpc>
              <a:spcBef>
                <a:spcPts val="0"/>
              </a:spcBef>
              <a:spcAft>
                <a:spcPts val="0"/>
              </a:spcAft>
              <a:buClrTx/>
              <a:buSzTx/>
              <a:buFontTx/>
              <a:buNone/>
              <a:defRPr/>
            </a:pPr>
            <a:r>
              <a:rPr lang="fr-FR" sz="900" b="0" i="1" u="none" strike="noStrike" cap="none" spc="0">
                <a:ln>
                  <a:noFill/>
                </a:ln>
                <a:solidFill>
                  <a:srgbClr val="92278F">
                    <a:lumMod val="50000"/>
                  </a:srgbClr>
                </a:solidFill>
                <a:latin typeface="Calibri"/>
                <a:ea typeface="+mn-ea"/>
                <a:cs typeface="+mn-cs"/>
              </a:rPr>
              <a:t>hyxing.phys@gmail.com, Pion and Kaon Fragmentation Functions. Total pages (18) </a:t>
            </a:r>
            <a:endParaRPr lang="en-US" sz="900" b="0" i="1" u="none" strike="noStrike" cap="none" spc="0">
              <a:ln>
                <a:noFill/>
              </a:ln>
              <a:solidFill>
                <a:srgbClr val="92278F">
                  <a:lumMod val="50000"/>
                </a:srgbClr>
              </a:solidFill>
              <a:latin typeface="Calibri"/>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8839200" y="274641"/>
            <a:ext cx="2743200" cy="5851525"/>
          </a:xfrm>
        </p:spPr>
        <p:txBody>
          <a:bodyPr vert="eaVert"/>
          <a:lstStyle>
            <a:lvl1pPr>
              <a:defRPr sz="2600"/>
            </a:lvl1pPr>
          </a:lstStyle>
          <a:p>
            <a:pPr>
              <a:defRPr/>
            </a:pPr>
            <a:r>
              <a:rPr lang="en-US"/>
              <a:t>Click to edit Master title style</a:t>
            </a:r>
          </a:p>
        </p:txBody>
      </p:sp>
      <p:sp>
        <p:nvSpPr>
          <p:cNvPr id="3" name="Vertical Text Placeholder 2"/>
          <p:cNvSpPr>
            <a:spLocks noGrp="1"/>
          </p:cNvSpPr>
          <p:nvPr>
            <p:ph type="body" orient="vert" idx="1"/>
          </p:nvPr>
        </p:nvSpPr>
        <p:spPr bwMode="auto">
          <a:xfrm>
            <a:off x="609600" y="274641"/>
            <a:ext cx="8026400" cy="5851525"/>
          </a:xfrm>
        </p:spPr>
        <p:txBody>
          <a:bodyPr vert="eaVert"/>
          <a:lstStyle>
            <a:lvl1pPr>
              <a:defRPr sz="1800"/>
            </a:lvl1pPr>
            <a:lvl2pPr>
              <a:defRPr sz="1600"/>
            </a:lvl2pPr>
            <a:lvl3pPr>
              <a:defRPr sz="1400"/>
            </a:lvl3pPr>
            <a:lvl4pPr>
              <a:defRPr sz="1400"/>
            </a:lvl4pPr>
            <a:lvl5pPr>
              <a:defRPr sz="1400"/>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6" name="Slide Number Placeholder 5"/>
          <p:cNvSpPr>
            <a:spLocks noGrp="1"/>
          </p:cNvSpPr>
          <p:nvPr>
            <p:ph type="sldNum" sz="quarter" idx="12"/>
          </p:nvPr>
        </p:nvSpPr>
        <p:spPr bwMode="auto"/>
        <p:txBody>
          <a:bodyPr/>
          <a:lstStyle>
            <a:lvl1pPr>
              <a:defRPr/>
            </a:lvl1pPr>
          </a:lstStyle>
          <a:p>
            <a:pPr marL="0" marR="0" lvl="0" indent="0" algn="r" defTabSz="914400">
              <a:lnSpc>
                <a:spcPct val="100000"/>
              </a:lnSpc>
              <a:spcBef>
                <a:spcPts val="0"/>
              </a:spcBef>
              <a:spcAft>
                <a:spcPts val="0"/>
              </a:spcAft>
              <a:buClrTx/>
              <a:buSzTx/>
              <a:buFontTx/>
              <a:buNone/>
              <a:defRPr/>
            </a:pPr>
            <a:fld id="{87034D8C-3CB4-402A-BC46-2AB14C0FE90A}" type="slidenum">
              <a:rPr lang="en-US" sz="900" b="0" i="0" u="none" strike="noStrike" cap="none" spc="0">
                <a:ln>
                  <a:noFill/>
                </a:ln>
                <a:solidFill>
                  <a:prstClr val="black"/>
                </a:solidFill>
                <a:latin typeface="Calibri"/>
                <a:ea typeface="+mn-ea"/>
                <a:cs typeface="+mn-cs"/>
              </a:rPr>
              <a:t>‹#›</a:t>
            </a:fld>
            <a:endParaRPr lang="en-US" sz="900" b="0" i="0" u="none" strike="noStrike" cap="none" spc="0">
              <a:ln>
                <a:noFill/>
              </a:ln>
              <a:solidFill>
                <a:prstClr val="black"/>
              </a:solidFill>
              <a:latin typeface="Calibri"/>
              <a:ea typeface="+mn-ea"/>
              <a:cs typeface="+mn-cs"/>
            </a:endParaRPr>
          </a:p>
        </p:txBody>
      </p:sp>
      <p:sp>
        <p:nvSpPr>
          <p:cNvPr id="7" name="Footer Placeholder 4"/>
          <p:cNvSpPr>
            <a:spLocks noGrp="1"/>
          </p:cNvSpPr>
          <p:nvPr>
            <p:ph type="ftr" sz="quarter" idx="11"/>
          </p:nvPr>
        </p:nvSpPr>
        <p:spPr bwMode="auto">
          <a:xfrm>
            <a:off x="876302" y="6307138"/>
            <a:ext cx="7922684" cy="228600"/>
          </a:xfrm>
        </p:spPr>
        <p:txBody>
          <a:bodyPr/>
          <a:lstStyle>
            <a:lvl1pPr>
              <a:defRPr i="1">
                <a:solidFill>
                  <a:schemeClr val="accent1">
                    <a:lumMod val="50000"/>
                  </a:schemeClr>
                </a:solidFill>
              </a:defRPr>
            </a:lvl1pPr>
          </a:lstStyle>
          <a:p>
            <a:pPr marL="0" marR="0" lvl="0" indent="0" algn="l" defTabSz="914400">
              <a:lnSpc>
                <a:spcPct val="100000"/>
              </a:lnSpc>
              <a:spcBef>
                <a:spcPts val="0"/>
              </a:spcBef>
              <a:spcAft>
                <a:spcPts val="0"/>
              </a:spcAft>
              <a:buClrTx/>
              <a:buSzTx/>
              <a:buFontTx/>
              <a:buNone/>
              <a:defRPr/>
            </a:pPr>
            <a:r>
              <a:rPr lang="fr-FR" sz="900" b="0" i="1" u="none" strike="noStrike" cap="none" spc="0">
                <a:ln>
                  <a:noFill/>
                </a:ln>
                <a:solidFill>
                  <a:srgbClr val="92278F">
                    <a:lumMod val="50000"/>
                  </a:srgbClr>
                </a:solidFill>
                <a:latin typeface="Calibri"/>
                <a:ea typeface="+mn-ea"/>
                <a:cs typeface="+mn-cs"/>
              </a:rPr>
              <a:t>hyxing.phys@gmail.com, Pion and Kaon Fragmentation Functions. Total pages (18) </a:t>
            </a:r>
            <a:endParaRPr lang="en-US" sz="900" b="0" i="1" u="none" strike="noStrike" cap="none" spc="0">
              <a:ln>
                <a:noFill/>
              </a:ln>
              <a:solidFill>
                <a:srgbClr val="92278F">
                  <a:lumMod val="50000"/>
                </a:srgbClr>
              </a:solidFill>
              <a:latin typeface="Calibri"/>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09600" y="228600"/>
            <a:ext cx="10972800" cy="1143000"/>
          </a:xfrm>
        </p:spPr>
        <p:txBody>
          <a:bodyPr/>
          <a:lstStyle>
            <a:lvl1pPr>
              <a:defRPr sz="2600"/>
            </a:lvl1pPr>
          </a:lstStyle>
          <a:p>
            <a:pPr>
              <a:defRPr/>
            </a:pPr>
            <a:r>
              <a:rPr lang="en-US"/>
              <a:t>Click to edit Master title style</a:t>
            </a:r>
            <a:endParaRPr/>
          </a:p>
        </p:txBody>
      </p:sp>
      <p:sp>
        <p:nvSpPr>
          <p:cNvPr id="3" name="Content Placeholder 2"/>
          <p:cNvSpPr>
            <a:spLocks noGrp="1"/>
          </p:cNvSpPr>
          <p:nvPr>
            <p:ph idx="1"/>
          </p:nvPr>
        </p:nvSpPr>
        <p:spPr bwMode="auto"/>
        <p:txBody>
          <a:bodyPr/>
          <a:lstStyle>
            <a:lvl1pPr>
              <a:buFont typeface="Wingdings"/>
              <a:buChar char="Ø"/>
              <a:defRPr sz="2200">
                <a:solidFill>
                  <a:schemeClr val="tx2">
                    <a:lumMod val="75000"/>
                  </a:schemeClr>
                </a:solidFill>
              </a:defRPr>
            </a:lvl1pPr>
            <a:lvl2pPr>
              <a:defRPr sz="2000">
                <a:solidFill>
                  <a:schemeClr val="tx2">
                    <a:lumMod val="75000"/>
                  </a:schemeClr>
                </a:solidFill>
              </a:defRPr>
            </a:lvl2pPr>
            <a:lvl3pPr>
              <a:defRPr sz="16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5" name="Footer Placeholder 4"/>
          <p:cNvSpPr>
            <a:spLocks noGrp="1"/>
          </p:cNvSpPr>
          <p:nvPr>
            <p:ph type="ftr" sz="quarter" idx="11"/>
          </p:nvPr>
        </p:nvSpPr>
        <p:spPr bwMode="auto"/>
        <p:txBody>
          <a:bodyPr/>
          <a:lstStyle>
            <a:lvl1pPr>
              <a:defRPr i="1">
                <a:solidFill>
                  <a:schemeClr val="accent1">
                    <a:lumMod val="50000"/>
                  </a:schemeClr>
                </a:solidFill>
              </a:defRPr>
            </a:lvl1pPr>
          </a:lstStyle>
          <a:p>
            <a:pPr marL="0" marR="0" lvl="0" indent="0" algn="l" defTabSz="914400">
              <a:lnSpc>
                <a:spcPct val="100000"/>
              </a:lnSpc>
              <a:spcBef>
                <a:spcPts val="0"/>
              </a:spcBef>
              <a:spcAft>
                <a:spcPts val="0"/>
              </a:spcAft>
              <a:buClrTx/>
              <a:buSzTx/>
              <a:buFontTx/>
              <a:buNone/>
              <a:defRPr/>
            </a:pPr>
            <a:r>
              <a:rPr lang="fr-FR" sz="900" b="0" i="1" u="none" strike="noStrike" cap="none" spc="0">
                <a:ln>
                  <a:noFill/>
                </a:ln>
                <a:solidFill>
                  <a:srgbClr val="92278F">
                    <a:lumMod val="50000"/>
                  </a:srgbClr>
                </a:solidFill>
                <a:latin typeface="Calibri"/>
                <a:ea typeface="+mn-ea"/>
                <a:cs typeface="+mn-cs"/>
              </a:rPr>
              <a:t>hyxing.phys@gmail.com, Pion and Kaon Fragmentation Functions. Total pages (18) </a:t>
            </a:r>
            <a:endParaRPr lang="en-US" sz="900" b="0" i="1" u="none" strike="noStrike" cap="none" spc="0">
              <a:ln>
                <a:noFill/>
              </a:ln>
              <a:solidFill>
                <a:srgbClr val="92278F">
                  <a:lumMod val="50000"/>
                </a:srgbClr>
              </a:solidFill>
              <a:latin typeface="Calibri"/>
              <a:ea typeface="+mn-ea"/>
              <a:cs typeface="+mn-cs"/>
            </a:endParaRPr>
          </a:p>
        </p:txBody>
      </p:sp>
      <p:sp>
        <p:nvSpPr>
          <p:cNvPr id="6" name="Slide Number Placeholder 5"/>
          <p:cNvSpPr>
            <a:spLocks noGrp="1"/>
          </p:cNvSpPr>
          <p:nvPr>
            <p:ph type="sldNum" sz="quarter" idx="12"/>
          </p:nvPr>
        </p:nvSpPr>
        <p:spPr bwMode="auto"/>
        <p:txBody>
          <a:bodyPr/>
          <a:lstStyle>
            <a:lvl1pPr>
              <a:defRPr/>
            </a:lvl1pPr>
          </a:lstStyle>
          <a:p>
            <a:pPr marL="0" marR="0" lvl="0" indent="0" algn="r" defTabSz="914400">
              <a:lnSpc>
                <a:spcPct val="100000"/>
              </a:lnSpc>
              <a:spcBef>
                <a:spcPts val="0"/>
              </a:spcBef>
              <a:spcAft>
                <a:spcPts val="0"/>
              </a:spcAft>
              <a:buClrTx/>
              <a:buSzTx/>
              <a:buFontTx/>
              <a:buNone/>
              <a:defRPr/>
            </a:pPr>
            <a:fld id="{87034D8C-3CB4-402A-BC46-2AB14C0FE90A}" type="slidenum">
              <a:rPr lang="en-US" sz="900" b="0" i="0" u="none" strike="noStrike" cap="none" spc="0">
                <a:ln>
                  <a:noFill/>
                </a:ln>
                <a:solidFill>
                  <a:prstClr val="black"/>
                </a:solidFill>
                <a:latin typeface="Calibri"/>
                <a:ea typeface="+mn-ea"/>
                <a:cs typeface="+mn-cs"/>
              </a:rPr>
              <a:t>‹#›</a:t>
            </a:fld>
            <a:endParaRPr lang="en-US" sz="900" b="0" i="0" u="none" strike="noStrike" cap="none" spc="0">
              <a:ln>
                <a:noFill/>
              </a:ln>
              <a:solidFill>
                <a:prstClr val="black"/>
              </a:solidFill>
              <a:latin typeface="Calibri"/>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a:xfrm>
            <a:off x="963084" y="4406903"/>
            <a:ext cx="10363200" cy="1362075"/>
          </a:xfrm>
        </p:spPr>
        <p:txBody>
          <a:bodyPr/>
          <a:lstStyle>
            <a:lvl1pPr algn="l">
              <a:defRPr sz="3000" b="1" cap="none"/>
            </a:lvl1pPr>
          </a:lstStyle>
          <a:p>
            <a:pPr>
              <a:defRPr/>
            </a:pPr>
            <a:r>
              <a:rPr lang="en-US"/>
              <a:t>Click to Edit Master Text Styles</a:t>
            </a:r>
            <a:endParaRPr/>
          </a:p>
        </p:txBody>
      </p:sp>
      <p:sp>
        <p:nvSpPr>
          <p:cNvPr id="3" name="Text Placeholder 2"/>
          <p:cNvSpPr>
            <a:spLocks noGrp="1"/>
          </p:cNvSpPr>
          <p:nvPr>
            <p:ph type="body" idx="1"/>
          </p:nvPr>
        </p:nvSpPr>
        <p:spPr bwMode="auto">
          <a:xfrm>
            <a:off x="963084" y="2906713"/>
            <a:ext cx="10363200" cy="1500187"/>
          </a:xfrm>
        </p:spPr>
        <p:txBody>
          <a:bodyPr anchor="b"/>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defRPr/>
            </a:pPr>
            <a:r>
              <a:rPr lang="en-US"/>
              <a:t>Click to edit Master text styles</a:t>
            </a:r>
            <a:endParaRPr/>
          </a:p>
        </p:txBody>
      </p:sp>
      <p:sp>
        <p:nvSpPr>
          <p:cNvPr id="6" name="Slide Number Placeholder 5"/>
          <p:cNvSpPr>
            <a:spLocks noGrp="1"/>
          </p:cNvSpPr>
          <p:nvPr>
            <p:ph type="sldNum" sz="quarter" idx="12"/>
          </p:nvPr>
        </p:nvSpPr>
        <p:spPr bwMode="auto"/>
        <p:txBody>
          <a:bodyPr/>
          <a:lstStyle>
            <a:lvl1pPr>
              <a:defRPr/>
            </a:lvl1pPr>
          </a:lstStyle>
          <a:p>
            <a:pPr marL="0" marR="0" lvl="0" indent="0" algn="r" defTabSz="914400">
              <a:lnSpc>
                <a:spcPct val="100000"/>
              </a:lnSpc>
              <a:spcBef>
                <a:spcPts val="0"/>
              </a:spcBef>
              <a:spcAft>
                <a:spcPts val="0"/>
              </a:spcAft>
              <a:buClrTx/>
              <a:buSzTx/>
              <a:buFontTx/>
              <a:buNone/>
              <a:defRPr/>
            </a:pPr>
            <a:fld id="{87034D8C-3CB4-402A-BC46-2AB14C0FE90A}" type="slidenum">
              <a:rPr lang="en-US" sz="900" b="0" i="0" u="none" strike="noStrike" cap="none" spc="0">
                <a:ln>
                  <a:noFill/>
                </a:ln>
                <a:solidFill>
                  <a:prstClr val="black"/>
                </a:solidFill>
                <a:latin typeface="Calibri"/>
                <a:ea typeface="+mn-ea"/>
                <a:cs typeface="+mn-cs"/>
              </a:rPr>
              <a:t>‹#›</a:t>
            </a:fld>
            <a:endParaRPr lang="en-US" sz="900" b="0" i="0" u="none" strike="noStrike" cap="none" spc="0">
              <a:ln>
                <a:noFill/>
              </a:ln>
              <a:solidFill>
                <a:prstClr val="black"/>
              </a:solidFill>
              <a:latin typeface="Calibri"/>
              <a:ea typeface="+mn-ea"/>
              <a:cs typeface="+mn-cs"/>
            </a:endParaRPr>
          </a:p>
        </p:txBody>
      </p:sp>
      <p:sp>
        <p:nvSpPr>
          <p:cNvPr id="7" name="Footer Placeholder 4"/>
          <p:cNvSpPr>
            <a:spLocks noGrp="1"/>
          </p:cNvSpPr>
          <p:nvPr>
            <p:ph type="ftr" sz="quarter" idx="11"/>
          </p:nvPr>
        </p:nvSpPr>
        <p:spPr bwMode="auto">
          <a:xfrm>
            <a:off x="876302" y="6307138"/>
            <a:ext cx="7922684" cy="228600"/>
          </a:xfrm>
        </p:spPr>
        <p:txBody>
          <a:bodyPr/>
          <a:lstStyle>
            <a:lvl1pPr>
              <a:defRPr i="1">
                <a:solidFill>
                  <a:schemeClr val="accent1">
                    <a:lumMod val="50000"/>
                  </a:schemeClr>
                </a:solidFill>
              </a:defRPr>
            </a:lvl1pPr>
          </a:lstStyle>
          <a:p>
            <a:pPr marL="0" marR="0" lvl="0" indent="0" algn="l" defTabSz="914400">
              <a:lnSpc>
                <a:spcPct val="100000"/>
              </a:lnSpc>
              <a:spcBef>
                <a:spcPts val="0"/>
              </a:spcBef>
              <a:spcAft>
                <a:spcPts val="0"/>
              </a:spcAft>
              <a:buClrTx/>
              <a:buSzTx/>
              <a:buFontTx/>
              <a:buNone/>
              <a:defRPr/>
            </a:pPr>
            <a:r>
              <a:rPr lang="fr-FR" sz="900" b="0" i="1" u="none" strike="noStrike" cap="none" spc="0">
                <a:ln>
                  <a:noFill/>
                </a:ln>
                <a:solidFill>
                  <a:srgbClr val="92278F">
                    <a:lumMod val="50000"/>
                  </a:srgbClr>
                </a:solidFill>
                <a:latin typeface="Calibri"/>
                <a:ea typeface="+mn-ea"/>
                <a:cs typeface="+mn-cs"/>
              </a:rPr>
              <a:t>hyxing.phys@gmail.com, Pion and Kaon Fragmentation Functions. Total pages (18) </a:t>
            </a:r>
            <a:endParaRPr lang="en-US" sz="900" b="0" i="1" u="none" strike="noStrike" cap="none" spc="0">
              <a:ln>
                <a:noFill/>
              </a:ln>
              <a:solidFill>
                <a:srgbClr val="92278F">
                  <a:lumMod val="50000"/>
                </a:srgbClr>
              </a:solidFill>
              <a:latin typeface="Calibri"/>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09600" y="228600"/>
            <a:ext cx="10972800" cy="1143000"/>
          </a:xfrm>
        </p:spPr>
        <p:txBody>
          <a:bodyPr/>
          <a:lstStyle>
            <a:lvl1pPr>
              <a:defRPr sz="2600"/>
            </a:lvl1pPr>
          </a:lstStyle>
          <a:p>
            <a:pPr>
              <a:defRPr/>
            </a:pPr>
            <a:r>
              <a:rPr lang="en-US"/>
              <a:t>Click to edit Master title style</a:t>
            </a:r>
          </a:p>
        </p:txBody>
      </p:sp>
      <p:sp>
        <p:nvSpPr>
          <p:cNvPr id="3" name="Content Placeholder 2"/>
          <p:cNvSpPr>
            <a:spLocks noGrp="1"/>
          </p:cNvSpPr>
          <p:nvPr>
            <p:ph sz="half" idx="1"/>
          </p:nvPr>
        </p:nvSpPr>
        <p:spPr bwMode="auto">
          <a:xfrm>
            <a:off x="609600" y="1600203"/>
            <a:ext cx="5384800" cy="4525963"/>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Content Placeholder 3"/>
          <p:cNvSpPr>
            <a:spLocks noGrp="1"/>
          </p:cNvSpPr>
          <p:nvPr>
            <p:ph sz="half" idx="2"/>
          </p:nvPr>
        </p:nvSpPr>
        <p:spPr bwMode="auto">
          <a:xfrm>
            <a:off x="6197600" y="1600203"/>
            <a:ext cx="5384800" cy="4525963"/>
          </a:xfrm>
        </p:spPr>
        <p:txBody>
          <a:bodyPr/>
          <a:lstStyle>
            <a:lvl1pPr>
              <a:defRPr sz="1800"/>
            </a:lvl1pPr>
            <a:lvl2pPr>
              <a:defRPr sz="1600"/>
            </a:lvl2pPr>
            <a:lvl3pPr>
              <a:defRPr sz="1400"/>
            </a:lvl3pPr>
            <a:lvl4pPr>
              <a:defRPr sz="1400"/>
            </a:lvl4pPr>
            <a:lvl5pPr>
              <a:defRPr sz="1400" u="none"/>
            </a:lvl5pPr>
            <a:lvl6pPr>
              <a:defRPr sz="1800"/>
            </a:lvl6pPr>
            <a:lvl7pPr>
              <a:defRPr sz="1800"/>
            </a:lvl7pPr>
            <a:lvl8pPr>
              <a:defRPr sz="1800"/>
            </a:lvl8pPr>
            <a:lvl9pPr>
              <a:defRPr sz="18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7" name="Slide Number Placeholder 6"/>
          <p:cNvSpPr>
            <a:spLocks noGrp="1"/>
          </p:cNvSpPr>
          <p:nvPr>
            <p:ph type="sldNum" sz="quarter" idx="12"/>
          </p:nvPr>
        </p:nvSpPr>
        <p:spPr bwMode="auto"/>
        <p:txBody>
          <a:bodyPr/>
          <a:lstStyle>
            <a:lvl1pPr>
              <a:defRPr/>
            </a:lvl1pPr>
          </a:lstStyle>
          <a:p>
            <a:pPr marL="0" marR="0" lvl="0" indent="0" algn="r" defTabSz="914400">
              <a:lnSpc>
                <a:spcPct val="100000"/>
              </a:lnSpc>
              <a:spcBef>
                <a:spcPts val="0"/>
              </a:spcBef>
              <a:spcAft>
                <a:spcPts val="0"/>
              </a:spcAft>
              <a:buClrTx/>
              <a:buSzTx/>
              <a:buFontTx/>
              <a:buNone/>
              <a:defRPr/>
            </a:pPr>
            <a:fld id="{87034D8C-3CB4-402A-BC46-2AB14C0FE90A}" type="slidenum">
              <a:rPr lang="en-US" sz="900" b="0" i="0" u="none" strike="noStrike" cap="none" spc="0">
                <a:ln>
                  <a:noFill/>
                </a:ln>
                <a:solidFill>
                  <a:prstClr val="black"/>
                </a:solidFill>
                <a:latin typeface="Calibri"/>
                <a:ea typeface="+mn-ea"/>
                <a:cs typeface="+mn-cs"/>
              </a:rPr>
              <a:t>‹#›</a:t>
            </a:fld>
            <a:endParaRPr lang="en-US" sz="900" b="0" i="0" u="none" strike="noStrike" cap="none" spc="0">
              <a:ln>
                <a:noFill/>
              </a:ln>
              <a:solidFill>
                <a:prstClr val="black"/>
              </a:solidFill>
              <a:latin typeface="Calibri"/>
              <a:ea typeface="+mn-ea"/>
              <a:cs typeface="+mn-cs"/>
            </a:endParaRPr>
          </a:p>
        </p:txBody>
      </p:sp>
      <p:sp>
        <p:nvSpPr>
          <p:cNvPr id="8" name="Footer Placeholder 4"/>
          <p:cNvSpPr>
            <a:spLocks noGrp="1"/>
          </p:cNvSpPr>
          <p:nvPr>
            <p:ph type="ftr" sz="quarter" idx="11"/>
          </p:nvPr>
        </p:nvSpPr>
        <p:spPr bwMode="auto">
          <a:xfrm>
            <a:off x="876302" y="6307138"/>
            <a:ext cx="7922684" cy="228600"/>
          </a:xfrm>
        </p:spPr>
        <p:txBody>
          <a:bodyPr/>
          <a:lstStyle>
            <a:lvl1pPr>
              <a:defRPr i="1">
                <a:solidFill>
                  <a:schemeClr val="accent1">
                    <a:lumMod val="50000"/>
                  </a:schemeClr>
                </a:solidFill>
              </a:defRPr>
            </a:lvl1pPr>
          </a:lstStyle>
          <a:p>
            <a:pPr marL="0" marR="0" lvl="0" indent="0" algn="l" defTabSz="914400">
              <a:lnSpc>
                <a:spcPct val="100000"/>
              </a:lnSpc>
              <a:spcBef>
                <a:spcPts val="0"/>
              </a:spcBef>
              <a:spcAft>
                <a:spcPts val="0"/>
              </a:spcAft>
              <a:buClrTx/>
              <a:buSzTx/>
              <a:buFontTx/>
              <a:buNone/>
              <a:defRPr/>
            </a:pPr>
            <a:r>
              <a:rPr lang="fr-FR" sz="900" b="0" i="1" u="none" strike="noStrike" cap="none" spc="0">
                <a:ln>
                  <a:noFill/>
                </a:ln>
                <a:solidFill>
                  <a:srgbClr val="92278F">
                    <a:lumMod val="50000"/>
                  </a:srgbClr>
                </a:solidFill>
                <a:latin typeface="Calibri"/>
                <a:ea typeface="+mn-ea"/>
                <a:cs typeface="+mn-cs"/>
              </a:rPr>
              <a:t>hyxing.phys@gmail.com, Pion and Kaon Fragmentation Functions. Total pages (18) </a:t>
            </a:r>
            <a:endParaRPr lang="en-US" sz="900" b="0" i="1" u="none" strike="noStrike" cap="none" spc="0">
              <a:ln>
                <a:noFill/>
              </a:ln>
              <a:solidFill>
                <a:srgbClr val="92278F">
                  <a:lumMod val="50000"/>
                </a:srgbClr>
              </a:solidFill>
              <a:latin typeface="Calibri"/>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lvl1pPr>
              <a:defRPr sz="2600"/>
            </a:lvl1pPr>
          </a:lstStyle>
          <a:p>
            <a:pPr>
              <a:defRPr/>
            </a:pPr>
            <a:r>
              <a:rPr lang="en-US"/>
              <a:t>Click to edit Master title style</a:t>
            </a:r>
          </a:p>
        </p:txBody>
      </p:sp>
      <p:sp>
        <p:nvSpPr>
          <p:cNvPr id="3" name="Text Placeholder 2"/>
          <p:cNvSpPr>
            <a:spLocks noGrp="1"/>
          </p:cNvSpPr>
          <p:nvPr>
            <p:ph type="body" idx="1"/>
          </p:nvPr>
        </p:nvSpPr>
        <p:spPr bwMode="auto">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4" name="Content Placeholder 3"/>
          <p:cNvSpPr>
            <a:spLocks noGrp="1"/>
          </p:cNvSpPr>
          <p:nvPr>
            <p:ph sz="half" idx="2"/>
          </p:nvPr>
        </p:nvSpPr>
        <p:spPr bwMode="auto">
          <a:xfrm>
            <a:off x="609600" y="2174875"/>
            <a:ext cx="5386917"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5" name="Text Placeholder 4"/>
          <p:cNvSpPr>
            <a:spLocks noGrp="1"/>
          </p:cNvSpPr>
          <p:nvPr>
            <p:ph type="body" sz="quarter" idx="3"/>
          </p:nvPr>
        </p:nvSpPr>
        <p:spPr bwMode="auto">
          <a:xfrm>
            <a:off x="6193369"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6" name="Content Placeholder 5"/>
          <p:cNvSpPr>
            <a:spLocks noGrp="1"/>
          </p:cNvSpPr>
          <p:nvPr>
            <p:ph sz="quarter" idx="4"/>
          </p:nvPr>
        </p:nvSpPr>
        <p:spPr bwMode="auto">
          <a:xfrm>
            <a:off x="6193369" y="2174875"/>
            <a:ext cx="5389033"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9" name="Slide Number Placeholder 8"/>
          <p:cNvSpPr>
            <a:spLocks noGrp="1"/>
          </p:cNvSpPr>
          <p:nvPr>
            <p:ph type="sldNum" sz="quarter" idx="12"/>
          </p:nvPr>
        </p:nvSpPr>
        <p:spPr bwMode="auto"/>
        <p:txBody>
          <a:bodyPr/>
          <a:lstStyle>
            <a:lvl1pPr>
              <a:defRPr/>
            </a:lvl1pPr>
          </a:lstStyle>
          <a:p>
            <a:pPr marL="0" marR="0" lvl="0" indent="0" algn="r" defTabSz="914400">
              <a:lnSpc>
                <a:spcPct val="100000"/>
              </a:lnSpc>
              <a:spcBef>
                <a:spcPts val="0"/>
              </a:spcBef>
              <a:spcAft>
                <a:spcPts val="0"/>
              </a:spcAft>
              <a:buClrTx/>
              <a:buSzTx/>
              <a:buFontTx/>
              <a:buNone/>
              <a:defRPr/>
            </a:pPr>
            <a:fld id="{87034D8C-3CB4-402A-BC46-2AB14C0FE90A}" type="slidenum">
              <a:rPr lang="en-US" sz="900" b="0" i="0" u="none" strike="noStrike" cap="none" spc="0">
                <a:ln>
                  <a:noFill/>
                </a:ln>
                <a:solidFill>
                  <a:prstClr val="black"/>
                </a:solidFill>
                <a:latin typeface="Calibri"/>
                <a:ea typeface="+mn-ea"/>
                <a:cs typeface="+mn-cs"/>
              </a:rPr>
              <a:t>‹#›</a:t>
            </a:fld>
            <a:endParaRPr lang="en-US" sz="900" b="0" i="0" u="none" strike="noStrike" cap="none" spc="0">
              <a:ln>
                <a:noFill/>
              </a:ln>
              <a:solidFill>
                <a:prstClr val="black"/>
              </a:solidFill>
              <a:latin typeface="Calibri"/>
              <a:ea typeface="+mn-ea"/>
              <a:cs typeface="+mn-cs"/>
            </a:endParaRPr>
          </a:p>
        </p:txBody>
      </p:sp>
      <p:sp>
        <p:nvSpPr>
          <p:cNvPr id="10" name="Footer Placeholder 4"/>
          <p:cNvSpPr>
            <a:spLocks noGrp="1"/>
          </p:cNvSpPr>
          <p:nvPr>
            <p:ph type="ftr" sz="quarter" idx="11"/>
          </p:nvPr>
        </p:nvSpPr>
        <p:spPr bwMode="auto">
          <a:xfrm>
            <a:off x="876302" y="6307138"/>
            <a:ext cx="7922684" cy="228600"/>
          </a:xfrm>
        </p:spPr>
        <p:txBody>
          <a:bodyPr/>
          <a:lstStyle>
            <a:lvl1pPr>
              <a:defRPr i="1">
                <a:solidFill>
                  <a:schemeClr val="accent1">
                    <a:lumMod val="50000"/>
                  </a:schemeClr>
                </a:solidFill>
              </a:defRPr>
            </a:lvl1pPr>
          </a:lstStyle>
          <a:p>
            <a:pPr marL="0" marR="0" lvl="0" indent="0" algn="l" defTabSz="914400">
              <a:lnSpc>
                <a:spcPct val="100000"/>
              </a:lnSpc>
              <a:spcBef>
                <a:spcPts val="0"/>
              </a:spcBef>
              <a:spcAft>
                <a:spcPts val="0"/>
              </a:spcAft>
              <a:buClrTx/>
              <a:buSzTx/>
              <a:buFontTx/>
              <a:buNone/>
              <a:defRPr/>
            </a:pPr>
            <a:r>
              <a:rPr lang="fr-FR" sz="900" b="0" i="1" u="none" strike="noStrike" cap="none" spc="0">
                <a:ln>
                  <a:noFill/>
                </a:ln>
                <a:solidFill>
                  <a:srgbClr val="92278F">
                    <a:lumMod val="50000"/>
                  </a:srgbClr>
                </a:solidFill>
                <a:latin typeface="Calibri"/>
                <a:ea typeface="+mn-ea"/>
                <a:cs typeface="+mn-cs"/>
              </a:rPr>
              <a:t>hyxing.phys@gmail.com, Pion and Kaon Fragmentation Functions. Total pages (18) </a:t>
            </a:r>
            <a:endParaRPr lang="en-US" sz="900" b="0" i="1" u="none" strike="noStrike" cap="none" spc="0">
              <a:ln>
                <a:noFill/>
              </a:ln>
              <a:solidFill>
                <a:srgbClr val="92278F">
                  <a:lumMod val="50000"/>
                </a:srgbClr>
              </a:solidFill>
              <a:latin typeface="Calibri"/>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lvl1pPr>
              <a:defRPr sz="2600"/>
            </a:lvl1pPr>
          </a:lstStyle>
          <a:p>
            <a:pPr>
              <a:defRPr/>
            </a:pPr>
            <a:r>
              <a:rPr lang="en-US"/>
              <a:t>Click to edit Master title style</a:t>
            </a:r>
            <a:endParaRPr/>
          </a:p>
        </p:txBody>
      </p:sp>
      <p:sp>
        <p:nvSpPr>
          <p:cNvPr id="5" name="Slide Number Placeholder 4"/>
          <p:cNvSpPr>
            <a:spLocks noGrp="1"/>
          </p:cNvSpPr>
          <p:nvPr>
            <p:ph type="sldNum" sz="quarter" idx="12"/>
          </p:nvPr>
        </p:nvSpPr>
        <p:spPr bwMode="auto"/>
        <p:txBody>
          <a:bodyPr/>
          <a:lstStyle>
            <a:lvl1pPr>
              <a:defRPr/>
            </a:lvl1pPr>
          </a:lstStyle>
          <a:p>
            <a:pPr marL="0" marR="0" lvl="0" indent="0" algn="r" defTabSz="914400">
              <a:lnSpc>
                <a:spcPct val="100000"/>
              </a:lnSpc>
              <a:spcBef>
                <a:spcPts val="0"/>
              </a:spcBef>
              <a:spcAft>
                <a:spcPts val="0"/>
              </a:spcAft>
              <a:buClrTx/>
              <a:buSzTx/>
              <a:buFontTx/>
              <a:buNone/>
              <a:defRPr/>
            </a:pPr>
            <a:fld id="{87034D8C-3CB4-402A-BC46-2AB14C0FE90A}" type="slidenum">
              <a:rPr lang="en-US" sz="900" b="0" i="0" u="none" strike="noStrike" cap="none" spc="0">
                <a:ln>
                  <a:noFill/>
                </a:ln>
                <a:solidFill>
                  <a:prstClr val="black"/>
                </a:solidFill>
                <a:latin typeface="Calibri"/>
                <a:ea typeface="+mn-ea"/>
                <a:cs typeface="+mn-cs"/>
              </a:rPr>
              <a:t>‹#›</a:t>
            </a:fld>
            <a:endParaRPr lang="en-US" sz="900" b="0" i="0" u="none" strike="noStrike" cap="none" spc="0">
              <a:ln>
                <a:noFill/>
              </a:ln>
              <a:solidFill>
                <a:prstClr val="black"/>
              </a:solidFill>
              <a:latin typeface="Calibri"/>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4" name="Slide Number Placeholder 3"/>
          <p:cNvSpPr>
            <a:spLocks noGrp="1"/>
          </p:cNvSpPr>
          <p:nvPr>
            <p:ph type="sldNum" sz="quarter" idx="12"/>
          </p:nvPr>
        </p:nvSpPr>
        <p:spPr bwMode="auto"/>
        <p:txBody>
          <a:bodyPr/>
          <a:lstStyle>
            <a:lvl1pPr>
              <a:defRPr/>
            </a:lvl1pPr>
          </a:lstStyle>
          <a:p>
            <a:pPr marL="0" marR="0" lvl="0" indent="0" algn="r" defTabSz="914400">
              <a:lnSpc>
                <a:spcPct val="100000"/>
              </a:lnSpc>
              <a:spcBef>
                <a:spcPts val="0"/>
              </a:spcBef>
              <a:spcAft>
                <a:spcPts val="0"/>
              </a:spcAft>
              <a:buClrTx/>
              <a:buSzTx/>
              <a:buFontTx/>
              <a:buNone/>
              <a:defRPr/>
            </a:pPr>
            <a:fld id="{87034D8C-3CB4-402A-BC46-2AB14C0FE90A}" type="slidenum">
              <a:rPr lang="en-US" sz="900" b="0" i="0" u="none" strike="noStrike" cap="none" spc="0">
                <a:ln>
                  <a:noFill/>
                </a:ln>
                <a:solidFill>
                  <a:prstClr val="black"/>
                </a:solidFill>
                <a:latin typeface="Calibri"/>
                <a:ea typeface="+mn-ea"/>
                <a:cs typeface="+mn-cs"/>
              </a:rPr>
              <a:t>‹#›</a:t>
            </a:fld>
            <a:endParaRPr lang="en-US" sz="900" b="0" i="0" u="none" strike="noStrike" cap="none" spc="0">
              <a:ln>
                <a:noFill/>
              </a:ln>
              <a:solidFill>
                <a:prstClr val="black"/>
              </a:solidFill>
              <a:latin typeface="Calibri"/>
              <a:ea typeface="+mn-ea"/>
              <a:cs typeface="+mn-cs"/>
            </a:endParaRPr>
          </a:p>
        </p:txBody>
      </p:sp>
      <p:sp>
        <p:nvSpPr>
          <p:cNvPr id="5" name="Footer Placeholder 4"/>
          <p:cNvSpPr>
            <a:spLocks noGrp="1"/>
          </p:cNvSpPr>
          <p:nvPr>
            <p:ph type="ftr" sz="quarter" idx="11"/>
          </p:nvPr>
        </p:nvSpPr>
        <p:spPr bwMode="auto">
          <a:xfrm>
            <a:off x="876302" y="6307138"/>
            <a:ext cx="7922684" cy="228600"/>
          </a:xfrm>
        </p:spPr>
        <p:txBody>
          <a:bodyPr/>
          <a:lstStyle>
            <a:lvl1pPr>
              <a:defRPr i="1">
                <a:solidFill>
                  <a:schemeClr val="accent1">
                    <a:lumMod val="50000"/>
                  </a:schemeClr>
                </a:solidFill>
              </a:defRPr>
            </a:lvl1pPr>
          </a:lstStyle>
          <a:p>
            <a:pPr marL="0" marR="0" lvl="0" indent="0" algn="l" defTabSz="914400">
              <a:lnSpc>
                <a:spcPct val="100000"/>
              </a:lnSpc>
              <a:spcBef>
                <a:spcPts val="0"/>
              </a:spcBef>
              <a:spcAft>
                <a:spcPts val="0"/>
              </a:spcAft>
              <a:buClrTx/>
              <a:buSzTx/>
              <a:buFontTx/>
              <a:buNone/>
              <a:defRPr/>
            </a:pPr>
            <a:r>
              <a:rPr lang="fr-FR" sz="900" b="0" i="1" u="none" strike="noStrike" cap="none" spc="0">
                <a:ln>
                  <a:noFill/>
                </a:ln>
                <a:solidFill>
                  <a:srgbClr val="92278F">
                    <a:lumMod val="50000"/>
                  </a:srgbClr>
                </a:solidFill>
                <a:latin typeface="Calibri"/>
                <a:ea typeface="+mn-ea"/>
                <a:cs typeface="+mn-cs"/>
              </a:rPr>
              <a:t>hyxing.phys@gmail.com, Pion and Kaon Fragmentation Functions. Total pages (18) </a:t>
            </a:r>
            <a:endParaRPr lang="en-US" sz="900" b="0" i="1" u="none" strike="noStrike" cap="none" spc="0">
              <a:ln>
                <a:noFill/>
              </a:ln>
              <a:solidFill>
                <a:srgbClr val="92278F">
                  <a:lumMod val="50000"/>
                </a:srgbClr>
              </a:solidFill>
              <a:latin typeface="Calibri"/>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09602" y="273050"/>
            <a:ext cx="4011084" cy="1479550"/>
          </a:xfrm>
        </p:spPr>
        <p:txBody>
          <a:bodyPr anchor="t"/>
          <a:lstStyle>
            <a:lvl1pPr algn="l">
              <a:defRPr sz="2600" b="1"/>
            </a:lvl1pPr>
          </a:lstStyle>
          <a:p>
            <a:pPr>
              <a:defRPr/>
            </a:pPr>
            <a:r>
              <a:rPr lang="en-US"/>
              <a:t>Click to edit Master title style</a:t>
            </a:r>
          </a:p>
        </p:txBody>
      </p:sp>
      <p:sp>
        <p:nvSpPr>
          <p:cNvPr id="3" name="Content Placeholder 2"/>
          <p:cNvSpPr>
            <a:spLocks noGrp="1"/>
          </p:cNvSpPr>
          <p:nvPr>
            <p:ph idx="1"/>
          </p:nvPr>
        </p:nvSpPr>
        <p:spPr bwMode="auto">
          <a:xfrm>
            <a:off x="4766732" y="273053"/>
            <a:ext cx="6815667" cy="5853113"/>
          </a:xfrm>
        </p:spPr>
        <p:txBody>
          <a:bodyPr/>
          <a:lstStyle>
            <a:lvl1pPr>
              <a:defRPr sz="1800"/>
            </a:lvl1pPr>
            <a:lvl2pPr>
              <a:defRPr sz="1600"/>
            </a:lvl2pPr>
            <a:lvl3pPr>
              <a:defRPr sz="1400"/>
            </a:lvl3pPr>
            <a:lvl4pPr>
              <a:defRPr sz="1400"/>
            </a:lvl4pPr>
            <a:lvl5pPr>
              <a:defRPr sz="14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4" name="Text Placeholder 3"/>
          <p:cNvSpPr>
            <a:spLocks noGrp="1"/>
          </p:cNvSpPr>
          <p:nvPr>
            <p:ph type="body" sz="half" idx="2"/>
          </p:nvPr>
        </p:nvSpPr>
        <p:spPr bwMode="auto">
          <a:xfrm>
            <a:off x="609602" y="1752601"/>
            <a:ext cx="4011084" cy="441960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US"/>
              <a:t>Click to edit Master text styles</a:t>
            </a:r>
            <a:endParaRPr/>
          </a:p>
        </p:txBody>
      </p:sp>
      <p:sp>
        <p:nvSpPr>
          <p:cNvPr id="7" name="Slide Number Placeholder 6"/>
          <p:cNvSpPr>
            <a:spLocks noGrp="1"/>
          </p:cNvSpPr>
          <p:nvPr>
            <p:ph type="sldNum" sz="quarter" idx="12"/>
          </p:nvPr>
        </p:nvSpPr>
        <p:spPr bwMode="auto"/>
        <p:txBody>
          <a:bodyPr/>
          <a:lstStyle>
            <a:lvl1pPr>
              <a:defRPr/>
            </a:lvl1pPr>
          </a:lstStyle>
          <a:p>
            <a:pPr marL="0" marR="0" lvl="0" indent="0" algn="r" defTabSz="914400">
              <a:lnSpc>
                <a:spcPct val="100000"/>
              </a:lnSpc>
              <a:spcBef>
                <a:spcPts val="0"/>
              </a:spcBef>
              <a:spcAft>
                <a:spcPts val="0"/>
              </a:spcAft>
              <a:buClrTx/>
              <a:buSzTx/>
              <a:buFontTx/>
              <a:buNone/>
              <a:defRPr/>
            </a:pPr>
            <a:fld id="{87034D8C-3CB4-402A-BC46-2AB14C0FE90A}" type="slidenum">
              <a:rPr lang="en-US" sz="900" b="0" i="0" u="none" strike="noStrike" cap="none" spc="0">
                <a:ln>
                  <a:noFill/>
                </a:ln>
                <a:solidFill>
                  <a:prstClr val="black"/>
                </a:solidFill>
                <a:latin typeface="Calibri"/>
                <a:ea typeface="+mn-ea"/>
                <a:cs typeface="+mn-cs"/>
              </a:rPr>
              <a:t>‹#›</a:t>
            </a:fld>
            <a:endParaRPr lang="en-US" sz="900" b="0" i="0" u="none" strike="noStrike" cap="none" spc="0">
              <a:ln>
                <a:noFill/>
              </a:ln>
              <a:solidFill>
                <a:prstClr val="black"/>
              </a:solidFill>
              <a:latin typeface="Calibri"/>
              <a:ea typeface="+mn-ea"/>
              <a:cs typeface="+mn-cs"/>
            </a:endParaRPr>
          </a:p>
        </p:txBody>
      </p:sp>
      <p:sp>
        <p:nvSpPr>
          <p:cNvPr id="8" name="Footer Placeholder 4"/>
          <p:cNvSpPr>
            <a:spLocks noGrp="1"/>
          </p:cNvSpPr>
          <p:nvPr>
            <p:ph type="ftr" sz="quarter" idx="11"/>
          </p:nvPr>
        </p:nvSpPr>
        <p:spPr bwMode="auto">
          <a:xfrm>
            <a:off x="876302" y="6307138"/>
            <a:ext cx="7922684" cy="228600"/>
          </a:xfrm>
        </p:spPr>
        <p:txBody>
          <a:bodyPr/>
          <a:lstStyle>
            <a:lvl1pPr>
              <a:defRPr i="1">
                <a:solidFill>
                  <a:schemeClr val="accent1">
                    <a:lumMod val="50000"/>
                  </a:schemeClr>
                </a:solidFill>
              </a:defRPr>
            </a:lvl1pPr>
          </a:lstStyle>
          <a:p>
            <a:pPr marL="0" marR="0" lvl="0" indent="0" algn="l" defTabSz="914400">
              <a:lnSpc>
                <a:spcPct val="100000"/>
              </a:lnSpc>
              <a:spcBef>
                <a:spcPts val="0"/>
              </a:spcBef>
              <a:spcAft>
                <a:spcPts val="0"/>
              </a:spcAft>
              <a:buClrTx/>
              <a:buSzTx/>
              <a:buFontTx/>
              <a:buNone/>
              <a:defRPr/>
            </a:pPr>
            <a:r>
              <a:rPr lang="fr-FR" sz="900" b="0" i="1" u="none" strike="noStrike" cap="none" spc="0">
                <a:ln>
                  <a:noFill/>
                </a:ln>
                <a:solidFill>
                  <a:srgbClr val="92278F">
                    <a:lumMod val="50000"/>
                  </a:srgbClr>
                </a:solidFill>
                <a:latin typeface="Calibri"/>
                <a:ea typeface="+mn-ea"/>
                <a:cs typeface="+mn-cs"/>
              </a:rPr>
              <a:t>hyxing.phys@gmail.com, Pion and Kaon Fragmentation Functions. Total pages (18) </a:t>
            </a:r>
            <a:endParaRPr lang="en-US" sz="900" b="0" i="1" u="none" strike="noStrike" cap="none" spc="0">
              <a:ln>
                <a:noFill/>
              </a:ln>
              <a:solidFill>
                <a:srgbClr val="92278F">
                  <a:lumMod val="50000"/>
                </a:srgbClr>
              </a:solidFill>
              <a:latin typeface="Calibri"/>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2389717" y="4800600"/>
            <a:ext cx="7315200" cy="566738"/>
          </a:xfrm>
        </p:spPr>
        <p:txBody>
          <a:bodyPr anchor="b"/>
          <a:lstStyle>
            <a:lvl1pPr algn="l">
              <a:defRPr sz="2600" b="1"/>
            </a:lvl1pPr>
          </a:lstStyle>
          <a:p>
            <a:pPr>
              <a:defRPr/>
            </a:pPr>
            <a:r>
              <a:rPr lang="en-US"/>
              <a:t>Click to edit Master title style</a:t>
            </a:r>
          </a:p>
        </p:txBody>
      </p:sp>
      <p:sp>
        <p:nvSpPr>
          <p:cNvPr id="3" name="Picture Placeholder 2"/>
          <p:cNvSpPr>
            <a:spLocks noGrp="1"/>
          </p:cNvSpPr>
          <p:nvPr>
            <p:ph type="pic" idx="1"/>
          </p:nvPr>
        </p:nvSpPr>
        <p:spPr bwMode="auto">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en-US"/>
              <a:t>Click icon to add picture</a:t>
            </a:r>
          </a:p>
        </p:txBody>
      </p:sp>
      <p:sp>
        <p:nvSpPr>
          <p:cNvPr id="4" name="Text Placeholder 3"/>
          <p:cNvSpPr>
            <a:spLocks noGrp="1"/>
          </p:cNvSpPr>
          <p:nvPr>
            <p:ph type="body" sz="half" idx="2"/>
          </p:nvPr>
        </p:nvSpPr>
        <p:spPr bwMode="auto">
          <a:xfrm>
            <a:off x="2389717" y="5367338"/>
            <a:ext cx="73152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US"/>
              <a:t>Click to edit Master text styles</a:t>
            </a:r>
            <a:endParaRPr/>
          </a:p>
        </p:txBody>
      </p:sp>
      <p:sp>
        <p:nvSpPr>
          <p:cNvPr id="7" name="Slide Number Placeholder 6"/>
          <p:cNvSpPr>
            <a:spLocks noGrp="1"/>
          </p:cNvSpPr>
          <p:nvPr>
            <p:ph type="sldNum" sz="quarter" idx="12"/>
          </p:nvPr>
        </p:nvSpPr>
        <p:spPr bwMode="auto"/>
        <p:txBody>
          <a:bodyPr/>
          <a:lstStyle>
            <a:lvl1pPr>
              <a:defRPr/>
            </a:lvl1pPr>
          </a:lstStyle>
          <a:p>
            <a:pPr marL="0" marR="0" lvl="0" indent="0" algn="r" defTabSz="914400">
              <a:lnSpc>
                <a:spcPct val="100000"/>
              </a:lnSpc>
              <a:spcBef>
                <a:spcPts val="0"/>
              </a:spcBef>
              <a:spcAft>
                <a:spcPts val="0"/>
              </a:spcAft>
              <a:buClrTx/>
              <a:buSzTx/>
              <a:buFontTx/>
              <a:buNone/>
              <a:defRPr/>
            </a:pPr>
            <a:fld id="{87034D8C-3CB4-402A-BC46-2AB14C0FE90A}" type="slidenum">
              <a:rPr lang="en-US" sz="900" b="0" i="0" u="none" strike="noStrike" cap="none" spc="0">
                <a:ln>
                  <a:noFill/>
                </a:ln>
                <a:solidFill>
                  <a:prstClr val="black"/>
                </a:solidFill>
                <a:latin typeface="Calibri"/>
                <a:ea typeface="+mn-ea"/>
                <a:cs typeface="+mn-cs"/>
              </a:rPr>
              <a:t>‹#›</a:t>
            </a:fld>
            <a:endParaRPr lang="en-US" sz="900" b="0" i="0" u="none" strike="noStrike" cap="none" spc="0">
              <a:ln>
                <a:noFill/>
              </a:ln>
              <a:solidFill>
                <a:prstClr val="black"/>
              </a:solidFill>
              <a:latin typeface="Calibri"/>
              <a:ea typeface="+mn-ea"/>
              <a:cs typeface="+mn-cs"/>
            </a:endParaRPr>
          </a:p>
        </p:txBody>
      </p:sp>
      <p:sp>
        <p:nvSpPr>
          <p:cNvPr id="8" name="Footer Placeholder 4"/>
          <p:cNvSpPr>
            <a:spLocks noGrp="1"/>
          </p:cNvSpPr>
          <p:nvPr>
            <p:ph type="ftr" sz="quarter" idx="11"/>
          </p:nvPr>
        </p:nvSpPr>
        <p:spPr bwMode="auto">
          <a:xfrm>
            <a:off x="876302" y="6307138"/>
            <a:ext cx="7922684" cy="228600"/>
          </a:xfrm>
        </p:spPr>
        <p:txBody>
          <a:bodyPr/>
          <a:lstStyle>
            <a:lvl1pPr>
              <a:defRPr i="1">
                <a:solidFill>
                  <a:schemeClr val="accent1">
                    <a:lumMod val="50000"/>
                  </a:schemeClr>
                </a:solidFill>
              </a:defRPr>
            </a:lvl1pPr>
          </a:lstStyle>
          <a:p>
            <a:pPr marL="0" marR="0" lvl="0" indent="0" algn="l" defTabSz="914400">
              <a:lnSpc>
                <a:spcPct val="100000"/>
              </a:lnSpc>
              <a:spcBef>
                <a:spcPts val="0"/>
              </a:spcBef>
              <a:spcAft>
                <a:spcPts val="0"/>
              </a:spcAft>
              <a:buClrTx/>
              <a:buSzTx/>
              <a:buFontTx/>
              <a:buNone/>
              <a:defRPr/>
            </a:pPr>
            <a:r>
              <a:rPr lang="fr-FR" sz="900" b="0" i="1" u="none" strike="noStrike" cap="none" spc="0">
                <a:ln>
                  <a:noFill/>
                </a:ln>
                <a:solidFill>
                  <a:srgbClr val="92278F">
                    <a:lumMod val="50000"/>
                  </a:srgbClr>
                </a:solidFill>
                <a:latin typeface="Calibri"/>
                <a:ea typeface="+mn-ea"/>
                <a:cs typeface="+mn-cs"/>
              </a:rPr>
              <a:t>hyxing.phys@gmail.com, Pion and Kaon Fragmentation Functions. Total pages (18) </a:t>
            </a:r>
            <a:endParaRPr lang="en-US" sz="900" b="0" i="1" u="none" strike="noStrike" cap="none" spc="0">
              <a:ln>
                <a:noFill/>
              </a:ln>
              <a:solidFill>
                <a:srgbClr val="92278F">
                  <a:lumMod val="50000"/>
                </a:srgbClr>
              </a:solidFill>
              <a:latin typeface="Calibri"/>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bwMode="auto">
        <a:xfrm>
          <a:off x="0" y="0"/>
          <a:ext cx="0" cy="0"/>
          <a:chOff x="0" y="0"/>
          <a:chExt cx="0" cy="0"/>
        </a:xfrm>
      </p:grpSpPr>
      <p:pic>
        <p:nvPicPr>
          <p:cNvPr id="13" name="图片 12"/>
          <p:cNvPicPr>
            <a:picLocks noChangeAspect="1"/>
          </p:cNvPicPr>
          <p:nvPr userDrawn="1"/>
        </p:nvPicPr>
        <p:blipFill>
          <a:blip r:embed="rId13"/>
          <a:stretch/>
        </p:blipFill>
        <p:spPr bwMode="auto">
          <a:xfrm>
            <a:off x="0" y="6354699"/>
            <a:ext cx="12192000" cy="530352"/>
          </a:xfrm>
          <a:prstGeom prst="rect">
            <a:avLst/>
          </a:prstGeom>
        </p:spPr>
      </p:pic>
      <p:sp>
        <p:nvSpPr>
          <p:cNvPr id="1026" name="Rectangle 2"/>
          <p:cNvSpPr>
            <a:spLocks noGrp="1" noChangeArrowheads="1"/>
          </p:cNvSpPr>
          <p:nvPr>
            <p:ph type="title"/>
          </p:nvPr>
        </p:nvSpPr>
        <p:spPr bwMode="auto">
          <a:xfrm>
            <a:off x="539631" y="1018446"/>
            <a:ext cx="109728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defRPr/>
            </a:pPr>
            <a:r>
              <a:rPr lang="en-US"/>
              <a:t>Click to edit Master title style</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1028" name="Rectangle 4"/>
          <p:cNvSpPr>
            <a:spLocks noGrp="1" noChangeArrowheads="1"/>
          </p:cNvSpPr>
          <p:nvPr>
            <p:ph type="dt" sz="half" idx="2"/>
          </p:nvPr>
        </p:nvSpPr>
        <p:spPr bwMode="auto">
          <a:xfrm>
            <a:off x="9387111" y="6505575"/>
            <a:ext cx="2796116"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i="1">
                <a:solidFill>
                  <a:schemeClr val="tx2">
                    <a:lumMod val="75000"/>
                  </a:schemeClr>
                </a:solidFill>
              </a:defRPr>
            </a:lvl1pPr>
          </a:lstStyle>
          <a:p>
            <a:pPr marL="0" marR="0" lvl="0" indent="0" algn="l" defTabSz="914400">
              <a:lnSpc>
                <a:spcPct val="100000"/>
              </a:lnSpc>
              <a:spcBef>
                <a:spcPts val="0"/>
              </a:spcBef>
              <a:spcAft>
                <a:spcPts val="0"/>
              </a:spcAft>
              <a:buClrTx/>
              <a:buSzTx/>
              <a:buFontTx/>
              <a:buNone/>
              <a:defRPr/>
            </a:pPr>
            <a:endParaRPr lang="en-US" sz="1000" b="0" i="1" u="none" strike="noStrike" cap="none" spc="0">
              <a:ln>
                <a:noFill/>
              </a:ln>
              <a:solidFill>
                <a:srgbClr val="632E62">
                  <a:lumMod val="75000"/>
                </a:srgbClr>
              </a:solidFill>
              <a:latin typeface="Calibri"/>
              <a:ea typeface="+mn-ea"/>
              <a:cs typeface="+mn-cs"/>
            </a:endParaRPr>
          </a:p>
        </p:txBody>
      </p:sp>
      <p:sp>
        <p:nvSpPr>
          <p:cNvPr id="1029" name="Rectangle 5"/>
          <p:cNvSpPr>
            <a:spLocks noGrp="1" noChangeArrowheads="1"/>
          </p:cNvSpPr>
          <p:nvPr>
            <p:ph type="ftr" sz="quarter" idx="3"/>
          </p:nvPr>
        </p:nvSpPr>
        <p:spPr bwMode="auto">
          <a:xfrm>
            <a:off x="876302" y="6307138"/>
            <a:ext cx="7922684"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i="1">
                <a:solidFill>
                  <a:schemeClr val="tx2">
                    <a:lumMod val="75000"/>
                  </a:schemeClr>
                </a:solidFill>
              </a:defRPr>
            </a:lvl1pPr>
          </a:lstStyle>
          <a:p>
            <a:pPr marL="0" marR="0" lvl="0" indent="0" algn="l" defTabSz="914400">
              <a:lnSpc>
                <a:spcPct val="100000"/>
              </a:lnSpc>
              <a:spcBef>
                <a:spcPts val="0"/>
              </a:spcBef>
              <a:spcAft>
                <a:spcPts val="0"/>
              </a:spcAft>
              <a:buClrTx/>
              <a:buSzTx/>
              <a:buFontTx/>
              <a:buNone/>
              <a:defRPr/>
            </a:pPr>
            <a:r>
              <a:rPr lang="fr-FR" sz="900" b="0" i="1" u="none" strike="noStrike" cap="none" spc="0">
                <a:ln>
                  <a:noFill/>
                </a:ln>
                <a:solidFill>
                  <a:srgbClr val="632E62">
                    <a:lumMod val="75000"/>
                  </a:srgbClr>
                </a:solidFill>
                <a:latin typeface="Calibri"/>
                <a:ea typeface="+mn-ea"/>
                <a:cs typeface="+mn-cs"/>
              </a:rPr>
              <a:t>hyxing.phys@gmail.com, Pion and Kaon Fragmentation Functions. Total pages (18) </a:t>
            </a:r>
            <a:endParaRPr lang="en-US" sz="900" b="0" i="1" u="none" strike="noStrike" cap="none" spc="0">
              <a:ln>
                <a:noFill/>
              </a:ln>
              <a:solidFill>
                <a:srgbClr val="632E62">
                  <a:lumMod val="75000"/>
                </a:srgbClr>
              </a:solidFill>
              <a:latin typeface="Calibri"/>
              <a:ea typeface="+mn-ea"/>
              <a:cs typeface="+mn-cs"/>
            </a:endParaRPr>
          </a:p>
        </p:txBody>
      </p:sp>
      <p:sp>
        <p:nvSpPr>
          <p:cNvPr id="1030" name="Rectangle 6"/>
          <p:cNvSpPr>
            <a:spLocks noGrp="1" noChangeArrowheads="1"/>
          </p:cNvSpPr>
          <p:nvPr>
            <p:ph type="sldNum" sz="quarter" idx="4"/>
          </p:nvPr>
        </p:nvSpPr>
        <p:spPr bwMode="auto">
          <a:xfrm>
            <a:off x="11480802" y="6489703"/>
            <a:ext cx="512233"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vl1pPr>
          </a:lstStyle>
          <a:p>
            <a:pPr marL="0" marR="0" lvl="0" indent="0" algn="r" defTabSz="914400">
              <a:lnSpc>
                <a:spcPct val="100000"/>
              </a:lnSpc>
              <a:spcBef>
                <a:spcPts val="0"/>
              </a:spcBef>
              <a:spcAft>
                <a:spcPts val="0"/>
              </a:spcAft>
              <a:buClrTx/>
              <a:buSzTx/>
              <a:buFontTx/>
              <a:buNone/>
              <a:defRPr/>
            </a:pPr>
            <a:fld id="{87034D8C-3CB4-402A-BC46-2AB14C0FE90A}" type="slidenum">
              <a:rPr lang="en-US" sz="900" b="0" i="0" u="none" strike="noStrike" cap="none" spc="0">
                <a:ln>
                  <a:noFill/>
                </a:ln>
                <a:solidFill>
                  <a:prstClr val="black"/>
                </a:solidFill>
                <a:latin typeface="Calibri"/>
                <a:ea typeface="+mn-ea"/>
                <a:cs typeface="+mn-cs"/>
              </a:rPr>
              <a:t>‹#›</a:t>
            </a:fld>
            <a:endParaRPr lang="en-US" sz="900" b="0" i="0" u="none" strike="noStrike" cap="none" spc="0">
              <a:ln>
                <a:noFill/>
              </a:ln>
              <a:solidFill>
                <a:prstClr val="black"/>
              </a:solidFill>
              <a:latin typeface="Calibri"/>
              <a:ea typeface="+mn-ea"/>
              <a:cs typeface="+mn-cs"/>
            </a:endParaRPr>
          </a:p>
        </p:txBody>
      </p:sp>
      <p:pic>
        <p:nvPicPr>
          <p:cNvPr id="4" name="图片 3"/>
          <p:cNvPicPr>
            <a:picLocks noChangeAspect="1"/>
          </p:cNvPicPr>
          <p:nvPr userDrawn="1"/>
        </p:nvPicPr>
        <p:blipFill>
          <a:blip r:embed="rId14"/>
          <a:stretch/>
        </p:blipFill>
        <p:spPr bwMode="auto">
          <a:xfrm>
            <a:off x="0" y="0"/>
            <a:ext cx="12192000" cy="15849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a:spcBef>
          <a:spcPts val="0"/>
        </a:spcBef>
        <a:spcAft>
          <a:spcPts val="0"/>
        </a:spcAft>
        <a:defRPr sz="2600" b="1">
          <a:solidFill>
            <a:schemeClr val="tx2"/>
          </a:solidFill>
          <a:latin typeface="+mj-lt"/>
          <a:ea typeface="+mj-ea"/>
          <a:cs typeface="+mj-cs"/>
        </a:defRPr>
      </a:lvl1pPr>
      <a:lvl2pPr algn="l">
        <a:spcBef>
          <a:spcPts val="0"/>
        </a:spcBef>
        <a:spcAft>
          <a:spcPts val="0"/>
        </a:spcAft>
        <a:defRPr sz="2600" b="1">
          <a:solidFill>
            <a:schemeClr val="tx2"/>
          </a:solidFill>
          <a:latin typeface="Trebuchet MS"/>
        </a:defRPr>
      </a:lvl2pPr>
      <a:lvl3pPr algn="l">
        <a:spcBef>
          <a:spcPts val="0"/>
        </a:spcBef>
        <a:spcAft>
          <a:spcPts val="0"/>
        </a:spcAft>
        <a:defRPr sz="2600" b="1">
          <a:solidFill>
            <a:schemeClr val="tx2"/>
          </a:solidFill>
          <a:latin typeface="Trebuchet MS"/>
        </a:defRPr>
      </a:lvl3pPr>
      <a:lvl4pPr algn="l">
        <a:spcBef>
          <a:spcPts val="0"/>
        </a:spcBef>
        <a:spcAft>
          <a:spcPts val="0"/>
        </a:spcAft>
        <a:defRPr sz="2600" b="1">
          <a:solidFill>
            <a:schemeClr val="tx2"/>
          </a:solidFill>
          <a:latin typeface="Trebuchet MS"/>
        </a:defRPr>
      </a:lvl4pPr>
      <a:lvl5pPr algn="l">
        <a:spcBef>
          <a:spcPts val="0"/>
        </a:spcBef>
        <a:spcAft>
          <a:spcPts val="0"/>
        </a:spcAft>
        <a:defRPr sz="2600" b="1">
          <a:solidFill>
            <a:schemeClr val="tx2"/>
          </a:solidFill>
          <a:latin typeface="Trebuchet MS"/>
        </a:defRPr>
      </a:lvl5pPr>
      <a:lvl6pPr marL="457200" algn="l">
        <a:spcBef>
          <a:spcPts val="0"/>
        </a:spcBef>
        <a:spcAft>
          <a:spcPts val="0"/>
        </a:spcAft>
        <a:defRPr sz="2600" b="1">
          <a:solidFill>
            <a:schemeClr val="tx2"/>
          </a:solidFill>
          <a:latin typeface="Trebuchet MS"/>
        </a:defRPr>
      </a:lvl6pPr>
      <a:lvl7pPr marL="914400" algn="l">
        <a:spcBef>
          <a:spcPts val="0"/>
        </a:spcBef>
        <a:spcAft>
          <a:spcPts val="0"/>
        </a:spcAft>
        <a:defRPr sz="2600" b="1">
          <a:solidFill>
            <a:schemeClr val="tx2"/>
          </a:solidFill>
          <a:latin typeface="Trebuchet MS"/>
        </a:defRPr>
      </a:lvl7pPr>
      <a:lvl8pPr marL="1371600" algn="l">
        <a:spcBef>
          <a:spcPts val="0"/>
        </a:spcBef>
        <a:spcAft>
          <a:spcPts val="0"/>
        </a:spcAft>
        <a:defRPr sz="2600" b="1">
          <a:solidFill>
            <a:schemeClr val="tx2"/>
          </a:solidFill>
          <a:latin typeface="Trebuchet MS"/>
        </a:defRPr>
      </a:lvl8pPr>
      <a:lvl9pPr marL="1828800" algn="l">
        <a:spcBef>
          <a:spcPts val="0"/>
        </a:spcBef>
        <a:spcAft>
          <a:spcPts val="0"/>
        </a:spcAft>
        <a:defRPr sz="2600" b="1">
          <a:solidFill>
            <a:schemeClr val="tx2"/>
          </a:solidFill>
          <a:latin typeface="Trebuchet MS"/>
        </a:defRPr>
      </a:lvl9pPr>
    </p:titleStyle>
    <p:bodyStyle>
      <a:lvl1pPr marL="342900" indent="-342900" algn="l">
        <a:spcBef>
          <a:spcPts val="0"/>
        </a:spcBef>
        <a:spcAft>
          <a:spcPts val="0"/>
        </a:spcAft>
        <a:buClr>
          <a:srgbClr val="1F497D"/>
        </a:buClr>
        <a:buFont typeface="Wingdings"/>
        <a:buChar char="§"/>
        <a:defRPr>
          <a:solidFill>
            <a:schemeClr val="tx1"/>
          </a:solidFill>
          <a:latin typeface="+mn-lt"/>
          <a:ea typeface="+mn-ea"/>
          <a:cs typeface="+mn-cs"/>
        </a:defRPr>
      </a:lvl1pPr>
      <a:lvl2pPr marL="742950" indent="-285750" algn="l">
        <a:spcBef>
          <a:spcPts val="0"/>
        </a:spcBef>
        <a:spcAft>
          <a:spcPts val="0"/>
        </a:spcAft>
        <a:buClr>
          <a:srgbClr val="1F497D"/>
        </a:buClr>
        <a:buChar char="–"/>
        <a:defRPr sz="1600">
          <a:solidFill>
            <a:schemeClr val="tx1"/>
          </a:solidFill>
          <a:latin typeface="+mn-lt"/>
        </a:defRPr>
      </a:lvl2pPr>
      <a:lvl3pPr marL="1143000" indent="-228600" algn="l">
        <a:spcBef>
          <a:spcPts val="0"/>
        </a:spcBef>
        <a:spcAft>
          <a:spcPts val="0"/>
        </a:spcAft>
        <a:buClr>
          <a:srgbClr val="1F497D"/>
        </a:buClr>
        <a:buChar char="•"/>
        <a:defRPr sz="1400">
          <a:solidFill>
            <a:schemeClr val="tx1"/>
          </a:solidFill>
          <a:latin typeface="+mn-lt"/>
        </a:defRPr>
      </a:lvl3pPr>
      <a:lvl4pPr marL="1600200" indent="-228600" algn="l">
        <a:spcBef>
          <a:spcPts val="0"/>
        </a:spcBef>
        <a:spcAft>
          <a:spcPts val="0"/>
        </a:spcAft>
        <a:buClr>
          <a:srgbClr val="1F497D"/>
        </a:buClr>
        <a:buChar char="–"/>
        <a:defRPr sz="1400">
          <a:solidFill>
            <a:schemeClr val="tx1"/>
          </a:solidFill>
          <a:latin typeface="+mn-lt"/>
        </a:defRPr>
      </a:lvl4pPr>
      <a:lvl5pPr marL="2057400" indent="-228600" algn="l">
        <a:spcBef>
          <a:spcPts val="0"/>
        </a:spcBef>
        <a:spcAft>
          <a:spcPts val="0"/>
        </a:spcAft>
        <a:buClr>
          <a:srgbClr val="1F497D"/>
        </a:buClr>
        <a:buFont typeface="Arial"/>
        <a:buChar char="»"/>
        <a:defRPr sz="1400">
          <a:solidFill>
            <a:schemeClr val="tx1"/>
          </a:solidFill>
          <a:latin typeface="+mn-lt"/>
        </a:defRPr>
      </a:lvl5pPr>
      <a:lvl6pPr marL="2514600" indent="-228600" algn="l">
        <a:spcBef>
          <a:spcPts val="0"/>
        </a:spcBef>
        <a:spcAft>
          <a:spcPts val="0"/>
        </a:spcAft>
        <a:buClr>
          <a:srgbClr val="1F497D"/>
        </a:buClr>
        <a:buFont typeface="Arial"/>
        <a:buChar char="»"/>
        <a:defRPr sz="1400">
          <a:solidFill>
            <a:schemeClr val="tx1"/>
          </a:solidFill>
          <a:latin typeface="+mn-lt"/>
        </a:defRPr>
      </a:lvl6pPr>
      <a:lvl7pPr marL="2971800" indent="-228600" algn="l">
        <a:spcBef>
          <a:spcPts val="0"/>
        </a:spcBef>
        <a:spcAft>
          <a:spcPts val="0"/>
        </a:spcAft>
        <a:buClr>
          <a:srgbClr val="1F497D"/>
        </a:buClr>
        <a:buFont typeface="Arial"/>
        <a:buChar char="»"/>
        <a:defRPr sz="1400">
          <a:solidFill>
            <a:schemeClr val="tx1"/>
          </a:solidFill>
          <a:latin typeface="+mn-lt"/>
        </a:defRPr>
      </a:lvl7pPr>
      <a:lvl8pPr marL="3429000" indent="-228600" algn="l">
        <a:spcBef>
          <a:spcPts val="0"/>
        </a:spcBef>
        <a:spcAft>
          <a:spcPts val="0"/>
        </a:spcAft>
        <a:buClr>
          <a:srgbClr val="1F497D"/>
        </a:buClr>
        <a:buFont typeface="Arial"/>
        <a:buChar char="»"/>
        <a:defRPr sz="1400">
          <a:solidFill>
            <a:schemeClr val="tx1"/>
          </a:solidFill>
          <a:latin typeface="+mn-lt"/>
        </a:defRPr>
      </a:lvl8pPr>
      <a:lvl9pPr marL="3886200" indent="-228600" algn="l">
        <a:spcBef>
          <a:spcPts val="0"/>
        </a:spcBef>
        <a:spcAft>
          <a:spcPts val="0"/>
        </a:spcAft>
        <a:buClr>
          <a:srgbClr val="1F497D"/>
        </a:buClr>
        <a:buFont typeface="Arial"/>
        <a:buChar char="»"/>
        <a:defRPr sz="1400">
          <a:solidFill>
            <a:schemeClr val="tx1"/>
          </a:solidFill>
          <a:latin typeface="+mn-lt"/>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0.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47.jp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6.png"/><Relationship Id="rId5" Type="http://schemas.openxmlformats.org/officeDocument/2006/relationships/image" Target="../media/image45.jp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13" Type="http://schemas.openxmlformats.org/officeDocument/2006/relationships/image" Target="../media/image771.png"/><Relationship Id="rId3" Type="http://schemas.openxmlformats.org/officeDocument/2006/relationships/tags" Target="../tags/tag4.xml"/><Relationship Id="rId7" Type="http://schemas.openxmlformats.org/officeDocument/2006/relationships/slideLayout" Target="../slideLayouts/slideLayout2.xml"/><Relationship Id="rId12" Type="http://schemas.openxmlformats.org/officeDocument/2006/relationships/tags" Target="../tags/tag129.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761.png"/><Relationship Id="rId5" Type="http://schemas.openxmlformats.org/officeDocument/2006/relationships/tags" Target="../tags/tag6.xml"/><Relationship Id="rId10" Type="http://schemas.openxmlformats.org/officeDocument/2006/relationships/tags" Target="../tags/tag126.xml"/><Relationship Id="rId4" Type="http://schemas.openxmlformats.org/officeDocument/2006/relationships/tags" Target="../tags/tag5.xml"/><Relationship Id="rId9" Type="http://schemas.openxmlformats.org/officeDocument/2006/relationships/image" Target="../media/image48.GIF"/><Relationship Id="rId1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6.png"/><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8.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17.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5.png"/><Relationship Id="rId7" Type="http://schemas.openxmlformats.org/officeDocument/2006/relationships/image" Target="../media/image7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7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0.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jpg"/><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jp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标题 5"/>
          <p:cNvSpPr>
            <a:spLocks noGrp="1"/>
          </p:cNvSpPr>
          <p:nvPr>
            <p:ph type="ctrTitle"/>
          </p:nvPr>
        </p:nvSpPr>
        <p:spPr bwMode="auto">
          <a:xfrm>
            <a:off x="990600" y="2286000"/>
            <a:ext cx="10637838" cy="1069975"/>
          </a:xfrm>
        </p:spPr>
        <p:txBody>
          <a:bodyPr/>
          <a:lstStyle/>
          <a:p>
            <a:pPr algn="ctr">
              <a:defRPr/>
            </a:pPr>
            <a:r>
              <a:rPr lang="en-US" dirty="0"/>
              <a:t>P</a:t>
            </a:r>
            <a:r>
              <a:rPr lang="en-US" altLang="zh-CN" dirty="0"/>
              <a:t>ion and Kaon Fragmentation Functions</a:t>
            </a:r>
            <a:br>
              <a:rPr lang="en-US" sz="3200" dirty="0"/>
            </a:br>
            <a:endParaRPr lang="en-US" sz="6600" dirty="0">
              <a:latin typeface="Comic Sans MS"/>
            </a:endParaRPr>
          </a:p>
        </p:txBody>
      </p:sp>
      <p:sp>
        <p:nvSpPr>
          <p:cNvPr id="10" name="Text Box 2"/>
          <p:cNvSpPr txBox="1"/>
          <p:nvPr/>
        </p:nvSpPr>
        <p:spPr bwMode="auto">
          <a:xfrm>
            <a:off x="4851399" y="5955268"/>
            <a:ext cx="2489201"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noProof="0" dirty="0">
                <a:solidFill>
                  <a:srgbClr val="632E62"/>
                </a:solidFill>
                <a:latin typeface="Comic Sans MS"/>
                <a:cs typeface="Arial"/>
              </a:rPr>
              <a:t>October</a:t>
            </a:r>
            <a:r>
              <a:rPr kumimoji="0" lang="en-US" sz="1800" b="0" i="0" u="none" strike="noStrike" kern="0" cap="none" spc="0" normalizeH="0" baseline="0" noProof="0" dirty="0">
                <a:ln>
                  <a:noFill/>
                </a:ln>
                <a:solidFill>
                  <a:srgbClr val="632E62"/>
                </a:solidFill>
                <a:effectLst/>
                <a:uLnTx/>
                <a:uFillTx/>
                <a:latin typeface="Comic Sans MS"/>
                <a:ea typeface="+mn-ea"/>
                <a:cs typeface="Arial"/>
              </a:rPr>
              <a:t> 18, 2024</a:t>
            </a:r>
            <a:endParaRPr kumimoji="0" sz="1800" b="0" i="0" u="none" strike="noStrike" kern="0" cap="none" spc="0" normalizeH="0" baseline="0" noProof="0" dirty="0">
              <a:ln>
                <a:noFill/>
              </a:ln>
              <a:solidFill>
                <a:prstClr val="black"/>
              </a:solidFill>
              <a:effectLst/>
              <a:uLnTx/>
              <a:uFillTx/>
              <a:latin typeface="Calibri"/>
              <a:cs typeface="Arial"/>
            </a:endParaRPr>
          </a:p>
        </p:txBody>
      </p:sp>
      <p:sp>
        <p:nvSpPr>
          <p:cNvPr id="11" name="文本框 10"/>
          <p:cNvSpPr txBox="1"/>
          <p:nvPr/>
        </p:nvSpPr>
        <p:spPr bwMode="auto">
          <a:xfrm>
            <a:off x="3619499" y="3578276"/>
            <a:ext cx="49530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92278F">
                    <a:lumMod val="50000"/>
                  </a:srgbClr>
                </a:solidFill>
                <a:effectLst/>
                <a:uLnTx/>
                <a:uFillTx/>
                <a:latin typeface="Comic Sans MS"/>
                <a:ea typeface="+mn-ea"/>
                <a:cs typeface="Arial"/>
              </a:rPr>
              <a:t>Hui-Yu Xing </a:t>
            </a:r>
            <a:r>
              <a:rPr kumimoji="0" lang="zh-CN" altLang="en-US" sz="2000" b="0" i="0" u="none" strike="noStrike" kern="0" cap="none" spc="0" normalizeH="0" baseline="0" noProof="0" dirty="0">
                <a:ln>
                  <a:noFill/>
                </a:ln>
                <a:solidFill>
                  <a:srgbClr val="92278F">
                    <a:lumMod val="50000"/>
                  </a:srgbClr>
                </a:solidFill>
                <a:effectLst/>
                <a:uLnTx/>
                <a:uFillTx/>
                <a:latin typeface="Comic Sans MS"/>
                <a:ea typeface="+mn-ea"/>
                <a:cs typeface="Arial"/>
              </a:rPr>
              <a:t>（邢惠瑜）</a:t>
            </a:r>
          </a:p>
        </p:txBody>
      </p:sp>
      <p:sp>
        <p:nvSpPr>
          <p:cNvPr id="12" name="文本框 11"/>
          <p:cNvSpPr txBox="1"/>
          <p:nvPr/>
        </p:nvSpPr>
        <p:spPr bwMode="auto">
          <a:xfrm>
            <a:off x="7554119" y="4724400"/>
            <a:ext cx="4074319" cy="369332"/>
          </a:xfrm>
          <a:prstGeom prst="rect">
            <a:avLst/>
          </a:prstGeom>
          <a:noFill/>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92278F">
                    <a:lumMod val="50000"/>
                  </a:srgbClr>
                </a:solidFill>
                <a:effectLst/>
                <a:uLnTx/>
                <a:uFillTx/>
                <a:latin typeface="Comic Sans MS"/>
                <a:ea typeface="+mn-ea"/>
                <a:cs typeface="Arial"/>
              </a:rPr>
              <a:t>Supervisor: Prof. Craig D. Roberts</a:t>
            </a:r>
            <a:endParaRPr kumimoji="0" lang="zh-CN" altLang="en-US" sz="1800" b="0" i="0" u="none" strike="noStrike" kern="0" cap="none" spc="0" normalizeH="0" baseline="0" noProof="0" dirty="0">
              <a:ln>
                <a:noFill/>
              </a:ln>
              <a:solidFill>
                <a:prstClr val="black"/>
              </a:solidFill>
              <a:effectLst/>
              <a:uLnTx/>
              <a:uFillTx/>
              <a:latin typeface="Calibri"/>
              <a:ea typeface="+mn-ea"/>
              <a:cs typeface="Arial"/>
            </a:endParaRPr>
          </a:p>
        </p:txBody>
      </p:sp>
      <p:sp>
        <p:nvSpPr>
          <p:cNvPr id="2" name="文本框 1">
            <a:extLst>
              <a:ext uri="{FF2B5EF4-FFF2-40B4-BE49-F238E27FC236}">
                <a16:creationId xmlns:a16="http://schemas.microsoft.com/office/drawing/2014/main" id="{27C6C60D-ACBA-9E29-8668-B31A01ADC6D1}"/>
              </a:ext>
            </a:extLst>
          </p:cNvPr>
          <p:cNvSpPr txBox="1"/>
          <p:nvPr/>
        </p:nvSpPr>
        <p:spPr bwMode="auto">
          <a:xfrm>
            <a:off x="3962400" y="5346811"/>
            <a:ext cx="49530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92278F">
                    <a:lumMod val="50000"/>
                  </a:srgbClr>
                </a:solidFill>
                <a:effectLst/>
                <a:uLnTx/>
                <a:uFillTx/>
                <a:latin typeface="Comic Sans MS"/>
                <a:ea typeface="+mn-ea"/>
                <a:cs typeface="Arial"/>
              </a:rPr>
              <a:t>第二届核子三维结构研讨会（青岛）</a:t>
            </a:r>
          </a:p>
        </p:txBody>
      </p:sp>
    </p:spTree>
    <p:extLst>
      <p:ext uri="{BB962C8B-B14F-4D97-AF65-F5344CB8AC3E}">
        <p14:creationId xmlns:p14="http://schemas.microsoft.com/office/powerpoint/2010/main" val="68910491"/>
      </p:ext>
    </p:extLst>
  </p:cSld>
  <p:clrMapOvr>
    <a:masterClrMapping/>
  </p:clrMapOvr>
  <p:transition advTm="11803"/>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4" name="Title 1"/>
          <p:cNvSpPr txBox="1"/>
          <p:nvPr/>
        </p:nvSpPr>
        <p:spPr bwMode="auto">
          <a:xfrm>
            <a:off x="328513" y="104726"/>
            <a:ext cx="5697055" cy="5249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ts val="0"/>
              </a:spcBef>
              <a:spcAft>
                <a:spcPts val="0"/>
              </a:spcAft>
              <a:defRPr sz="2600" b="1">
                <a:solidFill>
                  <a:schemeClr val="tx2"/>
                </a:solidFill>
                <a:latin typeface="+mj-lt"/>
                <a:ea typeface="+mj-ea"/>
                <a:cs typeface="+mj-cs"/>
              </a:defRPr>
            </a:lvl1pPr>
            <a:lvl2pPr algn="l">
              <a:spcBef>
                <a:spcPts val="0"/>
              </a:spcBef>
              <a:spcAft>
                <a:spcPts val="0"/>
              </a:spcAft>
              <a:defRPr sz="2600" b="1">
                <a:solidFill>
                  <a:schemeClr val="tx2"/>
                </a:solidFill>
                <a:latin typeface="Trebuchet MS"/>
              </a:defRPr>
            </a:lvl2pPr>
            <a:lvl3pPr algn="l">
              <a:spcBef>
                <a:spcPts val="0"/>
              </a:spcBef>
              <a:spcAft>
                <a:spcPts val="0"/>
              </a:spcAft>
              <a:defRPr sz="2600" b="1">
                <a:solidFill>
                  <a:schemeClr val="tx2"/>
                </a:solidFill>
                <a:latin typeface="Trebuchet MS"/>
              </a:defRPr>
            </a:lvl3pPr>
            <a:lvl4pPr algn="l">
              <a:spcBef>
                <a:spcPts val="0"/>
              </a:spcBef>
              <a:spcAft>
                <a:spcPts val="0"/>
              </a:spcAft>
              <a:defRPr sz="2600" b="1">
                <a:solidFill>
                  <a:schemeClr val="tx2"/>
                </a:solidFill>
                <a:latin typeface="Trebuchet MS"/>
              </a:defRPr>
            </a:lvl4pPr>
            <a:lvl5pPr algn="l">
              <a:spcBef>
                <a:spcPts val="0"/>
              </a:spcBef>
              <a:spcAft>
                <a:spcPts val="0"/>
              </a:spcAft>
              <a:defRPr sz="2600" b="1">
                <a:solidFill>
                  <a:schemeClr val="tx2"/>
                </a:solidFill>
                <a:latin typeface="Trebuchet MS"/>
              </a:defRPr>
            </a:lvl5pPr>
            <a:lvl6pPr marL="457200" algn="l">
              <a:spcBef>
                <a:spcPts val="0"/>
              </a:spcBef>
              <a:spcAft>
                <a:spcPts val="0"/>
              </a:spcAft>
              <a:defRPr sz="2600" b="1">
                <a:solidFill>
                  <a:schemeClr val="tx2"/>
                </a:solidFill>
                <a:latin typeface="Trebuchet MS"/>
              </a:defRPr>
            </a:lvl6pPr>
            <a:lvl7pPr marL="914400" algn="l">
              <a:spcBef>
                <a:spcPts val="0"/>
              </a:spcBef>
              <a:spcAft>
                <a:spcPts val="0"/>
              </a:spcAft>
              <a:defRPr sz="2600" b="1">
                <a:solidFill>
                  <a:schemeClr val="tx2"/>
                </a:solidFill>
                <a:latin typeface="Trebuchet MS"/>
              </a:defRPr>
            </a:lvl7pPr>
            <a:lvl8pPr marL="1371600" algn="l">
              <a:spcBef>
                <a:spcPts val="0"/>
              </a:spcBef>
              <a:spcAft>
                <a:spcPts val="0"/>
              </a:spcAft>
              <a:defRPr sz="2600" b="1">
                <a:solidFill>
                  <a:schemeClr val="tx2"/>
                </a:solidFill>
                <a:latin typeface="Trebuchet MS"/>
              </a:defRPr>
            </a:lvl8pPr>
            <a:lvl9pPr marL="1828800" algn="l">
              <a:spcBef>
                <a:spcPts val="0"/>
              </a:spcBef>
              <a:spcAft>
                <a:spcPts val="0"/>
              </a:spcAft>
              <a:defRPr sz="2600" b="1">
                <a:solidFill>
                  <a:schemeClr val="tx2"/>
                </a:solidFill>
                <a:latin typeface="Trebuchet M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0" noProof="0" dirty="0">
                <a:ln w="0"/>
                <a:solidFill>
                  <a:srgbClr val="92278F"/>
                </a:solidFill>
                <a:effectLst/>
                <a:uLnTx/>
                <a:uFillTx/>
                <a:latin typeface="Trebuchet MS"/>
                <a:ea typeface="+mj-ea"/>
                <a:cs typeface="Arial"/>
              </a:rPr>
              <a:t>CSMs for DF and FF</a:t>
            </a:r>
          </a:p>
        </p:txBody>
      </p:sp>
      <p:sp>
        <p:nvSpPr>
          <p:cNvPr id="28" name="Footer Placeholder 4">
            <a:extLst>
              <a:ext uri="{FF2B5EF4-FFF2-40B4-BE49-F238E27FC236}">
                <a16:creationId xmlns:a16="http://schemas.microsoft.com/office/drawing/2014/main" id="{6EAC9E42-EEC7-8875-1ADB-60B53D86FF0A}"/>
              </a:ext>
            </a:extLst>
          </p:cNvPr>
          <p:cNvSpPr>
            <a:spLocks noGrp="1"/>
          </p:cNvSpPr>
          <p:nvPr>
            <p:ph type="ftr" sz="quarter" idx="11"/>
          </p:nvPr>
        </p:nvSpPr>
        <p:spPr bwMode="auto">
          <a:xfrm>
            <a:off x="914400" y="6342676"/>
            <a:ext cx="7922684" cy="228600"/>
          </a:xfrm>
        </p:spPr>
        <p:txBody>
          <a:bodyPr/>
          <a:lstStyle/>
          <a:p>
            <a:r>
              <a:rPr lang="fr-FR" altLang="zh-CN" sz="1100"/>
              <a:t>hyxing.phys@gmail.com, Pion and Kaon Fragmentation Functions. Total pages (18) </a:t>
            </a:r>
            <a:endParaRPr lang="en-US" sz="1100" dirty="0"/>
          </a:p>
        </p:txBody>
      </p:sp>
      <p:grpSp>
        <p:nvGrpSpPr>
          <p:cNvPr id="33" name="组合 32"/>
          <p:cNvGrpSpPr/>
          <p:nvPr/>
        </p:nvGrpSpPr>
        <p:grpSpPr>
          <a:xfrm>
            <a:off x="5936753" y="1105670"/>
            <a:ext cx="7055148" cy="3885123"/>
            <a:chOff x="7081544" y="869898"/>
            <a:chExt cx="4869500" cy="2509018"/>
          </a:xfrm>
        </p:grpSpPr>
        <p:grpSp>
          <p:nvGrpSpPr>
            <p:cNvPr id="4" name="组合 3"/>
            <p:cNvGrpSpPr/>
            <p:nvPr/>
          </p:nvGrpSpPr>
          <p:grpSpPr>
            <a:xfrm>
              <a:off x="7081544" y="869898"/>
              <a:ext cx="4869500" cy="2509018"/>
              <a:chOff x="6900871" y="435402"/>
              <a:chExt cx="4075348" cy="2178496"/>
            </a:xfrm>
          </p:grpSpPr>
          <p:pic>
            <p:nvPicPr>
              <p:cNvPr id="2" name="图片 1"/>
              <p:cNvPicPr>
                <a:picLocks noChangeAspect="1"/>
              </p:cNvPicPr>
              <p:nvPr/>
            </p:nvPicPr>
            <p:blipFill>
              <a:blip r:embed="rId3"/>
              <a:stretch/>
            </p:blipFill>
            <p:spPr bwMode="auto">
              <a:xfrm>
                <a:off x="7010401" y="435402"/>
                <a:ext cx="3424578" cy="2178496"/>
              </a:xfrm>
              <a:prstGeom prst="rect">
                <a:avLst/>
              </a:prstGeom>
            </p:spPr>
          </p:pic>
          <p:cxnSp>
            <p:nvCxnSpPr>
              <p:cNvPr id="23" name="直接箭头连接符 22">
                <a:extLst>
                  <a:ext uri="{FF2B5EF4-FFF2-40B4-BE49-F238E27FC236}">
                    <a16:creationId xmlns:a16="http://schemas.microsoft.com/office/drawing/2014/main" id="{DA4F653C-9A51-10BC-7B33-129787FD17AE}"/>
                  </a:ext>
                </a:extLst>
              </p:cNvPr>
              <p:cNvCxnSpPr>
                <a:cxnSpLocks/>
              </p:cNvCxnSpPr>
              <p:nvPr/>
            </p:nvCxnSpPr>
            <p:spPr bwMode="auto">
              <a:xfrm>
                <a:off x="6900871" y="776155"/>
                <a:ext cx="2128613" cy="404766"/>
              </a:xfrm>
              <a:prstGeom prst="straightConnector1">
                <a:avLst/>
              </a:prstGeom>
              <a:noFill/>
              <a:ln w="12700" cap="flat" cmpd="sng" algn="ctr">
                <a:solidFill>
                  <a:schemeClr val="accent6">
                    <a:lumMod val="75000"/>
                  </a:schemeClr>
                </a:solidFill>
                <a:prstDash val="solid"/>
                <a:round/>
                <a:headEnd type="none" w="med" len="med"/>
                <a:tailEnd type="triangle"/>
              </a:ln>
            </p:spPr>
          </p:cxnSp>
          <p:cxnSp>
            <p:nvCxnSpPr>
              <p:cNvPr id="27" name="直接箭头连接符 26">
                <a:extLst>
                  <a:ext uri="{FF2B5EF4-FFF2-40B4-BE49-F238E27FC236}">
                    <a16:creationId xmlns:a16="http://schemas.microsoft.com/office/drawing/2014/main" id="{275087BF-1C8E-7988-506A-DE4EEA67BFBE}"/>
                  </a:ext>
                </a:extLst>
              </p:cNvPr>
              <p:cNvCxnSpPr>
                <a:cxnSpLocks/>
              </p:cNvCxnSpPr>
              <p:nvPr/>
            </p:nvCxnSpPr>
            <p:spPr bwMode="auto">
              <a:xfrm flipH="1">
                <a:off x="8825084" y="629712"/>
                <a:ext cx="395116" cy="137523"/>
              </a:xfrm>
              <a:prstGeom prst="straightConnector1">
                <a:avLst/>
              </a:prstGeom>
              <a:noFill/>
              <a:ln w="12700" cap="flat" cmpd="sng" algn="ctr">
                <a:solidFill>
                  <a:schemeClr val="accent1"/>
                </a:solidFill>
                <a:prstDash val="solid"/>
                <a:round/>
                <a:headEnd type="none" w="med" len="med"/>
                <a:tailEnd type="triangle"/>
              </a:ln>
            </p:spPr>
          </p:cxnSp>
          <p:sp>
            <p:nvSpPr>
              <p:cNvPr id="29" name="文本框 28">
                <a:extLst>
                  <a:ext uri="{FF2B5EF4-FFF2-40B4-BE49-F238E27FC236}">
                    <a16:creationId xmlns:a16="http://schemas.microsoft.com/office/drawing/2014/main" id="{95EE8450-345F-029C-219B-E95F0B62BE85}"/>
                  </a:ext>
                </a:extLst>
              </p:cNvPr>
              <p:cNvSpPr txBox="1"/>
              <p:nvPr/>
            </p:nvSpPr>
            <p:spPr bwMode="auto">
              <a:xfrm>
                <a:off x="9230470" y="482341"/>
                <a:ext cx="1745749" cy="3521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632E62"/>
                    </a:solidFill>
                    <a:effectLst/>
                    <a:uLnTx/>
                    <a:uFillTx/>
                    <a:latin typeface="Calibri"/>
                    <a:cs typeface="Arial"/>
                  </a:rPr>
                  <a:t>E615</a:t>
                </a:r>
                <a:endParaRPr kumimoji="0" lang="zh-CN" altLang="en-US" sz="2000" b="0" i="0" u="none" strike="noStrike" kern="1200" cap="none" spc="0" normalizeH="0" baseline="0" noProof="0" dirty="0">
                  <a:ln>
                    <a:noFill/>
                  </a:ln>
                  <a:solidFill>
                    <a:srgbClr val="632E62"/>
                  </a:solidFill>
                  <a:effectLst/>
                  <a:uLnTx/>
                  <a:uFillTx/>
                  <a:latin typeface="Calibri"/>
                  <a:cs typeface="Arial"/>
                </a:endParaRPr>
              </a:p>
            </p:txBody>
          </p:sp>
        </p:grpSp>
        <p:sp>
          <p:nvSpPr>
            <p:cNvPr id="3" name="文本框 2"/>
            <p:cNvSpPr txBox="1"/>
            <p:nvPr/>
          </p:nvSpPr>
          <p:spPr>
            <a:xfrm>
              <a:off x="10504844" y="1570680"/>
              <a:ext cx="1065391" cy="369332"/>
            </a:xfrm>
            <a:prstGeom prst="rect">
              <a:avLst/>
            </a:prstGeom>
            <a:noFill/>
          </p:spPr>
          <p:txBody>
            <a:bodyPr wrap="square" rtlCol="0">
              <a:spAutoFit/>
            </a:bodyPr>
            <a:lstStyle/>
            <a:p>
              <a:r>
                <a:rPr lang="en-US" altLang="zh-CN" dirty="0">
                  <a:solidFill>
                    <a:schemeClr val="bg1">
                      <a:lumMod val="50000"/>
                    </a:schemeClr>
                  </a:solidFill>
                </a:rPr>
                <a:t>LQCD DF</a:t>
              </a:r>
              <a:endParaRPr lang="zh-CN" altLang="en-US" dirty="0">
                <a:solidFill>
                  <a:schemeClr val="bg1">
                    <a:lumMod val="50000"/>
                  </a:schemeClr>
                </a:solidFill>
              </a:endParaRPr>
            </a:p>
          </p:txBody>
        </p:sp>
        <p:cxnSp>
          <p:nvCxnSpPr>
            <p:cNvPr id="19" name="直接箭头连接符 18"/>
            <p:cNvCxnSpPr/>
            <p:nvPr/>
          </p:nvCxnSpPr>
          <p:spPr bwMode="auto">
            <a:xfrm flipH="1">
              <a:off x="9803215" y="1787440"/>
              <a:ext cx="697316" cy="237817"/>
            </a:xfrm>
            <a:prstGeom prst="straightConnector1">
              <a:avLst/>
            </a:prstGeom>
            <a:noFill/>
            <a:ln w="9525" cap="flat" cmpd="sng" algn="ctr">
              <a:solidFill>
                <a:schemeClr val="bg1">
                  <a:lumMod val="50000"/>
                </a:schemeClr>
              </a:solidFill>
              <a:prstDash val="solid"/>
              <a:round/>
              <a:headEnd type="none" w="med" len="med"/>
              <a:tailEnd type="triangle"/>
            </a:ln>
          </p:spPr>
        </p:cxnSp>
      </p:grpSp>
      <p:sp>
        <p:nvSpPr>
          <p:cNvPr id="35" name="文本框 34">
            <a:extLst>
              <a:ext uri="{FF2B5EF4-FFF2-40B4-BE49-F238E27FC236}">
                <a16:creationId xmlns:a16="http://schemas.microsoft.com/office/drawing/2014/main" id="{04DAB986-7DF2-8FDA-19EC-A2DE9F265E1C}"/>
              </a:ext>
            </a:extLst>
          </p:cNvPr>
          <p:cNvSpPr txBox="1"/>
          <p:nvPr/>
        </p:nvSpPr>
        <p:spPr bwMode="auto">
          <a:xfrm>
            <a:off x="446794" y="1002784"/>
            <a:ext cx="5955961" cy="830997"/>
          </a:xfrm>
          <a:prstGeom prst="rect">
            <a:avLst/>
          </a:prstGeom>
          <a:noFill/>
        </p:spPr>
        <p:txBody>
          <a:bodyPr wrap="square">
            <a:spAutoFit/>
          </a:bodyPr>
          <a:lstStyle/>
          <a:p>
            <a:r>
              <a:rPr lang="en-US" altLang="zh-CN" sz="2400" b="0" i="0" dirty="0">
                <a:solidFill>
                  <a:schemeClr val="accent1">
                    <a:lumMod val="75000"/>
                  </a:schemeClr>
                </a:solidFill>
                <a:effectLst/>
              </a:rPr>
              <a:t>1.  DF prediction obtained using </a:t>
            </a:r>
          </a:p>
          <a:p>
            <a:r>
              <a:rPr lang="en-US" altLang="zh-CN" sz="2400" dirty="0">
                <a:solidFill>
                  <a:schemeClr val="accent1">
                    <a:lumMod val="75000"/>
                  </a:schemeClr>
                </a:solidFill>
              </a:rPr>
              <a:t>     </a:t>
            </a:r>
            <a:r>
              <a:rPr lang="en-US" altLang="zh-CN" sz="2400" b="0" i="0" dirty="0">
                <a:solidFill>
                  <a:schemeClr val="accent1">
                    <a:lumMod val="75000"/>
                  </a:schemeClr>
                </a:solidFill>
                <a:effectLst/>
              </a:rPr>
              <a:t>continuum Schwinger function methods</a:t>
            </a:r>
            <a:endParaRPr lang="zh-CN" altLang="en-US" sz="2400" dirty="0">
              <a:solidFill>
                <a:schemeClr val="accent1">
                  <a:lumMod val="75000"/>
                </a:schemeClr>
              </a:solidFill>
            </a:endParaRPr>
          </a:p>
        </p:txBody>
      </p:sp>
      <p:grpSp>
        <p:nvGrpSpPr>
          <p:cNvPr id="39" name="组合 38"/>
          <p:cNvGrpSpPr/>
          <p:nvPr/>
        </p:nvGrpSpPr>
        <p:grpSpPr>
          <a:xfrm>
            <a:off x="1047327" y="1999146"/>
            <a:ext cx="4329710" cy="913829"/>
            <a:chOff x="1109220" y="4508392"/>
            <a:chExt cx="4329710" cy="913829"/>
          </a:xfrm>
        </p:grpSpPr>
        <p:pic>
          <p:nvPicPr>
            <p:cNvPr id="36" name="图片 35">
              <a:extLst>
                <a:ext uri="{FF2B5EF4-FFF2-40B4-BE49-F238E27FC236}">
                  <a16:creationId xmlns:a16="http://schemas.microsoft.com/office/drawing/2014/main" id="{3DA275E8-5265-29BA-E949-9243855F0378}"/>
                </a:ext>
              </a:extLst>
            </p:cNvPr>
            <p:cNvPicPr>
              <a:picLocks noChangeAspect="1"/>
            </p:cNvPicPr>
            <p:nvPr/>
          </p:nvPicPr>
          <p:blipFill>
            <a:blip r:embed="rId4"/>
            <a:stretch/>
          </p:blipFill>
          <p:spPr bwMode="auto">
            <a:xfrm>
              <a:off x="1109220" y="4508392"/>
              <a:ext cx="4329710" cy="513719"/>
            </a:xfrm>
            <a:prstGeom prst="rect">
              <a:avLst/>
            </a:prstGeom>
            <a:effectLst/>
          </p:spPr>
        </p:pic>
        <mc:AlternateContent xmlns:mc="http://schemas.openxmlformats.org/markup-compatibility/2006" xmlns:a14="http://schemas.microsoft.com/office/drawing/2010/main">
          <mc:Choice Requires="a14">
            <p:sp>
              <p:nvSpPr>
                <p:cNvPr id="37" name="文本框 36"/>
                <p:cNvSpPr txBox="1"/>
                <p:nvPr/>
              </p:nvSpPr>
              <p:spPr bwMode="auto">
                <a:xfrm>
                  <a:off x="3681275" y="5022111"/>
                  <a:ext cx="152400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altLang="zh-CN" sz="2000" i="1" smtClean="0">
                            <a:solidFill>
                              <a:schemeClr val="tx2"/>
                            </a:solidFill>
                            <a:latin typeface="Cambria Math" panose="02040503050406030204" pitchFamily="18" charset="0"/>
                          </a:rPr>
                          <m:t>ρ</m:t>
                        </m:r>
                        <m:r>
                          <a:rPr lang="en-US" altLang="zh-CN" sz="2000" b="0" i="1" smtClean="0">
                            <a:solidFill>
                              <a:schemeClr val="tx2"/>
                            </a:solidFill>
                            <a:latin typeface="Cambria Math" panose="02040503050406030204" pitchFamily="18" charset="0"/>
                          </a:rPr>
                          <m:t>=0.066</m:t>
                        </m:r>
                      </m:oMath>
                    </m:oMathPara>
                  </a14:m>
                  <a:endParaRPr lang="zh-CN" altLang="en-US" sz="2000" dirty="0">
                    <a:solidFill>
                      <a:schemeClr val="tx2"/>
                    </a:solidFill>
                  </a:endParaRPr>
                </a:p>
              </p:txBody>
            </p:sp>
          </mc:Choice>
          <mc:Fallback xmlns="">
            <p:sp>
              <p:nvSpPr>
                <p:cNvPr id="37" name="文本框 36"/>
                <p:cNvSpPr txBox="1">
                  <a:spLocks noRot="1" noChangeAspect="1" noMove="1" noResize="1" noEditPoints="1" noAdjustHandles="1" noChangeArrowheads="1" noChangeShapeType="1" noTextEdit="1"/>
                </p:cNvSpPr>
                <p:nvPr/>
              </p:nvSpPr>
              <p:spPr bwMode="auto">
                <a:xfrm>
                  <a:off x="3681275" y="5022111"/>
                  <a:ext cx="1524000" cy="400110"/>
                </a:xfrm>
                <a:prstGeom prst="rect">
                  <a:avLst/>
                </a:prstGeom>
                <a:blipFill>
                  <a:blip r:embed="rId5"/>
                  <a:stretch>
                    <a:fillRect b="-7576"/>
                  </a:stretch>
                </a:blipFill>
              </p:spPr>
              <p:txBody>
                <a:bodyPr/>
                <a:lstStyle/>
                <a:p>
                  <a:r>
                    <a:rPr lang="zh-CN" altLang="en-US">
                      <a:noFill/>
                    </a:rPr>
                    <a:t> </a:t>
                  </a:r>
                </a:p>
              </p:txBody>
            </p:sp>
          </mc:Fallback>
        </mc:AlternateContent>
      </p:grpSp>
      <p:pic>
        <p:nvPicPr>
          <p:cNvPr id="38" name="图片 37">
            <a:extLst>
              <a:ext uri="{FF2B5EF4-FFF2-40B4-BE49-F238E27FC236}">
                <a16:creationId xmlns:a16="http://schemas.microsoft.com/office/drawing/2014/main" id="{77E9BF5E-6FE8-B84B-E80E-1BED16E6509B}"/>
              </a:ext>
            </a:extLst>
          </p:cNvPr>
          <p:cNvPicPr>
            <a:picLocks noChangeAspect="1"/>
          </p:cNvPicPr>
          <p:nvPr/>
        </p:nvPicPr>
        <p:blipFill>
          <a:blip r:embed="rId6"/>
          <a:stretch/>
        </p:blipFill>
        <p:spPr bwMode="auto">
          <a:xfrm>
            <a:off x="1025330" y="3579846"/>
            <a:ext cx="4918270" cy="524209"/>
          </a:xfrm>
          <a:prstGeom prst="rect">
            <a:avLst/>
          </a:prstGeom>
          <a:effectLst/>
        </p:spPr>
      </p:pic>
      <p:sp>
        <p:nvSpPr>
          <p:cNvPr id="40" name="文本框 39">
            <a:extLst>
              <a:ext uri="{FF2B5EF4-FFF2-40B4-BE49-F238E27FC236}">
                <a16:creationId xmlns:a16="http://schemas.microsoft.com/office/drawing/2014/main" id="{04DAB986-7DF2-8FDA-19EC-A2DE9F265E1C}"/>
              </a:ext>
            </a:extLst>
          </p:cNvPr>
          <p:cNvSpPr txBox="1"/>
          <p:nvPr/>
        </p:nvSpPr>
        <p:spPr bwMode="auto">
          <a:xfrm>
            <a:off x="448751" y="2997177"/>
            <a:ext cx="10058400" cy="430887"/>
          </a:xfrm>
          <a:prstGeom prst="rect">
            <a:avLst/>
          </a:prstGeom>
          <a:noFill/>
        </p:spPr>
        <p:txBody>
          <a:bodyPr wrap="square">
            <a:spAutoFit/>
          </a:bodyPr>
          <a:lstStyle/>
          <a:p>
            <a:r>
              <a:rPr lang="en-US" altLang="zh-CN" sz="2200" b="0" i="0" dirty="0">
                <a:solidFill>
                  <a:schemeClr val="accent1">
                    <a:lumMod val="75000"/>
                  </a:schemeClr>
                </a:solidFill>
                <a:effectLst/>
              </a:rPr>
              <a:t>2.  DLY relation gives elementary FF</a:t>
            </a:r>
            <a:endParaRPr lang="zh-CN" altLang="en-US" sz="2200" dirty="0">
              <a:solidFill>
                <a:schemeClr val="accent1">
                  <a:lumMod val="75000"/>
                </a:schemeClr>
              </a:solidFill>
            </a:endParaRPr>
          </a:p>
        </p:txBody>
      </p:sp>
      <p:sp>
        <p:nvSpPr>
          <p:cNvPr id="43" name="灯片编号占位符 42"/>
          <p:cNvSpPr>
            <a:spLocks noGrp="1"/>
          </p:cNvSpPr>
          <p:nvPr>
            <p:ph type="sldNum" sz="quarter" idx="12"/>
          </p:nvPr>
        </p:nvSpPr>
        <p:spPr/>
        <p:txBody>
          <a:bodyPr/>
          <a:lstStyle/>
          <a:p>
            <a:pPr marL="0" marR="0" lvl="0" indent="0" algn="r" defTabSz="914400">
              <a:lnSpc>
                <a:spcPct val="100000"/>
              </a:lnSpc>
              <a:spcBef>
                <a:spcPts val="0"/>
              </a:spcBef>
              <a:spcAft>
                <a:spcPts val="0"/>
              </a:spcAft>
              <a:buClrTx/>
              <a:buSzTx/>
              <a:buFontTx/>
              <a:buNone/>
              <a:defRPr/>
            </a:pPr>
            <a:fld id="{87034D8C-3CB4-402A-BC46-2AB14C0FE90A}" type="slidenum">
              <a:rPr lang="en-US" sz="900" b="0" i="0" u="none" strike="noStrike" cap="none" spc="0" smtClean="0">
                <a:ln>
                  <a:noFill/>
                </a:ln>
                <a:solidFill>
                  <a:prstClr val="black"/>
                </a:solidFill>
                <a:latin typeface="Calibri"/>
                <a:ea typeface="+mn-ea"/>
                <a:cs typeface="+mn-cs"/>
              </a:rPr>
              <a:t>10</a:t>
            </a:fld>
            <a:endParaRPr lang="en-US" sz="900" b="0" i="0" u="none" strike="noStrike" cap="none" spc="0">
              <a:ln>
                <a:noFill/>
              </a:ln>
              <a:solidFill>
                <a:prstClr val="black"/>
              </a:solidFill>
              <a:latin typeface="Calibri"/>
              <a:ea typeface="+mn-ea"/>
              <a:cs typeface="+mn-cs"/>
            </a:endParaRPr>
          </a:p>
        </p:txBody>
      </p:sp>
      <p:sp>
        <p:nvSpPr>
          <p:cNvPr id="44" name="文本框 43">
            <a:extLst>
              <a:ext uri="{FF2B5EF4-FFF2-40B4-BE49-F238E27FC236}">
                <a16:creationId xmlns:a16="http://schemas.microsoft.com/office/drawing/2014/main" id="{B7B1ABCC-3DEB-630B-7D73-830F5777EE08}"/>
              </a:ext>
            </a:extLst>
          </p:cNvPr>
          <p:cNvSpPr txBox="1"/>
          <p:nvPr/>
        </p:nvSpPr>
        <p:spPr bwMode="auto">
          <a:xfrm>
            <a:off x="7391400" y="510252"/>
            <a:ext cx="444377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1" u="none" strike="noStrike" kern="1200" cap="none" spc="0" normalizeH="0" baseline="0" noProof="0" dirty="0" err="1">
                <a:ln>
                  <a:noFill/>
                </a:ln>
                <a:solidFill>
                  <a:schemeClr val="accent5">
                    <a:lumMod val="75000"/>
                  </a:schemeClr>
                </a:solidFill>
                <a:effectLst/>
                <a:uLnTx/>
                <a:uFillTx/>
                <a:cs typeface="Arial"/>
              </a:rPr>
              <a:t>Minghui</a:t>
            </a:r>
            <a:r>
              <a:rPr kumimoji="0" lang="en-US" altLang="zh-CN" sz="1400" b="0" i="1" u="none" strike="noStrike" kern="1200" cap="none" spc="0" normalizeH="0" baseline="0" noProof="0" dirty="0">
                <a:ln>
                  <a:noFill/>
                </a:ln>
                <a:solidFill>
                  <a:schemeClr val="accent5">
                    <a:lumMod val="75000"/>
                  </a:schemeClr>
                </a:solidFill>
                <a:effectLst/>
                <a:uLnTx/>
                <a:uFillTx/>
                <a:cs typeface="Arial"/>
              </a:rPr>
              <a:t> Ding et al., Phys. Rev. D 101 (2020) 5, 054014</a:t>
            </a:r>
          </a:p>
        </p:txBody>
      </p:sp>
      <p:sp>
        <p:nvSpPr>
          <p:cNvPr id="30" name="文本框 29">
            <a:extLst>
              <a:ext uri="{FF2B5EF4-FFF2-40B4-BE49-F238E27FC236}">
                <a16:creationId xmlns:a16="http://schemas.microsoft.com/office/drawing/2014/main" id="{04DAB986-7DF2-8FDA-19EC-A2DE9F265E1C}"/>
              </a:ext>
            </a:extLst>
          </p:cNvPr>
          <p:cNvSpPr txBox="1"/>
          <p:nvPr/>
        </p:nvSpPr>
        <p:spPr bwMode="auto">
          <a:xfrm>
            <a:off x="448751" y="4354326"/>
            <a:ext cx="10058400" cy="430887"/>
          </a:xfrm>
          <a:prstGeom prst="rect">
            <a:avLst/>
          </a:prstGeom>
          <a:noFill/>
        </p:spPr>
        <p:txBody>
          <a:bodyPr wrap="square">
            <a:spAutoFit/>
          </a:bodyPr>
          <a:lstStyle/>
          <a:p>
            <a:r>
              <a:rPr lang="en-US" altLang="zh-CN" sz="2200" b="0" i="0" dirty="0">
                <a:solidFill>
                  <a:schemeClr val="accent1">
                    <a:lumMod val="75000"/>
                  </a:schemeClr>
                </a:solidFill>
                <a:effectLst/>
              </a:rPr>
              <a:t>3.  Solve the jet equation to obtain complete FF</a:t>
            </a:r>
            <a:endParaRPr lang="zh-CN" altLang="en-US" sz="2200" dirty="0">
              <a:solidFill>
                <a:schemeClr val="accent1">
                  <a:lumMod val="75000"/>
                </a:schemeClr>
              </a:solidFill>
            </a:endParaRPr>
          </a:p>
        </p:txBody>
      </p:sp>
      <p:pic>
        <p:nvPicPr>
          <p:cNvPr id="31" name="图片 30"/>
          <p:cNvPicPr>
            <a:picLocks noChangeAspect="1"/>
          </p:cNvPicPr>
          <p:nvPr/>
        </p:nvPicPr>
        <p:blipFill>
          <a:blip r:embed="rId7"/>
          <a:stretch/>
        </p:blipFill>
        <p:spPr bwMode="auto">
          <a:xfrm>
            <a:off x="1288554" y="4818270"/>
            <a:ext cx="4648200" cy="704850"/>
          </a:xfrm>
          <a:prstGeom prst="rect">
            <a:avLst/>
          </a:prstGeom>
        </p:spPr>
      </p:pic>
      <p:sp>
        <p:nvSpPr>
          <p:cNvPr id="34" name="文本框 33">
            <a:extLst>
              <a:ext uri="{FF2B5EF4-FFF2-40B4-BE49-F238E27FC236}">
                <a16:creationId xmlns:a16="http://schemas.microsoft.com/office/drawing/2014/main" id="{04DAB986-7DF2-8FDA-19EC-A2DE9F265E1C}"/>
              </a:ext>
            </a:extLst>
          </p:cNvPr>
          <p:cNvSpPr txBox="1"/>
          <p:nvPr/>
        </p:nvSpPr>
        <p:spPr bwMode="auto">
          <a:xfrm>
            <a:off x="448751" y="5660458"/>
            <a:ext cx="10058400" cy="430887"/>
          </a:xfrm>
          <a:prstGeom prst="rect">
            <a:avLst/>
          </a:prstGeom>
          <a:noFill/>
        </p:spPr>
        <p:txBody>
          <a:bodyPr wrap="square">
            <a:spAutoFit/>
          </a:bodyPr>
          <a:lstStyle/>
          <a:p>
            <a:r>
              <a:rPr lang="en-US" altLang="zh-CN" sz="2200" dirty="0">
                <a:solidFill>
                  <a:schemeClr val="accent1">
                    <a:lumMod val="75000"/>
                  </a:schemeClr>
                </a:solidFill>
              </a:rPr>
              <a:t>4.  Evolve to obtain all pion FFs at phenomenology scale </a:t>
            </a:r>
            <a:r>
              <a:rPr lang="zh-CN" altLang="en-US" sz="2200" dirty="0">
                <a:solidFill>
                  <a:schemeClr val="accent1">
                    <a:lumMod val="75000"/>
                  </a:schemeClr>
                </a:solidFill>
              </a:rPr>
              <a:t>𝜁 </a:t>
            </a:r>
            <a:r>
              <a:rPr lang="en-US" altLang="zh-CN" sz="2200" dirty="0">
                <a:solidFill>
                  <a:schemeClr val="accent1">
                    <a:lumMod val="75000"/>
                  </a:schemeClr>
                </a:solidFill>
              </a:rPr>
              <a:t>= 1GeV</a:t>
            </a:r>
            <a:endParaRPr lang="zh-CN" altLang="en-US" sz="2200" dirty="0">
              <a:solidFill>
                <a:schemeClr val="accent1">
                  <a:lumMod val="75000"/>
                </a:schemeClr>
              </a:solidFill>
            </a:endParaRPr>
          </a:p>
        </p:txBody>
      </p:sp>
    </p:spTree>
    <p:extLst>
      <p:ext uri="{BB962C8B-B14F-4D97-AF65-F5344CB8AC3E}">
        <p14:creationId xmlns:p14="http://schemas.microsoft.com/office/powerpoint/2010/main" val="36065316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0" advTm="73151"/>
    </mc:Choice>
    <mc:Fallback xmlns="">
      <p:transition advTm="7315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92D49C36-B349-4976-6B88-B21DF0C3A3CF}"/>
              </a:ext>
            </a:extLst>
          </p:cNvPr>
          <p:cNvSpPr>
            <a:spLocks noGrp="1"/>
          </p:cNvSpPr>
          <p:nvPr>
            <p:ph type="ftr" sz="quarter" idx="11"/>
          </p:nvPr>
        </p:nvSpPr>
        <p:spPr>
          <a:xfrm>
            <a:off x="876302" y="6307138"/>
            <a:ext cx="7922684" cy="228600"/>
          </a:xfrm>
        </p:spPr>
        <p:txBody>
          <a:bodyPr/>
          <a:lstStyle/>
          <a:p>
            <a:r>
              <a:rPr lang="en-US"/>
              <a:t>hyxing.phys@gmail.com, Pion and Kaon Fragmentation Functions. Total pages (18) </a:t>
            </a:r>
            <a:endParaRPr lang="en-US" dirty="0"/>
          </a:p>
        </p:txBody>
      </p:sp>
      <p:sp>
        <p:nvSpPr>
          <p:cNvPr id="14" name="Title 1"/>
          <p:cNvSpPr txBox="1"/>
          <p:nvPr/>
        </p:nvSpPr>
        <p:spPr bwMode="auto">
          <a:xfrm>
            <a:off x="328513" y="104726"/>
            <a:ext cx="5697055" cy="5249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ts val="0"/>
              </a:spcBef>
              <a:spcAft>
                <a:spcPts val="0"/>
              </a:spcAft>
              <a:defRPr sz="2600" b="1">
                <a:solidFill>
                  <a:schemeClr val="tx2"/>
                </a:solidFill>
                <a:latin typeface="+mj-lt"/>
                <a:ea typeface="+mj-ea"/>
                <a:cs typeface="+mj-cs"/>
              </a:defRPr>
            </a:lvl1pPr>
            <a:lvl2pPr algn="l">
              <a:spcBef>
                <a:spcPts val="0"/>
              </a:spcBef>
              <a:spcAft>
                <a:spcPts val="0"/>
              </a:spcAft>
              <a:defRPr sz="2600" b="1">
                <a:solidFill>
                  <a:schemeClr val="tx2"/>
                </a:solidFill>
                <a:latin typeface="Trebuchet MS"/>
              </a:defRPr>
            </a:lvl2pPr>
            <a:lvl3pPr algn="l">
              <a:spcBef>
                <a:spcPts val="0"/>
              </a:spcBef>
              <a:spcAft>
                <a:spcPts val="0"/>
              </a:spcAft>
              <a:defRPr sz="2600" b="1">
                <a:solidFill>
                  <a:schemeClr val="tx2"/>
                </a:solidFill>
                <a:latin typeface="Trebuchet MS"/>
              </a:defRPr>
            </a:lvl3pPr>
            <a:lvl4pPr algn="l">
              <a:spcBef>
                <a:spcPts val="0"/>
              </a:spcBef>
              <a:spcAft>
                <a:spcPts val="0"/>
              </a:spcAft>
              <a:defRPr sz="2600" b="1">
                <a:solidFill>
                  <a:schemeClr val="tx2"/>
                </a:solidFill>
                <a:latin typeface="Trebuchet MS"/>
              </a:defRPr>
            </a:lvl4pPr>
            <a:lvl5pPr algn="l">
              <a:spcBef>
                <a:spcPts val="0"/>
              </a:spcBef>
              <a:spcAft>
                <a:spcPts val="0"/>
              </a:spcAft>
              <a:defRPr sz="2600" b="1">
                <a:solidFill>
                  <a:schemeClr val="tx2"/>
                </a:solidFill>
                <a:latin typeface="Trebuchet MS"/>
              </a:defRPr>
            </a:lvl5pPr>
            <a:lvl6pPr marL="457200" algn="l">
              <a:spcBef>
                <a:spcPts val="0"/>
              </a:spcBef>
              <a:spcAft>
                <a:spcPts val="0"/>
              </a:spcAft>
              <a:defRPr sz="2600" b="1">
                <a:solidFill>
                  <a:schemeClr val="tx2"/>
                </a:solidFill>
                <a:latin typeface="Trebuchet MS"/>
              </a:defRPr>
            </a:lvl6pPr>
            <a:lvl7pPr marL="914400" algn="l">
              <a:spcBef>
                <a:spcPts val="0"/>
              </a:spcBef>
              <a:spcAft>
                <a:spcPts val="0"/>
              </a:spcAft>
              <a:defRPr sz="2600" b="1">
                <a:solidFill>
                  <a:schemeClr val="tx2"/>
                </a:solidFill>
                <a:latin typeface="Trebuchet MS"/>
              </a:defRPr>
            </a:lvl7pPr>
            <a:lvl8pPr marL="1371600" algn="l">
              <a:spcBef>
                <a:spcPts val="0"/>
              </a:spcBef>
              <a:spcAft>
                <a:spcPts val="0"/>
              </a:spcAft>
              <a:defRPr sz="2600" b="1">
                <a:solidFill>
                  <a:schemeClr val="tx2"/>
                </a:solidFill>
                <a:latin typeface="Trebuchet MS"/>
              </a:defRPr>
            </a:lvl8pPr>
            <a:lvl9pPr marL="1828800" algn="l">
              <a:spcBef>
                <a:spcPts val="0"/>
              </a:spcBef>
              <a:spcAft>
                <a:spcPts val="0"/>
              </a:spcAft>
              <a:defRPr sz="2600" b="1">
                <a:solidFill>
                  <a:schemeClr val="tx2"/>
                </a:solidFill>
                <a:latin typeface="Trebuchet MS"/>
              </a:defRPr>
            </a:lvl9pPr>
          </a:lstStyle>
          <a:p>
            <a:pPr lvl="0" rtl="0">
              <a:defRPr/>
            </a:pPr>
            <a:r>
              <a:rPr lang="en-US" sz="3200" b="0" i="1" dirty="0">
                <a:ln w="0"/>
                <a:solidFill>
                  <a:srgbClr val="92278F"/>
                </a:solidFill>
              </a:rPr>
              <a:t>All-orders evolution</a:t>
            </a:r>
          </a:p>
        </p:txBody>
      </p:sp>
      <p:sp>
        <p:nvSpPr>
          <p:cNvPr id="16" name="文本框 15">
            <a:extLst>
              <a:ext uri="{FF2B5EF4-FFF2-40B4-BE49-F238E27FC236}">
                <a16:creationId xmlns:a16="http://schemas.microsoft.com/office/drawing/2014/main" id="{04DAB986-7DF2-8FDA-19EC-A2DE9F265E1C}"/>
              </a:ext>
            </a:extLst>
          </p:cNvPr>
          <p:cNvSpPr txBox="1"/>
          <p:nvPr/>
        </p:nvSpPr>
        <p:spPr bwMode="auto">
          <a:xfrm>
            <a:off x="629252" y="870296"/>
            <a:ext cx="11105548" cy="769441"/>
          </a:xfrm>
          <a:prstGeom prst="rect">
            <a:avLst/>
          </a:prstGeom>
          <a:noFill/>
        </p:spPr>
        <p:txBody>
          <a:bodyPr wrap="square">
            <a:spAutoFit/>
          </a:bodyPr>
          <a:lstStyle/>
          <a:p>
            <a:pPr marL="342900" indent="-342900">
              <a:buFont typeface="Wingdings" panose="05000000000000000000" pitchFamily="2" charset="2"/>
              <a:buChar char="Ø"/>
            </a:pPr>
            <a:r>
              <a:rPr lang="en-US" altLang="zh-CN" sz="2200" dirty="0">
                <a:solidFill>
                  <a:schemeClr val="accent1">
                    <a:lumMod val="75000"/>
                  </a:schemeClr>
                </a:solidFill>
              </a:rPr>
              <a:t>Suppose that two experiments are performed, with values ζ, ζ′, and these experiments enable extraction of D(z; ζ), D(z; ζ′).</a:t>
            </a:r>
          </a:p>
        </p:txBody>
      </p:sp>
      <p:sp>
        <p:nvSpPr>
          <p:cNvPr id="18" name="矩形 17"/>
          <p:cNvSpPr/>
          <p:nvPr/>
        </p:nvSpPr>
        <p:spPr>
          <a:xfrm>
            <a:off x="629252" y="1821866"/>
            <a:ext cx="10495948" cy="769441"/>
          </a:xfrm>
          <a:prstGeom prst="rect">
            <a:avLst/>
          </a:prstGeom>
        </p:spPr>
        <p:txBody>
          <a:bodyPr wrap="square">
            <a:spAutoFit/>
          </a:bodyPr>
          <a:lstStyle/>
          <a:p>
            <a:pPr marL="342900" lvl="0" indent="-342900">
              <a:buFont typeface="Wingdings" panose="05000000000000000000" pitchFamily="2" charset="2"/>
              <a:buChar char="Ø"/>
            </a:pPr>
            <a:r>
              <a:rPr lang="en-US" altLang="zh-CN" sz="2200" dirty="0">
                <a:solidFill>
                  <a:srgbClr val="92278F">
                    <a:lumMod val="75000"/>
                  </a:srgbClr>
                </a:solidFill>
              </a:rPr>
              <a:t>How can one tell whether the results are consistent, viz. is there a mathematically</a:t>
            </a:r>
            <a:br>
              <a:rPr lang="en-US" altLang="zh-CN" sz="2200" dirty="0">
                <a:solidFill>
                  <a:srgbClr val="92278F">
                    <a:lumMod val="75000"/>
                  </a:srgbClr>
                </a:solidFill>
              </a:rPr>
            </a:br>
            <a:r>
              <a:rPr lang="en-US" altLang="zh-CN" sz="2200" dirty="0">
                <a:solidFill>
                  <a:srgbClr val="92278F">
                    <a:lumMod val="75000"/>
                  </a:srgbClr>
                </a:solidFill>
              </a:rPr>
              <a:t>precise connection between these two functions? </a:t>
            </a:r>
            <a:endParaRPr lang="zh-CN" altLang="en-US" sz="2200" dirty="0">
              <a:solidFill>
                <a:srgbClr val="92278F">
                  <a:lumMod val="75000"/>
                </a:srgbClr>
              </a:solidFill>
            </a:endParaRPr>
          </a:p>
        </p:txBody>
      </p:sp>
      <p:pic>
        <p:nvPicPr>
          <p:cNvPr id="19" name="图片 18"/>
          <p:cNvPicPr>
            <a:picLocks noChangeAspect="1"/>
          </p:cNvPicPr>
          <p:nvPr/>
        </p:nvPicPr>
        <p:blipFill>
          <a:blip r:embed="rId3"/>
          <a:stretch/>
        </p:blipFill>
        <p:spPr bwMode="auto">
          <a:xfrm>
            <a:off x="1065952" y="2700653"/>
            <a:ext cx="4222175" cy="2232415"/>
          </a:xfrm>
          <a:prstGeom prst="rect">
            <a:avLst/>
          </a:prstGeom>
        </p:spPr>
      </p:pic>
      <p:sp>
        <p:nvSpPr>
          <p:cNvPr id="21" name="矩形 20"/>
          <p:cNvSpPr/>
          <p:nvPr/>
        </p:nvSpPr>
        <p:spPr>
          <a:xfrm>
            <a:off x="629252" y="5291784"/>
            <a:ext cx="10572148" cy="769441"/>
          </a:xfrm>
          <a:prstGeom prst="rect">
            <a:avLst/>
          </a:prstGeom>
        </p:spPr>
        <p:txBody>
          <a:bodyPr wrap="square">
            <a:spAutoFit/>
          </a:bodyPr>
          <a:lstStyle/>
          <a:p>
            <a:pPr marL="342900" lvl="0" indent="-342900">
              <a:buFont typeface="Wingdings" panose="05000000000000000000" pitchFamily="2" charset="2"/>
              <a:buChar char="Ø"/>
            </a:pPr>
            <a:r>
              <a:rPr lang="en-US" altLang="zh-CN" sz="2200" dirty="0">
                <a:solidFill>
                  <a:srgbClr val="92278F">
                    <a:lumMod val="75000"/>
                  </a:srgbClr>
                </a:solidFill>
              </a:rPr>
              <a:t>A practitioner develops a DF model that is supposed to be valid at an unspecified scale, the model DF reproduces some property or properties of the target distribution.</a:t>
            </a:r>
            <a:endParaRPr lang="zh-CN" altLang="en-US" sz="2200" dirty="0">
              <a:solidFill>
                <a:srgbClr val="92278F">
                  <a:lumMod val="75000"/>
                </a:srgbClr>
              </a:solidFill>
            </a:endParaRPr>
          </a:p>
        </p:txBody>
      </p:sp>
      <p:pic>
        <p:nvPicPr>
          <p:cNvPr id="23" name="图片 22"/>
          <p:cNvPicPr>
            <a:picLocks noChangeAspect="1"/>
          </p:cNvPicPr>
          <p:nvPr/>
        </p:nvPicPr>
        <p:blipFill>
          <a:blip r:embed="rId4"/>
          <a:stretch>
            <a:fillRect/>
          </a:stretch>
        </p:blipFill>
        <p:spPr>
          <a:xfrm>
            <a:off x="6629400" y="2683354"/>
            <a:ext cx="3810000" cy="2542657"/>
          </a:xfrm>
          <a:prstGeom prst="rect">
            <a:avLst/>
          </a:prstGeom>
        </p:spPr>
      </p:pic>
      <p:sp>
        <p:nvSpPr>
          <p:cNvPr id="24" name="灯片编号占位符 23"/>
          <p:cNvSpPr>
            <a:spLocks noGrp="1"/>
          </p:cNvSpPr>
          <p:nvPr>
            <p:ph type="sldNum" sz="quarter" idx="12"/>
          </p:nvPr>
        </p:nvSpPr>
        <p:spPr/>
        <p:txBody>
          <a:bodyPr/>
          <a:lstStyle/>
          <a:p>
            <a:pPr marL="0" marR="0" lvl="0" indent="0" algn="r" defTabSz="914400">
              <a:lnSpc>
                <a:spcPct val="100000"/>
              </a:lnSpc>
              <a:spcBef>
                <a:spcPts val="0"/>
              </a:spcBef>
              <a:spcAft>
                <a:spcPts val="0"/>
              </a:spcAft>
              <a:buClrTx/>
              <a:buSzTx/>
              <a:buFontTx/>
              <a:buNone/>
              <a:defRPr/>
            </a:pPr>
            <a:fld id="{87034D8C-3CB4-402A-BC46-2AB14C0FE90A}" type="slidenum">
              <a:rPr lang="en-US" sz="900" b="0" i="0" u="none" strike="noStrike" cap="none" spc="0" smtClean="0">
                <a:ln>
                  <a:noFill/>
                </a:ln>
                <a:solidFill>
                  <a:prstClr val="black"/>
                </a:solidFill>
                <a:latin typeface="Calibri"/>
                <a:ea typeface="+mn-ea"/>
                <a:cs typeface="+mn-cs"/>
              </a:rPr>
              <a:t>11</a:t>
            </a:fld>
            <a:endParaRPr lang="en-US" sz="900" b="0" i="0" u="none" strike="noStrike" cap="none" spc="0">
              <a:ln>
                <a:noFill/>
              </a:ln>
              <a:solidFill>
                <a:prstClr val="black"/>
              </a:solidFill>
              <a:latin typeface="Calibri"/>
              <a:ea typeface="+mn-ea"/>
              <a:cs typeface="+mn-cs"/>
            </a:endParaRPr>
          </a:p>
        </p:txBody>
      </p:sp>
      <p:sp>
        <p:nvSpPr>
          <p:cNvPr id="2" name="矩形 1"/>
          <p:cNvSpPr/>
          <p:nvPr/>
        </p:nvSpPr>
        <p:spPr bwMode="auto">
          <a:xfrm>
            <a:off x="2362200" y="2683354"/>
            <a:ext cx="457200" cy="364646"/>
          </a:xfrm>
          <a:prstGeom prst="rect">
            <a:avLst/>
          </a:prstGeom>
          <a:noFill/>
          <a:ln w="19050" cap="flat" cmpd="sng" algn="ctr">
            <a:solidFill>
              <a:srgbClr val="00B0F0"/>
            </a:solidFill>
            <a:prstDash val="solid"/>
            <a:round/>
            <a:headEnd type="none" w="med" len="med"/>
            <a:tailEnd type="none" w="med" len="med"/>
          </a:ln>
        </p:spPr>
        <p:txBody>
          <a:bodyPr rtlCol="0" anchor="ctr"/>
          <a:lstStyle/>
          <a:p>
            <a:pPr algn="ctr"/>
            <a:endParaRPr lang="zh-CN" altLang="en-US"/>
          </a:p>
        </p:txBody>
      </p:sp>
    </p:spTree>
    <p:extLst>
      <p:ext uri="{BB962C8B-B14F-4D97-AF65-F5344CB8AC3E}">
        <p14:creationId xmlns:p14="http://schemas.microsoft.com/office/powerpoint/2010/main" val="206879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92D49C36-B349-4976-6B88-B21DF0C3A3CF}"/>
              </a:ext>
            </a:extLst>
          </p:cNvPr>
          <p:cNvSpPr>
            <a:spLocks noGrp="1"/>
          </p:cNvSpPr>
          <p:nvPr>
            <p:ph type="ftr" sz="quarter" idx="11"/>
          </p:nvPr>
        </p:nvSpPr>
        <p:spPr>
          <a:xfrm>
            <a:off x="876302" y="6307138"/>
            <a:ext cx="7922684" cy="228600"/>
          </a:xfrm>
        </p:spPr>
        <p:txBody>
          <a:bodyPr/>
          <a:lstStyle/>
          <a:p>
            <a:r>
              <a:rPr lang="en-US"/>
              <a:t>hyxing.phys@gmail.com, Pion and Kaon Fragmentation Functions. Total pages (18) </a:t>
            </a:r>
            <a:endParaRPr lang="en-US" dirty="0"/>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77D9F95B-0B69-86BC-39AA-9651AEE564FA}"/>
                  </a:ext>
                </a:extLst>
              </p:cNvPr>
              <p:cNvSpPr>
                <a:spLocks noGrp="1"/>
              </p:cNvSpPr>
              <p:nvPr>
                <p:ph idx="1"/>
              </p:nvPr>
            </p:nvSpPr>
            <p:spPr>
              <a:xfrm>
                <a:off x="336368" y="893320"/>
                <a:ext cx="6656109" cy="2938302"/>
              </a:xfrm>
            </p:spPr>
            <p:txBody>
              <a:bodyPr/>
              <a:lstStyle/>
              <a:p>
                <a:r>
                  <a:rPr lang="en-US" altLang="zh-CN" b="1" dirty="0">
                    <a:solidFill>
                      <a:schemeClr val="tx2"/>
                    </a:solidFill>
                  </a:rPr>
                  <a:t>P1</a:t>
                </a:r>
                <a:r>
                  <a:rPr lang="en-US" altLang="zh-CN" dirty="0">
                    <a:solidFill>
                      <a:schemeClr val="tx2"/>
                    </a:solidFill>
                  </a:rPr>
                  <a:t>  T</a:t>
                </a:r>
                <a:r>
                  <a:rPr lang="en-US" altLang="zh-CN" i="1" dirty="0">
                    <a:solidFill>
                      <a:schemeClr val="tx2"/>
                    </a:solidFill>
                  </a:rPr>
                  <a:t>here exists at least one effective charge, </a:t>
                </a:r>
                <a14:m>
                  <m:oMath xmlns:m="http://schemas.openxmlformats.org/officeDocument/2006/math">
                    <m:sSub>
                      <m:sSubPr>
                        <m:ctrlPr>
                          <a:rPr lang="en-AU" altLang="zh-CN" i="1">
                            <a:solidFill>
                              <a:schemeClr val="tx2"/>
                            </a:solidFill>
                            <a:latin typeface="Cambria Math" panose="02040503050406030204" pitchFamily="18" charset="0"/>
                          </a:rPr>
                        </m:ctrlPr>
                      </m:sSubPr>
                      <m:e>
                        <m:r>
                          <a:rPr lang="en-AU" altLang="zh-CN" i="1">
                            <a:solidFill>
                              <a:schemeClr val="tx2"/>
                            </a:solidFill>
                            <a:latin typeface="Cambria Math" panose="02040503050406030204" pitchFamily="18" charset="0"/>
                          </a:rPr>
                          <m:t>𝛼</m:t>
                        </m:r>
                      </m:e>
                      <m:sub>
                        <m:r>
                          <a:rPr lang="en-AU" altLang="zh-CN" i="1">
                            <a:solidFill>
                              <a:schemeClr val="tx2"/>
                            </a:solidFill>
                            <a:latin typeface="Cambria Math" panose="02040503050406030204" pitchFamily="18" charset="0"/>
                          </a:rPr>
                          <m:t>1ℓ</m:t>
                        </m:r>
                      </m:sub>
                    </m:sSub>
                    <m:r>
                      <a:rPr lang="en-AU" altLang="zh-CN" i="1">
                        <a:solidFill>
                          <a:schemeClr val="tx2"/>
                        </a:solidFill>
                        <a:latin typeface="Cambria Math" panose="02040503050406030204" pitchFamily="18" charset="0"/>
                      </a:rPr>
                      <m:t>(</m:t>
                    </m:r>
                    <m:sSup>
                      <m:sSupPr>
                        <m:ctrlPr>
                          <a:rPr lang="en-AU" altLang="zh-CN" i="1">
                            <a:solidFill>
                              <a:schemeClr val="tx2"/>
                            </a:solidFill>
                            <a:latin typeface="Cambria Math" panose="02040503050406030204" pitchFamily="18" charset="0"/>
                          </a:rPr>
                        </m:ctrlPr>
                      </m:sSupPr>
                      <m:e>
                        <m:r>
                          <a:rPr lang="en-AU" altLang="zh-CN" i="1">
                            <a:solidFill>
                              <a:schemeClr val="tx2"/>
                            </a:solidFill>
                            <a:latin typeface="Cambria Math" panose="02040503050406030204" pitchFamily="18" charset="0"/>
                          </a:rPr>
                          <m:t>𝑘</m:t>
                        </m:r>
                      </m:e>
                      <m:sup>
                        <m:r>
                          <a:rPr lang="en-AU" altLang="zh-CN" i="1">
                            <a:solidFill>
                              <a:schemeClr val="tx2"/>
                            </a:solidFill>
                            <a:latin typeface="Cambria Math" panose="02040503050406030204" pitchFamily="18" charset="0"/>
                          </a:rPr>
                          <m:t>2</m:t>
                        </m:r>
                      </m:sup>
                    </m:sSup>
                    <m:r>
                      <a:rPr lang="en-AU" altLang="zh-CN" i="1">
                        <a:solidFill>
                          <a:schemeClr val="tx2"/>
                        </a:solidFill>
                        <a:latin typeface="Cambria Math" panose="02040503050406030204" pitchFamily="18" charset="0"/>
                      </a:rPr>
                      <m:t>)</m:t>
                    </m:r>
                  </m:oMath>
                </a14:m>
                <a:r>
                  <a:rPr lang="en-US" altLang="zh-CN" i="1" dirty="0">
                    <a:solidFill>
                      <a:schemeClr val="tx2"/>
                    </a:solidFill>
                  </a:rPr>
                  <a:t>, which, when used to integrate the leading-order perturbative evolution (DGLAP) equations, defines an evolution scheme for parton DFs that is </a:t>
                </a:r>
                <a:r>
                  <a:rPr lang="en-US" altLang="zh-CN" i="1" u="sng" dirty="0">
                    <a:solidFill>
                      <a:schemeClr val="tx2"/>
                    </a:solidFill>
                  </a:rPr>
                  <a:t>all-orders</a:t>
                </a:r>
                <a:r>
                  <a:rPr lang="en-US" altLang="zh-CN" i="1" dirty="0">
                    <a:solidFill>
                      <a:schemeClr val="tx2"/>
                    </a:solidFill>
                  </a:rPr>
                  <a:t> exact</a:t>
                </a:r>
                <a:r>
                  <a:rPr lang="en-US" altLang="zh-CN" dirty="0">
                    <a:solidFill>
                      <a:schemeClr val="tx2"/>
                    </a:solidFill>
                  </a:rPr>
                  <a:t>.</a:t>
                </a:r>
              </a:p>
              <a:p>
                <a:r>
                  <a:rPr lang="en-US" dirty="0">
                    <a:solidFill>
                      <a:schemeClr val="tx2"/>
                    </a:solidFill>
                  </a:rPr>
                  <a:t>CSM Process-Independent charge serves this purpose</a:t>
                </a:r>
              </a:p>
            </p:txBody>
          </p:sp>
        </mc:Choice>
        <mc:Fallback xmlns="">
          <p:sp>
            <p:nvSpPr>
              <p:cNvPr id="9" name="Content Placeholder 2">
                <a:extLst>
                  <a:ext uri="{FF2B5EF4-FFF2-40B4-BE49-F238E27FC236}">
                    <a16:creationId xmlns:a16="http://schemas.microsoft.com/office/drawing/2014/main" id="{77D9F95B-0B69-86BC-39AA-9651AEE564FA}"/>
                  </a:ext>
                </a:extLst>
              </p:cNvPr>
              <p:cNvSpPr>
                <a:spLocks noGrp="1" noRot="1" noChangeAspect="1" noMove="1" noResize="1" noEditPoints="1" noAdjustHandles="1" noChangeArrowheads="1" noChangeShapeType="1" noTextEdit="1"/>
              </p:cNvSpPr>
              <p:nvPr>
                <p:ph idx="1"/>
              </p:nvPr>
            </p:nvSpPr>
            <p:spPr>
              <a:xfrm>
                <a:off x="336368" y="893320"/>
                <a:ext cx="6656109" cy="2938302"/>
              </a:xfrm>
              <a:blipFill>
                <a:blip r:embed="rId4"/>
                <a:stretch>
                  <a:fillRect l="-1007" t="-1452" r="-3205"/>
                </a:stretch>
              </a:blipFill>
            </p:spPr>
            <p:txBody>
              <a:bodyPr/>
              <a:lstStyle/>
              <a:p>
                <a:r>
                  <a:rPr lang="zh-CN" altLang="en-US">
                    <a:noFill/>
                  </a:rPr>
                  <a:t> </a:t>
                </a:r>
              </a:p>
            </p:txBody>
          </p:sp>
        </mc:Fallback>
      </mc:AlternateContent>
      <p:pic>
        <p:nvPicPr>
          <p:cNvPr id="10" name="Picture 12">
            <a:extLst>
              <a:ext uri="{FF2B5EF4-FFF2-40B4-BE49-F238E27FC236}">
                <a16:creationId xmlns:a16="http://schemas.microsoft.com/office/drawing/2014/main" id="{8C651483-CE0B-23C2-1C69-3DD333F441C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28513" y="3352800"/>
            <a:ext cx="3672408" cy="2780739"/>
          </a:xfrm>
          <a:prstGeom prst="rect">
            <a:avLst/>
          </a:prstGeom>
        </p:spPr>
      </p:pic>
      <p:pic>
        <p:nvPicPr>
          <p:cNvPr id="2" name="图片 1" descr="微信截图_20231025192325">
            <a:extLst>
              <a:ext uri="{FF2B5EF4-FFF2-40B4-BE49-F238E27FC236}">
                <a16:creationId xmlns:a16="http://schemas.microsoft.com/office/drawing/2014/main" id="{A692E4C1-9347-D869-5ECA-0327A3A9706B}"/>
              </a:ext>
            </a:extLst>
          </p:cNvPr>
          <p:cNvPicPr>
            <a:picLocks noChangeAspect="1"/>
          </p:cNvPicPr>
          <p:nvPr>
            <p:custDataLst>
              <p:tags r:id="rId1"/>
            </p:custDataLst>
          </p:nvPr>
        </p:nvPicPr>
        <p:blipFill>
          <a:blip r:embed="rId6"/>
          <a:stretch>
            <a:fillRect/>
          </a:stretch>
        </p:blipFill>
        <p:spPr>
          <a:xfrm>
            <a:off x="4297943" y="3144518"/>
            <a:ext cx="2314243" cy="2832590"/>
          </a:xfrm>
          <a:prstGeom prst="rect">
            <a:avLst/>
          </a:prstGeom>
        </p:spPr>
      </p:pic>
      <p:sp>
        <p:nvSpPr>
          <p:cNvPr id="14" name="Title 1"/>
          <p:cNvSpPr txBox="1"/>
          <p:nvPr/>
        </p:nvSpPr>
        <p:spPr bwMode="auto">
          <a:xfrm>
            <a:off x="328513" y="104726"/>
            <a:ext cx="5697055" cy="5249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ts val="0"/>
              </a:spcBef>
              <a:spcAft>
                <a:spcPts val="0"/>
              </a:spcAft>
              <a:defRPr sz="2600" b="1">
                <a:solidFill>
                  <a:schemeClr val="tx2"/>
                </a:solidFill>
                <a:latin typeface="+mj-lt"/>
                <a:ea typeface="+mj-ea"/>
                <a:cs typeface="+mj-cs"/>
              </a:defRPr>
            </a:lvl1pPr>
            <a:lvl2pPr algn="l">
              <a:spcBef>
                <a:spcPts val="0"/>
              </a:spcBef>
              <a:spcAft>
                <a:spcPts val="0"/>
              </a:spcAft>
              <a:defRPr sz="2600" b="1">
                <a:solidFill>
                  <a:schemeClr val="tx2"/>
                </a:solidFill>
                <a:latin typeface="Trebuchet MS"/>
              </a:defRPr>
            </a:lvl2pPr>
            <a:lvl3pPr algn="l">
              <a:spcBef>
                <a:spcPts val="0"/>
              </a:spcBef>
              <a:spcAft>
                <a:spcPts val="0"/>
              </a:spcAft>
              <a:defRPr sz="2600" b="1">
                <a:solidFill>
                  <a:schemeClr val="tx2"/>
                </a:solidFill>
                <a:latin typeface="Trebuchet MS"/>
              </a:defRPr>
            </a:lvl3pPr>
            <a:lvl4pPr algn="l">
              <a:spcBef>
                <a:spcPts val="0"/>
              </a:spcBef>
              <a:spcAft>
                <a:spcPts val="0"/>
              </a:spcAft>
              <a:defRPr sz="2600" b="1">
                <a:solidFill>
                  <a:schemeClr val="tx2"/>
                </a:solidFill>
                <a:latin typeface="Trebuchet MS"/>
              </a:defRPr>
            </a:lvl4pPr>
            <a:lvl5pPr algn="l">
              <a:spcBef>
                <a:spcPts val="0"/>
              </a:spcBef>
              <a:spcAft>
                <a:spcPts val="0"/>
              </a:spcAft>
              <a:defRPr sz="2600" b="1">
                <a:solidFill>
                  <a:schemeClr val="tx2"/>
                </a:solidFill>
                <a:latin typeface="Trebuchet MS"/>
              </a:defRPr>
            </a:lvl5pPr>
            <a:lvl6pPr marL="457200" algn="l">
              <a:spcBef>
                <a:spcPts val="0"/>
              </a:spcBef>
              <a:spcAft>
                <a:spcPts val="0"/>
              </a:spcAft>
              <a:defRPr sz="2600" b="1">
                <a:solidFill>
                  <a:schemeClr val="tx2"/>
                </a:solidFill>
                <a:latin typeface="Trebuchet MS"/>
              </a:defRPr>
            </a:lvl6pPr>
            <a:lvl7pPr marL="914400" algn="l">
              <a:spcBef>
                <a:spcPts val="0"/>
              </a:spcBef>
              <a:spcAft>
                <a:spcPts val="0"/>
              </a:spcAft>
              <a:defRPr sz="2600" b="1">
                <a:solidFill>
                  <a:schemeClr val="tx2"/>
                </a:solidFill>
                <a:latin typeface="Trebuchet MS"/>
              </a:defRPr>
            </a:lvl7pPr>
            <a:lvl8pPr marL="1371600" algn="l">
              <a:spcBef>
                <a:spcPts val="0"/>
              </a:spcBef>
              <a:spcAft>
                <a:spcPts val="0"/>
              </a:spcAft>
              <a:defRPr sz="2600" b="1">
                <a:solidFill>
                  <a:schemeClr val="tx2"/>
                </a:solidFill>
                <a:latin typeface="Trebuchet MS"/>
              </a:defRPr>
            </a:lvl8pPr>
            <a:lvl9pPr marL="1828800" algn="l">
              <a:spcBef>
                <a:spcPts val="0"/>
              </a:spcBef>
              <a:spcAft>
                <a:spcPts val="0"/>
              </a:spcAft>
              <a:defRPr sz="2600" b="1">
                <a:solidFill>
                  <a:schemeClr val="tx2"/>
                </a:solidFill>
                <a:latin typeface="Trebuchet MS"/>
              </a:defRPr>
            </a:lvl9pPr>
          </a:lstStyle>
          <a:p>
            <a:pPr lvl="0" rtl="0">
              <a:defRPr/>
            </a:pPr>
            <a:r>
              <a:rPr lang="en-US" sz="3200" b="0" i="1" dirty="0">
                <a:ln w="0"/>
                <a:solidFill>
                  <a:srgbClr val="92278F"/>
                </a:solidFill>
              </a:rPr>
              <a:t>All-orders evolution</a:t>
            </a:r>
          </a:p>
        </p:txBody>
      </p:sp>
      <p:pic>
        <p:nvPicPr>
          <p:cNvPr id="8" name="Picture 7" descr="Text&#10;&#10;Description automatically generated">
            <a:extLst>
              <a:ext uri="{FF2B5EF4-FFF2-40B4-BE49-F238E27FC236}">
                <a16:creationId xmlns:a16="http://schemas.microsoft.com/office/drawing/2014/main" id="{3B5F7BC4-2ED5-AC80-224C-930AD3FD05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92478" y="4141052"/>
            <a:ext cx="4432928" cy="1638369"/>
          </a:xfrm>
          <a:prstGeom prst="rect">
            <a:avLst/>
          </a:prstGeom>
        </p:spPr>
      </p:pic>
      <p:sp>
        <p:nvSpPr>
          <p:cNvPr id="11" name="Content Placeholder 2">
            <a:extLst>
              <a:ext uri="{FF2B5EF4-FFF2-40B4-BE49-F238E27FC236}">
                <a16:creationId xmlns:a16="http://schemas.microsoft.com/office/drawing/2014/main" id="{77D9F95B-0B69-86BC-39AA-9651AEE564FA}"/>
              </a:ext>
            </a:extLst>
          </p:cNvPr>
          <p:cNvSpPr txBox="1">
            <a:spLocks/>
          </p:cNvSpPr>
          <p:nvPr/>
        </p:nvSpPr>
        <p:spPr bwMode="auto">
          <a:xfrm>
            <a:off x="7038197" y="891094"/>
            <a:ext cx="4038600" cy="26675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a:spcBef>
                <a:spcPts val="0"/>
              </a:spcBef>
              <a:spcAft>
                <a:spcPts val="0"/>
              </a:spcAft>
              <a:buClr>
                <a:srgbClr val="1F497D"/>
              </a:buClr>
              <a:buFont typeface="Wingdings"/>
              <a:buChar char="Ø"/>
              <a:defRPr sz="2200">
                <a:solidFill>
                  <a:schemeClr val="tx2">
                    <a:lumMod val="75000"/>
                  </a:schemeClr>
                </a:solidFill>
                <a:latin typeface="+mn-lt"/>
                <a:ea typeface="+mn-ea"/>
                <a:cs typeface="+mn-cs"/>
              </a:defRPr>
            </a:lvl1pPr>
            <a:lvl2pPr marL="742950" indent="-285750" algn="l">
              <a:spcBef>
                <a:spcPts val="0"/>
              </a:spcBef>
              <a:spcAft>
                <a:spcPts val="0"/>
              </a:spcAft>
              <a:buClr>
                <a:srgbClr val="1F497D"/>
              </a:buClr>
              <a:buChar char="–"/>
              <a:defRPr sz="2000">
                <a:solidFill>
                  <a:schemeClr val="tx2">
                    <a:lumMod val="75000"/>
                  </a:schemeClr>
                </a:solidFill>
                <a:latin typeface="+mn-lt"/>
              </a:defRPr>
            </a:lvl2pPr>
            <a:lvl3pPr marL="1143000" indent="-228600" algn="l">
              <a:spcBef>
                <a:spcPts val="0"/>
              </a:spcBef>
              <a:spcAft>
                <a:spcPts val="0"/>
              </a:spcAft>
              <a:buClr>
                <a:srgbClr val="1F497D"/>
              </a:buClr>
              <a:buChar char="•"/>
              <a:defRPr sz="1600">
                <a:solidFill>
                  <a:schemeClr val="tx2">
                    <a:lumMod val="75000"/>
                  </a:schemeClr>
                </a:solidFill>
                <a:latin typeface="+mn-lt"/>
              </a:defRPr>
            </a:lvl3pPr>
            <a:lvl4pPr marL="1600200" indent="-228600" algn="l">
              <a:spcBef>
                <a:spcPts val="0"/>
              </a:spcBef>
              <a:spcAft>
                <a:spcPts val="0"/>
              </a:spcAft>
              <a:buClr>
                <a:srgbClr val="1F497D"/>
              </a:buClr>
              <a:buChar char="–"/>
              <a:defRPr sz="1600">
                <a:solidFill>
                  <a:schemeClr val="tx2">
                    <a:lumMod val="75000"/>
                  </a:schemeClr>
                </a:solidFill>
                <a:latin typeface="+mn-lt"/>
              </a:defRPr>
            </a:lvl4pPr>
            <a:lvl5pPr marL="2057400" indent="-228600" algn="l">
              <a:spcBef>
                <a:spcPts val="0"/>
              </a:spcBef>
              <a:spcAft>
                <a:spcPts val="0"/>
              </a:spcAft>
              <a:buClr>
                <a:srgbClr val="1F497D"/>
              </a:buClr>
              <a:buFont typeface="Arial"/>
              <a:buChar char="»"/>
              <a:defRPr sz="1600">
                <a:solidFill>
                  <a:schemeClr val="tx2">
                    <a:lumMod val="75000"/>
                  </a:schemeClr>
                </a:solidFill>
                <a:latin typeface="+mn-lt"/>
              </a:defRPr>
            </a:lvl5pPr>
            <a:lvl6pPr marL="2514600" indent="-228600" algn="l">
              <a:spcBef>
                <a:spcPts val="0"/>
              </a:spcBef>
              <a:spcAft>
                <a:spcPts val="0"/>
              </a:spcAft>
              <a:buClr>
                <a:srgbClr val="1F497D"/>
              </a:buClr>
              <a:buFont typeface="Arial"/>
              <a:buChar char="»"/>
              <a:defRPr sz="1400">
                <a:solidFill>
                  <a:schemeClr val="tx1"/>
                </a:solidFill>
                <a:latin typeface="+mn-lt"/>
              </a:defRPr>
            </a:lvl6pPr>
            <a:lvl7pPr marL="2971800" indent="-228600" algn="l">
              <a:spcBef>
                <a:spcPts val="0"/>
              </a:spcBef>
              <a:spcAft>
                <a:spcPts val="0"/>
              </a:spcAft>
              <a:buClr>
                <a:srgbClr val="1F497D"/>
              </a:buClr>
              <a:buFont typeface="Arial"/>
              <a:buChar char="»"/>
              <a:defRPr sz="1400">
                <a:solidFill>
                  <a:schemeClr val="tx1"/>
                </a:solidFill>
                <a:latin typeface="+mn-lt"/>
              </a:defRPr>
            </a:lvl7pPr>
            <a:lvl8pPr marL="3429000" indent="-228600" algn="l">
              <a:spcBef>
                <a:spcPts val="0"/>
              </a:spcBef>
              <a:spcAft>
                <a:spcPts val="0"/>
              </a:spcAft>
              <a:buClr>
                <a:srgbClr val="1F497D"/>
              </a:buClr>
              <a:buFont typeface="Arial"/>
              <a:buChar char="»"/>
              <a:defRPr sz="1400">
                <a:solidFill>
                  <a:schemeClr val="tx1"/>
                </a:solidFill>
                <a:latin typeface="+mn-lt"/>
              </a:defRPr>
            </a:lvl8pPr>
            <a:lvl9pPr marL="3886200" indent="-228600" algn="l">
              <a:spcBef>
                <a:spcPts val="0"/>
              </a:spcBef>
              <a:spcAft>
                <a:spcPts val="0"/>
              </a:spcAft>
              <a:buClr>
                <a:srgbClr val="1F497D"/>
              </a:buClr>
              <a:buFont typeface="Arial"/>
              <a:buChar char="»"/>
              <a:defRPr sz="1400">
                <a:solidFill>
                  <a:schemeClr val="tx1"/>
                </a:solidFill>
                <a:latin typeface="+mn-lt"/>
              </a:defRPr>
            </a:lvl9pPr>
          </a:lstStyle>
          <a:p>
            <a:pPr lvl="0"/>
            <a:r>
              <a:rPr lang="en-US" altLang="zh-CN" b="1" dirty="0">
                <a:solidFill>
                  <a:schemeClr val="tx2"/>
                </a:solidFill>
              </a:rPr>
              <a:t>P2</a:t>
            </a:r>
            <a:r>
              <a:rPr lang="en-US" altLang="zh-CN" dirty="0">
                <a:solidFill>
                  <a:schemeClr val="tx2"/>
                </a:solidFill>
              </a:rPr>
              <a:t>   There is a scale, </a:t>
            </a:r>
            <a:r>
              <a:rPr lang="en-US" altLang="zh-CN" i="1" dirty="0" err="1">
                <a:solidFill>
                  <a:schemeClr val="tx2"/>
                </a:solidFill>
              </a:rPr>
              <a:t>ζ</a:t>
            </a:r>
            <a:r>
              <a:rPr lang="en-US" altLang="zh-CN" i="1" baseline="-25000" dirty="0" err="1">
                <a:solidFill>
                  <a:schemeClr val="tx2"/>
                </a:solidFill>
              </a:rPr>
              <a:t>H</a:t>
            </a:r>
            <a:r>
              <a:rPr lang="en-US" altLang="zh-CN" i="1" dirty="0">
                <a:solidFill>
                  <a:schemeClr val="tx2"/>
                </a:solidFill>
              </a:rPr>
              <a:t> &lt; </a:t>
            </a:r>
            <a:r>
              <a:rPr lang="en-US" altLang="zh-CN" i="1" dirty="0" err="1">
                <a:solidFill>
                  <a:schemeClr val="tx2"/>
                </a:solidFill>
              </a:rPr>
              <a:t>m</a:t>
            </a:r>
            <a:r>
              <a:rPr lang="en-US" altLang="zh-CN" i="1" baseline="-25000" dirty="0" err="1">
                <a:solidFill>
                  <a:schemeClr val="tx2"/>
                </a:solidFill>
              </a:rPr>
              <a:t>N</a:t>
            </a:r>
            <a:r>
              <a:rPr lang="en-US" altLang="zh-CN" i="1" dirty="0">
                <a:solidFill>
                  <a:schemeClr val="tx2"/>
                </a:solidFill>
              </a:rPr>
              <a:t> </a:t>
            </a:r>
            <a:r>
              <a:rPr lang="en-US" altLang="zh-CN" dirty="0">
                <a:solidFill>
                  <a:schemeClr val="tx2"/>
                </a:solidFill>
              </a:rPr>
              <a:t>, at which all properties of a given hadron are carried by its valence degrees-of-freedom. </a:t>
            </a:r>
            <a:br>
              <a:rPr lang="en-US" altLang="zh-CN" dirty="0"/>
            </a:br>
            <a:endParaRPr lang="en-US" dirty="0"/>
          </a:p>
        </p:txBody>
      </p:sp>
      <p:sp>
        <p:nvSpPr>
          <p:cNvPr id="13" name="矩形 12"/>
          <p:cNvSpPr/>
          <p:nvPr/>
        </p:nvSpPr>
        <p:spPr>
          <a:xfrm>
            <a:off x="7038197" y="2623509"/>
            <a:ext cx="4772804" cy="1446550"/>
          </a:xfrm>
          <a:prstGeom prst="rect">
            <a:avLst/>
          </a:prstGeom>
        </p:spPr>
        <p:txBody>
          <a:bodyPr wrap="square">
            <a:spAutoFit/>
          </a:bodyPr>
          <a:lstStyle/>
          <a:p>
            <a:pPr marL="342900" lvl="0" indent="-342900">
              <a:buFont typeface="Wingdings" panose="05000000000000000000" pitchFamily="2" charset="2"/>
              <a:buChar char="Ø"/>
            </a:pPr>
            <a:r>
              <a:rPr lang="en-US" altLang="zh-CN" sz="2200" dirty="0">
                <a:solidFill>
                  <a:schemeClr val="tx2"/>
                </a:solidFill>
              </a:rPr>
              <a:t>The all orders evolution approach extends DGLAP evolution onto QCD’s </a:t>
            </a:r>
            <a:r>
              <a:rPr lang="en-US" altLang="zh-CN" sz="2200" dirty="0" err="1">
                <a:solidFill>
                  <a:schemeClr val="tx2"/>
                </a:solidFill>
              </a:rPr>
              <a:t>nonperturbative</a:t>
            </a:r>
            <a:r>
              <a:rPr lang="en-US" altLang="zh-CN" sz="2200" dirty="0">
                <a:solidFill>
                  <a:schemeClr val="tx2"/>
                </a:solidFill>
              </a:rPr>
              <a:t> domain .</a:t>
            </a:r>
            <a:br>
              <a:rPr lang="en-US" altLang="zh-CN" sz="2200" dirty="0">
                <a:solidFill>
                  <a:srgbClr val="92278F">
                    <a:lumMod val="75000"/>
                  </a:srgbClr>
                </a:solidFill>
              </a:rPr>
            </a:br>
            <a:endParaRPr lang="en-US" altLang="zh-CN" sz="2200" dirty="0">
              <a:solidFill>
                <a:srgbClr val="92278F">
                  <a:lumMod val="75000"/>
                </a:srgbClr>
              </a:solidFill>
            </a:endParaRPr>
          </a:p>
        </p:txBody>
      </p:sp>
      <p:sp>
        <p:nvSpPr>
          <p:cNvPr id="4" name="灯片编号占位符 3"/>
          <p:cNvSpPr>
            <a:spLocks noGrp="1"/>
          </p:cNvSpPr>
          <p:nvPr>
            <p:ph type="sldNum" sz="quarter" idx="12"/>
          </p:nvPr>
        </p:nvSpPr>
        <p:spPr/>
        <p:txBody>
          <a:bodyPr/>
          <a:lstStyle/>
          <a:p>
            <a:pPr marL="0" marR="0" lvl="0" indent="0" algn="r" defTabSz="914400">
              <a:lnSpc>
                <a:spcPct val="100000"/>
              </a:lnSpc>
              <a:spcBef>
                <a:spcPts val="0"/>
              </a:spcBef>
              <a:spcAft>
                <a:spcPts val="0"/>
              </a:spcAft>
              <a:buClrTx/>
              <a:buSzTx/>
              <a:buFontTx/>
              <a:buNone/>
              <a:defRPr/>
            </a:pPr>
            <a:fld id="{87034D8C-3CB4-402A-BC46-2AB14C0FE90A}" type="slidenum">
              <a:rPr lang="en-US" sz="900" b="0" i="0" u="none" strike="noStrike" cap="none" spc="0" smtClean="0">
                <a:ln>
                  <a:noFill/>
                </a:ln>
                <a:solidFill>
                  <a:prstClr val="black"/>
                </a:solidFill>
                <a:latin typeface="Calibri"/>
                <a:ea typeface="+mn-ea"/>
                <a:cs typeface="+mn-cs"/>
              </a:rPr>
              <a:t>12</a:t>
            </a:fld>
            <a:endParaRPr lang="en-US" sz="900" b="0" i="0" u="none" strike="noStrike" cap="none" spc="0">
              <a:ln>
                <a:noFill/>
              </a:ln>
              <a:solidFill>
                <a:prstClr val="black"/>
              </a:solidFill>
              <a:latin typeface="Calibri"/>
              <a:ea typeface="+mn-ea"/>
              <a:cs typeface="+mn-cs"/>
            </a:endParaRPr>
          </a:p>
        </p:txBody>
      </p:sp>
    </p:spTree>
    <p:extLst>
      <p:ext uri="{BB962C8B-B14F-4D97-AF65-F5344CB8AC3E}">
        <p14:creationId xmlns:p14="http://schemas.microsoft.com/office/powerpoint/2010/main" val="221469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1143000" y="838200"/>
            <a:ext cx="4538015" cy="4538015"/>
          </a:xfrm>
          <a:prstGeom prst="rect">
            <a:avLst/>
          </a:prstGeom>
        </p:spPr>
      </p:pic>
      <mc:AlternateContent xmlns:mc="http://schemas.openxmlformats.org/markup-compatibility/2006" xmlns:a14="http://schemas.microsoft.com/office/drawing/2010/main">
        <mc:Choice Requires="a14">
          <p:sp>
            <p:nvSpPr>
              <p:cNvPr id="11" name="文本框 10"/>
              <p:cNvSpPr txBox="1"/>
              <p:nvPr>
                <p:custDataLst>
                  <p:tags r:id="rId3"/>
                </p:custDataLst>
              </p:nvPr>
            </p:nvSpPr>
            <p:spPr>
              <a:xfrm>
                <a:off x="3114856" y="817602"/>
                <a:ext cx="594302"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36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zh-CN" altLang="en-US" sz="3600" b="0" i="1" u="none" strike="noStrike" kern="0" cap="none" spc="0" normalizeH="0" baseline="0" noProof="0" smtClean="0">
                              <a:ln>
                                <a:noFill/>
                              </a:ln>
                              <a:solidFill>
                                <a:prstClr val="black"/>
                              </a:solidFill>
                              <a:effectLst/>
                              <a:uLnTx/>
                              <a:uFillTx/>
                              <a:latin typeface="Cambria Math" panose="02040503050406030204" pitchFamily="18" charset="0"/>
                            </a:rPr>
                            <m:t>𝜁</m:t>
                          </m:r>
                        </m:e>
                        <m:sub>
                          <m:r>
                            <a:rPr kumimoji="0" lang="en-US" altLang="zh-CN" sz="3600" b="0" i="1" u="none" strike="noStrike" kern="0" cap="none" spc="0" normalizeH="0" baseline="0" noProof="0" smtClean="0">
                              <a:ln>
                                <a:noFill/>
                              </a:ln>
                              <a:solidFill>
                                <a:prstClr val="black"/>
                              </a:solidFill>
                              <a:effectLst/>
                              <a:uLnTx/>
                              <a:uFillTx/>
                              <a:latin typeface="Cambria Math" panose="02040503050406030204" pitchFamily="18" charset="0"/>
                            </a:rPr>
                            <m:t>𝐻</m:t>
                          </m:r>
                        </m:sub>
                      </m:sSub>
                    </m:oMath>
                  </m:oMathPara>
                </a14:m>
                <a:endParaRPr kumimoji="0" lang="zh-CN" altLang="en-US" sz="3600" b="0" i="0" u="none" strike="noStrike" kern="0" cap="none" spc="0" normalizeH="0" baseline="0" noProof="0" dirty="0">
                  <a:ln>
                    <a:noFill/>
                  </a:ln>
                  <a:solidFill>
                    <a:prstClr val="black"/>
                  </a:solidFill>
                  <a:effectLst/>
                  <a:uLnTx/>
                  <a:uFillTx/>
                  <a:latin typeface="Calibri"/>
                  <a:cs typeface="Arial"/>
                </a:endParaRPr>
              </a:p>
            </p:txBody>
          </p:sp>
        </mc:Choice>
        <mc:Fallback xmlns="">
          <p:sp>
            <p:nvSpPr>
              <p:cNvPr id="11" name="文本框 10"/>
              <p:cNvSpPr txBox="1">
                <a:spLocks noRot="1" noChangeAspect="1" noMove="1" noResize="1" noEditPoints="1" noAdjustHandles="1" noChangeArrowheads="1" noChangeShapeType="1" noTextEdit="1"/>
              </p:cNvSpPr>
              <p:nvPr>
                <p:custDataLst>
                  <p:tags r:id="rId10"/>
                </p:custDataLst>
              </p:nvPr>
            </p:nvSpPr>
            <p:spPr>
              <a:xfrm>
                <a:off x="3114856" y="817602"/>
                <a:ext cx="594302" cy="553998"/>
              </a:xfrm>
              <a:prstGeom prst="rect">
                <a:avLst/>
              </a:prstGeom>
              <a:blipFill rotWithShape="1">
                <a:blip r:embed="rId11"/>
                <a:stretch>
                  <a:fillRect l="-30" t="-64" r="21"/>
                </a:stretch>
              </a:blipFill>
            </p:spPr>
            <p:txBody>
              <a:bodyPr/>
              <a:lstStyle/>
              <a:p>
                <a:r>
                  <a:rPr lang="zh-CN" altLang="en-US">
                    <a:noFill/>
                  </a:rPr>
                  <a:t> </a:t>
                </a:r>
              </a:p>
            </p:txBody>
          </p:sp>
        </mc:Fallback>
      </mc:AlternateContent>
      <p:sp>
        <p:nvSpPr>
          <p:cNvPr id="13" name="文本框 12"/>
          <p:cNvSpPr txBox="1"/>
          <p:nvPr>
            <p:custDataLst>
              <p:tags r:id="rId4"/>
            </p:custDataLst>
          </p:nvPr>
        </p:nvSpPr>
        <p:spPr>
          <a:xfrm>
            <a:off x="937287" y="4960716"/>
            <a:ext cx="5293168"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400" dirty="0">
                <a:solidFill>
                  <a:srgbClr val="632E62"/>
                </a:solidFill>
                <a:latin typeface="Calibri"/>
                <a:cs typeface="Arial"/>
              </a:rPr>
              <a:t>A</a:t>
            </a:r>
            <a:r>
              <a:rPr kumimoji="0" lang="en-US" altLang="zh-CN" sz="2400" b="0" i="0" u="none" strike="noStrike" kern="0" cap="none" spc="0" normalizeH="0" baseline="0" noProof="0" dirty="0" err="1">
                <a:ln>
                  <a:noFill/>
                </a:ln>
                <a:solidFill>
                  <a:srgbClr val="632E62"/>
                </a:solidFill>
                <a:effectLst/>
                <a:uLnTx/>
                <a:uFillTx/>
                <a:latin typeface="Calibri"/>
                <a:cs typeface="Arial"/>
              </a:rPr>
              <a:t>ll</a:t>
            </a:r>
            <a:r>
              <a:rPr kumimoji="0" lang="en-US" altLang="zh-CN" sz="2400" b="0" i="0" u="none" strike="noStrike" kern="0" cap="none" spc="0" normalizeH="0" baseline="0" noProof="0" dirty="0">
                <a:ln>
                  <a:noFill/>
                </a:ln>
                <a:solidFill>
                  <a:srgbClr val="632E62"/>
                </a:solidFill>
                <a:effectLst/>
                <a:uLnTx/>
                <a:uFillTx/>
                <a:latin typeface="Calibri"/>
                <a:cs typeface="Arial"/>
              </a:rPr>
              <a:t> properties of the hadron are carried by </a:t>
            </a:r>
            <a:r>
              <a:rPr kumimoji="0" lang="en-US" altLang="zh-CN" sz="2400" b="0" i="0" u="none" strike="noStrike" kern="0" cap="none" spc="0" normalizeH="0" baseline="0" noProof="0" dirty="0">
                <a:ln>
                  <a:noFill/>
                </a:ln>
                <a:solidFill>
                  <a:srgbClr val="C00000"/>
                </a:solidFill>
                <a:effectLst/>
                <a:uLnTx/>
                <a:uFillTx/>
                <a:latin typeface="Calibri"/>
                <a:cs typeface="Arial"/>
              </a:rPr>
              <a:t>valence</a:t>
            </a:r>
            <a:r>
              <a:rPr kumimoji="0" lang="en-US" altLang="zh-CN" sz="2400" b="0" i="0" u="none" strike="noStrike" kern="0" cap="none" spc="0" normalizeH="0" baseline="0" noProof="0" dirty="0">
                <a:ln>
                  <a:noFill/>
                </a:ln>
                <a:solidFill>
                  <a:srgbClr val="632E62"/>
                </a:solidFill>
                <a:effectLst/>
                <a:uLnTx/>
                <a:uFillTx/>
                <a:latin typeface="Calibri"/>
                <a:cs typeface="Arial"/>
              </a:rPr>
              <a:t> degrees of freedom.</a:t>
            </a:r>
          </a:p>
        </p:txBody>
      </p:sp>
      <p:grpSp>
        <p:nvGrpSpPr>
          <p:cNvPr id="9" name="组合 8"/>
          <p:cNvGrpSpPr/>
          <p:nvPr/>
        </p:nvGrpSpPr>
        <p:grpSpPr>
          <a:xfrm>
            <a:off x="5307897" y="2338651"/>
            <a:ext cx="2044102" cy="986304"/>
            <a:chOff x="5307897" y="2338651"/>
            <a:chExt cx="2044102" cy="986304"/>
          </a:xfrm>
        </p:grpSpPr>
        <p:sp>
          <p:nvSpPr>
            <p:cNvPr id="15" name="箭头: 右 14"/>
            <p:cNvSpPr/>
            <p:nvPr/>
          </p:nvSpPr>
          <p:spPr bwMode="auto">
            <a:xfrm>
              <a:off x="5307897" y="2861871"/>
              <a:ext cx="2044102" cy="463084"/>
            </a:xfrm>
            <a:prstGeom prst="rightArrow">
              <a:avLst/>
            </a:prstGeom>
            <a:ln>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pitchFamily="34" charset="0"/>
                <a:cs typeface="Arial"/>
              </a:endParaRPr>
            </a:p>
          </p:txBody>
        </p:sp>
        <p:sp>
          <p:nvSpPr>
            <p:cNvPr id="16" name="文本框 15"/>
            <p:cNvSpPr txBox="1"/>
            <p:nvPr/>
          </p:nvSpPr>
          <p:spPr>
            <a:xfrm>
              <a:off x="5551692" y="2338651"/>
              <a:ext cx="166036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1" u="none" strike="noStrike" kern="0" cap="none" spc="0" normalizeH="0" baseline="0" noProof="0" dirty="0">
                  <a:ln>
                    <a:noFill/>
                  </a:ln>
                  <a:solidFill>
                    <a:srgbClr val="92278F"/>
                  </a:solidFill>
                  <a:effectLst/>
                  <a:uLnTx/>
                  <a:uFillTx/>
                  <a:latin typeface="Calibri"/>
                  <a:cs typeface="Arial"/>
                </a:rPr>
                <a:t>Evolution</a:t>
              </a:r>
              <a:endParaRPr kumimoji="0" lang="zh-CN" altLang="en-US" sz="2800" b="1" i="1" u="none" strike="noStrike" kern="0" cap="none" spc="0" normalizeH="0" baseline="0" noProof="0" dirty="0">
                <a:ln>
                  <a:noFill/>
                </a:ln>
                <a:solidFill>
                  <a:srgbClr val="92278F"/>
                </a:solidFill>
                <a:effectLst/>
                <a:uLnTx/>
                <a:uFillTx/>
                <a:latin typeface="Calibri"/>
                <a:cs typeface="Arial"/>
              </a:endParaRPr>
            </a:p>
          </p:txBody>
        </p:sp>
      </p:grpSp>
      <p:grpSp>
        <p:nvGrpSpPr>
          <p:cNvPr id="10" name="组合 9"/>
          <p:cNvGrpSpPr/>
          <p:nvPr/>
        </p:nvGrpSpPr>
        <p:grpSpPr>
          <a:xfrm>
            <a:off x="6957626" y="845820"/>
            <a:ext cx="4442529" cy="4804648"/>
            <a:chOff x="6957626" y="845820"/>
            <a:chExt cx="4442529" cy="4804648"/>
          </a:xfrm>
        </p:grpSpPr>
        <p:sp>
          <p:nvSpPr>
            <p:cNvPr id="14" name="文本框 13"/>
            <p:cNvSpPr txBox="1"/>
            <p:nvPr/>
          </p:nvSpPr>
          <p:spPr>
            <a:xfrm>
              <a:off x="6957626" y="5188803"/>
              <a:ext cx="3991798" cy="461665"/>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400" b="0" i="0" u="none" strike="noStrike" kern="0" cap="none" spc="0" normalizeH="0" baseline="0" noProof="0" dirty="0">
                  <a:ln>
                    <a:noFill/>
                  </a:ln>
                  <a:solidFill>
                    <a:srgbClr val="632E62"/>
                  </a:solidFill>
                  <a:effectLst/>
                  <a:uLnTx/>
                  <a:uFillTx/>
                  <a:latin typeface="Calibri"/>
                  <a:cs typeface="Arial"/>
                </a:rPr>
                <a:t>Unveiling </a:t>
              </a:r>
              <a:r>
                <a:rPr kumimoji="0" lang="en-US" altLang="zh-CN" sz="2400" b="0" i="0" u="none" strike="noStrike" kern="0" cap="none" spc="0" normalizeH="0" baseline="0" noProof="0" dirty="0">
                  <a:ln>
                    <a:noFill/>
                  </a:ln>
                  <a:solidFill>
                    <a:srgbClr val="C00000"/>
                  </a:solidFill>
                  <a:effectLst/>
                  <a:uLnTx/>
                  <a:uFillTx/>
                  <a:latin typeface="Calibri"/>
                  <a:cs typeface="Arial"/>
                </a:rPr>
                <a:t>glue and sea</a:t>
              </a:r>
              <a:r>
                <a:rPr kumimoji="0" lang="en-US" altLang="zh-CN" sz="2400" b="0" i="0" u="none" strike="noStrike" kern="0" cap="none" spc="0" normalizeH="0" baseline="0" noProof="0" dirty="0">
                  <a:ln>
                    <a:noFill/>
                  </a:ln>
                  <a:solidFill>
                    <a:srgbClr val="632E62"/>
                  </a:solidFill>
                  <a:effectLst/>
                  <a:uLnTx/>
                  <a:uFillTx/>
                  <a:latin typeface="Calibri"/>
                  <a:cs typeface="Arial"/>
                </a:rPr>
                <a:t> </a:t>
              </a:r>
              <a:r>
                <a:rPr kumimoji="0" lang="en-US" altLang="zh-CN" sz="2400" b="0" i="0" u="none" strike="noStrike" kern="0" cap="none" spc="0" normalizeH="0" baseline="0" noProof="0" dirty="0" err="1">
                  <a:ln>
                    <a:noFill/>
                  </a:ln>
                  <a:solidFill>
                    <a:srgbClr val="632E62"/>
                  </a:solidFill>
                  <a:effectLst/>
                  <a:uLnTx/>
                  <a:uFillTx/>
                  <a:latin typeface="Calibri"/>
                  <a:cs typeface="Arial"/>
                </a:rPr>
                <a:t>d.o.f</a:t>
              </a:r>
              <a:r>
                <a:rPr kumimoji="0" lang="en-US" altLang="zh-CN" sz="2400" b="0" i="0" u="none" strike="noStrike" kern="0" cap="none" spc="0" normalizeH="0" baseline="0" noProof="0" dirty="0">
                  <a:ln>
                    <a:noFill/>
                  </a:ln>
                  <a:solidFill>
                    <a:srgbClr val="632E62"/>
                  </a:solidFill>
                  <a:effectLst/>
                  <a:uLnTx/>
                  <a:uFillTx/>
                  <a:latin typeface="Calibri"/>
                  <a:cs typeface="Arial"/>
                </a:rPr>
                <a:t>.</a:t>
              </a:r>
            </a:p>
          </p:txBody>
        </p:sp>
        <p:grpSp>
          <p:nvGrpSpPr>
            <p:cNvPr id="7" name="组合 6"/>
            <p:cNvGrpSpPr/>
            <p:nvPr/>
          </p:nvGrpSpPr>
          <p:grpSpPr>
            <a:xfrm>
              <a:off x="7798435" y="845820"/>
              <a:ext cx="3601720" cy="4269105"/>
              <a:chOff x="12240" y="1200"/>
              <a:chExt cx="5639" cy="6756"/>
            </a:xfrm>
          </p:grpSpPr>
          <mc:AlternateContent xmlns:mc="http://schemas.openxmlformats.org/markup-compatibility/2006" xmlns:a14="http://schemas.microsoft.com/office/drawing/2010/main">
            <mc:Choice Requires="a14">
              <p:sp>
                <p:nvSpPr>
                  <p:cNvPr id="12" name="文本框 11"/>
                  <p:cNvSpPr txBox="1"/>
                  <p:nvPr>
                    <p:custDataLst>
                      <p:tags r:id="rId5"/>
                    </p:custDataLst>
                  </p:nvPr>
                </p:nvSpPr>
                <p:spPr>
                  <a:xfrm>
                    <a:off x="13719" y="1200"/>
                    <a:ext cx="2121" cy="87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36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0" lang="zh-CN" altLang="en-US" sz="3600" b="0" i="1" u="none" strike="noStrike" kern="0" cap="none" spc="0" normalizeH="0" baseline="0" noProof="0">
                                  <a:ln>
                                    <a:noFill/>
                                  </a:ln>
                                  <a:solidFill>
                                    <a:prstClr val="black"/>
                                  </a:solidFill>
                                  <a:effectLst/>
                                  <a:uLnTx/>
                                  <a:uFillTx/>
                                  <a:latin typeface="Cambria Math" panose="02040503050406030204" pitchFamily="18" charset="0"/>
                                </a:rPr>
                                <m:t>𝜁</m:t>
                              </m:r>
                              <m:r>
                                <a:rPr kumimoji="0" lang="en-US" altLang="zh-CN" sz="3600" b="0" i="1" u="none" strike="noStrike" kern="0" cap="none" spc="0" normalizeH="0" baseline="0" noProof="0" smtClean="0">
                                  <a:ln>
                                    <a:noFill/>
                                  </a:ln>
                                  <a:solidFill>
                                    <a:prstClr val="black"/>
                                  </a:solidFill>
                                  <a:effectLst/>
                                  <a:uLnTx/>
                                  <a:uFillTx/>
                                  <a:latin typeface="Cambria Math" panose="02040503050406030204" pitchFamily="18" charset="0"/>
                                </a:rPr>
                                <m:t>&gt;</m:t>
                              </m:r>
                              <m:r>
                                <a:rPr kumimoji="0" lang="zh-CN" altLang="en-US" sz="3600" b="0" i="1" u="none" strike="noStrike" kern="0" cap="none" spc="0" normalizeH="0" baseline="0" noProof="0">
                                  <a:ln>
                                    <a:noFill/>
                                  </a:ln>
                                  <a:solidFill>
                                    <a:prstClr val="black"/>
                                  </a:solidFill>
                                  <a:effectLst/>
                                  <a:uLnTx/>
                                  <a:uFillTx/>
                                  <a:latin typeface="Cambria Math" panose="02040503050406030204" pitchFamily="18" charset="0"/>
                                </a:rPr>
                                <m:t>𝜁</m:t>
                              </m:r>
                            </m:e>
                            <m:sub>
                              <m:r>
                                <a:rPr kumimoji="0" lang="en-US" altLang="zh-CN" sz="3600" b="0" i="1" u="none" strike="noStrike" kern="0" cap="none" spc="0" normalizeH="0" baseline="0" noProof="0" smtClean="0">
                                  <a:ln>
                                    <a:noFill/>
                                  </a:ln>
                                  <a:solidFill>
                                    <a:prstClr val="black"/>
                                  </a:solidFill>
                                  <a:effectLst/>
                                  <a:uLnTx/>
                                  <a:uFillTx/>
                                  <a:latin typeface="Cambria Math" panose="02040503050406030204" pitchFamily="18" charset="0"/>
                                </a:rPr>
                                <m:t>𝐻</m:t>
                              </m:r>
                            </m:sub>
                          </m:sSub>
                        </m:oMath>
                      </m:oMathPara>
                    </a14:m>
                    <a:endParaRPr kumimoji="0" lang="zh-CN" altLang="en-US" sz="3600" b="0" i="0" u="none" strike="noStrike" kern="0" cap="none" spc="0" normalizeH="0" baseline="0" noProof="0" dirty="0">
                      <a:ln>
                        <a:noFill/>
                      </a:ln>
                      <a:solidFill>
                        <a:prstClr val="black"/>
                      </a:solidFill>
                      <a:effectLst/>
                      <a:uLnTx/>
                      <a:uFillTx/>
                      <a:latin typeface="Calibri"/>
                      <a:cs typeface="Arial"/>
                    </a:endParaRPr>
                  </a:p>
                </p:txBody>
              </p:sp>
            </mc:Choice>
            <mc:Fallback xmlns="">
              <p:sp>
                <p:nvSpPr>
                  <p:cNvPr id="12" name="文本框 11"/>
                  <p:cNvSpPr txBox="1">
                    <a:spLocks noRot="1" noChangeAspect="1" noMove="1" noResize="1" noEditPoints="1" noAdjustHandles="1" noChangeArrowheads="1" noChangeShapeType="1" noTextEdit="1"/>
                  </p:cNvSpPr>
                  <p:nvPr>
                    <p:custDataLst>
                      <p:tags r:id="rId12"/>
                    </p:custDataLst>
                  </p:nvPr>
                </p:nvSpPr>
                <p:spPr>
                  <a:xfrm>
                    <a:off x="13719" y="1200"/>
                    <a:ext cx="2121" cy="876"/>
                  </a:xfrm>
                  <a:prstGeom prst="rect">
                    <a:avLst/>
                  </a:prstGeom>
                  <a:blipFill rotWithShape="1">
                    <a:blip r:embed="rId13"/>
                  </a:blipFill>
                </p:spPr>
                <p:txBody>
                  <a:bodyPr/>
                  <a:lstStyle/>
                  <a:p>
                    <a:r>
                      <a:rPr lang="zh-CN" altLang="en-US">
                        <a:noFill/>
                      </a:rPr>
                      <a:t> </a:t>
                    </a:r>
                  </a:p>
                </p:txBody>
              </p:sp>
            </mc:Fallback>
          </mc:AlternateContent>
          <p:pic>
            <p:nvPicPr>
              <p:cNvPr id="8" name="图片 7" descr="F1A"/>
              <p:cNvPicPr>
                <a:picLocks noChangeAspect="1"/>
              </p:cNvPicPr>
              <p:nvPr>
                <p:custDataLst>
                  <p:tags r:id="rId6"/>
                </p:custDataLst>
              </p:nvPr>
            </p:nvPicPr>
            <p:blipFill>
              <a:blip r:embed="rId14"/>
              <a:stretch>
                <a:fillRect/>
              </a:stretch>
            </p:blipFill>
            <p:spPr>
              <a:xfrm>
                <a:off x="12240" y="2280"/>
                <a:ext cx="5639" cy="5676"/>
              </a:xfrm>
              <a:prstGeom prst="rect">
                <a:avLst/>
              </a:prstGeom>
            </p:spPr>
          </p:pic>
        </p:grpSp>
      </p:grpSp>
      <p:sp>
        <p:nvSpPr>
          <p:cNvPr id="18" name="Footer Placeholder 4">
            <a:extLst>
              <a:ext uri="{FF2B5EF4-FFF2-40B4-BE49-F238E27FC236}">
                <a16:creationId xmlns:a16="http://schemas.microsoft.com/office/drawing/2014/main" id="{6EAC9E42-EEC7-8875-1ADB-60B53D86FF0A}"/>
              </a:ext>
            </a:extLst>
          </p:cNvPr>
          <p:cNvSpPr>
            <a:spLocks noGrp="1"/>
          </p:cNvSpPr>
          <p:nvPr>
            <p:ph type="ftr" sz="quarter" idx="11"/>
          </p:nvPr>
        </p:nvSpPr>
        <p:spPr>
          <a:xfrm>
            <a:off x="914400" y="6342676"/>
            <a:ext cx="7922684" cy="228600"/>
          </a:xfrm>
        </p:spPr>
        <p:txBody>
          <a:bodyPr/>
          <a:lstStyle/>
          <a:p>
            <a:r>
              <a:rPr lang="fr-FR" altLang="zh-CN" sz="1100"/>
              <a:t>hyxing.phys@gmail.com, Pion and Kaon Fragmentation Functions. Total pages (18) </a:t>
            </a:r>
            <a:endParaRPr lang="en-US" sz="1100" dirty="0"/>
          </a:p>
        </p:txBody>
      </p:sp>
      <p:sp>
        <p:nvSpPr>
          <p:cNvPr id="21" name="Title 1"/>
          <p:cNvSpPr txBox="1"/>
          <p:nvPr/>
        </p:nvSpPr>
        <p:spPr bwMode="auto">
          <a:xfrm>
            <a:off x="328513" y="104726"/>
            <a:ext cx="7901087" cy="5249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ts val="0"/>
              </a:spcBef>
              <a:spcAft>
                <a:spcPts val="0"/>
              </a:spcAft>
              <a:defRPr sz="2600" b="1">
                <a:solidFill>
                  <a:schemeClr val="tx2"/>
                </a:solidFill>
                <a:latin typeface="+mj-lt"/>
                <a:ea typeface="+mj-ea"/>
                <a:cs typeface="+mj-cs"/>
              </a:defRPr>
            </a:lvl1pPr>
            <a:lvl2pPr algn="l">
              <a:spcBef>
                <a:spcPts val="0"/>
              </a:spcBef>
              <a:spcAft>
                <a:spcPts val="0"/>
              </a:spcAft>
              <a:defRPr sz="2600" b="1">
                <a:solidFill>
                  <a:schemeClr val="tx2"/>
                </a:solidFill>
                <a:latin typeface="Trebuchet MS"/>
              </a:defRPr>
            </a:lvl2pPr>
            <a:lvl3pPr algn="l">
              <a:spcBef>
                <a:spcPts val="0"/>
              </a:spcBef>
              <a:spcAft>
                <a:spcPts val="0"/>
              </a:spcAft>
              <a:defRPr sz="2600" b="1">
                <a:solidFill>
                  <a:schemeClr val="tx2"/>
                </a:solidFill>
                <a:latin typeface="Trebuchet MS"/>
              </a:defRPr>
            </a:lvl3pPr>
            <a:lvl4pPr algn="l">
              <a:spcBef>
                <a:spcPts val="0"/>
              </a:spcBef>
              <a:spcAft>
                <a:spcPts val="0"/>
              </a:spcAft>
              <a:defRPr sz="2600" b="1">
                <a:solidFill>
                  <a:schemeClr val="tx2"/>
                </a:solidFill>
                <a:latin typeface="Trebuchet MS"/>
              </a:defRPr>
            </a:lvl4pPr>
            <a:lvl5pPr algn="l">
              <a:spcBef>
                <a:spcPts val="0"/>
              </a:spcBef>
              <a:spcAft>
                <a:spcPts val="0"/>
              </a:spcAft>
              <a:defRPr sz="2600" b="1">
                <a:solidFill>
                  <a:schemeClr val="tx2"/>
                </a:solidFill>
                <a:latin typeface="Trebuchet MS"/>
              </a:defRPr>
            </a:lvl5pPr>
            <a:lvl6pPr marL="457200" algn="l">
              <a:spcBef>
                <a:spcPts val="0"/>
              </a:spcBef>
              <a:spcAft>
                <a:spcPts val="0"/>
              </a:spcAft>
              <a:defRPr sz="2600" b="1">
                <a:solidFill>
                  <a:schemeClr val="tx2"/>
                </a:solidFill>
                <a:latin typeface="Trebuchet MS"/>
              </a:defRPr>
            </a:lvl6pPr>
            <a:lvl7pPr marL="914400" algn="l">
              <a:spcBef>
                <a:spcPts val="0"/>
              </a:spcBef>
              <a:spcAft>
                <a:spcPts val="0"/>
              </a:spcAft>
              <a:defRPr sz="2600" b="1">
                <a:solidFill>
                  <a:schemeClr val="tx2"/>
                </a:solidFill>
                <a:latin typeface="Trebuchet MS"/>
              </a:defRPr>
            </a:lvl7pPr>
            <a:lvl8pPr marL="1371600" algn="l">
              <a:spcBef>
                <a:spcPts val="0"/>
              </a:spcBef>
              <a:spcAft>
                <a:spcPts val="0"/>
              </a:spcAft>
              <a:defRPr sz="2600" b="1">
                <a:solidFill>
                  <a:schemeClr val="tx2"/>
                </a:solidFill>
                <a:latin typeface="Trebuchet MS"/>
              </a:defRPr>
            </a:lvl8pPr>
            <a:lvl9pPr marL="1828800" algn="l">
              <a:spcBef>
                <a:spcPts val="0"/>
              </a:spcBef>
              <a:spcAft>
                <a:spcPts val="0"/>
              </a:spcAft>
              <a:defRPr sz="2600" b="1">
                <a:solidFill>
                  <a:schemeClr val="tx2"/>
                </a:solidFill>
                <a:latin typeface="Trebuchet MS"/>
              </a:defRPr>
            </a:lvl9pPr>
          </a:lstStyle>
          <a:p>
            <a:pPr lvl="0" rtl="0">
              <a:defRPr/>
            </a:pPr>
            <a:r>
              <a:rPr lang="en-US" sz="3200" b="0" i="1" dirty="0">
                <a:ln w="0"/>
                <a:solidFill>
                  <a:srgbClr val="92278F"/>
                </a:solidFill>
              </a:rPr>
              <a:t>All-orders evolution: hadron scale</a:t>
            </a:r>
          </a:p>
        </p:txBody>
      </p:sp>
      <p:sp>
        <p:nvSpPr>
          <p:cNvPr id="22" name="灯片编号占位符 21"/>
          <p:cNvSpPr>
            <a:spLocks noGrp="1"/>
          </p:cNvSpPr>
          <p:nvPr>
            <p:ph type="sldNum" sz="quarter" idx="12"/>
          </p:nvPr>
        </p:nvSpPr>
        <p:spPr/>
        <p:txBody>
          <a:bodyPr/>
          <a:lstStyle/>
          <a:p>
            <a:pPr marL="0" marR="0" lvl="0" indent="0" algn="r" defTabSz="914400">
              <a:lnSpc>
                <a:spcPct val="100000"/>
              </a:lnSpc>
              <a:spcBef>
                <a:spcPts val="0"/>
              </a:spcBef>
              <a:spcAft>
                <a:spcPts val="0"/>
              </a:spcAft>
              <a:buClrTx/>
              <a:buSzTx/>
              <a:buFontTx/>
              <a:buNone/>
              <a:defRPr/>
            </a:pPr>
            <a:fld id="{87034D8C-3CB4-402A-BC46-2AB14C0FE90A}" type="slidenum">
              <a:rPr lang="en-US" sz="900" b="0" i="0" u="none" strike="noStrike" cap="none" spc="0" smtClean="0">
                <a:ln>
                  <a:noFill/>
                </a:ln>
                <a:solidFill>
                  <a:prstClr val="black"/>
                </a:solidFill>
                <a:latin typeface="Calibri"/>
                <a:ea typeface="+mn-ea"/>
                <a:cs typeface="+mn-cs"/>
              </a:rPr>
              <a:t>13</a:t>
            </a:fld>
            <a:endParaRPr lang="en-US" sz="900" b="0" i="0" u="none" strike="noStrike" cap="none" spc="0">
              <a:ln>
                <a:noFill/>
              </a:ln>
              <a:solidFill>
                <a:prstClr val="black"/>
              </a:solidFill>
              <a:latin typeface="Calibri"/>
              <a:ea typeface="+mn-ea"/>
              <a:cs typeface="+mn-cs"/>
            </a:endParaRPr>
          </a:p>
        </p:txBody>
      </p:sp>
    </p:spTree>
    <p:custDataLst>
      <p:tags r:id="rId1"/>
    </p:custDataLst>
    <p:extLst>
      <p:ext uri="{BB962C8B-B14F-4D97-AF65-F5344CB8AC3E}">
        <p14:creationId xmlns:p14="http://schemas.microsoft.com/office/powerpoint/2010/main" val="488530432"/>
      </p:ext>
    </p:extLst>
  </p:cSld>
  <p:clrMapOvr>
    <a:masterClrMapping/>
  </p:clrMapOvr>
  <mc:AlternateContent xmlns:mc="http://schemas.openxmlformats.org/markup-compatibility/2006" xmlns:p14="http://schemas.microsoft.com/office/powerpoint/2010/main">
    <mc:Choice Requires="p14">
      <p:transition p14:dur="0" advTm="44739"/>
    </mc:Choice>
    <mc:Fallback xmlns="">
      <p:transition advTm="447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2" name="图片 31">
            <a:extLst>
              <a:ext uri="{FF2B5EF4-FFF2-40B4-BE49-F238E27FC236}">
                <a16:creationId xmlns:a16="http://schemas.microsoft.com/office/drawing/2014/main" id="{1AEE231E-DC94-ABB5-1DA4-9956C7ACFDFC}"/>
              </a:ext>
            </a:extLst>
          </p:cNvPr>
          <p:cNvPicPr>
            <a:picLocks noChangeAspect="1"/>
          </p:cNvPicPr>
          <p:nvPr/>
        </p:nvPicPr>
        <p:blipFill>
          <a:blip r:embed="rId3"/>
          <a:stretch/>
        </p:blipFill>
        <p:spPr bwMode="auto">
          <a:xfrm>
            <a:off x="600841" y="762000"/>
            <a:ext cx="4196333" cy="2706987"/>
          </a:xfrm>
          <a:prstGeom prst="rect">
            <a:avLst/>
          </a:prstGeom>
          <a:effectLst/>
        </p:spPr>
      </p:pic>
      <p:pic>
        <p:nvPicPr>
          <p:cNvPr id="33" name="图片 32">
            <a:extLst>
              <a:ext uri="{FF2B5EF4-FFF2-40B4-BE49-F238E27FC236}">
                <a16:creationId xmlns:a16="http://schemas.microsoft.com/office/drawing/2014/main" id="{9A171F24-F85F-33AE-B120-EF335A2255D9}"/>
              </a:ext>
            </a:extLst>
          </p:cNvPr>
          <p:cNvPicPr>
            <a:picLocks noChangeAspect="1"/>
          </p:cNvPicPr>
          <p:nvPr/>
        </p:nvPicPr>
        <p:blipFill>
          <a:blip r:embed="rId4"/>
          <a:stretch/>
        </p:blipFill>
        <p:spPr bwMode="auto">
          <a:xfrm>
            <a:off x="435763" y="3577206"/>
            <a:ext cx="4388784" cy="2813589"/>
          </a:xfrm>
          <a:prstGeom prst="rect">
            <a:avLst/>
          </a:prstGeom>
          <a:effectLst/>
        </p:spPr>
      </p:pic>
      <p:pic>
        <p:nvPicPr>
          <p:cNvPr id="8" name="图片 7"/>
          <p:cNvPicPr>
            <a:picLocks noChangeAspect="1"/>
          </p:cNvPicPr>
          <p:nvPr/>
        </p:nvPicPr>
        <p:blipFill>
          <a:blip r:embed="rId5"/>
          <a:stretch>
            <a:fillRect/>
          </a:stretch>
        </p:blipFill>
        <p:spPr>
          <a:xfrm>
            <a:off x="5884416" y="762000"/>
            <a:ext cx="4267200" cy="2743200"/>
          </a:xfrm>
          <a:prstGeom prst="rect">
            <a:avLst/>
          </a:prstGeom>
        </p:spPr>
      </p:pic>
      <p:cxnSp>
        <p:nvCxnSpPr>
          <p:cNvPr id="2" name="直接箭头连接符 1">
            <a:extLst>
              <a:ext uri="{FF2B5EF4-FFF2-40B4-BE49-F238E27FC236}">
                <a16:creationId xmlns:a16="http://schemas.microsoft.com/office/drawing/2014/main" id="{70B07348-40E1-62DF-3D43-B07747B29010}"/>
              </a:ext>
            </a:extLst>
          </p:cNvPr>
          <p:cNvCxnSpPr>
            <a:cxnSpLocks/>
          </p:cNvCxnSpPr>
          <p:nvPr/>
        </p:nvCxnSpPr>
        <p:spPr bwMode="auto">
          <a:xfrm flipH="1">
            <a:off x="9250369" y="2318507"/>
            <a:ext cx="413007" cy="262064"/>
          </a:xfrm>
          <a:prstGeom prst="straightConnector1">
            <a:avLst/>
          </a:prstGeom>
          <a:noFill/>
          <a:ln w="12700" cap="flat" cmpd="sng" algn="ctr">
            <a:solidFill>
              <a:schemeClr val="bg1">
                <a:lumMod val="50000"/>
              </a:schemeClr>
            </a:solidFill>
            <a:prstDash val="solid"/>
            <a:round/>
            <a:headEnd type="none" w="med" len="med"/>
            <a:tailEnd type="triangle"/>
          </a:ln>
        </p:spPr>
      </p:cxnSp>
      <p:sp>
        <p:nvSpPr>
          <p:cNvPr id="6" name="文本框 5">
            <a:extLst>
              <a:ext uri="{FF2B5EF4-FFF2-40B4-BE49-F238E27FC236}">
                <a16:creationId xmlns:a16="http://schemas.microsoft.com/office/drawing/2014/main" id="{6A531106-E28E-5B98-2842-0047FA0AD23A}"/>
              </a:ext>
            </a:extLst>
          </p:cNvPr>
          <p:cNvSpPr txBox="1"/>
          <p:nvPr/>
        </p:nvSpPr>
        <p:spPr bwMode="auto">
          <a:xfrm>
            <a:off x="9601200" y="2034222"/>
            <a:ext cx="22098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white">
                    <a:lumMod val="50000"/>
                  </a:prstClr>
                </a:solidFill>
                <a:effectLst/>
                <a:uLnTx/>
                <a:uFillTx/>
                <a:latin typeface="Calibri"/>
                <a:cs typeface="Arial"/>
              </a:rPr>
              <a:t>HKNS fit: gluon FF</a:t>
            </a:r>
            <a:endParaRPr kumimoji="0" lang="zh-CN" altLang="en-US" sz="1600" b="0" i="0" u="none" strike="noStrike" kern="1200" cap="none" spc="0" normalizeH="0" baseline="0" noProof="0" dirty="0">
              <a:ln>
                <a:noFill/>
              </a:ln>
              <a:solidFill>
                <a:prstClr val="white">
                  <a:lumMod val="50000"/>
                </a:prstClr>
              </a:solidFill>
              <a:effectLst/>
              <a:uLnTx/>
              <a:uFillTx/>
              <a:latin typeface="Calibri"/>
              <a:cs typeface="Arial"/>
            </a:endParaRPr>
          </a:p>
        </p:txBody>
      </p:sp>
      <p:cxnSp>
        <p:nvCxnSpPr>
          <p:cNvPr id="12" name="直接箭头连接符 11">
            <a:extLst>
              <a:ext uri="{FF2B5EF4-FFF2-40B4-BE49-F238E27FC236}">
                <a16:creationId xmlns:a16="http://schemas.microsoft.com/office/drawing/2014/main" id="{E77CFC4C-0603-325A-76C0-1830C7E646FF}"/>
              </a:ext>
            </a:extLst>
          </p:cNvPr>
          <p:cNvCxnSpPr>
            <a:cxnSpLocks/>
          </p:cNvCxnSpPr>
          <p:nvPr/>
        </p:nvCxnSpPr>
        <p:spPr bwMode="auto">
          <a:xfrm flipH="1">
            <a:off x="7192969" y="1224601"/>
            <a:ext cx="413007" cy="262064"/>
          </a:xfrm>
          <a:prstGeom prst="straightConnector1">
            <a:avLst/>
          </a:prstGeom>
          <a:noFill/>
          <a:ln w="12700" cap="flat" cmpd="sng" algn="ctr">
            <a:solidFill>
              <a:srgbClr val="94E06A"/>
            </a:solidFill>
            <a:prstDash val="solid"/>
            <a:round/>
            <a:headEnd type="none" w="med" len="med"/>
            <a:tailEnd type="triangle"/>
          </a:ln>
        </p:spPr>
      </p:cxnSp>
      <p:sp>
        <p:nvSpPr>
          <p:cNvPr id="14" name="文本框 13">
            <a:extLst>
              <a:ext uri="{FF2B5EF4-FFF2-40B4-BE49-F238E27FC236}">
                <a16:creationId xmlns:a16="http://schemas.microsoft.com/office/drawing/2014/main" id="{E80660FE-0D83-DFD6-1D85-AD667480B086}"/>
              </a:ext>
            </a:extLst>
          </p:cNvPr>
          <p:cNvSpPr txBox="1"/>
          <p:nvPr/>
        </p:nvSpPr>
        <p:spPr bwMode="auto">
          <a:xfrm>
            <a:off x="7539508" y="980691"/>
            <a:ext cx="2209800" cy="33855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94E06A"/>
                </a:solidFill>
                <a:effectLst/>
                <a:uLnTx/>
                <a:uFillTx/>
                <a:latin typeface="Calibri"/>
                <a:cs typeface="Arial"/>
              </a:rPr>
              <a:t>s→</a:t>
            </a:r>
            <a:r>
              <a:rPr kumimoji="0" lang="el-GR" altLang="zh-CN" sz="1600" b="0" i="0" u="none" strike="noStrike" kern="1200" cap="none" spc="0" normalizeH="0" baseline="0" noProof="0" dirty="0">
                <a:ln>
                  <a:noFill/>
                </a:ln>
                <a:solidFill>
                  <a:srgbClr val="94E06A"/>
                </a:solidFill>
                <a:effectLst/>
                <a:uLnTx/>
                <a:uFillTx/>
                <a:latin typeface="Calibri"/>
                <a:cs typeface="Arial"/>
              </a:rPr>
              <a:t>π</a:t>
            </a:r>
            <a:r>
              <a:rPr kumimoji="0" lang="en-US" altLang="zh-CN" sz="1600" b="0" i="0" u="none" strike="noStrike" kern="1200" cap="none" spc="0" normalizeH="0" baseline="0" noProof="0" dirty="0">
                <a:ln>
                  <a:noFill/>
                </a:ln>
                <a:solidFill>
                  <a:srgbClr val="94E06A"/>
                </a:solidFill>
                <a:effectLst/>
                <a:uLnTx/>
                <a:uFillTx/>
                <a:latin typeface="Calibri"/>
                <a:cs typeface="Arial"/>
              </a:rPr>
              <a:t> FF</a:t>
            </a:r>
            <a:endParaRPr kumimoji="0" lang="zh-CN" altLang="en-US" sz="1600" b="0" i="0" u="none" strike="noStrike" kern="1200" cap="none" spc="0" normalizeH="0" baseline="0" noProof="0" dirty="0">
              <a:ln>
                <a:noFill/>
              </a:ln>
              <a:solidFill>
                <a:srgbClr val="94E06A"/>
              </a:solidFill>
              <a:effectLst/>
              <a:uLnTx/>
              <a:uFillTx/>
              <a:latin typeface="Calibri"/>
              <a:cs typeface="Arial"/>
            </a:endParaRPr>
          </a:p>
        </p:txBody>
      </p:sp>
      <p:cxnSp>
        <p:nvCxnSpPr>
          <p:cNvPr id="15" name="直接箭头连接符 14">
            <a:extLst>
              <a:ext uri="{FF2B5EF4-FFF2-40B4-BE49-F238E27FC236}">
                <a16:creationId xmlns:a16="http://schemas.microsoft.com/office/drawing/2014/main" id="{075F1C41-46A4-6B1A-6C8D-E7FA2CC7DF8D}"/>
              </a:ext>
            </a:extLst>
          </p:cNvPr>
          <p:cNvCxnSpPr>
            <a:cxnSpLocks/>
          </p:cNvCxnSpPr>
          <p:nvPr/>
        </p:nvCxnSpPr>
        <p:spPr bwMode="auto">
          <a:xfrm flipH="1">
            <a:off x="7315200" y="1561298"/>
            <a:ext cx="528171" cy="262064"/>
          </a:xfrm>
          <a:prstGeom prst="straightConnector1">
            <a:avLst/>
          </a:prstGeom>
          <a:noFill/>
          <a:ln w="12700" cap="flat" cmpd="sng" algn="ctr">
            <a:solidFill>
              <a:schemeClr val="tx2"/>
            </a:solidFill>
            <a:prstDash val="solid"/>
            <a:round/>
            <a:headEnd type="none" w="med" len="med"/>
            <a:tailEnd type="triangle"/>
          </a:ln>
        </p:spPr>
      </p:cxnSp>
      <p:sp>
        <p:nvSpPr>
          <p:cNvPr id="16" name="文本框 15">
            <a:extLst>
              <a:ext uri="{FF2B5EF4-FFF2-40B4-BE49-F238E27FC236}">
                <a16:creationId xmlns:a16="http://schemas.microsoft.com/office/drawing/2014/main" id="{B600C159-78DF-B253-0F57-953A8838F285}"/>
              </a:ext>
            </a:extLst>
          </p:cNvPr>
          <p:cNvSpPr txBox="1"/>
          <p:nvPr/>
        </p:nvSpPr>
        <p:spPr bwMode="auto">
          <a:xfrm>
            <a:off x="7836632" y="1359909"/>
            <a:ext cx="2209800" cy="33855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632E62"/>
                </a:solidFill>
                <a:effectLst/>
                <a:uLnTx/>
                <a:uFillTx/>
                <a:latin typeface="Calibri"/>
                <a:cs typeface="Arial"/>
              </a:rPr>
              <a:t>gluon FF</a:t>
            </a:r>
            <a:endParaRPr kumimoji="0" lang="zh-CN" altLang="en-US" sz="1600" b="0" i="0" u="none" strike="noStrike" kern="1200" cap="none" spc="0" normalizeH="0" baseline="0" noProof="0" dirty="0">
              <a:ln>
                <a:noFill/>
              </a:ln>
              <a:solidFill>
                <a:srgbClr val="632E62"/>
              </a:solidFill>
              <a:effectLst/>
              <a:uLnTx/>
              <a:uFillTx/>
              <a:latin typeface="Calibri"/>
              <a:cs typeface="Arial"/>
            </a:endParaRPr>
          </a:p>
        </p:txBody>
      </p:sp>
      <p:cxnSp>
        <p:nvCxnSpPr>
          <p:cNvPr id="18" name="直接箭头连接符 17">
            <a:extLst>
              <a:ext uri="{FF2B5EF4-FFF2-40B4-BE49-F238E27FC236}">
                <a16:creationId xmlns:a16="http://schemas.microsoft.com/office/drawing/2014/main" id="{7C96831C-095D-F2BC-CF89-914C7A3C5CB1}"/>
              </a:ext>
            </a:extLst>
          </p:cNvPr>
          <p:cNvCxnSpPr>
            <a:cxnSpLocks/>
          </p:cNvCxnSpPr>
          <p:nvPr/>
        </p:nvCxnSpPr>
        <p:spPr bwMode="auto">
          <a:xfrm flipH="1">
            <a:off x="6934200" y="2172867"/>
            <a:ext cx="1083816" cy="360382"/>
          </a:xfrm>
          <a:prstGeom prst="straightConnector1">
            <a:avLst/>
          </a:prstGeom>
          <a:noFill/>
          <a:ln w="12700" cap="flat" cmpd="sng" algn="ctr">
            <a:solidFill>
              <a:srgbClr val="E3C321"/>
            </a:solidFill>
            <a:prstDash val="solid"/>
            <a:round/>
            <a:headEnd type="none" w="med" len="med"/>
            <a:tailEnd type="triangle"/>
          </a:ln>
        </p:spPr>
      </p:cxnSp>
      <p:sp>
        <p:nvSpPr>
          <p:cNvPr id="21" name="文本框 20">
            <a:extLst>
              <a:ext uri="{FF2B5EF4-FFF2-40B4-BE49-F238E27FC236}">
                <a16:creationId xmlns:a16="http://schemas.microsoft.com/office/drawing/2014/main" id="{B0247692-39E1-FF7D-BBA3-8CF9D807ED18}"/>
              </a:ext>
            </a:extLst>
          </p:cNvPr>
          <p:cNvSpPr txBox="1"/>
          <p:nvPr/>
        </p:nvSpPr>
        <p:spPr bwMode="auto">
          <a:xfrm>
            <a:off x="8034492" y="1941435"/>
            <a:ext cx="2209800" cy="33855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E3C321"/>
                </a:solidFill>
                <a:effectLst/>
                <a:uLnTx/>
                <a:uFillTx/>
                <a:latin typeface="Calibri"/>
                <a:cs typeface="Arial"/>
              </a:rPr>
              <a:t>c→</a:t>
            </a:r>
            <a:r>
              <a:rPr kumimoji="0" lang="el-GR" altLang="zh-CN" sz="1600" b="0" i="0" u="none" strike="noStrike" kern="1200" cap="none" spc="0" normalizeH="0" baseline="0" noProof="0" dirty="0">
                <a:ln>
                  <a:noFill/>
                </a:ln>
                <a:solidFill>
                  <a:srgbClr val="E3C321"/>
                </a:solidFill>
                <a:effectLst/>
                <a:uLnTx/>
                <a:uFillTx/>
                <a:latin typeface="Calibri"/>
                <a:cs typeface="Arial"/>
              </a:rPr>
              <a:t>π</a:t>
            </a:r>
            <a:r>
              <a:rPr kumimoji="0" lang="en-US" altLang="zh-CN" sz="1600" b="0" i="0" u="none" strike="noStrike" kern="1200" cap="none" spc="0" normalizeH="0" baseline="0" noProof="0" dirty="0">
                <a:ln>
                  <a:noFill/>
                </a:ln>
                <a:solidFill>
                  <a:srgbClr val="E3C321"/>
                </a:solidFill>
                <a:effectLst/>
                <a:uLnTx/>
                <a:uFillTx/>
                <a:latin typeface="Calibri"/>
                <a:cs typeface="Arial"/>
              </a:rPr>
              <a:t> FF</a:t>
            </a:r>
            <a:endParaRPr kumimoji="0" lang="zh-CN" altLang="en-US" sz="1600" b="0" i="0" u="none" strike="noStrike" kern="1200" cap="none" spc="0" normalizeH="0" baseline="0" noProof="0" dirty="0">
              <a:ln>
                <a:noFill/>
              </a:ln>
              <a:solidFill>
                <a:srgbClr val="E3C321"/>
              </a:solidFill>
              <a:effectLst/>
              <a:uLnTx/>
              <a:uFillTx/>
              <a:latin typeface="Calibri"/>
              <a:cs typeface="Arial"/>
            </a:endParaRPr>
          </a:p>
        </p:txBody>
      </p:sp>
      <p:cxnSp>
        <p:nvCxnSpPr>
          <p:cNvPr id="24" name="直接箭头连接符 23">
            <a:extLst>
              <a:ext uri="{FF2B5EF4-FFF2-40B4-BE49-F238E27FC236}">
                <a16:creationId xmlns:a16="http://schemas.microsoft.com/office/drawing/2014/main" id="{B6F9B3B5-1DEA-6448-224A-E273C24CE12D}"/>
              </a:ext>
            </a:extLst>
          </p:cNvPr>
          <p:cNvCxnSpPr>
            <a:cxnSpLocks/>
          </p:cNvCxnSpPr>
          <p:nvPr/>
        </p:nvCxnSpPr>
        <p:spPr bwMode="auto">
          <a:xfrm flipH="1">
            <a:off x="2133600" y="1331570"/>
            <a:ext cx="1294147" cy="649630"/>
          </a:xfrm>
          <a:prstGeom prst="straightConnector1">
            <a:avLst/>
          </a:prstGeom>
          <a:noFill/>
          <a:ln w="12700" cap="flat" cmpd="sng" algn="ctr">
            <a:solidFill>
              <a:schemeClr val="tx2"/>
            </a:solidFill>
            <a:prstDash val="solid"/>
            <a:round/>
            <a:headEnd type="none" w="med" len="med"/>
            <a:tailEnd type="triangle"/>
          </a:ln>
        </p:spPr>
      </p:cxnSp>
      <p:sp>
        <p:nvSpPr>
          <p:cNvPr id="25" name="文本框 24">
            <a:extLst>
              <a:ext uri="{FF2B5EF4-FFF2-40B4-BE49-F238E27FC236}">
                <a16:creationId xmlns:a16="http://schemas.microsoft.com/office/drawing/2014/main" id="{A526B339-2319-898A-E6BF-60AEE28DF680}"/>
              </a:ext>
            </a:extLst>
          </p:cNvPr>
          <p:cNvSpPr txBox="1"/>
          <p:nvPr/>
        </p:nvSpPr>
        <p:spPr bwMode="auto">
          <a:xfrm>
            <a:off x="3427747" y="1039183"/>
            <a:ext cx="16063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632E62"/>
                </a:solidFill>
                <a:effectLst/>
                <a:uLnTx/>
                <a:uFillTx/>
                <a:latin typeface="Calibri"/>
                <a:cs typeface="Arial"/>
              </a:rPr>
              <a:t>CSM u→</a:t>
            </a:r>
            <a:r>
              <a:rPr kumimoji="0" lang="el-GR" altLang="zh-CN" sz="1600" b="0" i="0" u="none" strike="noStrike" kern="1200" cap="none" spc="0" normalizeH="0" baseline="0" noProof="0" dirty="0">
                <a:ln>
                  <a:noFill/>
                </a:ln>
                <a:solidFill>
                  <a:srgbClr val="632E62"/>
                </a:solidFill>
                <a:effectLst/>
                <a:uLnTx/>
                <a:uFillTx/>
                <a:latin typeface="Calibri"/>
                <a:cs typeface="Arial"/>
              </a:rPr>
              <a:t>π</a:t>
            </a:r>
            <a:r>
              <a:rPr kumimoji="0" lang="en-US" altLang="zh-CN" sz="1600" b="0" i="0" u="none" strike="noStrike" kern="1200" cap="none" spc="0" normalizeH="0" baseline="0" noProof="0" dirty="0">
                <a:ln>
                  <a:noFill/>
                </a:ln>
                <a:solidFill>
                  <a:srgbClr val="632E62"/>
                </a:solidFill>
                <a:effectLst/>
                <a:uLnTx/>
                <a:uFillTx/>
                <a:latin typeface="Calibri"/>
                <a:cs typeface="Arial"/>
              </a:rPr>
              <a:t> FF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632E62"/>
                </a:solidFill>
                <a:effectLst/>
                <a:uLnTx/>
                <a:uFillTx/>
                <a:latin typeface="Calibri"/>
                <a:cs typeface="Arial"/>
              </a:rPr>
              <a:t>(after evolution)</a:t>
            </a:r>
            <a:endParaRPr kumimoji="0" lang="zh-CN" altLang="en-US" sz="1600" b="0" i="0" u="none" strike="noStrike" kern="1200" cap="none" spc="0" normalizeH="0" baseline="0" noProof="0" dirty="0">
              <a:ln>
                <a:noFill/>
              </a:ln>
              <a:solidFill>
                <a:srgbClr val="632E62"/>
              </a:solidFill>
              <a:effectLst/>
              <a:uLnTx/>
              <a:uFillTx/>
              <a:latin typeface="Calibri"/>
              <a:cs typeface="Arial"/>
            </a:endParaRPr>
          </a:p>
        </p:txBody>
      </p:sp>
      <p:cxnSp>
        <p:nvCxnSpPr>
          <p:cNvPr id="26" name="直接箭头连接符 25">
            <a:extLst>
              <a:ext uri="{FF2B5EF4-FFF2-40B4-BE49-F238E27FC236}">
                <a16:creationId xmlns:a16="http://schemas.microsoft.com/office/drawing/2014/main" id="{240143EA-58A3-9B02-3534-F98140F334B8}"/>
              </a:ext>
            </a:extLst>
          </p:cNvPr>
          <p:cNvCxnSpPr>
            <a:cxnSpLocks/>
          </p:cNvCxnSpPr>
          <p:nvPr/>
        </p:nvCxnSpPr>
        <p:spPr bwMode="auto">
          <a:xfrm flipH="1">
            <a:off x="2133600" y="1134521"/>
            <a:ext cx="413007" cy="262064"/>
          </a:xfrm>
          <a:prstGeom prst="straightConnector1">
            <a:avLst/>
          </a:prstGeom>
          <a:noFill/>
          <a:ln w="12700" cap="flat" cmpd="sng" algn="ctr">
            <a:solidFill>
              <a:schemeClr val="bg1">
                <a:lumMod val="50000"/>
              </a:schemeClr>
            </a:solidFill>
            <a:prstDash val="solid"/>
            <a:round/>
            <a:headEnd type="none" w="med" len="med"/>
            <a:tailEnd type="triangle"/>
          </a:ln>
        </p:spPr>
      </p:cxnSp>
      <p:sp>
        <p:nvSpPr>
          <p:cNvPr id="27" name="文本框 26">
            <a:extLst>
              <a:ext uri="{FF2B5EF4-FFF2-40B4-BE49-F238E27FC236}">
                <a16:creationId xmlns:a16="http://schemas.microsoft.com/office/drawing/2014/main" id="{29728488-7C17-0320-CF5E-5F391A3F1886}"/>
              </a:ext>
            </a:extLst>
          </p:cNvPr>
          <p:cNvSpPr txBox="1"/>
          <p:nvPr/>
        </p:nvSpPr>
        <p:spPr bwMode="auto">
          <a:xfrm>
            <a:off x="2537606" y="877991"/>
            <a:ext cx="118172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white">
                    <a:lumMod val="50000"/>
                  </a:prstClr>
                </a:solidFill>
                <a:effectLst/>
                <a:uLnTx/>
                <a:uFillTx/>
                <a:latin typeface="Calibri"/>
                <a:cs typeface="Arial"/>
              </a:rPr>
              <a:t>HKNS fit</a:t>
            </a:r>
            <a:endParaRPr kumimoji="0" lang="zh-CN" altLang="en-US" sz="1600" b="0" i="0" u="none" strike="noStrike" kern="1200" cap="none" spc="0" normalizeH="0" baseline="0" noProof="0" dirty="0">
              <a:ln>
                <a:noFill/>
              </a:ln>
              <a:solidFill>
                <a:prstClr val="white">
                  <a:lumMod val="50000"/>
                </a:prstClr>
              </a:solidFill>
              <a:effectLst/>
              <a:uLnTx/>
              <a:uFillTx/>
              <a:latin typeface="Calibri"/>
              <a:cs typeface="Arial"/>
            </a:endParaRPr>
          </a:p>
        </p:txBody>
      </p:sp>
      <p:cxnSp>
        <p:nvCxnSpPr>
          <p:cNvPr id="28" name="直接箭头连接符 27">
            <a:extLst>
              <a:ext uri="{FF2B5EF4-FFF2-40B4-BE49-F238E27FC236}">
                <a16:creationId xmlns:a16="http://schemas.microsoft.com/office/drawing/2014/main" id="{8FB4BA8F-EB62-3B35-91C6-1902979DBCD2}"/>
              </a:ext>
            </a:extLst>
          </p:cNvPr>
          <p:cNvCxnSpPr>
            <a:cxnSpLocks/>
          </p:cNvCxnSpPr>
          <p:nvPr/>
        </p:nvCxnSpPr>
        <p:spPr bwMode="auto">
          <a:xfrm flipH="1">
            <a:off x="1524000" y="4373658"/>
            <a:ext cx="533400" cy="731742"/>
          </a:xfrm>
          <a:prstGeom prst="straightConnector1">
            <a:avLst/>
          </a:prstGeom>
          <a:noFill/>
          <a:ln w="12700" cap="flat" cmpd="sng" algn="ctr">
            <a:solidFill>
              <a:schemeClr val="bg1">
                <a:lumMod val="50000"/>
              </a:schemeClr>
            </a:solidFill>
            <a:prstDash val="solid"/>
            <a:round/>
            <a:headEnd type="none" w="med" len="med"/>
            <a:tailEnd type="triangle"/>
          </a:ln>
        </p:spPr>
      </p:cxnSp>
      <p:sp>
        <p:nvSpPr>
          <p:cNvPr id="29" name="文本框 28">
            <a:extLst>
              <a:ext uri="{FF2B5EF4-FFF2-40B4-BE49-F238E27FC236}">
                <a16:creationId xmlns:a16="http://schemas.microsoft.com/office/drawing/2014/main" id="{43BCF874-1F21-529E-8DDB-270DC1A57CFD}"/>
              </a:ext>
            </a:extLst>
          </p:cNvPr>
          <p:cNvSpPr txBox="1"/>
          <p:nvPr/>
        </p:nvSpPr>
        <p:spPr bwMode="auto">
          <a:xfrm>
            <a:off x="1699425" y="4035104"/>
            <a:ext cx="118172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white">
                    <a:lumMod val="50000"/>
                  </a:prstClr>
                </a:solidFill>
                <a:effectLst/>
                <a:uLnTx/>
                <a:uFillTx/>
                <a:latin typeface="Calibri"/>
                <a:cs typeface="Arial"/>
              </a:rPr>
              <a:t>HKNS fit</a:t>
            </a:r>
            <a:endParaRPr kumimoji="0" lang="zh-CN" altLang="en-US" sz="1600" b="0" i="0" u="none" strike="noStrike" kern="1200" cap="none" spc="0" normalizeH="0" baseline="0" noProof="0" dirty="0">
              <a:ln>
                <a:noFill/>
              </a:ln>
              <a:solidFill>
                <a:prstClr val="white">
                  <a:lumMod val="50000"/>
                </a:prstClr>
              </a:solidFill>
              <a:effectLst/>
              <a:uLnTx/>
              <a:uFillTx/>
              <a:latin typeface="Calibri"/>
              <a:cs typeface="Arial"/>
            </a:endParaRPr>
          </a:p>
        </p:txBody>
      </p:sp>
      <p:cxnSp>
        <p:nvCxnSpPr>
          <p:cNvPr id="30" name="直接箭头连接符 29">
            <a:extLst>
              <a:ext uri="{FF2B5EF4-FFF2-40B4-BE49-F238E27FC236}">
                <a16:creationId xmlns:a16="http://schemas.microsoft.com/office/drawing/2014/main" id="{6B762249-BC63-49FF-CB23-1DBE73E2A910}"/>
              </a:ext>
            </a:extLst>
          </p:cNvPr>
          <p:cNvCxnSpPr>
            <a:cxnSpLocks/>
          </p:cNvCxnSpPr>
          <p:nvPr/>
        </p:nvCxnSpPr>
        <p:spPr bwMode="auto">
          <a:xfrm flipH="1">
            <a:off x="1592438" y="4336499"/>
            <a:ext cx="1457877" cy="1189931"/>
          </a:xfrm>
          <a:prstGeom prst="straightConnector1">
            <a:avLst/>
          </a:prstGeom>
          <a:noFill/>
          <a:ln w="12700" cap="flat" cmpd="sng" algn="ctr">
            <a:solidFill>
              <a:schemeClr val="tx2"/>
            </a:solidFill>
            <a:prstDash val="solid"/>
            <a:round/>
            <a:headEnd type="none" w="med" len="med"/>
            <a:tailEnd type="triangle"/>
          </a:ln>
        </p:spPr>
      </p:cxnSp>
      <p:sp>
        <p:nvSpPr>
          <p:cNvPr id="31" name="文本框 30">
            <a:extLst>
              <a:ext uri="{FF2B5EF4-FFF2-40B4-BE49-F238E27FC236}">
                <a16:creationId xmlns:a16="http://schemas.microsoft.com/office/drawing/2014/main" id="{B068A608-F61F-3576-8FBD-BB5E3B5409C6}"/>
              </a:ext>
            </a:extLst>
          </p:cNvPr>
          <p:cNvSpPr txBox="1"/>
          <p:nvPr/>
        </p:nvSpPr>
        <p:spPr bwMode="auto">
          <a:xfrm>
            <a:off x="2981877" y="4080282"/>
            <a:ext cx="16063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632E62"/>
                </a:solidFill>
                <a:effectLst/>
                <a:uLnTx/>
                <a:uFillTx/>
                <a:latin typeface="Calibri"/>
                <a:cs typeface="Arial"/>
              </a:rPr>
              <a:t>CSM u→</a:t>
            </a:r>
            <a:r>
              <a:rPr kumimoji="0" lang="el-GR" altLang="zh-CN" sz="1600" b="0" i="0" u="none" strike="noStrike" kern="1200" cap="none" spc="0" normalizeH="0" baseline="0" noProof="0" dirty="0">
                <a:ln>
                  <a:noFill/>
                </a:ln>
                <a:solidFill>
                  <a:srgbClr val="632E62"/>
                </a:solidFill>
                <a:effectLst/>
                <a:uLnTx/>
                <a:uFillTx/>
                <a:latin typeface="Calibri"/>
                <a:cs typeface="Arial"/>
              </a:rPr>
              <a:t>π </a:t>
            </a:r>
            <a:r>
              <a:rPr kumimoji="0" lang="en-US" altLang="zh-CN" sz="1600" b="0" i="0" u="none" strike="noStrike" kern="1200" cap="none" spc="0" normalizeH="0" baseline="0" noProof="0" dirty="0">
                <a:ln>
                  <a:noFill/>
                </a:ln>
                <a:solidFill>
                  <a:srgbClr val="632E62"/>
                </a:solidFill>
                <a:effectLst/>
                <a:uLnTx/>
                <a:uFillTx/>
                <a:latin typeface="Calibri"/>
                <a:cs typeface="Arial"/>
              </a:rPr>
              <a:t>FF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632E62"/>
                </a:solidFill>
                <a:effectLst/>
                <a:uLnTx/>
                <a:uFillTx/>
                <a:latin typeface="Calibri"/>
                <a:cs typeface="Arial"/>
              </a:rPr>
              <a:t>(after evolution)</a:t>
            </a:r>
            <a:endParaRPr kumimoji="0" lang="zh-CN" altLang="en-US" sz="1600" b="0" i="0" u="none" strike="noStrike" kern="1200" cap="none" spc="0" normalizeH="0" baseline="0" noProof="0" dirty="0">
              <a:ln>
                <a:noFill/>
              </a:ln>
              <a:solidFill>
                <a:srgbClr val="632E62"/>
              </a:solidFill>
              <a:effectLst/>
              <a:uLnTx/>
              <a:uFillTx/>
              <a:latin typeface="Calibri"/>
              <a:cs typeface="Arial"/>
            </a:endParaRPr>
          </a:p>
        </p:txBody>
      </p:sp>
      <p:sp>
        <p:nvSpPr>
          <p:cNvPr id="34" name="Footer Placeholder 4">
            <a:extLst>
              <a:ext uri="{FF2B5EF4-FFF2-40B4-BE49-F238E27FC236}">
                <a16:creationId xmlns:a16="http://schemas.microsoft.com/office/drawing/2014/main" id="{6EAC9E42-EEC7-8875-1ADB-60B53D86FF0A}"/>
              </a:ext>
            </a:extLst>
          </p:cNvPr>
          <p:cNvSpPr>
            <a:spLocks noGrp="1"/>
          </p:cNvSpPr>
          <p:nvPr>
            <p:ph type="ftr" sz="quarter" idx="11"/>
          </p:nvPr>
        </p:nvSpPr>
        <p:spPr bwMode="auto">
          <a:xfrm>
            <a:off x="914400" y="6342676"/>
            <a:ext cx="7922684" cy="228600"/>
          </a:xfrm>
        </p:spPr>
        <p:txBody>
          <a:bodyPr/>
          <a:lstStyle/>
          <a:p>
            <a:r>
              <a:rPr lang="fr-FR" altLang="zh-CN" sz="1100"/>
              <a:t>hyxing.phys@gmail.com, Pion and Kaon Fragmentation Functions. Total pages (18) </a:t>
            </a:r>
            <a:endParaRPr lang="en-US" sz="1100" dirty="0"/>
          </a:p>
        </p:txBody>
      </p:sp>
      <p:grpSp>
        <p:nvGrpSpPr>
          <p:cNvPr id="4" name="组合 3">
            <a:extLst>
              <a:ext uri="{FF2B5EF4-FFF2-40B4-BE49-F238E27FC236}">
                <a16:creationId xmlns:a16="http://schemas.microsoft.com/office/drawing/2014/main" id="{7BBE1F51-24A2-B44F-29C9-1FBE7572E9FD}"/>
              </a:ext>
            </a:extLst>
          </p:cNvPr>
          <p:cNvGrpSpPr/>
          <p:nvPr/>
        </p:nvGrpSpPr>
        <p:grpSpPr>
          <a:xfrm>
            <a:off x="5829300" y="3647632"/>
            <a:ext cx="4876800" cy="2536870"/>
            <a:chOff x="5860742" y="3733800"/>
            <a:chExt cx="4876800" cy="2536870"/>
          </a:xfrm>
        </p:grpSpPr>
        <p:pic>
          <p:nvPicPr>
            <p:cNvPr id="3" name="图片 2"/>
            <p:cNvPicPr>
              <a:picLocks noChangeAspect="1"/>
            </p:cNvPicPr>
            <p:nvPr/>
          </p:nvPicPr>
          <p:blipFill>
            <a:blip r:embed="rId6"/>
            <a:stretch>
              <a:fillRect/>
            </a:stretch>
          </p:blipFill>
          <p:spPr>
            <a:xfrm>
              <a:off x="5860742" y="3733800"/>
              <a:ext cx="4876800" cy="2143509"/>
            </a:xfrm>
            <a:prstGeom prst="rect">
              <a:avLst/>
            </a:prstGeom>
          </p:spPr>
        </p:pic>
        <p:sp>
          <p:nvSpPr>
            <p:cNvPr id="35" name="文本框 34">
              <a:extLst>
                <a:ext uri="{FF2B5EF4-FFF2-40B4-BE49-F238E27FC236}">
                  <a16:creationId xmlns:a16="http://schemas.microsoft.com/office/drawing/2014/main" id="{B7B1ABCC-3DEB-630B-7D73-830F5777EE08}"/>
                </a:ext>
              </a:extLst>
            </p:cNvPr>
            <p:cNvSpPr txBox="1"/>
            <p:nvPr/>
          </p:nvSpPr>
          <p:spPr bwMode="auto">
            <a:xfrm>
              <a:off x="6172200" y="5962893"/>
              <a:ext cx="4443771" cy="307777"/>
            </a:xfrm>
            <a:prstGeom prst="rect">
              <a:avLst/>
            </a:prstGeom>
            <a:noFill/>
          </p:spPr>
          <p:txBody>
            <a:bodyPr wrap="square">
              <a:spAutoFit/>
            </a:bodyPr>
            <a:lstStyle/>
            <a:p>
              <a:pPr lvl="0" rtl="0">
                <a:defRPr/>
              </a:pPr>
              <a:r>
                <a:rPr lang="en-US" altLang="zh-CN" sz="1400" i="1" kern="1200" dirty="0">
                  <a:solidFill>
                    <a:srgbClr val="632E62">
                      <a:lumMod val="60000"/>
                      <a:lumOff val="40000"/>
                    </a:srgbClr>
                  </a:solidFill>
                </a:rPr>
                <a:t>M. Hirai et </a:t>
              </a:r>
              <a:r>
                <a:rPr kumimoji="0" lang="en-US" altLang="zh-CN" sz="1400" b="0" i="1" u="none" strike="noStrike" kern="1200" cap="none" spc="0" normalizeH="0" baseline="0" noProof="0" dirty="0">
                  <a:ln>
                    <a:noFill/>
                  </a:ln>
                  <a:solidFill>
                    <a:srgbClr val="632E62">
                      <a:lumMod val="60000"/>
                      <a:lumOff val="40000"/>
                    </a:srgbClr>
                  </a:solidFill>
                  <a:effectLst/>
                  <a:uLnTx/>
                  <a:uFillTx/>
                  <a:cs typeface="Arial"/>
                </a:rPr>
                <a:t>al., </a:t>
              </a:r>
              <a:r>
                <a:rPr lang="en-US" altLang="zh-CN" sz="1400" i="1" kern="1200" dirty="0">
                  <a:solidFill>
                    <a:srgbClr val="632E62">
                      <a:lumMod val="60000"/>
                      <a:lumOff val="40000"/>
                    </a:srgbClr>
                  </a:solidFill>
                </a:rPr>
                <a:t>Phys. Rev. D 75 (2007) 094009</a:t>
              </a:r>
              <a:endParaRPr kumimoji="0" lang="en-US" altLang="zh-CN" sz="1400" b="0" i="1" u="none" strike="noStrike" kern="1200" cap="none" spc="0" normalizeH="0" baseline="0" noProof="0" dirty="0">
                <a:ln>
                  <a:noFill/>
                </a:ln>
                <a:solidFill>
                  <a:srgbClr val="632E62">
                    <a:lumMod val="60000"/>
                    <a:lumOff val="40000"/>
                  </a:srgbClr>
                </a:solidFill>
                <a:effectLst/>
                <a:uLnTx/>
                <a:uFillTx/>
                <a:cs typeface="Arial"/>
              </a:endParaRPr>
            </a:p>
          </p:txBody>
        </p:sp>
      </p:grpSp>
      <p:sp>
        <p:nvSpPr>
          <p:cNvPr id="36" name="Title 1"/>
          <p:cNvSpPr txBox="1"/>
          <p:nvPr/>
        </p:nvSpPr>
        <p:spPr bwMode="auto">
          <a:xfrm>
            <a:off x="304800" y="76200"/>
            <a:ext cx="73152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ts val="0"/>
              </a:spcBef>
              <a:spcAft>
                <a:spcPts val="0"/>
              </a:spcAft>
              <a:defRPr sz="2600" b="1">
                <a:solidFill>
                  <a:schemeClr val="tx2"/>
                </a:solidFill>
                <a:latin typeface="+mj-lt"/>
                <a:ea typeface="+mj-ea"/>
                <a:cs typeface="+mj-cs"/>
              </a:defRPr>
            </a:lvl1pPr>
            <a:lvl2pPr algn="l">
              <a:spcBef>
                <a:spcPts val="0"/>
              </a:spcBef>
              <a:spcAft>
                <a:spcPts val="0"/>
              </a:spcAft>
              <a:defRPr sz="2600" b="1">
                <a:solidFill>
                  <a:schemeClr val="tx2"/>
                </a:solidFill>
                <a:latin typeface="Trebuchet MS"/>
              </a:defRPr>
            </a:lvl2pPr>
            <a:lvl3pPr algn="l">
              <a:spcBef>
                <a:spcPts val="0"/>
              </a:spcBef>
              <a:spcAft>
                <a:spcPts val="0"/>
              </a:spcAft>
              <a:defRPr sz="2600" b="1">
                <a:solidFill>
                  <a:schemeClr val="tx2"/>
                </a:solidFill>
                <a:latin typeface="Trebuchet MS"/>
              </a:defRPr>
            </a:lvl3pPr>
            <a:lvl4pPr algn="l">
              <a:spcBef>
                <a:spcPts val="0"/>
              </a:spcBef>
              <a:spcAft>
                <a:spcPts val="0"/>
              </a:spcAft>
              <a:defRPr sz="2600" b="1">
                <a:solidFill>
                  <a:schemeClr val="tx2"/>
                </a:solidFill>
                <a:latin typeface="Trebuchet MS"/>
              </a:defRPr>
            </a:lvl4pPr>
            <a:lvl5pPr algn="l">
              <a:spcBef>
                <a:spcPts val="0"/>
              </a:spcBef>
              <a:spcAft>
                <a:spcPts val="0"/>
              </a:spcAft>
              <a:defRPr sz="2600" b="1">
                <a:solidFill>
                  <a:schemeClr val="tx2"/>
                </a:solidFill>
                <a:latin typeface="Trebuchet MS"/>
              </a:defRPr>
            </a:lvl5pPr>
            <a:lvl6pPr marL="457200" algn="l">
              <a:spcBef>
                <a:spcPts val="0"/>
              </a:spcBef>
              <a:spcAft>
                <a:spcPts val="0"/>
              </a:spcAft>
              <a:defRPr sz="2600" b="1">
                <a:solidFill>
                  <a:schemeClr val="tx2"/>
                </a:solidFill>
                <a:latin typeface="Trebuchet MS"/>
              </a:defRPr>
            </a:lvl6pPr>
            <a:lvl7pPr marL="914400" algn="l">
              <a:spcBef>
                <a:spcPts val="0"/>
              </a:spcBef>
              <a:spcAft>
                <a:spcPts val="0"/>
              </a:spcAft>
              <a:defRPr sz="2600" b="1">
                <a:solidFill>
                  <a:schemeClr val="tx2"/>
                </a:solidFill>
                <a:latin typeface="Trebuchet MS"/>
              </a:defRPr>
            </a:lvl7pPr>
            <a:lvl8pPr marL="1371600" algn="l">
              <a:spcBef>
                <a:spcPts val="0"/>
              </a:spcBef>
              <a:spcAft>
                <a:spcPts val="0"/>
              </a:spcAft>
              <a:defRPr sz="2600" b="1">
                <a:solidFill>
                  <a:schemeClr val="tx2"/>
                </a:solidFill>
                <a:latin typeface="Trebuchet MS"/>
              </a:defRPr>
            </a:lvl8pPr>
            <a:lvl9pPr marL="1828800" algn="l">
              <a:spcBef>
                <a:spcPts val="0"/>
              </a:spcBef>
              <a:spcAft>
                <a:spcPts val="0"/>
              </a:spcAft>
              <a:defRPr sz="2600" b="1">
                <a:solidFill>
                  <a:schemeClr val="tx2"/>
                </a:solidFill>
                <a:latin typeface="Trebuchet M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0" noProof="0" dirty="0">
                <a:ln w="0"/>
                <a:solidFill>
                  <a:srgbClr val="92278F"/>
                </a:solidFill>
                <a:effectLst/>
                <a:uLnTx/>
                <a:uFillTx/>
                <a:latin typeface="Trebuchet MS"/>
                <a:ea typeface="+mj-ea"/>
                <a:cs typeface="Arial"/>
              </a:rPr>
              <a:t>Pion FF Results</a:t>
            </a:r>
          </a:p>
        </p:txBody>
      </p:sp>
      <p:sp>
        <p:nvSpPr>
          <p:cNvPr id="5" name="灯片编号占位符 4"/>
          <p:cNvSpPr>
            <a:spLocks noGrp="1"/>
          </p:cNvSpPr>
          <p:nvPr>
            <p:ph type="sldNum" sz="quarter" idx="12"/>
          </p:nvPr>
        </p:nvSpPr>
        <p:spPr/>
        <p:txBody>
          <a:bodyPr/>
          <a:lstStyle/>
          <a:p>
            <a:pPr marL="0" marR="0" lvl="0" indent="0" algn="r" defTabSz="914400">
              <a:lnSpc>
                <a:spcPct val="100000"/>
              </a:lnSpc>
              <a:spcBef>
                <a:spcPts val="0"/>
              </a:spcBef>
              <a:spcAft>
                <a:spcPts val="0"/>
              </a:spcAft>
              <a:buClrTx/>
              <a:buSzTx/>
              <a:buFontTx/>
              <a:buNone/>
              <a:defRPr/>
            </a:pPr>
            <a:fld id="{87034D8C-3CB4-402A-BC46-2AB14C0FE90A}" type="slidenum">
              <a:rPr lang="en-US" sz="900" b="0" i="0" u="none" strike="noStrike" cap="none" spc="0" smtClean="0">
                <a:ln>
                  <a:noFill/>
                </a:ln>
                <a:solidFill>
                  <a:prstClr val="black"/>
                </a:solidFill>
                <a:latin typeface="Calibri"/>
                <a:ea typeface="+mn-ea"/>
                <a:cs typeface="+mn-cs"/>
              </a:rPr>
              <a:t>14</a:t>
            </a:fld>
            <a:endParaRPr lang="en-US" sz="900" b="0" i="0" u="none" strike="noStrike" cap="none" spc="0">
              <a:ln>
                <a:noFill/>
              </a:ln>
              <a:solidFill>
                <a:prstClr val="black"/>
              </a:solidFill>
              <a:latin typeface="Calibri"/>
              <a:ea typeface="+mn-ea"/>
              <a:cs typeface="+mn-cs"/>
            </a:endParaRPr>
          </a:p>
        </p:txBody>
      </p:sp>
    </p:spTree>
    <p:extLst>
      <p:ext uri="{BB962C8B-B14F-4D97-AF65-F5344CB8AC3E}">
        <p14:creationId xmlns:p14="http://schemas.microsoft.com/office/powerpoint/2010/main" val="12245519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0" advTm="73151"/>
    </mc:Choice>
    <mc:Fallback xmlns="">
      <p:transition advTm="73151"/>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 name="Title 1"/>
          <p:cNvSpPr txBox="1"/>
          <p:nvPr/>
        </p:nvSpPr>
        <p:spPr bwMode="auto">
          <a:xfrm>
            <a:off x="304800" y="76200"/>
            <a:ext cx="73152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ts val="0"/>
              </a:spcBef>
              <a:spcAft>
                <a:spcPts val="0"/>
              </a:spcAft>
              <a:defRPr sz="2600" b="1">
                <a:solidFill>
                  <a:schemeClr val="tx2"/>
                </a:solidFill>
                <a:latin typeface="+mj-lt"/>
                <a:ea typeface="+mj-ea"/>
                <a:cs typeface="+mj-cs"/>
              </a:defRPr>
            </a:lvl1pPr>
            <a:lvl2pPr algn="l">
              <a:spcBef>
                <a:spcPts val="0"/>
              </a:spcBef>
              <a:spcAft>
                <a:spcPts val="0"/>
              </a:spcAft>
              <a:defRPr sz="2600" b="1">
                <a:solidFill>
                  <a:schemeClr val="tx2"/>
                </a:solidFill>
                <a:latin typeface="Trebuchet MS"/>
              </a:defRPr>
            </a:lvl2pPr>
            <a:lvl3pPr algn="l">
              <a:spcBef>
                <a:spcPts val="0"/>
              </a:spcBef>
              <a:spcAft>
                <a:spcPts val="0"/>
              </a:spcAft>
              <a:defRPr sz="2600" b="1">
                <a:solidFill>
                  <a:schemeClr val="tx2"/>
                </a:solidFill>
                <a:latin typeface="Trebuchet MS"/>
              </a:defRPr>
            </a:lvl3pPr>
            <a:lvl4pPr algn="l">
              <a:spcBef>
                <a:spcPts val="0"/>
              </a:spcBef>
              <a:spcAft>
                <a:spcPts val="0"/>
              </a:spcAft>
              <a:defRPr sz="2600" b="1">
                <a:solidFill>
                  <a:schemeClr val="tx2"/>
                </a:solidFill>
                <a:latin typeface="Trebuchet MS"/>
              </a:defRPr>
            </a:lvl4pPr>
            <a:lvl5pPr algn="l">
              <a:spcBef>
                <a:spcPts val="0"/>
              </a:spcBef>
              <a:spcAft>
                <a:spcPts val="0"/>
              </a:spcAft>
              <a:defRPr sz="2600" b="1">
                <a:solidFill>
                  <a:schemeClr val="tx2"/>
                </a:solidFill>
                <a:latin typeface="Trebuchet MS"/>
              </a:defRPr>
            </a:lvl5pPr>
            <a:lvl6pPr marL="457200" algn="l">
              <a:spcBef>
                <a:spcPts val="0"/>
              </a:spcBef>
              <a:spcAft>
                <a:spcPts val="0"/>
              </a:spcAft>
              <a:defRPr sz="2600" b="1">
                <a:solidFill>
                  <a:schemeClr val="tx2"/>
                </a:solidFill>
                <a:latin typeface="Trebuchet MS"/>
              </a:defRPr>
            </a:lvl6pPr>
            <a:lvl7pPr marL="914400" algn="l">
              <a:spcBef>
                <a:spcPts val="0"/>
              </a:spcBef>
              <a:spcAft>
                <a:spcPts val="0"/>
              </a:spcAft>
              <a:defRPr sz="2600" b="1">
                <a:solidFill>
                  <a:schemeClr val="tx2"/>
                </a:solidFill>
                <a:latin typeface="Trebuchet MS"/>
              </a:defRPr>
            </a:lvl7pPr>
            <a:lvl8pPr marL="1371600" algn="l">
              <a:spcBef>
                <a:spcPts val="0"/>
              </a:spcBef>
              <a:spcAft>
                <a:spcPts val="0"/>
              </a:spcAft>
              <a:defRPr sz="2600" b="1">
                <a:solidFill>
                  <a:schemeClr val="tx2"/>
                </a:solidFill>
                <a:latin typeface="Trebuchet MS"/>
              </a:defRPr>
            </a:lvl8pPr>
            <a:lvl9pPr marL="1828800" algn="l">
              <a:spcBef>
                <a:spcPts val="0"/>
              </a:spcBef>
              <a:spcAft>
                <a:spcPts val="0"/>
              </a:spcAft>
              <a:defRPr sz="2600" b="1">
                <a:solidFill>
                  <a:schemeClr val="tx2"/>
                </a:solidFill>
                <a:latin typeface="Trebuchet M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0" noProof="0" dirty="0">
                <a:ln w="0"/>
                <a:solidFill>
                  <a:srgbClr val="92278F"/>
                </a:solidFill>
                <a:effectLst/>
                <a:uLnTx/>
                <a:uFillTx/>
                <a:latin typeface="Trebuchet MS"/>
                <a:ea typeface="+mj-ea"/>
                <a:cs typeface="Arial"/>
              </a:rPr>
              <a:t>Pion FF Results</a:t>
            </a:r>
          </a:p>
        </p:txBody>
      </p:sp>
      <p:sp>
        <p:nvSpPr>
          <p:cNvPr id="26" name="Footer Placeholder 4">
            <a:extLst>
              <a:ext uri="{FF2B5EF4-FFF2-40B4-BE49-F238E27FC236}">
                <a16:creationId xmlns:a16="http://schemas.microsoft.com/office/drawing/2014/main" id="{6EAC9E42-EEC7-8875-1ADB-60B53D86FF0A}"/>
              </a:ext>
            </a:extLst>
          </p:cNvPr>
          <p:cNvSpPr>
            <a:spLocks noGrp="1"/>
          </p:cNvSpPr>
          <p:nvPr>
            <p:ph type="ftr" sz="quarter" idx="11"/>
          </p:nvPr>
        </p:nvSpPr>
        <p:spPr bwMode="auto">
          <a:xfrm>
            <a:off x="914400" y="6342676"/>
            <a:ext cx="7922684" cy="228600"/>
          </a:xfrm>
        </p:spPr>
        <p:txBody>
          <a:bodyPr/>
          <a:lstStyle/>
          <a:p>
            <a:r>
              <a:rPr lang="fr-FR" altLang="zh-CN" sz="1100"/>
              <a:t>hyxing.phys@gmail.com, Pion and Kaon Fragmentation Functions. Total pages (18) </a:t>
            </a:r>
            <a:endParaRPr lang="en-US" sz="1100" dirty="0"/>
          </a:p>
        </p:txBody>
      </p:sp>
      <p:pic>
        <p:nvPicPr>
          <p:cNvPr id="2" name="图片 1"/>
          <p:cNvPicPr>
            <a:picLocks noChangeAspect="1"/>
          </p:cNvPicPr>
          <p:nvPr/>
        </p:nvPicPr>
        <p:blipFill>
          <a:blip r:embed="rId3"/>
          <a:stretch>
            <a:fillRect/>
          </a:stretch>
        </p:blipFill>
        <p:spPr>
          <a:xfrm>
            <a:off x="914400" y="710505"/>
            <a:ext cx="4191000" cy="2823753"/>
          </a:xfrm>
          <a:prstGeom prst="rect">
            <a:avLst/>
          </a:prstGeom>
        </p:spPr>
      </p:pic>
      <p:pic>
        <p:nvPicPr>
          <p:cNvPr id="8" name="图片 7"/>
          <p:cNvPicPr>
            <a:picLocks noChangeAspect="1"/>
          </p:cNvPicPr>
          <p:nvPr/>
        </p:nvPicPr>
        <p:blipFill>
          <a:blip r:embed="rId4"/>
          <a:stretch>
            <a:fillRect/>
          </a:stretch>
        </p:blipFill>
        <p:spPr>
          <a:xfrm>
            <a:off x="727623" y="3548427"/>
            <a:ext cx="4377777" cy="2780079"/>
          </a:xfrm>
          <a:prstGeom prst="rect">
            <a:avLst/>
          </a:prstGeom>
        </p:spPr>
      </p:pic>
      <p:pic>
        <p:nvPicPr>
          <p:cNvPr id="9" name="图片 8"/>
          <p:cNvPicPr>
            <a:picLocks noChangeAspect="1"/>
          </p:cNvPicPr>
          <p:nvPr/>
        </p:nvPicPr>
        <p:blipFill>
          <a:blip r:embed="rId5"/>
          <a:stretch>
            <a:fillRect/>
          </a:stretch>
        </p:blipFill>
        <p:spPr>
          <a:xfrm>
            <a:off x="6022181" y="657885"/>
            <a:ext cx="4414838" cy="2851147"/>
          </a:xfrm>
          <a:prstGeom prst="rect">
            <a:avLst/>
          </a:prstGeom>
        </p:spPr>
      </p:pic>
      <p:grpSp>
        <p:nvGrpSpPr>
          <p:cNvPr id="3" name="组合 2"/>
          <p:cNvGrpSpPr/>
          <p:nvPr/>
        </p:nvGrpSpPr>
        <p:grpSpPr>
          <a:xfrm>
            <a:off x="5990758" y="3607025"/>
            <a:ext cx="6248399" cy="2849951"/>
            <a:chOff x="6267773" y="3657616"/>
            <a:chExt cx="5926584" cy="2743200"/>
          </a:xfrm>
        </p:grpSpPr>
        <p:pic>
          <p:nvPicPr>
            <p:cNvPr id="21" name="图片 20"/>
            <p:cNvPicPr>
              <a:picLocks noChangeAspect="1"/>
            </p:cNvPicPr>
            <p:nvPr/>
          </p:nvPicPr>
          <p:blipFill>
            <a:blip r:embed="rId6"/>
            <a:stretch>
              <a:fillRect/>
            </a:stretch>
          </p:blipFill>
          <p:spPr bwMode="auto">
            <a:xfrm>
              <a:off x="6267773" y="3657616"/>
              <a:ext cx="4267200" cy="2743200"/>
            </a:xfrm>
            <a:prstGeom prst="rect">
              <a:avLst/>
            </a:prstGeom>
          </p:spPr>
        </p:pic>
        <p:cxnSp>
          <p:nvCxnSpPr>
            <p:cNvPr id="22" name="直接箭头连接符 21">
              <a:extLst>
                <a:ext uri="{FF2B5EF4-FFF2-40B4-BE49-F238E27FC236}">
                  <a16:creationId xmlns:a16="http://schemas.microsoft.com/office/drawing/2014/main" id="{70B07348-40E1-62DF-3D43-B07747B29010}"/>
                </a:ext>
              </a:extLst>
            </p:cNvPr>
            <p:cNvCxnSpPr>
              <a:cxnSpLocks/>
            </p:cNvCxnSpPr>
            <p:nvPr/>
          </p:nvCxnSpPr>
          <p:spPr bwMode="auto">
            <a:xfrm flipH="1">
              <a:off x="9633726" y="5214123"/>
              <a:ext cx="413007" cy="262064"/>
            </a:xfrm>
            <a:prstGeom prst="straightConnector1">
              <a:avLst/>
            </a:prstGeom>
            <a:noFill/>
            <a:ln w="12700" cap="flat" cmpd="sng" algn="ctr">
              <a:solidFill>
                <a:schemeClr val="bg1">
                  <a:lumMod val="50000"/>
                </a:schemeClr>
              </a:solidFill>
              <a:prstDash val="solid"/>
              <a:round/>
              <a:headEnd type="none" w="med" len="med"/>
              <a:tailEnd type="triangle"/>
            </a:ln>
          </p:spPr>
        </p:cxnSp>
        <p:sp>
          <p:nvSpPr>
            <p:cNvPr id="23" name="文本框 22">
              <a:extLst>
                <a:ext uri="{FF2B5EF4-FFF2-40B4-BE49-F238E27FC236}">
                  <a16:creationId xmlns:a16="http://schemas.microsoft.com/office/drawing/2014/main" id="{6A531106-E28E-5B98-2842-0047FA0AD23A}"/>
                </a:ext>
              </a:extLst>
            </p:cNvPr>
            <p:cNvSpPr txBox="1"/>
            <p:nvPr/>
          </p:nvSpPr>
          <p:spPr bwMode="auto">
            <a:xfrm>
              <a:off x="9984557" y="4929838"/>
              <a:ext cx="22098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white">
                      <a:lumMod val="50000"/>
                    </a:prstClr>
                  </a:solidFill>
                  <a:effectLst/>
                  <a:uLnTx/>
                  <a:uFillTx/>
                  <a:latin typeface="Calibri"/>
                  <a:cs typeface="Arial"/>
                </a:rPr>
                <a:t>HKNS fit: gluon FF</a:t>
              </a:r>
              <a:endParaRPr kumimoji="0" lang="zh-CN" altLang="en-US" sz="1600" b="0" i="0" u="none" strike="noStrike" kern="1200" cap="none" spc="0" normalizeH="0" baseline="0" noProof="0" dirty="0">
                <a:ln>
                  <a:noFill/>
                </a:ln>
                <a:solidFill>
                  <a:prstClr val="white">
                    <a:lumMod val="50000"/>
                  </a:prstClr>
                </a:solidFill>
                <a:effectLst/>
                <a:uLnTx/>
                <a:uFillTx/>
                <a:latin typeface="Calibri"/>
                <a:cs typeface="Arial"/>
              </a:endParaRPr>
            </a:p>
          </p:txBody>
        </p:sp>
        <p:cxnSp>
          <p:nvCxnSpPr>
            <p:cNvPr id="24" name="直接箭头连接符 23">
              <a:extLst>
                <a:ext uri="{FF2B5EF4-FFF2-40B4-BE49-F238E27FC236}">
                  <a16:creationId xmlns:a16="http://schemas.microsoft.com/office/drawing/2014/main" id="{E77CFC4C-0603-325A-76C0-1830C7E646FF}"/>
                </a:ext>
              </a:extLst>
            </p:cNvPr>
            <p:cNvCxnSpPr>
              <a:cxnSpLocks/>
            </p:cNvCxnSpPr>
            <p:nvPr/>
          </p:nvCxnSpPr>
          <p:spPr bwMode="auto">
            <a:xfrm flipH="1">
              <a:off x="7576326" y="4120217"/>
              <a:ext cx="413007" cy="262064"/>
            </a:xfrm>
            <a:prstGeom prst="straightConnector1">
              <a:avLst/>
            </a:prstGeom>
            <a:noFill/>
            <a:ln w="12700" cap="flat" cmpd="sng" algn="ctr">
              <a:solidFill>
                <a:srgbClr val="94E06A"/>
              </a:solidFill>
              <a:prstDash val="solid"/>
              <a:round/>
              <a:headEnd type="none" w="med" len="med"/>
              <a:tailEnd type="triangle"/>
            </a:ln>
          </p:spPr>
        </p:cxnSp>
        <p:sp>
          <p:nvSpPr>
            <p:cNvPr id="25" name="文本框 24">
              <a:extLst>
                <a:ext uri="{FF2B5EF4-FFF2-40B4-BE49-F238E27FC236}">
                  <a16:creationId xmlns:a16="http://schemas.microsoft.com/office/drawing/2014/main" id="{E80660FE-0D83-DFD6-1D85-AD667480B086}"/>
                </a:ext>
              </a:extLst>
            </p:cNvPr>
            <p:cNvSpPr txBox="1"/>
            <p:nvPr/>
          </p:nvSpPr>
          <p:spPr bwMode="auto">
            <a:xfrm>
              <a:off x="7922865" y="3876307"/>
              <a:ext cx="2209800" cy="33855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94E06A"/>
                  </a:solidFill>
                  <a:effectLst/>
                  <a:uLnTx/>
                  <a:uFillTx/>
                  <a:latin typeface="Calibri"/>
                  <a:cs typeface="Arial"/>
                </a:rPr>
                <a:t>s→</a:t>
              </a:r>
              <a:r>
                <a:rPr kumimoji="0" lang="el-GR" altLang="zh-CN" sz="1600" b="0" i="0" u="none" strike="noStrike" kern="1200" cap="none" spc="0" normalizeH="0" baseline="0" noProof="0" dirty="0">
                  <a:ln>
                    <a:noFill/>
                  </a:ln>
                  <a:solidFill>
                    <a:srgbClr val="94E06A"/>
                  </a:solidFill>
                  <a:effectLst/>
                  <a:uLnTx/>
                  <a:uFillTx/>
                  <a:latin typeface="Calibri"/>
                  <a:cs typeface="Arial"/>
                </a:rPr>
                <a:t>π</a:t>
              </a:r>
              <a:r>
                <a:rPr kumimoji="0" lang="en-US" altLang="zh-CN" sz="1600" b="0" i="0" u="none" strike="noStrike" kern="1200" cap="none" spc="0" normalizeH="0" baseline="0" noProof="0" dirty="0">
                  <a:ln>
                    <a:noFill/>
                  </a:ln>
                  <a:solidFill>
                    <a:srgbClr val="94E06A"/>
                  </a:solidFill>
                  <a:effectLst/>
                  <a:uLnTx/>
                  <a:uFillTx/>
                  <a:latin typeface="Calibri"/>
                  <a:cs typeface="Arial"/>
                </a:rPr>
                <a:t> FF</a:t>
              </a:r>
              <a:endParaRPr kumimoji="0" lang="zh-CN" altLang="en-US" sz="1600" b="0" i="0" u="none" strike="noStrike" kern="1200" cap="none" spc="0" normalizeH="0" baseline="0" noProof="0" dirty="0">
                <a:ln>
                  <a:noFill/>
                </a:ln>
                <a:solidFill>
                  <a:srgbClr val="94E06A"/>
                </a:solidFill>
                <a:effectLst/>
                <a:uLnTx/>
                <a:uFillTx/>
                <a:latin typeface="Calibri"/>
                <a:cs typeface="Arial"/>
              </a:endParaRPr>
            </a:p>
          </p:txBody>
        </p:sp>
        <p:cxnSp>
          <p:nvCxnSpPr>
            <p:cNvPr id="27" name="直接箭头连接符 26">
              <a:extLst>
                <a:ext uri="{FF2B5EF4-FFF2-40B4-BE49-F238E27FC236}">
                  <a16:creationId xmlns:a16="http://schemas.microsoft.com/office/drawing/2014/main" id="{075F1C41-46A4-6B1A-6C8D-E7FA2CC7DF8D}"/>
                </a:ext>
              </a:extLst>
            </p:cNvPr>
            <p:cNvCxnSpPr>
              <a:cxnSpLocks/>
            </p:cNvCxnSpPr>
            <p:nvPr/>
          </p:nvCxnSpPr>
          <p:spPr bwMode="auto">
            <a:xfrm flipH="1">
              <a:off x="7698557" y="4456914"/>
              <a:ext cx="528171" cy="262064"/>
            </a:xfrm>
            <a:prstGeom prst="straightConnector1">
              <a:avLst/>
            </a:prstGeom>
            <a:noFill/>
            <a:ln w="12700" cap="flat" cmpd="sng" algn="ctr">
              <a:solidFill>
                <a:schemeClr val="tx2"/>
              </a:solidFill>
              <a:prstDash val="solid"/>
              <a:round/>
              <a:headEnd type="none" w="med" len="med"/>
              <a:tailEnd type="triangle"/>
            </a:ln>
          </p:spPr>
        </p:cxnSp>
        <p:sp>
          <p:nvSpPr>
            <p:cNvPr id="28" name="文本框 27">
              <a:extLst>
                <a:ext uri="{FF2B5EF4-FFF2-40B4-BE49-F238E27FC236}">
                  <a16:creationId xmlns:a16="http://schemas.microsoft.com/office/drawing/2014/main" id="{B600C159-78DF-B253-0F57-953A8838F285}"/>
                </a:ext>
              </a:extLst>
            </p:cNvPr>
            <p:cNvSpPr txBox="1"/>
            <p:nvPr/>
          </p:nvSpPr>
          <p:spPr bwMode="auto">
            <a:xfrm>
              <a:off x="8219989" y="4255525"/>
              <a:ext cx="2209800" cy="33855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632E62"/>
                  </a:solidFill>
                  <a:effectLst/>
                  <a:uLnTx/>
                  <a:uFillTx/>
                  <a:latin typeface="Calibri"/>
                  <a:cs typeface="Arial"/>
                </a:rPr>
                <a:t>gluon FF</a:t>
              </a:r>
              <a:endParaRPr kumimoji="0" lang="zh-CN" altLang="en-US" sz="1600" b="0" i="0" u="none" strike="noStrike" kern="1200" cap="none" spc="0" normalizeH="0" baseline="0" noProof="0" dirty="0">
                <a:ln>
                  <a:noFill/>
                </a:ln>
                <a:solidFill>
                  <a:srgbClr val="632E62"/>
                </a:solidFill>
                <a:effectLst/>
                <a:uLnTx/>
                <a:uFillTx/>
                <a:latin typeface="Calibri"/>
                <a:cs typeface="Arial"/>
              </a:endParaRPr>
            </a:p>
          </p:txBody>
        </p:sp>
        <p:cxnSp>
          <p:nvCxnSpPr>
            <p:cNvPr id="29" name="直接箭头连接符 28">
              <a:extLst>
                <a:ext uri="{FF2B5EF4-FFF2-40B4-BE49-F238E27FC236}">
                  <a16:creationId xmlns:a16="http://schemas.microsoft.com/office/drawing/2014/main" id="{7C96831C-095D-F2BC-CF89-914C7A3C5CB1}"/>
                </a:ext>
              </a:extLst>
            </p:cNvPr>
            <p:cNvCxnSpPr>
              <a:cxnSpLocks/>
            </p:cNvCxnSpPr>
            <p:nvPr/>
          </p:nvCxnSpPr>
          <p:spPr bwMode="auto">
            <a:xfrm flipH="1">
              <a:off x="7317557" y="5068483"/>
              <a:ext cx="1083816" cy="360382"/>
            </a:xfrm>
            <a:prstGeom prst="straightConnector1">
              <a:avLst/>
            </a:prstGeom>
            <a:noFill/>
            <a:ln w="12700" cap="flat" cmpd="sng" algn="ctr">
              <a:solidFill>
                <a:srgbClr val="E3C321"/>
              </a:solidFill>
              <a:prstDash val="solid"/>
              <a:round/>
              <a:headEnd type="none" w="med" len="med"/>
              <a:tailEnd type="triangle"/>
            </a:ln>
          </p:spPr>
        </p:cxnSp>
        <p:sp>
          <p:nvSpPr>
            <p:cNvPr id="30" name="文本框 29">
              <a:extLst>
                <a:ext uri="{FF2B5EF4-FFF2-40B4-BE49-F238E27FC236}">
                  <a16:creationId xmlns:a16="http://schemas.microsoft.com/office/drawing/2014/main" id="{B0247692-39E1-FF7D-BBA3-8CF9D807ED18}"/>
                </a:ext>
              </a:extLst>
            </p:cNvPr>
            <p:cNvSpPr txBox="1"/>
            <p:nvPr/>
          </p:nvSpPr>
          <p:spPr bwMode="auto">
            <a:xfrm>
              <a:off x="8417849" y="4837051"/>
              <a:ext cx="2209800" cy="33855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E3C321"/>
                  </a:solidFill>
                  <a:effectLst/>
                  <a:uLnTx/>
                  <a:uFillTx/>
                  <a:latin typeface="Calibri"/>
                  <a:cs typeface="Arial"/>
                </a:rPr>
                <a:t>c→</a:t>
              </a:r>
              <a:r>
                <a:rPr kumimoji="0" lang="el-GR" altLang="zh-CN" sz="1600" b="0" i="0" u="none" strike="noStrike" kern="1200" cap="none" spc="0" normalizeH="0" baseline="0" noProof="0" dirty="0">
                  <a:ln>
                    <a:noFill/>
                  </a:ln>
                  <a:solidFill>
                    <a:srgbClr val="E3C321"/>
                  </a:solidFill>
                  <a:effectLst/>
                  <a:uLnTx/>
                  <a:uFillTx/>
                  <a:latin typeface="Calibri"/>
                  <a:cs typeface="Arial"/>
                </a:rPr>
                <a:t>π</a:t>
              </a:r>
              <a:r>
                <a:rPr kumimoji="0" lang="en-US" altLang="zh-CN" sz="1600" b="0" i="0" u="none" strike="noStrike" kern="1200" cap="none" spc="0" normalizeH="0" baseline="0" noProof="0" dirty="0">
                  <a:ln>
                    <a:noFill/>
                  </a:ln>
                  <a:solidFill>
                    <a:srgbClr val="E3C321"/>
                  </a:solidFill>
                  <a:effectLst/>
                  <a:uLnTx/>
                  <a:uFillTx/>
                  <a:latin typeface="Calibri"/>
                  <a:cs typeface="Arial"/>
                </a:rPr>
                <a:t> FF</a:t>
              </a:r>
              <a:endParaRPr kumimoji="0" lang="zh-CN" altLang="en-US" sz="1600" b="0" i="0" u="none" strike="noStrike" kern="1200" cap="none" spc="0" normalizeH="0" baseline="0" noProof="0" dirty="0">
                <a:ln>
                  <a:noFill/>
                </a:ln>
                <a:solidFill>
                  <a:srgbClr val="E3C321"/>
                </a:solidFill>
                <a:effectLst/>
                <a:uLnTx/>
                <a:uFillTx/>
                <a:latin typeface="Calibri"/>
                <a:cs typeface="Arial"/>
              </a:endParaRPr>
            </a:p>
          </p:txBody>
        </p:sp>
      </p:grpSp>
      <p:sp>
        <p:nvSpPr>
          <p:cNvPr id="4" name="灯片编号占位符 3"/>
          <p:cNvSpPr>
            <a:spLocks noGrp="1"/>
          </p:cNvSpPr>
          <p:nvPr>
            <p:ph type="sldNum" sz="quarter" idx="12"/>
          </p:nvPr>
        </p:nvSpPr>
        <p:spPr/>
        <p:txBody>
          <a:bodyPr/>
          <a:lstStyle/>
          <a:p>
            <a:pPr marL="0" marR="0" lvl="0" indent="0" algn="r" defTabSz="914400">
              <a:lnSpc>
                <a:spcPct val="100000"/>
              </a:lnSpc>
              <a:spcBef>
                <a:spcPts val="0"/>
              </a:spcBef>
              <a:spcAft>
                <a:spcPts val="0"/>
              </a:spcAft>
              <a:buClrTx/>
              <a:buSzTx/>
              <a:buFontTx/>
              <a:buNone/>
              <a:defRPr/>
            </a:pPr>
            <a:fld id="{87034D8C-3CB4-402A-BC46-2AB14C0FE90A}" type="slidenum">
              <a:rPr lang="en-US" sz="900" b="0" i="0" u="none" strike="noStrike" cap="none" spc="0" smtClean="0">
                <a:ln>
                  <a:noFill/>
                </a:ln>
                <a:solidFill>
                  <a:prstClr val="black"/>
                </a:solidFill>
                <a:latin typeface="Calibri"/>
                <a:ea typeface="+mn-ea"/>
                <a:cs typeface="+mn-cs"/>
              </a:rPr>
              <a:t>15</a:t>
            </a:fld>
            <a:endParaRPr lang="en-US" sz="900" b="0" i="0" u="none" strike="noStrike" cap="none" spc="0">
              <a:ln>
                <a:noFill/>
              </a:ln>
              <a:solidFill>
                <a:prstClr val="black"/>
              </a:solidFill>
              <a:latin typeface="Calibri"/>
              <a:ea typeface="+mn-ea"/>
              <a:cs typeface="+mn-cs"/>
            </a:endParaRPr>
          </a:p>
        </p:txBody>
      </p:sp>
      <p:sp>
        <p:nvSpPr>
          <p:cNvPr id="34" name="文本框 33">
            <a:extLst>
              <a:ext uri="{FF2B5EF4-FFF2-40B4-BE49-F238E27FC236}">
                <a16:creationId xmlns:a16="http://schemas.microsoft.com/office/drawing/2014/main" id="{29728488-7C17-0320-CF5E-5F391A3F1886}"/>
              </a:ext>
            </a:extLst>
          </p:cNvPr>
          <p:cNvSpPr txBox="1"/>
          <p:nvPr/>
        </p:nvSpPr>
        <p:spPr bwMode="auto">
          <a:xfrm>
            <a:off x="2230195" y="1067916"/>
            <a:ext cx="68631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white">
                    <a:lumMod val="50000"/>
                  </a:prstClr>
                </a:solidFill>
                <a:effectLst/>
                <a:uLnTx/>
                <a:uFillTx/>
                <a:latin typeface="Calibri"/>
                <a:cs typeface="Arial"/>
              </a:rPr>
              <a:t>NNFF</a:t>
            </a:r>
            <a:endParaRPr kumimoji="0" lang="zh-CN" altLang="en-US" sz="1200" b="0" i="0" u="none" strike="noStrike" kern="1200" cap="none" spc="0" normalizeH="0" baseline="0" noProof="0" dirty="0">
              <a:ln>
                <a:noFill/>
              </a:ln>
              <a:solidFill>
                <a:prstClr val="white">
                  <a:lumMod val="50000"/>
                </a:prstClr>
              </a:solidFill>
              <a:effectLst/>
              <a:uLnTx/>
              <a:uFillTx/>
              <a:latin typeface="Calibri"/>
              <a:cs typeface="Arial"/>
            </a:endParaRPr>
          </a:p>
        </p:txBody>
      </p:sp>
      <p:sp>
        <p:nvSpPr>
          <p:cNvPr id="36" name="文本框 35">
            <a:extLst>
              <a:ext uri="{FF2B5EF4-FFF2-40B4-BE49-F238E27FC236}">
                <a16:creationId xmlns:a16="http://schemas.microsoft.com/office/drawing/2014/main" id="{29728488-7C17-0320-CF5E-5F391A3F1886}"/>
              </a:ext>
            </a:extLst>
          </p:cNvPr>
          <p:cNvSpPr txBox="1"/>
          <p:nvPr/>
        </p:nvSpPr>
        <p:spPr bwMode="auto">
          <a:xfrm>
            <a:off x="1981763" y="1657378"/>
            <a:ext cx="68523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accent5">
                    <a:lumMod val="75000"/>
                  </a:schemeClr>
                </a:solidFill>
                <a:latin typeface="Calibri"/>
                <a:cs typeface="Arial"/>
              </a:rPr>
              <a:t>MAPFF</a:t>
            </a:r>
            <a:r>
              <a:rPr kumimoji="0" lang="en-US" altLang="zh-CN" sz="1600" b="0" i="0" u="none" strike="noStrike" kern="1200" cap="none" spc="0" normalizeH="0" baseline="0" noProof="0" dirty="0">
                <a:ln>
                  <a:noFill/>
                </a:ln>
                <a:solidFill>
                  <a:schemeClr val="accent5">
                    <a:lumMod val="75000"/>
                  </a:schemeClr>
                </a:solidFill>
                <a:effectLst/>
                <a:uLnTx/>
                <a:uFillTx/>
                <a:latin typeface="Calibri"/>
                <a:cs typeface="Arial"/>
              </a:rPr>
              <a:t> </a:t>
            </a:r>
            <a:endParaRPr kumimoji="0" lang="zh-CN" altLang="en-US" sz="1600" b="0" i="0" u="none" strike="noStrike" kern="1200" cap="none" spc="0" normalizeH="0" baseline="0" noProof="0" dirty="0">
              <a:ln>
                <a:noFill/>
              </a:ln>
              <a:solidFill>
                <a:schemeClr val="accent5">
                  <a:lumMod val="75000"/>
                </a:schemeClr>
              </a:solidFill>
              <a:effectLst/>
              <a:uLnTx/>
              <a:uFillTx/>
              <a:latin typeface="Calibri"/>
              <a:cs typeface="Arial"/>
            </a:endParaRPr>
          </a:p>
        </p:txBody>
      </p:sp>
      <p:sp>
        <p:nvSpPr>
          <p:cNvPr id="38" name="文本框 37">
            <a:extLst>
              <a:ext uri="{FF2B5EF4-FFF2-40B4-BE49-F238E27FC236}">
                <a16:creationId xmlns:a16="http://schemas.microsoft.com/office/drawing/2014/main" id="{29728488-7C17-0320-CF5E-5F391A3F1886}"/>
              </a:ext>
            </a:extLst>
          </p:cNvPr>
          <p:cNvSpPr txBox="1"/>
          <p:nvPr/>
        </p:nvSpPr>
        <p:spPr bwMode="auto">
          <a:xfrm>
            <a:off x="2325647" y="2226506"/>
            <a:ext cx="118172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noProof="0" dirty="0">
                <a:solidFill>
                  <a:srgbClr val="559A26"/>
                </a:solidFill>
                <a:latin typeface="Calibri"/>
                <a:cs typeface="Arial"/>
              </a:rPr>
              <a:t>JAM</a:t>
            </a:r>
            <a:endParaRPr kumimoji="0" lang="zh-CN" altLang="en-US" sz="1200" b="0" i="0" u="none" strike="noStrike" kern="1200" cap="none" spc="0" normalizeH="0" baseline="0" noProof="0" dirty="0">
              <a:ln>
                <a:noFill/>
              </a:ln>
              <a:solidFill>
                <a:srgbClr val="559A26"/>
              </a:solidFill>
              <a:effectLst/>
              <a:uLnTx/>
              <a:uFillTx/>
              <a:latin typeface="Calibri"/>
              <a:cs typeface="Arial"/>
            </a:endParaRPr>
          </a:p>
        </p:txBody>
      </p:sp>
      <p:sp>
        <p:nvSpPr>
          <p:cNvPr id="43" name="文本框 42">
            <a:extLst>
              <a:ext uri="{FF2B5EF4-FFF2-40B4-BE49-F238E27FC236}">
                <a16:creationId xmlns:a16="http://schemas.microsoft.com/office/drawing/2014/main" id="{29728488-7C17-0320-CF5E-5F391A3F1886}"/>
              </a:ext>
            </a:extLst>
          </p:cNvPr>
          <p:cNvSpPr txBox="1"/>
          <p:nvPr/>
        </p:nvSpPr>
        <p:spPr bwMode="auto">
          <a:xfrm>
            <a:off x="1723239" y="2653474"/>
            <a:ext cx="94350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C00000"/>
                </a:solidFill>
                <a:latin typeface="Calibri"/>
                <a:cs typeface="Arial"/>
              </a:rPr>
              <a:t>LAXZ 2024</a:t>
            </a:r>
            <a:endParaRPr kumimoji="0" lang="zh-CN" altLang="en-US" sz="1200" b="0" i="0" u="none" strike="noStrike" kern="1200" cap="none" spc="0" normalizeH="0" baseline="0" noProof="0" dirty="0">
              <a:ln>
                <a:noFill/>
              </a:ln>
              <a:solidFill>
                <a:srgbClr val="C00000"/>
              </a:solidFill>
              <a:effectLst/>
              <a:uLnTx/>
              <a:uFillTx/>
              <a:latin typeface="Calibri"/>
              <a:cs typeface="Arial"/>
            </a:endParaRPr>
          </a:p>
        </p:txBody>
      </p:sp>
      <p:sp>
        <p:nvSpPr>
          <p:cNvPr id="59" name="文本框 58">
            <a:extLst>
              <a:ext uri="{FF2B5EF4-FFF2-40B4-BE49-F238E27FC236}">
                <a16:creationId xmlns:a16="http://schemas.microsoft.com/office/drawing/2014/main" id="{29728488-7C17-0320-CF5E-5F391A3F1886}"/>
              </a:ext>
            </a:extLst>
          </p:cNvPr>
          <p:cNvSpPr txBox="1"/>
          <p:nvPr/>
        </p:nvSpPr>
        <p:spPr bwMode="auto">
          <a:xfrm>
            <a:off x="2666742" y="4010090"/>
            <a:ext cx="68631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white">
                    <a:lumMod val="50000"/>
                  </a:prstClr>
                </a:solidFill>
                <a:effectLst/>
                <a:uLnTx/>
                <a:uFillTx/>
                <a:latin typeface="Calibri"/>
                <a:cs typeface="Arial"/>
              </a:rPr>
              <a:t>NNFF</a:t>
            </a:r>
            <a:endParaRPr kumimoji="0" lang="zh-CN" altLang="en-US" sz="1200" b="0" i="0" u="none" strike="noStrike" kern="1200" cap="none" spc="0" normalizeH="0" baseline="0" noProof="0" dirty="0">
              <a:ln>
                <a:noFill/>
              </a:ln>
              <a:solidFill>
                <a:prstClr val="white">
                  <a:lumMod val="50000"/>
                </a:prstClr>
              </a:solidFill>
              <a:effectLst/>
              <a:uLnTx/>
              <a:uFillTx/>
              <a:latin typeface="Calibri"/>
              <a:cs typeface="Arial"/>
            </a:endParaRPr>
          </a:p>
        </p:txBody>
      </p:sp>
      <p:sp>
        <p:nvSpPr>
          <p:cNvPr id="60" name="文本框 59">
            <a:extLst>
              <a:ext uri="{FF2B5EF4-FFF2-40B4-BE49-F238E27FC236}">
                <a16:creationId xmlns:a16="http://schemas.microsoft.com/office/drawing/2014/main" id="{29728488-7C17-0320-CF5E-5F391A3F1886}"/>
              </a:ext>
            </a:extLst>
          </p:cNvPr>
          <p:cNvSpPr txBox="1"/>
          <p:nvPr/>
        </p:nvSpPr>
        <p:spPr bwMode="auto">
          <a:xfrm>
            <a:off x="1416054" y="4397868"/>
            <a:ext cx="68523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accent5">
                    <a:lumMod val="75000"/>
                  </a:schemeClr>
                </a:solidFill>
                <a:latin typeface="Calibri"/>
                <a:cs typeface="Arial"/>
              </a:rPr>
              <a:t>MAPFF</a:t>
            </a:r>
            <a:r>
              <a:rPr kumimoji="0" lang="en-US" altLang="zh-CN" sz="1600" b="0" i="0" u="none" strike="noStrike" kern="1200" cap="none" spc="0" normalizeH="0" baseline="0" noProof="0" dirty="0">
                <a:ln>
                  <a:noFill/>
                </a:ln>
                <a:solidFill>
                  <a:schemeClr val="accent5">
                    <a:lumMod val="75000"/>
                  </a:schemeClr>
                </a:solidFill>
                <a:effectLst/>
                <a:uLnTx/>
                <a:uFillTx/>
                <a:latin typeface="Calibri"/>
                <a:cs typeface="Arial"/>
              </a:rPr>
              <a:t> </a:t>
            </a:r>
            <a:endParaRPr kumimoji="0" lang="zh-CN" altLang="en-US" sz="1600" b="0" i="0" u="none" strike="noStrike" kern="1200" cap="none" spc="0" normalizeH="0" baseline="0" noProof="0" dirty="0">
              <a:ln>
                <a:noFill/>
              </a:ln>
              <a:solidFill>
                <a:schemeClr val="accent5">
                  <a:lumMod val="75000"/>
                </a:schemeClr>
              </a:solidFill>
              <a:effectLst/>
              <a:uLnTx/>
              <a:uFillTx/>
              <a:latin typeface="Calibri"/>
              <a:cs typeface="Arial"/>
            </a:endParaRPr>
          </a:p>
        </p:txBody>
      </p:sp>
      <p:sp>
        <p:nvSpPr>
          <p:cNvPr id="61" name="文本框 60">
            <a:extLst>
              <a:ext uri="{FF2B5EF4-FFF2-40B4-BE49-F238E27FC236}">
                <a16:creationId xmlns:a16="http://schemas.microsoft.com/office/drawing/2014/main" id="{29728488-7C17-0320-CF5E-5F391A3F1886}"/>
              </a:ext>
            </a:extLst>
          </p:cNvPr>
          <p:cNvSpPr txBox="1"/>
          <p:nvPr/>
        </p:nvSpPr>
        <p:spPr bwMode="auto">
          <a:xfrm>
            <a:off x="2171331" y="4763305"/>
            <a:ext cx="118172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noProof="0" dirty="0">
                <a:solidFill>
                  <a:srgbClr val="559A26"/>
                </a:solidFill>
                <a:latin typeface="Calibri"/>
                <a:cs typeface="Arial"/>
              </a:rPr>
              <a:t>JAM</a:t>
            </a:r>
            <a:endParaRPr kumimoji="0" lang="zh-CN" altLang="en-US" sz="1200" b="0" i="0" u="none" strike="noStrike" kern="1200" cap="none" spc="0" normalizeH="0" baseline="0" noProof="0" dirty="0">
              <a:ln>
                <a:noFill/>
              </a:ln>
              <a:solidFill>
                <a:srgbClr val="559A26"/>
              </a:solidFill>
              <a:effectLst/>
              <a:uLnTx/>
              <a:uFillTx/>
              <a:latin typeface="Calibri"/>
              <a:cs typeface="Arial"/>
            </a:endParaRPr>
          </a:p>
        </p:txBody>
      </p:sp>
      <p:sp>
        <p:nvSpPr>
          <p:cNvPr id="62" name="文本框 61">
            <a:extLst>
              <a:ext uri="{FF2B5EF4-FFF2-40B4-BE49-F238E27FC236}">
                <a16:creationId xmlns:a16="http://schemas.microsoft.com/office/drawing/2014/main" id="{A526B339-2319-898A-E6BF-60AEE28DF680}"/>
              </a:ext>
            </a:extLst>
          </p:cNvPr>
          <p:cNvSpPr txBox="1"/>
          <p:nvPr/>
        </p:nvSpPr>
        <p:spPr bwMode="auto">
          <a:xfrm>
            <a:off x="3869190" y="4047455"/>
            <a:ext cx="8634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632E62"/>
                </a:solidFill>
                <a:effectLst/>
                <a:uLnTx/>
                <a:uFillTx/>
                <a:latin typeface="Calibri"/>
                <a:cs typeface="Arial"/>
              </a:rPr>
              <a:t>CSMs</a:t>
            </a:r>
          </a:p>
        </p:txBody>
      </p:sp>
      <p:sp>
        <p:nvSpPr>
          <p:cNvPr id="64" name="文本框 63">
            <a:extLst>
              <a:ext uri="{FF2B5EF4-FFF2-40B4-BE49-F238E27FC236}">
                <a16:creationId xmlns:a16="http://schemas.microsoft.com/office/drawing/2014/main" id="{29728488-7C17-0320-CF5E-5F391A3F1886}"/>
              </a:ext>
            </a:extLst>
          </p:cNvPr>
          <p:cNvSpPr txBox="1"/>
          <p:nvPr/>
        </p:nvSpPr>
        <p:spPr bwMode="auto">
          <a:xfrm>
            <a:off x="6909903" y="1783827"/>
            <a:ext cx="68523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accent5">
                    <a:lumMod val="75000"/>
                  </a:schemeClr>
                </a:solidFill>
                <a:latin typeface="Calibri"/>
                <a:cs typeface="Arial"/>
              </a:rPr>
              <a:t>MAPFF</a:t>
            </a:r>
            <a:r>
              <a:rPr kumimoji="0" lang="en-US" altLang="zh-CN" sz="1600" b="0" i="0" u="none" strike="noStrike" kern="1200" cap="none" spc="0" normalizeH="0" baseline="0" noProof="0" dirty="0">
                <a:ln>
                  <a:noFill/>
                </a:ln>
                <a:solidFill>
                  <a:schemeClr val="accent5">
                    <a:lumMod val="75000"/>
                  </a:schemeClr>
                </a:solidFill>
                <a:effectLst/>
                <a:uLnTx/>
                <a:uFillTx/>
                <a:latin typeface="Calibri"/>
                <a:cs typeface="Arial"/>
              </a:rPr>
              <a:t> </a:t>
            </a:r>
            <a:endParaRPr kumimoji="0" lang="zh-CN" altLang="en-US" sz="1600" b="0" i="0" u="none" strike="noStrike" kern="1200" cap="none" spc="0" normalizeH="0" baseline="0" noProof="0" dirty="0">
              <a:ln>
                <a:noFill/>
              </a:ln>
              <a:solidFill>
                <a:schemeClr val="accent5">
                  <a:lumMod val="75000"/>
                </a:schemeClr>
              </a:solidFill>
              <a:effectLst/>
              <a:uLnTx/>
              <a:uFillTx/>
              <a:latin typeface="Calibri"/>
              <a:cs typeface="Arial"/>
            </a:endParaRPr>
          </a:p>
        </p:txBody>
      </p:sp>
      <p:sp>
        <p:nvSpPr>
          <p:cNvPr id="65" name="文本框 64">
            <a:extLst>
              <a:ext uri="{FF2B5EF4-FFF2-40B4-BE49-F238E27FC236}">
                <a16:creationId xmlns:a16="http://schemas.microsoft.com/office/drawing/2014/main" id="{29728488-7C17-0320-CF5E-5F391A3F1886}"/>
              </a:ext>
            </a:extLst>
          </p:cNvPr>
          <p:cNvSpPr txBox="1"/>
          <p:nvPr/>
        </p:nvSpPr>
        <p:spPr bwMode="auto">
          <a:xfrm>
            <a:off x="7029136" y="2564173"/>
            <a:ext cx="118172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noProof="0" dirty="0">
                <a:solidFill>
                  <a:srgbClr val="559A26"/>
                </a:solidFill>
                <a:latin typeface="Calibri"/>
                <a:cs typeface="Arial"/>
              </a:rPr>
              <a:t>JAM</a:t>
            </a:r>
            <a:endParaRPr kumimoji="0" lang="zh-CN" altLang="en-US" sz="1200" b="0" i="0" u="none" strike="noStrike" kern="1200" cap="none" spc="0" normalizeH="0" baseline="0" noProof="0" dirty="0">
              <a:ln>
                <a:noFill/>
              </a:ln>
              <a:solidFill>
                <a:srgbClr val="559A26"/>
              </a:solidFill>
              <a:effectLst/>
              <a:uLnTx/>
              <a:uFillTx/>
              <a:latin typeface="Calibri"/>
              <a:cs typeface="Arial"/>
            </a:endParaRPr>
          </a:p>
        </p:txBody>
      </p:sp>
      <p:sp>
        <p:nvSpPr>
          <p:cNvPr id="66" name="文本框 65">
            <a:extLst>
              <a:ext uri="{FF2B5EF4-FFF2-40B4-BE49-F238E27FC236}">
                <a16:creationId xmlns:a16="http://schemas.microsoft.com/office/drawing/2014/main" id="{29728488-7C17-0320-CF5E-5F391A3F1886}"/>
              </a:ext>
            </a:extLst>
          </p:cNvPr>
          <p:cNvSpPr txBox="1"/>
          <p:nvPr/>
        </p:nvSpPr>
        <p:spPr bwMode="auto">
          <a:xfrm>
            <a:off x="9101532" y="1068711"/>
            <a:ext cx="68631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white">
                    <a:lumMod val="50000"/>
                  </a:prstClr>
                </a:solidFill>
                <a:effectLst/>
                <a:uLnTx/>
                <a:uFillTx/>
                <a:latin typeface="Calibri"/>
                <a:cs typeface="Arial"/>
              </a:rPr>
              <a:t>NNFF</a:t>
            </a:r>
            <a:endParaRPr kumimoji="0" lang="zh-CN" altLang="en-US" sz="1200" b="0" i="0" u="none" strike="noStrike" kern="1200" cap="none" spc="0" normalizeH="0" baseline="0" noProof="0" dirty="0">
              <a:ln>
                <a:noFill/>
              </a:ln>
              <a:solidFill>
                <a:prstClr val="white">
                  <a:lumMod val="50000"/>
                </a:prstClr>
              </a:solidFill>
              <a:effectLst/>
              <a:uLnTx/>
              <a:uFillTx/>
              <a:latin typeface="Calibri"/>
              <a:cs typeface="Arial"/>
            </a:endParaRPr>
          </a:p>
        </p:txBody>
      </p:sp>
      <p:cxnSp>
        <p:nvCxnSpPr>
          <p:cNvPr id="68" name="直接箭头连接符 67"/>
          <p:cNvCxnSpPr/>
          <p:nvPr/>
        </p:nvCxnSpPr>
        <p:spPr bwMode="auto">
          <a:xfrm flipH="1">
            <a:off x="3124200" y="4359890"/>
            <a:ext cx="778604" cy="864213"/>
          </a:xfrm>
          <a:prstGeom prst="straightConnector1">
            <a:avLst/>
          </a:prstGeom>
          <a:noFill/>
          <a:ln w="12700" cap="flat" cmpd="sng" algn="ctr">
            <a:solidFill>
              <a:schemeClr val="tx2"/>
            </a:solidFill>
            <a:prstDash val="solid"/>
            <a:round/>
            <a:headEnd type="none" w="med" len="med"/>
            <a:tailEnd type="triangle"/>
          </a:ln>
        </p:spPr>
      </p:cxnSp>
      <p:sp>
        <p:nvSpPr>
          <p:cNvPr id="70" name="文本框 69">
            <a:extLst>
              <a:ext uri="{FF2B5EF4-FFF2-40B4-BE49-F238E27FC236}">
                <a16:creationId xmlns:a16="http://schemas.microsoft.com/office/drawing/2014/main" id="{A526B339-2319-898A-E6BF-60AEE28DF680}"/>
              </a:ext>
            </a:extLst>
          </p:cNvPr>
          <p:cNvSpPr txBox="1"/>
          <p:nvPr/>
        </p:nvSpPr>
        <p:spPr bwMode="auto">
          <a:xfrm>
            <a:off x="3243078" y="1228056"/>
            <a:ext cx="8634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632E62"/>
                </a:solidFill>
                <a:effectLst/>
                <a:uLnTx/>
                <a:uFillTx/>
                <a:latin typeface="Calibri"/>
                <a:cs typeface="Arial"/>
              </a:rPr>
              <a:t>CSMs</a:t>
            </a:r>
          </a:p>
        </p:txBody>
      </p:sp>
      <p:cxnSp>
        <p:nvCxnSpPr>
          <p:cNvPr id="71" name="直接箭头连接符 70"/>
          <p:cNvCxnSpPr/>
          <p:nvPr/>
        </p:nvCxnSpPr>
        <p:spPr bwMode="auto">
          <a:xfrm flipH="1">
            <a:off x="1905000" y="1480386"/>
            <a:ext cx="1333163" cy="947248"/>
          </a:xfrm>
          <a:prstGeom prst="straightConnector1">
            <a:avLst/>
          </a:prstGeom>
          <a:noFill/>
          <a:ln w="12700" cap="flat" cmpd="sng" algn="ctr">
            <a:solidFill>
              <a:schemeClr val="tx2"/>
            </a:solidFill>
            <a:prstDash val="solid"/>
            <a:round/>
            <a:headEnd type="none" w="med" len="med"/>
            <a:tailEnd type="triangle"/>
          </a:ln>
        </p:spPr>
      </p:cxnSp>
      <p:sp>
        <p:nvSpPr>
          <p:cNvPr id="73" name="文本框 72">
            <a:extLst>
              <a:ext uri="{FF2B5EF4-FFF2-40B4-BE49-F238E27FC236}">
                <a16:creationId xmlns:a16="http://schemas.microsoft.com/office/drawing/2014/main" id="{A526B339-2319-898A-E6BF-60AEE28DF680}"/>
              </a:ext>
            </a:extLst>
          </p:cNvPr>
          <p:cNvSpPr txBox="1"/>
          <p:nvPr/>
        </p:nvSpPr>
        <p:spPr bwMode="auto">
          <a:xfrm>
            <a:off x="9585381" y="1272831"/>
            <a:ext cx="8634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632E62"/>
                </a:solidFill>
                <a:effectLst/>
                <a:uLnTx/>
                <a:uFillTx/>
                <a:latin typeface="Calibri"/>
                <a:cs typeface="Arial"/>
              </a:rPr>
              <a:t>CSMs</a:t>
            </a:r>
          </a:p>
        </p:txBody>
      </p:sp>
      <p:cxnSp>
        <p:nvCxnSpPr>
          <p:cNvPr id="74" name="直接箭头连接符 73"/>
          <p:cNvCxnSpPr/>
          <p:nvPr/>
        </p:nvCxnSpPr>
        <p:spPr bwMode="auto">
          <a:xfrm flipH="1">
            <a:off x="8139549" y="1508531"/>
            <a:ext cx="1433995" cy="919103"/>
          </a:xfrm>
          <a:prstGeom prst="straightConnector1">
            <a:avLst/>
          </a:prstGeom>
          <a:noFill/>
          <a:ln w="12700" cap="flat" cmpd="sng" algn="ctr">
            <a:solidFill>
              <a:schemeClr val="tx2"/>
            </a:solidFill>
            <a:prstDash val="solid"/>
            <a:round/>
            <a:headEnd type="none" w="med" len="med"/>
            <a:tailEnd type="triangle"/>
          </a:ln>
        </p:spPr>
      </p:cxnSp>
      <p:sp>
        <p:nvSpPr>
          <p:cNvPr id="5" name="文本框 4">
            <a:extLst>
              <a:ext uri="{FF2B5EF4-FFF2-40B4-BE49-F238E27FC236}">
                <a16:creationId xmlns:a16="http://schemas.microsoft.com/office/drawing/2014/main" id="{B5BCD9EF-855D-1CE7-7EDE-43A0176FD7B5}"/>
              </a:ext>
            </a:extLst>
          </p:cNvPr>
          <p:cNvSpPr txBox="1"/>
          <p:nvPr/>
        </p:nvSpPr>
        <p:spPr>
          <a:xfrm>
            <a:off x="10407097" y="2652051"/>
            <a:ext cx="1143000" cy="369332"/>
          </a:xfrm>
          <a:prstGeom prst="rect">
            <a:avLst/>
          </a:prstGeom>
          <a:noFill/>
        </p:spPr>
        <p:txBody>
          <a:bodyPr wrap="square" rtlCol="0">
            <a:spAutoFit/>
          </a:bodyPr>
          <a:lstStyle/>
          <a:p>
            <a:r>
              <a:rPr lang="el-GR" altLang="zh-CN" dirty="0"/>
              <a:t>ζ</a:t>
            </a:r>
            <a:r>
              <a:rPr lang="en-US" altLang="zh-CN" dirty="0"/>
              <a:t>=5GeV</a:t>
            </a:r>
            <a:endParaRPr lang="zh-CN" altLang="en-US" dirty="0"/>
          </a:p>
        </p:txBody>
      </p:sp>
      <p:sp>
        <p:nvSpPr>
          <p:cNvPr id="6" name="文本框 5">
            <a:extLst>
              <a:ext uri="{FF2B5EF4-FFF2-40B4-BE49-F238E27FC236}">
                <a16:creationId xmlns:a16="http://schemas.microsoft.com/office/drawing/2014/main" id="{B529479C-FA5F-256D-54E4-8406EE1213DC}"/>
              </a:ext>
            </a:extLst>
          </p:cNvPr>
          <p:cNvSpPr txBox="1"/>
          <p:nvPr/>
        </p:nvSpPr>
        <p:spPr bwMode="auto">
          <a:xfrm>
            <a:off x="5106313" y="2652051"/>
            <a:ext cx="1143000" cy="369332"/>
          </a:xfrm>
          <a:prstGeom prst="rect">
            <a:avLst/>
          </a:prstGeom>
          <a:noFill/>
        </p:spPr>
        <p:txBody>
          <a:bodyPr wrap="square" rtlCol="0">
            <a:spAutoFit/>
          </a:bodyPr>
          <a:lstStyle/>
          <a:p>
            <a:r>
              <a:rPr lang="el-GR" altLang="zh-CN" dirty="0"/>
              <a:t>ζ</a:t>
            </a:r>
            <a:r>
              <a:rPr lang="en-US" altLang="zh-CN" dirty="0"/>
              <a:t>=1GeV</a:t>
            </a:r>
            <a:endParaRPr lang="zh-CN" altLang="en-US" dirty="0"/>
          </a:p>
        </p:txBody>
      </p:sp>
      <p:sp>
        <p:nvSpPr>
          <p:cNvPr id="7" name="文本框 6">
            <a:extLst>
              <a:ext uri="{FF2B5EF4-FFF2-40B4-BE49-F238E27FC236}">
                <a16:creationId xmlns:a16="http://schemas.microsoft.com/office/drawing/2014/main" id="{AE05F5A3-1957-730F-99AC-872BDCB66006}"/>
              </a:ext>
            </a:extLst>
          </p:cNvPr>
          <p:cNvSpPr txBox="1"/>
          <p:nvPr/>
        </p:nvSpPr>
        <p:spPr bwMode="auto">
          <a:xfrm>
            <a:off x="5094455" y="5362712"/>
            <a:ext cx="1143000" cy="369332"/>
          </a:xfrm>
          <a:prstGeom prst="rect">
            <a:avLst/>
          </a:prstGeom>
          <a:noFill/>
        </p:spPr>
        <p:txBody>
          <a:bodyPr wrap="square" rtlCol="0">
            <a:spAutoFit/>
          </a:bodyPr>
          <a:lstStyle/>
          <a:p>
            <a:r>
              <a:rPr lang="el-GR" altLang="zh-CN" dirty="0"/>
              <a:t>ζ</a:t>
            </a:r>
            <a:r>
              <a:rPr lang="en-US" altLang="zh-CN" dirty="0"/>
              <a:t>=1GeV</a:t>
            </a:r>
            <a:endParaRPr lang="zh-CN" altLang="en-US" dirty="0"/>
          </a:p>
        </p:txBody>
      </p:sp>
      <p:sp>
        <p:nvSpPr>
          <p:cNvPr id="10" name="文本框 9">
            <a:extLst>
              <a:ext uri="{FF2B5EF4-FFF2-40B4-BE49-F238E27FC236}">
                <a16:creationId xmlns:a16="http://schemas.microsoft.com/office/drawing/2014/main" id="{494CE102-9D3C-D516-4E6E-17E9689D31F6}"/>
              </a:ext>
            </a:extLst>
          </p:cNvPr>
          <p:cNvSpPr txBox="1"/>
          <p:nvPr/>
        </p:nvSpPr>
        <p:spPr bwMode="auto">
          <a:xfrm>
            <a:off x="10464045" y="5515761"/>
            <a:ext cx="1143000" cy="369332"/>
          </a:xfrm>
          <a:prstGeom prst="rect">
            <a:avLst/>
          </a:prstGeom>
          <a:noFill/>
        </p:spPr>
        <p:txBody>
          <a:bodyPr wrap="square" rtlCol="0">
            <a:spAutoFit/>
          </a:bodyPr>
          <a:lstStyle/>
          <a:p>
            <a:r>
              <a:rPr lang="el-GR" altLang="zh-CN" dirty="0"/>
              <a:t>ζ</a:t>
            </a:r>
            <a:r>
              <a:rPr lang="en-US" altLang="zh-CN" dirty="0"/>
              <a:t>=1GeV</a:t>
            </a:r>
            <a:endParaRPr lang="zh-CN" altLang="en-US" dirty="0"/>
          </a:p>
        </p:txBody>
      </p:sp>
    </p:spTree>
    <p:extLst>
      <p:ext uri="{BB962C8B-B14F-4D97-AF65-F5344CB8AC3E}">
        <p14:creationId xmlns:p14="http://schemas.microsoft.com/office/powerpoint/2010/main" val="3218862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0" advTm="73151"/>
    </mc:Choice>
    <mc:Fallback xmlns="">
      <p:transition advTm="73151"/>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6" name="Footer Placeholder 4">
            <a:extLst>
              <a:ext uri="{FF2B5EF4-FFF2-40B4-BE49-F238E27FC236}">
                <a16:creationId xmlns:a16="http://schemas.microsoft.com/office/drawing/2014/main" id="{6EAC9E42-EEC7-8875-1ADB-60B53D86FF0A}"/>
              </a:ext>
            </a:extLst>
          </p:cNvPr>
          <p:cNvSpPr>
            <a:spLocks noGrp="1"/>
          </p:cNvSpPr>
          <p:nvPr>
            <p:ph type="ftr" sz="quarter" idx="11"/>
          </p:nvPr>
        </p:nvSpPr>
        <p:spPr bwMode="auto">
          <a:xfrm>
            <a:off x="914400" y="6342676"/>
            <a:ext cx="7922684" cy="228600"/>
          </a:xfrm>
        </p:spPr>
        <p:txBody>
          <a:bodyPr/>
          <a:lstStyle/>
          <a:p>
            <a:r>
              <a:rPr lang="fr-FR" altLang="zh-CN" sz="1100"/>
              <a:t>hyxing.phys@gmail.com, Pion and Kaon Fragmentation Functions. Total pages (18) </a:t>
            </a:r>
            <a:endParaRPr lang="en-US" sz="1100" dirty="0"/>
          </a:p>
        </p:txBody>
      </p:sp>
      <p:pic>
        <p:nvPicPr>
          <p:cNvPr id="3" name="图片 2"/>
          <p:cNvPicPr>
            <a:picLocks noChangeAspect="1"/>
          </p:cNvPicPr>
          <p:nvPr/>
        </p:nvPicPr>
        <p:blipFill>
          <a:blip r:embed="rId3"/>
          <a:stretch>
            <a:fillRect/>
          </a:stretch>
        </p:blipFill>
        <p:spPr>
          <a:xfrm>
            <a:off x="378415" y="762000"/>
            <a:ext cx="4329041" cy="2828438"/>
          </a:xfrm>
          <a:prstGeom prst="rect">
            <a:avLst/>
          </a:prstGeom>
        </p:spPr>
      </p:pic>
      <p:pic>
        <p:nvPicPr>
          <p:cNvPr id="4" name="图片 3"/>
          <p:cNvPicPr>
            <a:picLocks noChangeAspect="1"/>
          </p:cNvPicPr>
          <p:nvPr/>
        </p:nvPicPr>
        <p:blipFill>
          <a:blip r:embed="rId4"/>
          <a:stretch>
            <a:fillRect/>
          </a:stretch>
        </p:blipFill>
        <p:spPr>
          <a:xfrm>
            <a:off x="419441" y="3616903"/>
            <a:ext cx="4246990" cy="2761276"/>
          </a:xfrm>
          <a:prstGeom prst="rect">
            <a:avLst/>
          </a:prstGeom>
        </p:spPr>
      </p:pic>
      <p:sp>
        <p:nvSpPr>
          <p:cNvPr id="10" name="Title 1"/>
          <p:cNvSpPr txBox="1"/>
          <p:nvPr/>
        </p:nvSpPr>
        <p:spPr bwMode="auto">
          <a:xfrm>
            <a:off x="304800" y="76200"/>
            <a:ext cx="32004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ts val="0"/>
              </a:spcBef>
              <a:spcAft>
                <a:spcPts val="0"/>
              </a:spcAft>
              <a:defRPr sz="2600" b="1">
                <a:solidFill>
                  <a:schemeClr val="tx2"/>
                </a:solidFill>
                <a:latin typeface="+mj-lt"/>
                <a:ea typeface="+mj-ea"/>
                <a:cs typeface="+mj-cs"/>
              </a:defRPr>
            </a:lvl1pPr>
            <a:lvl2pPr algn="l">
              <a:spcBef>
                <a:spcPts val="0"/>
              </a:spcBef>
              <a:spcAft>
                <a:spcPts val="0"/>
              </a:spcAft>
              <a:defRPr sz="2600" b="1">
                <a:solidFill>
                  <a:schemeClr val="tx2"/>
                </a:solidFill>
                <a:latin typeface="Trebuchet MS"/>
              </a:defRPr>
            </a:lvl2pPr>
            <a:lvl3pPr algn="l">
              <a:spcBef>
                <a:spcPts val="0"/>
              </a:spcBef>
              <a:spcAft>
                <a:spcPts val="0"/>
              </a:spcAft>
              <a:defRPr sz="2600" b="1">
                <a:solidFill>
                  <a:schemeClr val="tx2"/>
                </a:solidFill>
                <a:latin typeface="Trebuchet MS"/>
              </a:defRPr>
            </a:lvl3pPr>
            <a:lvl4pPr algn="l">
              <a:spcBef>
                <a:spcPts val="0"/>
              </a:spcBef>
              <a:spcAft>
                <a:spcPts val="0"/>
              </a:spcAft>
              <a:defRPr sz="2600" b="1">
                <a:solidFill>
                  <a:schemeClr val="tx2"/>
                </a:solidFill>
                <a:latin typeface="Trebuchet MS"/>
              </a:defRPr>
            </a:lvl4pPr>
            <a:lvl5pPr algn="l">
              <a:spcBef>
                <a:spcPts val="0"/>
              </a:spcBef>
              <a:spcAft>
                <a:spcPts val="0"/>
              </a:spcAft>
              <a:defRPr sz="2600" b="1">
                <a:solidFill>
                  <a:schemeClr val="tx2"/>
                </a:solidFill>
                <a:latin typeface="Trebuchet MS"/>
              </a:defRPr>
            </a:lvl5pPr>
            <a:lvl6pPr marL="457200" algn="l">
              <a:spcBef>
                <a:spcPts val="0"/>
              </a:spcBef>
              <a:spcAft>
                <a:spcPts val="0"/>
              </a:spcAft>
              <a:defRPr sz="2600" b="1">
                <a:solidFill>
                  <a:schemeClr val="tx2"/>
                </a:solidFill>
                <a:latin typeface="Trebuchet MS"/>
              </a:defRPr>
            </a:lvl6pPr>
            <a:lvl7pPr marL="914400" algn="l">
              <a:spcBef>
                <a:spcPts val="0"/>
              </a:spcBef>
              <a:spcAft>
                <a:spcPts val="0"/>
              </a:spcAft>
              <a:defRPr sz="2600" b="1">
                <a:solidFill>
                  <a:schemeClr val="tx2"/>
                </a:solidFill>
                <a:latin typeface="Trebuchet MS"/>
              </a:defRPr>
            </a:lvl7pPr>
            <a:lvl8pPr marL="1371600" algn="l">
              <a:spcBef>
                <a:spcPts val="0"/>
              </a:spcBef>
              <a:spcAft>
                <a:spcPts val="0"/>
              </a:spcAft>
              <a:defRPr sz="2600" b="1">
                <a:solidFill>
                  <a:schemeClr val="tx2"/>
                </a:solidFill>
                <a:latin typeface="Trebuchet MS"/>
              </a:defRPr>
            </a:lvl8pPr>
            <a:lvl9pPr marL="1828800" algn="l">
              <a:spcBef>
                <a:spcPts val="0"/>
              </a:spcBef>
              <a:spcAft>
                <a:spcPts val="0"/>
              </a:spcAft>
              <a:defRPr sz="2600" b="1">
                <a:solidFill>
                  <a:schemeClr val="tx2"/>
                </a:solidFill>
                <a:latin typeface="Trebuchet M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0" noProof="0" dirty="0">
                <a:ln w="0"/>
                <a:solidFill>
                  <a:srgbClr val="92278F"/>
                </a:solidFill>
                <a:effectLst/>
                <a:uLnTx/>
                <a:uFillTx/>
                <a:latin typeface="Trebuchet MS"/>
                <a:ea typeface="+mj-ea"/>
                <a:cs typeface="Arial"/>
              </a:rPr>
              <a:t>Kaon FF Results</a:t>
            </a:r>
          </a:p>
        </p:txBody>
      </p:sp>
      <p:pic>
        <p:nvPicPr>
          <p:cNvPr id="6" name="图片 5"/>
          <p:cNvPicPr>
            <a:picLocks noChangeAspect="1"/>
          </p:cNvPicPr>
          <p:nvPr/>
        </p:nvPicPr>
        <p:blipFill>
          <a:blip r:embed="rId5"/>
          <a:stretch>
            <a:fillRect/>
          </a:stretch>
        </p:blipFill>
        <p:spPr>
          <a:xfrm>
            <a:off x="6173562" y="5035361"/>
            <a:ext cx="1554246" cy="415214"/>
          </a:xfrm>
          <a:prstGeom prst="rect">
            <a:avLst/>
          </a:prstGeom>
        </p:spPr>
      </p:pic>
      <p:sp>
        <p:nvSpPr>
          <p:cNvPr id="12" name="Content Placeholder 2"/>
          <p:cNvSpPr>
            <a:spLocks noGrp="1"/>
          </p:cNvSpPr>
          <p:nvPr/>
        </p:nvSpPr>
        <p:spPr bwMode="auto">
          <a:xfrm>
            <a:off x="5043395" y="735206"/>
            <a:ext cx="6037462" cy="914400"/>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
                <a:srgbClr val="1F497D"/>
              </a:buClr>
              <a:buFont typeface="Wingdings" panose="05000000000000000000"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panose="020B0604020202020204" pitchFamily="34"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9pPr>
          </a:lstStyle>
          <a:p>
            <a:pPr algn="just">
              <a:buClr>
                <a:schemeClr val="tx2"/>
              </a:buClr>
            </a:pPr>
            <a:r>
              <a:rPr lang="en-US" altLang="zh-CN" dirty="0">
                <a:solidFill>
                  <a:schemeClr val="tx2"/>
                </a:solidFill>
                <a:cs typeface="+mn-lt"/>
                <a:sym typeface="+mn-ea"/>
              </a:rPr>
              <a:t>Asymmetry of charged and neutral kaon was found in the e</a:t>
            </a:r>
            <a:r>
              <a:rPr lang="en-US" altLang="zh-CN" baseline="30000" dirty="0">
                <a:solidFill>
                  <a:schemeClr val="tx2"/>
                </a:solidFill>
                <a:cs typeface="+mn-lt"/>
                <a:sym typeface="+mn-ea"/>
              </a:rPr>
              <a:t>+ </a:t>
            </a:r>
            <a:r>
              <a:rPr lang="en-US" altLang="zh-CN" dirty="0">
                <a:solidFill>
                  <a:schemeClr val="tx2"/>
                </a:solidFill>
                <a:cs typeface="+mn-lt"/>
                <a:sym typeface="+mn-ea"/>
              </a:rPr>
              <a:t>e</a:t>
            </a:r>
            <a:r>
              <a:rPr lang="en-US" altLang="zh-CN" baseline="30000" dirty="0">
                <a:solidFill>
                  <a:schemeClr val="tx2"/>
                </a:solidFill>
                <a:cs typeface="+mn-lt"/>
                <a:sym typeface="+mn-ea"/>
              </a:rPr>
              <a:t>-</a:t>
            </a:r>
            <a:r>
              <a:rPr lang="en-US" altLang="zh-CN" dirty="0">
                <a:solidFill>
                  <a:schemeClr val="tx2"/>
                </a:solidFill>
                <a:cs typeface="+mn-lt"/>
                <a:sym typeface="+mn-ea"/>
              </a:rPr>
              <a:t> annihilation</a:t>
            </a:r>
            <a:r>
              <a:rPr lang="en-US" altLang="zh-CN" dirty="0">
                <a:solidFill>
                  <a:schemeClr val="tx2"/>
                </a:solidFill>
                <a:latin typeface="Calibri" panose="020F0502020204030204" pitchFamily="34" charset="0"/>
                <a:cs typeface="Calibri" panose="020F0502020204030204" pitchFamily="34" charset="0"/>
                <a:sym typeface="+mn-ea"/>
              </a:rPr>
              <a:t> process and nucleus-nucleus scattering.</a:t>
            </a:r>
          </a:p>
        </p:txBody>
      </p:sp>
      <p:pic>
        <p:nvPicPr>
          <p:cNvPr id="9" name="图片 8"/>
          <p:cNvPicPr>
            <a:picLocks noChangeAspect="1"/>
          </p:cNvPicPr>
          <p:nvPr/>
        </p:nvPicPr>
        <p:blipFill>
          <a:blip r:embed="rId6"/>
          <a:stretch>
            <a:fillRect/>
          </a:stretch>
        </p:blipFill>
        <p:spPr>
          <a:xfrm>
            <a:off x="9372600" y="1835922"/>
            <a:ext cx="1902884" cy="680593"/>
          </a:xfrm>
          <a:prstGeom prst="rect">
            <a:avLst/>
          </a:prstGeom>
        </p:spPr>
      </p:pic>
      <p:sp>
        <p:nvSpPr>
          <p:cNvPr id="11" name="Content Placeholder 2"/>
          <p:cNvSpPr>
            <a:spLocks noGrp="1"/>
          </p:cNvSpPr>
          <p:nvPr/>
        </p:nvSpPr>
        <p:spPr bwMode="auto">
          <a:xfrm>
            <a:off x="5443365" y="4606769"/>
            <a:ext cx="2764582" cy="383113"/>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
                <a:srgbClr val="1F497D"/>
              </a:buClr>
              <a:buFont typeface="Wingdings" panose="05000000000000000000"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panose="020B0604020202020204" pitchFamily="34"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9pPr>
          </a:lstStyle>
          <a:p>
            <a:pPr algn="just">
              <a:buClr>
                <a:schemeClr val="tx2"/>
              </a:buClr>
              <a:buSzPct val="70000"/>
              <a:buFont typeface="Wingdings" panose="05000000000000000000" pitchFamily="2" charset="2"/>
              <a:buChar char="p"/>
            </a:pPr>
            <a:r>
              <a:rPr lang="en-US" altLang="zh-CN" dirty="0">
                <a:solidFill>
                  <a:schemeClr val="tx2"/>
                </a:solidFill>
                <a:cs typeface="+mn-lt"/>
                <a:sym typeface="+mn-ea"/>
              </a:rPr>
              <a:t>e</a:t>
            </a:r>
            <a:r>
              <a:rPr lang="en-US" altLang="zh-CN" baseline="30000" dirty="0">
                <a:solidFill>
                  <a:schemeClr val="tx2"/>
                </a:solidFill>
                <a:cs typeface="+mn-lt"/>
                <a:sym typeface="+mn-ea"/>
              </a:rPr>
              <a:t>+ </a:t>
            </a:r>
            <a:r>
              <a:rPr lang="en-US" altLang="zh-CN" dirty="0">
                <a:solidFill>
                  <a:schemeClr val="tx2"/>
                </a:solidFill>
                <a:cs typeface="+mn-lt"/>
                <a:sym typeface="+mn-ea"/>
              </a:rPr>
              <a:t>e</a:t>
            </a:r>
            <a:r>
              <a:rPr lang="en-US" altLang="zh-CN" baseline="30000" dirty="0">
                <a:solidFill>
                  <a:schemeClr val="tx2"/>
                </a:solidFill>
                <a:cs typeface="+mn-lt"/>
                <a:sym typeface="+mn-ea"/>
              </a:rPr>
              <a:t>-</a:t>
            </a:r>
            <a:r>
              <a:rPr lang="en-US" altLang="zh-CN" dirty="0">
                <a:solidFill>
                  <a:schemeClr val="tx2"/>
                </a:solidFill>
                <a:cs typeface="+mn-lt"/>
                <a:sym typeface="+mn-ea"/>
              </a:rPr>
              <a:t> annihilation</a:t>
            </a:r>
            <a:endParaRPr lang="en-US" altLang="zh-CN" dirty="0">
              <a:solidFill>
                <a:schemeClr val="tx2"/>
              </a:solidFill>
              <a:latin typeface="Calibri" panose="020F0502020204030204" pitchFamily="34" charset="0"/>
              <a:cs typeface="Calibri" panose="020F0502020204030204" pitchFamily="34" charset="0"/>
              <a:sym typeface="+mn-ea"/>
            </a:endParaRPr>
          </a:p>
        </p:txBody>
      </p:sp>
      <p:sp>
        <p:nvSpPr>
          <p:cNvPr id="13" name="Content Placeholder 2"/>
          <p:cNvSpPr>
            <a:spLocks noGrp="1"/>
          </p:cNvSpPr>
          <p:nvPr/>
        </p:nvSpPr>
        <p:spPr bwMode="auto">
          <a:xfrm>
            <a:off x="5443365" y="5496054"/>
            <a:ext cx="3782677" cy="383113"/>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
                <a:srgbClr val="1F497D"/>
              </a:buClr>
              <a:buFont typeface="Wingdings" panose="05000000000000000000"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panose="020B0604020202020204" pitchFamily="34"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9pPr>
          </a:lstStyle>
          <a:p>
            <a:pPr algn="just">
              <a:buClr>
                <a:schemeClr val="tx2"/>
              </a:buClr>
              <a:buSzPct val="70000"/>
              <a:buFont typeface="Wingdings" panose="05000000000000000000" pitchFamily="2" charset="2"/>
              <a:buChar char="p"/>
            </a:pPr>
            <a:r>
              <a:rPr lang="en-US" altLang="zh-CN" dirty="0">
                <a:solidFill>
                  <a:schemeClr val="tx2"/>
                </a:solidFill>
                <a:cs typeface="+mn-lt"/>
                <a:sym typeface="+mn-ea"/>
              </a:rPr>
              <a:t>nucleus-nucleus scattering</a:t>
            </a:r>
            <a:endParaRPr lang="en-US" altLang="zh-CN" dirty="0">
              <a:solidFill>
                <a:schemeClr val="tx2"/>
              </a:solidFill>
              <a:latin typeface="Calibri" panose="020F0502020204030204" pitchFamily="34" charset="0"/>
              <a:cs typeface="Calibri" panose="020F0502020204030204" pitchFamily="34" charset="0"/>
              <a:sym typeface="+mn-ea"/>
            </a:endParaRPr>
          </a:p>
        </p:txBody>
      </p:sp>
      <p:pic>
        <p:nvPicPr>
          <p:cNvPr id="2" name="图片 1"/>
          <p:cNvPicPr>
            <a:picLocks noChangeAspect="1"/>
          </p:cNvPicPr>
          <p:nvPr/>
        </p:nvPicPr>
        <p:blipFill>
          <a:blip r:embed="rId7"/>
          <a:stretch>
            <a:fillRect/>
          </a:stretch>
        </p:blipFill>
        <p:spPr>
          <a:xfrm>
            <a:off x="5215995" y="1939098"/>
            <a:ext cx="3582021" cy="2490389"/>
          </a:xfrm>
          <a:prstGeom prst="rect">
            <a:avLst/>
          </a:prstGeom>
        </p:spPr>
      </p:pic>
      <p:pic>
        <p:nvPicPr>
          <p:cNvPr id="5" name="图片 4"/>
          <p:cNvPicPr>
            <a:picLocks noChangeAspect="1"/>
          </p:cNvPicPr>
          <p:nvPr/>
        </p:nvPicPr>
        <p:blipFill>
          <a:blip r:embed="rId8"/>
          <a:stretch>
            <a:fillRect/>
          </a:stretch>
        </p:blipFill>
        <p:spPr>
          <a:xfrm>
            <a:off x="6175919" y="5911965"/>
            <a:ext cx="1438213" cy="457880"/>
          </a:xfrm>
          <a:prstGeom prst="rect">
            <a:avLst/>
          </a:prstGeom>
        </p:spPr>
      </p:pic>
      <p:grpSp>
        <p:nvGrpSpPr>
          <p:cNvPr id="15" name="组合 14"/>
          <p:cNvGrpSpPr/>
          <p:nvPr/>
        </p:nvGrpSpPr>
        <p:grpSpPr>
          <a:xfrm>
            <a:off x="9193275" y="2924838"/>
            <a:ext cx="2612187" cy="3363861"/>
            <a:chOff x="9144000" y="2958850"/>
            <a:chExt cx="2612187" cy="3363861"/>
          </a:xfrm>
          <a:effectLst>
            <a:outerShdw blurRad="63500" sx="102000" sy="102000" algn="ctr" rotWithShape="0">
              <a:prstClr val="black">
                <a:alpha val="40000"/>
              </a:prstClr>
            </a:outerShdw>
          </a:effectLst>
        </p:grpSpPr>
        <p:pic>
          <p:nvPicPr>
            <p:cNvPr id="8" name="图片 7"/>
            <p:cNvPicPr>
              <a:picLocks noChangeAspect="1"/>
            </p:cNvPicPr>
            <p:nvPr/>
          </p:nvPicPr>
          <p:blipFill>
            <a:blip r:embed="rId9"/>
            <a:stretch>
              <a:fillRect/>
            </a:stretch>
          </p:blipFill>
          <p:spPr>
            <a:xfrm>
              <a:off x="9144000" y="2958850"/>
              <a:ext cx="2592918" cy="1634550"/>
            </a:xfrm>
            <a:prstGeom prst="rect">
              <a:avLst/>
            </a:prstGeom>
          </p:spPr>
        </p:pic>
        <p:pic>
          <p:nvPicPr>
            <p:cNvPr id="14" name="图片 13"/>
            <p:cNvPicPr>
              <a:picLocks noChangeAspect="1"/>
            </p:cNvPicPr>
            <p:nvPr/>
          </p:nvPicPr>
          <p:blipFill>
            <a:blip r:embed="rId10"/>
            <a:stretch>
              <a:fillRect/>
            </a:stretch>
          </p:blipFill>
          <p:spPr>
            <a:xfrm>
              <a:off x="9155784" y="4612343"/>
              <a:ext cx="2600403" cy="1710368"/>
            </a:xfrm>
            <a:prstGeom prst="rect">
              <a:avLst/>
            </a:prstGeom>
          </p:spPr>
        </p:pic>
      </p:grpSp>
      <p:sp>
        <p:nvSpPr>
          <p:cNvPr id="16" name="灯片编号占位符 15"/>
          <p:cNvSpPr>
            <a:spLocks noGrp="1"/>
          </p:cNvSpPr>
          <p:nvPr>
            <p:ph type="sldNum" sz="quarter" idx="12"/>
          </p:nvPr>
        </p:nvSpPr>
        <p:spPr/>
        <p:txBody>
          <a:bodyPr/>
          <a:lstStyle/>
          <a:p>
            <a:pPr marL="0" marR="0" lvl="0" indent="0" algn="r" defTabSz="914400">
              <a:lnSpc>
                <a:spcPct val="100000"/>
              </a:lnSpc>
              <a:spcBef>
                <a:spcPts val="0"/>
              </a:spcBef>
              <a:spcAft>
                <a:spcPts val="0"/>
              </a:spcAft>
              <a:buClrTx/>
              <a:buSzTx/>
              <a:buFontTx/>
              <a:buNone/>
              <a:defRPr/>
            </a:pPr>
            <a:fld id="{87034D8C-3CB4-402A-BC46-2AB14C0FE90A}" type="slidenum">
              <a:rPr lang="en-US" sz="900" b="0" i="0" u="none" strike="noStrike" cap="none" spc="0" smtClean="0">
                <a:ln>
                  <a:noFill/>
                </a:ln>
                <a:solidFill>
                  <a:prstClr val="black"/>
                </a:solidFill>
                <a:latin typeface="Calibri"/>
                <a:ea typeface="+mn-ea"/>
                <a:cs typeface="+mn-cs"/>
              </a:rPr>
              <a:t>16</a:t>
            </a:fld>
            <a:endParaRPr lang="en-US" sz="900" b="0" i="0" u="none" strike="noStrike" cap="none" spc="0">
              <a:ln>
                <a:noFill/>
              </a:ln>
              <a:solidFill>
                <a:prstClr val="black"/>
              </a:solidFill>
              <a:latin typeface="Calibri"/>
              <a:ea typeface="+mn-ea"/>
              <a:cs typeface="+mn-cs"/>
            </a:endParaRPr>
          </a:p>
        </p:txBody>
      </p:sp>
      <p:sp>
        <p:nvSpPr>
          <p:cNvPr id="19" name="文本框 18">
            <a:extLst>
              <a:ext uri="{FF2B5EF4-FFF2-40B4-BE49-F238E27FC236}">
                <a16:creationId xmlns:a16="http://schemas.microsoft.com/office/drawing/2014/main" id="{B052D0BC-D181-00D6-B7A7-0406FB36D013}"/>
              </a:ext>
            </a:extLst>
          </p:cNvPr>
          <p:cNvSpPr txBox="1"/>
          <p:nvPr/>
        </p:nvSpPr>
        <p:spPr bwMode="auto">
          <a:xfrm>
            <a:off x="5867400" y="123000"/>
            <a:ext cx="5367122" cy="738664"/>
          </a:xfrm>
          <a:prstGeom prst="rect">
            <a:avLst/>
          </a:prstGeom>
          <a:noFill/>
        </p:spPr>
        <p:txBody>
          <a:bodyPr wrap="square">
            <a:spAutoFit/>
          </a:bodyPr>
          <a:lstStyle/>
          <a:p>
            <a:pPr lvl="0" rtl="0">
              <a:defRPr/>
            </a:pPr>
            <a:r>
              <a:rPr lang="en-US" altLang="zh-CN" sz="1400" i="1" kern="1200" dirty="0">
                <a:solidFill>
                  <a:schemeClr val="accent5">
                    <a:lumMod val="75000"/>
                  </a:schemeClr>
                </a:solidFill>
              </a:rPr>
              <a:t>Evidence for an excess of charged over neutral KK meson production in high-energy collisions of atomic nuclei,</a:t>
            </a:r>
          </a:p>
          <a:p>
            <a:pPr lvl="0" rtl="0">
              <a:defRPr/>
            </a:pPr>
            <a:r>
              <a:rPr lang="en-US" altLang="zh-CN" sz="1400" i="1" kern="1200" dirty="0">
                <a:solidFill>
                  <a:schemeClr val="accent5">
                    <a:lumMod val="75000"/>
                  </a:schemeClr>
                </a:solidFill>
              </a:rPr>
              <a:t>The NA61/SHINE Collaboration, </a:t>
            </a:r>
            <a:r>
              <a:rPr lang="en-US" altLang="zh-CN" sz="1400" i="1" kern="1200" dirty="0" err="1">
                <a:solidFill>
                  <a:schemeClr val="accent5">
                    <a:lumMod val="75000"/>
                  </a:schemeClr>
                </a:solidFill>
              </a:rPr>
              <a:t>arXiv</a:t>
            </a:r>
            <a:r>
              <a:rPr lang="en-US" altLang="zh-CN" sz="1400" i="1" kern="1200" dirty="0">
                <a:solidFill>
                  <a:schemeClr val="accent5">
                    <a:lumMod val="75000"/>
                  </a:schemeClr>
                </a:solidFill>
              </a:rPr>
              <a:t>: 2312.06572</a:t>
            </a:r>
          </a:p>
        </p:txBody>
      </p:sp>
      <p:sp>
        <p:nvSpPr>
          <p:cNvPr id="21" name="文本框 20">
            <a:extLst>
              <a:ext uri="{FF2B5EF4-FFF2-40B4-BE49-F238E27FC236}">
                <a16:creationId xmlns:a16="http://schemas.microsoft.com/office/drawing/2014/main" id="{29728488-7C17-0320-CF5E-5F391A3F1886}"/>
              </a:ext>
            </a:extLst>
          </p:cNvPr>
          <p:cNvSpPr txBox="1"/>
          <p:nvPr/>
        </p:nvSpPr>
        <p:spPr bwMode="auto">
          <a:xfrm>
            <a:off x="2063169" y="1109817"/>
            <a:ext cx="68631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white">
                    <a:lumMod val="50000"/>
                  </a:prstClr>
                </a:solidFill>
                <a:effectLst/>
                <a:uLnTx/>
                <a:uFillTx/>
                <a:latin typeface="Calibri"/>
                <a:cs typeface="Arial"/>
              </a:rPr>
              <a:t>NNFF</a:t>
            </a:r>
            <a:endParaRPr kumimoji="0" lang="zh-CN" altLang="en-US" sz="1200" b="0" i="0" u="none" strike="noStrike" kern="1200" cap="none" spc="0" normalizeH="0" baseline="0" noProof="0" dirty="0">
              <a:ln>
                <a:noFill/>
              </a:ln>
              <a:solidFill>
                <a:prstClr val="white">
                  <a:lumMod val="50000"/>
                </a:prstClr>
              </a:solidFill>
              <a:effectLst/>
              <a:uLnTx/>
              <a:uFillTx/>
              <a:latin typeface="Calibri"/>
              <a:cs typeface="Arial"/>
            </a:endParaRPr>
          </a:p>
        </p:txBody>
      </p:sp>
      <p:sp>
        <p:nvSpPr>
          <p:cNvPr id="22" name="文本框 21">
            <a:extLst>
              <a:ext uri="{FF2B5EF4-FFF2-40B4-BE49-F238E27FC236}">
                <a16:creationId xmlns:a16="http://schemas.microsoft.com/office/drawing/2014/main" id="{29728488-7C17-0320-CF5E-5F391A3F1886}"/>
              </a:ext>
            </a:extLst>
          </p:cNvPr>
          <p:cNvSpPr txBox="1"/>
          <p:nvPr/>
        </p:nvSpPr>
        <p:spPr bwMode="auto">
          <a:xfrm>
            <a:off x="778426" y="1995588"/>
            <a:ext cx="68523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accent5">
                    <a:lumMod val="75000"/>
                  </a:schemeClr>
                </a:solidFill>
                <a:latin typeface="Calibri"/>
                <a:cs typeface="Arial"/>
              </a:rPr>
              <a:t>MAPFF</a:t>
            </a:r>
            <a:r>
              <a:rPr kumimoji="0" lang="en-US" altLang="zh-CN" sz="1600" b="0" i="0" u="none" strike="noStrike" kern="1200" cap="none" spc="0" normalizeH="0" baseline="0" noProof="0" dirty="0">
                <a:ln>
                  <a:noFill/>
                </a:ln>
                <a:solidFill>
                  <a:schemeClr val="accent5">
                    <a:lumMod val="75000"/>
                  </a:schemeClr>
                </a:solidFill>
                <a:effectLst/>
                <a:uLnTx/>
                <a:uFillTx/>
                <a:latin typeface="Calibri"/>
                <a:cs typeface="Arial"/>
              </a:rPr>
              <a:t> </a:t>
            </a:r>
            <a:endParaRPr kumimoji="0" lang="zh-CN" altLang="en-US" sz="1600" b="0" i="0" u="none" strike="noStrike" kern="1200" cap="none" spc="0" normalizeH="0" baseline="0" noProof="0" dirty="0">
              <a:ln>
                <a:noFill/>
              </a:ln>
              <a:solidFill>
                <a:schemeClr val="accent5">
                  <a:lumMod val="75000"/>
                </a:schemeClr>
              </a:solidFill>
              <a:effectLst/>
              <a:uLnTx/>
              <a:uFillTx/>
              <a:latin typeface="Calibri"/>
              <a:cs typeface="Arial"/>
            </a:endParaRPr>
          </a:p>
        </p:txBody>
      </p:sp>
      <p:sp>
        <p:nvSpPr>
          <p:cNvPr id="23" name="文本框 22">
            <a:extLst>
              <a:ext uri="{FF2B5EF4-FFF2-40B4-BE49-F238E27FC236}">
                <a16:creationId xmlns:a16="http://schemas.microsoft.com/office/drawing/2014/main" id="{29728488-7C17-0320-CF5E-5F391A3F1886}"/>
              </a:ext>
            </a:extLst>
          </p:cNvPr>
          <p:cNvSpPr txBox="1"/>
          <p:nvPr/>
        </p:nvSpPr>
        <p:spPr bwMode="auto">
          <a:xfrm>
            <a:off x="3547725" y="1873480"/>
            <a:ext cx="118172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noProof="0" dirty="0">
                <a:solidFill>
                  <a:srgbClr val="559A26"/>
                </a:solidFill>
                <a:latin typeface="Calibri"/>
                <a:cs typeface="Arial"/>
              </a:rPr>
              <a:t>JAM</a:t>
            </a:r>
            <a:endParaRPr kumimoji="0" lang="zh-CN" altLang="en-US" sz="1200" b="0" i="0" u="none" strike="noStrike" kern="1200" cap="none" spc="0" normalizeH="0" baseline="0" noProof="0" dirty="0">
              <a:ln>
                <a:noFill/>
              </a:ln>
              <a:solidFill>
                <a:srgbClr val="559A26"/>
              </a:solidFill>
              <a:effectLst/>
              <a:uLnTx/>
              <a:uFillTx/>
              <a:latin typeface="Calibri"/>
              <a:cs typeface="Arial"/>
            </a:endParaRPr>
          </a:p>
        </p:txBody>
      </p:sp>
      <p:sp>
        <p:nvSpPr>
          <p:cNvPr id="24" name="文本框 23">
            <a:extLst>
              <a:ext uri="{FF2B5EF4-FFF2-40B4-BE49-F238E27FC236}">
                <a16:creationId xmlns:a16="http://schemas.microsoft.com/office/drawing/2014/main" id="{29728488-7C17-0320-CF5E-5F391A3F1886}"/>
              </a:ext>
            </a:extLst>
          </p:cNvPr>
          <p:cNvSpPr txBox="1"/>
          <p:nvPr/>
        </p:nvSpPr>
        <p:spPr bwMode="auto">
          <a:xfrm>
            <a:off x="1759927" y="1887866"/>
            <a:ext cx="51704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C00000"/>
                </a:solidFill>
                <a:latin typeface="Calibri"/>
                <a:cs typeface="Arial"/>
              </a:rPr>
              <a:t>LAXZ</a:t>
            </a:r>
            <a:endParaRPr kumimoji="0" lang="zh-CN" altLang="en-US" sz="1200" b="0" i="0" u="none" strike="noStrike" kern="1200" cap="none" spc="0" normalizeH="0" baseline="0" noProof="0" dirty="0">
              <a:ln>
                <a:noFill/>
              </a:ln>
              <a:solidFill>
                <a:srgbClr val="C00000"/>
              </a:solidFill>
              <a:effectLst/>
              <a:uLnTx/>
              <a:uFillTx/>
              <a:latin typeface="Calibri"/>
              <a:cs typeface="Arial"/>
            </a:endParaRPr>
          </a:p>
        </p:txBody>
      </p:sp>
      <p:sp>
        <p:nvSpPr>
          <p:cNvPr id="27" name="文本框 26">
            <a:extLst>
              <a:ext uri="{FF2B5EF4-FFF2-40B4-BE49-F238E27FC236}">
                <a16:creationId xmlns:a16="http://schemas.microsoft.com/office/drawing/2014/main" id="{29728488-7C17-0320-CF5E-5F391A3F1886}"/>
              </a:ext>
            </a:extLst>
          </p:cNvPr>
          <p:cNvSpPr txBox="1"/>
          <p:nvPr/>
        </p:nvSpPr>
        <p:spPr bwMode="auto">
          <a:xfrm>
            <a:off x="3219360" y="5409537"/>
            <a:ext cx="68631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white">
                    <a:lumMod val="50000"/>
                  </a:prstClr>
                </a:solidFill>
                <a:effectLst/>
                <a:uLnTx/>
                <a:uFillTx/>
                <a:latin typeface="Calibri"/>
                <a:cs typeface="Arial"/>
              </a:rPr>
              <a:t>NNFF</a:t>
            </a:r>
            <a:endParaRPr kumimoji="0" lang="zh-CN" altLang="en-US" sz="1200" b="0" i="0" u="none" strike="noStrike" kern="1200" cap="none" spc="0" normalizeH="0" baseline="0" noProof="0" dirty="0">
              <a:ln>
                <a:noFill/>
              </a:ln>
              <a:solidFill>
                <a:prstClr val="white">
                  <a:lumMod val="50000"/>
                </a:prstClr>
              </a:solidFill>
              <a:effectLst/>
              <a:uLnTx/>
              <a:uFillTx/>
              <a:latin typeface="Calibri"/>
              <a:cs typeface="Arial"/>
            </a:endParaRPr>
          </a:p>
        </p:txBody>
      </p:sp>
      <p:sp>
        <p:nvSpPr>
          <p:cNvPr id="28" name="文本框 27">
            <a:extLst>
              <a:ext uri="{FF2B5EF4-FFF2-40B4-BE49-F238E27FC236}">
                <a16:creationId xmlns:a16="http://schemas.microsoft.com/office/drawing/2014/main" id="{29728488-7C17-0320-CF5E-5F391A3F1886}"/>
              </a:ext>
            </a:extLst>
          </p:cNvPr>
          <p:cNvSpPr txBox="1"/>
          <p:nvPr/>
        </p:nvSpPr>
        <p:spPr bwMode="auto">
          <a:xfrm>
            <a:off x="1865986" y="4658987"/>
            <a:ext cx="68523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accent5">
                    <a:lumMod val="75000"/>
                  </a:schemeClr>
                </a:solidFill>
                <a:latin typeface="Calibri"/>
                <a:cs typeface="Arial"/>
              </a:rPr>
              <a:t>MAPFF</a:t>
            </a:r>
            <a:r>
              <a:rPr kumimoji="0" lang="en-US" altLang="zh-CN" sz="1600" b="0" i="0" u="none" strike="noStrike" kern="1200" cap="none" spc="0" normalizeH="0" baseline="0" noProof="0" dirty="0">
                <a:ln>
                  <a:noFill/>
                </a:ln>
                <a:solidFill>
                  <a:schemeClr val="accent5">
                    <a:lumMod val="75000"/>
                  </a:schemeClr>
                </a:solidFill>
                <a:effectLst/>
                <a:uLnTx/>
                <a:uFillTx/>
                <a:latin typeface="Calibri"/>
                <a:cs typeface="Arial"/>
              </a:rPr>
              <a:t> </a:t>
            </a:r>
            <a:endParaRPr kumimoji="0" lang="zh-CN" altLang="en-US" sz="1600" b="0" i="0" u="none" strike="noStrike" kern="1200" cap="none" spc="0" normalizeH="0" baseline="0" noProof="0" dirty="0">
              <a:ln>
                <a:noFill/>
              </a:ln>
              <a:solidFill>
                <a:schemeClr val="accent5">
                  <a:lumMod val="75000"/>
                </a:schemeClr>
              </a:solidFill>
              <a:effectLst/>
              <a:uLnTx/>
              <a:uFillTx/>
              <a:latin typeface="Calibri"/>
              <a:cs typeface="Arial"/>
            </a:endParaRPr>
          </a:p>
        </p:txBody>
      </p:sp>
      <p:sp>
        <p:nvSpPr>
          <p:cNvPr id="29" name="文本框 28">
            <a:extLst>
              <a:ext uri="{FF2B5EF4-FFF2-40B4-BE49-F238E27FC236}">
                <a16:creationId xmlns:a16="http://schemas.microsoft.com/office/drawing/2014/main" id="{29728488-7C17-0320-CF5E-5F391A3F1886}"/>
              </a:ext>
            </a:extLst>
          </p:cNvPr>
          <p:cNvSpPr txBox="1"/>
          <p:nvPr/>
        </p:nvSpPr>
        <p:spPr bwMode="auto">
          <a:xfrm>
            <a:off x="3325578" y="4882771"/>
            <a:ext cx="118172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noProof="0" dirty="0">
                <a:solidFill>
                  <a:srgbClr val="559A26"/>
                </a:solidFill>
                <a:latin typeface="Calibri"/>
                <a:cs typeface="Arial"/>
              </a:rPr>
              <a:t>JAM</a:t>
            </a:r>
            <a:endParaRPr kumimoji="0" lang="zh-CN" altLang="en-US" sz="1200" b="0" i="0" u="none" strike="noStrike" kern="1200" cap="none" spc="0" normalizeH="0" baseline="0" noProof="0" dirty="0">
              <a:ln>
                <a:noFill/>
              </a:ln>
              <a:solidFill>
                <a:srgbClr val="559A26"/>
              </a:solidFill>
              <a:effectLst/>
              <a:uLnTx/>
              <a:uFillTx/>
              <a:latin typeface="Calibri"/>
              <a:cs typeface="Arial"/>
            </a:endParaRPr>
          </a:p>
        </p:txBody>
      </p:sp>
      <p:sp>
        <p:nvSpPr>
          <p:cNvPr id="30" name="文本框 29">
            <a:extLst>
              <a:ext uri="{FF2B5EF4-FFF2-40B4-BE49-F238E27FC236}">
                <a16:creationId xmlns:a16="http://schemas.microsoft.com/office/drawing/2014/main" id="{29728488-7C17-0320-CF5E-5F391A3F1886}"/>
              </a:ext>
            </a:extLst>
          </p:cNvPr>
          <p:cNvSpPr txBox="1"/>
          <p:nvPr/>
        </p:nvSpPr>
        <p:spPr bwMode="auto">
          <a:xfrm>
            <a:off x="2490961" y="3828118"/>
            <a:ext cx="51704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rgbClr val="C00000"/>
                </a:solidFill>
                <a:latin typeface="Calibri"/>
                <a:cs typeface="Arial"/>
              </a:rPr>
              <a:t>LAXZ</a:t>
            </a:r>
            <a:endParaRPr kumimoji="0" lang="zh-CN" altLang="en-US" sz="1200" b="0" i="0" u="none" strike="noStrike" kern="1200" cap="none" spc="0" normalizeH="0" baseline="0" noProof="0" dirty="0">
              <a:ln>
                <a:noFill/>
              </a:ln>
              <a:solidFill>
                <a:srgbClr val="C00000"/>
              </a:solidFill>
              <a:effectLst/>
              <a:uLnTx/>
              <a:uFillTx/>
              <a:latin typeface="Calibri"/>
              <a:cs typeface="Arial"/>
            </a:endParaRPr>
          </a:p>
        </p:txBody>
      </p:sp>
      <p:sp>
        <p:nvSpPr>
          <p:cNvPr id="31" name="文本框 30">
            <a:extLst>
              <a:ext uri="{FF2B5EF4-FFF2-40B4-BE49-F238E27FC236}">
                <a16:creationId xmlns:a16="http://schemas.microsoft.com/office/drawing/2014/main" id="{A526B339-2319-898A-E6BF-60AEE28DF680}"/>
              </a:ext>
            </a:extLst>
          </p:cNvPr>
          <p:cNvSpPr txBox="1"/>
          <p:nvPr/>
        </p:nvSpPr>
        <p:spPr bwMode="auto">
          <a:xfrm>
            <a:off x="3238164" y="1217713"/>
            <a:ext cx="8634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632E62"/>
                </a:solidFill>
                <a:effectLst/>
                <a:uLnTx/>
                <a:uFillTx/>
                <a:latin typeface="Calibri"/>
                <a:cs typeface="Arial"/>
              </a:rPr>
              <a:t>CSMs</a:t>
            </a:r>
          </a:p>
        </p:txBody>
      </p:sp>
      <p:cxnSp>
        <p:nvCxnSpPr>
          <p:cNvPr id="32" name="直接箭头连接符 31"/>
          <p:cNvCxnSpPr/>
          <p:nvPr/>
        </p:nvCxnSpPr>
        <p:spPr bwMode="auto">
          <a:xfrm flipH="1">
            <a:off x="1934355" y="1480386"/>
            <a:ext cx="1303809" cy="1036129"/>
          </a:xfrm>
          <a:prstGeom prst="straightConnector1">
            <a:avLst/>
          </a:prstGeom>
          <a:noFill/>
          <a:ln w="12700" cap="flat" cmpd="sng" algn="ctr">
            <a:solidFill>
              <a:schemeClr val="tx2"/>
            </a:solidFill>
            <a:prstDash val="solid"/>
            <a:round/>
            <a:headEnd type="none" w="med" len="med"/>
            <a:tailEnd type="triangle"/>
          </a:ln>
        </p:spPr>
      </p:cxnSp>
      <p:cxnSp>
        <p:nvCxnSpPr>
          <p:cNvPr id="33" name="直接箭头连接符 32"/>
          <p:cNvCxnSpPr/>
          <p:nvPr/>
        </p:nvCxnSpPr>
        <p:spPr bwMode="auto">
          <a:xfrm flipH="1">
            <a:off x="2868040" y="2164865"/>
            <a:ext cx="679685" cy="589195"/>
          </a:xfrm>
          <a:prstGeom prst="straightConnector1">
            <a:avLst/>
          </a:prstGeom>
          <a:noFill/>
          <a:ln w="12700" cap="flat" cmpd="sng" algn="ctr">
            <a:solidFill>
              <a:srgbClr val="559A26"/>
            </a:solidFill>
            <a:prstDash val="solid"/>
            <a:round/>
            <a:headEnd type="none" w="med" len="med"/>
            <a:tailEnd type="triangle"/>
          </a:ln>
        </p:spPr>
      </p:cxnSp>
      <p:sp>
        <p:nvSpPr>
          <p:cNvPr id="35" name="文本框 34">
            <a:extLst>
              <a:ext uri="{FF2B5EF4-FFF2-40B4-BE49-F238E27FC236}">
                <a16:creationId xmlns:a16="http://schemas.microsoft.com/office/drawing/2014/main" id="{A526B339-2319-898A-E6BF-60AEE28DF680}"/>
              </a:ext>
            </a:extLst>
          </p:cNvPr>
          <p:cNvSpPr txBox="1"/>
          <p:nvPr/>
        </p:nvSpPr>
        <p:spPr bwMode="auto">
          <a:xfrm>
            <a:off x="3282308" y="4510901"/>
            <a:ext cx="86347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632E62"/>
                </a:solidFill>
                <a:effectLst/>
                <a:uLnTx/>
                <a:uFillTx/>
                <a:latin typeface="Calibri"/>
                <a:cs typeface="Arial"/>
              </a:rPr>
              <a:t>CSMs</a:t>
            </a:r>
          </a:p>
        </p:txBody>
      </p:sp>
      <p:cxnSp>
        <p:nvCxnSpPr>
          <p:cNvPr id="36" name="直接箭头连接符 35"/>
          <p:cNvCxnSpPr/>
          <p:nvPr/>
        </p:nvCxnSpPr>
        <p:spPr bwMode="auto">
          <a:xfrm flipH="1">
            <a:off x="1759927" y="4748358"/>
            <a:ext cx="1565651" cy="685157"/>
          </a:xfrm>
          <a:prstGeom prst="straightConnector1">
            <a:avLst/>
          </a:prstGeom>
          <a:noFill/>
          <a:ln w="12700" cap="flat" cmpd="sng" algn="ctr">
            <a:solidFill>
              <a:schemeClr val="tx2"/>
            </a:solidFill>
            <a:prstDash val="solid"/>
            <a:round/>
            <a:headEnd type="none" w="med" len="med"/>
            <a:tailEnd type="triangle"/>
          </a:ln>
        </p:spPr>
      </p:cxnSp>
      <p:cxnSp>
        <p:nvCxnSpPr>
          <p:cNvPr id="37" name="直接箭头连接符 36"/>
          <p:cNvCxnSpPr>
            <a:stCxn id="29" idx="1"/>
          </p:cNvCxnSpPr>
          <p:nvPr/>
        </p:nvCxnSpPr>
        <p:spPr bwMode="auto">
          <a:xfrm flipH="1">
            <a:off x="1718900" y="5021271"/>
            <a:ext cx="1606678" cy="673845"/>
          </a:xfrm>
          <a:prstGeom prst="straightConnector1">
            <a:avLst/>
          </a:prstGeom>
          <a:noFill/>
          <a:ln w="12700" cap="flat" cmpd="sng" algn="ctr">
            <a:solidFill>
              <a:srgbClr val="559A26"/>
            </a:solidFill>
            <a:prstDash val="solid"/>
            <a:round/>
            <a:headEnd type="none" w="med" len="med"/>
            <a:tailEnd type="triangle"/>
          </a:ln>
        </p:spPr>
      </p:cxnSp>
      <p:cxnSp>
        <p:nvCxnSpPr>
          <p:cNvPr id="42" name="直接箭头连接符 41"/>
          <p:cNvCxnSpPr/>
          <p:nvPr/>
        </p:nvCxnSpPr>
        <p:spPr bwMode="auto">
          <a:xfrm flipH="1">
            <a:off x="1367200" y="4021149"/>
            <a:ext cx="1123761" cy="467983"/>
          </a:xfrm>
          <a:prstGeom prst="straightConnector1">
            <a:avLst/>
          </a:prstGeom>
          <a:noFill/>
          <a:ln w="12700" cap="flat" cmpd="sng" algn="ctr">
            <a:solidFill>
              <a:srgbClr val="C00000"/>
            </a:solidFill>
            <a:prstDash val="solid"/>
            <a:round/>
            <a:headEnd type="none" w="med" len="med"/>
            <a:tailEnd type="triangle"/>
          </a:ln>
        </p:spPr>
      </p:cxn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4F883452-E91A-5039-BCBD-61C3E309A28E}"/>
                  </a:ext>
                </a:extLst>
              </p:cNvPr>
              <p:cNvSpPr txBox="1"/>
              <p:nvPr/>
            </p:nvSpPr>
            <p:spPr>
              <a:xfrm>
                <a:off x="10543132" y="3076570"/>
                <a:ext cx="110254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altLang="zh-CN" sz="1400" i="1" smtClean="0">
                          <a:solidFill>
                            <a:schemeClr val="tx2"/>
                          </a:solidFill>
                          <a:latin typeface="Cambria Math" panose="02040503050406030204" pitchFamily="18" charset="0"/>
                        </a:rPr>
                        <m:t>ζ</m:t>
                      </m:r>
                      <m:r>
                        <a:rPr lang="en-US" altLang="zh-CN" sz="1400" b="0" i="1" smtClean="0">
                          <a:solidFill>
                            <a:schemeClr val="tx2"/>
                          </a:solidFill>
                          <a:latin typeface="Cambria Math" panose="02040503050406030204" pitchFamily="18" charset="0"/>
                        </a:rPr>
                        <m:t>=0.331</m:t>
                      </m:r>
                      <m:r>
                        <a:rPr lang="en-US" altLang="zh-CN" sz="1400" b="0" i="1" smtClean="0">
                          <a:solidFill>
                            <a:schemeClr val="tx2"/>
                          </a:solidFill>
                          <a:latin typeface="Cambria Math" panose="02040503050406030204" pitchFamily="18" charset="0"/>
                        </a:rPr>
                        <m:t>𝐺𝑒𝑉</m:t>
                      </m:r>
                    </m:oMath>
                  </m:oMathPara>
                </a14:m>
                <a:endParaRPr lang="zh-CN" altLang="en-US" sz="1400" dirty="0">
                  <a:solidFill>
                    <a:schemeClr val="tx2"/>
                  </a:solidFill>
                </a:endParaRPr>
              </a:p>
            </p:txBody>
          </p:sp>
        </mc:Choice>
        <mc:Fallback xmlns="">
          <p:sp>
            <p:nvSpPr>
              <p:cNvPr id="7" name="文本框 6">
                <a:extLst>
                  <a:ext uri="{FF2B5EF4-FFF2-40B4-BE49-F238E27FC236}">
                    <a16:creationId xmlns:a16="http://schemas.microsoft.com/office/drawing/2014/main" id="{4F883452-E91A-5039-BCBD-61C3E309A28E}"/>
                  </a:ext>
                </a:extLst>
              </p:cNvPr>
              <p:cNvSpPr txBox="1">
                <a:spLocks noRot="1" noChangeAspect="1" noMove="1" noResize="1" noEditPoints="1" noAdjustHandles="1" noChangeArrowheads="1" noChangeShapeType="1" noTextEdit="1"/>
              </p:cNvSpPr>
              <p:nvPr/>
            </p:nvSpPr>
            <p:spPr>
              <a:xfrm>
                <a:off x="10543132" y="3076570"/>
                <a:ext cx="1102546" cy="215444"/>
              </a:xfrm>
              <a:prstGeom prst="rect">
                <a:avLst/>
              </a:prstGeom>
              <a:blipFill>
                <a:blip r:embed="rId11"/>
                <a:stretch>
                  <a:fillRect l="-5000" r="-2778" b="-314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FBBA4AEF-D506-CFC2-1C34-428A863FB026}"/>
                  </a:ext>
                </a:extLst>
              </p:cNvPr>
              <p:cNvSpPr txBox="1"/>
              <p:nvPr/>
            </p:nvSpPr>
            <p:spPr bwMode="auto">
              <a:xfrm>
                <a:off x="10697098" y="4720542"/>
                <a:ext cx="76751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altLang="zh-CN" sz="1400" i="1" smtClean="0">
                          <a:solidFill>
                            <a:schemeClr val="tx2"/>
                          </a:solidFill>
                          <a:latin typeface="Cambria Math" panose="02040503050406030204" pitchFamily="18" charset="0"/>
                        </a:rPr>
                        <m:t>ζ</m:t>
                      </m:r>
                      <m:r>
                        <a:rPr lang="en-US" altLang="zh-CN" sz="1400" b="0" i="1" smtClean="0">
                          <a:solidFill>
                            <a:schemeClr val="tx2"/>
                          </a:solidFill>
                          <a:latin typeface="Cambria Math" panose="02040503050406030204" pitchFamily="18" charset="0"/>
                        </a:rPr>
                        <m:t>=1</m:t>
                      </m:r>
                      <m:r>
                        <a:rPr lang="en-US" altLang="zh-CN" sz="1400" b="0" i="1" smtClean="0">
                          <a:solidFill>
                            <a:schemeClr val="tx2"/>
                          </a:solidFill>
                          <a:latin typeface="Cambria Math" panose="02040503050406030204" pitchFamily="18" charset="0"/>
                        </a:rPr>
                        <m:t>𝐺𝑒𝑉</m:t>
                      </m:r>
                    </m:oMath>
                  </m:oMathPara>
                </a14:m>
                <a:endParaRPr lang="zh-CN" altLang="en-US" sz="1400" dirty="0">
                  <a:solidFill>
                    <a:schemeClr val="tx2"/>
                  </a:solidFill>
                </a:endParaRPr>
              </a:p>
            </p:txBody>
          </p:sp>
        </mc:Choice>
        <mc:Fallback xmlns="">
          <p:sp>
            <p:nvSpPr>
              <p:cNvPr id="17" name="文本框 16">
                <a:extLst>
                  <a:ext uri="{FF2B5EF4-FFF2-40B4-BE49-F238E27FC236}">
                    <a16:creationId xmlns:a16="http://schemas.microsoft.com/office/drawing/2014/main" id="{FBBA4AEF-D506-CFC2-1C34-428A863FB026}"/>
                  </a:ext>
                </a:extLst>
              </p:cNvPr>
              <p:cNvSpPr txBox="1">
                <a:spLocks noRot="1" noChangeAspect="1" noMove="1" noResize="1" noEditPoints="1" noAdjustHandles="1" noChangeArrowheads="1" noChangeShapeType="1" noTextEdit="1"/>
              </p:cNvSpPr>
              <p:nvPr/>
            </p:nvSpPr>
            <p:spPr bwMode="auto">
              <a:xfrm>
                <a:off x="10697098" y="4720542"/>
                <a:ext cx="767518" cy="215444"/>
              </a:xfrm>
              <a:prstGeom prst="rect">
                <a:avLst/>
              </a:prstGeom>
              <a:blipFill>
                <a:blip r:embed="rId12"/>
                <a:stretch>
                  <a:fillRect l="-7143" r="-3175" b="-2777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3896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0" advTm="73151"/>
    </mc:Choice>
    <mc:Fallback xmlns="">
      <p:transition advTm="73151"/>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6" name="Footer Placeholder 4">
            <a:extLst>
              <a:ext uri="{FF2B5EF4-FFF2-40B4-BE49-F238E27FC236}">
                <a16:creationId xmlns:a16="http://schemas.microsoft.com/office/drawing/2014/main" id="{6EAC9E42-EEC7-8875-1ADB-60B53D86FF0A}"/>
              </a:ext>
            </a:extLst>
          </p:cNvPr>
          <p:cNvSpPr>
            <a:spLocks noGrp="1"/>
          </p:cNvSpPr>
          <p:nvPr>
            <p:ph type="ftr" sz="quarter" idx="11"/>
          </p:nvPr>
        </p:nvSpPr>
        <p:spPr bwMode="auto">
          <a:xfrm>
            <a:off x="1026053" y="6270570"/>
            <a:ext cx="7922684" cy="228600"/>
          </a:xfrm>
        </p:spPr>
        <p:txBody>
          <a:bodyPr/>
          <a:lstStyle/>
          <a:p>
            <a:r>
              <a:rPr lang="fr-FR" altLang="zh-CN" sz="1100"/>
              <a:t>hyxing.phys@gmail.com, Pion and Kaon Fragmentation Functions. Total pages (18) </a:t>
            </a:r>
            <a:endParaRPr lang="en-US" sz="1100" dirty="0"/>
          </a:p>
        </p:txBody>
      </p:sp>
      <p:sp>
        <p:nvSpPr>
          <p:cNvPr id="5" name="Title 1"/>
          <p:cNvSpPr txBox="1"/>
          <p:nvPr/>
        </p:nvSpPr>
        <p:spPr bwMode="auto">
          <a:xfrm>
            <a:off x="228600" y="-11195"/>
            <a:ext cx="73152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ts val="0"/>
              </a:spcBef>
              <a:spcAft>
                <a:spcPts val="0"/>
              </a:spcAft>
              <a:defRPr sz="2600" b="1">
                <a:solidFill>
                  <a:schemeClr val="tx2"/>
                </a:solidFill>
                <a:latin typeface="+mj-lt"/>
                <a:ea typeface="+mj-ea"/>
                <a:cs typeface="+mj-cs"/>
              </a:defRPr>
            </a:lvl1pPr>
            <a:lvl2pPr algn="l">
              <a:spcBef>
                <a:spcPts val="0"/>
              </a:spcBef>
              <a:spcAft>
                <a:spcPts val="0"/>
              </a:spcAft>
              <a:defRPr sz="2600" b="1">
                <a:solidFill>
                  <a:schemeClr val="tx2"/>
                </a:solidFill>
                <a:latin typeface="Trebuchet MS"/>
              </a:defRPr>
            </a:lvl2pPr>
            <a:lvl3pPr algn="l">
              <a:spcBef>
                <a:spcPts val="0"/>
              </a:spcBef>
              <a:spcAft>
                <a:spcPts val="0"/>
              </a:spcAft>
              <a:defRPr sz="2600" b="1">
                <a:solidFill>
                  <a:schemeClr val="tx2"/>
                </a:solidFill>
                <a:latin typeface="Trebuchet MS"/>
              </a:defRPr>
            </a:lvl3pPr>
            <a:lvl4pPr algn="l">
              <a:spcBef>
                <a:spcPts val="0"/>
              </a:spcBef>
              <a:spcAft>
                <a:spcPts val="0"/>
              </a:spcAft>
              <a:defRPr sz="2600" b="1">
                <a:solidFill>
                  <a:schemeClr val="tx2"/>
                </a:solidFill>
                <a:latin typeface="Trebuchet MS"/>
              </a:defRPr>
            </a:lvl4pPr>
            <a:lvl5pPr algn="l">
              <a:spcBef>
                <a:spcPts val="0"/>
              </a:spcBef>
              <a:spcAft>
                <a:spcPts val="0"/>
              </a:spcAft>
              <a:defRPr sz="2600" b="1">
                <a:solidFill>
                  <a:schemeClr val="tx2"/>
                </a:solidFill>
                <a:latin typeface="Trebuchet MS"/>
              </a:defRPr>
            </a:lvl5pPr>
            <a:lvl6pPr marL="457200" algn="l">
              <a:spcBef>
                <a:spcPts val="0"/>
              </a:spcBef>
              <a:spcAft>
                <a:spcPts val="0"/>
              </a:spcAft>
              <a:defRPr sz="2600" b="1">
                <a:solidFill>
                  <a:schemeClr val="tx2"/>
                </a:solidFill>
                <a:latin typeface="Trebuchet MS"/>
              </a:defRPr>
            </a:lvl6pPr>
            <a:lvl7pPr marL="914400" algn="l">
              <a:spcBef>
                <a:spcPts val="0"/>
              </a:spcBef>
              <a:spcAft>
                <a:spcPts val="0"/>
              </a:spcAft>
              <a:defRPr sz="2600" b="1">
                <a:solidFill>
                  <a:schemeClr val="tx2"/>
                </a:solidFill>
                <a:latin typeface="Trebuchet MS"/>
              </a:defRPr>
            </a:lvl7pPr>
            <a:lvl8pPr marL="1371600" algn="l">
              <a:spcBef>
                <a:spcPts val="0"/>
              </a:spcBef>
              <a:spcAft>
                <a:spcPts val="0"/>
              </a:spcAft>
              <a:defRPr sz="2600" b="1">
                <a:solidFill>
                  <a:schemeClr val="tx2"/>
                </a:solidFill>
                <a:latin typeface="Trebuchet MS"/>
              </a:defRPr>
            </a:lvl8pPr>
            <a:lvl9pPr marL="1828800" algn="l">
              <a:spcBef>
                <a:spcPts val="0"/>
              </a:spcBef>
              <a:spcAft>
                <a:spcPts val="0"/>
              </a:spcAft>
              <a:defRPr sz="2600" b="1">
                <a:solidFill>
                  <a:schemeClr val="tx2"/>
                </a:solidFill>
                <a:latin typeface="Trebuchet M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0" noProof="0" dirty="0">
                <a:ln w="0"/>
                <a:solidFill>
                  <a:srgbClr val="92278F"/>
                </a:solidFill>
                <a:effectLst/>
                <a:uLnTx/>
                <a:uFillTx/>
                <a:latin typeface="Trebuchet MS"/>
                <a:ea typeface="+mj-ea"/>
                <a:cs typeface="Arial"/>
              </a:rPr>
              <a:t>Kaon FF Results</a:t>
            </a:r>
          </a:p>
        </p:txBody>
      </p:sp>
      <p:sp>
        <p:nvSpPr>
          <p:cNvPr id="9" name="Content Placeholder 2"/>
          <p:cNvSpPr>
            <a:spLocks noGrp="1"/>
          </p:cNvSpPr>
          <p:nvPr/>
        </p:nvSpPr>
        <p:spPr bwMode="auto">
          <a:xfrm>
            <a:off x="200025" y="694320"/>
            <a:ext cx="6096000" cy="464733"/>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
                <a:srgbClr val="1F497D"/>
              </a:buClr>
              <a:buFont typeface="Wingdings" panose="05000000000000000000"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panose="020B0604020202020204" pitchFamily="34"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9pPr>
          </a:lstStyle>
          <a:p>
            <a:pPr algn="just">
              <a:buClr>
                <a:schemeClr val="tx2"/>
              </a:buClr>
            </a:pPr>
            <a:r>
              <a:rPr lang="en-US" altLang="zh-CN" dirty="0">
                <a:solidFill>
                  <a:schemeClr val="tx2"/>
                </a:solidFill>
                <a:cs typeface="+mn-lt"/>
                <a:sym typeface="+mn-ea"/>
              </a:rPr>
              <a:t>CSMs prediction for the 1th moment of pion FFs:</a:t>
            </a:r>
            <a:endParaRPr lang="en-US" altLang="zh-CN" dirty="0">
              <a:solidFill>
                <a:schemeClr val="tx2"/>
              </a:solidFill>
              <a:latin typeface="Calibri" panose="020F0502020204030204" pitchFamily="34" charset="0"/>
              <a:cs typeface="Calibri" panose="020F0502020204030204" pitchFamily="34" charset="0"/>
              <a:sym typeface="+mn-ea"/>
            </a:endParaRPr>
          </a:p>
        </p:txBody>
      </p:sp>
      <p:sp>
        <p:nvSpPr>
          <p:cNvPr id="10" name="Content Placeholder 2"/>
          <p:cNvSpPr>
            <a:spLocks noGrp="1"/>
          </p:cNvSpPr>
          <p:nvPr/>
        </p:nvSpPr>
        <p:spPr bwMode="auto">
          <a:xfrm>
            <a:off x="386583" y="3961940"/>
            <a:ext cx="6096000" cy="464733"/>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
                <a:srgbClr val="1F497D"/>
              </a:buClr>
              <a:buFont typeface="Wingdings" panose="05000000000000000000"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panose="020B0604020202020204" pitchFamily="34"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9pPr>
          </a:lstStyle>
          <a:p>
            <a:pPr algn="just">
              <a:buClr>
                <a:schemeClr val="tx2"/>
              </a:buClr>
              <a:buFont typeface="Wingdings" panose="05000000000000000000" pitchFamily="2" charset="2"/>
              <a:buChar char="ü"/>
            </a:pPr>
            <a:r>
              <a:rPr lang="en-US" altLang="zh-CN" sz="1800" dirty="0">
                <a:solidFill>
                  <a:schemeClr val="tx2"/>
                </a:solidFill>
                <a:latin typeface="Calibri" panose="020F0502020204030204" pitchFamily="34" charset="0"/>
                <a:cs typeface="Calibri" panose="020F0502020204030204" pitchFamily="34" charset="0"/>
                <a:sym typeface="+mn-ea"/>
              </a:rPr>
              <a:t>Similar with DF, the momentum sum rule for FFs is satisfied.</a:t>
            </a:r>
          </a:p>
        </p:txBody>
      </p:sp>
      <p:sp>
        <p:nvSpPr>
          <p:cNvPr id="11" name="Content Placeholder 2"/>
          <p:cNvSpPr>
            <a:spLocks noGrp="1"/>
          </p:cNvSpPr>
          <p:nvPr/>
        </p:nvSpPr>
        <p:spPr bwMode="auto">
          <a:xfrm>
            <a:off x="228600" y="2236127"/>
            <a:ext cx="6096000" cy="464733"/>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
                <a:srgbClr val="1F497D"/>
              </a:buClr>
              <a:buFont typeface="Wingdings" panose="05000000000000000000"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panose="020B0604020202020204" pitchFamily="34"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9pPr>
          </a:lstStyle>
          <a:p>
            <a:pPr algn="just">
              <a:buClr>
                <a:schemeClr val="tx2"/>
              </a:buClr>
            </a:pPr>
            <a:r>
              <a:rPr lang="en-US" altLang="zh-CN" dirty="0">
                <a:solidFill>
                  <a:schemeClr val="tx2"/>
                </a:solidFill>
                <a:cs typeface="+mn-lt"/>
                <a:sym typeface="+mn-ea"/>
              </a:rPr>
              <a:t>CSMs prediction for the 1th moment of kaon FFs:</a:t>
            </a:r>
            <a:endParaRPr lang="en-US" altLang="zh-CN" dirty="0">
              <a:solidFill>
                <a:schemeClr val="tx2"/>
              </a:solidFill>
              <a:latin typeface="Calibri" panose="020F0502020204030204" pitchFamily="34" charset="0"/>
              <a:cs typeface="Calibri" panose="020F0502020204030204" pitchFamily="34" charset="0"/>
              <a:sym typeface="+mn-ea"/>
            </a:endParaRPr>
          </a:p>
        </p:txBody>
      </p:sp>
      <p:pic>
        <p:nvPicPr>
          <p:cNvPr id="8" name="图片 7"/>
          <p:cNvPicPr>
            <a:picLocks noChangeAspect="1"/>
          </p:cNvPicPr>
          <p:nvPr/>
        </p:nvPicPr>
        <p:blipFill>
          <a:blip r:embed="rId3"/>
          <a:stretch>
            <a:fillRect/>
          </a:stretch>
        </p:blipFill>
        <p:spPr>
          <a:xfrm>
            <a:off x="1154606" y="4389794"/>
            <a:ext cx="4114800" cy="744794"/>
          </a:xfrm>
          <a:prstGeom prst="rect">
            <a:avLst/>
          </a:prstGeom>
        </p:spPr>
      </p:pic>
      <p:sp>
        <p:nvSpPr>
          <p:cNvPr id="12" name="文本框 11"/>
          <p:cNvSpPr txBox="1"/>
          <p:nvPr/>
        </p:nvSpPr>
        <p:spPr>
          <a:xfrm>
            <a:off x="5761918" y="4554819"/>
            <a:ext cx="1295400" cy="923330"/>
          </a:xfrm>
          <a:prstGeom prst="rect">
            <a:avLst/>
          </a:prstGeom>
          <a:noFill/>
        </p:spPr>
        <p:txBody>
          <a:bodyPr wrap="square" rtlCol="0">
            <a:spAutoFit/>
          </a:bodyPr>
          <a:lstStyle/>
          <a:p>
            <a:r>
              <a:rPr lang="en-US" altLang="zh-CN" dirty="0"/>
              <a:t>for q = u, s</a:t>
            </a:r>
          </a:p>
          <a:p>
            <a:r>
              <a:rPr lang="en-US" altLang="zh-CN" dirty="0"/>
              <a:t>      h = </a:t>
            </a:r>
            <a:r>
              <a:rPr lang="el-GR" altLang="zh-CN" dirty="0"/>
              <a:t>π</a:t>
            </a:r>
            <a:r>
              <a:rPr lang="en-US" altLang="zh-CN" dirty="0"/>
              <a:t>, K</a:t>
            </a:r>
            <a:endParaRPr lang="zh-CN" altLang="en-US" dirty="0"/>
          </a:p>
          <a:p>
            <a:endParaRPr lang="zh-CN" altLang="en-US" dirty="0"/>
          </a:p>
        </p:txBody>
      </p:sp>
      <p:grpSp>
        <p:nvGrpSpPr>
          <p:cNvPr id="14" name="组合 13"/>
          <p:cNvGrpSpPr/>
          <p:nvPr/>
        </p:nvGrpSpPr>
        <p:grpSpPr>
          <a:xfrm>
            <a:off x="1204912" y="1199187"/>
            <a:ext cx="10454329" cy="1014964"/>
            <a:chOff x="1204912" y="1172138"/>
            <a:chExt cx="10454329" cy="1014964"/>
          </a:xfrm>
        </p:grpSpPr>
        <p:pic>
          <p:nvPicPr>
            <p:cNvPr id="17" name="图片 16"/>
            <p:cNvPicPr>
              <a:picLocks noChangeAspect="1"/>
            </p:cNvPicPr>
            <p:nvPr/>
          </p:nvPicPr>
          <p:blipFill>
            <a:blip r:embed="rId4"/>
            <a:stretch>
              <a:fillRect/>
            </a:stretch>
          </p:blipFill>
          <p:spPr>
            <a:xfrm>
              <a:off x="1204912" y="1172138"/>
              <a:ext cx="10454329" cy="398923"/>
            </a:xfrm>
            <a:prstGeom prst="rect">
              <a:avLst/>
            </a:prstGeom>
          </p:spPr>
        </p:pic>
        <p:pic>
          <p:nvPicPr>
            <p:cNvPr id="18" name="图片 17"/>
            <p:cNvPicPr>
              <a:picLocks noChangeAspect="1"/>
            </p:cNvPicPr>
            <p:nvPr/>
          </p:nvPicPr>
          <p:blipFill>
            <a:blip r:embed="rId5"/>
            <a:stretch>
              <a:fillRect/>
            </a:stretch>
          </p:blipFill>
          <p:spPr>
            <a:xfrm>
              <a:off x="1204912" y="1723813"/>
              <a:ext cx="8291513" cy="463289"/>
            </a:xfrm>
            <a:prstGeom prst="rect">
              <a:avLst/>
            </a:prstGeom>
          </p:spPr>
        </p:pic>
      </p:grpSp>
      <p:grpSp>
        <p:nvGrpSpPr>
          <p:cNvPr id="13" name="组合 12"/>
          <p:cNvGrpSpPr/>
          <p:nvPr/>
        </p:nvGrpSpPr>
        <p:grpSpPr>
          <a:xfrm>
            <a:off x="1223962" y="2769162"/>
            <a:ext cx="10435279" cy="1046357"/>
            <a:chOff x="1223962" y="2707409"/>
            <a:chExt cx="10435279" cy="1046357"/>
          </a:xfrm>
        </p:grpSpPr>
        <p:pic>
          <p:nvPicPr>
            <p:cNvPr id="19" name="图片 18"/>
            <p:cNvPicPr>
              <a:picLocks noChangeAspect="1"/>
            </p:cNvPicPr>
            <p:nvPr/>
          </p:nvPicPr>
          <p:blipFill>
            <a:blip r:embed="rId6"/>
            <a:stretch>
              <a:fillRect/>
            </a:stretch>
          </p:blipFill>
          <p:spPr>
            <a:xfrm>
              <a:off x="1223962" y="2707409"/>
              <a:ext cx="10435279" cy="453708"/>
            </a:xfrm>
            <a:prstGeom prst="rect">
              <a:avLst/>
            </a:prstGeom>
          </p:spPr>
        </p:pic>
        <p:pic>
          <p:nvPicPr>
            <p:cNvPr id="20" name="图片 19"/>
            <p:cNvPicPr>
              <a:picLocks noChangeAspect="1"/>
            </p:cNvPicPr>
            <p:nvPr/>
          </p:nvPicPr>
          <p:blipFill>
            <a:blip r:embed="rId7"/>
            <a:stretch>
              <a:fillRect/>
            </a:stretch>
          </p:blipFill>
          <p:spPr>
            <a:xfrm>
              <a:off x="1223962" y="3295800"/>
              <a:ext cx="7696200" cy="457966"/>
            </a:xfrm>
            <a:prstGeom prst="rect">
              <a:avLst/>
            </a:prstGeom>
          </p:spPr>
        </p:pic>
      </p:grpSp>
      <p:sp>
        <p:nvSpPr>
          <p:cNvPr id="22" name="Content Placeholder 2"/>
          <p:cNvSpPr>
            <a:spLocks noGrp="1"/>
          </p:cNvSpPr>
          <p:nvPr/>
        </p:nvSpPr>
        <p:spPr bwMode="auto">
          <a:xfrm>
            <a:off x="386583" y="5149144"/>
            <a:ext cx="5105400" cy="464733"/>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
                <a:srgbClr val="1F497D"/>
              </a:buClr>
              <a:buFont typeface="Wingdings" panose="05000000000000000000"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panose="020B0604020202020204" pitchFamily="34"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9pPr>
          </a:lstStyle>
          <a:p>
            <a:pPr algn="just">
              <a:buClr>
                <a:schemeClr val="tx2"/>
              </a:buClr>
              <a:buFont typeface="Wingdings" panose="05000000000000000000" pitchFamily="2" charset="2"/>
              <a:buChar char="ü"/>
            </a:pPr>
            <a:r>
              <a:rPr lang="en-US" altLang="zh-CN" sz="1800" dirty="0">
                <a:solidFill>
                  <a:schemeClr val="tx2"/>
                </a:solidFill>
                <a:latin typeface="Calibri" panose="020F0502020204030204" pitchFamily="34" charset="0"/>
                <a:cs typeface="Calibri" panose="020F0502020204030204" pitchFamily="34" charset="0"/>
                <a:sym typeface="+mn-ea"/>
              </a:rPr>
              <a:t>Momentum is conserved under the evolution.</a:t>
            </a:r>
          </a:p>
        </p:txBody>
      </p:sp>
      <p:pic>
        <p:nvPicPr>
          <p:cNvPr id="21" name="图片 20"/>
          <p:cNvPicPr>
            <a:picLocks noChangeAspect="1"/>
          </p:cNvPicPr>
          <p:nvPr/>
        </p:nvPicPr>
        <p:blipFill>
          <a:blip r:embed="rId8"/>
          <a:stretch>
            <a:fillRect/>
          </a:stretch>
        </p:blipFill>
        <p:spPr>
          <a:xfrm>
            <a:off x="1905000" y="5617390"/>
            <a:ext cx="2325158" cy="543214"/>
          </a:xfrm>
          <a:prstGeom prst="rect">
            <a:avLst/>
          </a:prstGeom>
        </p:spPr>
      </p:pic>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extLst>
                  <p:ext uri="{D42A27DB-BD31-4B8C-83A1-F6EECF244321}">
                    <p14:modId xmlns:p14="http://schemas.microsoft.com/office/powerpoint/2010/main" val="3817542768"/>
                  </p:ext>
                </p:extLst>
              </p:nvPr>
            </p:nvGraphicFramePr>
            <p:xfrm>
              <a:off x="7632052" y="3902853"/>
              <a:ext cx="3852042" cy="2437892"/>
            </p:xfrm>
            <a:graphic>
              <a:graphicData uri="http://schemas.openxmlformats.org/drawingml/2006/table">
                <a:tbl>
                  <a:tblPr firstRow="1" bandRow="1">
                    <a:tableStyleId>{68D230F3-CF80-4859-8CE7-A43EE81993B5}</a:tableStyleId>
                  </a:tblPr>
                  <a:tblGrid>
                    <a:gridCol w="1566042">
                      <a:extLst>
                        <a:ext uri="{9D8B030D-6E8A-4147-A177-3AD203B41FA5}">
                          <a16:colId xmlns:a16="http://schemas.microsoft.com/office/drawing/2014/main" val="1929321497"/>
                        </a:ext>
                      </a:extLst>
                    </a:gridCol>
                    <a:gridCol w="1175255">
                      <a:extLst>
                        <a:ext uri="{9D8B030D-6E8A-4147-A177-3AD203B41FA5}">
                          <a16:colId xmlns:a16="http://schemas.microsoft.com/office/drawing/2014/main" val="2851395499"/>
                        </a:ext>
                      </a:extLst>
                    </a:gridCol>
                    <a:gridCol w="1110745">
                      <a:extLst>
                        <a:ext uri="{9D8B030D-6E8A-4147-A177-3AD203B41FA5}">
                          <a16:colId xmlns:a16="http://schemas.microsoft.com/office/drawing/2014/main" val="2561310499"/>
                        </a:ext>
                      </a:extLst>
                    </a:gridCol>
                  </a:tblGrid>
                  <a:tr h="524228">
                    <a:tc>
                      <a:txBody>
                        <a:bodyPr/>
                        <a:lstStyle/>
                        <a:p>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nary>
                                  <m:naryPr>
                                    <m:chr m:val="∑"/>
                                    <m:supHide m:val="on"/>
                                    <m:ctrlPr>
                                      <a:rPr lang="en-US" altLang="zh-CN" sz="1400" i="1" smtClean="0">
                                        <a:latin typeface="Cambria Math" panose="02040503050406030204" pitchFamily="18" charset="0"/>
                                      </a:rPr>
                                    </m:ctrlPr>
                                  </m:naryPr>
                                  <m:sub>
                                    <m:r>
                                      <m:rPr>
                                        <m:brk m:alnAt="7"/>
                                      </m:rPr>
                                      <a:rPr lang="en-US" altLang="zh-CN" sz="1400" smtClean="0">
                                        <a:latin typeface="Cambria Math" panose="02040503050406030204" pitchFamily="18" charset="0"/>
                                      </a:rPr>
                                      <m:t>𝒉</m:t>
                                    </m:r>
                                  </m:sub>
                                  <m:sup/>
                                  <m:e>
                                    <m:sSub>
                                      <m:sSubPr>
                                        <m:ctrlPr>
                                          <a:rPr lang="en-US" altLang="zh-CN" sz="1400" i="1" smtClean="0">
                                            <a:latin typeface="Cambria Math" panose="02040503050406030204" pitchFamily="18" charset="0"/>
                                          </a:rPr>
                                        </m:ctrlPr>
                                      </m:sSubPr>
                                      <m:e>
                                        <m:d>
                                          <m:dPr>
                                            <m:begChr m:val="⟨"/>
                                            <m:endChr m:val=""/>
                                            <m:ctrlPr>
                                              <a:rPr lang="en-US" altLang="zh-CN" sz="1400" i="1" smtClean="0">
                                                <a:latin typeface="Cambria Math" panose="02040503050406030204" pitchFamily="18" charset="0"/>
                                              </a:rPr>
                                            </m:ctrlPr>
                                          </m:dPr>
                                          <m:e>
                                            <m:d>
                                              <m:dPr>
                                                <m:begChr m:val=""/>
                                                <m:endChr m:val="⟩"/>
                                                <m:ctrlPr>
                                                  <a:rPr lang="en-US" altLang="zh-CN" sz="1400" i="1" smtClean="0">
                                                    <a:latin typeface="Cambria Math" panose="02040503050406030204" pitchFamily="18" charset="0"/>
                                                  </a:rPr>
                                                </m:ctrlPr>
                                              </m:dPr>
                                              <m:e>
                                                <m:r>
                                                  <a:rPr lang="en-US" altLang="zh-CN" sz="1400" smtClean="0">
                                                    <a:latin typeface="Cambria Math" panose="02040503050406030204" pitchFamily="18" charset="0"/>
                                                  </a:rPr>
                                                  <m:t>𝒛</m:t>
                                                </m:r>
                                              </m:e>
                                            </m:d>
                                          </m:e>
                                        </m:d>
                                      </m:e>
                                      <m:sub>
                                        <m:r>
                                          <a:rPr lang="en-US" altLang="zh-CN" sz="1400" smtClean="0">
                                            <a:latin typeface="Cambria Math" panose="02040503050406030204" pitchFamily="18" charset="0"/>
                                          </a:rPr>
                                          <m:t>𝒖</m:t>
                                        </m:r>
                                        <m:r>
                                          <a:rPr lang="en-US" altLang="zh-CN" sz="1400" smtClean="0">
                                            <a:latin typeface="Cambria Math" panose="02040503050406030204" pitchFamily="18" charset="0"/>
                                          </a:rPr>
                                          <m:t>→</m:t>
                                        </m:r>
                                        <m:r>
                                          <a:rPr lang="en-US" altLang="zh-CN" sz="1400" smtClean="0">
                                            <a:latin typeface="Cambria Math" panose="02040503050406030204" pitchFamily="18" charset="0"/>
                                          </a:rPr>
                                          <m:t>𝒉</m:t>
                                        </m:r>
                                      </m:sub>
                                    </m:sSub>
                                  </m:e>
                                </m:nary>
                              </m:oMath>
                            </m:oMathPara>
                          </a14:m>
                          <a:endParaRPr lang="zh-CN" altLang="en-US" sz="1400" dirty="0"/>
                        </a:p>
                      </a:txBody>
                      <a:tcPr/>
                    </a:tc>
                    <a:tc>
                      <a:txBody>
                        <a:bodyPr/>
                        <a:lstStyle/>
                        <a:p>
                          <a:pPr/>
                          <a14:m>
                            <m:oMathPara xmlns:m="http://schemas.openxmlformats.org/officeDocument/2006/math">
                              <m:oMathParaPr>
                                <m:jc m:val="centerGroup"/>
                              </m:oMathParaPr>
                              <m:oMath xmlns:m="http://schemas.openxmlformats.org/officeDocument/2006/math">
                                <m:nary>
                                  <m:naryPr>
                                    <m:chr m:val="∑"/>
                                    <m:supHide m:val="on"/>
                                    <m:ctrlPr>
                                      <a:rPr lang="en-US" altLang="zh-CN" sz="1400" i="1" smtClean="0">
                                        <a:latin typeface="Cambria Math" panose="02040503050406030204" pitchFamily="18" charset="0"/>
                                      </a:rPr>
                                    </m:ctrlPr>
                                  </m:naryPr>
                                  <m:sub>
                                    <m:r>
                                      <m:rPr>
                                        <m:brk m:alnAt="7"/>
                                      </m:rPr>
                                      <a:rPr lang="en-US" altLang="zh-CN" sz="1400" smtClean="0">
                                        <a:latin typeface="Cambria Math" panose="02040503050406030204" pitchFamily="18" charset="0"/>
                                      </a:rPr>
                                      <m:t>𝒉</m:t>
                                    </m:r>
                                  </m:sub>
                                  <m:sup/>
                                  <m:e>
                                    <m:sSub>
                                      <m:sSubPr>
                                        <m:ctrlPr>
                                          <a:rPr lang="en-US" altLang="zh-CN" sz="1400" i="1" smtClean="0">
                                            <a:latin typeface="Cambria Math" panose="02040503050406030204" pitchFamily="18" charset="0"/>
                                          </a:rPr>
                                        </m:ctrlPr>
                                      </m:sSubPr>
                                      <m:e>
                                        <m:d>
                                          <m:dPr>
                                            <m:begChr m:val="⟨"/>
                                            <m:endChr m:val=""/>
                                            <m:ctrlPr>
                                              <a:rPr lang="en-US" altLang="zh-CN" sz="1400" i="1" smtClean="0">
                                                <a:latin typeface="Cambria Math" panose="02040503050406030204" pitchFamily="18" charset="0"/>
                                              </a:rPr>
                                            </m:ctrlPr>
                                          </m:dPr>
                                          <m:e>
                                            <m:d>
                                              <m:dPr>
                                                <m:begChr m:val=""/>
                                                <m:endChr m:val="⟩"/>
                                                <m:ctrlPr>
                                                  <a:rPr lang="en-US" altLang="zh-CN" sz="1400" i="1" smtClean="0">
                                                    <a:latin typeface="Cambria Math" panose="02040503050406030204" pitchFamily="18" charset="0"/>
                                                  </a:rPr>
                                                </m:ctrlPr>
                                              </m:dPr>
                                              <m:e>
                                                <m:r>
                                                  <a:rPr lang="en-US" altLang="zh-CN" sz="1400" smtClean="0">
                                                    <a:latin typeface="Cambria Math" panose="02040503050406030204" pitchFamily="18" charset="0"/>
                                                  </a:rPr>
                                                  <m:t>𝒛</m:t>
                                                </m:r>
                                              </m:e>
                                            </m:d>
                                          </m:e>
                                        </m:d>
                                      </m:e>
                                      <m:sub>
                                        <m:r>
                                          <a:rPr lang="en-US" altLang="zh-CN" sz="1400" smtClean="0">
                                            <a:latin typeface="Cambria Math" panose="02040503050406030204" pitchFamily="18" charset="0"/>
                                          </a:rPr>
                                          <m:t>𝒔</m:t>
                                        </m:r>
                                        <m:r>
                                          <a:rPr lang="en-US" altLang="zh-CN" sz="1400" smtClean="0">
                                            <a:latin typeface="Cambria Math" panose="02040503050406030204" pitchFamily="18" charset="0"/>
                                          </a:rPr>
                                          <m:t>→</m:t>
                                        </m:r>
                                        <m:r>
                                          <a:rPr lang="en-US" altLang="zh-CN" sz="1400" smtClean="0">
                                            <a:latin typeface="Cambria Math" panose="02040503050406030204" pitchFamily="18" charset="0"/>
                                          </a:rPr>
                                          <m:t>𝒉</m:t>
                                        </m:r>
                                      </m:sub>
                                    </m:sSub>
                                  </m:e>
                                </m:nary>
                              </m:oMath>
                            </m:oMathPara>
                          </a14:m>
                          <a:endParaRPr lang="zh-CN" altLang="en-US" sz="1400" dirty="0"/>
                        </a:p>
                      </a:txBody>
                      <a:tcPr/>
                    </a:tc>
                    <a:extLst>
                      <a:ext uri="{0D108BD9-81ED-4DB2-BD59-A6C34878D82A}">
                        <a16:rowId xmlns:a16="http://schemas.microsoft.com/office/drawing/2014/main" val="1127902520"/>
                      </a:ext>
                    </a:extLst>
                  </a:tr>
                  <a:tr h="314799">
                    <a:tc>
                      <a:txBody>
                        <a:bodyPr/>
                        <a:lstStyle/>
                        <a:p>
                          <a:r>
                            <a:rPr lang="en-US" altLang="zh-CN" dirty="0"/>
                            <a:t>NNFF</a:t>
                          </a:r>
                          <a:r>
                            <a:rPr lang="en-US" altLang="zh-CN" baseline="0" dirty="0"/>
                            <a:t> 1GeV</a:t>
                          </a:r>
                          <a:endParaRPr lang="zh-CN" altLang="en-US" dirty="0"/>
                        </a:p>
                      </a:txBody>
                      <a:tcPr/>
                    </a:tc>
                    <a:tc>
                      <a:txBody>
                        <a:bodyPr/>
                        <a:lstStyle/>
                        <a:p>
                          <a:r>
                            <a:rPr lang="en-US" altLang="zh-CN" dirty="0"/>
                            <a:t>1.62</a:t>
                          </a:r>
                          <a:endParaRPr lang="zh-CN" altLang="en-US" dirty="0"/>
                        </a:p>
                      </a:txBody>
                      <a:tcPr/>
                    </a:tc>
                    <a:tc>
                      <a:txBody>
                        <a:bodyPr/>
                        <a:lstStyle/>
                        <a:p>
                          <a:r>
                            <a:rPr lang="en-US" altLang="zh-CN" dirty="0"/>
                            <a:t>1.68</a:t>
                          </a:r>
                          <a:endParaRPr lang="zh-CN" altLang="en-US" dirty="0"/>
                        </a:p>
                      </a:txBody>
                      <a:tcPr/>
                    </a:tc>
                    <a:extLst>
                      <a:ext uri="{0D108BD9-81ED-4DB2-BD59-A6C34878D82A}">
                        <a16:rowId xmlns:a16="http://schemas.microsoft.com/office/drawing/2014/main" val="343182762"/>
                      </a:ext>
                    </a:extLst>
                  </a:tr>
                  <a:tr h="314799">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US" altLang="zh-CN" dirty="0"/>
                            <a:t>NNFF</a:t>
                          </a:r>
                          <a:r>
                            <a:rPr lang="en-US" altLang="zh-CN" baseline="0" dirty="0"/>
                            <a:t> 5GeV</a:t>
                          </a:r>
                          <a:endParaRPr lang="zh-CN" altLang="en-US" dirty="0"/>
                        </a:p>
                      </a:txBody>
                      <a:tcPr/>
                    </a:tc>
                    <a:tc>
                      <a:txBody>
                        <a:bodyPr/>
                        <a:lstStyle/>
                        <a:p>
                          <a:r>
                            <a:rPr lang="en-US" altLang="zh-CN" dirty="0"/>
                            <a:t>0.95</a:t>
                          </a:r>
                          <a:endParaRPr lang="zh-CN" altLang="en-US" dirty="0"/>
                        </a:p>
                      </a:txBody>
                      <a:tcPr/>
                    </a:tc>
                    <a:tc>
                      <a:txBody>
                        <a:bodyPr/>
                        <a:lstStyle/>
                        <a:p>
                          <a:r>
                            <a:rPr lang="en-US" altLang="zh-CN" dirty="0"/>
                            <a:t>1</a:t>
                          </a:r>
                          <a:endParaRPr lang="zh-CN" altLang="en-US" dirty="0"/>
                        </a:p>
                      </a:txBody>
                      <a:tcPr/>
                    </a:tc>
                    <a:extLst>
                      <a:ext uri="{0D108BD9-81ED-4DB2-BD59-A6C34878D82A}">
                        <a16:rowId xmlns:a16="http://schemas.microsoft.com/office/drawing/2014/main" val="2007956523"/>
                      </a:ext>
                    </a:extLst>
                  </a:tr>
                  <a:tr h="314799">
                    <a:tc>
                      <a:txBody>
                        <a:bodyPr/>
                        <a:lstStyle/>
                        <a:p>
                          <a:r>
                            <a:rPr lang="en-US" altLang="zh-CN" dirty="0"/>
                            <a:t>MAPFF</a:t>
                          </a:r>
                          <a:r>
                            <a:rPr lang="en-US" altLang="zh-CN" baseline="0" dirty="0"/>
                            <a:t> 1GeV</a:t>
                          </a:r>
                          <a:endParaRPr lang="zh-CN" altLang="en-US" dirty="0"/>
                        </a:p>
                      </a:txBody>
                      <a:tcPr/>
                    </a:tc>
                    <a:tc>
                      <a:txBody>
                        <a:bodyPr/>
                        <a:lstStyle/>
                        <a:p>
                          <a:r>
                            <a:rPr lang="en-US" altLang="zh-CN" dirty="0"/>
                            <a:t>0.59</a:t>
                          </a:r>
                          <a:endParaRPr lang="zh-CN" altLang="en-US" dirty="0"/>
                        </a:p>
                      </a:txBody>
                      <a:tcPr/>
                    </a:tc>
                    <a:tc>
                      <a:txBody>
                        <a:bodyPr/>
                        <a:lstStyle/>
                        <a:p>
                          <a:r>
                            <a:rPr lang="en-US" altLang="zh-CN" dirty="0"/>
                            <a:t>0.96</a:t>
                          </a:r>
                          <a:endParaRPr lang="zh-CN" altLang="en-US" dirty="0"/>
                        </a:p>
                      </a:txBody>
                      <a:tcPr/>
                    </a:tc>
                    <a:extLst>
                      <a:ext uri="{0D108BD9-81ED-4DB2-BD59-A6C34878D82A}">
                        <a16:rowId xmlns:a16="http://schemas.microsoft.com/office/drawing/2014/main" val="4157203005"/>
                      </a:ext>
                    </a:extLst>
                  </a:tr>
                  <a:tr h="314799">
                    <a:tc>
                      <a:txBody>
                        <a:bodyPr/>
                        <a:lstStyle/>
                        <a:p>
                          <a:r>
                            <a:rPr lang="en-US" altLang="zh-CN" dirty="0"/>
                            <a:t>JAM</a:t>
                          </a:r>
                          <a:r>
                            <a:rPr lang="en-US" altLang="zh-CN" baseline="0" dirty="0"/>
                            <a:t> 1GeV</a:t>
                          </a:r>
                          <a:endParaRPr lang="zh-CN" altLang="en-US" dirty="0"/>
                        </a:p>
                      </a:txBody>
                      <a:tcPr/>
                    </a:tc>
                    <a:tc>
                      <a:txBody>
                        <a:bodyPr/>
                        <a:lstStyle/>
                        <a:p>
                          <a:r>
                            <a:rPr lang="en-US" altLang="zh-CN" dirty="0"/>
                            <a:t>1.21</a:t>
                          </a:r>
                          <a:endParaRPr lang="zh-CN" altLang="en-US" dirty="0"/>
                        </a:p>
                      </a:txBody>
                      <a:tcPr/>
                    </a:tc>
                    <a:tc>
                      <a:txBody>
                        <a:bodyPr/>
                        <a:lstStyle/>
                        <a:p>
                          <a:r>
                            <a:rPr lang="en-US" altLang="zh-CN" dirty="0"/>
                            <a:t>1.71</a:t>
                          </a:r>
                          <a:endParaRPr lang="zh-CN" altLang="en-US" dirty="0"/>
                        </a:p>
                      </a:txBody>
                      <a:tcPr/>
                    </a:tc>
                    <a:extLst>
                      <a:ext uri="{0D108BD9-81ED-4DB2-BD59-A6C34878D82A}">
                        <a16:rowId xmlns:a16="http://schemas.microsoft.com/office/drawing/2014/main" val="2436191350"/>
                      </a:ext>
                    </a:extLst>
                  </a:tr>
                  <a:tr h="314799">
                    <a:tc>
                      <a:txBody>
                        <a:bodyPr/>
                        <a:lstStyle/>
                        <a:p>
                          <a:r>
                            <a:rPr lang="en-US" altLang="zh-CN" dirty="0"/>
                            <a:t>LAXZ 1GeV</a:t>
                          </a:r>
                          <a:endParaRPr lang="zh-CN" altLang="en-US" dirty="0"/>
                        </a:p>
                      </a:txBody>
                      <a:tcPr/>
                    </a:tc>
                    <a:tc>
                      <a:txBody>
                        <a:bodyPr/>
                        <a:lstStyle/>
                        <a:p>
                          <a:r>
                            <a:rPr lang="en-US" altLang="zh-CN" dirty="0"/>
                            <a:t>0.548</a:t>
                          </a:r>
                          <a:endParaRPr lang="zh-CN" altLang="en-US" dirty="0"/>
                        </a:p>
                      </a:txBody>
                      <a:tcPr/>
                    </a:tc>
                    <a:tc>
                      <a:txBody>
                        <a:bodyPr/>
                        <a:lstStyle/>
                        <a:p>
                          <a:r>
                            <a:rPr lang="en-US" altLang="zh-CN" dirty="0"/>
                            <a:t>0.555</a:t>
                          </a:r>
                          <a:endParaRPr lang="zh-CN" altLang="en-US" dirty="0"/>
                        </a:p>
                      </a:txBody>
                      <a:tcPr/>
                    </a:tc>
                    <a:extLst>
                      <a:ext uri="{0D108BD9-81ED-4DB2-BD59-A6C34878D82A}">
                        <a16:rowId xmlns:a16="http://schemas.microsoft.com/office/drawing/2014/main" val="1951741528"/>
                      </a:ext>
                    </a:extLst>
                  </a:tr>
                </a:tbl>
              </a:graphicData>
            </a:graphic>
          </p:graphicFrame>
        </mc:Choice>
        <mc:Fallback xmlns="">
          <p:graphicFrame>
            <p:nvGraphicFramePr>
              <p:cNvPr id="4" name="表格 3"/>
              <p:cNvGraphicFramePr>
                <a:graphicFrameLocks noGrp="1"/>
              </p:cNvGraphicFramePr>
              <p:nvPr>
                <p:extLst>
                  <p:ext uri="{D42A27DB-BD31-4B8C-83A1-F6EECF244321}">
                    <p14:modId xmlns:p14="http://schemas.microsoft.com/office/powerpoint/2010/main" val="3817542768"/>
                  </p:ext>
                </p:extLst>
              </p:nvPr>
            </p:nvGraphicFramePr>
            <p:xfrm>
              <a:off x="7632052" y="3902853"/>
              <a:ext cx="3852042" cy="2437892"/>
            </p:xfrm>
            <a:graphic>
              <a:graphicData uri="http://schemas.openxmlformats.org/drawingml/2006/table">
                <a:tbl>
                  <a:tblPr firstRow="1" bandRow="1">
                    <a:tableStyleId>{68D230F3-CF80-4859-8CE7-A43EE81993B5}</a:tableStyleId>
                  </a:tblPr>
                  <a:tblGrid>
                    <a:gridCol w="1566042">
                      <a:extLst>
                        <a:ext uri="{9D8B030D-6E8A-4147-A177-3AD203B41FA5}">
                          <a16:colId xmlns:a16="http://schemas.microsoft.com/office/drawing/2014/main" val="1929321497"/>
                        </a:ext>
                      </a:extLst>
                    </a:gridCol>
                    <a:gridCol w="1175255">
                      <a:extLst>
                        <a:ext uri="{9D8B030D-6E8A-4147-A177-3AD203B41FA5}">
                          <a16:colId xmlns:a16="http://schemas.microsoft.com/office/drawing/2014/main" val="2851395499"/>
                        </a:ext>
                      </a:extLst>
                    </a:gridCol>
                    <a:gridCol w="1110745">
                      <a:extLst>
                        <a:ext uri="{9D8B030D-6E8A-4147-A177-3AD203B41FA5}">
                          <a16:colId xmlns:a16="http://schemas.microsoft.com/office/drawing/2014/main" val="2561310499"/>
                        </a:ext>
                      </a:extLst>
                    </a:gridCol>
                  </a:tblGrid>
                  <a:tr h="609092">
                    <a:tc>
                      <a:txBody>
                        <a:bodyPr/>
                        <a:lstStyle/>
                        <a:p>
                          <a:endParaRPr lang="zh-CN" altLang="en-US" dirty="0"/>
                        </a:p>
                      </a:txBody>
                      <a:tcPr/>
                    </a:tc>
                    <a:tc>
                      <a:txBody>
                        <a:bodyPr/>
                        <a:lstStyle/>
                        <a:p>
                          <a:endParaRPr lang="zh-CN"/>
                        </a:p>
                      </a:txBody>
                      <a:tcPr>
                        <a:blipFill>
                          <a:blip r:embed="rId9"/>
                          <a:stretch>
                            <a:fillRect l="-133161" t="-117000" r="-95337" b="-316000"/>
                          </a:stretch>
                        </a:blipFill>
                      </a:tcPr>
                    </a:tc>
                    <a:tc>
                      <a:txBody>
                        <a:bodyPr/>
                        <a:lstStyle/>
                        <a:p>
                          <a:endParaRPr lang="zh-CN"/>
                        </a:p>
                      </a:txBody>
                      <a:tcPr>
                        <a:blipFill>
                          <a:blip r:embed="rId9"/>
                          <a:stretch>
                            <a:fillRect l="-245902" t="-117000" r="-546" b="-316000"/>
                          </a:stretch>
                        </a:blipFill>
                      </a:tcPr>
                    </a:tc>
                    <a:extLst>
                      <a:ext uri="{0D108BD9-81ED-4DB2-BD59-A6C34878D82A}">
                        <a16:rowId xmlns:a16="http://schemas.microsoft.com/office/drawing/2014/main" val="1127902520"/>
                      </a:ext>
                    </a:extLst>
                  </a:tr>
                  <a:tr h="365760">
                    <a:tc>
                      <a:txBody>
                        <a:bodyPr/>
                        <a:lstStyle/>
                        <a:p>
                          <a:r>
                            <a:rPr lang="en-US" altLang="zh-CN" dirty="0" smtClean="0"/>
                            <a:t>NNFF</a:t>
                          </a:r>
                          <a:r>
                            <a:rPr lang="en-US" altLang="zh-CN" baseline="0" dirty="0" smtClean="0"/>
                            <a:t> 1GeV</a:t>
                          </a:r>
                          <a:endParaRPr lang="zh-CN" altLang="en-US" dirty="0"/>
                        </a:p>
                      </a:txBody>
                      <a:tcPr/>
                    </a:tc>
                    <a:tc>
                      <a:txBody>
                        <a:bodyPr/>
                        <a:lstStyle/>
                        <a:p>
                          <a:r>
                            <a:rPr lang="en-US" altLang="zh-CN" dirty="0" smtClean="0"/>
                            <a:t>1.62</a:t>
                          </a:r>
                          <a:endParaRPr lang="zh-CN" altLang="en-US" dirty="0"/>
                        </a:p>
                      </a:txBody>
                      <a:tcPr/>
                    </a:tc>
                    <a:tc>
                      <a:txBody>
                        <a:bodyPr/>
                        <a:lstStyle/>
                        <a:p>
                          <a:r>
                            <a:rPr lang="en-US" altLang="zh-CN" dirty="0" smtClean="0"/>
                            <a:t>1.68</a:t>
                          </a:r>
                          <a:endParaRPr lang="zh-CN" altLang="en-US" dirty="0"/>
                        </a:p>
                      </a:txBody>
                      <a:tcPr/>
                    </a:tc>
                    <a:extLst>
                      <a:ext uri="{0D108BD9-81ED-4DB2-BD59-A6C34878D82A}">
                        <a16:rowId xmlns:a16="http://schemas.microsoft.com/office/drawing/2014/main" val="343182762"/>
                      </a:ext>
                    </a:extLst>
                  </a:tr>
                  <a:tr h="365760">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US" altLang="zh-CN" dirty="0" smtClean="0"/>
                            <a:t>NNFF</a:t>
                          </a:r>
                          <a:r>
                            <a:rPr lang="en-US" altLang="zh-CN" baseline="0" dirty="0" smtClean="0"/>
                            <a:t> 5GeV</a:t>
                          </a:r>
                          <a:endParaRPr lang="zh-CN" altLang="en-US" dirty="0" smtClean="0"/>
                        </a:p>
                      </a:txBody>
                      <a:tcPr/>
                    </a:tc>
                    <a:tc>
                      <a:txBody>
                        <a:bodyPr/>
                        <a:lstStyle/>
                        <a:p>
                          <a:r>
                            <a:rPr lang="en-US" altLang="zh-CN" dirty="0" smtClean="0"/>
                            <a:t>0.95</a:t>
                          </a:r>
                          <a:endParaRPr lang="zh-CN" altLang="en-US" dirty="0"/>
                        </a:p>
                      </a:txBody>
                      <a:tcPr/>
                    </a:tc>
                    <a:tc>
                      <a:txBody>
                        <a:bodyPr/>
                        <a:lstStyle/>
                        <a:p>
                          <a:r>
                            <a:rPr lang="en-US" altLang="zh-CN" dirty="0" smtClean="0"/>
                            <a:t>1</a:t>
                          </a:r>
                          <a:endParaRPr lang="zh-CN" altLang="en-US" dirty="0"/>
                        </a:p>
                      </a:txBody>
                      <a:tcPr/>
                    </a:tc>
                    <a:extLst>
                      <a:ext uri="{0D108BD9-81ED-4DB2-BD59-A6C34878D82A}">
                        <a16:rowId xmlns:a16="http://schemas.microsoft.com/office/drawing/2014/main" val="2007956523"/>
                      </a:ext>
                    </a:extLst>
                  </a:tr>
                  <a:tr h="365760">
                    <a:tc>
                      <a:txBody>
                        <a:bodyPr/>
                        <a:lstStyle/>
                        <a:p>
                          <a:r>
                            <a:rPr lang="en-US" altLang="zh-CN" dirty="0" smtClean="0"/>
                            <a:t>MAPFF</a:t>
                          </a:r>
                          <a:r>
                            <a:rPr lang="en-US" altLang="zh-CN" baseline="0" dirty="0" smtClean="0"/>
                            <a:t> 1GeV</a:t>
                          </a:r>
                          <a:endParaRPr lang="zh-CN" altLang="en-US" dirty="0"/>
                        </a:p>
                      </a:txBody>
                      <a:tcPr/>
                    </a:tc>
                    <a:tc>
                      <a:txBody>
                        <a:bodyPr/>
                        <a:lstStyle/>
                        <a:p>
                          <a:r>
                            <a:rPr lang="en-US" altLang="zh-CN" dirty="0" smtClean="0"/>
                            <a:t>0.59</a:t>
                          </a:r>
                          <a:endParaRPr lang="zh-CN" altLang="en-US" dirty="0"/>
                        </a:p>
                      </a:txBody>
                      <a:tcPr/>
                    </a:tc>
                    <a:tc>
                      <a:txBody>
                        <a:bodyPr/>
                        <a:lstStyle/>
                        <a:p>
                          <a:r>
                            <a:rPr lang="en-US" altLang="zh-CN" dirty="0" smtClean="0"/>
                            <a:t>0.96</a:t>
                          </a:r>
                          <a:endParaRPr lang="zh-CN" altLang="en-US" dirty="0"/>
                        </a:p>
                      </a:txBody>
                      <a:tcPr/>
                    </a:tc>
                    <a:extLst>
                      <a:ext uri="{0D108BD9-81ED-4DB2-BD59-A6C34878D82A}">
                        <a16:rowId xmlns:a16="http://schemas.microsoft.com/office/drawing/2014/main" val="4157203005"/>
                      </a:ext>
                    </a:extLst>
                  </a:tr>
                  <a:tr h="365760">
                    <a:tc>
                      <a:txBody>
                        <a:bodyPr/>
                        <a:lstStyle/>
                        <a:p>
                          <a:r>
                            <a:rPr lang="en-US" altLang="zh-CN" dirty="0" smtClean="0"/>
                            <a:t>JAM</a:t>
                          </a:r>
                          <a:r>
                            <a:rPr lang="en-US" altLang="zh-CN" baseline="0" dirty="0" smtClean="0"/>
                            <a:t> 1GeV</a:t>
                          </a:r>
                          <a:endParaRPr lang="zh-CN" altLang="en-US" dirty="0"/>
                        </a:p>
                      </a:txBody>
                      <a:tcPr/>
                    </a:tc>
                    <a:tc>
                      <a:txBody>
                        <a:bodyPr/>
                        <a:lstStyle/>
                        <a:p>
                          <a:r>
                            <a:rPr lang="en-US" altLang="zh-CN" dirty="0" smtClean="0"/>
                            <a:t>1.21</a:t>
                          </a:r>
                          <a:endParaRPr lang="zh-CN" altLang="en-US" dirty="0"/>
                        </a:p>
                      </a:txBody>
                      <a:tcPr/>
                    </a:tc>
                    <a:tc>
                      <a:txBody>
                        <a:bodyPr/>
                        <a:lstStyle/>
                        <a:p>
                          <a:r>
                            <a:rPr lang="en-US" altLang="zh-CN" dirty="0" smtClean="0"/>
                            <a:t>1.71</a:t>
                          </a:r>
                          <a:endParaRPr lang="zh-CN" altLang="en-US" dirty="0"/>
                        </a:p>
                      </a:txBody>
                      <a:tcPr/>
                    </a:tc>
                    <a:extLst>
                      <a:ext uri="{0D108BD9-81ED-4DB2-BD59-A6C34878D82A}">
                        <a16:rowId xmlns:a16="http://schemas.microsoft.com/office/drawing/2014/main" val="2436191350"/>
                      </a:ext>
                    </a:extLst>
                  </a:tr>
                  <a:tr h="365760">
                    <a:tc>
                      <a:txBody>
                        <a:bodyPr/>
                        <a:lstStyle/>
                        <a:p>
                          <a:r>
                            <a:rPr lang="en-US" altLang="zh-CN" dirty="0" smtClean="0"/>
                            <a:t>LAXZ 1GeV</a:t>
                          </a:r>
                          <a:endParaRPr lang="zh-CN" altLang="en-US" dirty="0"/>
                        </a:p>
                      </a:txBody>
                      <a:tcPr/>
                    </a:tc>
                    <a:tc>
                      <a:txBody>
                        <a:bodyPr/>
                        <a:lstStyle/>
                        <a:p>
                          <a:r>
                            <a:rPr lang="en-US" altLang="zh-CN" dirty="0" smtClean="0"/>
                            <a:t>0.548</a:t>
                          </a:r>
                          <a:endParaRPr lang="zh-CN" altLang="en-US" dirty="0"/>
                        </a:p>
                      </a:txBody>
                      <a:tcPr/>
                    </a:tc>
                    <a:tc>
                      <a:txBody>
                        <a:bodyPr/>
                        <a:lstStyle/>
                        <a:p>
                          <a:r>
                            <a:rPr lang="en-US" altLang="zh-CN" dirty="0" smtClean="0"/>
                            <a:t>0.555</a:t>
                          </a:r>
                          <a:endParaRPr lang="zh-CN" altLang="en-US" dirty="0"/>
                        </a:p>
                      </a:txBody>
                      <a:tcPr/>
                    </a:tc>
                    <a:extLst>
                      <a:ext uri="{0D108BD9-81ED-4DB2-BD59-A6C34878D82A}">
                        <a16:rowId xmlns:a16="http://schemas.microsoft.com/office/drawing/2014/main" val="1951741528"/>
                      </a:ext>
                    </a:extLst>
                  </a:tr>
                </a:tbl>
              </a:graphicData>
            </a:graphic>
          </p:graphicFrame>
        </mc:Fallback>
      </mc:AlternateContent>
      <p:sp>
        <p:nvSpPr>
          <p:cNvPr id="15" name="灯片编号占位符 14"/>
          <p:cNvSpPr>
            <a:spLocks noGrp="1"/>
          </p:cNvSpPr>
          <p:nvPr>
            <p:ph type="sldNum" sz="quarter" idx="12"/>
          </p:nvPr>
        </p:nvSpPr>
        <p:spPr/>
        <p:txBody>
          <a:bodyPr/>
          <a:lstStyle/>
          <a:p>
            <a:pPr marL="0" marR="0" lvl="0" indent="0" algn="r" defTabSz="914400">
              <a:lnSpc>
                <a:spcPct val="100000"/>
              </a:lnSpc>
              <a:spcBef>
                <a:spcPts val="0"/>
              </a:spcBef>
              <a:spcAft>
                <a:spcPts val="0"/>
              </a:spcAft>
              <a:buClrTx/>
              <a:buSzTx/>
              <a:buFontTx/>
              <a:buNone/>
              <a:defRPr/>
            </a:pPr>
            <a:fld id="{87034D8C-3CB4-402A-BC46-2AB14C0FE90A}" type="slidenum">
              <a:rPr lang="en-US" sz="900" b="0" i="0" u="none" strike="noStrike" cap="none" spc="0" smtClean="0">
                <a:ln>
                  <a:noFill/>
                </a:ln>
                <a:solidFill>
                  <a:prstClr val="black"/>
                </a:solidFill>
                <a:latin typeface="Calibri"/>
                <a:ea typeface="+mn-ea"/>
                <a:cs typeface="+mn-cs"/>
              </a:rPr>
              <a:t>17</a:t>
            </a:fld>
            <a:endParaRPr lang="en-US" sz="900" b="0" i="0" u="none" strike="noStrike" cap="none" spc="0">
              <a:ln>
                <a:noFill/>
              </a:ln>
              <a:solidFill>
                <a:prstClr val="black"/>
              </a:solidFill>
              <a:latin typeface="Calibri"/>
              <a:ea typeface="+mn-ea"/>
              <a:cs typeface="+mn-cs"/>
            </a:endParaRPr>
          </a:p>
        </p:txBody>
      </p:sp>
    </p:spTree>
    <p:extLst>
      <p:ext uri="{BB962C8B-B14F-4D97-AF65-F5344CB8AC3E}">
        <p14:creationId xmlns:p14="http://schemas.microsoft.com/office/powerpoint/2010/main" val="31063183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0" advTm="73151"/>
    </mc:Choice>
    <mc:Fallback xmlns="">
      <p:transition advTm="73151"/>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 name="Title 1"/>
          <p:cNvSpPr txBox="1"/>
          <p:nvPr/>
        </p:nvSpPr>
        <p:spPr bwMode="auto">
          <a:xfrm>
            <a:off x="272896" y="164276"/>
            <a:ext cx="23622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ts val="0"/>
              </a:spcBef>
              <a:spcAft>
                <a:spcPts val="0"/>
              </a:spcAft>
              <a:defRPr sz="2600" b="1">
                <a:solidFill>
                  <a:schemeClr val="tx2"/>
                </a:solidFill>
                <a:latin typeface="+mj-lt"/>
                <a:ea typeface="+mj-ea"/>
                <a:cs typeface="+mj-cs"/>
              </a:defRPr>
            </a:lvl1pPr>
            <a:lvl2pPr algn="l">
              <a:spcBef>
                <a:spcPts val="0"/>
              </a:spcBef>
              <a:spcAft>
                <a:spcPts val="0"/>
              </a:spcAft>
              <a:defRPr sz="2600" b="1">
                <a:solidFill>
                  <a:schemeClr val="tx2"/>
                </a:solidFill>
                <a:latin typeface="Trebuchet MS"/>
              </a:defRPr>
            </a:lvl2pPr>
            <a:lvl3pPr algn="l">
              <a:spcBef>
                <a:spcPts val="0"/>
              </a:spcBef>
              <a:spcAft>
                <a:spcPts val="0"/>
              </a:spcAft>
              <a:defRPr sz="2600" b="1">
                <a:solidFill>
                  <a:schemeClr val="tx2"/>
                </a:solidFill>
                <a:latin typeface="Trebuchet MS"/>
              </a:defRPr>
            </a:lvl3pPr>
            <a:lvl4pPr algn="l">
              <a:spcBef>
                <a:spcPts val="0"/>
              </a:spcBef>
              <a:spcAft>
                <a:spcPts val="0"/>
              </a:spcAft>
              <a:defRPr sz="2600" b="1">
                <a:solidFill>
                  <a:schemeClr val="tx2"/>
                </a:solidFill>
                <a:latin typeface="Trebuchet MS"/>
              </a:defRPr>
            </a:lvl4pPr>
            <a:lvl5pPr algn="l">
              <a:spcBef>
                <a:spcPts val="0"/>
              </a:spcBef>
              <a:spcAft>
                <a:spcPts val="0"/>
              </a:spcAft>
              <a:defRPr sz="2600" b="1">
                <a:solidFill>
                  <a:schemeClr val="tx2"/>
                </a:solidFill>
                <a:latin typeface="Trebuchet MS"/>
              </a:defRPr>
            </a:lvl5pPr>
            <a:lvl6pPr marL="457200" algn="l">
              <a:spcBef>
                <a:spcPts val="0"/>
              </a:spcBef>
              <a:spcAft>
                <a:spcPts val="0"/>
              </a:spcAft>
              <a:defRPr sz="2600" b="1">
                <a:solidFill>
                  <a:schemeClr val="tx2"/>
                </a:solidFill>
                <a:latin typeface="Trebuchet MS"/>
              </a:defRPr>
            </a:lvl6pPr>
            <a:lvl7pPr marL="914400" algn="l">
              <a:spcBef>
                <a:spcPts val="0"/>
              </a:spcBef>
              <a:spcAft>
                <a:spcPts val="0"/>
              </a:spcAft>
              <a:defRPr sz="2600" b="1">
                <a:solidFill>
                  <a:schemeClr val="tx2"/>
                </a:solidFill>
                <a:latin typeface="Trebuchet MS"/>
              </a:defRPr>
            </a:lvl7pPr>
            <a:lvl8pPr marL="1371600" algn="l">
              <a:spcBef>
                <a:spcPts val="0"/>
              </a:spcBef>
              <a:spcAft>
                <a:spcPts val="0"/>
              </a:spcAft>
              <a:defRPr sz="2600" b="1">
                <a:solidFill>
                  <a:schemeClr val="tx2"/>
                </a:solidFill>
                <a:latin typeface="Trebuchet MS"/>
              </a:defRPr>
            </a:lvl8pPr>
            <a:lvl9pPr marL="1828800" algn="l">
              <a:spcBef>
                <a:spcPts val="0"/>
              </a:spcBef>
              <a:spcAft>
                <a:spcPts val="0"/>
              </a:spcAft>
              <a:defRPr sz="2600" b="1">
                <a:solidFill>
                  <a:schemeClr val="tx2"/>
                </a:solidFill>
                <a:latin typeface="Trebuchet M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0" noProof="0" dirty="0">
                <a:ln w="0"/>
                <a:solidFill>
                  <a:srgbClr val="92278F"/>
                </a:solidFill>
                <a:effectLst/>
                <a:uLnTx/>
                <a:uFillTx/>
                <a:latin typeface="Trebuchet MS"/>
                <a:ea typeface="+mj-ea"/>
                <a:cs typeface="Arial"/>
              </a:rPr>
              <a:t>Summary</a:t>
            </a:r>
          </a:p>
        </p:txBody>
      </p:sp>
      <p:sp>
        <p:nvSpPr>
          <p:cNvPr id="2" name="文本框 1"/>
          <p:cNvSpPr txBox="1"/>
          <p:nvPr/>
        </p:nvSpPr>
        <p:spPr>
          <a:xfrm>
            <a:off x="820861" y="961984"/>
            <a:ext cx="10795002" cy="830997"/>
          </a:xfrm>
          <a:prstGeom prst="rect">
            <a:avLst/>
          </a:prstGeom>
          <a:noFill/>
        </p:spPr>
        <p:txBody>
          <a:bodyPr wrap="square" rtlCol="0">
            <a:spAutoFit/>
          </a:bodyPr>
          <a:lstStyle/>
          <a:p>
            <a:pPr marL="342900" indent="-342900">
              <a:buFont typeface="Wingdings" panose="05000000000000000000" pitchFamily="2" charset="2"/>
              <a:buChar char="Ø"/>
              <a:defRPr/>
            </a:pPr>
            <a:r>
              <a:rPr lang="en-US" altLang="zh-CN" sz="2400" kern="0" dirty="0">
                <a:solidFill>
                  <a:srgbClr val="632E62"/>
                </a:solidFill>
              </a:rPr>
              <a:t>These </a:t>
            </a:r>
            <a:r>
              <a:rPr lang="en-US" altLang="zh-CN" sz="2400" dirty="0">
                <a:solidFill>
                  <a:srgbClr val="632E62"/>
                </a:solidFill>
              </a:rPr>
              <a:t>FFs are</a:t>
            </a:r>
            <a:r>
              <a:rPr lang="en-US" altLang="zh-CN" sz="2400" kern="0" dirty="0">
                <a:solidFill>
                  <a:srgbClr val="632E62"/>
                </a:solidFill>
              </a:rPr>
              <a:t> </a:t>
            </a:r>
            <a:r>
              <a:rPr lang="en-US" altLang="zh-CN" sz="2400" kern="0" dirty="0">
                <a:solidFill>
                  <a:srgbClr val="C00000"/>
                </a:solidFill>
              </a:rPr>
              <a:t>the first predictions of FFs</a:t>
            </a:r>
            <a:r>
              <a:rPr lang="en-US" altLang="zh-CN" sz="2400" kern="0" dirty="0">
                <a:solidFill>
                  <a:srgbClr val="632E62"/>
                </a:solidFill>
              </a:rPr>
              <a:t> in any approach with a traceable connection to QCD.</a:t>
            </a:r>
            <a:endParaRPr lang="en-US" altLang="zh-CN" sz="2400" kern="0" dirty="0">
              <a:solidFill>
                <a:srgbClr val="632E62"/>
              </a:solidFill>
              <a:latin typeface="Calibri"/>
              <a:cs typeface="Arial"/>
            </a:endParaRPr>
          </a:p>
        </p:txBody>
      </p:sp>
      <p:sp>
        <p:nvSpPr>
          <p:cNvPr id="24" name="Footer Placeholder 4">
            <a:extLst>
              <a:ext uri="{FF2B5EF4-FFF2-40B4-BE49-F238E27FC236}">
                <a16:creationId xmlns:a16="http://schemas.microsoft.com/office/drawing/2014/main" id="{6EAC9E42-EEC7-8875-1ADB-60B53D86FF0A}"/>
              </a:ext>
            </a:extLst>
          </p:cNvPr>
          <p:cNvSpPr>
            <a:spLocks noGrp="1"/>
          </p:cNvSpPr>
          <p:nvPr>
            <p:ph type="ftr" sz="quarter" idx="11"/>
          </p:nvPr>
        </p:nvSpPr>
        <p:spPr bwMode="auto">
          <a:xfrm>
            <a:off x="914400" y="6342676"/>
            <a:ext cx="7922684" cy="228600"/>
          </a:xfrm>
        </p:spPr>
        <p:txBody>
          <a:bodyPr/>
          <a:lstStyle/>
          <a:p>
            <a:r>
              <a:rPr lang="fr-FR" altLang="zh-CN" sz="1100"/>
              <a:t>hyxing.phys@gmail.com, Pion and Kaon Fragmentation Functions. Total pages (18) </a:t>
            </a:r>
            <a:endParaRPr lang="en-US" sz="1100" dirty="0"/>
          </a:p>
        </p:txBody>
      </p:sp>
      <p:sp>
        <p:nvSpPr>
          <p:cNvPr id="3" name="灯片编号占位符 2"/>
          <p:cNvSpPr>
            <a:spLocks noGrp="1"/>
          </p:cNvSpPr>
          <p:nvPr>
            <p:ph type="sldNum" sz="quarter" idx="12"/>
          </p:nvPr>
        </p:nvSpPr>
        <p:spPr/>
        <p:txBody>
          <a:bodyPr/>
          <a:lstStyle/>
          <a:p>
            <a:pPr marL="0" marR="0" lvl="0" indent="0" algn="r" defTabSz="914400">
              <a:lnSpc>
                <a:spcPct val="100000"/>
              </a:lnSpc>
              <a:spcBef>
                <a:spcPts val="0"/>
              </a:spcBef>
              <a:spcAft>
                <a:spcPts val="0"/>
              </a:spcAft>
              <a:buClrTx/>
              <a:buSzTx/>
              <a:buFontTx/>
              <a:buNone/>
              <a:defRPr/>
            </a:pPr>
            <a:fld id="{87034D8C-3CB4-402A-BC46-2AB14C0FE90A}" type="slidenum">
              <a:rPr lang="en-US" sz="900" b="0" i="0" u="none" strike="noStrike" cap="none" spc="0" smtClean="0">
                <a:ln>
                  <a:noFill/>
                </a:ln>
                <a:solidFill>
                  <a:prstClr val="black"/>
                </a:solidFill>
                <a:latin typeface="Calibri"/>
                <a:ea typeface="+mn-ea"/>
                <a:cs typeface="+mn-cs"/>
              </a:rPr>
              <a:t>18</a:t>
            </a:fld>
            <a:endParaRPr lang="en-US" sz="900" b="0" i="0" u="none" strike="noStrike" cap="none" spc="0">
              <a:ln>
                <a:noFill/>
              </a:ln>
              <a:solidFill>
                <a:prstClr val="black"/>
              </a:solidFill>
              <a:latin typeface="Calibri"/>
              <a:ea typeface="+mn-ea"/>
              <a:cs typeface="+mn-cs"/>
            </a:endParaRPr>
          </a:p>
        </p:txBody>
      </p:sp>
      <p:sp>
        <p:nvSpPr>
          <p:cNvPr id="25" name="矩形 24"/>
          <p:cNvSpPr/>
          <p:nvPr/>
        </p:nvSpPr>
        <p:spPr bwMode="auto">
          <a:xfrm>
            <a:off x="7584820" y="5345999"/>
            <a:ext cx="4152098" cy="1107996"/>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6600" b="1" i="0" u="none" strike="noStrike" kern="0" cap="none" spc="0" normalizeH="0" baseline="0" noProof="0" dirty="0">
                <a:ln w="9525">
                  <a:solidFill>
                    <a:prstClr val="white"/>
                  </a:solidFill>
                  <a:prstDash val="solid"/>
                </a:ln>
                <a:solidFill>
                  <a:srgbClr val="45A5ED"/>
                </a:solidFill>
                <a:effectLst>
                  <a:outerShdw blurRad="12700" dist="38100" dir="2700000" algn="tl" rotWithShape="0">
                    <a:srgbClr val="45A5ED">
                      <a:lumMod val="60000"/>
                      <a:lumOff val="40000"/>
                    </a:srgbClr>
                  </a:outerShdw>
                </a:effectLst>
                <a:uLnTx/>
                <a:uFillTx/>
                <a:latin typeface="Script MT Bold" panose="03040602040607080904" pitchFamily="66" charset="0"/>
                <a:cs typeface="Arial"/>
              </a:rPr>
              <a:t>Thank you!</a:t>
            </a:r>
            <a:endParaRPr kumimoji="0" lang="zh-CN" altLang="en-US" sz="6600" b="1" i="0" u="none" strike="noStrike" kern="0" cap="none" spc="0" normalizeH="0" baseline="0" noProof="0" dirty="0">
              <a:ln w="9525">
                <a:solidFill>
                  <a:prstClr val="white"/>
                </a:solidFill>
                <a:prstDash val="solid"/>
              </a:ln>
              <a:solidFill>
                <a:srgbClr val="45A5ED"/>
              </a:solidFill>
              <a:effectLst>
                <a:outerShdw blurRad="12700" dist="38100" dir="2700000" algn="tl" rotWithShape="0">
                  <a:srgbClr val="45A5ED">
                    <a:lumMod val="60000"/>
                    <a:lumOff val="40000"/>
                  </a:srgbClr>
                </a:outerShdw>
              </a:effectLst>
              <a:uLnTx/>
              <a:uFillTx/>
              <a:latin typeface="Script MT Bold" panose="03040602040607080904" pitchFamily="66" charset="0"/>
              <a:cs typeface="Arial"/>
            </a:endParaRPr>
          </a:p>
        </p:txBody>
      </p:sp>
      <p:sp>
        <p:nvSpPr>
          <p:cNvPr id="7" name="文本框 6">
            <a:extLst>
              <a:ext uri="{FF2B5EF4-FFF2-40B4-BE49-F238E27FC236}">
                <a16:creationId xmlns:a16="http://schemas.microsoft.com/office/drawing/2014/main" id="{B2136B13-17CE-AD7D-97DA-FD46DFB25DD0}"/>
              </a:ext>
            </a:extLst>
          </p:cNvPr>
          <p:cNvSpPr txBox="1"/>
          <p:nvPr/>
        </p:nvSpPr>
        <p:spPr>
          <a:xfrm>
            <a:off x="820861" y="1864739"/>
            <a:ext cx="9897331" cy="461665"/>
          </a:xfrm>
          <a:prstGeom prst="rect">
            <a:avLst/>
          </a:prstGeom>
          <a:noFill/>
        </p:spPr>
        <p:txBody>
          <a:bodyPr wrap="square">
            <a:spAutoFit/>
          </a:bodyPr>
          <a:lstStyle/>
          <a:p>
            <a:pPr marL="342900" marR="0" lvl="0" indent="-342900" algn="l"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zh-CN" sz="2400" b="0" i="0" u="none" strike="noStrike" kern="0" cap="none" spc="0" normalizeH="0" baseline="0" noProof="0" dirty="0">
                <a:ln>
                  <a:noFill/>
                </a:ln>
                <a:solidFill>
                  <a:srgbClr val="C00000"/>
                </a:solidFill>
                <a:effectLst/>
                <a:uLnTx/>
                <a:uFillTx/>
                <a:latin typeface="Calibri"/>
                <a:cs typeface="Arial"/>
              </a:rPr>
              <a:t>A unified treatment</a:t>
            </a:r>
            <a:r>
              <a:rPr kumimoji="0" lang="en-US" altLang="zh-CN" sz="2400" b="0" i="0" u="none" strike="noStrike" kern="0" cap="none" spc="0" normalizeH="0" baseline="0" noProof="0" dirty="0">
                <a:ln>
                  <a:noFill/>
                </a:ln>
                <a:solidFill>
                  <a:srgbClr val="632E62"/>
                </a:solidFill>
                <a:effectLst/>
                <a:uLnTx/>
                <a:uFillTx/>
                <a:latin typeface="Calibri"/>
                <a:cs typeface="Arial"/>
              </a:rPr>
              <a:t> of the pion, kaon DFs and FFs was accomplished.</a:t>
            </a:r>
          </a:p>
        </p:txBody>
      </p:sp>
      <p:sp>
        <p:nvSpPr>
          <p:cNvPr id="26" name="文本框 25">
            <a:extLst>
              <a:ext uri="{FF2B5EF4-FFF2-40B4-BE49-F238E27FC236}">
                <a16:creationId xmlns:a16="http://schemas.microsoft.com/office/drawing/2014/main" id="{BD21FF79-52FF-5CB2-313E-163F944BA019}"/>
              </a:ext>
            </a:extLst>
          </p:cNvPr>
          <p:cNvSpPr txBox="1"/>
          <p:nvPr/>
        </p:nvSpPr>
        <p:spPr>
          <a:xfrm>
            <a:off x="820861" y="2515826"/>
            <a:ext cx="9613063" cy="830997"/>
          </a:xfrm>
          <a:prstGeom prst="rect">
            <a:avLst/>
          </a:prstGeom>
          <a:noFill/>
        </p:spPr>
        <p:txBody>
          <a:bodyPr wrap="square">
            <a:spAutoFit/>
          </a:bodyPr>
          <a:lstStyle/>
          <a:p>
            <a:pPr marL="342900" marR="0" lvl="0" indent="-342900" algn="l"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zh-CN" sz="2400" b="0" i="0" u="none" strike="noStrike" kern="0" cap="none" spc="0" normalizeH="0" baseline="0" noProof="0" dirty="0">
                <a:ln>
                  <a:noFill/>
                </a:ln>
                <a:solidFill>
                  <a:srgbClr val="632E62"/>
                </a:solidFill>
                <a:effectLst/>
                <a:uLnTx/>
                <a:uFillTx/>
                <a:latin typeface="Calibri"/>
                <a:cs typeface="Arial"/>
              </a:rPr>
              <a:t>This work also gives insights into the link between </a:t>
            </a:r>
            <a:r>
              <a:rPr kumimoji="0" lang="en-US" altLang="zh-CN" sz="2400" b="0" i="0" u="none" strike="noStrike" kern="0" cap="none" spc="0" normalizeH="0" baseline="0" noProof="0" dirty="0">
                <a:ln>
                  <a:noFill/>
                </a:ln>
                <a:solidFill>
                  <a:srgbClr val="C00000"/>
                </a:solidFill>
                <a:effectLst/>
                <a:uLnTx/>
                <a:uFillTx/>
                <a:latin typeface="Calibri"/>
                <a:cs typeface="Arial"/>
              </a:rPr>
              <a:t>two important phenomena in QCD</a:t>
            </a:r>
            <a:r>
              <a:rPr kumimoji="0" lang="en-US" altLang="zh-CN" sz="2400" b="0" i="0" u="none" strike="noStrike" kern="0" cap="none" spc="0" normalizeH="0" baseline="0" noProof="0" dirty="0">
                <a:ln>
                  <a:noFill/>
                </a:ln>
                <a:solidFill>
                  <a:srgbClr val="632E62"/>
                </a:solidFill>
                <a:effectLst/>
                <a:uLnTx/>
                <a:uFillTx/>
                <a:latin typeface="Calibri"/>
                <a:cs typeface="Arial"/>
              </a:rPr>
              <a:t>: EHM and confinement.</a:t>
            </a:r>
          </a:p>
        </p:txBody>
      </p:sp>
      <p:sp>
        <p:nvSpPr>
          <p:cNvPr id="30" name="文本框 29">
            <a:extLst>
              <a:ext uri="{FF2B5EF4-FFF2-40B4-BE49-F238E27FC236}">
                <a16:creationId xmlns:a16="http://schemas.microsoft.com/office/drawing/2014/main" id="{4240680F-D88E-D6A1-6EA7-3DF5546C5B31}"/>
              </a:ext>
            </a:extLst>
          </p:cNvPr>
          <p:cNvSpPr txBox="1"/>
          <p:nvPr/>
        </p:nvSpPr>
        <p:spPr>
          <a:xfrm>
            <a:off x="838200" y="3396841"/>
            <a:ext cx="10058400" cy="830997"/>
          </a:xfrm>
          <a:prstGeom prst="rect">
            <a:avLst/>
          </a:prstGeom>
          <a:noFill/>
        </p:spPr>
        <p:txBody>
          <a:bodyPr wrap="square">
            <a:spAutoFit/>
          </a:bodyPr>
          <a:lstStyle/>
          <a:p>
            <a:pPr marL="342900" marR="0" lvl="0" indent="-342900" algn="l"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zh-CN" sz="2400" b="0" i="0" u="none" strike="noStrike" kern="0" cap="none" spc="0" normalizeH="0" baseline="0" noProof="0" dirty="0">
                <a:ln>
                  <a:noFill/>
                </a:ln>
                <a:solidFill>
                  <a:srgbClr val="632E62"/>
                </a:solidFill>
                <a:effectLst/>
                <a:uLnTx/>
                <a:uFillTx/>
                <a:latin typeface="Calibri"/>
                <a:cs typeface="Arial"/>
              </a:rPr>
              <a:t>Improve knowledge of FFs, give guidance for future data collection, data fit, and anticipated facilities.</a:t>
            </a:r>
          </a:p>
        </p:txBody>
      </p:sp>
      <p:sp>
        <p:nvSpPr>
          <p:cNvPr id="31" name="文本框 30">
            <a:extLst>
              <a:ext uri="{FF2B5EF4-FFF2-40B4-BE49-F238E27FC236}">
                <a16:creationId xmlns:a16="http://schemas.microsoft.com/office/drawing/2014/main" id="{5E95FE63-6F17-41F2-9423-FDB865A01CA8}"/>
              </a:ext>
            </a:extLst>
          </p:cNvPr>
          <p:cNvSpPr txBox="1"/>
          <p:nvPr/>
        </p:nvSpPr>
        <p:spPr bwMode="auto">
          <a:xfrm>
            <a:off x="1453996" y="4321261"/>
            <a:ext cx="10058400" cy="707886"/>
          </a:xfrm>
          <a:prstGeom prst="rect">
            <a:avLst/>
          </a:prstGeom>
          <a:noFill/>
        </p:spPr>
        <p:txBody>
          <a:bodyPr wrap="square">
            <a:spAutoFit/>
          </a:bodyPr>
          <a:lstStyle/>
          <a:p>
            <a:pPr marL="342900" marR="0" lvl="0" indent="-342900" algn="l" defTabSz="914400" eaLnBrk="1" fontAlgn="auto" latinLnBrk="0" hangingPunct="1">
              <a:lnSpc>
                <a:spcPct val="100000"/>
              </a:lnSpc>
              <a:spcBef>
                <a:spcPts val="0"/>
              </a:spcBef>
              <a:spcAft>
                <a:spcPts val="0"/>
              </a:spcAft>
              <a:buClrTx/>
              <a:buSzPct val="70000"/>
              <a:buFont typeface="Wingdings" panose="05000000000000000000" pitchFamily="2" charset="2"/>
              <a:buChar char="p"/>
              <a:tabLst/>
              <a:defRPr/>
            </a:pPr>
            <a:r>
              <a:rPr kumimoji="0" lang="en-US" altLang="zh-CN" sz="2000" b="0" i="0" u="none" strike="noStrike" kern="0" cap="none" spc="0" normalizeH="0" baseline="0" noProof="0" dirty="0">
                <a:ln>
                  <a:noFill/>
                </a:ln>
                <a:solidFill>
                  <a:srgbClr val="632E62"/>
                </a:solidFill>
                <a:effectLst/>
                <a:uLnTx/>
                <a:uFillTx/>
                <a:latin typeface="Calibri"/>
                <a:cs typeface="Arial"/>
              </a:rPr>
              <a:t>PQCD constrain</a:t>
            </a:r>
          </a:p>
          <a:p>
            <a:pPr marL="342900" marR="0" lvl="0" indent="-342900" algn="l" defTabSz="914400" eaLnBrk="1" fontAlgn="auto" latinLnBrk="0" hangingPunct="1">
              <a:lnSpc>
                <a:spcPct val="100000"/>
              </a:lnSpc>
              <a:spcBef>
                <a:spcPts val="0"/>
              </a:spcBef>
              <a:spcAft>
                <a:spcPts val="0"/>
              </a:spcAft>
              <a:buClrTx/>
              <a:buSzPct val="70000"/>
              <a:buFont typeface="Wingdings" panose="05000000000000000000" pitchFamily="2" charset="2"/>
              <a:buChar char="p"/>
              <a:tabLst/>
              <a:defRPr/>
            </a:pPr>
            <a:r>
              <a:rPr lang="en-US" altLang="zh-CN" sz="2000" dirty="0">
                <a:solidFill>
                  <a:srgbClr val="632E62"/>
                </a:solidFill>
                <a:latin typeface="Calibri"/>
                <a:cs typeface="Arial"/>
              </a:rPr>
              <a:t>m</a:t>
            </a:r>
            <a:r>
              <a:rPr kumimoji="0" lang="en-US" altLang="zh-CN" sz="2000" b="0" i="0" u="none" strike="noStrike" kern="0" cap="none" spc="0" normalizeH="0" baseline="0" noProof="0" dirty="0" err="1">
                <a:ln>
                  <a:noFill/>
                </a:ln>
                <a:solidFill>
                  <a:srgbClr val="632E62"/>
                </a:solidFill>
                <a:effectLst/>
                <a:uLnTx/>
                <a:uFillTx/>
                <a:latin typeface="Calibri"/>
                <a:cs typeface="Arial"/>
              </a:rPr>
              <a:t>omentum</a:t>
            </a:r>
            <a:r>
              <a:rPr kumimoji="0" lang="en-US" altLang="zh-CN" sz="2000" b="0" i="0" u="none" strike="noStrike" kern="0" cap="none" spc="0" normalizeH="0" baseline="0" noProof="0" dirty="0">
                <a:ln>
                  <a:noFill/>
                </a:ln>
                <a:solidFill>
                  <a:srgbClr val="632E62"/>
                </a:solidFill>
                <a:effectLst/>
                <a:uLnTx/>
                <a:uFillTx/>
                <a:latin typeface="Calibri"/>
                <a:cs typeface="Arial"/>
              </a:rPr>
              <a:t> sum rule</a:t>
            </a:r>
          </a:p>
        </p:txBody>
      </p:sp>
      <p:sp>
        <p:nvSpPr>
          <p:cNvPr id="32" name="文本框 31">
            <a:extLst>
              <a:ext uri="{FF2B5EF4-FFF2-40B4-BE49-F238E27FC236}">
                <a16:creationId xmlns:a16="http://schemas.microsoft.com/office/drawing/2014/main" id="{5E904581-887C-0E28-E81A-198BCC0B54B1}"/>
              </a:ext>
            </a:extLst>
          </p:cNvPr>
          <p:cNvSpPr txBox="1"/>
          <p:nvPr/>
        </p:nvSpPr>
        <p:spPr bwMode="auto">
          <a:xfrm>
            <a:off x="846413" y="4993414"/>
            <a:ext cx="10058400" cy="461665"/>
          </a:xfrm>
          <a:prstGeom prst="rect">
            <a:avLst/>
          </a:prstGeom>
          <a:noFill/>
        </p:spPr>
        <p:txBody>
          <a:bodyPr wrap="square">
            <a:spAutoFit/>
          </a:bodyPr>
          <a:lstStyle/>
          <a:p>
            <a:pPr marL="342900" marR="0" lvl="0" indent="-342900" algn="l"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zh-CN" sz="2400" b="0" i="0" u="none" strike="noStrike" kern="0" cap="none" spc="0" normalizeH="0" baseline="0" noProof="0" dirty="0">
                <a:ln>
                  <a:noFill/>
                </a:ln>
                <a:solidFill>
                  <a:srgbClr val="632E62"/>
                </a:solidFill>
                <a:effectLst/>
                <a:uLnTx/>
                <a:uFillTx/>
                <a:latin typeface="Calibri"/>
                <a:cs typeface="Arial"/>
              </a:rPr>
              <a:t>Give the analyses of asymmetry of charged and neutral kaon</a:t>
            </a:r>
          </a:p>
        </p:txBody>
      </p:sp>
    </p:spTree>
    <p:extLst>
      <p:ext uri="{BB962C8B-B14F-4D97-AF65-F5344CB8AC3E}">
        <p14:creationId xmlns:p14="http://schemas.microsoft.com/office/powerpoint/2010/main" val="27277063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0" advTm="73151"/>
    </mc:Choice>
    <mc:Fallback xmlns="">
      <p:transition advTm="731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3" name="Picture 7" descr="Chart, pie chart&#10;&#10;Description automatically generated">
            <a:extLst>
              <a:ext uri="{FF2B5EF4-FFF2-40B4-BE49-F238E27FC236}">
                <a16:creationId xmlns:a16="http://schemas.microsoft.com/office/drawing/2014/main" id="{631AF4AE-511A-5725-4061-B69BD2C6655E}"/>
              </a:ext>
            </a:extLst>
          </p:cNvPr>
          <p:cNvPicPr>
            <a:picLocks noChangeAspect="1"/>
          </p:cNvPicPr>
          <p:nvPr/>
        </p:nvPicPr>
        <p:blipFill>
          <a:blip r:embed="rId3"/>
          <a:stretch/>
        </p:blipFill>
        <p:spPr bwMode="auto">
          <a:xfrm>
            <a:off x="6736715" y="1965517"/>
            <a:ext cx="4985993" cy="2669491"/>
          </a:xfrm>
          <a:prstGeom prst="rect">
            <a:avLst/>
          </a:prstGeom>
        </p:spPr>
      </p:pic>
      <p:sp>
        <p:nvSpPr>
          <p:cNvPr id="25" name="Title 1"/>
          <p:cNvSpPr txBox="1"/>
          <p:nvPr/>
        </p:nvSpPr>
        <p:spPr bwMode="auto">
          <a:xfrm>
            <a:off x="274448" y="171531"/>
            <a:ext cx="7829236" cy="6718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ts val="0"/>
              </a:spcBef>
              <a:spcAft>
                <a:spcPts val="0"/>
              </a:spcAft>
              <a:defRPr sz="2600" b="1">
                <a:solidFill>
                  <a:schemeClr val="tx2"/>
                </a:solidFill>
                <a:latin typeface="+mj-lt"/>
                <a:ea typeface="+mj-ea"/>
                <a:cs typeface="+mj-cs"/>
              </a:defRPr>
            </a:lvl1pPr>
            <a:lvl2pPr algn="l">
              <a:spcBef>
                <a:spcPts val="0"/>
              </a:spcBef>
              <a:spcAft>
                <a:spcPts val="0"/>
              </a:spcAft>
              <a:defRPr sz="2600" b="1">
                <a:solidFill>
                  <a:schemeClr val="tx2"/>
                </a:solidFill>
                <a:latin typeface="Trebuchet MS"/>
              </a:defRPr>
            </a:lvl2pPr>
            <a:lvl3pPr algn="l">
              <a:spcBef>
                <a:spcPts val="0"/>
              </a:spcBef>
              <a:spcAft>
                <a:spcPts val="0"/>
              </a:spcAft>
              <a:defRPr sz="2600" b="1">
                <a:solidFill>
                  <a:schemeClr val="tx2"/>
                </a:solidFill>
                <a:latin typeface="Trebuchet MS"/>
              </a:defRPr>
            </a:lvl3pPr>
            <a:lvl4pPr algn="l">
              <a:spcBef>
                <a:spcPts val="0"/>
              </a:spcBef>
              <a:spcAft>
                <a:spcPts val="0"/>
              </a:spcAft>
              <a:defRPr sz="2600" b="1">
                <a:solidFill>
                  <a:schemeClr val="tx2"/>
                </a:solidFill>
                <a:latin typeface="Trebuchet MS"/>
              </a:defRPr>
            </a:lvl4pPr>
            <a:lvl5pPr algn="l">
              <a:spcBef>
                <a:spcPts val="0"/>
              </a:spcBef>
              <a:spcAft>
                <a:spcPts val="0"/>
              </a:spcAft>
              <a:defRPr sz="2600" b="1">
                <a:solidFill>
                  <a:schemeClr val="tx2"/>
                </a:solidFill>
                <a:latin typeface="Trebuchet MS"/>
              </a:defRPr>
            </a:lvl5pPr>
            <a:lvl6pPr marL="457200" algn="l">
              <a:spcBef>
                <a:spcPts val="0"/>
              </a:spcBef>
              <a:spcAft>
                <a:spcPts val="0"/>
              </a:spcAft>
              <a:defRPr sz="2600" b="1">
                <a:solidFill>
                  <a:schemeClr val="tx2"/>
                </a:solidFill>
                <a:latin typeface="Trebuchet MS"/>
              </a:defRPr>
            </a:lvl6pPr>
            <a:lvl7pPr marL="914400" algn="l">
              <a:spcBef>
                <a:spcPts val="0"/>
              </a:spcBef>
              <a:spcAft>
                <a:spcPts val="0"/>
              </a:spcAft>
              <a:defRPr sz="2600" b="1">
                <a:solidFill>
                  <a:schemeClr val="tx2"/>
                </a:solidFill>
                <a:latin typeface="Trebuchet MS"/>
              </a:defRPr>
            </a:lvl7pPr>
            <a:lvl8pPr marL="1371600" algn="l">
              <a:spcBef>
                <a:spcPts val="0"/>
              </a:spcBef>
              <a:spcAft>
                <a:spcPts val="0"/>
              </a:spcAft>
              <a:defRPr sz="2600" b="1">
                <a:solidFill>
                  <a:schemeClr val="tx2"/>
                </a:solidFill>
                <a:latin typeface="Trebuchet MS"/>
              </a:defRPr>
            </a:lvl8pPr>
            <a:lvl9pPr marL="1828800" algn="l">
              <a:spcBef>
                <a:spcPts val="0"/>
              </a:spcBef>
              <a:spcAft>
                <a:spcPts val="0"/>
              </a:spcAft>
              <a:defRPr sz="2600" b="1">
                <a:solidFill>
                  <a:schemeClr val="tx2"/>
                </a:solidFill>
                <a:latin typeface="Trebuchet MS"/>
              </a:defRPr>
            </a:lvl9pPr>
          </a:lstStyle>
          <a:p>
            <a:pPr marL="0" marR="0" lvl="0" indent="0" algn="l" defTabSz="914400">
              <a:lnSpc>
                <a:spcPct val="100000"/>
              </a:lnSpc>
              <a:spcBef>
                <a:spcPts val="0"/>
              </a:spcBef>
              <a:spcAft>
                <a:spcPts val="0"/>
              </a:spcAft>
              <a:buClrTx/>
              <a:buSzTx/>
              <a:buFontTx/>
              <a:buNone/>
              <a:defRPr/>
            </a:pPr>
            <a:r>
              <a:rPr lang="en-US" sz="3200" b="0" i="1" u="none" strike="noStrike" cap="none" spc="0" dirty="0">
                <a:ln w="0"/>
                <a:solidFill>
                  <a:srgbClr val="92278F"/>
                </a:solidFill>
                <a:latin typeface="Trebuchet MS"/>
                <a:ea typeface="+mj-ea"/>
                <a:cs typeface="+mj-cs"/>
              </a:rPr>
              <a:t>QCD: Emergent Phenomena</a:t>
            </a:r>
          </a:p>
        </p:txBody>
      </p:sp>
      <p:sp>
        <p:nvSpPr>
          <p:cNvPr id="23" name="Footer Placeholder 4">
            <a:extLst>
              <a:ext uri="{FF2B5EF4-FFF2-40B4-BE49-F238E27FC236}">
                <a16:creationId xmlns:a16="http://schemas.microsoft.com/office/drawing/2014/main" id="{6EAC9E42-EEC7-8875-1ADB-60B53D86FF0A}"/>
              </a:ext>
            </a:extLst>
          </p:cNvPr>
          <p:cNvSpPr>
            <a:spLocks noGrp="1"/>
          </p:cNvSpPr>
          <p:nvPr>
            <p:ph type="ftr" sz="quarter" idx="11"/>
          </p:nvPr>
        </p:nvSpPr>
        <p:spPr>
          <a:xfrm>
            <a:off x="914400" y="6342676"/>
            <a:ext cx="7922684" cy="228600"/>
          </a:xfrm>
        </p:spPr>
        <p:txBody>
          <a:bodyPr/>
          <a:lstStyle/>
          <a:p>
            <a:r>
              <a:rPr lang="fr-FR" altLang="zh-CN" sz="1100"/>
              <a:t>hyxing.phys@gmail.com, Pion and Kaon Fragmentation Functions. Total pages (18) </a:t>
            </a:r>
            <a:endParaRPr lang="en-US" sz="1100" dirty="0"/>
          </a:p>
        </p:txBody>
      </p:sp>
      <p:sp>
        <p:nvSpPr>
          <p:cNvPr id="4" name="矩形 3">
            <a:extLst>
              <a:ext uri="{FF2B5EF4-FFF2-40B4-BE49-F238E27FC236}">
                <a16:creationId xmlns:a16="http://schemas.microsoft.com/office/drawing/2014/main" id="{E3155648-CEEA-57F7-0CB2-698C555738C1}"/>
              </a:ext>
            </a:extLst>
          </p:cNvPr>
          <p:cNvSpPr/>
          <p:nvPr/>
        </p:nvSpPr>
        <p:spPr bwMode="auto">
          <a:xfrm>
            <a:off x="1044109" y="1385610"/>
            <a:ext cx="5086649" cy="523220"/>
          </a:xfrm>
          <a:prstGeom prst="rect">
            <a:avLst/>
          </a:prstGeom>
        </p:spPr>
        <p:txBody>
          <a:bodyPr wrap="none">
            <a:spAutoFit/>
          </a:bodyPr>
          <a:lstStyle/>
          <a:p>
            <a:pPr marL="457200" marR="0" lvl="0" indent="-457200" algn="l" defTabSz="914400">
              <a:lnSpc>
                <a:spcPct val="100000"/>
              </a:lnSpc>
              <a:spcBef>
                <a:spcPts val="0"/>
              </a:spcBef>
              <a:spcAft>
                <a:spcPts val="0"/>
              </a:spcAft>
              <a:buClr>
                <a:srgbClr val="C00000"/>
              </a:buClr>
              <a:buSzPct val="79000"/>
              <a:buFont typeface="Wingdings" panose="05000000000000000000" pitchFamily="2" charset="2"/>
              <a:buChar char="n"/>
              <a:defRPr/>
            </a:pPr>
            <a:r>
              <a:rPr lang="en-GB" sz="2800" dirty="0">
                <a:solidFill>
                  <a:srgbClr val="C00000"/>
                </a:solidFill>
                <a:latin typeface="Calibri"/>
              </a:rPr>
              <a:t>Emergent Hadron Mass (EHM)</a:t>
            </a:r>
            <a:endParaRPr sz="2800" dirty="0">
              <a:solidFill>
                <a:srgbClr val="C00000"/>
              </a:solidFill>
            </a:endParaRPr>
          </a:p>
        </p:txBody>
      </p:sp>
      <p:sp>
        <p:nvSpPr>
          <p:cNvPr id="6" name="矩形 5">
            <a:extLst>
              <a:ext uri="{FF2B5EF4-FFF2-40B4-BE49-F238E27FC236}">
                <a16:creationId xmlns:a16="http://schemas.microsoft.com/office/drawing/2014/main" id="{5F98F102-6AB2-A194-638C-2E65DD0C9A0C}"/>
              </a:ext>
            </a:extLst>
          </p:cNvPr>
          <p:cNvSpPr/>
          <p:nvPr/>
        </p:nvSpPr>
        <p:spPr bwMode="auto">
          <a:xfrm>
            <a:off x="524145" y="793497"/>
            <a:ext cx="6957354" cy="584775"/>
          </a:xfrm>
          <a:prstGeom prst="rect">
            <a:avLst/>
          </a:prstGeom>
        </p:spPr>
        <p:txBody>
          <a:bodyPr wrap="none">
            <a:spAutoFit/>
          </a:bodyPr>
          <a:lstStyle/>
          <a:p>
            <a:pPr marL="342900" marR="0" lvl="0" indent="-342900" algn="l" defTabSz="914400">
              <a:lnSpc>
                <a:spcPct val="100000"/>
              </a:lnSpc>
              <a:spcBef>
                <a:spcPts val="0"/>
              </a:spcBef>
              <a:spcAft>
                <a:spcPts val="0"/>
              </a:spcAft>
              <a:buClr>
                <a:srgbClr val="C00000"/>
              </a:buClr>
              <a:buSzTx/>
              <a:buFont typeface="Wingdings"/>
              <a:buChar char="Ø"/>
              <a:defRPr/>
            </a:pPr>
            <a:r>
              <a:rPr lang="en-GB" sz="3200" b="1" dirty="0">
                <a:solidFill>
                  <a:srgbClr val="C00000"/>
                </a:solidFill>
                <a:latin typeface="Calibri"/>
              </a:rPr>
              <a:t>Two </a:t>
            </a:r>
            <a:r>
              <a:rPr lang="en-GB" sz="3200" b="1" i="0" u="none" strike="noStrike" cap="none" spc="0" dirty="0">
                <a:ln>
                  <a:noFill/>
                </a:ln>
                <a:solidFill>
                  <a:srgbClr val="C00000"/>
                </a:solidFill>
                <a:latin typeface="Calibri"/>
                <a:ea typeface="+mn-ea"/>
                <a:cs typeface="+mn-cs"/>
              </a:rPr>
              <a:t>fundamental phenomena in QCD</a:t>
            </a:r>
            <a:endParaRPr sz="3200" b="1" dirty="0">
              <a:solidFill>
                <a:srgbClr val="C00000"/>
              </a:solidFill>
            </a:endParaRPr>
          </a:p>
        </p:txBody>
      </p:sp>
      <p:sp>
        <p:nvSpPr>
          <p:cNvPr id="11" name="矩形 10">
            <a:extLst>
              <a:ext uri="{FF2B5EF4-FFF2-40B4-BE49-F238E27FC236}">
                <a16:creationId xmlns:a16="http://schemas.microsoft.com/office/drawing/2014/main" id="{357CCD33-4CA0-6B5C-29A8-72B4E4D8F96F}"/>
              </a:ext>
            </a:extLst>
          </p:cNvPr>
          <p:cNvSpPr/>
          <p:nvPr/>
        </p:nvSpPr>
        <p:spPr bwMode="auto">
          <a:xfrm>
            <a:off x="7146202" y="1385610"/>
            <a:ext cx="2547492" cy="523220"/>
          </a:xfrm>
          <a:prstGeom prst="rect">
            <a:avLst/>
          </a:prstGeom>
        </p:spPr>
        <p:txBody>
          <a:bodyPr wrap="none">
            <a:spAutoFit/>
          </a:bodyPr>
          <a:lstStyle/>
          <a:p>
            <a:pPr marL="457200" marR="0" lvl="0" indent="-457200" algn="l" defTabSz="914400">
              <a:lnSpc>
                <a:spcPct val="100000"/>
              </a:lnSpc>
              <a:spcBef>
                <a:spcPts val="0"/>
              </a:spcBef>
              <a:spcAft>
                <a:spcPts val="0"/>
              </a:spcAft>
              <a:buClr>
                <a:srgbClr val="C00000"/>
              </a:buClr>
              <a:buSzPct val="79000"/>
              <a:buFont typeface="Wingdings" panose="05000000000000000000" pitchFamily="2" charset="2"/>
              <a:buChar char="n"/>
              <a:defRPr/>
            </a:pPr>
            <a:r>
              <a:rPr lang="en-GB" sz="2800" dirty="0">
                <a:solidFill>
                  <a:srgbClr val="C00000"/>
                </a:solidFill>
                <a:latin typeface="Calibri"/>
              </a:rPr>
              <a:t>Confinement</a:t>
            </a:r>
            <a:endParaRPr sz="2800" dirty="0">
              <a:solidFill>
                <a:srgbClr val="C00000"/>
              </a:solidFill>
            </a:endParaRPr>
          </a:p>
        </p:txBody>
      </p:sp>
      <p:sp>
        <p:nvSpPr>
          <p:cNvPr id="37" name="矩形 36">
            <a:extLst>
              <a:ext uri="{FF2B5EF4-FFF2-40B4-BE49-F238E27FC236}">
                <a16:creationId xmlns:a16="http://schemas.microsoft.com/office/drawing/2014/main" id="{C91FE4B5-5CE2-0BDB-EB5A-41AE1218E6F9}"/>
              </a:ext>
            </a:extLst>
          </p:cNvPr>
          <p:cNvSpPr/>
          <p:nvPr/>
        </p:nvSpPr>
        <p:spPr bwMode="auto">
          <a:xfrm>
            <a:off x="338272" y="2112276"/>
            <a:ext cx="3042821" cy="461665"/>
          </a:xfrm>
          <a:prstGeom prst="rect">
            <a:avLst/>
          </a:prstGeom>
        </p:spPr>
        <p:txBody>
          <a:bodyPr wrap="none">
            <a:spAutoFit/>
          </a:bodyPr>
          <a:lstStyle/>
          <a:p>
            <a:pPr marL="342900" marR="0" lvl="0" indent="-342900" algn="l" defTabSz="914400">
              <a:lnSpc>
                <a:spcPct val="100000"/>
              </a:lnSpc>
              <a:spcBef>
                <a:spcPts val="0"/>
              </a:spcBef>
              <a:spcAft>
                <a:spcPts val="0"/>
              </a:spcAft>
              <a:buClr>
                <a:srgbClr val="632E62"/>
              </a:buClr>
              <a:buSzTx/>
              <a:buFont typeface="Wingdings"/>
              <a:buChar char="Ø"/>
              <a:defRPr/>
            </a:pPr>
            <a:r>
              <a:rPr lang="en-GB" sz="2400" b="0" i="0" u="none" strike="noStrike" cap="none" spc="0" dirty="0">
                <a:ln>
                  <a:noFill/>
                </a:ln>
                <a:solidFill>
                  <a:srgbClr val="632E62"/>
                </a:solidFill>
                <a:latin typeface="Calibri"/>
                <a:ea typeface="+mn-ea"/>
                <a:cs typeface="+mn-cs"/>
              </a:rPr>
              <a:t>Proton mass budget</a:t>
            </a:r>
            <a:endParaRPr dirty="0"/>
          </a:p>
        </p:txBody>
      </p:sp>
      <p:sp>
        <p:nvSpPr>
          <p:cNvPr id="38" name="矩形 37">
            <a:extLst>
              <a:ext uri="{FF2B5EF4-FFF2-40B4-BE49-F238E27FC236}">
                <a16:creationId xmlns:a16="http://schemas.microsoft.com/office/drawing/2014/main" id="{EFB94F72-6DAF-4C64-DE7A-03EBB5ADFAB1}"/>
              </a:ext>
            </a:extLst>
          </p:cNvPr>
          <p:cNvSpPr/>
          <p:nvPr/>
        </p:nvSpPr>
        <p:spPr bwMode="auto">
          <a:xfrm>
            <a:off x="1233440" y="2635023"/>
            <a:ext cx="5195653" cy="430887"/>
          </a:xfrm>
          <a:prstGeom prst="rect">
            <a:avLst/>
          </a:prstGeom>
        </p:spPr>
        <p:txBody>
          <a:bodyPr wrap="none">
            <a:spAutoFit/>
          </a:bodyPr>
          <a:lstStyle/>
          <a:p>
            <a:pPr marL="0" marR="0" lvl="0" indent="0" algn="l" defTabSz="914400">
              <a:lnSpc>
                <a:spcPct val="100000"/>
              </a:lnSpc>
              <a:spcBef>
                <a:spcPts val="0"/>
              </a:spcBef>
              <a:spcAft>
                <a:spcPts val="0"/>
              </a:spcAft>
              <a:buClrTx/>
              <a:buSzTx/>
              <a:buFontTx/>
              <a:buNone/>
              <a:defRPr/>
            </a:pPr>
            <a:r>
              <a:rPr lang="en-GB" sz="2200" b="0" i="0" u="none" strike="noStrike" cap="none" spc="0" dirty="0">
                <a:ln>
                  <a:noFill/>
                </a:ln>
                <a:solidFill>
                  <a:srgbClr val="632E62"/>
                </a:solidFill>
                <a:latin typeface="Calibri"/>
                <a:ea typeface="+mn-ea"/>
                <a:cs typeface="+mn-cs"/>
              </a:rPr>
              <a:t>Only 9 MeV/939 MeV is directly from Higgs </a:t>
            </a:r>
            <a:endParaRPr lang="zh-CN" sz="1800" b="0" i="0" u="none" strike="noStrike" cap="none" spc="0" dirty="0">
              <a:ln>
                <a:noFill/>
              </a:ln>
              <a:solidFill>
                <a:srgbClr val="632E62"/>
              </a:solidFill>
              <a:latin typeface="Calibri"/>
              <a:ea typeface="+mn-ea"/>
              <a:cs typeface="+mn-cs"/>
            </a:endParaRPr>
          </a:p>
        </p:txBody>
      </p:sp>
      <p:sp>
        <p:nvSpPr>
          <p:cNvPr id="40" name="矩形 39">
            <a:extLst>
              <a:ext uri="{FF2B5EF4-FFF2-40B4-BE49-F238E27FC236}">
                <a16:creationId xmlns:a16="http://schemas.microsoft.com/office/drawing/2014/main" id="{138D5872-44DF-9A93-A1E6-07E8BA394426}"/>
              </a:ext>
            </a:extLst>
          </p:cNvPr>
          <p:cNvSpPr/>
          <p:nvPr/>
        </p:nvSpPr>
        <p:spPr bwMode="auto">
          <a:xfrm>
            <a:off x="1299433" y="4160966"/>
            <a:ext cx="4624984" cy="523220"/>
          </a:xfrm>
          <a:prstGeom prst="rect">
            <a:avLst/>
          </a:prstGeom>
        </p:spPr>
        <p:txBody>
          <a:bodyPr wrap="none">
            <a:spAutoFit/>
          </a:bodyPr>
          <a:lstStyle/>
          <a:p>
            <a:pPr marL="0" marR="0" lvl="0" indent="0" algn="l" defTabSz="914400">
              <a:lnSpc>
                <a:spcPct val="100000"/>
              </a:lnSpc>
              <a:spcBef>
                <a:spcPts val="0"/>
              </a:spcBef>
              <a:spcAft>
                <a:spcPts val="0"/>
              </a:spcAft>
              <a:buClrTx/>
              <a:buSzTx/>
              <a:buFontTx/>
              <a:buNone/>
              <a:defRPr/>
            </a:pPr>
            <a:r>
              <a:rPr lang="en-GB" sz="2800" b="0" i="0" u="none" strike="noStrike" cap="none" spc="0" dirty="0">
                <a:ln w="0"/>
                <a:solidFill>
                  <a:srgbClr val="92278F"/>
                </a:solidFill>
                <a:latin typeface="Calibri"/>
                <a:ea typeface="+mn-ea"/>
                <a:cs typeface="+mn-cs"/>
              </a:rPr>
              <a:t>Emergent Hadron Mass (EHM)</a:t>
            </a:r>
            <a:endParaRPr dirty="0"/>
          </a:p>
        </p:txBody>
      </p:sp>
      <p:sp>
        <p:nvSpPr>
          <p:cNvPr id="41" name="矩形 40">
            <a:extLst>
              <a:ext uri="{FF2B5EF4-FFF2-40B4-BE49-F238E27FC236}">
                <a16:creationId xmlns:a16="http://schemas.microsoft.com/office/drawing/2014/main" id="{3868B81F-DD91-E0F7-8635-5B087D7771D1}"/>
              </a:ext>
            </a:extLst>
          </p:cNvPr>
          <p:cNvSpPr/>
          <p:nvPr/>
        </p:nvSpPr>
        <p:spPr bwMode="auto">
          <a:xfrm>
            <a:off x="333093" y="3071497"/>
            <a:ext cx="5591324" cy="1200329"/>
          </a:xfrm>
          <a:prstGeom prst="rect">
            <a:avLst/>
          </a:prstGeom>
        </p:spPr>
        <p:txBody>
          <a:bodyPr wrap="square">
            <a:spAutoFit/>
          </a:bodyPr>
          <a:lstStyle/>
          <a:p>
            <a:pPr marL="342900" marR="0" lvl="0" indent="-342900" algn="l" defTabSz="914400">
              <a:lnSpc>
                <a:spcPct val="100000"/>
              </a:lnSpc>
              <a:spcBef>
                <a:spcPts val="0"/>
              </a:spcBef>
              <a:spcAft>
                <a:spcPts val="0"/>
              </a:spcAft>
              <a:buClrTx/>
              <a:buSzTx/>
              <a:buFont typeface="Wingdings"/>
              <a:buChar char="Ø"/>
              <a:defRPr/>
            </a:pPr>
            <a:r>
              <a:rPr lang="en-GB" sz="2400" b="0" i="0" u="none" strike="noStrike" cap="none" spc="0" dirty="0">
                <a:ln>
                  <a:noFill/>
                </a:ln>
                <a:solidFill>
                  <a:srgbClr val="632E62"/>
                </a:solidFill>
                <a:latin typeface="Calibri"/>
                <a:ea typeface="+mn-ea"/>
                <a:cs typeface="+mn-cs"/>
              </a:rPr>
              <a:t>Evidently, there is another phenomenon in Nature that is extremely effective in producing mass:</a:t>
            </a:r>
          </a:p>
        </p:txBody>
      </p:sp>
      <p:sp>
        <p:nvSpPr>
          <p:cNvPr id="42" name="文本框 41">
            <a:extLst>
              <a:ext uri="{FF2B5EF4-FFF2-40B4-BE49-F238E27FC236}">
                <a16:creationId xmlns:a16="http://schemas.microsoft.com/office/drawing/2014/main" id="{ADCBE5F9-4DAE-149F-139F-2BE5C7C867E6}"/>
              </a:ext>
            </a:extLst>
          </p:cNvPr>
          <p:cNvSpPr txBox="1"/>
          <p:nvPr/>
        </p:nvSpPr>
        <p:spPr bwMode="auto">
          <a:xfrm>
            <a:off x="6911787" y="393387"/>
            <a:ext cx="5563814" cy="800219"/>
          </a:xfrm>
          <a:prstGeom prst="rect">
            <a:avLst/>
          </a:prstGeom>
          <a:noFill/>
        </p:spPr>
        <p:txBody>
          <a:bodyPr wrap="square">
            <a:spAutoFit/>
          </a:bodyPr>
          <a:lstStyle/>
          <a:p>
            <a:r>
              <a:rPr lang="en-US" altLang="zh-CN" sz="1600" i="1" dirty="0">
                <a:solidFill>
                  <a:schemeClr val="accent5">
                    <a:lumMod val="75000"/>
                  </a:schemeClr>
                </a:solidFill>
              </a:rPr>
              <a:t>Craig D. Roberts, David G. Richards, Tanja Horn, Lei Chang</a:t>
            </a:r>
          </a:p>
          <a:p>
            <a:r>
              <a:rPr lang="en-US" altLang="zh-CN" sz="1600" i="1" dirty="0">
                <a:solidFill>
                  <a:schemeClr val="accent5">
                    <a:lumMod val="75000"/>
                  </a:schemeClr>
                </a:solidFill>
              </a:rPr>
              <a:t>Prog. Part. </a:t>
            </a:r>
            <a:r>
              <a:rPr lang="en-US" altLang="zh-CN" sz="1600" i="1" dirty="0" err="1">
                <a:solidFill>
                  <a:schemeClr val="accent5">
                    <a:lumMod val="75000"/>
                  </a:schemeClr>
                </a:solidFill>
              </a:rPr>
              <a:t>Nucl</a:t>
            </a:r>
            <a:r>
              <a:rPr lang="en-US" altLang="zh-CN" sz="1600" i="1" dirty="0">
                <a:solidFill>
                  <a:schemeClr val="accent5">
                    <a:lumMod val="75000"/>
                  </a:schemeClr>
                </a:solidFill>
              </a:rPr>
              <a:t>. Phys. 120 (2021) 103883</a:t>
            </a:r>
            <a:br>
              <a:rPr lang="en-US" altLang="zh-CN" sz="1400" dirty="0"/>
            </a:br>
            <a:endParaRPr lang="zh-CN" altLang="en-US" sz="1400" dirty="0">
              <a:solidFill>
                <a:srgbClr val="7030A0"/>
              </a:solidFill>
            </a:endParaRPr>
          </a:p>
        </p:txBody>
      </p:sp>
      <p:sp>
        <p:nvSpPr>
          <p:cNvPr id="18" name="Rectangle 11">
            <a:extLst>
              <a:ext uri="{FF2B5EF4-FFF2-40B4-BE49-F238E27FC236}">
                <a16:creationId xmlns:a16="http://schemas.microsoft.com/office/drawing/2014/main" id="{AE17A633-FF61-4668-89C0-A12A95A40C77}"/>
              </a:ext>
            </a:extLst>
          </p:cNvPr>
          <p:cNvSpPr/>
          <p:nvPr/>
        </p:nvSpPr>
        <p:spPr bwMode="auto">
          <a:xfrm>
            <a:off x="4074741" y="2024840"/>
            <a:ext cx="2865120" cy="36767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kumimoji="0" lang="en-GB" sz="2200" i="0" u="none" strike="noStrike" normalizeH="0" baseline="0" dirty="0">
                <a:ln w="0"/>
                <a:solidFill>
                  <a:schemeClr val="accent1"/>
                </a:solidFill>
                <a:effectLst>
                  <a:outerShdw blurRad="38100" dist="25400" dir="5400000" algn="ctr" rotWithShape="0">
                    <a:srgbClr val="6E747A">
                      <a:alpha val="43000"/>
                    </a:srgbClr>
                  </a:outerShdw>
                </a:effectLst>
                <a:latin typeface="Calibri" pitchFamily="34" charset="0"/>
              </a:rPr>
              <a:t>M</a:t>
            </a:r>
            <a:r>
              <a:rPr kumimoji="0" lang="en-GB" sz="2200" i="0" u="none" strike="noStrike" normalizeH="0" baseline="-25000" dirty="0">
                <a:ln w="0"/>
                <a:solidFill>
                  <a:schemeClr val="accent1"/>
                </a:solidFill>
                <a:effectLst>
                  <a:outerShdw blurRad="38100" dist="25400" dir="5400000" algn="ctr" rotWithShape="0">
                    <a:srgbClr val="6E747A">
                      <a:alpha val="43000"/>
                    </a:srgbClr>
                  </a:outerShdw>
                </a:effectLst>
                <a:latin typeface="Calibri" pitchFamily="34" charset="0"/>
              </a:rPr>
              <a:t>A=N+Z</a:t>
            </a:r>
            <a:r>
              <a:rPr kumimoji="0" lang="en-GB" sz="2200" i="0" u="none" strike="noStrike" normalizeH="0" baseline="0" dirty="0">
                <a:ln w="0"/>
                <a:solidFill>
                  <a:schemeClr val="accent1"/>
                </a:solidFill>
                <a:effectLst>
                  <a:outerShdw blurRad="38100" dist="25400" dir="5400000" algn="ctr" rotWithShape="0">
                    <a:srgbClr val="6E747A">
                      <a:alpha val="43000"/>
                    </a:srgbClr>
                  </a:outerShdw>
                </a:effectLst>
                <a:latin typeface="Calibri" pitchFamily="34" charset="0"/>
              </a:rPr>
              <a:t> </a:t>
            </a:r>
            <a:r>
              <a:rPr lang="en-GB" sz="2200" dirty="0">
                <a:ln w="0"/>
                <a:solidFill>
                  <a:schemeClr val="accent1"/>
                </a:solidFill>
                <a:effectLst>
                  <a:outerShdw blurRad="38100" dist="25400" dir="5400000" algn="ctr" rotWithShape="0">
                    <a:srgbClr val="6E747A">
                      <a:alpha val="43000"/>
                    </a:srgbClr>
                  </a:outerShdw>
                </a:effectLst>
              </a:rPr>
              <a:t>≈</a:t>
            </a:r>
            <a:r>
              <a:rPr kumimoji="0" lang="en-GB" sz="2200" i="0" u="none" strike="noStrike" normalizeH="0" baseline="0" dirty="0">
                <a:ln w="0"/>
                <a:solidFill>
                  <a:schemeClr val="accent1"/>
                </a:solidFill>
                <a:effectLst>
                  <a:outerShdw blurRad="38100" dist="25400" dir="5400000" algn="ctr" rotWithShape="0">
                    <a:srgbClr val="6E747A">
                      <a:alpha val="43000"/>
                    </a:srgbClr>
                  </a:outerShdw>
                </a:effectLst>
                <a:latin typeface="Calibri" pitchFamily="34" charset="0"/>
              </a:rPr>
              <a:t> N*</a:t>
            </a:r>
            <a:r>
              <a:rPr kumimoji="0" lang="en-GB" sz="2200" i="0" u="none" strike="noStrike" normalizeH="0" baseline="0" dirty="0" err="1">
                <a:ln w="0"/>
                <a:solidFill>
                  <a:schemeClr val="accent1"/>
                </a:solidFill>
                <a:effectLst>
                  <a:outerShdw blurRad="38100" dist="25400" dir="5400000" algn="ctr" rotWithShape="0">
                    <a:srgbClr val="6E747A">
                      <a:alpha val="43000"/>
                    </a:srgbClr>
                  </a:outerShdw>
                </a:effectLst>
                <a:latin typeface="Calibri" pitchFamily="34" charset="0"/>
              </a:rPr>
              <a:t>m</a:t>
            </a:r>
            <a:r>
              <a:rPr kumimoji="0" lang="en-GB" sz="2200" i="0" u="none" strike="noStrike" normalizeH="0" baseline="-25000" dirty="0" err="1">
                <a:ln w="0"/>
                <a:solidFill>
                  <a:schemeClr val="accent1"/>
                </a:solidFill>
                <a:effectLst>
                  <a:outerShdw blurRad="38100" dist="25400" dir="5400000" algn="ctr" rotWithShape="0">
                    <a:srgbClr val="6E747A">
                      <a:alpha val="43000"/>
                    </a:srgbClr>
                  </a:outerShdw>
                </a:effectLst>
                <a:latin typeface="Calibri" pitchFamily="34" charset="0"/>
              </a:rPr>
              <a:t>n</a:t>
            </a:r>
            <a:r>
              <a:rPr kumimoji="0" lang="en-GB" sz="2200" i="0" u="none" strike="noStrike" normalizeH="0" baseline="0" dirty="0">
                <a:ln w="0"/>
                <a:solidFill>
                  <a:schemeClr val="accent1"/>
                </a:solidFill>
                <a:effectLst>
                  <a:outerShdw blurRad="38100" dist="25400" dir="5400000" algn="ctr" rotWithShape="0">
                    <a:srgbClr val="6E747A">
                      <a:alpha val="43000"/>
                    </a:srgbClr>
                  </a:outerShdw>
                </a:effectLst>
                <a:latin typeface="Calibri" pitchFamily="34" charset="0"/>
              </a:rPr>
              <a:t> + Z*</a:t>
            </a:r>
            <a:r>
              <a:rPr kumimoji="0" lang="en-GB" sz="2200" i="0" u="none" strike="noStrike" normalizeH="0" baseline="0" dirty="0" err="1">
                <a:ln w="0"/>
                <a:solidFill>
                  <a:schemeClr val="accent1"/>
                </a:solidFill>
                <a:effectLst>
                  <a:outerShdw blurRad="38100" dist="25400" dir="5400000" algn="ctr" rotWithShape="0">
                    <a:srgbClr val="6E747A">
                      <a:alpha val="43000"/>
                    </a:srgbClr>
                  </a:outerShdw>
                </a:effectLst>
                <a:latin typeface="Calibri" pitchFamily="34" charset="0"/>
              </a:rPr>
              <a:t>m</a:t>
            </a:r>
            <a:r>
              <a:rPr kumimoji="0" lang="en-GB" sz="2200" i="0" u="none" strike="noStrike" normalizeH="0" baseline="-25000" dirty="0" err="1">
                <a:ln w="0"/>
                <a:solidFill>
                  <a:schemeClr val="accent1"/>
                </a:solidFill>
                <a:effectLst>
                  <a:outerShdw blurRad="38100" dist="25400" dir="5400000" algn="ctr" rotWithShape="0">
                    <a:srgbClr val="6E747A">
                      <a:alpha val="43000"/>
                    </a:srgbClr>
                  </a:outerShdw>
                </a:effectLst>
                <a:latin typeface="Calibri" pitchFamily="34" charset="0"/>
              </a:rPr>
              <a:t>p</a:t>
            </a:r>
            <a:endParaRPr kumimoji="0" lang="en-US" sz="2200" i="0" u="none" strike="noStrike" normalizeH="0" baseline="-25000" dirty="0">
              <a:ln w="0"/>
              <a:solidFill>
                <a:schemeClr val="accent1"/>
              </a:solidFill>
              <a:effectLst>
                <a:outerShdw blurRad="38100" dist="25400" dir="5400000" algn="ctr" rotWithShape="0">
                  <a:srgbClr val="6E747A">
                    <a:alpha val="43000"/>
                  </a:srgbClr>
                </a:outerShdw>
              </a:effectLst>
              <a:latin typeface="Calibri" pitchFamily="34" charset="0"/>
            </a:endParaRPr>
          </a:p>
        </p:txBody>
      </p:sp>
      <p:sp>
        <p:nvSpPr>
          <p:cNvPr id="2" name="灯片编号占位符 1"/>
          <p:cNvSpPr>
            <a:spLocks noGrp="1"/>
          </p:cNvSpPr>
          <p:nvPr>
            <p:ph type="sldNum" sz="quarter" idx="12"/>
          </p:nvPr>
        </p:nvSpPr>
        <p:spPr/>
        <p:txBody>
          <a:bodyPr/>
          <a:lstStyle/>
          <a:p>
            <a:pPr marL="0" marR="0" lvl="0" indent="0" algn="r" defTabSz="914400">
              <a:lnSpc>
                <a:spcPct val="100000"/>
              </a:lnSpc>
              <a:spcBef>
                <a:spcPts val="0"/>
              </a:spcBef>
              <a:spcAft>
                <a:spcPts val="0"/>
              </a:spcAft>
              <a:buClrTx/>
              <a:buSzTx/>
              <a:buFontTx/>
              <a:buNone/>
              <a:defRPr/>
            </a:pPr>
            <a:fld id="{87034D8C-3CB4-402A-BC46-2AB14C0FE90A}" type="slidenum">
              <a:rPr lang="en-US" sz="900" b="0" i="0" u="none" strike="noStrike" cap="none" spc="0" smtClean="0">
                <a:ln>
                  <a:noFill/>
                </a:ln>
                <a:solidFill>
                  <a:prstClr val="black"/>
                </a:solidFill>
                <a:latin typeface="Calibri"/>
                <a:ea typeface="+mn-ea"/>
                <a:cs typeface="+mn-cs"/>
              </a:rPr>
              <a:t>2</a:t>
            </a:fld>
            <a:endParaRPr lang="en-US" sz="900" b="0" i="0" u="none" strike="noStrike" cap="none" spc="0">
              <a:ln>
                <a:noFill/>
              </a:ln>
              <a:solidFill>
                <a:prstClr val="black"/>
              </a:solidFill>
              <a:latin typeface="Calibri"/>
              <a:ea typeface="+mn-ea"/>
              <a:cs typeface="+mn-cs"/>
            </a:endParaRPr>
          </a:p>
        </p:txBody>
      </p:sp>
      <p:grpSp>
        <p:nvGrpSpPr>
          <p:cNvPr id="7" name="组合 6"/>
          <p:cNvGrpSpPr/>
          <p:nvPr/>
        </p:nvGrpSpPr>
        <p:grpSpPr>
          <a:xfrm>
            <a:off x="333093" y="4566486"/>
            <a:ext cx="11770526" cy="2004790"/>
            <a:chOff x="333093" y="4566486"/>
            <a:chExt cx="11770526" cy="2004790"/>
          </a:xfrm>
        </p:grpSpPr>
        <p:sp>
          <p:nvSpPr>
            <p:cNvPr id="19" name="矩形 18">
              <a:extLst>
                <a:ext uri="{FF2B5EF4-FFF2-40B4-BE49-F238E27FC236}">
                  <a16:creationId xmlns:a16="http://schemas.microsoft.com/office/drawing/2014/main" id="{C91FE4B5-5CE2-0BDB-EB5A-41AE1218E6F9}"/>
                </a:ext>
              </a:extLst>
            </p:cNvPr>
            <p:cNvSpPr/>
            <p:nvPr/>
          </p:nvSpPr>
          <p:spPr bwMode="auto">
            <a:xfrm>
              <a:off x="333093" y="5534533"/>
              <a:ext cx="5368777" cy="461665"/>
            </a:xfrm>
            <a:prstGeom prst="rect">
              <a:avLst/>
            </a:prstGeom>
          </p:spPr>
          <p:txBody>
            <a:bodyPr wrap="none">
              <a:spAutoFit/>
            </a:bodyPr>
            <a:lstStyle/>
            <a:p>
              <a:pPr marL="342900" marR="0" lvl="0" indent="-342900" algn="l" defTabSz="914400">
                <a:lnSpc>
                  <a:spcPct val="100000"/>
                </a:lnSpc>
                <a:spcBef>
                  <a:spcPts val="0"/>
                </a:spcBef>
                <a:spcAft>
                  <a:spcPts val="0"/>
                </a:spcAft>
                <a:buClr>
                  <a:srgbClr val="632E62"/>
                </a:buClr>
                <a:buSzTx/>
                <a:buFont typeface="Wingdings"/>
                <a:buChar char="Ø"/>
                <a:defRPr/>
              </a:pPr>
              <a:r>
                <a:rPr lang="en-GB" sz="2400" b="0" i="0" u="none" strike="noStrike" cap="none" spc="0" dirty="0">
                  <a:ln>
                    <a:noFill/>
                  </a:ln>
                  <a:solidFill>
                    <a:srgbClr val="632E62"/>
                  </a:solidFill>
                  <a:latin typeface="Calibri"/>
                  <a:ea typeface="+mn-ea"/>
                  <a:cs typeface="+mn-cs"/>
                </a:rPr>
                <a:t>EHM generates broadening in DF &amp; DA</a:t>
              </a:r>
              <a:endParaRPr dirty="0"/>
            </a:p>
          </p:txBody>
        </p:sp>
        <p:pic>
          <p:nvPicPr>
            <p:cNvPr id="3" name="图片 2"/>
            <p:cNvPicPr>
              <a:picLocks noChangeAspect="1"/>
            </p:cNvPicPr>
            <p:nvPr/>
          </p:nvPicPr>
          <p:blipFill>
            <a:blip r:embed="rId4"/>
            <a:stretch>
              <a:fillRect/>
            </a:stretch>
          </p:blipFill>
          <p:spPr>
            <a:xfrm>
              <a:off x="8214268" y="4566486"/>
              <a:ext cx="3889351" cy="2004790"/>
            </a:xfrm>
            <a:prstGeom prst="rect">
              <a:avLst/>
            </a:prstGeom>
          </p:spPr>
        </p:pic>
        <p:sp>
          <p:nvSpPr>
            <p:cNvPr id="22" name="矩形 21">
              <a:extLst>
                <a:ext uri="{FF2B5EF4-FFF2-40B4-BE49-F238E27FC236}">
                  <a16:creationId xmlns:a16="http://schemas.microsoft.com/office/drawing/2014/main" id="{C91FE4B5-5CE2-0BDB-EB5A-41AE1218E6F9}"/>
                </a:ext>
              </a:extLst>
            </p:cNvPr>
            <p:cNvSpPr/>
            <p:nvPr/>
          </p:nvSpPr>
          <p:spPr bwMode="auto">
            <a:xfrm>
              <a:off x="333093" y="4918560"/>
              <a:ext cx="7888698" cy="461665"/>
            </a:xfrm>
            <a:prstGeom prst="rect">
              <a:avLst/>
            </a:prstGeom>
          </p:spPr>
          <p:txBody>
            <a:bodyPr wrap="none">
              <a:spAutoFit/>
            </a:bodyPr>
            <a:lstStyle/>
            <a:p>
              <a:pPr marL="342900" marR="0" lvl="0" indent="-342900" algn="l" defTabSz="914400">
                <a:lnSpc>
                  <a:spcPct val="100000"/>
                </a:lnSpc>
                <a:spcBef>
                  <a:spcPts val="0"/>
                </a:spcBef>
                <a:spcAft>
                  <a:spcPts val="0"/>
                </a:spcAft>
                <a:buClr>
                  <a:srgbClr val="632E62"/>
                </a:buClr>
                <a:buSzTx/>
                <a:buFont typeface="Wingdings"/>
                <a:buChar char="Ø"/>
                <a:defRPr/>
              </a:pPr>
              <a:r>
                <a:rPr lang="en-GB" sz="2400" b="0" i="0" u="none" strike="noStrike" cap="none" spc="0" dirty="0">
                  <a:ln>
                    <a:noFill/>
                  </a:ln>
                  <a:solidFill>
                    <a:srgbClr val="632E62"/>
                  </a:solidFill>
                  <a:latin typeface="Calibri"/>
                  <a:ea typeface="+mn-ea"/>
                  <a:cs typeface="+mn-cs"/>
                </a:rPr>
                <a:t>EHM are expressed in every strong interaction observables</a:t>
              </a:r>
              <a:endParaRPr dirty="0"/>
            </a:p>
          </p:txBody>
        </p:sp>
        <p:sp>
          <p:nvSpPr>
            <p:cNvPr id="24" name="文本框 23">
              <a:extLst>
                <a:ext uri="{FF2B5EF4-FFF2-40B4-BE49-F238E27FC236}">
                  <a16:creationId xmlns:a16="http://schemas.microsoft.com/office/drawing/2014/main" id="{49860918-2B10-E4BD-C224-4D06C8F90D25}"/>
                </a:ext>
              </a:extLst>
            </p:cNvPr>
            <p:cNvSpPr txBox="1"/>
            <p:nvPr/>
          </p:nvSpPr>
          <p:spPr bwMode="auto">
            <a:xfrm>
              <a:off x="1676400" y="6034899"/>
              <a:ext cx="6040216" cy="307777"/>
            </a:xfrm>
            <a:prstGeom prst="rect">
              <a:avLst/>
            </a:prstGeom>
            <a:noFill/>
          </p:spPr>
          <p:txBody>
            <a:bodyPr wrap="square">
              <a:spAutoFit/>
            </a:bodyPr>
            <a:lstStyle/>
            <a:p>
              <a:pPr lvl="0" rtl="0">
                <a:defRPr/>
              </a:pPr>
              <a:r>
                <a:rPr kumimoji="0" lang="en-US" altLang="zh-CN" sz="1400" b="0" i="1" u="none" strike="noStrike" kern="1200" cap="none" spc="0" normalizeH="0" baseline="0" noProof="0" dirty="0">
                  <a:ln>
                    <a:noFill/>
                  </a:ln>
                  <a:solidFill>
                    <a:schemeClr val="accent5">
                      <a:lumMod val="75000"/>
                    </a:schemeClr>
                  </a:solidFill>
                  <a:effectLst/>
                  <a:uLnTx/>
                  <a:uFillTx/>
                  <a:latin typeface="Calibri"/>
                  <a:cs typeface="Arial"/>
                </a:rPr>
                <a:t>Hui-Yu Xing et al., </a:t>
              </a:r>
              <a:r>
                <a:rPr lang="en-US" altLang="zh-CN" sz="1400" i="1" kern="1200" dirty="0" err="1">
                  <a:solidFill>
                    <a:schemeClr val="accent5">
                      <a:lumMod val="75000"/>
                    </a:schemeClr>
                  </a:solidFill>
                </a:rPr>
                <a:t>Phys.Lett.B</a:t>
              </a:r>
              <a:r>
                <a:rPr lang="en-US" altLang="zh-CN" sz="1400" i="1" kern="1200" dirty="0">
                  <a:solidFill>
                    <a:schemeClr val="accent5">
                      <a:lumMod val="75000"/>
                    </a:schemeClr>
                  </a:solidFill>
                </a:rPr>
                <a:t> 849 (2024) 138462</a:t>
              </a:r>
              <a:endParaRPr kumimoji="0" lang="zh-CN" altLang="en-US" sz="1200" b="0" i="1" u="none" strike="noStrike" kern="1200" cap="none" spc="0" normalizeH="0" baseline="0" noProof="0" dirty="0">
                <a:ln>
                  <a:noFill/>
                </a:ln>
                <a:solidFill>
                  <a:schemeClr val="accent5">
                    <a:lumMod val="75000"/>
                  </a:schemeClr>
                </a:solidFill>
                <a:effectLst/>
                <a:uLnTx/>
                <a:uFillTx/>
                <a:latin typeface="Calibri"/>
                <a:cs typeface="Arial"/>
              </a:endParaRPr>
            </a:p>
          </p:txBody>
        </p:sp>
      </p:grpSp>
    </p:spTree>
    <p:extLst>
      <p:ext uri="{BB962C8B-B14F-4D97-AF65-F5344CB8AC3E}">
        <p14:creationId xmlns:p14="http://schemas.microsoft.com/office/powerpoint/2010/main" val="27775064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0" advTm="73151"/>
    </mc:Choice>
    <mc:Fallback xmlns="">
      <p:transition advTm="731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par>
                                <p:cTn id="19" presetID="10"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40" grpId="0"/>
      <p:bldP spid="41" grpId="0"/>
      <p:bldP spid="42"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矩形 5"/>
          <p:cNvSpPr/>
          <p:nvPr/>
        </p:nvSpPr>
        <p:spPr bwMode="auto">
          <a:xfrm>
            <a:off x="10180089" y="6134431"/>
            <a:ext cx="1556829" cy="23684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Calibri"/>
              <a:ea typeface="+mn-ea"/>
              <a:cs typeface="Arial"/>
            </a:endParaRPr>
          </a:p>
        </p:txBody>
      </p:sp>
      <p:sp>
        <p:nvSpPr>
          <p:cNvPr id="9" name="Title 1"/>
          <p:cNvSpPr txBox="1"/>
          <p:nvPr/>
        </p:nvSpPr>
        <p:spPr bwMode="auto">
          <a:xfrm>
            <a:off x="292222" y="96916"/>
            <a:ext cx="4952223" cy="6081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ts val="0"/>
              </a:spcBef>
              <a:spcAft>
                <a:spcPts val="0"/>
              </a:spcAft>
              <a:defRPr sz="2600" b="1">
                <a:solidFill>
                  <a:schemeClr val="tx2"/>
                </a:solidFill>
                <a:latin typeface="+mj-lt"/>
                <a:ea typeface="+mj-ea"/>
                <a:cs typeface="+mj-cs"/>
              </a:defRPr>
            </a:lvl1pPr>
            <a:lvl2pPr algn="l">
              <a:spcBef>
                <a:spcPts val="0"/>
              </a:spcBef>
              <a:spcAft>
                <a:spcPts val="0"/>
              </a:spcAft>
              <a:defRPr sz="2600" b="1">
                <a:solidFill>
                  <a:schemeClr val="tx2"/>
                </a:solidFill>
                <a:latin typeface="Trebuchet MS"/>
              </a:defRPr>
            </a:lvl2pPr>
            <a:lvl3pPr algn="l">
              <a:spcBef>
                <a:spcPts val="0"/>
              </a:spcBef>
              <a:spcAft>
                <a:spcPts val="0"/>
              </a:spcAft>
              <a:defRPr sz="2600" b="1">
                <a:solidFill>
                  <a:schemeClr val="tx2"/>
                </a:solidFill>
                <a:latin typeface="Trebuchet MS"/>
              </a:defRPr>
            </a:lvl3pPr>
            <a:lvl4pPr algn="l">
              <a:spcBef>
                <a:spcPts val="0"/>
              </a:spcBef>
              <a:spcAft>
                <a:spcPts val="0"/>
              </a:spcAft>
              <a:defRPr sz="2600" b="1">
                <a:solidFill>
                  <a:schemeClr val="tx2"/>
                </a:solidFill>
                <a:latin typeface="Trebuchet MS"/>
              </a:defRPr>
            </a:lvl4pPr>
            <a:lvl5pPr algn="l">
              <a:spcBef>
                <a:spcPts val="0"/>
              </a:spcBef>
              <a:spcAft>
                <a:spcPts val="0"/>
              </a:spcAft>
              <a:defRPr sz="2600" b="1">
                <a:solidFill>
                  <a:schemeClr val="tx2"/>
                </a:solidFill>
                <a:latin typeface="Trebuchet MS"/>
              </a:defRPr>
            </a:lvl5pPr>
            <a:lvl6pPr marL="457200" algn="l">
              <a:spcBef>
                <a:spcPts val="0"/>
              </a:spcBef>
              <a:spcAft>
                <a:spcPts val="0"/>
              </a:spcAft>
              <a:defRPr sz="2600" b="1">
                <a:solidFill>
                  <a:schemeClr val="tx2"/>
                </a:solidFill>
                <a:latin typeface="Trebuchet MS"/>
              </a:defRPr>
            </a:lvl6pPr>
            <a:lvl7pPr marL="914400" algn="l">
              <a:spcBef>
                <a:spcPts val="0"/>
              </a:spcBef>
              <a:spcAft>
                <a:spcPts val="0"/>
              </a:spcAft>
              <a:defRPr sz="2600" b="1">
                <a:solidFill>
                  <a:schemeClr val="tx2"/>
                </a:solidFill>
                <a:latin typeface="Trebuchet MS"/>
              </a:defRPr>
            </a:lvl7pPr>
            <a:lvl8pPr marL="1371600" algn="l">
              <a:spcBef>
                <a:spcPts val="0"/>
              </a:spcBef>
              <a:spcAft>
                <a:spcPts val="0"/>
              </a:spcAft>
              <a:defRPr sz="2600" b="1">
                <a:solidFill>
                  <a:schemeClr val="tx2"/>
                </a:solidFill>
                <a:latin typeface="Trebuchet MS"/>
              </a:defRPr>
            </a:lvl8pPr>
            <a:lvl9pPr marL="1828800" algn="l">
              <a:spcBef>
                <a:spcPts val="0"/>
              </a:spcBef>
              <a:spcAft>
                <a:spcPts val="0"/>
              </a:spcAft>
              <a:defRPr sz="2600" b="1">
                <a:solidFill>
                  <a:schemeClr val="tx2"/>
                </a:solidFill>
                <a:latin typeface="Trebuchet M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1" dirty="0">
                <a:ln w="0"/>
                <a:solidFill>
                  <a:srgbClr val="92278F"/>
                </a:solidFill>
                <a:latin typeface="Trebuchet MS"/>
                <a:cs typeface="Arial"/>
              </a:rPr>
              <a:t>Fragmentation Function</a:t>
            </a:r>
            <a:endParaRPr kumimoji="0" lang="en-US" sz="3200" b="0" i="1" u="none" strike="noStrike" kern="0" cap="none" spc="0" normalizeH="0" baseline="0" noProof="0" dirty="0">
              <a:ln w="0"/>
              <a:solidFill>
                <a:srgbClr val="92278F"/>
              </a:solidFill>
              <a:effectLst/>
              <a:uLnTx/>
              <a:uFillTx/>
              <a:latin typeface="Trebuchet MS"/>
              <a:ea typeface="+mj-ea"/>
              <a:cs typeface="Arial"/>
            </a:endParaRPr>
          </a:p>
        </p:txBody>
      </p:sp>
      <p:sp>
        <p:nvSpPr>
          <p:cNvPr id="10" name="文本框 9"/>
          <p:cNvSpPr txBox="1"/>
          <p:nvPr/>
        </p:nvSpPr>
        <p:spPr bwMode="auto">
          <a:xfrm>
            <a:off x="215245" y="687197"/>
            <a:ext cx="10058400" cy="769441"/>
          </a:xfrm>
          <a:prstGeom prst="rect">
            <a:avLst/>
          </a:prstGeom>
          <a:noFill/>
        </p:spPr>
        <p:txBody>
          <a:bodyPr wrap="square" rtlCol="0">
            <a:spAutoFit/>
          </a:bodyPr>
          <a:lstStyle/>
          <a:p>
            <a:pPr marL="342900" lvl="0" indent="-342900" rtl="0">
              <a:buFont typeface="Wingdings" panose="05000000000000000000" pitchFamily="2" charset="2"/>
              <a:buChar char="Ø"/>
              <a:defRPr/>
            </a:pPr>
            <a:r>
              <a:rPr kumimoji="0" lang="en-US" altLang="zh-CN" sz="2200" b="0" i="0" u="none" strike="noStrike" kern="0" cap="none" spc="0" normalizeH="0" baseline="0" noProof="0" dirty="0">
                <a:ln>
                  <a:noFill/>
                </a:ln>
                <a:solidFill>
                  <a:srgbClr val="632E62"/>
                </a:solidFill>
                <a:effectLst/>
                <a:uLnTx/>
                <a:uFillTx/>
                <a:cs typeface="Arial"/>
              </a:rPr>
              <a:t>High energy interaction often produce jets of energetic hadrons</a:t>
            </a:r>
          </a:p>
          <a:p>
            <a:pPr lvl="0" rtl="0">
              <a:defRPr/>
            </a:pPr>
            <a:r>
              <a:rPr lang="en-US" altLang="zh-CN" sz="2200" noProof="0" dirty="0">
                <a:solidFill>
                  <a:srgbClr val="632E62"/>
                </a:solidFill>
                <a:cs typeface="Arial"/>
              </a:rPr>
              <a:t>     - nearly parallel longitudinal momenta &amp; relative small transverse momenta.</a:t>
            </a:r>
            <a:endParaRPr kumimoji="0" lang="en-US" altLang="zh-CN" sz="2200" b="0" i="0" u="none" strike="noStrike" kern="0" cap="none" spc="0" normalizeH="0" baseline="0" noProof="0" dirty="0">
              <a:ln>
                <a:noFill/>
              </a:ln>
              <a:solidFill>
                <a:srgbClr val="632E62"/>
              </a:solidFill>
              <a:effectLst/>
              <a:uLnTx/>
              <a:uFillTx/>
              <a:cs typeface="Arial"/>
            </a:endParaRPr>
          </a:p>
        </p:txBody>
      </p:sp>
      <p:sp>
        <p:nvSpPr>
          <p:cNvPr id="26" name="Footer Placeholder 4">
            <a:extLst>
              <a:ext uri="{FF2B5EF4-FFF2-40B4-BE49-F238E27FC236}">
                <a16:creationId xmlns:a16="http://schemas.microsoft.com/office/drawing/2014/main" id="{6EAC9E42-EEC7-8875-1ADB-60B53D86FF0A}"/>
              </a:ext>
            </a:extLst>
          </p:cNvPr>
          <p:cNvSpPr>
            <a:spLocks noGrp="1"/>
          </p:cNvSpPr>
          <p:nvPr>
            <p:ph type="ftr" sz="quarter" idx="11"/>
          </p:nvPr>
        </p:nvSpPr>
        <p:spPr>
          <a:xfrm>
            <a:off x="914400" y="6342676"/>
            <a:ext cx="7922684" cy="228600"/>
          </a:xfrm>
        </p:spPr>
        <p:txBody>
          <a:bodyPr/>
          <a:lstStyle/>
          <a:p>
            <a:r>
              <a:rPr lang="fr-FR" altLang="zh-CN" sz="1100"/>
              <a:t>hyxing.phys@gmail.com, Pion and Kaon Fragmentation Functions. Total pages (18) </a:t>
            </a:r>
            <a:endParaRPr lang="en-US" sz="1100" dirty="0"/>
          </a:p>
        </p:txBody>
      </p:sp>
      <p:sp>
        <p:nvSpPr>
          <p:cNvPr id="2" name="灯片编号占位符 1"/>
          <p:cNvSpPr>
            <a:spLocks noGrp="1"/>
          </p:cNvSpPr>
          <p:nvPr>
            <p:ph type="sldNum" sz="quarter" idx="12"/>
          </p:nvPr>
        </p:nvSpPr>
        <p:spPr/>
        <p:txBody>
          <a:bodyPr/>
          <a:lstStyle/>
          <a:p>
            <a:pPr marL="0" marR="0" lvl="0" indent="0" algn="r" defTabSz="914400">
              <a:lnSpc>
                <a:spcPct val="100000"/>
              </a:lnSpc>
              <a:spcBef>
                <a:spcPts val="0"/>
              </a:spcBef>
              <a:spcAft>
                <a:spcPts val="0"/>
              </a:spcAft>
              <a:buClrTx/>
              <a:buSzTx/>
              <a:buFontTx/>
              <a:buNone/>
              <a:defRPr/>
            </a:pPr>
            <a:fld id="{87034D8C-3CB4-402A-BC46-2AB14C0FE90A}" type="slidenum">
              <a:rPr lang="en-US" sz="900" b="0" i="0" u="none" strike="noStrike" cap="none" spc="0" smtClean="0">
                <a:ln>
                  <a:noFill/>
                </a:ln>
                <a:solidFill>
                  <a:prstClr val="black"/>
                </a:solidFill>
                <a:latin typeface="Calibri"/>
                <a:ea typeface="+mn-ea"/>
                <a:cs typeface="+mn-cs"/>
              </a:rPr>
              <a:t>3</a:t>
            </a:fld>
            <a:endParaRPr lang="en-US" sz="900" b="0" i="0" u="none" strike="noStrike" cap="none" spc="0">
              <a:ln>
                <a:noFill/>
              </a:ln>
              <a:solidFill>
                <a:prstClr val="black"/>
              </a:solidFill>
              <a:latin typeface="Calibri"/>
              <a:ea typeface="+mn-ea"/>
              <a:cs typeface="+mn-cs"/>
            </a:endParaRPr>
          </a:p>
        </p:txBody>
      </p:sp>
      <p:sp>
        <p:nvSpPr>
          <p:cNvPr id="14" name="文本框 13"/>
          <p:cNvSpPr txBox="1"/>
          <p:nvPr/>
        </p:nvSpPr>
        <p:spPr bwMode="auto">
          <a:xfrm>
            <a:off x="215245" y="1557686"/>
            <a:ext cx="10058400" cy="430887"/>
          </a:xfrm>
          <a:prstGeom prst="rect">
            <a:avLst/>
          </a:prstGeom>
          <a:noFill/>
        </p:spPr>
        <p:txBody>
          <a:bodyPr wrap="square" rtlCol="0">
            <a:spAutoFit/>
          </a:bodyPr>
          <a:lstStyle/>
          <a:p>
            <a:pPr marL="342900" lvl="0" indent="-342900" rtl="0">
              <a:buFont typeface="Wingdings" panose="05000000000000000000" pitchFamily="2" charset="2"/>
              <a:buChar char="Ø"/>
              <a:defRPr/>
            </a:pPr>
            <a:r>
              <a:rPr kumimoji="0" lang="en-US" altLang="zh-CN" sz="2200" b="0" i="0" u="none" strike="noStrike" kern="0" cap="none" spc="0" normalizeH="0" baseline="0" noProof="0" dirty="0">
                <a:ln>
                  <a:noFill/>
                </a:ln>
                <a:solidFill>
                  <a:srgbClr val="632E62"/>
                </a:solidFill>
                <a:effectLst/>
                <a:uLnTx/>
                <a:uFillTx/>
                <a:cs typeface="Arial"/>
              </a:rPr>
              <a:t>Such jets are normally understood</a:t>
            </a:r>
            <a:r>
              <a:rPr kumimoji="0" lang="en-US" altLang="zh-CN" sz="2200" b="0" i="0" u="none" strike="noStrike" kern="0" cap="none" spc="0" normalizeH="0" noProof="0" dirty="0">
                <a:ln>
                  <a:noFill/>
                </a:ln>
                <a:solidFill>
                  <a:srgbClr val="632E62"/>
                </a:solidFill>
                <a:effectLst/>
                <a:uLnTx/>
                <a:uFillTx/>
                <a:cs typeface="Arial"/>
              </a:rPr>
              <a:t> to originate with gluon and quark </a:t>
            </a:r>
            <a:r>
              <a:rPr kumimoji="0" lang="en-US" altLang="zh-CN" sz="2200" b="0" i="0" u="none" strike="noStrike" kern="0" cap="none" spc="0" normalizeH="0" noProof="0" dirty="0" err="1">
                <a:ln>
                  <a:noFill/>
                </a:ln>
                <a:solidFill>
                  <a:srgbClr val="632E62"/>
                </a:solidFill>
                <a:effectLst/>
                <a:uLnTx/>
                <a:uFillTx/>
                <a:cs typeface="Arial"/>
              </a:rPr>
              <a:t>partons</a:t>
            </a:r>
            <a:endParaRPr kumimoji="0" lang="en-US" altLang="zh-CN" sz="2200" b="0" i="0" u="none" strike="noStrike" kern="0" cap="none" spc="0" normalizeH="0" baseline="0" noProof="0" dirty="0">
              <a:ln>
                <a:noFill/>
              </a:ln>
              <a:solidFill>
                <a:srgbClr val="632E62"/>
              </a:solidFill>
              <a:effectLst/>
              <a:uLnTx/>
              <a:uFillTx/>
              <a:cs typeface="Arial"/>
            </a:endParaRPr>
          </a:p>
        </p:txBody>
      </p:sp>
      <p:sp>
        <p:nvSpPr>
          <p:cNvPr id="15" name="矩形 14"/>
          <p:cNvSpPr/>
          <p:nvPr/>
        </p:nvSpPr>
        <p:spPr>
          <a:xfrm>
            <a:off x="1066800" y="1997303"/>
            <a:ext cx="4381112" cy="430887"/>
          </a:xfrm>
          <a:prstGeom prst="rect">
            <a:avLst/>
          </a:prstGeom>
        </p:spPr>
        <p:txBody>
          <a:bodyPr wrap="square">
            <a:spAutoFit/>
          </a:bodyPr>
          <a:lstStyle/>
          <a:p>
            <a:pPr lvl="0" rtl="0">
              <a:defRPr/>
            </a:pPr>
            <a:r>
              <a:rPr lang="en-US" altLang="zh-CN" sz="2200" dirty="0">
                <a:solidFill>
                  <a:srgbClr val="632E62"/>
                </a:solidFill>
              </a:rPr>
              <a:t>- produced in the initial collision </a:t>
            </a:r>
          </a:p>
        </p:txBody>
      </p:sp>
      <p:sp>
        <p:nvSpPr>
          <p:cNvPr id="17" name="矩形 16"/>
          <p:cNvSpPr/>
          <p:nvPr/>
        </p:nvSpPr>
        <p:spPr bwMode="auto">
          <a:xfrm>
            <a:off x="1049512" y="2428190"/>
            <a:ext cx="4381112" cy="461665"/>
          </a:xfrm>
          <a:prstGeom prst="rect">
            <a:avLst/>
          </a:prstGeom>
        </p:spPr>
        <p:txBody>
          <a:bodyPr wrap="square">
            <a:spAutoFit/>
          </a:bodyPr>
          <a:lstStyle/>
          <a:p>
            <a:pPr lvl="0" rtl="0">
              <a:defRPr/>
            </a:pPr>
            <a:r>
              <a:rPr lang="en-US" altLang="zh-CN" sz="2400" dirty="0">
                <a:solidFill>
                  <a:srgbClr val="632E62"/>
                </a:solidFill>
              </a:rPr>
              <a:t>- </a:t>
            </a:r>
            <a:r>
              <a:rPr lang="en-US" altLang="zh-CN" sz="2200" dirty="0">
                <a:solidFill>
                  <a:srgbClr val="632E62"/>
                </a:solidFill>
              </a:rPr>
              <a:t>Escape interaction region</a:t>
            </a:r>
          </a:p>
        </p:txBody>
      </p:sp>
      <p:sp>
        <p:nvSpPr>
          <p:cNvPr id="18" name="矩形 17"/>
          <p:cNvSpPr/>
          <p:nvPr/>
        </p:nvSpPr>
        <p:spPr bwMode="auto">
          <a:xfrm>
            <a:off x="1049512" y="2888357"/>
            <a:ext cx="10781912" cy="461665"/>
          </a:xfrm>
          <a:prstGeom prst="rect">
            <a:avLst/>
          </a:prstGeom>
        </p:spPr>
        <p:txBody>
          <a:bodyPr wrap="square">
            <a:spAutoFit/>
          </a:bodyPr>
          <a:lstStyle/>
          <a:p>
            <a:pPr lvl="0" rtl="0">
              <a:defRPr/>
            </a:pPr>
            <a:r>
              <a:rPr lang="en-US" altLang="zh-CN" sz="2400" dirty="0">
                <a:solidFill>
                  <a:srgbClr val="632E62"/>
                </a:solidFill>
              </a:rPr>
              <a:t>- </a:t>
            </a:r>
            <a:r>
              <a:rPr lang="en-US" altLang="zh-CN" sz="2200" dirty="0">
                <a:solidFill>
                  <a:srgbClr val="632E62"/>
                </a:solidFill>
              </a:rPr>
              <a:t>Driven by “confinement forces”, fragment into a shower of </a:t>
            </a:r>
            <a:r>
              <a:rPr lang="en-US" altLang="zh-CN" sz="2200" dirty="0" err="1">
                <a:solidFill>
                  <a:srgbClr val="632E62"/>
                </a:solidFill>
              </a:rPr>
              <a:t>colourless</a:t>
            </a:r>
            <a:r>
              <a:rPr lang="en-US" altLang="zh-CN" sz="2200" dirty="0">
                <a:solidFill>
                  <a:srgbClr val="632E62"/>
                </a:solidFill>
              </a:rPr>
              <a:t> hadrons</a:t>
            </a:r>
          </a:p>
        </p:txBody>
      </p:sp>
      <p:sp>
        <p:nvSpPr>
          <p:cNvPr id="19" name="文本框 18"/>
          <p:cNvSpPr txBox="1"/>
          <p:nvPr/>
        </p:nvSpPr>
        <p:spPr bwMode="auto">
          <a:xfrm>
            <a:off x="285937" y="3409246"/>
            <a:ext cx="10222592" cy="769441"/>
          </a:xfrm>
          <a:prstGeom prst="rect">
            <a:avLst/>
          </a:prstGeom>
          <a:noFill/>
        </p:spPr>
        <p:txBody>
          <a:bodyPr wrap="square" rtlCol="0">
            <a:spAutoFit/>
          </a:bodyPr>
          <a:lstStyle/>
          <a:p>
            <a:pPr marL="342900" lvl="0" indent="-342900" rtl="0">
              <a:buFont typeface="Wingdings" panose="05000000000000000000" pitchFamily="2" charset="2"/>
              <a:buChar char="Ø"/>
              <a:defRPr/>
            </a:pPr>
            <a:r>
              <a:rPr kumimoji="0" lang="en-US" altLang="zh-CN" sz="2200" b="0" i="0" u="none" strike="noStrike" kern="0" cap="none" spc="0" normalizeH="0" baseline="0" noProof="0" dirty="0" err="1">
                <a:ln>
                  <a:noFill/>
                </a:ln>
                <a:solidFill>
                  <a:srgbClr val="632E62"/>
                </a:solidFill>
                <a:effectLst/>
                <a:uLnTx/>
                <a:uFillTx/>
                <a:cs typeface="Arial"/>
              </a:rPr>
              <a:t>Hadronisation</a:t>
            </a:r>
            <a:r>
              <a:rPr kumimoji="0" lang="en-US" altLang="zh-CN" sz="2200" b="0" i="0" u="none" strike="noStrike" kern="0" cap="none" spc="0" normalizeH="0" baseline="0" noProof="0" dirty="0">
                <a:ln>
                  <a:noFill/>
                </a:ln>
                <a:solidFill>
                  <a:srgbClr val="632E62"/>
                </a:solidFill>
                <a:effectLst/>
                <a:uLnTx/>
                <a:uFillTx/>
                <a:cs typeface="Arial"/>
              </a:rPr>
              <a:t> processes are described</a:t>
            </a:r>
            <a:r>
              <a:rPr kumimoji="0" lang="en-US" altLang="zh-CN" sz="2200" b="0" i="0" u="none" strike="noStrike" kern="0" cap="none" spc="0" normalizeH="0" noProof="0" dirty="0">
                <a:ln>
                  <a:noFill/>
                </a:ln>
                <a:solidFill>
                  <a:srgbClr val="632E62"/>
                </a:solidFill>
                <a:effectLst/>
                <a:uLnTx/>
                <a:uFillTx/>
                <a:cs typeface="Arial"/>
              </a:rPr>
              <a:t> by fragmentation functions (FFs)</a:t>
            </a:r>
          </a:p>
          <a:p>
            <a:pPr lvl="0" rtl="0">
              <a:defRPr/>
            </a:pPr>
            <a:r>
              <a:rPr lang="en-US" altLang="zh-CN" sz="2200" dirty="0">
                <a:solidFill>
                  <a:srgbClr val="632E62"/>
                </a:solidFill>
              </a:rPr>
              <a:t>      … probability densities:</a:t>
            </a:r>
          </a:p>
        </p:txBody>
      </p:sp>
      <p:sp>
        <p:nvSpPr>
          <p:cNvPr id="16" name="矩形 15"/>
          <p:cNvSpPr/>
          <p:nvPr/>
        </p:nvSpPr>
        <p:spPr>
          <a:xfrm>
            <a:off x="2749116" y="4524142"/>
            <a:ext cx="7550481" cy="1015663"/>
          </a:xfrm>
          <a:prstGeom prst="rect">
            <a:avLst/>
          </a:prstGeom>
        </p:spPr>
        <p:txBody>
          <a:bodyPr wrap="square">
            <a:spAutoFit/>
          </a:bodyPr>
          <a:lstStyle/>
          <a:p>
            <a:pPr marL="285750" lvl="0" indent="-285750" rtl="0">
              <a:buFont typeface="Wingdings" panose="05000000000000000000" pitchFamily="2" charset="2"/>
              <a:buChar char="ü"/>
              <a:defRPr/>
            </a:pPr>
            <a:r>
              <a:rPr lang="en-US" altLang="zh-CN" sz="2000" dirty="0">
                <a:solidFill>
                  <a:srgbClr val="632E62"/>
                </a:solidFill>
              </a:rPr>
              <a:t>interaction </a:t>
            </a:r>
            <a:r>
              <a:rPr lang="en-US" altLang="zh-CN" sz="2000" dirty="0" err="1">
                <a:solidFill>
                  <a:srgbClr val="632E62"/>
                </a:solidFill>
              </a:rPr>
              <a:t>characterised</a:t>
            </a:r>
            <a:r>
              <a:rPr lang="en-US" altLang="zh-CN" sz="2000" dirty="0">
                <a:solidFill>
                  <a:srgbClr val="632E62"/>
                </a:solidFill>
              </a:rPr>
              <a:t> by energy scale </a:t>
            </a:r>
            <a:r>
              <a:rPr lang="el-GR" altLang="zh-CN" sz="2000" dirty="0">
                <a:solidFill>
                  <a:srgbClr val="632E62"/>
                </a:solidFill>
              </a:rPr>
              <a:t>ζ</a:t>
            </a:r>
          </a:p>
          <a:p>
            <a:pPr marL="285750" lvl="0" indent="-285750" rtl="0">
              <a:buFont typeface="Wingdings" panose="05000000000000000000" pitchFamily="2" charset="2"/>
              <a:buChar char="ü"/>
              <a:defRPr/>
            </a:pPr>
            <a:r>
              <a:rPr lang="zh-CN" altLang="el-GR" sz="2000" dirty="0">
                <a:solidFill>
                  <a:srgbClr val="632E62"/>
                </a:solidFill>
              </a:rPr>
              <a:t>𝑢 </a:t>
            </a:r>
            <a:r>
              <a:rPr lang="en-US" altLang="zh-CN" sz="2000" dirty="0">
                <a:solidFill>
                  <a:srgbClr val="632E62"/>
                </a:solidFill>
              </a:rPr>
              <a:t>quark escaping collision region produces a </a:t>
            </a:r>
            <a:r>
              <a:rPr lang="zh-CN" altLang="en-US" sz="2000" dirty="0">
                <a:solidFill>
                  <a:srgbClr val="632E62"/>
                </a:solidFill>
              </a:rPr>
              <a:t>𝜋</a:t>
            </a:r>
            <a:r>
              <a:rPr lang="en-US" altLang="zh-CN" sz="2000" baseline="30000" dirty="0">
                <a:solidFill>
                  <a:srgbClr val="632E62"/>
                </a:solidFill>
              </a:rPr>
              <a:t>+</a:t>
            </a:r>
          </a:p>
          <a:p>
            <a:pPr marL="285750" lvl="0" indent="-285750" rtl="0">
              <a:buFont typeface="Wingdings" panose="05000000000000000000" pitchFamily="2" charset="2"/>
              <a:buChar char="ü"/>
              <a:defRPr/>
            </a:pPr>
            <a:r>
              <a:rPr lang="en-US" altLang="zh-CN" sz="2000" dirty="0">
                <a:solidFill>
                  <a:srgbClr val="632E62"/>
                </a:solidFill>
              </a:rPr>
              <a:t>giving up fraction </a:t>
            </a:r>
            <a:r>
              <a:rPr lang="zh-CN" altLang="en-US" sz="2000" dirty="0">
                <a:solidFill>
                  <a:srgbClr val="632E62"/>
                </a:solidFill>
              </a:rPr>
              <a:t>𝑧 </a:t>
            </a:r>
            <a:r>
              <a:rPr lang="en-US" altLang="zh-CN" sz="2000" dirty="0">
                <a:solidFill>
                  <a:srgbClr val="632E62"/>
                </a:solidFill>
              </a:rPr>
              <a:t>of its pre-emission light-front momentum</a:t>
            </a:r>
          </a:p>
        </p:txBody>
      </p:sp>
      <mc:AlternateContent xmlns:mc="http://schemas.openxmlformats.org/markup-compatibility/2006" xmlns:a14="http://schemas.microsoft.com/office/drawing/2010/main">
        <mc:Choice Requires="a14">
          <p:sp>
            <p:nvSpPr>
              <p:cNvPr id="20" name="矩形 19"/>
              <p:cNvSpPr/>
              <p:nvPr/>
            </p:nvSpPr>
            <p:spPr>
              <a:xfrm>
                <a:off x="1371600" y="4112041"/>
                <a:ext cx="5152757" cy="400110"/>
              </a:xfrm>
              <a:prstGeom prst="rect">
                <a:avLst/>
              </a:prstGeom>
            </p:spPr>
            <p:txBody>
              <a:bodyPr wrap="none">
                <a:spAutoFit/>
              </a:bodyPr>
              <a:lstStyle/>
              <a:p>
                <a:pPr lvl="0" rtl="0">
                  <a:defRPr/>
                </a:pPr>
                <a:r>
                  <a:rPr lang="en-US" altLang="zh-CN" sz="2000" dirty="0">
                    <a:solidFill>
                      <a:srgbClr val="632E62"/>
                    </a:solidFill>
                  </a:rPr>
                  <a:t>– For instance, “</a:t>
                </a:r>
                <a14:m>
                  <m:oMath xmlns:m="http://schemas.openxmlformats.org/officeDocument/2006/math">
                    <m:sSubSup>
                      <m:sSubSupPr>
                        <m:ctrlPr>
                          <a:rPr lang="en-US" altLang="zh-CN" sz="2000" i="1" smtClean="0">
                            <a:solidFill>
                              <a:srgbClr val="632E62"/>
                            </a:solidFill>
                            <a:latin typeface="Cambria Math" panose="02040503050406030204" pitchFamily="18" charset="0"/>
                          </a:rPr>
                        </m:ctrlPr>
                      </m:sSubSupPr>
                      <m:e>
                        <m:r>
                          <a:rPr lang="en-US" altLang="zh-CN" sz="2000" b="0" i="1" smtClean="0">
                            <a:solidFill>
                              <a:srgbClr val="632E62"/>
                            </a:solidFill>
                            <a:latin typeface="Cambria Math" panose="02040503050406030204" pitchFamily="18" charset="0"/>
                          </a:rPr>
                          <m:t>𝐷</m:t>
                        </m:r>
                      </m:e>
                      <m:sub>
                        <m:r>
                          <a:rPr lang="en-US" altLang="zh-CN" sz="2000" b="0" i="1" smtClean="0">
                            <a:solidFill>
                              <a:srgbClr val="632E62"/>
                            </a:solidFill>
                            <a:latin typeface="Cambria Math" panose="02040503050406030204" pitchFamily="18" charset="0"/>
                          </a:rPr>
                          <m:t>𝑢</m:t>
                        </m:r>
                      </m:sub>
                      <m:sup>
                        <m:r>
                          <m:rPr>
                            <m:sty m:val="p"/>
                          </m:rPr>
                          <a:rPr lang="el-GR" altLang="zh-CN" sz="2000" i="1" smtClean="0">
                            <a:solidFill>
                              <a:srgbClr val="632E62"/>
                            </a:solidFill>
                            <a:latin typeface="Cambria Math" panose="02040503050406030204" pitchFamily="18" charset="0"/>
                          </a:rPr>
                          <m:t>π</m:t>
                        </m:r>
                        <m:r>
                          <a:rPr lang="en-US" altLang="zh-CN" sz="2000" b="0" i="1" smtClean="0">
                            <a:solidFill>
                              <a:srgbClr val="632E62"/>
                            </a:solidFill>
                            <a:latin typeface="Cambria Math" panose="02040503050406030204" pitchFamily="18" charset="0"/>
                          </a:rPr>
                          <m:t> </m:t>
                        </m:r>
                      </m:sup>
                    </m:sSubSup>
                    <m:d>
                      <m:dPr>
                        <m:ctrlPr>
                          <a:rPr lang="en-US" altLang="zh-CN" sz="2000" b="0" i="1" smtClean="0">
                            <a:solidFill>
                              <a:srgbClr val="632E62"/>
                            </a:solidFill>
                            <a:latin typeface="Cambria Math" panose="02040503050406030204" pitchFamily="18" charset="0"/>
                          </a:rPr>
                        </m:ctrlPr>
                      </m:dPr>
                      <m:e>
                        <m:r>
                          <a:rPr lang="en-US" altLang="zh-CN" sz="2000" b="0" i="1" smtClean="0">
                            <a:solidFill>
                              <a:srgbClr val="632E62"/>
                            </a:solidFill>
                            <a:latin typeface="Cambria Math" panose="02040503050406030204" pitchFamily="18" charset="0"/>
                          </a:rPr>
                          <m:t>𝑧</m:t>
                        </m:r>
                        <m:r>
                          <a:rPr lang="en-US" altLang="zh-CN" sz="2000" b="0" i="1" smtClean="0">
                            <a:solidFill>
                              <a:srgbClr val="632E62"/>
                            </a:solidFill>
                            <a:latin typeface="Cambria Math" panose="02040503050406030204" pitchFamily="18" charset="0"/>
                          </a:rPr>
                          <m:t>,</m:t>
                        </m:r>
                        <m:r>
                          <m:rPr>
                            <m:sty m:val="p"/>
                          </m:rPr>
                          <a:rPr lang="el-GR" altLang="zh-CN" sz="2000" b="0" i="1" smtClean="0">
                            <a:solidFill>
                              <a:srgbClr val="632E62"/>
                            </a:solidFill>
                            <a:latin typeface="Cambria Math" panose="02040503050406030204" pitchFamily="18" charset="0"/>
                          </a:rPr>
                          <m:t>ζ</m:t>
                        </m:r>
                      </m:e>
                    </m:d>
                    <m:r>
                      <a:rPr lang="en-US" altLang="zh-CN" sz="2000" b="0" i="1" smtClean="0">
                        <a:solidFill>
                          <a:srgbClr val="632E62"/>
                        </a:solidFill>
                        <a:latin typeface="Cambria Math" panose="02040503050406030204" pitchFamily="18" charset="0"/>
                      </a:rPr>
                      <m:t> </m:t>
                    </m:r>
                    <m:r>
                      <a:rPr lang="en-US" altLang="zh-CN" sz="2000" b="0" i="1" smtClean="0">
                        <a:solidFill>
                          <a:srgbClr val="632E62"/>
                        </a:solidFill>
                        <a:latin typeface="Cambria Math" panose="02040503050406030204" pitchFamily="18" charset="0"/>
                      </a:rPr>
                      <m:t>𝑑𝑧</m:t>
                    </m:r>
                  </m:oMath>
                </a14:m>
                <a:r>
                  <a:rPr lang="zh-CN" altLang="en-US" sz="2000" dirty="0">
                    <a:solidFill>
                      <a:srgbClr val="632E62"/>
                    </a:solidFill>
                  </a:rPr>
                  <a:t> ” </a:t>
                </a:r>
                <a:r>
                  <a:rPr lang="en-US" altLang="zh-CN" sz="2000" dirty="0">
                    <a:solidFill>
                      <a:srgbClr val="632E62"/>
                    </a:solidFill>
                  </a:rPr>
                  <a:t>is probability that</a:t>
                </a:r>
              </a:p>
            </p:txBody>
          </p:sp>
        </mc:Choice>
        <mc:Fallback xmlns="">
          <p:sp>
            <p:nvSpPr>
              <p:cNvPr id="20" name="矩形 19"/>
              <p:cNvSpPr>
                <a:spLocks noRot="1" noChangeAspect="1" noMove="1" noResize="1" noEditPoints="1" noAdjustHandles="1" noChangeArrowheads="1" noChangeShapeType="1" noTextEdit="1"/>
              </p:cNvSpPr>
              <p:nvPr/>
            </p:nvSpPr>
            <p:spPr>
              <a:xfrm>
                <a:off x="1371600" y="4112041"/>
                <a:ext cx="5152757" cy="400110"/>
              </a:xfrm>
              <a:prstGeom prst="rect">
                <a:avLst/>
              </a:prstGeom>
              <a:blipFill>
                <a:blip r:embed="rId3"/>
                <a:stretch>
                  <a:fillRect l="-1183" t="-10769" r="-237" b="-27692"/>
                </a:stretch>
              </a:blipFill>
            </p:spPr>
            <p:txBody>
              <a:bodyPr/>
              <a:lstStyle/>
              <a:p>
                <a:r>
                  <a:rPr lang="zh-CN" altLang="en-US">
                    <a:noFill/>
                  </a:rPr>
                  <a:t> </a:t>
                </a:r>
              </a:p>
            </p:txBody>
          </p:sp>
        </mc:Fallback>
      </mc:AlternateContent>
      <p:sp>
        <p:nvSpPr>
          <p:cNvPr id="23" name="文本框 22"/>
          <p:cNvSpPr txBox="1"/>
          <p:nvPr/>
        </p:nvSpPr>
        <p:spPr bwMode="auto">
          <a:xfrm>
            <a:off x="292222" y="5564928"/>
            <a:ext cx="12052178" cy="769441"/>
          </a:xfrm>
          <a:prstGeom prst="rect">
            <a:avLst/>
          </a:prstGeom>
          <a:noFill/>
        </p:spPr>
        <p:txBody>
          <a:bodyPr wrap="square" rtlCol="0">
            <a:spAutoFit/>
          </a:bodyPr>
          <a:lstStyle/>
          <a:p>
            <a:pPr marL="342900" lvl="0" indent="-342900" rtl="0">
              <a:buFont typeface="Wingdings" panose="05000000000000000000" pitchFamily="2" charset="2"/>
              <a:buChar char="Ø"/>
              <a:defRPr/>
            </a:pPr>
            <a:r>
              <a:rPr lang="en-US" altLang="zh-CN" sz="2200" dirty="0">
                <a:solidFill>
                  <a:srgbClr val="C00000"/>
                </a:solidFill>
              </a:rPr>
              <a:t>Implicit connection with confinement</a:t>
            </a:r>
          </a:p>
          <a:p>
            <a:pPr lvl="0" rtl="0">
              <a:defRPr/>
            </a:pPr>
            <a:r>
              <a:rPr lang="en-US" altLang="zh-CN" sz="2200" dirty="0">
                <a:solidFill>
                  <a:srgbClr val="C00000"/>
                </a:solidFill>
              </a:rPr>
              <a:t>     ⇒ knowledge &amp; understanding of FFs may reveal novel aspects of EHM and confinement</a:t>
            </a:r>
          </a:p>
        </p:txBody>
      </p:sp>
      <p:grpSp>
        <p:nvGrpSpPr>
          <p:cNvPr id="24" name="组合 23"/>
          <p:cNvGrpSpPr/>
          <p:nvPr/>
        </p:nvGrpSpPr>
        <p:grpSpPr bwMode="auto">
          <a:xfrm>
            <a:off x="9554694" y="475410"/>
            <a:ext cx="2590800" cy="2457508"/>
            <a:chOff x="1072476" y="1600588"/>
            <a:chExt cx="5090984" cy="4765897"/>
          </a:xfrm>
        </p:grpSpPr>
        <p:pic>
          <p:nvPicPr>
            <p:cNvPr id="25" name="图片 24"/>
            <p:cNvPicPr>
              <a:picLocks noChangeAspect="1"/>
            </p:cNvPicPr>
            <p:nvPr/>
          </p:nvPicPr>
          <p:blipFill>
            <a:blip r:embed="rId4"/>
            <a:stretch/>
          </p:blipFill>
          <p:spPr bwMode="auto">
            <a:xfrm>
              <a:off x="1072476" y="1600588"/>
              <a:ext cx="5090984" cy="4765897"/>
            </a:xfrm>
            <a:prstGeom prst="rect">
              <a:avLst/>
            </a:prstGeom>
            <a:ln w="19050">
              <a:solidFill>
                <a:srgbClr val="0070C0"/>
              </a:solidFill>
            </a:ln>
            <a:effectLst/>
          </p:spPr>
        </p:pic>
        <p:sp>
          <p:nvSpPr>
            <p:cNvPr id="27" name="矩形 26"/>
            <p:cNvSpPr/>
            <p:nvPr/>
          </p:nvSpPr>
          <p:spPr bwMode="auto">
            <a:xfrm>
              <a:off x="3496460" y="5922957"/>
              <a:ext cx="2667000" cy="4435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Calibri"/>
                <a:ea typeface="+mn-ea"/>
                <a:cs typeface="Arial"/>
              </a:endParaRPr>
            </a:p>
          </p:txBody>
        </p:sp>
      </p:grpSp>
    </p:spTree>
    <p:extLst>
      <p:ext uri="{BB962C8B-B14F-4D97-AF65-F5344CB8AC3E}">
        <p14:creationId xmlns:p14="http://schemas.microsoft.com/office/powerpoint/2010/main" val="269812698"/>
      </p:ext>
    </p:extLst>
  </p:cSld>
  <p:clrMapOvr>
    <a:masterClrMapping/>
  </p:clrMapOvr>
  <mc:AlternateContent xmlns:mc="http://schemas.openxmlformats.org/markup-compatibility/2006" xmlns:p14="http://schemas.microsoft.com/office/powerpoint/2010/main">
    <mc:Choice Requires="p14">
      <p:transition p14:dur="0" advTm="73151"/>
    </mc:Choice>
    <mc:Fallback xmlns="">
      <p:transition advTm="73151"/>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Title 1"/>
          <p:cNvSpPr txBox="1"/>
          <p:nvPr/>
        </p:nvSpPr>
        <p:spPr bwMode="auto">
          <a:xfrm>
            <a:off x="305577" y="159283"/>
            <a:ext cx="5333223" cy="6081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ts val="0"/>
              </a:spcBef>
              <a:spcAft>
                <a:spcPts val="0"/>
              </a:spcAft>
              <a:defRPr sz="2600" b="1">
                <a:solidFill>
                  <a:schemeClr val="tx2"/>
                </a:solidFill>
                <a:latin typeface="+mj-lt"/>
                <a:ea typeface="+mj-ea"/>
                <a:cs typeface="+mj-cs"/>
              </a:defRPr>
            </a:lvl1pPr>
            <a:lvl2pPr algn="l">
              <a:spcBef>
                <a:spcPts val="0"/>
              </a:spcBef>
              <a:spcAft>
                <a:spcPts val="0"/>
              </a:spcAft>
              <a:defRPr sz="2600" b="1">
                <a:solidFill>
                  <a:schemeClr val="tx2"/>
                </a:solidFill>
                <a:latin typeface="Trebuchet MS"/>
              </a:defRPr>
            </a:lvl2pPr>
            <a:lvl3pPr algn="l">
              <a:spcBef>
                <a:spcPts val="0"/>
              </a:spcBef>
              <a:spcAft>
                <a:spcPts val="0"/>
              </a:spcAft>
              <a:defRPr sz="2600" b="1">
                <a:solidFill>
                  <a:schemeClr val="tx2"/>
                </a:solidFill>
                <a:latin typeface="Trebuchet MS"/>
              </a:defRPr>
            </a:lvl3pPr>
            <a:lvl4pPr algn="l">
              <a:spcBef>
                <a:spcPts val="0"/>
              </a:spcBef>
              <a:spcAft>
                <a:spcPts val="0"/>
              </a:spcAft>
              <a:defRPr sz="2600" b="1">
                <a:solidFill>
                  <a:schemeClr val="tx2"/>
                </a:solidFill>
                <a:latin typeface="Trebuchet MS"/>
              </a:defRPr>
            </a:lvl4pPr>
            <a:lvl5pPr algn="l">
              <a:spcBef>
                <a:spcPts val="0"/>
              </a:spcBef>
              <a:spcAft>
                <a:spcPts val="0"/>
              </a:spcAft>
              <a:defRPr sz="2600" b="1">
                <a:solidFill>
                  <a:schemeClr val="tx2"/>
                </a:solidFill>
                <a:latin typeface="Trebuchet MS"/>
              </a:defRPr>
            </a:lvl5pPr>
            <a:lvl6pPr marL="457200" algn="l">
              <a:spcBef>
                <a:spcPts val="0"/>
              </a:spcBef>
              <a:spcAft>
                <a:spcPts val="0"/>
              </a:spcAft>
              <a:defRPr sz="2600" b="1">
                <a:solidFill>
                  <a:schemeClr val="tx2"/>
                </a:solidFill>
                <a:latin typeface="Trebuchet MS"/>
              </a:defRPr>
            </a:lvl6pPr>
            <a:lvl7pPr marL="914400" algn="l">
              <a:spcBef>
                <a:spcPts val="0"/>
              </a:spcBef>
              <a:spcAft>
                <a:spcPts val="0"/>
              </a:spcAft>
              <a:defRPr sz="2600" b="1">
                <a:solidFill>
                  <a:schemeClr val="tx2"/>
                </a:solidFill>
                <a:latin typeface="Trebuchet MS"/>
              </a:defRPr>
            </a:lvl7pPr>
            <a:lvl8pPr marL="1371600" algn="l">
              <a:spcBef>
                <a:spcPts val="0"/>
              </a:spcBef>
              <a:spcAft>
                <a:spcPts val="0"/>
              </a:spcAft>
              <a:defRPr sz="2600" b="1">
                <a:solidFill>
                  <a:schemeClr val="tx2"/>
                </a:solidFill>
                <a:latin typeface="Trebuchet MS"/>
              </a:defRPr>
            </a:lvl8pPr>
            <a:lvl9pPr marL="1828800" algn="l">
              <a:spcBef>
                <a:spcPts val="0"/>
              </a:spcBef>
              <a:spcAft>
                <a:spcPts val="0"/>
              </a:spcAft>
              <a:defRPr sz="2600" b="1">
                <a:solidFill>
                  <a:schemeClr val="tx2"/>
                </a:solidFill>
                <a:latin typeface="Trebuchet MS"/>
              </a:defRPr>
            </a:lvl9pPr>
          </a:lstStyle>
          <a:p>
            <a:pPr lvl="0" rtl="0">
              <a:defRPr/>
            </a:pPr>
            <a:r>
              <a:rPr lang="en-US" sz="3200" b="0" i="1" dirty="0">
                <a:ln w="0"/>
                <a:solidFill>
                  <a:srgbClr val="92278F"/>
                </a:solidFill>
              </a:rPr>
              <a:t>Current development</a:t>
            </a:r>
            <a:endParaRPr kumimoji="0" lang="en-US" sz="3200" b="0" i="1" u="none" strike="noStrike" kern="0" cap="none" spc="0" normalizeH="0" baseline="0" noProof="0" dirty="0">
              <a:ln w="0"/>
              <a:solidFill>
                <a:srgbClr val="92278F"/>
              </a:solidFill>
              <a:effectLst/>
              <a:uLnTx/>
              <a:uFillTx/>
              <a:latin typeface="Trebuchet MS"/>
              <a:ea typeface="+mj-ea"/>
              <a:cs typeface="Arial"/>
            </a:endParaRPr>
          </a:p>
        </p:txBody>
      </p:sp>
      <p:sp>
        <p:nvSpPr>
          <p:cNvPr id="26" name="Footer Placeholder 4">
            <a:extLst>
              <a:ext uri="{FF2B5EF4-FFF2-40B4-BE49-F238E27FC236}">
                <a16:creationId xmlns:a16="http://schemas.microsoft.com/office/drawing/2014/main" id="{6EAC9E42-EEC7-8875-1ADB-60B53D86FF0A}"/>
              </a:ext>
            </a:extLst>
          </p:cNvPr>
          <p:cNvSpPr>
            <a:spLocks noGrp="1"/>
          </p:cNvSpPr>
          <p:nvPr>
            <p:ph type="ftr" sz="quarter" idx="11"/>
          </p:nvPr>
        </p:nvSpPr>
        <p:spPr>
          <a:xfrm>
            <a:off x="914400" y="6342676"/>
            <a:ext cx="7922684" cy="228600"/>
          </a:xfrm>
        </p:spPr>
        <p:txBody>
          <a:bodyPr/>
          <a:lstStyle/>
          <a:p>
            <a:r>
              <a:rPr lang="fr-FR" altLang="zh-CN" sz="1100"/>
              <a:t>hyxing.phys@gmail.com, Pion and Kaon Fragmentation Functions. Total pages (18) </a:t>
            </a:r>
            <a:endParaRPr lang="en-US" sz="1100" dirty="0"/>
          </a:p>
        </p:txBody>
      </p:sp>
      <p:sp>
        <p:nvSpPr>
          <p:cNvPr id="32" name="矩形 31">
            <a:extLst>
              <a:ext uri="{FF2B5EF4-FFF2-40B4-BE49-F238E27FC236}">
                <a16:creationId xmlns:a16="http://schemas.microsoft.com/office/drawing/2014/main" id="{67BE1B83-D027-1A4C-8061-BD701953684C}"/>
              </a:ext>
            </a:extLst>
          </p:cNvPr>
          <p:cNvSpPr/>
          <p:nvPr/>
        </p:nvSpPr>
        <p:spPr bwMode="auto">
          <a:xfrm>
            <a:off x="147687" y="776923"/>
            <a:ext cx="2971800" cy="461665"/>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a:buChar char="Ø"/>
              <a:tabLst/>
              <a:defRPr/>
            </a:pPr>
            <a:r>
              <a:rPr kumimoji="0" lang="en-US" sz="2400" b="0" i="0" u="none" strike="noStrike" kern="0" cap="none" spc="0" normalizeH="0" baseline="0" noProof="0" dirty="0">
                <a:ln>
                  <a:noFill/>
                </a:ln>
                <a:solidFill>
                  <a:srgbClr val="632E62"/>
                </a:solidFill>
                <a:effectLst/>
                <a:uLnTx/>
                <a:uFillTx/>
                <a:latin typeface="Calibri"/>
                <a:ea typeface="+mn-ea"/>
                <a:cs typeface="Arial"/>
              </a:rPr>
              <a:t>Experiment:</a:t>
            </a:r>
            <a:endParaRPr kumimoji="0" lang="zh-CN" altLang="en-US" sz="2400" b="0" i="0" u="none" strike="noStrike" kern="0" cap="none" spc="0" normalizeH="0" baseline="0" noProof="0" dirty="0">
              <a:ln>
                <a:noFill/>
              </a:ln>
              <a:solidFill>
                <a:srgbClr val="632E62"/>
              </a:solidFill>
              <a:effectLst/>
              <a:uLnTx/>
              <a:uFillTx/>
              <a:latin typeface="Calibri"/>
              <a:ea typeface="+mn-ea"/>
              <a:cs typeface="Arial"/>
            </a:endParaRPr>
          </a:p>
        </p:txBody>
      </p:sp>
      <p:grpSp>
        <p:nvGrpSpPr>
          <p:cNvPr id="41" name="组合 40">
            <a:extLst>
              <a:ext uri="{FF2B5EF4-FFF2-40B4-BE49-F238E27FC236}">
                <a16:creationId xmlns:a16="http://schemas.microsoft.com/office/drawing/2014/main" id="{7C206CEA-F339-C2F2-DA46-7379099DE9F8}"/>
              </a:ext>
            </a:extLst>
          </p:cNvPr>
          <p:cNvGrpSpPr/>
          <p:nvPr/>
        </p:nvGrpSpPr>
        <p:grpSpPr>
          <a:xfrm>
            <a:off x="147687" y="3011918"/>
            <a:ext cx="10901315" cy="462185"/>
            <a:chOff x="6095999" y="737178"/>
            <a:chExt cx="9737049" cy="462185"/>
          </a:xfrm>
        </p:grpSpPr>
        <p:sp>
          <p:nvSpPr>
            <p:cNvPr id="35" name="矩形 34">
              <a:extLst>
                <a:ext uri="{FF2B5EF4-FFF2-40B4-BE49-F238E27FC236}">
                  <a16:creationId xmlns:a16="http://schemas.microsoft.com/office/drawing/2014/main" id="{DACC5615-0F00-A9F6-8799-FD48A2337FBE}"/>
                </a:ext>
              </a:extLst>
            </p:cNvPr>
            <p:cNvSpPr/>
            <p:nvPr/>
          </p:nvSpPr>
          <p:spPr bwMode="auto">
            <a:xfrm>
              <a:off x="7197993" y="799253"/>
              <a:ext cx="8635055" cy="400110"/>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2000" dirty="0">
                  <a:solidFill>
                    <a:schemeClr val="accent6">
                      <a:lumMod val="75000"/>
                    </a:schemeClr>
                  </a:solidFill>
                  <a:cs typeface="Arial"/>
                </a:rPr>
                <a:t>HKNS: 2007,   </a:t>
              </a:r>
              <a:r>
                <a:rPr kumimoji="0" lang="en-US" sz="2000" b="0" i="0" u="none" strike="noStrike" kern="0" cap="none" spc="0" normalizeH="0" baseline="0" noProof="0" dirty="0">
                  <a:ln>
                    <a:noFill/>
                  </a:ln>
                  <a:solidFill>
                    <a:schemeClr val="accent6">
                      <a:lumMod val="75000"/>
                    </a:schemeClr>
                  </a:solidFill>
                  <a:effectLst/>
                  <a:uLnTx/>
                  <a:uFillTx/>
                  <a:cs typeface="Arial"/>
                </a:rPr>
                <a:t>DSS: 2007,</a:t>
              </a:r>
              <a:r>
                <a:rPr kumimoji="0" lang="en-US" sz="2000" b="0" i="0" u="none" strike="noStrike" kern="0" cap="none" spc="0" normalizeH="0" noProof="0" dirty="0">
                  <a:ln>
                    <a:noFill/>
                  </a:ln>
                  <a:solidFill>
                    <a:schemeClr val="accent6">
                      <a:lumMod val="75000"/>
                    </a:schemeClr>
                  </a:solidFill>
                  <a:effectLst/>
                  <a:uLnTx/>
                  <a:uFillTx/>
                  <a:cs typeface="Arial"/>
                </a:rPr>
                <a:t>   </a:t>
              </a:r>
              <a:r>
                <a:rPr lang="en-US" sz="2000" dirty="0">
                  <a:solidFill>
                    <a:schemeClr val="accent6">
                      <a:lumMod val="75000"/>
                    </a:schemeClr>
                  </a:solidFill>
                  <a:cs typeface="Arial"/>
                </a:rPr>
                <a:t>NNFF: 2017,   JAM: 2021,   </a:t>
              </a:r>
              <a:r>
                <a:rPr lang="en-US" altLang="zh-CN" sz="2000" dirty="0">
                  <a:solidFill>
                    <a:schemeClr val="accent6">
                      <a:lumMod val="75000"/>
                    </a:schemeClr>
                  </a:solidFill>
                </a:rPr>
                <a:t>MAPFF: 2022,   LAXZ fit:  2024  ……</a:t>
              </a:r>
            </a:p>
          </p:txBody>
        </p:sp>
        <p:sp>
          <p:nvSpPr>
            <p:cNvPr id="39" name="矩形 38">
              <a:extLst>
                <a:ext uri="{FF2B5EF4-FFF2-40B4-BE49-F238E27FC236}">
                  <a16:creationId xmlns:a16="http://schemas.microsoft.com/office/drawing/2014/main" id="{93EDFE2D-E48F-64BA-B84B-EE9BF37605F9}"/>
                </a:ext>
              </a:extLst>
            </p:cNvPr>
            <p:cNvSpPr/>
            <p:nvPr/>
          </p:nvSpPr>
          <p:spPr bwMode="auto">
            <a:xfrm>
              <a:off x="6095999" y="737178"/>
              <a:ext cx="2971800" cy="461665"/>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a:buChar char="Ø"/>
                <a:tabLst/>
                <a:defRPr/>
              </a:pPr>
              <a:r>
                <a:rPr kumimoji="0" lang="en-US" sz="2400" b="0" i="0" u="none" strike="noStrike" kern="0" cap="none" spc="0" normalizeH="0" baseline="0" noProof="0" dirty="0">
                  <a:ln>
                    <a:noFill/>
                  </a:ln>
                  <a:solidFill>
                    <a:srgbClr val="632E62"/>
                  </a:solidFill>
                  <a:effectLst/>
                  <a:uLnTx/>
                  <a:uFillTx/>
                  <a:latin typeface="Calibri"/>
                  <a:ea typeface="+mn-ea"/>
                  <a:cs typeface="Arial"/>
                </a:rPr>
                <a:t>Fit:</a:t>
              </a:r>
              <a:endParaRPr kumimoji="0" lang="zh-CN" altLang="en-US" sz="2400" b="0" i="0" u="none" strike="noStrike" kern="0" cap="none" spc="0" normalizeH="0" baseline="0" noProof="0" dirty="0">
                <a:ln>
                  <a:noFill/>
                </a:ln>
                <a:solidFill>
                  <a:srgbClr val="632E62"/>
                </a:solidFill>
                <a:effectLst/>
                <a:uLnTx/>
                <a:uFillTx/>
                <a:latin typeface="Calibri"/>
                <a:ea typeface="+mn-ea"/>
                <a:cs typeface="Arial"/>
              </a:endParaRPr>
            </a:p>
          </p:txBody>
        </p:sp>
      </p:grpSp>
      <p:sp>
        <p:nvSpPr>
          <p:cNvPr id="2" name="灯片编号占位符 1"/>
          <p:cNvSpPr>
            <a:spLocks noGrp="1"/>
          </p:cNvSpPr>
          <p:nvPr>
            <p:ph type="sldNum" sz="quarter" idx="12"/>
          </p:nvPr>
        </p:nvSpPr>
        <p:spPr/>
        <p:txBody>
          <a:bodyPr/>
          <a:lstStyle/>
          <a:p>
            <a:pPr marL="0" marR="0" lvl="0" indent="0" algn="r" defTabSz="914400">
              <a:lnSpc>
                <a:spcPct val="100000"/>
              </a:lnSpc>
              <a:spcBef>
                <a:spcPts val="0"/>
              </a:spcBef>
              <a:spcAft>
                <a:spcPts val="0"/>
              </a:spcAft>
              <a:buClrTx/>
              <a:buSzTx/>
              <a:buFontTx/>
              <a:buNone/>
              <a:defRPr/>
            </a:pPr>
            <a:fld id="{87034D8C-3CB4-402A-BC46-2AB14C0FE90A}" type="slidenum">
              <a:rPr lang="en-US" sz="900" b="0" i="0" u="none" strike="noStrike" cap="none" spc="0" smtClean="0">
                <a:ln>
                  <a:noFill/>
                </a:ln>
                <a:solidFill>
                  <a:prstClr val="black"/>
                </a:solidFill>
                <a:latin typeface="Calibri"/>
                <a:ea typeface="+mn-ea"/>
                <a:cs typeface="+mn-cs"/>
              </a:rPr>
              <a:t>4</a:t>
            </a:fld>
            <a:endParaRPr lang="en-US" sz="900" b="0" i="0" u="none" strike="noStrike" cap="none" spc="0">
              <a:ln>
                <a:noFill/>
              </a:ln>
              <a:solidFill>
                <a:prstClr val="black"/>
              </a:solidFill>
              <a:latin typeface="Calibri"/>
              <a:ea typeface="+mn-ea"/>
              <a:cs typeface="+mn-cs"/>
            </a:endParaRPr>
          </a:p>
        </p:txBody>
      </p:sp>
      <p:sp>
        <p:nvSpPr>
          <p:cNvPr id="23" name="矩形 22">
            <a:extLst>
              <a:ext uri="{FF2B5EF4-FFF2-40B4-BE49-F238E27FC236}">
                <a16:creationId xmlns:a16="http://schemas.microsoft.com/office/drawing/2014/main" id="{5F55F6C1-C98A-BF70-0092-9BE282EAF3C8}"/>
              </a:ext>
            </a:extLst>
          </p:cNvPr>
          <p:cNvSpPr/>
          <p:nvPr/>
        </p:nvSpPr>
        <p:spPr bwMode="auto">
          <a:xfrm>
            <a:off x="1374992" y="1219368"/>
            <a:ext cx="10141371" cy="1015663"/>
          </a:xfrm>
          <a:prstGeom prst="rect">
            <a:avLst/>
          </a:prstGeom>
        </p:spPr>
        <p:txBody>
          <a:bodyPr wrap="square">
            <a:spAutoFit/>
          </a:bodyPr>
          <a:lstStyle/>
          <a:p>
            <a:pPr lvl="0" rtl="0">
              <a:defRPr/>
            </a:pPr>
            <a:r>
              <a:rPr lang="en-US" altLang="zh-CN" sz="2000" dirty="0">
                <a:solidFill>
                  <a:schemeClr val="accent6">
                    <a:lumMod val="75000"/>
                  </a:schemeClr>
                </a:solidFill>
              </a:rPr>
              <a:t>TASSO: 1982,   JADE: 1985,   TPC:  1988,   OPAL: 1994,   DELPHI: </a:t>
            </a:r>
            <a:r>
              <a:rPr lang="fr-FR" altLang="zh-CN" sz="2000" dirty="0">
                <a:solidFill>
                  <a:schemeClr val="accent6">
                    <a:lumMod val="75000"/>
                  </a:schemeClr>
                </a:solidFill>
              </a:rPr>
              <a:t>1998,   </a:t>
            </a:r>
            <a:r>
              <a:rPr lang="en-US" altLang="zh-CN" sz="2000" dirty="0">
                <a:solidFill>
                  <a:schemeClr val="accent6">
                    <a:lumMod val="75000"/>
                  </a:schemeClr>
                </a:solidFill>
              </a:rPr>
              <a:t>ALEPH: </a:t>
            </a:r>
            <a:r>
              <a:rPr lang="fr-FR" altLang="zh-CN" sz="2000" dirty="0">
                <a:solidFill>
                  <a:schemeClr val="accent6">
                    <a:lumMod val="75000"/>
                  </a:schemeClr>
                </a:solidFill>
              </a:rPr>
              <a:t>2000,   </a:t>
            </a:r>
            <a:r>
              <a:rPr lang="en-US" altLang="zh-CN" sz="2000" dirty="0">
                <a:solidFill>
                  <a:schemeClr val="accent6">
                    <a:lumMod val="75000"/>
                  </a:schemeClr>
                </a:solidFill>
              </a:rPr>
              <a:t>SLD: 2004, </a:t>
            </a:r>
          </a:p>
          <a:p>
            <a:pPr lvl="0" rtl="0">
              <a:defRPr/>
            </a:pPr>
            <a:r>
              <a:rPr lang="en-US" altLang="zh-CN" sz="2000" dirty="0">
                <a:solidFill>
                  <a:schemeClr val="accent6">
                    <a:lumMod val="75000"/>
                  </a:schemeClr>
                </a:solidFill>
              </a:rPr>
              <a:t>Belle: 2013,   </a:t>
            </a:r>
            <a:r>
              <a:rPr lang="en-US" altLang="zh-CN" sz="2000" dirty="0" err="1">
                <a:solidFill>
                  <a:schemeClr val="accent6">
                    <a:lumMod val="75000"/>
                  </a:schemeClr>
                </a:solidFill>
              </a:rPr>
              <a:t>BaBar</a:t>
            </a:r>
            <a:r>
              <a:rPr lang="en-US" altLang="zh-CN" sz="2000" dirty="0">
                <a:solidFill>
                  <a:schemeClr val="accent6">
                    <a:lumMod val="75000"/>
                  </a:schemeClr>
                </a:solidFill>
              </a:rPr>
              <a:t>: 2013,   BESIII: 2023  ……</a:t>
            </a:r>
          </a:p>
          <a:p>
            <a:pPr lvl="0" rtl="0">
              <a:defRPr/>
            </a:pPr>
            <a:r>
              <a:rPr lang="en-US" altLang="zh-CN" sz="2000" dirty="0">
                <a:solidFill>
                  <a:srgbClr val="632E62"/>
                </a:solidFill>
              </a:rPr>
              <a:t>                       </a:t>
            </a:r>
            <a:endParaRPr kumimoji="0" lang="zh-CN" altLang="en-US" sz="2200" b="0" i="0" u="none" strike="noStrike" kern="0" cap="none" spc="0" normalizeH="0" baseline="0" noProof="0" dirty="0">
              <a:ln>
                <a:noFill/>
              </a:ln>
              <a:solidFill>
                <a:srgbClr val="632E62"/>
              </a:solidFill>
              <a:effectLst/>
              <a:uLnTx/>
              <a:uFillTx/>
              <a:latin typeface="Calibri"/>
              <a:cs typeface="Arial"/>
            </a:endParaRPr>
          </a:p>
        </p:txBody>
      </p:sp>
      <p:sp>
        <p:nvSpPr>
          <p:cNvPr id="30" name="文本框 29"/>
          <p:cNvSpPr txBox="1"/>
          <p:nvPr/>
        </p:nvSpPr>
        <p:spPr bwMode="auto">
          <a:xfrm>
            <a:off x="769002" y="1866219"/>
            <a:ext cx="10058400" cy="430887"/>
          </a:xfrm>
          <a:prstGeom prst="rect">
            <a:avLst/>
          </a:prstGeom>
          <a:noFill/>
        </p:spPr>
        <p:txBody>
          <a:bodyPr wrap="square" rtlCol="0">
            <a:spAutoFit/>
          </a:bodyPr>
          <a:lstStyle/>
          <a:p>
            <a:pPr lvl="0" rtl="0">
              <a:defRPr/>
            </a:pPr>
            <a:r>
              <a:rPr lang="en-US" altLang="zh-CN" sz="2200" dirty="0">
                <a:solidFill>
                  <a:srgbClr val="632E62"/>
                </a:solidFill>
              </a:rPr>
              <a:t> - Fragmentation functions</a:t>
            </a:r>
          </a:p>
        </p:txBody>
      </p:sp>
      <p:sp>
        <p:nvSpPr>
          <p:cNvPr id="6" name="矩形 5"/>
          <p:cNvSpPr/>
          <p:nvPr/>
        </p:nvSpPr>
        <p:spPr>
          <a:xfrm>
            <a:off x="1137840" y="2300852"/>
            <a:ext cx="10342961" cy="707886"/>
          </a:xfrm>
          <a:prstGeom prst="rect">
            <a:avLst/>
          </a:prstGeom>
        </p:spPr>
        <p:txBody>
          <a:bodyPr wrap="square">
            <a:spAutoFit/>
          </a:bodyPr>
          <a:lstStyle/>
          <a:p>
            <a:pPr marL="342900" lvl="0" indent="-342900" rtl="0">
              <a:buSzPct val="70000"/>
              <a:buFont typeface="Wingdings" panose="05000000000000000000" pitchFamily="2" charset="2"/>
              <a:buChar char="p"/>
              <a:defRPr/>
            </a:pPr>
            <a:r>
              <a:rPr lang="en-US" altLang="zh-CN" sz="2000" dirty="0">
                <a:solidFill>
                  <a:srgbClr val="632E62"/>
                </a:solidFill>
              </a:rPr>
              <a:t>typically extracted in global fits to selections of hadron production data</a:t>
            </a:r>
          </a:p>
          <a:p>
            <a:pPr marL="342900" lvl="0" indent="-342900" rtl="0">
              <a:buSzPct val="70000"/>
              <a:buFont typeface="Wingdings" panose="05000000000000000000" pitchFamily="2" charset="2"/>
              <a:buChar char="p"/>
              <a:defRPr/>
            </a:pPr>
            <a:r>
              <a:rPr lang="en-US" altLang="zh-CN" sz="2000" dirty="0">
                <a:solidFill>
                  <a:srgbClr val="632E62"/>
                </a:solidFill>
              </a:rPr>
              <a:t>e.g., </a:t>
            </a:r>
            <a:r>
              <a:rPr lang="zh-CN" altLang="en-US" sz="2000" dirty="0">
                <a:solidFill>
                  <a:srgbClr val="632E62"/>
                </a:solidFill>
              </a:rPr>
              <a:t>𝑒</a:t>
            </a:r>
            <a:r>
              <a:rPr lang="en-US" altLang="zh-CN" sz="2000" dirty="0">
                <a:solidFill>
                  <a:srgbClr val="632E62"/>
                </a:solidFill>
              </a:rPr>
              <a:t>+</a:t>
            </a:r>
            <a:r>
              <a:rPr lang="zh-CN" altLang="en-US" sz="2000" dirty="0">
                <a:solidFill>
                  <a:srgbClr val="632E62"/>
                </a:solidFill>
              </a:rPr>
              <a:t>𝑒− → </a:t>
            </a:r>
            <a:r>
              <a:rPr lang="en-US" altLang="zh-CN" sz="2000" dirty="0">
                <a:solidFill>
                  <a:srgbClr val="632E62"/>
                </a:solidFill>
              </a:rPr>
              <a:t>ℎ + </a:t>
            </a:r>
            <a:r>
              <a:rPr lang="zh-CN" altLang="en-US" sz="2000" dirty="0">
                <a:solidFill>
                  <a:srgbClr val="632E62"/>
                </a:solidFill>
              </a:rPr>
              <a:t>𝑋 </a:t>
            </a:r>
            <a:r>
              <a:rPr lang="en-US" altLang="zh-CN" sz="2000" dirty="0">
                <a:solidFill>
                  <a:srgbClr val="632E62"/>
                </a:solidFill>
              </a:rPr>
              <a:t>(“clean”) &amp; SIDIS (convolution with distribution functions – DFs)</a:t>
            </a:r>
          </a:p>
        </p:txBody>
      </p:sp>
      <p:sp>
        <p:nvSpPr>
          <p:cNvPr id="31" name="文本框 30"/>
          <p:cNvSpPr txBox="1"/>
          <p:nvPr/>
        </p:nvSpPr>
        <p:spPr bwMode="auto">
          <a:xfrm>
            <a:off x="769002" y="3515519"/>
            <a:ext cx="10058400" cy="430887"/>
          </a:xfrm>
          <a:prstGeom prst="rect">
            <a:avLst/>
          </a:prstGeom>
          <a:noFill/>
        </p:spPr>
        <p:txBody>
          <a:bodyPr wrap="square" rtlCol="0">
            <a:spAutoFit/>
          </a:bodyPr>
          <a:lstStyle/>
          <a:p>
            <a:pPr lvl="0" rtl="0">
              <a:defRPr/>
            </a:pPr>
            <a:r>
              <a:rPr lang="en-US" altLang="zh-CN" sz="2200" dirty="0">
                <a:solidFill>
                  <a:srgbClr val="632E62"/>
                </a:solidFill>
              </a:rPr>
              <a:t> - However, existing results have large uncertainties</a:t>
            </a:r>
          </a:p>
        </p:txBody>
      </p:sp>
      <p:grpSp>
        <p:nvGrpSpPr>
          <p:cNvPr id="8" name="组合 7"/>
          <p:cNvGrpSpPr/>
          <p:nvPr/>
        </p:nvGrpSpPr>
        <p:grpSpPr>
          <a:xfrm>
            <a:off x="77315" y="3424159"/>
            <a:ext cx="14144194" cy="3081296"/>
            <a:chOff x="77315" y="3424159"/>
            <a:chExt cx="14144194" cy="3081296"/>
          </a:xfrm>
        </p:grpSpPr>
        <p:grpSp>
          <p:nvGrpSpPr>
            <p:cNvPr id="29" name="组合 28">
              <a:extLst>
                <a:ext uri="{FF2B5EF4-FFF2-40B4-BE49-F238E27FC236}">
                  <a16:creationId xmlns:a16="http://schemas.microsoft.com/office/drawing/2014/main" id="{5CFF1625-6D26-12EB-EFB4-34BD67958EA4}"/>
                </a:ext>
              </a:extLst>
            </p:cNvPr>
            <p:cNvGrpSpPr/>
            <p:nvPr/>
          </p:nvGrpSpPr>
          <p:grpSpPr>
            <a:xfrm>
              <a:off x="7876494" y="3424159"/>
              <a:ext cx="6345015" cy="3081296"/>
              <a:chOff x="6172201" y="475046"/>
              <a:chExt cx="6641586" cy="3243403"/>
            </a:xfrm>
          </p:grpSpPr>
          <p:grpSp>
            <p:nvGrpSpPr>
              <p:cNvPr id="25" name="组合 24">
                <a:extLst>
                  <a:ext uri="{FF2B5EF4-FFF2-40B4-BE49-F238E27FC236}">
                    <a16:creationId xmlns:a16="http://schemas.microsoft.com/office/drawing/2014/main" id="{788A25DE-7AF5-0962-77D5-D5798B0DA172}"/>
                  </a:ext>
                </a:extLst>
              </p:cNvPr>
              <p:cNvGrpSpPr/>
              <p:nvPr/>
            </p:nvGrpSpPr>
            <p:grpSpPr>
              <a:xfrm>
                <a:off x="6172201" y="946848"/>
                <a:ext cx="6641586" cy="2771601"/>
                <a:chOff x="6188483" y="1088135"/>
                <a:chExt cx="6641586" cy="2771601"/>
              </a:xfrm>
            </p:grpSpPr>
            <p:pic>
              <p:nvPicPr>
                <p:cNvPr id="4" name="图片 3"/>
                <p:cNvPicPr>
                  <a:picLocks noChangeAspect="1"/>
                </p:cNvPicPr>
                <p:nvPr/>
              </p:nvPicPr>
              <p:blipFill>
                <a:blip r:embed="rId3"/>
                <a:stretch>
                  <a:fillRect/>
                </a:stretch>
              </p:blipFill>
              <p:spPr>
                <a:xfrm>
                  <a:off x="6188483" y="1088135"/>
                  <a:ext cx="3780143" cy="2396794"/>
                </a:xfrm>
                <a:prstGeom prst="rect">
                  <a:avLst/>
                </a:prstGeom>
                <a:effectLst>
                  <a:outerShdw blurRad="50800" dist="38100" dir="2700000" algn="tl" rotWithShape="0">
                    <a:prstClr val="black">
                      <a:alpha val="40000"/>
                    </a:prstClr>
                  </a:outerShdw>
                </a:effectLst>
              </p:spPr>
            </p:pic>
            <p:sp>
              <p:nvSpPr>
                <p:cNvPr id="24" name="文本框 23">
                  <a:extLst>
                    <a:ext uri="{FF2B5EF4-FFF2-40B4-BE49-F238E27FC236}">
                      <a16:creationId xmlns:a16="http://schemas.microsoft.com/office/drawing/2014/main" id="{49860918-2B10-E4BD-C224-4D06C8F90D25}"/>
                    </a:ext>
                  </a:extLst>
                </p:cNvPr>
                <p:cNvSpPr txBox="1"/>
                <p:nvPr/>
              </p:nvSpPr>
              <p:spPr>
                <a:xfrm>
                  <a:off x="6507529" y="3535767"/>
                  <a:ext cx="6322540" cy="3239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1" u="none" strike="noStrike" kern="1200" cap="none" spc="0" normalizeH="0" baseline="0" noProof="0" dirty="0">
                      <a:ln>
                        <a:noFill/>
                      </a:ln>
                      <a:solidFill>
                        <a:schemeClr val="accent5">
                          <a:lumMod val="75000"/>
                        </a:schemeClr>
                      </a:solidFill>
                      <a:effectLst/>
                      <a:uLnTx/>
                      <a:uFillTx/>
                      <a:latin typeface="Calibri"/>
                      <a:cs typeface="Arial"/>
                    </a:rPr>
                    <a:t>T. Ito et al., Phys. Rev. D 80 (2009) 074008</a:t>
                  </a:r>
                  <a:r>
                    <a:rPr kumimoji="0" lang="en-US" altLang="zh-CN" sz="1200" b="0" i="1" u="none" strike="noStrike" kern="1200" cap="none" spc="0" normalizeH="0" baseline="0" noProof="0" dirty="0">
                      <a:ln>
                        <a:noFill/>
                      </a:ln>
                      <a:solidFill>
                        <a:schemeClr val="accent5">
                          <a:lumMod val="75000"/>
                        </a:schemeClr>
                      </a:solidFill>
                      <a:effectLst/>
                      <a:uLnTx/>
                      <a:uFillTx/>
                      <a:latin typeface="Calibri"/>
                      <a:cs typeface="Arial"/>
                    </a:rPr>
                    <a:t>.</a:t>
                  </a:r>
                  <a:endParaRPr kumimoji="0" lang="zh-CN" altLang="en-US" sz="1200" b="0" i="1" u="none" strike="noStrike" kern="1200" cap="none" spc="0" normalizeH="0" baseline="0" noProof="0" dirty="0">
                    <a:ln>
                      <a:noFill/>
                    </a:ln>
                    <a:solidFill>
                      <a:schemeClr val="accent5">
                        <a:lumMod val="75000"/>
                      </a:schemeClr>
                    </a:solidFill>
                    <a:effectLst/>
                    <a:uLnTx/>
                    <a:uFillTx/>
                    <a:latin typeface="Calibri"/>
                    <a:cs typeface="Arial"/>
                  </a:endParaRPr>
                </a:p>
              </p:txBody>
            </p:sp>
          </p:grpSp>
          <p:cxnSp>
            <p:nvCxnSpPr>
              <p:cNvPr id="17" name="直接箭头连接符 16">
                <a:extLst>
                  <a:ext uri="{FF2B5EF4-FFF2-40B4-BE49-F238E27FC236}">
                    <a16:creationId xmlns:a16="http://schemas.microsoft.com/office/drawing/2014/main" id="{B4F4A2EE-B812-1F9A-F0E0-597D8AC68BC1}"/>
                  </a:ext>
                </a:extLst>
              </p:cNvPr>
              <p:cNvCxnSpPr>
                <a:cxnSpLocks/>
              </p:cNvCxnSpPr>
              <p:nvPr/>
            </p:nvCxnSpPr>
            <p:spPr bwMode="auto">
              <a:xfrm flipH="1">
                <a:off x="7452672" y="813873"/>
                <a:ext cx="395928" cy="358426"/>
              </a:xfrm>
              <a:prstGeom prst="straightConnector1">
                <a:avLst/>
              </a:prstGeom>
              <a:noFill/>
              <a:ln w="12700" cap="flat" cmpd="sng" algn="ctr">
                <a:solidFill>
                  <a:schemeClr val="accent6">
                    <a:lumMod val="75000"/>
                  </a:schemeClr>
                </a:solidFill>
                <a:prstDash val="solid"/>
                <a:round/>
                <a:headEnd type="none" w="med" len="med"/>
                <a:tailEnd type="triangle"/>
              </a:ln>
            </p:spPr>
          </p:cxnSp>
          <p:sp>
            <p:nvSpPr>
              <p:cNvPr id="20" name="文本框 19">
                <a:extLst>
                  <a:ext uri="{FF2B5EF4-FFF2-40B4-BE49-F238E27FC236}">
                    <a16:creationId xmlns:a16="http://schemas.microsoft.com/office/drawing/2014/main" id="{C445331C-B780-3ED2-52AA-02CD80CA83BF}"/>
                  </a:ext>
                </a:extLst>
              </p:cNvPr>
              <p:cNvSpPr txBox="1"/>
              <p:nvPr/>
            </p:nvSpPr>
            <p:spPr bwMode="auto">
              <a:xfrm>
                <a:off x="7620000" y="475046"/>
                <a:ext cx="12954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chemeClr val="accent6">
                        <a:lumMod val="75000"/>
                      </a:schemeClr>
                    </a:solidFill>
                    <a:effectLst/>
                    <a:uLnTx/>
                    <a:uFillTx/>
                    <a:latin typeface="Calibri"/>
                    <a:cs typeface="Arial"/>
                  </a:rPr>
                  <a:t>HKNS fit</a:t>
                </a:r>
                <a:endParaRPr kumimoji="0" lang="zh-CN" altLang="en-US" sz="1400" b="0" i="0" u="none" strike="noStrike" kern="1200" cap="none" spc="0" normalizeH="0" baseline="0" noProof="0" dirty="0">
                  <a:ln>
                    <a:noFill/>
                  </a:ln>
                  <a:solidFill>
                    <a:schemeClr val="accent6">
                      <a:lumMod val="75000"/>
                    </a:schemeClr>
                  </a:solidFill>
                  <a:effectLst/>
                  <a:uLnTx/>
                  <a:uFillTx/>
                  <a:latin typeface="Calibri"/>
                  <a:cs typeface="Arial"/>
                </a:endParaRPr>
              </a:p>
            </p:txBody>
          </p:sp>
          <p:cxnSp>
            <p:nvCxnSpPr>
              <p:cNvPr id="27" name="直接箭头连接符 26">
                <a:extLst>
                  <a:ext uri="{FF2B5EF4-FFF2-40B4-BE49-F238E27FC236}">
                    <a16:creationId xmlns:a16="http://schemas.microsoft.com/office/drawing/2014/main" id="{7E93D1A8-04E7-A50F-8BBE-55951A1F4FDE}"/>
                  </a:ext>
                </a:extLst>
              </p:cNvPr>
              <p:cNvCxnSpPr>
                <a:cxnSpLocks/>
              </p:cNvCxnSpPr>
              <p:nvPr/>
            </p:nvCxnSpPr>
            <p:spPr bwMode="auto">
              <a:xfrm flipH="1">
                <a:off x="8719193" y="1560456"/>
                <a:ext cx="1263007" cy="676183"/>
              </a:xfrm>
              <a:prstGeom prst="straightConnector1">
                <a:avLst/>
              </a:prstGeom>
              <a:noFill/>
              <a:ln w="12700" cap="flat" cmpd="sng" algn="ctr">
                <a:solidFill>
                  <a:srgbClr val="C00000"/>
                </a:solidFill>
                <a:prstDash val="solid"/>
                <a:round/>
                <a:headEnd type="none" w="med" len="med"/>
                <a:tailEnd type="triangle"/>
              </a:ln>
            </p:spPr>
          </p:cxnSp>
          <p:sp>
            <p:nvSpPr>
              <p:cNvPr id="28" name="文本框 27">
                <a:extLst>
                  <a:ext uri="{FF2B5EF4-FFF2-40B4-BE49-F238E27FC236}">
                    <a16:creationId xmlns:a16="http://schemas.microsoft.com/office/drawing/2014/main" id="{1030F8BD-765F-B7EA-2B55-6C33F9E72869}"/>
                  </a:ext>
                </a:extLst>
              </p:cNvPr>
              <p:cNvSpPr txBox="1"/>
              <p:nvPr/>
            </p:nvSpPr>
            <p:spPr bwMode="auto">
              <a:xfrm>
                <a:off x="9982200" y="1221902"/>
                <a:ext cx="498952" cy="3563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C00000"/>
                    </a:solidFill>
                    <a:effectLst/>
                    <a:uLnTx/>
                    <a:uFillTx/>
                    <a:latin typeface="Calibri"/>
                    <a:cs typeface="Arial"/>
                  </a:rPr>
                  <a:t>NJL</a:t>
                </a:r>
                <a:endParaRPr kumimoji="0" lang="zh-CN" altLang="en-US" sz="1600" b="0" i="0" u="none" strike="noStrike" kern="1200" cap="none" spc="0" normalizeH="0" baseline="0" noProof="0" dirty="0">
                  <a:ln>
                    <a:noFill/>
                  </a:ln>
                  <a:solidFill>
                    <a:srgbClr val="C00000"/>
                  </a:solidFill>
                  <a:effectLst/>
                  <a:uLnTx/>
                  <a:uFillTx/>
                  <a:latin typeface="Calibri"/>
                  <a:cs typeface="Arial"/>
                </a:endParaRPr>
              </a:p>
            </p:txBody>
          </p:sp>
        </p:grpSp>
        <p:sp>
          <p:nvSpPr>
            <p:cNvPr id="34" name="矩形 33">
              <a:extLst>
                <a:ext uri="{FF2B5EF4-FFF2-40B4-BE49-F238E27FC236}">
                  <a16:creationId xmlns:a16="http://schemas.microsoft.com/office/drawing/2014/main" id="{1AD3F60C-6C2F-2432-BCB4-C083CB22B04E}"/>
                </a:ext>
              </a:extLst>
            </p:cNvPr>
            <p:cNvSpPr/>
            <p:nvPr/>
          </p:nvSpPr>
          <p:spPr bwMode="auto">
            <a:xfrm>
              <a:off x="147687" y="3915365"/>
              <a:ext cx="2179003" cy="461665"/>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a:buChar char="Ø"/>
                <a:tabLst/>
                <a:defRPr/>
              </a:pPr>
              <a:r>
                <a:rPr lang="en-US" altLang="zh-CN" sz="2400" dirty="0">
                  <a:solidFill>
                    <a:srgbClr val="632E62"/>
                  </a:solidFill>
                  <a:latin typeface="Calibri"/>
                  <a:cs typeface="Arial"/>
                </a:rPr>
                <a:t>Theory:</a:t>
              </a:r>
              <a:endParaRPr kumimoji="0" lang="zh-CN" altLang="en-US" sz="2400" b="0" i="0" u="none" strike="noStrike" kern="0" cap="none" spc="0" normalizeH="0" baseline="0" noProof="0" dirty="0">
                <a:ln>
                  <a:noFill/>
                </a:ln>
                <a:solidFill>
                  <a:srgbClr val="632E62"/>
                </a:solidFill>
                <a:effectLst/>
                <a:uLnTx/>
                <a:uFillTx/>
                <a:latin typeface="Calibri"/>
                <a:ea typeface="+mn-ea"/>
                <a:cs typeface="Arial"/>
              </a:endParaRPr>
            </a:p>
          </p:txBody>
        </p:sp>
        <p:sp>
          <p:nvSpPr>
            <p:cNvPr id="42" name="矩形 41">
              <a:extLst>
                <a:ext uri="{FF2B5EF4-FFF2-40B4-BE49-F238E27FC236}">
                  <a16:creationId xmlns:a16="http://schemas.microsoft.com/office/drawing/2014/main" id="{612DE5D5-F200-81B0-55E8-AC0E824ABC80}"/>
                </a:ext>
              </a:extLst>
            </p:cNvPr>
            <p:cNvSpPr/>
            <p:nvPr/>
          </p:nvSpPr>
          <p:spPr bwMode="auto">
            <a:xfrm>
              <a:off x="1374992" y="4836356"/>
              <a:ext cx="6397148" cy="400110"/>
            </a:xfrm>
            <a:prstGeom prst="rect">
              <a:avLst/>
            </a:prstGeom>
          </p:spPr>
          <p:txBody>
            <a:bodyPr wrap="square">
              <a:spAutoFit/>
            </a:bodyPr>
            <a:lstStyle/>
            <a:p>
              <a:pPr lvl="0" rtl="0">
                <a:defRPr/>
              </a:pPr>
              <a:r>
                <a:rPr lang="en-US" altLang="zh-CN" sz="2000" dirty="0">
                  <a:solidFill>
                    <a:srgbClr val="632E62"/>
                  </a:solidFill>
                </a:rPr>
                <a:t>not calculable in perturbation theory</a:t>
              </a:r>
            </a:p>
          </p:txBody>
        </p:sp>
        <p:sp>
          <p:nvSpPr>
            <p:cNvPr id="3" name="矩形 2"/>
            <p:cNvSpPr/>
            <p:nvPr/>
          </p:nvSpPr>
          <p:spPr>
            <a:xfrm>
              <a:off x="77315" y="5775717"/>
              <a:ext cx="8794334" cy="461665"/>
            </a:xfrm>
            <a:prstGeom prst="rect">
              <a:avLst/>
            </a:prstGeom>
          </p:spPr>
          <p:txBody>
            <a:bodyPr wrap="square">
              <a:spAutoFit/>
            </a:bodyPr>
            <a:lstStyle/>
            <a:p>
              <a:pPr lvl="0" rtl="0">
                <a:buSzPct val="73000"/>
                <a:defRPr/>
              </a:pPr>
              <a:r>
                <a:rPr lang="en-US" altLang="zh-CN" sz="2200" dirty="0">
                  <a:solidFill>
                    <a:srgbClr val="C00000"/>
                  </a:solidFill>
                </a:rPr>
                <a:t> </a:t>
              </a:r>
              <a:r>
                <a:rPr lang="en-US" altLang="zh-CN" sz="2400" i="1" dirty="0">
                  <a:solidFill>
                    <a:srgbClr val="C00000"/>
                  </a:solidFill>
                </a:rPr>
                <a:t>Hitherto, no realistic results &amp; QCD prediction have been available</a:t>
              </a:r>
              <a:endParaRPr lang="zh-CN" altLang="en-US" sz="2400" i="1" dirty="0">
                <a:solidFill>
                  <a:srgbClr val="C00000"/>
                </a:solidFill>
              </a:endParaRPr>
            </a:p>
          </p:txBody>
        </p:sp>
        <p:sp>
          <p:nvSpPr>
            <p:cNvPr id="33" name="文本框 32"/>
            <p:cNvSpPr txBox="1"/>
            <p:nvPr/>
          </p:nvSpPr>
          <p:spPr bwMode="auto">
            <a:xfrm>
              <a:off x="773228" y="4377030"/>
              <a:ext cx="5403198" cy="430887"/>
            </a:xfrm>
            <a:prstGeom prst="rect">
              <a:avLst/>
            </a:prstGeom>
            <a:noFill/>
          </p:spPr>
          <p:txBody>
            <a:bodyPr wrap="square" rtlCol="0">
              <a:spAutoFit/>
            </a:bodyPr>
            <a:lstStyle/>
            <a:p>
              <a:pPr lvl="0" rtl="0">
                <a:defRPr/>
              </a:pPr>
              <a:r>
                <a:rPr lang="en-US" altLang="zh-CN" sz="2200" dirty="0">
                  <a:solidFill>
                    <a:srgbClr val="632E62"/>
                  </a:solidFill>
                </a:rPr>
                <a:t> - Like DFs, FFs are </a:t>
              </a:r>
              <a:r>
                <a:rPr lang="en-US" altLang="zh-CN" sz="2200" dirty="0" err="1">
                  <a:solidFill>
                    <a:srgbClr val="632E62"/>
                  </a:solidFill>
                </a:rPr>
                <a:t>nonperturbative</a:t>
              </a:r>
              <a:r>
                <a:rPr lang="en-US" altLang="zh-CN" sz="2200" dirty="0">
                  <a:solidFill>
                    <a:srgbClr val="632E62"/>
                  </a:solidFill>
                </a:rPr>
                <a:t> objects</a:t>
              </a:r>
            </a:p>
          </p:txBody>
        </p:sp>
        <p:sp>
          <p:nvSpPr>
            <p:cNvPr id="36" name="矩形 35">
              <a:extLst>
                <a:ext uri="{FF2B5EF4-FFF2-40B4-BE49-F238E27FC236}">
                  <a16:creationId xmlns:a16="http://schemas.microsoft.com/office/drawing/2014/main" id="{612DE5D5-F200-81B0-55E8-AC0E824ABC80}"/>
                </a:ext>
              </a:extLst>
            </p:cNvPr>
            <p:cNvSpPr/>
            <p:nvPr/>
          </p:nvSpPr>
          <p:spPr bwMode="auto">
            <a:xfrm>
              <a:off x="1381447" y="5272587"/>
              <a:ext cx="6397148" cy="430887"/>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Pct val="73000"/>
                <a:tabLst/>
                <a:defRPr/>
              </a:pPr>
              <a:r>
                <a:rPr lang="en-US" sz="2200" dirty="0">
                  <a:solidFill>
                    <a:schemeClr val="accent6">
                      <a:lumMod val="75000"/>
                    </a:schemeClr>
                  </a:solidFill>
                  <a:cs typeface="Arial"/>
                </a:rPr>
                <a:t>Almost a blank: example,  NJL…</a:t>
              </a:r>
            </a:p>
          </p:txBody>
        </p:sp>
      </p:grpSp>
    </p:spTree>
    <p:extLst>
      <p:ext uri="{BB962C8B-B14F-4D97-AF65-F5344CB8AC3E}">
        <p14:creationId xmlns:p14="http://schemas.microsoft.com/office/powerpoint/2010/main" val="2773739427"/>
      </p:ext>
    </p:extLst>
  </p:cSld>
  <p:clrMapOvr>
    <a:masterClrMapping/>
  </p:clrMapOvr>
  <mc:AlternateContent xmlns:mc="http://schemas.openxmlformats.org/markup-compatibility/2006" xmlns:p14="http://schemas.microsoft.com/office/powerpoint/2010/main">
    <mc:Choice Requires="p14">
      <p:transition p14:dur="0" advTm="73151"/>
    </mc:Choice>
    <mc:Fallback xmlns="">
      <p:transition advTm="731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14" name="组合 13"/>
          <p:cNvGrpSpPr/>
          <p:nvPr/>
        </p:nvGrpSpPr>
        <p:grpSpPr bwMode="auto">
          <a:xfrm>
            <a:off x="1168252" y="3685132"/>
            <a:ext cx="3689102" cy="1675520"/>
            <a:chOff x="709613" y="1986314"/>
            <a:chExt cx="3481887" cy="1610041"/>
          </a:xfrm>
        </p:grpSpPr>
        <p:grpSp>
          <p:nvGrpSpPr>
            <p:cNvPr id="15" name="组合 14"/>
            <p:cNvGrpSpPr/>
            <p:nvPr/>
          </p:nvGrpSpPr>
          <p:grpSpPr bwMode="auto">
            <a:xfrm>
              <a:off x="709613" y="1986314"/>
              <a:ext cx="2360131" cy="1610041"/>
              <a:chOff x="709613" y="1986314"/>
              <a:chExt cx="2360131" cy="1610041"/>
            </a:xfrm>
          </p:grpSpPr>
          <p:grpSp>
            <p:nvGrpSpPr>
              <p:cNvPr id="18" name="组合 17"/>
              <p:cNvGrpSpPr/>
              <p:nvPr/>
            </p:nvGrpSpPr>
            <p:grpSpPr bwMode="auto">
              <a:xfrm>
                <a:off x="709613" y="2190750"/>
                <a:ext cx="376237" cy="1123950"/>
                <a:chOff x="709613" y="2190750"/>
                <a:chExt cx="376237" cy="1123950"/>
              </a:xfrm>
            </p:grpSpPr>
            <p:sp>
              <p:nvSpPr>
                <p:cNvPr id="22" name="矩形 21"/>
                <p:cNvSpPr/>
                <p:nvPr/>
              </p:nvSpPr>
              <p:spPr bwMode="auto">
                <a:xfrm>
                  <a:off x="715530" y="2190750"/>
                  <a:ext cx="341745" cy="238125"/>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a:lnSpc>
                      <a:spcPct val="100000"/>
                    </a:lnSpc>
                    <a:spcBef>
                      <a:spcPts val="0"/>
                    </a:spcBef>
                    <a:spcAft>
                      <a:spcPts val="0"/>
                    </a:spcAft>
                    <a:buClrTx/>
                    <a:buSzTx/>
                    <a:buFontTx/>
                    <a:buNone/>
                    <a:defRPr/>
                  </a:pPr>
                  <a:endParaRPr lang="zh-CN" sz="1800" b="0" i="0" u="none" strike="noStrike" cap="none" spc="0">
                    <a:ln>
                      <a:noFill/>
                    </a:ln>
                    <a:solidFill>
                      <a:prstClr val="white"/>
                    </a:solidFill>
                    <a:latin typeface="等线"/>
                    <a:ea typeface="等线"/>
                    <a:cs typeface="+mn-cs"/>
                  </a:endParaRPr>
                </a:p>
              </p:txBody>
            </p:sp>
            <p:sp>
              <p:nvSpPr>
                <p:cNvPr id="23" name="矩形 22"/>
                <p:cNvSpPr/>
                <p:nvPr/>
              </p:nvSpPr>
              <p:spPr bwMode="auto">
                <a:xfrm>
                  <a:off x="709613" y="3100388"/>
                  <a:ext cx="376237" cy="214312"/>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a:lnSpc>
                      <a:spcPct val="100000"/>
                    </a:lnSpc>
                    <a:spcBef>
                      <a:spcPts val="0"/>
                    </a:spcBef>
                    <a:spcAft>
                      <a:spcPts val="0"/>
                    </a:spcAft>
                    <a:buClrTx/>
                    <a:buSzTx/>
                    <a:buFontTx/>
                    <a:buNone/>
                    <a:defRPr/>
                  </a:pPr>
                  <a:endParaRPr lang="zh-CN" sz="1800" b="0" i="0" u="none" strike="noStrike" cap="none" spc="0">
                    <a:ln>
                      <a:noFill/>
                    </a:ln>
                    <a:solidFill>
                      <a:prstClr val="white"/>
                    </a:solidFill>
                    <a:latin typeface="等线"/>
                    <a:ea typeface="等线"/>
                    <a:cs typeface="+mn-cs"/>
                  </a:endParaRPr>
                </a:p>
              </p:txBody>
            </p:sp>
          </p:grpSp>
          <p:sp>
            <p:nvSpPr>
              <p:cNvPr id="19" name="流程图: 过程 18"/>
              <p:cNvSpPr/>
              <p:nvPr/>
            </p:nvSpPr>
            <p:spPr bwMode="auto">
              <a:xfrm>
                <a:off x="2625917" y="2349725"/>
                <a:ext cx="443827" cy="303847"/>
              </a:xfrm>
              <a:prstGeom prst="flowChartProcess">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a:lnSpc>
                    <a:spcPct val="100000"/>
                  </a:lnSpc>
                  <a:spcBef>
                    <a:spcPts val="0"/>
                  </a:spcBef>
                  <a:spcAft>
                    <a:spcPts val="0"/>
                  </a:spcAft>
                  <a:buClrTx/>
                  <a:buSzTx/>
                  <a:buFontTx/>
                  <a:buNone/>
                  <a:defRPr/>
                </a:pPr>
                <a:endParaRPr lang="zh-CN" sz="1800" b="0" i="0" u="none" strike="noStrike" cap="none" spc="0">
                  <a:ln>
                    <a:noFill/>
                  </a:ln>
                  <a:solidFill>
                    <a:prstClr val="white"/>
                  </a:solidFill>
                  <a:latin typeface="等线"/>
                  <a:ea typeface="等线"/>
                  <a:cs typeface="+mn-cs"/>
                </a:endParaRPr>
              </a:p>
            </p:txBody>
          </p:sp>
          <p:sp>
            <p:nvSpPr>
              <p:cNvPr id="20" name="流程图: 过程 19"/>
              <p:cNvSpPr/>
              <p:nvPr/>
            </p:nvSpPr>
            <p:spPr bwMode="auto">
              <a:xfrm>
                <a:off x="2189818" y="1986314"/>
                <a:ext cx="443827" cy="303847"/>
              </a:xfrm>
              <a:prstGeom prst="flowChartProcess">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a:lnSpc>
                    <a:spcPct val="100000"/>
                  </a:lnSpc>
                  <a:spcBef>
                    <a:spcPts val="0"/>
                  </a:spcBef>
                  <a:spcAft>
                    <a:spcPts val="0"/>
                  </a:spcAft>
                  <a:buClrTx/>
                  <a:buSzTx/>
                  <a:buFontTx/>
                  <a:buNone/>
                  <a:defRPr/>
                </a:pPr>
                <a:endParaRPr lang="zh-CN" sz="1800" b="0" i="0" u="none" strike="noStrike" cap="none" spc="0">
                  <a:ln>
                    <a:noFill/>
                  </a:ln>
                  <a:solidFill>
                    <a:prstClr val="white"/>
                  </a:solidFill>
                  <a:latin typeface="等线"/>
                  <a:ea typeface="等线"/>
                  <a:cs typeface="+mn-cs"/>
                </a:endParaRPr>
              </a:p>
            </p:txBody>
          </p:sp>
          <p:sp>
            <p:nvSpPr>
              <p:cNvPr id="21" name="流程图: 过程 20"/>
              <p:cNvSpPr/>
              <p:nvPr/>
            </p:nvSpPr>
            <p:spPr bwMode="auto">
              <a:xfrm>
                <a:off x="2189818" y="3292507"/>
                <a:ext cx="443827" cy="303847"/>
              </a:xfrm>
              <a:prstGeom prst="flowChartProcess">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a:lnSpc>
                    <a:spcPct val="100000"/>
                  </a:lnSpc>
                  <a:spcBef>
                    <a:spcPts val="0"/>
                  </a:spcBef>
                  <a:spcAft>
                    <a:spcPts val="0"/>
                  </a:spcAft>
                  <a:buClrTx/>
                  <a:buSzTx/>
                  <a:buFontTx/>
                  <a:buNone/>
                  <a:defRPr/>
                </a:pPr>
                <a:endParaRPr lang="zh-CN" sz="1800" b="0" i="0" u="none" strike="noStrike" cap="none" spc="0">
                  <a:ln>
                    <a:noFill/>
                  </a:ln>
                  <a:solidFill>
                    <a:prstClr val="white"/>
                  </a:solidFill>
                  <a:latin typeface="等线"/>
                  <a:ea typeface="等线"/>
                  <a:cs typeface="+mn-cs"/>
                </a:endParaRPr>
              </a:p>
            </p:txBody>
          </p:sp>
        </p:grpSp>
        <p:sp>
          <p:nvSpPr>
            <p:cNvPr id="16" name="流程图: 过程 15"/>
            <p:cNvSpPr/>
            <p:nvPr/>
          </p:nvSpPr>
          <p:spPr bwMode="auto">
            <a:xfrm>
              <a:off x="3963747" y="2287496"/>
              <a:ext cx="221914" cy="303847"/>
            </a:xfrm>
            <a:prstGeom prst="flowChartProcess">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a:lnSpc>
                  <a:spcPct val="100000"/>
                </a:lnSpc>
                <a:spcBef>
                  <a:spcPts val="0"/>
                </a:spcBef>
                <a:spcAft>
                  <a:spcPts val="0"/>
                </a:spcAft>
                <a:buClrTx/>
                <a:buSzTx/>
                <a:buFontTx/>
                <a:buNone/>
                <a:defRPr/>
              </a:pPr>
              <a:endParaRPr lang="zh-CN" sz="1800" b="0" i="0" u="none" strike="noStrike" cap="none" spc="0">
                <a:ln>
                  <a:noFill/>
                </a:ln>
                <a:solidFill>
                  <a:prstClr val="white"/>
                </a:solidFill>
                <a:latin typeface="等线"/>
                <a:ea typeface="等线"/>
                <a:cs typeface="+mn-cs"/>
              </a:endParaRPr>
            </a:p>
          </p:txBody>
        </p:sp>
        <p:sp>
          <p:nvSpPr>
            <p:cNvPr id="17" name="流程图: 过程 16"/>
            <p:cNvSpPr/>
            <p:nvPr/>
          </p:nvSpPr>
          <p:spPr bwMode="auto">
            <a:xfrm>
              <a:off x="3971663" y="2926772"/>
              <a:ext cx="219837" cy="303847"/>
            </a:xfrm>
            <a:prstGeom prst="flowChartProcess">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a:lnSpc>
                  <a:spcPct val="100000"/>
                </a:lnSpc>
                <a:spcBef>
                  <a:spcPts val="0"/>
                </a:spcBef>
                <a:spcAft>
                  <a:spcPts val="0"/>
                </a:spcAft>
                <a:buClrTx/>
                <a:buSzTx/>
                <a:buFontTx/>
                <a:buNone/>
                <a:defRPr/>
              </a:pPr>
              <a:endParaRPr lang="zh-CN" sz="1800" b="0" i="0" u="none" strike="noStrike" cap="none" spc="0">
                <a:ln>
                  <a:noFill/>
                </a:ln>
                <a:solidFill>
                  <a:prstClr val="white"/>
                </a:solidFill>
                <a:latin typeface="等线"/>
                <a:ea typeface="等线"/>
                <a:cs typeface="+mn-cs"/>
              </a:endParaRPr>
            </a:p>
          </p:txBody>
        </p:sp>
      </p:grpSp>
      <p:sp>
        <p:nvSpPr>
          <p:cNvPr id="24" name="Title 1"/>
          <p:cNvSpPr txBox="1"/>
          <p:nvPr/>
        </p:nvSpPr>
        <p:spPr bwMode="auto">
          <a:xfrm>
            <a:off x="296412" y="197607"/>
            <a:ext cx="9788187"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ts val="0"/>
              </a:spcBef>
              <a:spcAft>
                <a:spcPts val="0"/>
              </a:spcAft>
              <a:defRPr sz="2600" b="1">
                <a:solidFill>
                  <a:schemeClr val="tx2"/>
                </a:solidFill>
                <a:latin typeface="+mj-lt"/>
                <a:ea typeface="+mj-ea"/>
                <a:cs typeface="+mj-cs"/>
              </a:defRPr>
            </a:lvl1pPr>
            <a:lvl2pPr algn="l">
              <a:spcBef>
                <a:spcPts val="0"/>
              </a:spcBef>
              <a:spcAft>
                <a:spcPts val="0"/>
              </a:spcAft>
              <a:defRPr sz="2600" b="1">
                <a:solidFill>
                  <a:schemeClr val="tx2"/>
                </a:solidFill>
                <a:latin typeface="Trebuchet MS"/>
              </a:defRPr>
            </a:lvl2pPr>
            <a:lvl3pPr algn="l">
              <a:spcBef>
                <a:spcPts val="0"/>
              </a:spcBef>
              <a:spcAft>
                <a:spcPts val="0"/>
              </a:spcAft>
              <a:defRPr sz="2600" b="1">
                <a:solidFill>
                  <a:schemeClr val="tx2"/>
                </a:solidFill>
                <a:latin typeface="Trebuchet MS"/>
              </a:defRPr>
            </a:lvl3pPr>
            <a:lvl4pPr algn="l">
              <a:spcBef>
                <a:spcPts val="0"/>
              </a:spcBef>
              <a:spcAft>
                <a:spcPts val="0"/>
              </a:spcAft>
              <a:defRPr sz="2600" b="1">
                <a:solidFill>
                  <a:schemeClr val="tx2"/>
                </a:solidFill>
                <a:latin typeface="Trebuchet MS"/>
              </a:defRPr>
            </a:lvl4pPr>
            <a:lvl5pPr algn="l">
              <a:spcBef>
                <a:spcPts val="0"/>
              </a:spcBef>
              <a:spcAft>
                <a:spcPts val="0"/>
              </a:spcAft>
              <a:defRPr sz="2600" b="1">
                <a:solidFill>
                  <a:schemeClr val="tx2"/>
                </a:solidFill>
                <a:latin typeface="Trebuchet MS"/>
              </a:defRPr>
            </a:lvl5pPr>
            <a:lvl6pPr marL="457200" algn="l">
              <a:spcBef>
                <a:spcPts val="0"/>
              </a:spcBef>
              <a:spcAft>
                <a:spcPts val="0"/>
              </a:spcAft>
              <a:defRPr sz="2600" b="1">
                <a:solidFill>
                  <a:schemeClr val="tx2"/>
                </a:solidFill>
                <a:latin typeface="Trebuchet MS"/>
              </a:defRPr>
            </a:lvl6pPr>
            <a:lvl7pPr marL="914400" algn="l">
              <a:spcBef>
                <a:spcPts val="0"/>
              </a:spcBef>
              <a:spcAft>
                <a:spcPts val="0"/>
              </a:spcAft>
              <a:defRPr sz="2600" b="1">
                <a:solidFill>
                  <a:schemeClr val="tx2"/>
                </a:solidFill>
                <a:latin typeface="Trebuchet MS"/>
              </a:defRPr>
            </a:lvl7pPr>
            <a:lvl8pPr marL="1371600" algn="l">
              <a:spcBef>
                <a:spcPts val="0"/>
              </a:spcBef>
              <a:spcAft>
                <a:spcPts val="0"/>
              </a:spcAft>
              <a:defRPr sz="2600" b="1">
                <a:solidFill>
                  <a:schemeClr val="tx2"/>
                </a:solidFill>
                <a:latin typeface="Trebuchet MS"/>
              </a:defRPr>
            </a:lvl8pPr>
            <a:lvl9pPr marL="1828800" algn="l">
              <a:spcBef>
                <a:spcPts val="0"/>
              </a:spcBef>
              <a:spcAft>
                <a:spcPts val="0"/>
              </a:spcAft>
              <a:defRPr sz="2600" b="1">
                <a:solidFill>
                  <a:schemeClr val="tx2"/>
                </a:solidFill>
                <a:latin typeface="Trebuchet MS"/>
              </a:defRPr>
            </a:lvl9pPr>
          </a:lstStyle>
          <a:p>
            <a:pPr lvl="0">
              <a:defRPr/>
            </a:pPr>
            <a:r>
              <a:rPr lang="en-US" sz="3200" b="0" i="1" dirty="0">
                <a:ln w="0"/>
                <a:solidFill>
                  <a:srgbClr val="92278F"/>
                </a:solidFill>
              </a:rPr>
              <a:t>Fragmentation Function</a:t>
            </a:r>
            <a:endParaRPr lang="en-US" sz="3200" b="0" i="1" u="none" strike="noStrike" cap="none" spc="0" dirty="0">
              <a:ln w="0"/>
              <a:solidFill>
                <a:srgbClr val="92278F"/>
              </a:solidFill>
              <a:latin typeface="Trebuchet MS"/>
              <a:ea typeface="+mj-ea"/>
              <a:cs typeface="+mj-cs"/>
            </a:endParaRPr>
          </a:p>
        </p:txBody>
      </p:sp>
      <p:sp>
        <p:nvSpPr>
          <p:cNvPr id="25" name="Footer Placeholder 4">
            <a:extLst>
              <a:ext uri="{FF2B5EF4-FFF2-40B4-BE49-F238E27FC236}">
                <a16:creationId xmlns:a16="http://schemas.microsoft.com/office/drawing/2014/main" id="{6EAC9E42-EEC7-8875-1ADB-60B53D86FF0A}"/>
              </a:ext>
            </a:extLst>
          </p:cNvPr>
          <p:cNvSpPr>
            <a:spLocks noGrp="1"/>
          </p:cNvSpPr>
          <p:nvPr>
            <p:ph type="ftr" sz="quarter" idx="11"/>
          </p:nvPr>
        </p:nvSpPr>
        <p:spPr>
          <a:xfrm>
            <a:off x="914400" y="6342676"/>
            <a:ext cx="7922684" cy="228600"/>
          </a:xfrm>
        </p:spPr>
        <p:txBody>
          <a:bodyPr/>
          <a:lstStyle/>
          <a:p>
            <a:r>
              <a:rPr lang="fr-FR" altLang="zh-CN" sz="1100"/>
              <a:t>hyxing.phys@gmail.com, Pion and Kaon Fragmentation Functions. Total pages (18) </a:t>
            </a:r>
            <a:endParaRPr lang="en-US" sz="1100" dirty="0"/>
          </a:p>
        </p:txBody>
      </p:sp>
      <p:pic>
        <p:nvPicPr>
          <p:cNvPr id="9" name="图片 8">
            <a:extLst>
              <a:ext uri="{FF2B5EF4-FFF2-40B4-BE49-F238E27FC236}">
                <a16:creationId xmlns:a16="http://schemas.microsoft.com/office/drawing/2014/main" id="{6F90F1AF-2F73-E028-4997-5D31D58DF311}"/>
              </a:ext>
            </a:extLst>
          </p:cNvPr>
          <p:cNvPicPr>
            <a:picLocks noChangeAspect="1"/>
          </p:cNvPicPr>
          <p:nvPr/>
        </p:nvPicPr>
        <p:blipFill>
          <a:blip r:embed="rId3"/>
          <a:stretch>
            <a:fillRect/>
          </a:stretch>
        </p:blipFill>
        <p:spPr>
          <a:xfrm>
            <a:off x="1371600" y="1195140"/>
            <a:ext cx="9556971" cy="4211613"/>
          </a:xfrm>
          <a:prstGeom prst="rect">
            <a:avLst/>
          </a:prstGeom>
        </p:spPr>
      </p:pic>
      <p:sp>
        <p:nvSpPr>
          <p:cNvPr id="2" name="灯片编号占位符 1"/>
          <p:cNvSpPr>
            <a:spLocks noGrp="1"/>
          </p:cNvSpPr>
          <p:nvPr>
            <p:ph type="sldNum" sz="quarter" idx="12"/>
          </p:nvPr>
        </p:nvSpPr>
        <p:spPr/>
        <p:txBody>
          <a:bodyPr/>
          <a:lstStyle/>
          <a:p>
            <a:pPr marL="0" marR="0" lvl="0" indent="0" algn="r" defTabSz="914400">
              <a:lnSpc>
                <a:spcPct val="100000"/>
              </a:lnSpc>
              <a:spcBef>
                <a:spcPts val="0"/>
              </a:spcBef>
              <a:spcAft>
                <a:spcPts val="0"/>
              </a:spcAft>
              <a:buClrTx/>
              <a:buSzTx/>
              <a:buFontTx/>
              <a:buNone/>
              <a:defRPr/>
            </a:pPr>
            <a:fld id="{87034D8C-3CB4-402A-BC46-2AB14C0FE90A}" type="slidenum">
              <a:rPr lang="en-US" sz="900" b="0" i="0" u="none" strike="noStrike" cap="none" spc="0" smtClean="0">
                <a:ln>
                  <a:noFill/>
                </a:ln>
                <a:solidFill>
                  <a:prstClr val="black"/>
                </a:solidFill>
                <a:latin typeface="Calibri"/>
                <a:ea typeface="+mn-ea"/>
                <a:cs typeface="+mn-cs"/>
              </a:rPr>
              <a:t>5</a:t>
            </a:fld>
            <a:endParaRPr lang="en-US" sz="900" b="0" i="0" u="none" strike="noStrike" cap="none" spc="0">
              <a:ln>
                <a:noFill/>
              </a:ln>
              <a:solidFill>
                <a:prstClr val="black"/>
              </a:solidFill>
              <a:latin typeface="Calibri"/>
              <a:ea typeface="+mn-ea"/>
              <a:cs typeface="+mn-cs"/>
            </a:endParaRPr>
          </a:p>
        </p:txBody>
      </p:sp>
    </p:spTree>
    <p:extLst>
      <p:ext uri="{BB962C8B-B14F-4D97-AF65-F5344CB8AC3E}">
        <p14:creationId xmlns:p14="http://schemas.microsoft.com/office/powerpoint/2010/main" val="791727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0" advTm="73151"/>
    </mc:Choice>
    <mc:Fallback xmlns="">
      <p:transition advTm="73151"/>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4" name="Title 1"/>
          <p:cNvSpPr txBox="1"/>
          <p:nvPr/>
        </p:nvSpPr>
        <p:spPr bwMode="auto">
          <a:xfrm>
            <a:off x="466418" y="35227"/>
            <a:ext cx="6038630" cy="78115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ts val="0"/>
              </a:spcBef>
              <a:spcAft>
                <a:spcPts val="0"/>
              </a:spcAft>
              <a:defRPr sz="2600" b="1">
                <a:solidFill>
                  <a:schemeClr val="tx2"/>
                </a:solidFill>
                <a:latin typeface="+mj-lt"/>
                <a:ea typeface="+mj-ea"/>
                <a:cs typeface="+mj-cs"/>
              </a:defRPr>
            </a:lvl1pPr>
            <a:lvl2pPr algn="l">
              <a:spcBef>
                <a:spcPts val="0"/>
              </a:spcBef>
              <a:spcAft>
                <a:spcPts val="0"/>
              </a:spcAft>
              <a:defRPr sz="2600" b="1">
                <a:solidFill>
                  <a:schemeClr val="tx2"/>
                </a:solidFill>
                <a:latin typeface="Trebuchet MS"/>
              </a:defRPr>
            </a:lvl2pPr>
            <a:lvl3pPr algn="l">
              <a:spcBef>
                <a:spcPts val="0"/>
              </a:spcBef>
              <a:spcAft>
                <a:spcPts val="0"/>
              </a:spcAft>
              <a:defRPr sz="2600" b="1">
                <a:solidFill>
                  <a:schemeClr val="tx2"/>
                </a:solidFill>
                <a:latin typeface="Trebuchet MS"/>
              </a:defRPr>
            </a:lvl3pPr>
            <a:lvl4pPr algn="l">
              <a:spcBef>
                <a:spcPts val="0"/>
              </a:spcBef>
              <a:spcAft>
                <a:spcPts val="0"/>
              </a:spcAft>
              <a:defRPr sz="2600" b="1">
                <a:solidFill>
                  <a:schemeClr val="tx2"/>
                </a:solidFill>
                <a:latin typeface="Trebuchet MS"/>
              </a:defRPr>
            </a:lvl4pPr>
            <a:lvl5pPr algn="l">
              <a:spcBef>
                <a:spcPts val="0"/>
              </a:spcBef>
              <a:spcAft>
                <a:spcPts val="0"/>
              </a:spcAft>
              <a:defRPr sz="2600" b="1">
                <a:solidFill>
                  <a:schemeClr val="tx2"/>
                </a:solidFill>
                <a:latin typeface="Trebuchet MS"/>
              </a:defRPr>
            </a:lvl5pPr>
            <a:lvl6pPr marL="457200" algn="l">
              <a:spcBef>
                <a:spcPts val="0"/>
              </a:spcBef>
              <a:spcAft>
                <a:spcPts val="0"/>
              </a:spcAft>
              <a:defRPr sz="2600" b="1">
                <a:solidFill>
                  <a:schemeClr val="tx2"/>
                </a:solidFill>
                <a:latin typeface="Trebuchet MS"/>
              </a:defRPr>
            </a:lvl6pPr>
            <a:lvl7pPr marL="914400" algn="l">
              <a:spcBef>
                <a:spcPts val="0"/>
              </a:spcBef>
              <a:spcAft>
                <a:spcPts val="0"/>
              </a:spcAft>
              <a:defRPr sz="2600" b="1">
                <a:solidFill>
                  <a:schemeClr val="tx2"/>
                </a:solidFill>
                <a:latin typeface="Trebuchet MS"/>
              </a:defRPr>
            </a:lvl7pPr>
            <a:lvl8pPr marL="1371600" algn="l">
              <a:spcBef>
                <a:spcPts val="0"/>
              </a:spcBef>
              <a:spcAft>
                <a:spcPts val="0"/>
              </a:spcAft>
              <a:defRPr sz="2600" b="1">
                <a:solidFill>
                  <a:schemeClr val="tx2"/>
                </a:solidFill>
                <a:latin typeface="Trebuchet MS"/>
              </a:defRPr>
            </a:lvl8pPr>
            <a:lvl9pPr marL="1828800" algn="l">
              <a:spcBef>
                <a:spcPts val="0"/>
              </a:spcBef>
              <a:spcAft>
                <a:spcPts val="0"/>
              </a:spcAft>
              <a:defRPr sz="2600" b="1">
                <a:solidFill>
                  <a:schemeClr val="tx2"/>
                </a:solidFill>
                <a:latin typeface="Trebuchet M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1" dirty="0">
                <a:ln w="0"/>
                <a:solidFill>
                  <a:srgbClr val="92278F"/>
                </a:solidFill>
                <a:latin typeface="Trebuchet MS"/>
                <a:cs typeface="Arial"/>
              </a:rPr>
              <a:t>DLY </a:t>
            </a:r>
            <a:r>
              <a:rPr lang="en-US" altLang="zh-CN" sz="3200" b="0" i="1" dirty="0">
                <a:ln w="0"/>
                <a:solidFill>
                  <a:srgbClr val="92278F"/>
                </a:solidFill>
                <a:latin typeface="Trebuchet MS"/>
                <a:cs typeface="Arial"/>
              </a:rPr>
              <a:t>relation and jet equation</a:t>
            </a:r>
            <a:endParaRPr kumimoji="0" lang="en-US" sz="3200" b="0" i="1" u="none" strike="noStrike" kern="0" cap="none" spc="0" normalizeH="0" baseline="0" noProof="0" dirty="0">
              <a:ln w="0"/>
              <a:solidFill>
                <a:srgbClr val="92278F"/>
              </a:solidFill>
              <a:effectLst/>
              <a:uLnTx/>
              <a:uFillTx/>
              <a:latin typeface="Trebuchet MS"/>
              <a:ea typeface="+mj-ea"/>
              <a:cs typeface="Arial"/>
            </a:endParaRPr>
          </a:p>
        </p:txBody>
      </p:sp>
      <p:sp>
        <p:nvSpPr>
          <p:cNvPr id="27" name="文本框 26">
            <a:extLst>
              <a:ext uri="{FF2B5EF4-FFF2-40B4-BE49-F238E27FC236}">
                <a16:creationId xmlns:a16="http://schemas.microsoft.com/office/drawing/2014/main" id="{B052D0BC-D181-00D6-B7A7-0406FB36D013}"/>
              </a:ext>
            </a:extLst>
          </p:cNvPr>
          <p:cNvSpPr txBox="1"/>
          <p:nvPr/>
        </p:nvSpPr>
        <p:spPr>
          <a:xfrm>
            <a:off x="1017759" y="1234597"/>
            <a:ext cx="432236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1" u="none" strike="noStrike" kern="1200" cap="none" spc="0" normalizeH="0" baseline="0" noProof="0" dirty="0">
                <a:ln>
                  <a:noFill/>
                </a:ln>
                <a:solidFill>
                  <a:schemeClr val="accent5">
                    <a:lumMod val="75000"/>
                  </a:schemeClr>
                </a:solidFill>
                <a:effectLst/>
                <a:uLnTx/>
                <a:uFillTx/>
                <a:latin typeface="Calibri"/>
                <a:cs typeface="Arial"/>
              </a:rPr>
              <a:t>R. D. Field, R. P. Feynman, Phys. Rept. 81 (1982) 1–129. </a:t>
            </a:r>
            <a:endParaRPr kumimoji="0" lang="zh-CN" altLang="en-US" sz="1400" b="0" i="1" u="none" strike="noStrike" kern="1200" cap="none" spc="0" normalizeH="0" baseline="0" noProof="0" dirty="0">
              <a:ln>
                <a:noFill/>
              </a:ln>
              <a:solidFill>
                <a:schemeClr val="accent5">
                  <a:lumMod val="75000"/>
                </a:schemeClr>
              </a:solidFill>
              <a:effectLst/>
              <a:uLnTx/>
              <a:uFillTx/>
              <a:latin typeface="Calibri"/>
              <a:cs typeface="Arial"/>
            </a:endParaRPr>
          </a:p>
        </p:txBody>
      </p:sp>
      <p:pic>
        <p:nvPicPr>
          <p:cNvPr id="9" name="图片 8"/>
          <p:cNvPicPr>
            <a:picLocks noChangeAspect="1"/>
          </p:cNvPicPr>
          <p:nvPr/>
        </p:nvPicPr>
        <p:blipFill>
          <a:blip r:embed="rId3"/>
          <a:stretch/>
        </p:blipFill>
        <p:spPr bwMode="auto">
          <a:xfrm>
            <a:off x="6047186" y="924994"/>
            <a:ext cx="5804165" cy="996467"/>
          </a:xfrm>
          <a:prstGeom prst="rect">
            <a:avLst/>
          </a:prstGeom>
        </p:spPr>
      </p:pic>
      <p:sp>
        <p:nvSpPr>
          <p:cNvPr id="14" name="矩形 13"/>
          <p:cNvSpPr/>
          <p:nvPr/>
        </p:nvSpPr>
        <p:spPr bwMode="auto">
          <a:xfrm>
            <a:off x="6081305" y="845282"/>
            <a:ext cx="1822269" cy="1080898"/>
          </a:xfrm>
          <a:prstGeom prst="rect">
            <a:avLst/>
          </a:prstGeom>
          <a:noFill/>
          <a:ln w="19050" cap="flat" cmpd="sng" algn="ctr">
            <a:solidFill>
              <a:schemeClr val="accent5">
                <a:lumMod val="75000"/>
              </a:schemeClr>
            </a:solidFill>
            <a:prstDash val="solid"/>
            <a:round/>
            <a:headEnd type="none" w="med" len="med"/>
            <a:tailEnd type="none" w="med" len="me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cs typeface="Arial"/>
            </a:endParaRPr>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0F13AB19-9471-3C39-6DE9-4AFD8C9B70FC}"/>
                  </a:ext>
                </a:extLst>
              </p:cNvPr>
              <p:cNvSpPr txBox="1"/>
              <p:nvPr/>
            </p:nvSpPr>
            <p:spPr>
              <a:xfrm>
                <a:off x="6117534" y="1125314"/>
                <a:ext cx="32363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rPr>
                        <m:t>𝑢</m:t>
                      </m:r>
                    </m:oMath>
                  </m:oMathPara>
                </a14:m>
                <a:endParaRPr kumimoji="0" lang="zh-CN" altLang="en-US" sz="2000" b="0" i="0" u="none" strike="noStrike" kern="1200" cap="none" spc="0" normalizeH="0" baseline="0" noProof="0" dirty="0">
                  <a:ln>
                    <a:noFill/>
                  </a:ln>
                  <a:solidFill>
                    <a:prstClr val="black"/>
                  </a:solidFill>
                  <a:effectLst/>
                  <a:uLnTx/>
                  <a:uFillTx/>
                  <a:latin typeface="Calibri"/>
                  <a:cs typeface="Arial"/>
                </a:endParaRPr>
              </a:p>
            </p:txBody>
          </p:sp>
        </mc:Choice>
        <mc:Fallback xmlns="">
          <p:sp>
            <p:nvSpPr>
              <p:cNvPr id="15" name="文本框 14">
                <a:extLst>
                  <a:ext uri="{FF2B5EF4-FFF2-40B4-BE49-F238E27FC236}">
                    <a16:creationId xmlns:a16="http://schemas.microsoft.com/office/drawing/2014/main" id="{0F13AB19-9471-3C39-6DE9-4AFD8C9B70FC}"/>
                  </a:ext>
                </a:extLst>
              </p:cNvPr>
              <p:cNvSpPr txBox="1">
                <a:spLocks noRot="1" noChangeAspect="1" noMove="1" noResize="1" noEditPoints="1" noAdjustHandles="1" noChangeArrowheads="1" noChangeShapeType="1" noTextEdit="1"/>
              </p:cNvSpPr>
              <p:nvPr/>
            </p:nvSpPr>
            <p:spPr>
              <a:xfrm>
                <a:off x="6117534" y="1125314"/>
                <a:ext cx="323630" cy="400110"/>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6A0764A2-AD74-FEA3-3377-479F4B0D0475}"/>
                  </a:ext>
                </a:extLst>
              </p:cNvPr>
              <p:cNvSpPr txBox="1"/>
              <p:nvPr/>
            </p:nvSpPr>
            <p:spPr bwMode="auto">
              <a:xfrm>
                <a:off x="6868684" y="845709"/>
                <a:ext cx="32363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rPr>
                        <m:t>h</m:t>
                      </m:r>
                    </m:oMath>
                  </m:oMathPara>
                </a14:m>
                <a:endParaRPr kumimoji="0" lang="zh-CN" altLang="en-US" sz="2000" b="0" i="0" u="none" strike="noStrike" kern="1200" cap="none" spc="0" normalizeH="0" baseline="0" noProof="0" dirty="0">
                  <a:ln>
                    <a:noFill/>
                  </a:ln>
                  <a:solidFill>
                    <a:prstClr val="black"/>
                  </a:solidFill>
                  <a:effectLst/>
                  <a:uLnTx/>
                  <a:uFillTx/>
                  <a:latin typeface="Calibri"/>
                  <a:cs typeface="Arial"/>
                </a:endParaRPr>
              </a:p>
            </p:txBody>
          </p:sp>
        </mc:Choice>
        <mc:Fallback xmlns="">
          <p:sp>
            <p:nvSpPr>
              <p:cNvPr id="16" name="文本框 15">
                <a:extLst>
                  <a:ext uri="{FF2B5EF4-FFF2-40B4-BE49-F238E27FC236}">
                    <a16:creationId xmlns:a16="http://schemas.microsoft.com/office/drawing/2014/main" id="{6A0764A2-AD74-FEA3-3377-479F4B0D0475}"/>
                  </a:ext>
                </a:extLst>
              </p:cNvPr>
              <p:cNvSpPr txBox="1">
                <a:spLocks noRot="1" noChangeAspect="1" noMove="1" noResize="1" noEditPoints="1" noAdjustHandles="1" noChangeArrowheads="1" noChangeShapeType="1" noTextEdit="1"/>
              </p:cNvSpPr>
              <p:nvPr/>
            </p:nvSpPr>
            <p:spPr bwMode="auto">
              <a:xfrm>
                <a:off x="6868684" y="845709"/>
                <a:ext cx="323630" cy="400110"/>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54B1D1AB-1B1C-C20B-05B6-E1D30837E77C}"/>
                  </a:ext>
                </a:extLst>
              </p:cNvPr>
              <p:cNvSpPr txBox="1"/>
              <p:nvPr/>
            </p:nvSpPr>
            <p:spPr bwMode="auto">
              <a:xfrm>
                <a:off x="8100838" y="1125314"/>
                <a:ext cx="32363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rPr>
                        <m:t>𝑢</m:t>
                      </m:r>
                    </m:oMath>
                  </m:oMathPara>
                </a14:m>
                <a:endParaRPr kumimoji="0" lang="zh-CN" altLang="en-US" sz="2000" b="0" i="0" u="none" strike="noStrike" kern="1200" cap="none" spc="0" normalizeH="0" baseline="0" noProof="0" dirty="0">
                  <a:ln>
                    <a:noFill/>
                  </a:ln>
                  <a:solidFill>
                    <a:prstClr val="black"/>
                  </a:solidFill>
                  <a:effectLst/>
                  <a:uLnTx/>
                  <a:uFillTx/>
                  <a:latin typeface="Calibri"/>
                  <a:cs typeface="Arial"/>
                </a:endParaRPr>
              </a:p>
            </p:txBody>
          </p:sp>
        </mc:Choice>
        <mc:Fallback xmlns="">
          <p:sp>
            <p:nvSpPr>
              <p:cNvPr id="17" name="文本框 16">
                <a:extLst>
                  <a:ext uri="{FF2B5EF4-FFF2-40B4-BE49-F238E27FC236}">
                    <a16:creationId xmlns:a16="http://schemas.microsoft.com/office/drawing/2014/main" id="{54B1D1AB-1B1C-C20B-05B6-E1D30837E77C}"/>
                  </a:ext>
                </a:extLst>
              </p:cNvPr>
              <p:cNvSpPr txBox="1">
                <a:spLocks noRot="1" noChangeAspect="1" noMove="1" noResize="1" noEditPoints="1" noAdjustHandles="1" noChangeArrowheads="1" noChangeShapeType="1" noTextEdit="1"/>
              </p:cNvSpPr>
              <p:nvPr/>
            </p:nvSpPr>
            <p:spPr bwMode="auto">
              <a:xfrm>
                <a:off x="8100838" y="1125314"/>
                <a:ext cx="323630" cy="400110"/>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6049DF8D-17A0-15C0-A1FE-5A7379942E6B}"/>
                  </a:ext>
                </a:extLst>
              </p:cNvPr>
              <p:cNvSpPr txBox="1"/>
              <p:nvPr/>
            </p:nvSpPr>
            <p:spPr bwMode="auto">
              <a:xfrm>
                <a:off x="8917999" y="865560"/>
                <a:ext cx="32363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rPr>
                        <m:t>h</m:t>
                      </m:r>
                    </m:oMath>
                  </m:oMathPara>
                </a14:m>
                <a:endParaRPr kumimoji="0" lang="zh-CN" altLang="en-US" sz="2000" b="0" i="0" u="none" strike="noStrike" kern="1200" cap="none" spc="0" normalizeH="0" baseline="0" noProof="0" dirty="0">
                  <a:ln>
                    <a:noFill/>
                  </a:ln>
                  <a:solidFill>
                    <a:prstClr val="black"/>
                  </a:solidFill>
                  <a:effectLst/>
                  <a:uLnTx/>
                  <a:uFillTx/>
                  <a:latin typeface="Calibri"/>
                  <a:cs typeface="Arial"/>
                </a:endParaRPr>
              </a:p>
            </p:txBody>
          </p:sp>
        </mc:Choice>
        <mc:Fallback xmlns="">
          <p:sp>
            <p:nvSpPr>
              <p:cNvPr id="18" name="文本框 17">
                <a:extLst>
                  <a:ext uri="{FF2B5EF4-FFF2-40B4-BE49-F238E27FC236}">
                    <a16:creationId xmlns:a16="http://schemas.microsoft.com/office/drawing/2014/main" id="{6049DF8D-17A0-15C0-A1FE-5A7379942E6B}"/>
                  </a:ext>
                </a:extLst>
              </p:cNvPr>
              <p:cNvSpPr txBox="1">
                <a:spLocks noRot="1" noChangeAspect="1" noMove="1" noResize="1" noEditPoints="1" noAdjustHandles="1" noChangeArrowheads="1" noChangeShapeType="1" noTextEdit="1"/>
              </p:cNvSpPr>
              <p:nvPr/>
            </p:nvSpPr>
            <p:spPr bwMode="auto">
              <a:xfrm>
                <a:off x="8917999" y="865560"/>
                <a:ext cx="323630" cy="400110"/>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8FC655D1-5FD1-0B8A-E0DE-23C1784C3E18}"/>
                  </a:ext>
                </a:extLst>
              </p:cNvPr>
              <p:cNvSpPr txBox="1"/>
              <p:nvPr/>
            </p:nvSpPr>
            <p:spPr bwMode="auto">
              <a:xfrm>
                <a:off x="9773733" y="862966"/>
                <a:ext cx="323630" cy="406971"/>
              </a:xfrm>
              <a:prstGeom prst="rect">
                <a:avLst/>
              </a:prstGeom>
              <a:noFill/>
            </p:spPr>
            <p:txBody>
              <a:bodyPr wrap="square" rtlCol="0">
                <a:spAutoFit/>
              </a:bodyPr>
              <a:lstStyle/>
              <a:p>
                <a:pPr lvl="0" rtl="0">
                  <a:defRPr/>
                </a:pPr>
                <a14:m>
                  <m:oMathPara xmlns:m="http://schemas.openxmlformats.org/officeDocument/2006/math">
                    <m:oMathParaPr>
                      <m:jc m:val="centerGroup"/>
                    </m:oMathParaPr>
                    <m:oMath xmlns:m="http://schemas.openxmlformats.org/officeDocument/2006/math">
                      <m:acc>
                        <m:accPr>
                          <m:chr m:val="̅"/>
                          <m:ctrlPr>
                            <a:rPr kumimoji="0" lang="en-US" altLang="zh-CN" sz="2000" b="0" i="1" u="none" strike="noStrike" kern="1200" cap="none" spc="0" normalizeH="0" baseline="0" noProof="0" dirty="0" smtClean="0">
                              <a:ln>
                                <a:noFill/>
                              </a:ln>
                              <a:solidFill>
                                <a:prstClr val="black"/>
                              </a:solidFill>
                              <a:effectLst/>
                              <a:uLnTx/>
                              <a:uFillTx/>
                              <a:latin typeface="Cambria Math" panose="02040503050406030204" pitchFamily="18" charset="0"/>
                            </a:rPr>
                          </m:ctrlPr>
                        </m:accPr>
                        <m:e>
                          <m:r>
                            <a:rPr lang="en-US" altLang="zh-CN" sz="2000" i="1" kern="1200" dirty="0">
                              <a:solidFill>
                                <a:prstClr val="black"/>
                              </a:solidFill>
                              <a:latin typeface="Cambria Math" panose="02040503050406030204" pitchFamily="18" charset="0"/>
                            </a:rPr>
                            <m:t>h</m:t>
                          </m:r>
                        </m:e>
                      </m:acc>
                    </m:oMath>
                  </m:oMathPara>
                </a14:m>
                <a:endParaRPr kumimoji="0" lang="zh-CN" altLang="en-US" sz="2000" b="0" i="0" u="none" strike="noStrike" kern="1200" cap="none" spc="0" normalizeH="0" baseline="0" noProof="0" dirty="0">
                  <a:ln>
                    <a:noFill/>
                  </a:ln>
                  <a:solidFill>
                    <a:prstClr val="black"/>
                  </a:solidFill>
                  <a:effectLst/>
                  <a:uLnTx/>
                  <a:uFillTx/>
                  <a:latin typeface="Calibri"/>
                  <a:cs typeface="Arial"/>
                </a:endParaRPr>
              </a:p>
            </p:txBody>
          </p:sp>
        </mc:Choice>
        <mc:Fallback xmlns="">
          <p:sp>
            <p:nvSpPr>
              <p:cNvPr id="22" name="文本框 21">
                <a:extLst>
                  <a:ext uri="{FF2B5EF4-FFF2-40B4-BE49-F238E27FC236}">
                    <a16:creationId xmlns:a16="http://schemas.microsoft.com/office/drawing/2014/main" id="{8FC655D1-5FD1-0B8A-E0DE-23C1784C3E18}"/>
                  </a:ext>
                </a:extLst>
              </p:cNvPr>
              <p:cNvSpPr txBox="1">
                <a:spLocks noRot="1" noChangeAspect="1" noMove="1" noResize="1" noEditPoints="1" noAdjustHandles="1" noChangeArrowheads="1" noChangeShapeType="1" noTextEdit="1"/>
              </p:cNvSpPr>
              <p:nvPr/>
            </p:nvSpPr>
            <p:spPr bwMode="auto">
              <a:xfrm>
                <a:off x="9773733" y="862966"/>
                <a:ext cx="323630" cy="406971"/>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B09C3EEC-BF2C-80C1-1A2D-9E9F075B19AB}"/>
                  </a:ext>
                </a:extLst>
              </p:cNvPr>
              <p:cNvSpPr txBox="1"/>
              <p:nvPr/>
            </p:nvSpPr>
            <p:spPr bwMode="auto">
              <a:xfrm>
                <a:off x="10629467" y="874511"/>
                <a:ext cx="32363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rPr>
                        <m:t>h</m:t>
                      </m:r>
                    </m:oMath>
                  </m:oMathPara>
                </a14:m>
                <a:endParaRPr kumimoji="0" lang="zh-CN" altLang="en-US" sz="2000" b="0" i="0" u="none" strike="noStrike" kern="1200" cap="none" spc="0" normalizeH="0" baseline="0" noProof="0" dirty="0">
                  <a:ln>
                    <a:noFill/>
                  </a:ln>
                  <a:solidFill>
                    <a:prstClr val="black"/>
                  </a:solidFill>
                  <a:effectLst/>
                  <a:uLnTx/>
                  <a:uFillTx/>
                  <a:latin typeface="Calibri"/>
                  <a:cs typeface="Arial"/>
                </a:endParaRPr>
              </a:p>
            </p:txBody>
          </p:sp>
        </mc:Choice>
        <mc:Fallback xmlns="">
          <p:sp>
            <p:nvSpPr>
              <p:cNvPr id="23" name="文本框 22">
                <a:extLst>
                  <a:ext uri="{FF2B5EF4-FFF2-40B4-BE49-F238E27FC236}">
                    <a16:creationId xmlns:a16="http://schemas.microsoft.com/office/drawing/2014/main" id="{B09C3EEC-BF2C-80C1-1A2D-9E9F075B19AB}"/>
                  </a:ext>
                </a:extLst>
              </p:cNvPr>
              <p:cNvSpPr txBox="1">
                <a:spLocks noRot="1" noChangeAspect="1" noMove="1" noResize="1" noEditPoints="1" noAdjustHandles="1" noChangeArrowheads="1" noChangeShapeType="1" noTextEdit="1"/>
              </p:cNvSpPr>
              <p:nvPr/>
            </p:nvSpPr>
            <p:spPr bwMode="auto">
              <a:xfrm>
                <a:off x="10629467" y="874511"/>
                <a:ext cx="323630" cy="400110"/>
              </a:xfrm>
              <a:prstGeom prst="rect">
                <a:avLst/>
              </a:prstGeom>
              <a:blipFill>
                <a:blip r:embed="rId9"/>
                <a:stretch>
                  <a:fillRect/>
                </a:stretch>
              </a:blipFill>
            </p:spPr>
            <p:txBody>
              <a:bodyPr/>
              <a:lstStyle/>
              <a:p>
                <a:r>
                  <a:rPr lang="zh-CN" altLang="en-US">
                    <a:noFill/>
                  </a:rPr>
                  <a:t> </a:t>
                </a:r>
              </a:p>
            </p:txBody>
          </p:sp>
        </mc:Fallback>
      </mc:AlternateContent>
      <p:sp>
        <p:nvSpPr>
          <p:cNvPr id="20" name="矩形 19"/>
          <p:cNvSpPr/>
          <p:nvPr/>
        </p:nvSpPr>
        <p:spPr bwMode="auto">
          <a:xfrm>
            <a:off x="8003962" y="845281"/>
            <a:ext cx="3745289" cy="1067227"/>
          </a:xfrm>
          <a:prstGeom prst="rect">
            <a:avLst/>
          </a:prstGeom>
          <a:noFill/>
          <a:ln w="19050" cap="flat" cmpd="sng" algn="ctr">
            <a:solidFill>
              <a:schemeClr val="accent5">
                <a:lumMod val="75000"/>
              </a:schemeClr>
            </a:solidFill>
            <a:prstDash val="solid"/>
            <a:round/>
            <a:headEnd type="none" w="med" len="med"/>
            <a:tailEnd type="none" w="med" len="me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cs typeface="Arial"/>
            </a:endParaRPr>
          </a:p>
        </p:txBody>
      </p:sp>
      <p:sp>
        <p:nvSpPr>
          <p:cNvPr id="26" name="Footer Placeholder 4">
            <a:extLst>
              <a:ext uri="{FF2B5EF4-FFF2-40B4-BE49-F238E27FC236}">
                <a16:creationId xmlns:a16="http://schemas.microsoft.com/office/drawing/2014/main" id="{6EAC9E42-EEC7-8875-1ADB-60B53D86FF0A}"/>
              </a:ext>
            </a:extLst>
          </p:cNvPr>
          <p:cNvSpPr>
            <a:spLocks noGrp="1"/>
          </p:cNvSpPr>
          <p:nvPr>
            <p:ph type="ftr" sz="quarter" idx="11"/>
          </p:nvPr>
        </p:nvSpPr>
        <p:spPr>
          <a:xfrm>
            <a:off x="914400" y="6342676"/>
            <a:ext cx="7922684" cy="228600"/>
          </a:xfrm>
        </p:spPr>
        <p:txBody>
          <a:bodyPr/>
          <a:lstStyle/>
          <a:p>
            <a:r>
              <a:rPr lang="fr-FR" altLang="zh-CN" sz="1100"/>
              <a:t>hyxing.phys@gmail.com, Pion and Kaon Fragmentation Functions. Total pages (18) </a:t>
            </a:r>
            <a:endParaRPr lang="en-US" sz="1100" dirty="0"/>
          </a:p>
        </p:txBody>
      </p:sp>
      <p:pic>
        <p:nvPicPr>
          <p:cNvPr id="2" name="图片 1"/>
          <p:cNvPicPr>
            <a:picLocks noChangeAspect="1"/>
          </p:cNvPicPr>
          <p:nvPr/>
        </p:nvPicPr>
        <p:blipFill>
          <a:blip r:embed="rId10"/>
          <a:stretch/>
        </p:blipFill>
        <p:spPr bwMode="auto">
          <a:xfrm>
            <a:off x="6923898" y="2306159"/>
            <a:ext cx="4648200" cy="704850"/>
          </a:xfrm>
          <a:prstGeom prst="rect">
            <a:avLst/>
          </a:prstGeom>
        </p:spPr>
      </p:pic>
      <p:sp>
        <p:nvSpPr>
          <p:cNvPr id="21" name="矩形 20"/>
          <p:cNvSpPr/>
          <p:nvPr/>
        </p:nvSpPr>
        <p:spPr bwMode="auto">
          <a:xfrm>
            <a:off x="7788809" y="2462829"/>
            <a:ext cx="685801" cy="430583"/>
          </a:xfrm>
          <a:prstGeom prst="rect">
            <a:avLst/>
          </a:prstGeom>
          <a:noFill/>
          <a:ln w="19050" cap="flat" cmpd="sng" algn="ctr">
            <a:solidFill>
              <a:schemeClr val="accent5">
                <a:lumMod val="75000"/>
              </a:schemeClr>
            </a:solidFill>
            <a:prstDash val="solid"/>
            <a:round/>
            <a:headEnd type="none" w="med" len="med"/>
            <a:tailEnd type="none" w="med" len="me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cs typeface="Arial"/>
            </a:endParaRPr>
          </a:p>
        </p:txBody>
      </p:sp>
      <p:sp>
        <p:nvSpPr>
          <p:cNvPr id="29" name="矩形 28"/>
          <p:cNvSpPr/>
          <p:nvPr/>
        </p:nvSpPr>
        <p:spPr bwMode="auto">
          <a:xfrm>
            <a:off x="6904627" y="2453402"/>
            <a:ext cx="685801" cy="430583"/>
          </a:xfrm>
          <a:prstGeom prst="rect">
            <a:avLst/>
          </a:prstGeom>
          <a:noFill/>
          <a:ln w="19050" cap="flat" cmpd="sng" algn="ctr">
            <a:solidFill>
              <a:schemeClr val="accent5">
                <a:lumMod val="75000"/>
              </a:schemeClr>
            </a:solidFill>
            <a:prstDash val="solid"/>
            <a:round/>
            <a:headEnd type="none" w="med" len="med"/>
            <a:tailEnd type="none" w="med" len="me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cs typeface="Arial"/>
            </a:endParaRPr>
          </a:p>
        </p:txBody>
      </p:sp>
      <p:sp>
        <p:nvSpPr>
          <p:cNvPr id="13" name="灯片编号占位符 12"/>
          <p:cNvSpPr>
            <a:spLocks noGrp="1"/>
          </p:cNvSpPr>
          <p:nvPr>
            <p:ph type="sldNum" sz="quarter" idx="12"/>
          </p:nvPr>
        </p:nvSpPr>
        <p:spPr/>
        <p:txBody>
          <a:bodyPr/>
          <a:lstStyle/>
          <a:p>
            <a:pPr marL="0" marR="0" lvl="0" indent="0" algn="r" defTabSz="914400">
              <a:lnSpc>
                <a:spcPct val="100000"/>
              </a:lnSpc>
              <a:spcBef>
                <a:spcPts val="0"/>
              </a:spcBef>
              <a:spcAft>
                <a:spcPts val="0"/>
              </a:spcAft>
              <a:buClrTx/>
              <a:buSzTx/>
              <a:buFontTx/>
              <a:buNone/>
              <a:defRPr/>
            </a:pPr>
            <a:fld id="{87034D8C-3CB4-402A-BC46-2AB14C0FE90A}" type="slidenum">
              <a:rPr lang="en-US" sz="900" b="0" i="0" u="none" strike="noStrike" cap="none" spc="0" smtClean="0">
                <a:ln>
                  <a:noFill/>
                </a:ln>
                <a:solidFill>
                  <a:prstClr val="black"/>
                </a:solidFill>
                <a:latin typeface="Calibri"/>
                <a:ea typeface="+mn-ea"/>
                <a:cs typeface="+mn-cs"/>
              </a:rPr>
              <a:t>6</a:t>
            </a:fld>
            <a:endParaRPr lang="en-US" sz="900" b="0" i="0" u="none" strike="noStrike" cap="none" spc="0">
              <a:ln>
                <a:noFill/>
              </a:ln>
              <a:solidFill>
                <a:prstClr val="black"/>
              </a:solidFill>
              <a:latin typeface="Calibri"/>
              <a:ea typeface="+mn-ea"/>
              <a:cs typeface="+mn-cs"/>
            </a:endParaRPr>
          </a:p>
        </p:txBody>
      </p:sp>
      <p:sp>
        <p:nvSpPr>
          <p:cNvPr id="32" name="文本框 31">
            <a:extLst>
              <a:ext uri="{FF2B5EF4-FFF2-40B4-BE49-F238E27FC236}">
                <a16:creationId xmlns:a16="http://schemas.microsoft.com/office/drawing/2014/main" id="{04DAB986-7DF2-8FDA-19EC-A2DE9F265E1C}"/>
              </a:ext>
            </a:extLst>
          </p:cNvPr>
          <p:cNvSpPr txBox="1"/>
          <p:nvPr/>
        </p:nvSpPr>
        <p:spPr bwMode="auto">
          <a:xfrm>
            <a:off x="434210" y="744276"/>
            <a:ext cx="5860273" cy="430887"/>
          </a:xfrm>
          <a:prstGeom prst="rect">
            <a:avLst/>
          </a:prstGeom>
          <a:noFill/>
        </p:spPr>
        <p:txBody>
          <a:bodyPr wrap="square">
            <a:spAutoFit/>
          </a:bodyPr>
          <a:lstStyle/>
          <a:p>
            <a:pPr marL="342900" indent="-342900">
              <a:buFont typeface="Wingdings" panose="05000000000000000000" pitchFamily="2" charset="2"/>
              <a:buChar char="Ø"/>
            </a:pPr>
            <a:r>
              <a:rPr lang="en-US" altLang="zh-CN" sz="2200" dirty="0">
                <a:solidFill>
                  <a:schemeClr val="accent1">
                    <a:lumMod val="75000"/>
                  </a:schemeClr>
                </a:solidFill>
              </a:rPr>
              <a:t>Plausible path to calculation of FFs</a:t>
            </a:r>
            <a:endParaRPr lang="zh-CN" altLang="en-US" sz="2200" dirty="0">
              <a:solidFill>
                <a:schemeClr val="accent1">
                  <a:lumMod val="75000"/>
                </a:schemeClr>
              </a:solidFill>
            </a:endParaRPr>
          </a:p>
        </p:txBody>
      </p:sp>
      <p:sp>
        <p:nvSpPr>
          <p:cNvPr id="34" name="文本框 33">
            <a:extLst>
              <a:ext uri="{FF2B5EF4-FFF2-40B4-BE49-F238E27FC236}">
                <a16:creationId xmlns:a16="http://schemas.microsoft.com/office/drawing/2014/main" id="{04DAB986-7DF2-8FDA-19EC-A2DE9F265E1C}"/>
              </a:ext>
            </a:extLst>
          </p:cNvPr>
          <p:cNvSpPr txBox="1"/>
          <p:nvPr/>
        </p:nvSpPr>
        <p:spPr bwMode="auto">
          <a:xfrm>
            <a:off x="462490" y="1564048"/>
            <a:ext cx="5860273" cy="430887"/>
          </a:xfrm>
          <a:prstGeom prst="rect">
            <a:avLst/>
          </a:prstGeom>
          <a:noFill/>
        </p:spPr>
        <p:txBody>
          <a:bodyPr wrap="square">
            <a:spAutoFit/>
          </a:bodyPr>
          <a:lstStyle/>
          <a:p>
            <a:pPr marL="342900" indent="-342900">
              <a:buFont typeface="Wingdings" panose="05000000000000000000" pitchFamily="2" charset="2"/>
              <a:buChar char="Ø"/>
            </a:pPr>
            <a:r>
              <a:rPr lang="en-US" altLang="zh-CN" sz="2200" dirty="0">
                <a:solidFill>
                  <a:schemeClr val="accent1">
                    <a:lumMod val="75000"/>
                  </a:schemeClr>
                </a:solidFill>
              </a:rPr>
              <a:t>Idea straightforward:</a:t>
            </a:r>
          </a:p>
        </p:txBody>
      </p:sp>
      <p:sp>
        <p:nvSpPr>
          <p:cNvPr id="25" name="矩形 24"/>
          <p:cNvSpPr/>
          <p:nvPr/>
        </p:nvSpPr>
        <p:spPr>
          <a:xfrm>
            <a:off x="938520" y="2036278"/>
            <a:ext cx="5064207" cy="430887"/>
          </a:xfrm>
          <a:prstGeom prst="rect">
            <a:avLst/>
          </a:prstGeom>
        </p:spPr>
        <p:txBody>
          <a:bodyPr wrap="none">
            <a:spAutoFit/>
          </a:bodyPr>
          <a:lstStyle/>
          <a:p>
            <a:r>
              <a:rPr lang="en-US" altLang="zh-CN" sz="2200" dirty="0">
                <a:solidFill>
                  <a:schemeClr val="accent1">
                    <a:lumMod val="75000"/>
                  </a:schemeClr>
                </a:solidFill>
              </a:rPr>
              <a:t>- Begin with knowledge of elementary FF…</a:t>
            </a:r>
            <a:endParaRPr lang="zh-CN" altLang="en-US" sz="2200" dirty="0">
              <a:solidFill>
                <a:schemeClr val="accent1">
                  <a:lumMod val="75000"/>
                </a:schemeClr>
              </a:solidFill>
            </a:endParaRPr>
          </a:p>
        </p:txBody>
      </p:sp>
      <p:sp>
        <p:nvSpPr>
          <p:cNvPr id="36" name="文本框 35">
            <a:extLst>
              <a:ext uri="{FF2B5EF4-FFF2-40B4-BE49-F238E27FC236}">
                <a16:creationId xmlns:a16="http://schemas.microsoft.com/office/drawing/2014/main" id="{04DAB986-7DF2-8FDA-19EC-A2DE9F265E1C}"/>
              </a:ext>
            </a:extLst>
          </p:cNvPr>
          <p:cNvSpPr txBox="1"/>
          <p:nvPr/>
        </p:nvSpPr>
        <p:spPr bwMode="auto">
          <a:xfrm>
            <a:off x="945590" y="2614113"/>
            <a:ext cx="5860273" cy="430887"/>
          </a:xfrm>
          <a:prstGeom prst="rect">
            <a:avLst/>
          </a:prstGeom>
          <a:noFill/>
        </p:spPr>
        <p:txBody>
          <a:bodyPr wrap="square">
            <a:spAutoFit/>
          </a:bodyPr>
          <a:lstStyle/>
          <a:p>
            <a:r>
              <a:rPr lang="en-US" altLang="zh-CN" sz="2200" dirty="0">
                <a:solidFill>
                  <a:schemeClr val="accent1">
                    <a:lumMod val="75000"/>
                  </a:schemeClr>
                </a:solidFill>
              </a:rPr>
              <a:t>- Then, the complete FF:</a:t>
            </a:r>
          </a:p>
        </p:txBody>
      </p:sp>
      <p:sp>
        <p:nvSpPr>
          <p:cNvPr id="33" name="矩形 32"/>
          <p:cNvSpPr/>
          <p:nvPr/>
        </p:nvSpPr>
        <p:spPr>
          <a:xfrm>
            <a:off x="1322786" y="3031758"/>
            <a:ext cx="10356668" cy="707886"/>
          </a:xfrm>
          <a:prstGeom prst="rect">
            <a:avLst/>
          </a:prstGeom>
        </p:spPr>
        <p:txBody>
          <a:bodyPr wrap="square">
            <a:spAutoFit/>
          </a:bodyPr>
          <a:lstStyle/>
          <a:p>
            <a:r>
              <a:rPr lang="en-US" altLang="zh-CN" sz="2000" dirty="0">
                <a:solidFill>
                  <a:schemeClr val="tx2"/>
                </a:solidFill>
              </a:rPr>
              <a:t> probability density for finding ℎ with mom-fraction </a:t>
            </a:r>
            <a:r>
              <a:rPr lang="zh-CN" altLang="en-US" sz="2000" dirty="0">
                <a:solidFill>
                  <a:schemeClr val="tx2"/>
                </a:solidFill>
              </a:rPr>
              <a:t>𝑧 </a:t>
            </a:r>
            <a:r>
              <a:rPr lang="en-US" altLang="zh-CN" sz="2000" dirty="0">
                <a:solidFill>
                  <a:schemeClr val="tx2"/>
                </a:solidFill>
              </a:rPr>
              <a:t>in jet, obtained via the jet equation </a:t>
            </a:r>
            <a:br>
              <a:rPr lang="en-US" altLang="zh-CN" sz="2000" dirty="0">
                <a:solidFill>
                  <a:schemeClr val="accent6">
                    <a:lumMod val="75000"/>
                  </a:schemeClr>
                </a:solidFill>
              </a:rPr>
            </a:br>
            <a:endParaRPr lang="zh-CN" altLang="en-US" sz="2000" dirty="0">
              <a:solidFill>
                <a:schemeClr val="accent6">
                  <a:lumMod val="75000"/>
                </a:schemeClr>
              </a:solidFill>
            </a:endParaRPr>
          </a:p>
        </p:txBody>
      </p:sp>
      <p:grpSp>
        <p:nvGrpSpPr>
          <p:cNvPr id="45" name="组合 44"/>
          <p:cNvGrpSpPr/>
          <p:nvPr/>
        </p:nvGrpSpPr>
        <p:grpSpPr>
          <a:xfrm>
            <a:off x="462489" y="3450367"/>
            <a:ext cx="11476118" cy="546369"/>
            <a:chOff x="462489" y="3450367"/>
            <a:chExt cx="11476118" cy="546369"/>
          </a:xfrm>
        </p:grpSpPr>
        <p:sp>
          <p:nvSpPr>
            <p:cNvPr id="38" name="文本框 37">
              <a:extLst>
                <a:ext uri="{FF2B5EF4-FFF2-40B4-BE49-F238E27FC236}">
                  <a16:creationId xmlns:a16="http://schemas.microsoft.com/office/drawing/2014/main" id="{04DAB986-7DF2-8FDA-19EC-A2DE9F265E1C}"/>
                </a:ext>
              </a:extLst>
            </p:cNvPr>
            <p:cNvSpPr txBox="1"/>
            <p:nvPr/>
          </p:nvSpPr>
          <p:spPr bwMode="auto">
            <a:xfrm>
              <a:off x="462489" y="3458616"/>
              <a:ext cx="5860273" cy="430887"/>
            </a:xfrm>
            <a:prstGeom prst="rect">
              <a:avLst/>
            </a:prstGeom>
            <a:noFill/>
          </p:spPr>
          <p:txBody>
            <a:bodyPr wrap="square">
              <a:spAutoFit/>
            </a:bodyPr>
            <a:lstStyle/>
            <a:p>
              <a:pPr marL="342900" indent="-342900">
                <a:buFont typeface="Wingdings" panose="05000000000000000000" pitchFamily="2" charset="2"/>
                <a:buChar char="Ø"/>
              </a:pPr>
              <a:r>
                <a:rPr lang="en-US" altLang="zh-CN" sz="2200" dirty="0">
                  <a:solidFill>
                    <a:schemeClr val="accent1">
                      <a:lumMod val="75000"/>
                    </a:schemeClr>
                  </a:solidFill>
                </a:rPr>
                <a:t>DLY relation</a:t>
              </a:r>
              <a:endParaRPr lang="zh-CN" altLang="en-US" sz="2200" dirty="0">
                <a:solidFill>
                  <a:schemeClr val="accent1">
                    <a:lumMod val="75000"/>
                  </a:schemeClr>
                </a:solidFill>
              </a:endParaRPr>
            </a:p>
          </p:txBody>
        </p:sp>
        <p:pic>
          <p:nvPicPr>
            <p:cNvPr id="39" name="图片 38">
              <a:extLst>
                <a:ext uri="{FF2B5EF4-FFF2-40B4-BE49-F238E27FC236}">
                  <a16:creationId xmlns:a16="http://schemas.microsoft.com/office/drawing/2014/main" id="{CE00C5E0-2211-9307-1032-FFB8FD18B3E9}"/>
                </a:ext>
              </a:extLst>
            </p:cNvPr>
            <p:cNvPicPr>
              <a:picLocks noChangeAspect="1"/>
            </p:cNvPicPr>
            <p:nvPr/>
          </p:nvPicPr>
          <p:blipFill>
            <a:blip r:embed="rId11"/>
            <a:stretch/>
          </p:blipFill>
          <p:spPr bwMode="auto">
            <a:xfrm>
              <a:off x="2986708" y="3450367"/>
              <a:ext cx="3085385" cy="546369"/>
            </a:xfrm>
            <a:prstGeom prst="rect">
              <a:avLst/>
            </a:prstGeom>
            <a:ln w="28575">
              <a:noFill/>
            </a:ln>
            <a:effectLst/>
          </p:spPr>
        </p:pic>
        <p:sp>
          <p:nvSpPr>
            <p:cNvPr id="40" name="矩形 39">
              <a:extLst>
                <a:ext uri="{FF2B5EF4-FFF2-40B4-BE49-F238E27FC236}">
                  <a16:creationId xmlns:a16="http://schemas.microsoft.com/office/drawing/2014/main" id="{1614171F-E2EF-E720-5DAA-75C055CF1E2B}"/>
                </a:ext>
              </a:extLst>
            </p:cNvPr>
            <p:cNvSpPr/>
            <p:nvPr/>
          </p:nvSpPr>
          <p:spPr bwMode="auto">
            <a:xfrm>
              <a:off x="6699958" y="3674059"/>
              <a:ext cx="5238649" cy="307777"/>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zh-CN" sz="1400" b="0" i="1" u="none" strike="noStrike" kern="0" cap="none" spc="0" normalizeH="0" baseline="0" noProof="0" dirty="0">
                  <a:ln>
                    <a:noFill/>
                  </a:ln>
                  <a:solidFill>
                    <a:schemeClr val="accent5">
                      <a:lumMod val="75000"/>
                    </a:schemeClr>
                  </a:solidFill>
                  <a:effectLst/>
                  <a:uLnTx/>
                  <a:uFillTx/>
                  <a:cs typeface="Arial"/>
                </a:rPr>
                <a:t>S. D. </a:t>
              </a:r>
              <a:r>
                <a:rPr kumimoji="0" lang="en-US" altLang="zh-CN" sz="1400" b="0" i="1" u="none" strike="noStrike" kern="0" cap="none" spc="0" normalizeH="0" baseline="0" noProof="0" dirty="0" err="1">
                  <a:ln>
                    <a:noFill/>
                  </a:ln>
                  <a:solidFill>
                    <a:schemeClr val="accent5">
                      <a:lumMod val="75000"/>
                    </a:schemeClr>
                  </a:solidFill>
                  <a:effectLst/>
                  <a:uLnTx/>
                  <a:uFillTx/>
                  <a:cs typeface="Arial"/>
                </a:rPr>
                <a:t>Drell</a:t>
              </a:r>
              <a:r>
                <a:rPr kumimoji="0" lang="en-US" altLang="zh-CN" sz="1400" b="0" i="1" u="none" strike="noStrike" kern="0" cap="none" spc="0" normalizeH="0" baseline="0" noProof="0" dirty="0">
                  <a:ln>
                    <a:noFill/>
                  </a:ln>
                  <a:solidFill>
                    <a:schemeClr val="accent5">
                      <a:lumMod val="75000"/>
                    </a:schemeClr>
                  </a:solidFill>
                  <a:effectLst/>
                  <a:uLnTx/>
                  <a:uFillTx/>
                  <a:cs typeface="Arial"/>
                </a:rPr>
                <a:t>, D. J. Levy, T.-M. Yan, Phys. Rev. 187 (1969) 2159–2171. </a:t>
              </a:r>
              <a:endParaRPr kumimoji="0" lang="zh-CN" altLang="en-US" sz="1400" b="0" i="0" u="none" strike="noStrike" kern="0" cap="none" spc="0" normalizeH="0" baseline="0" noProof="0" dirty="0">
                <a:ln>
                  <a:noFill/>
                </a:ln>
                <a:solidFill>
                  <a:schemeClr val="accent5">
                    <a:lumMod val="75000"/>
                  </a:schemeClr>
                </a:solidFill>
                <a:effectLst/>
                <a:uLnTx/>
                <a:uFillTx/>
                <a:cs typeface="Arial"/>
              </a:endParaRPr>
            </a:p>
          </p:txBody>
        </p:sp>
      </p:grpSp>
      <p:sp>
        <p:nvSpPr>
          <p:cNvPr id="41" name="矩形 40"/>
          <p:cNvSpPr/>
          <p:nvPr/>
        </p:nvSpPr>
        <p:spPr>
          <a:xfrm>
            <a:off x="938520" y="4180736"/>
            <a:ext cx="9633577" cy="369332"/>
          </a:xfrm>
          <a:prstGeom prst="rect">
            <a:avLst/>
          </a:prstGeom>
        </p:spPr>
        <p:txBody>
          <a:bodyPr wrap="square">
            <a:spAutoFit/>
          </a:bodyPr>
          <a:lstStyle/>
          <a:p>
            <a:pPr marL="342900" indent="-342900">
              <a:buFont typeface="Wingdings" panose="05000000000000000000" pitchFamily="2" charset="2"/>
              <a:buChar char="ü"/>
            </a:pPr>
            <a:r>
              <a:rPr lang="en-US" altLang="zh-CN" dirty="0">
                <a:solidFill>
                  <a:schemeClr val="accent1">
                    <a:lumMod val="75000"/>
                  </a:schemeClr>
                </a:solidFill>
              </a:rPr>
              <a:t>DLY relation means: Elementary FF may be viewed as </a:t>
            </a:r>
            <a:r>
              <a:rPr lang="en-US" altLang="zh-CN" dirty="0" err="1">
                <a:solidFill>
                  <a:schemeClr val="accent1">
                    <a:lumMod val="75000"/>
                  </a:schemeClr>
                </a:solidFill>
              </a:rPr>
              <a:t>timelike</a:t>
            </a:r>
            <a:r>
              <a:rPr lang="en-US" altLang="zh-CN" dirty="0">
                <a:solidFill>
                  <a:schemeClr val="accent1">
                    <a:lumMod val="75000"/>
                  </a:schemeClr>
                </a:solidFill>
              </a:rPr>
              <a:t> analogue of </a:t>
            </a:r>
            <a:r>
              <a:rPr lang="en-US" altLang="zh-CN" dirty="0" err="1">
                <a:solidFill>
                  <a:schemeClr val="accent1">
                    <a:lumMod val="75000"/>
                  </a:schemeClr>
                </a:solidFill>
              </a:rPr>
              <a:t>parton</a:t>
            </a:r>
            <a:r>
              <a:rPr lang="en-US" altLang="zh-CN" dirty="0">
                <a:solidFill>
                  <a:schemeClr val="accent1">
                    <a:lumMod val="75000"/>
                  </a:schemeClr>
                </a:solidFill>
              </a:rPr>
              <a:t> DF.</a:t>
            </a:r>
            <a:endParaRPr lang="zh-CN" altLang="en-US" dirty="0">
              <a:solidFill>
                <a:schemeClr val="accent1">
                  <a:lumMod val="75000"/>
                </a:schemeClr>
              </a:solidFill>
            </a:endParaRPr>
          </a:p>
        </p:txBody>
      </p:sp>
      <p:sp>
        <p:nvSpPr>
          <p:cNvPr id="42" name="文本框 41">
            <a:extLst>
              <a:ext uri="{FF2B5EF4-FFF2-40B4-BE49-F238E27FC236}">
                <a16:creationId xmlns:a16="http://schemas.microsoft.com/office/drawing/2014/main" id="{E6702623-A16A-3606-D88C-4E20249D8153}"/>
              </a:ext>
            </a:extLst>
          </p:cNvPr>
          <p:cNvSpPr txBox="1"/>
          <p:nvPr/>
        </p:nvSpPr>
        <p:spPr bwMode="auto">
          <a:xfrm>
            <a:off x="914400" y="4643258"/>
            <a:ext cx="10245151" cy="646331"/>
          </a:xfrm>
          <a:prstGeom prst="rect">
            <a:avLst/>
          </a:prstGeom>
          <a:noFill/>
        </p:spPr>
        <p:txBody>
          <a:bodyPr wrap="square">
            <a:spAutoFit/>
          </a:bodyPr>
          <a:lstStyle/>
          <a:p>
            <a:pPr marL="342900" indent="-342900">
              <a:buFont typeface="Wingdings" panose="05000000000000000000" pitchFamily="2" charset="2"/>
              <a:buChar char="ü"/>
            </a:pPr>
            <a:r>
              <a:rPr lang="en-US" altLang="zh-CN" b="0" i="0" dirty="0">
                <a:solidFill>
                  <a:srgbClr val="C00000"/>
                </a:solidFill>
                <a:effectLst/>
              </a:rPr>
              <a:t>All manifestations of EHM in </a:t>
            </a:r>
            <a:r>
              <a:rPr lang="en-US" altLang="zh-CN" dirty="0">
                <a:solidFill>
                  <a:srgbClr val="C00000"/>
                </a:solidFill>
              </a:rPr>
              <a:t>hadron</a:t>
            </a:r>
            <a:r>
              <a:rPr lang="en-US" altLang="zh-CN" b="0" i="0" dirty="0">
                <a:solidFill>
                  <a:srgbClr val="C00000"/>
                </a:solidFill>
                <a:effectLst/>
              </a:rPr>
              <a:t> are also expressed in the source function which drives fragmentation of p into h. </a:t>
            </a:r>
            <a:endParaRPr lang="zh-CN" altLang="en-US" dirty="0">
              <a:solidFill>
                <a:srgbClr val="C00000"/>
              </a:solidFill>
            </a:endParaRPr>
          </a:p>
        </p:txBody>
      </p:sp>
      <p:sp>
        <p:nvSpPr>
          <p:cNvPr id="43" name="文本框 42">
            <a:extLst>
              <a:ext uri="{FF2B5EF4-FFF2-40B4-BE49-F238E27FC236}">
                <a16:creationId xmlns:a16="http://schemas.microsoft.com/office/drawing/2014/main" id="{ED80AD25-1788-5B60-541D-C1164146F507}"/>
              </a:ext>
            </a:extLst>
          </p:cNvPr>
          <p:cNvSpPr txBox="1"/>
          <p:nvPr/>
        </p:nvSpPr>
        <p:spPr bwMode="auto">
          <a:xfrm>
            <a:off x="938520" y="5274880"/>
            <a:ext cx="11167157" cy="369332"/>
          </a:xfrm>
          <a:prstGeom prst="rect">
            <a:avLst/>
          </a:prstGeom>
          <a:noFill/>
        </p:spPr>
        <p:txBody>
          <a:bodyPr wrap="square">
            <a:spAutoFit/>
          </a:bodyPr>
          <a:lstStyle/>
          <a:p>
            <a:pPr marL="342900" indent="-342900">
              <a:buFont typeface="Wingdings" panose="05000000000000000000" pitchFamily="2" charset="2"/>
              <a:buChar char="ü"/>
            </a:pPr>
            <a:r>
              <a:rPr lang="en-US" altLang="zh-CN" b="0" i="0" dirty="0">
                <a:solidFill>
                  <a:schemeClr val="accent1">
                    <a:lumMod val="75000"/>
                  </a:schemeClr>
                </a:solidFill>
                <a:effectLst/>
              </a:rPr>
              <a:t>This information flows into the full fragmentation function</a:t>
            </a:r>
            <a:r>
              <a:rPr lang="en-US" altLang="zh-CN" dirty="0">
                <a:solidFill>
                  <a:schemeClr val="accent1">
                    <a:lumMod val="75000"/>
                  </a:schemeClr>
                </a:solidFill>
              </a:rPr>
              <a:t> via jet equation.</a:t>
            </a:r>
            <a:endParaRPr lang="zh-CN" altLang="en-US" dirty="0"/>
          </a:p>
        </p:txBody>
      </p:sp>
      <p:sp>
        <p:nvSpPr>
          <p:cNvPr id="44" name="文本框 43">
            <a:extLst>
              <a:ext uri="{FF2B5EF4-FFF2-40B4-BE49-F238E27FC236}">
                <a16:creationId xmlns:a16="http://schemas.microsoft.com/office/drawing/2014/main" id="{34FC175F-1ED5-F0BC-6178-22F889969A28}"/>
              </a:ext>
            </a:extLst>
          </p:cNvPr>
          <p:cNvSpPr txBox="1"/>
          <p:nvPr/>
        </p:nvSpPr>
        <p:spPr bwMode="auto">
          <a:xfrm>
            <a:off x="938520" y="5730392"/>
            <a:ext cx="10267147" cy="646331"/>
          </a:xfrm>
          <a:prstGeom prst="rect">
            <a:avLst/>
          </a:prstGeom>
          <a:noFill/>
        </p:spPr>
        <p:txBody>
          <a:bodyPr wrap="square">
            <a:spAutoFit/>
          </a:bodyPr>
          <a:lstStyle/>
          <a:p>
            <a:pPr marL="342900" indent="-342900">
              <a:buFont typeface="Wingdings" panose="05000000000000000000" pitchFamily="2" charset="2"/>
              <a:buChar char="ü"/>
            </a:pPr>
            <a:r>
              <a:rPr lang="en-US" altLang="zh-CN" b="0" i="0" dirty="0">
                <a:solidFill>
                  <a:srgbClr val="C00000"/>
                </a:solidFill>
                <a:effectLst/>
              </a:rPr>
              <a:t>The seeds of confinement, as expressed in </a:t>
            </a:r>
            <a:r>
              <a:rPr lang="en-US" altLang="zh-CN" b="0" i="0" dirty="0" err="1">
                <a:solidFill>
                  <a:srgbClr val="C00000"/>
                </a:solidFill>
                <a:effectLst/>
              </a:rPr>
              <a:t>hadronization</a:t>
            </a:r>
            <a:r>
              <a:rPr lang="en-US" altLang="zh-CN" b="0" i="0" dirty="0">
                <a:solidFill>
                  <a:srgbClr val="C00000"/>
                </a:solidFill>
                <a:effectLst/>
              </a:rPr>
              <a:t>, are already to be found in the wave functions of the hadrons involved.</a:t>
            </a:r>
            <a:endParaRPr lang="zh-CN" altLang="en-US" dirty="0">
              <a:solidFill>
                <a:srgbClr val="C00000"/>
              </a:solidFill>
            </a:endParaRPr>
          </a:p>
        </p:txBody>
      </p:sp>
      <p:sp>
        <p:nvSpPr>
          <p:cNvPr id="3" name="文本框 2">
            <a:extLst>
              <a:ext uri="{FF2B5EF4-FFF2-40B4-BE49-F238E27FC236}">
                <a16:creationId xmlns:a16="http://schemas.microsoft.com/office/drawing/2014/main" id="{BB2834CB-0533-766A-D3A6-AB35A10577EE}"/>
              </a:ext>
            </a:extLst>
          </p:cNvPr>
          <p:cNvSpPr txBox="1"/>
          <p:nvPr/>
        </p:nvSpPr>
        <p:spPr>
          <a:xfrm>
            <a:off x="3469308" y="3829497"/>
            <a:ext cx="2286000" cy="430887"/>
          </a:xfrm>
          <a:prstGeom prst="rect">
            <a:avLst/>
          </a:prstGeom>
          <a:noFill/>
        </p:spPr>
        <p:txBody>
          <a:bodyPr wrap="square" rtlCol="0">
            <a:spAutoFit/>
          </a:bodyPr>
          <a:lstStyle/>
          <a:p>
            <a:r>
              <a:rPr lang="en-US" altLang="zh-CN" sz="2200" dirty="0"/>
              <a:t>FF                    DF</a:t>
            </a:r>
            <a:endParaRPr lang="zh-CN" altLang="en-US" sz="2200" dirty="0"/>
          </a:p>
        </p:txBody>
      </p:sp>
    </p:spTree>
    <p:extLst>
      <p:ext uri="{BB962C8B-B14F-4D97-AF65-F5344CB8AC3E}">
        <p14:creationId xmlns:p14="http://schemas.microsoft.com/office/powerpoint/2010/main" val="4035425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0" advTm="73151"/>
    </mc:Choice>
    <mc:Fallback xmlns="">
      <p:transition advTm="731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21"/>
                                        </p:tgtEl>
                                      </p:cBhvr>
                                    </p:animEffect>
                                    <p:set>
                                      <p:cBhvr>
                                        <p:cTn id="18" dur="1" fill="hold">
                                          <p:stCondLst>
                                            <p:cond delay="499"/>
                                          </p:stCondLst>
                                        </p:cTn>
                                        <p:tgtEl>
                                          <p:spTgt spid="2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500"/>
                                        <p:tgtEl>
                                          <p:spTgt spid="4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500"/>
                                        <p:tgtEl>
                                          <p:spTgt spid="4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20" grpId="0" animBg="1"/>
      <p:bldP spid="21" grpId="0" animBg="1"/>
      <p:bldP spid="21" grpId="1" animBg="1"/>
      <p:bldP spid="29" grpId="0" animBg="1"/>
      <p:bldP spid="41" grpId="0"/>
      <p:bldP spid="42" grpId="0"/>
      <p:bldP spid="43" grpId="0"/>
      <p:bldP spid="44"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6" name="Footer Placeholder 4">
            <a:extLst>
              <a:ext uri="{FF2B5EF4-FFF2-40B4-BE49-F238E27FC236}">
                <a16:creationId xmlns:a16="http://schemas.microsoft.com/office/drawing/2014/main" id="{6EAC9E42-EEC7-8875-1ADB-60B53D86FF0A}"/>
              </a:ext>
            </a:extLst>
          </p:cNvPr>
          <p:cNvSpPr>
            <a:spLocks noGrp="1"/>
          </p:cNvSpPr>
          <p:nvPr>
            <p:ph type="ftr" sz="quarter" idx="11"/>
          </p:nvPr>
        </p:nvSpPr>
        <p:spPr bwMode="auto">
          <a:xfrm>
            <a:off x="990600" y="6328974"/>
            <a:ext cx="7922684" cy="228600"/>
          </a:xfrm>
        </p:spPr>
        <p:txBody>
          <a:bodyPr/>
          <a:lstStyle/>
          <a:p>
            <a:r>
              <a:rPr lang="fr-FR" altLang="zh-CN" sz="1100"/>
              <a:t>hyxing.phys@gmail.com, Pion and Kaon Fragmentation Functions. Total pages (18) </a:t>
            </a:r>
            <a:endParaRPr lang="en-US" sz="1100" dirty="0"/>
          </a:p>
        </p:txBody>
      </p:sp>
      <p:sp>
        <p:nvSpPr>
          <p:cNvPr id="6" name="Title 1"/>
          <p:cNvSpPr txBox="1"/>
          <p:nvPr/>
        </p:nvSpPr>
        <p:spPr bwMode="auto">
          <a:xfrm>
            <a:off x="305577" y="159283"/>
            <a:ext cx="7502428" cy="6081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ts val="0"/>
              </a:spcBef>
              <a:spcAft>
                <a:spcPts val="0"/>
              </a:spcAft>
              <a:defRPr sz="2600" b="1">
                <a:solidFill>
                  <a:schemeClr val="tx2"/>
                </a:solidFill>
                <a:latin typeface="+mj-lt"/>
                <a:ea typeface="+mj-ea"/>
                <a:cs typeface="+mj-cs"/>
              </a:defRPr>
            </a:lvl1pPr>
            <a:lvl2pPr algn="l">
              <a:spcBef>
                <a:spcPts val="0"/>
              </a:spcBef>
              <a:spcAft>
                <a:spcPts val="0"/>
              </a:spcAft>
              <a:defRPr sz="2600" b="1">
                <a:solidFill>
                  <a:schemeClr val="tx2"/>
                </a:solidFill>
                <a:latin typeface="Trebuchet MS"/>
              </a:defRPr>
            </a:lvl2pPr>
            <a:lvl3pPr algn="l">
              <a:spcBef>
                <a:spcPts val="0"/>
              </a:spcBef>
              <a:spcAft>
                <a:spcPts val="0"/>
              </a:spcAft>
              <a:defRPr sz="2600" b="1">
                <a:solidFill>
                  <a:schemeClr val="tx2"/>
                </a:solidFill>
                <a:latin typeface="Trebuchet MS"/>
              </a:defRPr>
            </a:lvl3pPr>
            <a:lvl4pPr algn="l">
              <a:spcBef>
                <a:spcPts val="0"/>
              </a:spcBef>
              <a:spcAft>
                <a:spcPts val="0"/>
              </a:spcAft>
              <a:defRPr sz="2600" b="1">
                <a:solidFill>
                  <a:schemeClr val="tx2"/>
                </a:solidFill>
                <a:latin typeface="Trebuchet MS"/>
              </a:defRPr>
            </a:lvl4pPr>
            <a:lvl5pPr algn="l">
              <a:spcBef>
                <a:spcPts val="0"/>
              </a:spcBef>
              <a:spcAft>
                <a:spcPts val="0"/>
              </a:spcAft>
              <a:defRPr sz="2600" b="1">
                <a:solidFill>
                  <a:schemeClr val="tx2"/>
                </a:solidFill>
                <a:latin typeface="Trebuchet MS"/>
              </a:defRPr>
            </a:lvl5pPr>
            <a:lvl6pPr marL="457200" algn="l">
              <a:spcBef>
                <a:spcPts val="0"/>
              </a:spcBef>
              <a:spcAft>
                <a:spcPts val="0"/>
              </a:spcAft>
              <a:defRPr sz="2600" b="1">
                <a:solidFill>
                  <a:schemeClr val="tx2"/>
                </a:solidFill>
                <a:latin typeface="Trebuchet MS"/>
              </a:defRPr>
            </a:lvl6pPr>
            <a:lvl7pPr marL="914400" algn="l">
              <a:spcBef>
                <a:spcPts val="0"/>
              </a:spcBef>
              <a:spcAft>
                <a:spcPts val="0"/>
              </a:spcAft>
              <a:defRPr sz="2600" b="1">
                <a:solidFill>
                  <a:schemeClr val="tx2"/>
                </a:solidFill>
                <a:latin typeface="Trebuchet MS"/>
              </a:defRPr>
            </a:lvl7pPr>
            <a:lvl8pPr marL="1371600" algn="l">
              <a:spcBef>
                <a:spcPts val="0"/>
              </a:spcBef>
              <a:spcAft>
                <a:spcPts val="0"/>
              </a:spcAft>
              <a:defRPr sz="2600" b="1">
                <a:solidFill>
                  <a:schemeClr val="tx2"/>
                </a:solidFill>
                <a:latin typeface="Trebuchet MS"/>
              </a:defRPr>
            </a:lvl8pPr>
            <a:lvl9pPr marL="1828800" algn="l">
              <a:spcBef>
                <a:spcPts val="0"/>
              </a:spcBef>
              <a:spcAft>
                <a:spcPts val="0"/>
              </a:spcAft>
              <a:defRPr sz="2600" b="1">
                <a:solidFill>
                  <a:schemeClr val="tx2"/>
                </a:solidFill>
                <a:latin typeface="Trebuchet M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1" dirty="0">
                <a:ln w="0"/>
                <a:solidFill>
                  <a:srgbClr val="92278F"/>
                </a:solidFill>
                <a:latin typeface="Trebuchet MS"/>
                <a:cs typeface="Arial"/>
              </a:rPr>
              <a:t>DLY relation and QCD constrain</a:t>
            </a:r>
            <a:endParaRPr kumimoji="0" lang="en-US" sz="3200" b="0" i="1" u="none" strike="noStrike" kern="0" cap="none" spc="0" normalizeH="0" baseline="0" noProof="0" dirty="0">
              <a:ln w="0"/>
              <a:solidFill>
                <a:srgbClr val="92278F"/>
              </a:solidFill>
              <a:effectLst/>
              <a:uLnTx/>
              <a:uFillTx/>
              <a:latin typeface="Trebuchet MS"/>
              <a:ea typeface="+mj-ea"/>
              <a:cs typeface="Arial"/>
            </a:endParaRPr>
          </a:p>
        </p:txBody>
      </p:sp>
      <p:sp>
        <p:nvSpPr>
          <p:cNvPr id="10" name="文本框 9">
            <a:extLst>
              <a:ext uri="{FF2B5EF4-FFF2-40B4-BE49-F238E27FC236}">
                <a16:creationId xmlns:a16="http://schemas.microsoft.com/office/drawing/2014/main" id="{04DAB986-7DF2-8FDA-19EC-A2DE9F265E1C}"/>
              </a:ext>
            </a:extLst>
          </p:cNvPr>
          <p:cNvSpPr txBox="1"/>
          <p:nvPr/>
        </p:nvSpPr>
        <p:spPr bwMode="auto">
          <a:xfrm>
            <a:off x="318146" y="1626505"/>
            <a:ext cx="10331136" cy="430887"/>
          </a:xfrm>
          <a:prstGeom prst="rect">
            <a:avLst/>
          </a:prstGeom>
          <a:noFill/>
        </p:spPr>
        <p:txBody>
          <a:bodyPr wrap="square">
            <a:spAutoFit/>
          </a:bodyPr>
          <a:lstStyle/>
          <a:p>
            <a:pPr marL="342900" indent="-342900">
              <a:buFont typeface="Wingdings" panose="05000000000000000000" pitchFamily="2" charset="2"/>
              <a:buChar char="Ø"/>
            </a:pPr>
            <a:r>
              <a:rPr lang="en-US" altLang="zh-CN" sz="2200" dirty="0">
                <a:solidFill>
                  <a:schemeClr val="accent1">
                    <a:lumMod val="75000"/>
                  </a:schemeClr>
                </a:solidFill>
              </a:rPr>
              <a:t>In QCD, DF:</a:t>
            </a:r>
            <a:endParaRPr lang="zh-CN" altLang="en-US" sz="2200" dirty="0">
              <a:solidFill>
                <a:schemeClr val="accent1">
                  <a:lumMod val="75000"/>
                </a:schemeClr>
              </a:solidFill>
            </a:endParaRPr>
          </a:p>
        </p:txBody>
      </p:sp>
      <p:sp>
        <p:nvSpPr>
          <p:cNvPr id="16" name="文本框 15">
            <a:extLst>
              <a:ext uri="{FF2B5EF4-FFF2-40B4-BE49-F238E27FC236}">
                <a16:creationId xmlns:a16="http://schemas.microsoft.com/office/drawing/2014/main" id="{04DAB986-7DF2-8FDA-19EC-A2DE9F265E1C}"/>
              </a:ext>
            </a:extLst>
          </p:cNvPr>
          <p:cNvSpPr txBox="1"/>
          <p:nvPr/>
        </p:nvSpPr>
        <p:spPr bwMode="auto">
          <a:xfrm>
            <a:off x="7093025" y="4071525"/>
            <a:ext cx="4313010" cy="707886"/>
          </a:xfrm>
          <a:prstGeom prst="rect">
            <a:avLst/>
          </a:prstGeom>
          <a:noFill/>
        </p:spPr>
        <p:txBody>
          <a:bodyPr wrap="square">
            <a:spAutoFit/>
          </a:bodyPr>
          <a:lstStyle/>
          <a:p>
            <a:r>
              <a:rPr lang="en-US" altLang="zh-CN" sz="2000" i="1" dirty="0">
                <a:solidFill>
                  <a:schemeClr val="accent1"/>
                </a:solidFill>
              </a:rPr>
              <a:t>( </a:t>
            </a:r>
            <a:r>
              <a:rPr lang="en-US" altLang="zh-CN" i="1" dirty="0">
                <a:solidFill>
                  <a:schemeClr val="accent1"/>
                </a:solidFill>
              </a:rPr>
              <a:t>these constraints are typically overlooked in phenomenological extractions of FFs. </a:t>
            </a:r>
            <a:r>
              <a:rPr lang="en-US" altLang="zh-CN" sz="2000" i="1" dirty="0">
                <a:solidFill>
                  <a:schemeClr val="accent1"/>
                </a:solidFill>
              </a:rPr>
              <a:t>)</a:t>
            </a:r>
            <a:endParaRPr lang="zh-CN" altLang="en-US" sz="2000" i="1" dirty="0">
              <a:solidFill>
                <a:schemeClr val="accent1"/>
              </a:solidFill>
            </a:endParaRPr>
          </a:p>
        </p:txBody>
      </p:sp>
      <p:pic>
        <p:nvPicPr>
          <p:cNvPr id="13" name="图片 12"/>
          <p:cNvPicPr>
            <a:picLocks noChangeAspect="1"/>
          </p:cNvPicPr>
          <p:nvPr/>
        </p:nvPicPr>
        <p:blipFill>
          <a:blip r:embed="rId3"/>
          <a:stretch>
            <a:fillRect/>
          </a:stretch>
        </p:blipFill>
        <p:spPr>
          <a:xfrm>
            <a:off x="3124200" y="4075439"/>
            <a:ext cx="3174723" cy="414465"/>
          </a:xfrm>
          <a:prstGeom prst="rect">
            <a:avLst/>
          </a:prstGeom>
          <a:effectLst/>
        </p:spPr>
      </p:pic>
      <p:sp>
        <p:nvSpPr>
          <p:cNvPr id="27" name="文本框 26">
            <a:extLst>
              <a:ext uri="{FF2B5EF4-FFF2-40B4-BE49-F238E27FC236}">
                <a16:creationId xmlns:a16="http://schemas.microsoft.com/office/drawing/2014/main" id="{04DAB986-7DF2-8FDA-19EC-A2DE9F265E1C}"/>
              </a:ext>
            </a:extLst>
          </p:cNvPr>
          <p:cNvSpPr txBox="1"/>
          <p:nvPr/>
        </p:nvSpPr>
        <p:spPr bwMode="auto">
          <a:xfrm>
            <a:off x="303220" y="4737584"/>
            <a:ext cx="10423368" cy="430887"/>
          </a:xfrm>
          <a:prstGeom prst="rect">
            <a:avLst/>
          </a:prstGeom>
          <a:noFill/>
        </p:spPr>
        <p:txBody>
          <a:bodyPr wrap="square">
            <a:spAutoFit/>
          </a:bodyPr>
          <a:lstStyle/>
          <a:p>
            <a:pPr marL="342900" indent="-342900">
              <a:buFont typeface="Wingdings" panose="05000000000000000000" pitchFamily="2" charset="2"/>
              <a:buChar char="Ø"/>
            </a:pPr>
            <a:r>
              <a:rPr lang="en-US" altLang="zh-CN" sz="2200" dirty="0">
                <a:solidFill>
                  <a:schemeClr val="accent1">
                    <a:lumMod val="75000"/>
                  </a:schemeClr>
                </a:solidFill>
              </a:rPr>
              <a:t>The QCD constrain on DF and FF leads a natural form for DF and FF.</a:t>
            </a:r>
            <a:endParaRPr lang="zh-CN" altLang="en-US" sz="2200" dirty="0">
              <a:solidFill>
                <a:schemeClr val="accent1">
                  <a:lumMod val="75000"/>
                </a:schemeClr>
              </a:solidFill>
            </a:endParaRPr>
          </a:p>
        </p:txBody>
      </p:sp>
      <p:pic>
        <p:nvPicPr>
          <p:cNvPr id="37" name="图片 36">
            <a:extLst>
              <a:ext uri="{FF2B5EF4-FFF2-40B4-BE49-F238E27FC236}">
                <a16:creationId xmlns:a16="http://schemas.microsoft.com/office/drawing/2014/main" id="{CE00C5E0-2211-9307-1032-FFB8FD18B3E9}"/>
              </a:ext>
            </a:extLst>
          </p:cNvPr>
          <p:cNvPicPr>
            <a:picLocks noChangeAspect="1"/>
          </p:cNvPicPr>
          <p:nvPr/>
        </p:nvPicPr>
        <p:blipFill>
          <a:blip r:embed="rId4"/>
          <a:stretch/>
        </p:blipFill>
        <p:spPr bwMode="auto">
          <a:xfrm>
            <a:off x="1711313" y="875858"/>
            <a:ext cx="3126043" cy="553569"/>
          </a:xfrm>
          <a:prstGeom prst="rect">
            <a:avLst/>
          </a:prstGeom>
          <a:ln w="28575">
            <a:solidFill>
              <a:srgbClr val="0070C0"/>
            </a:solidFill>
          </a:ln>
          <a:effectLst>
            <a:outerShdw blurRad="50800" dist="38100" dir="2700000" algn="tl" rotWithShape="0">
              <a:prstClr val="black">
                <a:alpha val="40000"/>
              </a:prstClr>
            </a:outerShdw>
          </a:effectLst>
        </p:spPr>
      </p:pic>
      <p:sp>
        <p:nvSpPr>
          <p:cNvPr id="38" name="矩形 37">
            <a:extLst>
              <a:ext uri="{FF2B5EF4-FFF2-40B4-BE49-F238E27FC236}">
                <a16:creationId xmlns:a16="http://schemas.microsoft.com/office/drawing/2014/main" id="{1614171F-E2EF-E720-5DAA-75C055CF1E2B}"/>
              </a:ext>
            </a:extLst>
          </p:cNvPr>
          <p:cNvSpPr/>
          <p:nvPr/>
        </p:nvSpPr>
        <p:spPr bwMode="auto">
          <a:xfrm>
            <a:off x="6019842" y="972829"/>
            <a:ext cx="5047722" cy="307777"/>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zh-CN" sz="1400" b="0" i="1" u="none" strike="noStrike" kern="0" cap="none" spc="0" normalizeH="0" baseline="0" noProof="0" dirty="0">
                <a:ln>
                  <a:noFill/>
                </a:ln>
                <a:solidFill>
                  <a:schemeClr val="accent5">
                    <a:lumMod val="75000"/>
                  </a:schemeClr>
                </a:solidFill>
                <a:effectLst/>
                <a:uLnTx/>
                <a:uFillTx/>
                <a:cs typeface="Arial"/>
              </a:rPr>
              <a:t>S. D. </a:t>
            </a:r>
            <a:r>
              <a:rPr kumimoji="0" lang="en-US" altLang="zh-CN" sz="1400" b="0" i="1" u="none" strike="noStrike" kern="0" cap="none" spc="0" normalizeH="0" baseline="0" noProof="0" dirty="0" err="1">
                <a:ln>
                  <a:noFill/>
                </a:ln>
                <a:solidFill>
                  <a:schemeClr val="accent5">
                    <a:lumMod val="75000"/>
                  </a:schemeClr>
                </a:solidFill>
                <a:effectLst/>
                <a:uLnTx/>
                <a:uFillTx/>
                <a:cs typeface="Arial"/>
              </a:rPr>
              <a:t>Drell</a:t>
            </a:r>
            <a:r>
              <a:rPr kumimoji="0" lang="en-US" altLang="zh-CN" sz="1400" b="0" i="1" u="none" strike="noStrike" kern="0" cap="none" spc="0" normalizeH="0" baseline="0" noProof="0" dirty="0">
                <a:ln>
                  <a:noFill/>
                </a:ln>
                <a:solidFill>
                  <a:schemeClr val="accent5">
                    <a:lumMod val="75000"/>
                  </a:schemeClr>
                </a:solidFill>
                <a:effectLst/>
                <a:uLnTx/>
                <a:uFillTx/>
                <a:cs typeface="Arial"/>
              </a:rPr>
              <a:t>, D. J. Levy, T.-M. Yan,</a:t>
            </a:r>
            <a:r>
              <a:rPr kumimoji="0" lang="en-US" altLang="zh-CN" sz="1400" b="0" i="1" u="none" strike="noStrike" kern="0" cap="none" spc="0" normalizeH="0" noProof="0" dirty="0">
                <a:ln>
                  <a:noFill/>
                </a:ln>
                <a:solidFill>
                  <a:schemeClr val="accent5">
                    <a:lumMod val="75000"/>
                  </a:schemeClr>
                </a:solidFill>
                <a:effectLst/>
                <a:uLnTx/>
                <a:uFillTx/>
                <a:cs typeface="Arial"/>
              </a:rPr>
              <a:t> </a:t>
            </a:r>
            <a:r>
              <a:rPr kumimoji="0" lang="en-US" altLang="zh-CN" sz="1400" b="0" i="1" u="none" strike="noStrike" kern="0" cap="none" spc="0" normalizeH="0" baseline="0" noProof="0" dirty="0">
                <a:ln>
                  <a:noFill/>
                </a:ln>
                <a:solidFill>
                  <a:schemeClr val="accent5">
                    <a:lumMod val="75000"/>
                  </a:schemeClr>
                </a:solidFill>
                <a:effectLst/>
                <a:uLnTx/>
                <a:uFillTx/>
                <a:cs typeface="Arial"/>
              </a:rPr>
              <a:t>Phys. Rev. 187 (1969) 2159–2171. </a:t>
            </a:r>
            <a:endParaRPr kumimoji="0" lang="zh-CN" altLang="en-US" sz="1400" b="0" i="0" u="none" strike="noStrike" kern="0" cap="none" spc="0" normalizeH="0" baseline="0" noProof="0" dirty="0">
              <a:ln>
                <a:noFill/>
              </a:ln>
              <a:solidFill>
                <a:schemeClr val="accent5">
                  <a:lumMod val="75000"/>
                </a:schemeClr>
              </a:solidFill>
              <a:effectLst/>
              <a:uLnTx/>
              <a:uFillTx/>
              <a:cs typeface="Arial"/>
            </a:endParaRPr>
          </a:p>
        </p:txBody>
      </p:sp>
      <p:sp>
        <p:nvSpPr>
          <p:cNvPr id="46" name="文本框 45">
            <a:extLst>
              <a:ext uri="{FF2B5EF4-FFF2-40B4-BE49-F238E27FC236}">
                <a16:creationId xmlns:a16="http://schemas.microsoft.com/office/drawing/2014/main" id="{04DAB986-7DF2-8FDA-19EC-A2DE9F265E1C}"/>
              </a:ext>
            </a:extLst>
          </p:cNvPr>
          <p:cNvSpPr txBox="1"/>
          <p:nvPr/>
        </p:nvSpPr>
        <p:spPr bwMode="auto">
          <a:xfrm>
            <a:off x="303220" y="2455520"/>
            <a:ext cx="10331136" cy="430887"/>
          </a:xfrm>
          <a:prstGeom prst="rect">
            <a:avLst/>
          </a:prstGeom>
          <a:noFill/>
        </p:spPr>
        <p:txBody>
          <a:bodyPr wrap="square">
            <a:spAutoFit/>
          </a:bodyPr>
          <a:lstStyle/>
          <a:p>
            <a:pPr marL="342900" indent="-342900">
              <a:buFont typeface="Wingdings" panose="05000000000000000000" pitchFamily="2" charset="2"/>
              <a:buChar char="Ø"/>
            </a:pPr>
            <a:r>
              <a:rPr lang="en-US" altLang="zh-CN" sz="2200" dirty="0">
                <a:solidFill>
                  <a:schemeClr val="accent1">
                    <a:lumMod val="75000"/>
                  </a:schemeClr>
                </a:solidFill>
              </a:rPr>
              <a:t>DLY relation ensure that the behavior of FF matches that of the related DF.</a:t>
            </a:r>
            <a:endParaRPr lang="zh-CN" altLang="en-US" sz="2200" dirty="0">
              <a:solidFill>
                <a:schemeClr val="accent1">
                  <a:lumMod val="75000"/>
                </a:schemeClr>
              </a:solidFill>
            </a:endParaRPr>
          </a:p>
        </p:txBody>
      </p:sp>
      <p:sp>
        <p:nvSpPr>
          <p:cNvPr id="8" name="矩形 7"/>
          <p:cNvSpPr/>
          <p:nvPr/>
        </p:nvSpPr>
        <p:spPr>
          <a:xfrm>
            <a:off x="7666035" y="5289374"/>
            <a:ext cx="3069321" cy="1200329"/>
          </a:xfrm>
          <a:prstGeom prst="rect">
            <a:avLst/>
          </a:prstGeom>
        </p:spPr>
        <p:txBody>
          <a:bodyPr wrap="square">
            <a:spAutoFit/>
          </a:bodyPr>
          <a:lstStyle/>
          <a:p>
            <a:pPr marL="285750" indent="-285750">
              <a:buFont typeface="Wingdings" panose="05000000000000000000" pitchFamily="2" charset="2"/>
              <a:buChar char="ü"/>
            </a:pPr>
            <a:r>
              <a:rPr lang="en-US" altLang="zh-CN" i="1" dirty="0">
                <a:solidFill>
                  <a:schemeClr val="accent1"/>
                </a:solidFill>
              </a:rPr>
              <a:t>satisfy the QCD constrain </a:t>
            </a:r>
          </a:p>
          <a:p>
            <a:pPr marL="285750" indent="-285750">
              <a:buFont typeface="Wingdings" panose="05000000000000000000" pitchFamily="2" charset="2"/>
              <a:buChar char="ü"/>
            </a:pPr>
            <a:r>
              <a:rPr lang="en-US" altLang="zh-CN" i="1" dirty="0">
                <a:solidFill>
                  <a:schemeClr val="accent1"/>
                </a:solidFill>
              </a:rPr>
              <a:t>symmetric under x ↔ 1-x</a:t>
            </a:r>
          </a:p>
          <a:p>
            <a:pPr marL="285750" indent="-285750">
              <a:buFont typeface="Wingdings" panose="05000000000000000000" pitchFamily="2" charset="2"/>
              <a:buChar char="ü"/>
            </a:pPr>
            <a:r>
              <a:rPr lang="en-US" altLang="zh-CN" i="1" dirty="0">
                <a:solidFill>
                  <a:schemeClr val="accent1"/>
                </a:solidFill>
              </a:rPr>
              <a:t>vanish at the endpoints</a:t>
            </a:r>
          </a:p>
          <a:p>
            <a:pPr marL="285750" indent="-285750">
              <a:buFont typeface="Wingdings" panose="05000000000000000000" pitchFamily="2" charset="2"/>
              <a:buChar char="ü"/>
            </a:pPr>
            <a:r>
              <a:rPr lang="en-US" altLang="zh-CN" i="1" dirty="0">
                <a:solidFill>
                  <a:schemeClr val="accent1"/>
                </a:solidFill>
              </a:rPr>
              <a:t>no divergence for FF</a:t>
            </a:r>
          </a:p>
        </p:txBody>
      </p:sp>
      <p:grpSp>
        <p:nvGrpSpPr>
          <p:cNvPr id="51" name="组合 50"/>
          <p:cNvGrpSpPr/>
          <p:nvPr/>
        </p:nvGrpSpPr>
        <p:grpSpPr>
          <a:xfrm>
            <a:off x="2117557" y="5240162"/>
            <a:ext cx="5188008" cy="1017120"/>
            <a:chOff x="1498547" y="5258943"/>
            <a:chExt cx="5188008" cy="1017120"/>
          </a:xfrm>
        </p:grpSpPr>
        <p:pic>
          <p:nvPicPr>
            <p:cNvPr id="25" name="图片 24">
              <a:extLst>
                <a:ext uri="{FF2B5EF4-FFF2-40B4-BE49-F238E27FC236}">
                  <a16:creationId xmlns:a16="http://schemas.microsoft.com/office/drawing/2014/main" id="{3DA275E8-5265-29BA-E949-9243855F0378}"/>
                </a:ext>
              </a:extLst>
            </p:cNvPr>
            <p:cNvPicPr>
              <a:picLocks noChangeAspect="1"/>
            </p:cNvPicPr>
            <p:nvPr/>
          </p:nvPicPr>
          <p:blipFill>
            <a:blip r:embed="rId5"/>
            <a:stretch/>
          </p:blipFill>
          <p:spPr bwMode="auto">
            <a:xfrm>
              <a:off x="2022965" y="5258943"/>
              <a:ext cx="3903990" cy="463207"/>
            </a:xfrm>
            <a:prstGeom prst="rect">
              <a:avLst/>
            </a:prstGeom>
            <a:effectLst/>
          </p:spPr>
        </p:pic>
        <p:sp>
          <p:nvSpPr>
            <p:cNvPr id="47" name="左弧形箭头 46"/>
            <p:cNvSpPr/>
            <p:nvPr/>
          </p:nvSpPr>
          <p:spPr bwMode="auto">
            <a:xfrm>
              <a:off x="1498547" y="5555941"/>
              <a:ext cx="370419" cy="533400"/>
            </a:xfrm>
            <a:prstGeom prst="curvedRightArrow">
              <a:avLst/>
            </a:prstGeom>
            <a:solidFill>
              <a:schemeClr val="accent1"/>
            </a:solidFill>
            <a:ln w="9525" cap="flat" cmpd="sng" algn="ctr">
              <a:noFill/>
              <a:prstDash val="solid"/>
              <a:round/>
              <a:headEnd type="none" w="med" len="med"/>
              <a:tailEnd type="none" w="med" len="med"/>
            </a:ln>
          </p:spPr>
          <p:txBody>
            <a:bodyPr rtlCol="0" anchor="ctr"/>
            <a:lstStyle/>
            <a:p>
              <a:pPr algn="ctr"/>
              <a:endParaRPr lang="zh-CN" altLang="en-US"/>
            </a:p>
          </p:txBody>
        </p:sp>
        <p:pic>
          <p:nvPicPr>
            <p:cNvPr id="48" name="图片 47"/>
            <p:cNvPicPr>
              <a:picLocks noChangeAspect="1"/>
            </p:cNvPicPr>
            <p:nvPr/>
          </p:nvPicPr>
          <p:blipFill>
            <a:blip r:embed="rId6"/>
            <a:stretch>
              <a:fillRect/>
            </a:stretch>
          </p:blipFill>
          <p:spPr>
            <a:xfrm>
              <a:off x="2022965" y="5839206"/>
              <a:ext cx="4663590" cy="436857"/>
            </a:xfrm>
            <a:prstGeom prst="rect">
              <a:avLst/>
            </a:prstGeom>
          </p:spPr>
        </p:pic>
      </p:grpSp>
      <p:sp>
        <p:nvSpPr>
          <p:cNvPr id="52" name="灯片编号占位符 51"/>
          <p:cNvSpPr>
            <a:spLocks noGrp="1"/>
          </p:cNvSpPr>
          <p:nvPr>
            <p:ph type="sldNum" sz="quarter" idx="12"/>
          </p:nvPr>
        </p:nvSpPr>
        <p:spPr/>
        <p:txBody>
          <a:bodyPr/>
          <a:lstStyle/>
          <a:p>
            <a:pPr marL="0" marR="0" lvl="0" indent="0" algn="r" defTabSz="914400">
              <a:lnSpc>
                <a:spcPct val="100000"/>
              </a:lnSpc>
              <a:spcBef>
                <a:spcPts val="0"/>
              </a:spcBef>
              <a:spcAft>
                <a:spcPts val="0"/>
              </a:spcAft>
              <a:buClrTx/>
              <a:buSzTx/>
              <a:buFontTx/>
              <a:buNone/>
              <a:defRPr/>
            </a:pPr>
            <a:fld id="{87034D8C-3CB4-402A-BC46-2AB14C0FE90A}" type="slidenum">
              <a:rPr lang="en-US" sz="900" b="0" i="0" u="none" strike="noStrike" cap="none" spc="0" smtClean="0">
                <a:ln>
                  <a:noFill/>
                </a:ln>
                <a:solidFill>
                  <a:prstClr val="black"/>
                </a:solidFill>
                <a:latin typeface="Calibri"/>
                <a:ea typeface="+mn-ea"/>
                <a:cs typeface="+mn-cs"/>
              </a:rPr>
              <a:t>7</a:t>
            </a:fld>
            <a:endParaRPr lang="en-US" sz="900" b="0" i="0" u="none" strike="noStrike" cap="none" spc="0">
              <a:ln>
                <a:noFill/>
              </a:ln>
              <a:solidFill>
                <a:prstClr val="black"/>
              </a:solidFill>
              <a:latin typeface="Calibri"/>
              <a:ea typeface="+mn-ea"/>
              <a:cs typeface="+mn-cs"/>
            </a:endParaRPr>
          </a:p>
        </p:txBody>
      </p:sp>
      <p:sp>
        <p:nvSpPr>
          <p:cNvPr id="54" name="矩形 53">
            <a:extLst>
              <a:ext uri="{FF2B5EF4-FFF2-40B4-BE49-F238E27FC236}">
                <a16:creationId xmlns:a16="http://schemas.microsoft.com/office/drawing/2014/main" id="{1614171F-E2EF-E720-5DAA-75C055CF1E2B}"/>
              </a:ext>
            </a:extLst>
          </p:cNvPr>
          <p:cNvSpPr/>
          <p:nvPr/>
        </p:nvSpPr>
        <p:spPr bwMode="auto">
          <a:xfrm>
            <a:off x="9200696" y="2583098"/>
            <a:ext cx="3320201" cy="523220"/>
          </a:xfrm>
          <a:prstGeom prst="rect">
            <a:avLst/>
          </a:prstGeom>
        </p:spPr>
        <p:txBody>
          <a:bodyPr wrap="square">
            <a:spAutoFit/>
          </a:bodyPr>
          <a:lstStyle/>
          <a:p>
            <a:pPr lvl="0">
              <a:defRPr/>
            </a:pPr>
            <a:r>
              <a:rPr lang="en-US" altLang="zh-CN" sz="1400" i="1" dirty="0">
                <a:solidFill>
                  <a:schemeClr val="accent5">
                    <a:lumMod val="75000"/>
                  </a:schemeClr>
                </a:solidFill>
              </a:rPr>
              <a:t>R. J. Holt, C. D. Roberts,</a:t>
            </a:r>
          </a:p>
          <a:p>
            <a:pPr lvl="0">
              <a:defRPr/>
            </a:pPr>
            <a:r>
              <a:rPr lang="da-DK" altLang="zh-CN" sz="1400" i="1" dirty="0">
                <a:solidFill>
                  <a:schemeClr val="accent5">
                    <a:lumMod val="75000"/>
                  </a:schemeClr>
                </a:solidFill>
              </a:rPr>
              <a:t>Rev. Mod. Phys. 82 (2010) 2991-3044.</a:t>
            </a:r>
            <a:endParaRPr kumimoji="0" lang="zh-CN" altLang="en-US" sz="1400" b="0" i="0" u="none" strike="noStrike" kern="0" cap="none" spc="0" normalizeH="0" baseline="0" noProof="0" dirty="0">
              <a:ln>
                <a:noFill/>
              </a:ln>
              <a:solidFill>
                <a:schemeClr val="accent5">
                  <a:lumMod val="75000"/>
                </a:schemeClr>
              </a:solidFill>
              <a:effectLst/>
              <a:uLnTx/>
              <a:uFillTx/>
              <a:cs typeface="Arial"/>
            </a:endParaRPr>
          </a:p>
        </p:txBody>
      </p:sp>
      <p:sp>
        <p:nvSpPr>
          <p:cNvPr id="55" name="矩形 54">
            <a:extLst>
              <a:ext uri="{FF2B5EF4-FFF2-40B4-BE49-F238E27FC236}">
                <a16:creationId xmlns:a16="http://schemas.microsoft.com/office/drawing/2014/main" id="{1614171F-E2EF-E720-5DAA-75C055CF1E2B}"/>
              </a:ext>
            </a:extLst>
          </p:cNvPr>
          <p:cNvSpPr/>
          <p:nvPr/>
        </p:nvSpPr>
        <p:spPr bwMode="auto">
          <a:xfrm>
            <a:off x="9374956" y="3213238"/>
            <a:ext cx="3320201" cy="523220"/>
          </a:xfrm>
          <a:prstGeom prst="rect">
            <a:avLst/>
          </a:prstGeom>
        </p:spPr>
        <p:txBody>
          <a:bodyPr wrap="square">
            <a:spAutoFit/>
          </a:bodyPr>
          <a:lstStyle/>
          <a:p>
            <a:pPr lvl="0">
              <a:defRPr/>
            </a:pPr>
            <a:r>
              <a:rPr lang="en-US" altLang="zh-CN" sz="1400" i="1" dirty="0">
                <a:solidFill>
                  <a:schemeClr val="accent5">
                    <a:lumMod val="75000"/>
                  </a:schemeClr>
                </a:solidFill>
              </a:rPr>
              <a:t>A. </a:t>
            </a:r>
            <a:r>
              <a:rPr lang="en-US" altLang="zh-CN" sz="1400" i="1" dirty="0" err="1">
                <a:solidFill>
                  <a:schemeClr val="accent5">
                    <a:lumMod val="75000"/>
                  </a:schemeClr>
                </a:solidFill>
              </a:rPr>
              <a:t>Courtoy</a:t>
            </a:r>
            <a:r>
              <a:rPr lang="en-US" altLang="zh-CN" sz="1400" i="1" dirty="0">
                <a:solidFill>
                  <a:schemeClr val="accent5">
                    <a:lumMod val="75000"/>
                  </a:schemeClr>
                </a:solidFill>
              </a:rPr>
              <a:t>, P. M. </a:t>
            </a:r>
            <a:r>
              <a:rPr lang="en-US" altLang="zh-CN" sz="1400" i="1" dirty="0" err="1">
                <a:solidFill>
                  <a:schemeClr val="accent5">
                    <a:lumMod val="75000"/>
                  </a:schemeClr>
                </a:solidFill>
              </a:rPr>
              <a:t>Nadolsky</a:t>
            </a:r>
            <a:r>
              <a:rPr lang="en-US" altLang="zh-CN" sz="1400" i="1" dirty="0">
                <a:solidFill>
                  <a:schemeClr val="accent5">
                    <a:lumMod val="75000"/>
                  </a:schemeClr>
                </a:solidFill>
              </a:rPr>
              <a:t>,</a:t>
            </a:r>
          </a:p>
          <a:p>
            <a:pPr lvl="0">
              <a:defRPr/>
            </a:pPr>
            <a:r>
              <a:rPr lang="da-DK" altLang="zh-CN" sz="1400" i="1" dirty="0">
                <a:solidFill>
                  <a:schemeClr val="accent5">
                    <a:lumMod val="75000"/>
                  </a:schemeClr>
                </a:solidFill>
              </a:rPr>
              <a:t>Phys. Rev. D 103 (2021) 054029.</a:t>
            </a:r>
            <a:endParaRPr kumimoji="0" lang="zh-CN" altLang="en-US" sz="1400" b="0" i="0" u="none" strike="noStrike" kern="0" cap="none" spc="0" normalizeH="0" baseline="0" noProof="0" dirty="0">
              <a:ln>
                <a:noFill/>
              </a:ln>
              <a:solidFill>
                <a:schemeClr val="accent5">
                  <a:lumMod val="75000"/>
                </a:schemeClr>
              </a:solidFill>
              <a:effectLst/>
              <a:uLnTx/>
              <a:uFillTx/>
              <a:cs typeface="Arial"/>
            </a:endParaRPr>
          </a:p>
        </p:txBody>
      </p: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04DAB986-7DF2-8FDA-19EC-A2DE9F265E1C}"/>
                  </a:ext>
                </a:extLst>
              </p:cNvPr>
              <p:cNvSpPr txBox="1"/>
              <p:nvPr/>
            </p:nvSpPr>
            <p:spPr bwMode="auto">
              <a:xfrm>
                <a:off x="303220" y="3525547"/>
                <a:ext cx="10331136" cy="430887"/>
              </a:xfrm>
              <a:prstGeom prst="rect">
                <a:avLst/>
              </a:prstGeom>
              <a:noFill/>
            </p:spPr>
            <p:txBody>
              <a:bodyPr wrap="square">
                <a:spAutoFit/>
              </a:bodyPr>
              <a:lstStyle/>
              <a:p>
                <a:pPr marL="342900" indent="-342900">
                  <a:buFont typeface="Wingdings" panose="05000000000000000000" pitchFamily="2" charset="2"/>
                  <a:buChar char="Ø"/>
                </a:pPr>
                <a:r>
                  <a:rPr lang="en-US" altLang="zh-CN" sz="2200" dirty="0">
                    <a:solidFill>
                      <a:schemeClr val="accent1">
                        <a:lumMod val="75000"/>
                      </a:schemeClr>
                    </a:solidFill>
                  </a:rPr>
                  <a:t>Evolution… any QCD-consistent FF satisfies, </a:t>
                </a:r>
                <a14:m>
                  <m:oMath xmlns:m="http://schemas.openxmlformats.org/officeDocument/2006/math">
                    <m:r>
                      <m:rPr>
                        <m:sty m:val="p"/>
                      </m:rPr>
                      <a:rPr lang="el-GR" altLang="zh-CN" sz="2000" b="0" i="1" smtClean="0">
                        <a:solidFill>
                          <a:schemeClr val="accent1">
                            <a:lumMod val="75000"/>
                          </a:schemeClr>
                        </a:solidFill>
                        <a:latin typeface="Cambria Math" panose="02040503050406030204" pitchFamily="18" charset="0"/>
                      </a:rPr>
                      <m:t>γ</m:t>
                    </m:r>
                    <m:d>
                      <m:dPr>
                        <m:ctrlPr>
                          <a:rPr lang="en-US" altLang="zh-CN" sz="2000" b="0" i="1" smtClean="0">
                            <a:solidFill>
                              <a:schemeClr val="accent1">
                                <a:lumMod val="75000"/>
                              </a:schemeClr>
                            </a:solidFill>
                            <a:latin typeface="Cambria Math" panose="02040503050406030204" pitchFamily="18" charset="0"/>
                          </a:rPr>
                        </m:ctrlPr>
                      </m:dPr>
                      <m:e>
                        <m:r>
                          <m:rPr>
                            <m:sty m:val="p"/>
                          </m:rPr>
                          <a:rPr lang="el-GR" altLang="zh-CN" sz="2000" b="0" i="1" smtClean="0">
                            <a:solidFill>
                              <a:schemeClr val="accent1">
                                <a:lumMod val="75000"/>
                              </a:schemeClr>
                            </a:solidFill>
                            <a:latin typeface="Cambria Math" panose="02040503050406030204" pitchFamily="18" charset="0"/>
                          </a:rPr>
                          <m:t>ζ</m:t>
                        </m:r>
                      </m:e>
                    </m:d>
                    <m:r>
                      <a:rPr lang="en-US" altLang="zh-CN" sz="2000" b="0" i="1" smtClean="0">
                        <a:solidFill>
                          <a:schemeClr val="accent1">
                            <a:lumMod val="75000"/>
                          </a:schemeClr>
                        </a:solidFill>
                        <a:latin typeface="Cambria Math" panose="02040503050406030204" pitchFamily="18" charset="0"/>
                      </a:rPr>
                      <m:t>&gt;0</m:t>
                    </m:r>
                  </m:oMath>
                </a14:m>
                <a:endParaRPr lang="zh-CN" altLang="en-US" sz="2000" dirty="0">
                  <a:solidFill>
                    <a:schemeClr val="accent1">
                      <a:lumMod val="75000"/>
                    </a:schemeClr>
                  </a:solidFill>
                </a:endParaRPr>
              </a:p>
            </p:txBody>
          </p:sp>
        </mc:Choice>
        <mc:Fallback xmlns="">
          <p:sp>
            <p:nvSpPr>
              <p:cNvPr id="30" name="文本框 29">
                <a:extLst>
                  <a:ext uri="{FF2B5EF4-FFF2-40B4-BE49-F238E27FC236}">
                    <a16:creationId xmlns:a16="http://schemas.microsoft.com/office/drawing/2014/main" id="{04DAB986-7DF2-8FDA-19EC-A2DE9F265E1C}"/>
                  </a:ext>
                </a:extLst>
              </p:cNvPr>
              <p:cNvSpPr txBox="1">
                <a:spLocks noRot="1" noChangeAspect="1" noMove="1" noResize="1" noEditPoints="1" noAdjustHandles="1" noChangeArrowheads="1" noChangeShapeType="1" noTextEdit="1"/>
              </p:cNvSpPr>
              <p:nvPr/>
            </p:nvSpPr>
            <p:spPr bwMode="auto">
              <a:xfrm>
                <a:off x="303220" y="3525547"/>
                <a:ext cx="10331136" cy="430887"/>
              </a:xfrm>
              <a:prstGeom prst="rect">
                <a:avLst/>
              </a:prstGeom>
              <a:blipFill>
                <a:blip r:embed="rId7"/>
                <a:stretch>
                  <a:fillRect l="-649" t="-8451" b="-281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04DAB986-7DF2-8FDA-19EC-A2DE9F265E1C}"/>
                  </a:ext>
                </a:extLst>
              </p:cNvPr>
              <p:cNvSpPr txBox="1"/>
              <p:nvPr/>
            </p:nvSpPr>
            <p:spPr bwMode="auto">
              <a:xfrm>
                <a:off x="2158134" y="1888395"/>
                <a:ext cx="5964324" cy="43184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200" b="0" i="1" smtClean="0">
                          <a:solidFill>
                            <a:schemeClr val="accent1">
                              <a:lumMod val="75000"/>
                            </a:schemeClr>
                          </a:solidFill>
                          <a:latin typeface="Cambria Math" panose="02040503050406030204" pitchFamily="18" charset="0"/>
                        </a:rPr>
                        <m:t>𝑥</m:t>
                      </m:r>
                      <m:r>
                        <a:rPr lang="en-US" altLang="zh-CN" sz="2200" b="0" i="1" smtClean="0">
                          <a:solidFill>
                            <a:schemeClr val="accent1">
                              <a:lumMod val="75000"/>
                            </a:schemeClr>
                          </a:solidFill>
                          <a:latin typeface="Cambria Math" panose="02040503050406030204" pitchFamily="18" charset="0"/>
                        </a:rPr>
                        <m:t>→1,  </m:t>
                      </m:r>
                      <m:sSup>
                        <m:sSupPr>
                          <m:ctrlPr>
                            <a:rPr lang="en-US" altLang="zh-CN" sz="2200" b="0" i="1" smtClean="0">
                              <a:solidFill>
                                <a:schemeClr val="accent1">
                                  <a:lumMod val="75000"/>
                                </a:schemeClr>
                              </a:solidFill>
                              <a:latin typeface="Cambria Math" panose="02040503050406030204" pitchFamily="18" charset="0"/>
                            </a:rPr>
                          </m:ctrlPr>
                        </m:sSupPr>
                        <m:e>
                          <m:r>
                            <a:rPr lang="en-US" altLang="zh-CN" sz="2200" b="0" i="1" smtClean="0">
                              <a:solidFill>
                                <a:schemeClr val="accent1">
                                  <a:lumMod val="75000"/>
                                </a:schemeClr>
                              </a:solidFill>
                              <a:latin typeface="Cambria Math" panose="02040503050406030204" pitchFamily="18" charset="0"/>
                            </a:rPr>
                            <m:t>𝑞</m:t>
                          </m:r>
                        </m:e>
                        <m:sup>
                          <m:r>
                            <a:rPr lang="el-GR" altLang="zh-CN" sz="2200" b="0" i="1" smtClean="0">
                              <a:solidFill>
                                <a:schemeClr val="accent1">
                                  <a:lumMod val="75000"/>
                                </a:schemeClr>
                              </a:solidFill>
                              <a:latin typeface="Cambria Math" panose="02040503050406030204" pitchFamily="18" charset="0"/>
                            </a:rPr>
                            <m:t>𝜋</m:t>
                          </m:r>
                        </m:sup>
                      </m:sSup>
                      <m:d>
                        <m:dPr>
                          <m:ctrlPr>
                            <a:rPr lang="en-US" altLang="zh-CN" sz="2200" b="0" i="1" smtClean="0">
                              <a:solidFill>
                                <a:schemeClr val="accent1">
                                  <a:lumMod val="75000"/>
                                </a:schemeClr>
                              </a:solidFill>
                              <a:latin typeface="Cambria Math" panose="02040503050406030204" pitchFamily="18" charset="0"/>
                            </a:rPr>
                          </m:ctrlPr>
                        </m:dPr>
                        <m:e>
                          <m:r>
                            <a:rPr lang="en-US" altLang="zh-CN" sz="2200" b="0" i="1" smtClean="0">
                              <a:solidFill>
                                <a:schemeClr val="accent1">
                                  <a:lumMod val="75000"/>
                                </a:schemeClr>
                              </a:solidFill>
                              <a:latin typeface="Cambria Math" panose="02040503050406030204" pitchFamily="18" charset="0"/>
                            </a:rPr>
                            <m:t>𝑥</m:t>
                          </m:r>
                          <m:r>
                            <a:rPr lang="en-US" altLang="zh-CN" sz="2200" b="0" i="1" smtClean="0">
                              <a:solidFill>
                                <a:schemeClr val="accent1">
                                  <a:lumMod val="75000"/>
                                </a:schemeClr>
                              </a:solidFill>
                              <a:latin typeface="Cambria Math" panose="02040503050406030204" pitchFamily="18" charset="0"/>
                            </a:rPr>
                            <m:t>;</m:t>
                          </m:r>
                          <m:sSub>
                            <m:sSubPr>
                              <m:ctrlPr>
                                <a:rPr lang="en-US" altLang="zh-CN" sz="2200" i="1">
                                  <a:solidFill>
                                    <a:schemeClr val="accent1">
                                      <a:lumMod val="75000"/>
                                    </a:schemeClr>
                                  </a:solidFill>
                                  <a:latin typeface="Cambria Math" panose="02040503050406030204" pitchFamily="18" charset="0"/>
                                </a:rPr>
                              </m:ctrlPr>
                            </m:sSubPr>
                            <m:e>
                              <m:r>
                                <a:rPr lang="el-GR" altLang="zh-CN" sz="2400" i="1">
                                  <a:solidFill>
                                    <a:schemeClr val="accent1">
                                      <a:lumMod val="75000"/>
                                    </a:schemeClr>
                                  </a:solidFill>
                                  <a:latin typeface="Cambria Math" panose="02040503050406030204" pitchFamily="18" charset="0"/>
                                </a:rPr>
                                <m:t>𝜁</m:t>
                              </m:r>
                            </m:e>
                            <m:sub>
                              <m:r>
                                <a:rPr lang="en-US" altLang="zh-CN" sz="2200" i="1">
                                  <a:solidFill>
                                    <a:schemeClr val="accent1">
                                      <a:lumMod val="75000"/>
                                    </a:schemeClr>
                                  </a:solidFill>
                                  <a:latin typeface="Cambria Math" panose="02040503050406030204" pitchFamily="18" charset="0"/>
                                </a:rPr>
                                <m:t>𝐻</m:t>
                              </m:r>
                            </m:sub>
                          </m:sSub>
                        </m:e>
                      </m:d>
                      <m:r>
                        <a:rPr lang="en-US" altLang="zh-CN" sz="2200" i="1">
                          <a:solidFill>
                            <a:schemeClr val="accent1">
                              <a:lumMod val="75000"/>
                            </a:schemeClr>
                          </a:solidFill>
                          <a:latin typeface="Cambria Math" panose="02040503050406030204" pitchFamily="18" charset="0"/>
                        </a:rPr>
                        <m:t> ∝</m:t>
                      </m:r>
                      <m:sSup>
                        <m:sSupPr>
                          <m:ctrlPr>
                            <a:rPr lang="en-US" altLang="zh-CN" sz="2200" i="1" smtClean="0">
                              <a:solidFill>
                                <a:schemeClr val="accent1">
                                  <a:lumMod val="75000"/>
                                </a:schemeClr>
                              </a:solidFill>
                              <a:latin typeface="Cambria Math" panose="02040503050406030204" pitchFamily="18" charset="0"/>
                            </a:rPr>
                          </m:ctrlPr>
                        </m:sSupPr>
                        <m:e>
                          <m:r>
                            <a:rPr lang="en-US" altLang="zh-CN" sz="2200" i="1">
                              <a:solidFill>
                                <a:schemeClr val="accent1">
                                  <a:lumMod val="75000"/>
                                </a:schemeClr>
                              </a:solidFill>
                              <a:latin typeface="Cambria Math" panose="02040503050406030204" pitchFamily="18" charset="0"/>
                            </a:rPr>
                            <m:t>(1−</m:t>
                          </m:r>
                          <m:r>
                            <a:rPr lang="en-US" altLang="zh-CN" sz="2200" i="1">
                              <a:solidFill>
                                <a:schemeClr val="accent1">
                                  <a:lumMod val="75000"/>
                                </a:schemeClr>
                              </a:solidFill>
                              <a:latin typeface="Cambria Math" panose="02040503050406030204" pitchFamily="18" charset="0"/>
                            </a:rPr>
                            <m:t>𝑥</m:t>
                          </m:r>
                          <m:r>
                            <a:rPr lang="en-US" altLang="zh-CN" sz="2200" i="1">
                              <a:solidFill>
                                <a:schemeClr val="accent1">
                                  <a:lumMod val="75000"/>
                                </a:schemeClr>
                              </a:solidFill>
                              <a:latin typeface="Cambria Math" panose="02040503050406030204" pitchFamily="18" charset="0"/>
                            </a:rPr>
                            <m:t>)</m:t>
                          </m:r>
                          <m:r>
                            <m:rPr>
                              <m:nor/>
                            </m:rPr>
                            <a:rPr lang="zh-CN" altLang="en-US" sz="2200" i="1" dirty="0">
                              <a:solidFill>
                                <a:schemeClr val="accent1">
                                  <a:lumMod val="75000"/>
                                </a:schemeClr>
                              </a:solidFill>
                            </a:rPr>
                            <m:t> </m:t>
                          </m:r>
                        </m:e>
                        <m:sup>
                          <m:r>
                            <a:rPr lang="en-US" altLang="zh-CN" sz="2200" b="0" i="1" smtClean="0">
                              <a:solidFill>
                                <a:schemeClr val="accent1">
                                  <a:lumMod val="75000"/>
                                </a:schemeClr>
                              </a:solidFill>
                              <a:latin typeface="Cambria Math" panose="02040503050406030204" pitchFamily="18" charset="0"/>
                            </a:rPr>
                            <m:t>2</m:t>
                          </m:r>
                        </m:sup>
                      </m:sSup>
                    </m:oMath>
                  </m:oMathPara>
                </a14:m>
                <a:endParaRPr lang="zh-CN" altLang="en-US" sz="2200" i="1" dirty="0">
                  <a:solidFill>
                    <a:schemeClr val="accent1">
                      <a:lumMod val="75000"/>
                    </a:schemeClr>
                  </a:solidFill>
                </a:endParaRPr>
              </a:p>
            </p:txBody>
          </p:sp>
        </mc:Choice>
        <mc:Fallback xmlns="">
          <p:sp>
            <p:nvSpPr>
              <p:cNvPr id="31" name="文本框 30">
                <a:extLst>
                  <a:ext uri="{FF2B5EF4-FFF2-40B4-BE49-F238E27FC236}">
                    <a16:creationId xmlns:a16="http://schemas.microsoft.com/office/drawing/2014/main" id="{04DAB986-7DF2-8FDA-19EC-A2DE9F265E1C}"/>
                  </a:ext>
                </a:extLst>
              </p:cNvPr>
              <p:cNvSpPr txBox="1">
                <a:spLocks noRot="1" noChangeAspect="1" noMove="1" noResize="1" noEditPoints="1" noAdjustHandles="1" noChangeArrowheads="1" noChangeShapeType="1" noTextEdit="1"/>
              </p:cNvSpPr>
              <p:nvPr/>
            </p:nvSpPr>
            <p:spPr bwMode="auto">
              <a:xfrm>
                <a:off x="2158134" y="1888395"/>
                <a:ext cx="5964324" cy="431849"/>
              </a:xfrm>
              <a:prstGeom prst="rect">
                <a:avLst/>
              </a:prstGeom>
              <a:blipFill>
                <a:blip r:embed="rId8"/>
                <a:stretch>
                  <a:fillRect b="-18310"/>
                </a:stretch>
              </a:blipFill>
            </p:spPr>
            <p:txBody>
              <a:bodyPr/>
              <a:lstStyle/>
              <a:p>
                <a:r>
                  <a:rPr lang="zh-CN" altLang="en-US">
                    <a:noFill/>
                  </a:rPr>
                  <a:t> </a:t>
                </a:r>
              </a:p>
            </p:txBody>
          </p:sp>
        </mc:Fallback>
      </mc:AlternateContent>
      <p:grpSp>
        <p:nvGrpSpPr>
          <p:cNvPr id="4" name="组合 3">
            <a:extLst>
              <a:ext uri="{FF2B5EF4-FFF2-40B4-BE49-F238E27FC236}">
                <a16:creationId xmlns:a16="http://schemas.microsoft.com/office/drawing/2014/main" id="{69646865-8481-673B-1E63-63E6439F43B1}"/>
              </a:ext>
            </a:extLst>
          </p:cNvPr>
          <p:cNvGrpSpPr/>
          <p:nvPr/>
        </p:nvGrpSpPr>
        <p:grpSpPr>
          <a:xfrm>
            <a:off x="2109768" y="2911022"/>
            <a:ext cx="6371403" cy="505316"/>
            <a:chOff x="1398104" y="2948791"/>
            <a:chExt cx="6371403" cy="505316"/>
          </a:xfrm>
        </p:grpSpPr>
        <p:grpSp>
          <p:nvGrpSpPr>
            <p:cNvPr id="15" name="组合 14"/>
            <p:cNvGrpSpPr/>
            <p:nvPr/>
          </p:nvGrpSpPr>
          <p:grpSpPr>
            <a:xfrm>
              <a:off x="2422760" y="2948791"/>
              <a:ext cx="5346747" cy="505316"/>
              <a:chOff x="2754640" y="3184425"/>
              <a:chExt cx="5346747" cy="505316"/>
            </a:xfrm>
          </p:grpSpPr>
          <mc:AlternateContent xmlns:mc="http://schemas.openxmlformats.org/markup-compatibility/2006" xmlns:a14="http://schemas.microsoft.com/office/drawing/2010/main">
            <mc:Choice Requires="a14">
              <p:sp>
                <p:nvSpPr>
                  <p:cNvPr id="7" name="矩形 6"/>
                  <p:cNvSpPr/>
                  <p:nvPr/>
                </p:nvSpPr>
                <p:spPr>
                  <a:xfrm>
                    <a:off x="2754640" y="3203323"/>
                    <a:ext cx="51969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altLang="zh-CN" sz="2400" i="1">
                              <a:solidFill>
                                <a:schemeClr val="accent1">
                                  <a:lumMod val="75000"/>
                                </a:schemeClr>
                              </a:solidFill>
                              <a:latin typeface="Cambria Math" panose="02040503050406030204" pitchFamily="18" charset="0"/>
                            </a:rPr>
                            <m:t>⇒</m:t>
                          </m:r>
                        </m:oMath>
                      </m:oMathPara>
                    </a14:m>
                    <a:endParaRPr lang="zh-CN" alt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754640" y="3203323"/>
                    <a:ext cx="519694" cy="461665"/>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11"/>
                  <p:cNvSpPr/>
                  <p:nvPr/>
                </p:nvSpPr>
                <p:spPr>
                  <a:xfrm>
                    <a:off x="3327772" y="3203323"/>
                    <a:ext cx="2832378" cy="4708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sz="2200" i="1" smtClean="0">
                                  <a:solidFill>
                                    <a:schemeClr val="accent1">
                                      <a:lumMod val="75000"/>
                                    </a:schemeClr>
                                  </a:solidFill>
                                  <a:latin typeface="Cambria Math" panose="02040503050406030204" pitchFamily="18" charset="0"/>
                                </a:rPr>
                              </m:ctrlPr>
                            </m:sSubSupPr>
                            <m:e>
                              <m:r>
                                <a:rPr lang="en-US" altLang="zh-CN" sz="2200" b="0" i="1" smtClean="0">
                                  <a:solidFill>
                                    <a:schemeClr val="accent1">
                                      <a:lumMod val="75000"/>
                                    </a:schemeClr>
                                  </a:solidFill>
                                  <a:latin typeface="Cambria Math" panose="02040503050406030204" pitchFamily="18" charset="0"/>
                                </a:rPr>
                                <m:t>𝑑</m:t>
                              </m:r>
                            </m:e>
                            <m:sub>
                              <m:r>
                                <a:rPr lang="en-US" altLang="zh-CN" sz="2200" b="0" i="1" smtClean="0">
                                  <a:solidFill>
                                    <a:schemeClr val="accent1">
                                      <a:lumMod val="75000"/>
                                    </a:schemeClr>
                                  </a:solidFill>
                                  <a:latin typeface="Cambria Math" panose="02040503050406030204" pitchFamily="18" charset="0"/>
                                </a:rPr>
                                <m:t>𝑝</m:t>
                              </m:r>
                            </m:sub>
                            <m:sup>
                              <m:r>
                                <a:rPr lang="en-US" altLang="zh-CN" sz="2200" b="0" i="1" smtClean="0">
                                  <a:solidFill>
                                    <a:schemeClr val="accent1">
                                      <a:lumMod val="75000"/>
                                    </a:schemeClr>
                                  </a:solidFill>
                                  <a:latin typeface="Cambria Math" panose="02040503050406030204" pitchFamily="18" charset="0"/>
                                </a:rPr>
                                <m:t>h</m:t>
                              </m:r>
                            </m:sup>
                          </m:sSubSup>
                          <m:d>
                            <m:dPr>
                              <m:ctrlPr>
                                <a:rPr lang="en-US" altLang="zh-CN" sz="2200" i="1">
                                  <a:solidFill>
                                    <a:schemeClr val="accent1">
                                      <a:lumMod val="75000"/>
                                    </a:schemeClr>
                                  </a:solidFill>
                                  <a:latin typeface="Cambria Math" panose="02040503050406030204" pitchFamily="18" charset="0"/>
                                </a:rPr>
                              </m:ctrlPr>
                            </m:dPr>
                            <m:e>
                              <m:r>
                                <a:rPr lang="en-US" altLang="zh-CN" sz="2200" b="0" i="1" smtClean="0">
                                  <a:solidFill>
                                    <a:schemeClr val="accent1">
                                      <a:lumMod val="75000"/>
                                    </a:schemeClr>
                                  </a:solidFill>
                                  <a:latin typeface="Cambria Math" panose="02040503050406030204" pitchFamily="18" charset="0"/>
                                </a:rPr>
                                <m:t>𝑧</m:t>
                              </m:r>
                              <m:r>
                                <a:rPr lang="en-US" altLang="zh-CN" sz="2200" i="1">
                                  <a:solidFill>
                                    <a:schemeClr val="accent1">
                                      <a:lumMod val="75000"/>
                                    </a:schemeClr>
                                  </a:solidFill>
                                  <a:latin typeface="Cambria Math" panose="02040503050406030204" pitchFamily="18" charset="0"/>
                                </a:rPr>
                                <m:t>;</m:t>
                              </m:r>
                              <m:sSub>
                                <m:sSubPr>
                                  <m:ctrlPr>
                                    <a:rPr lang="en-US" altLang="zh-CN" sz="2200" i="1">
                                      <a:solidFill>
                                        <a:schemeClr val="accent1">
                                          <a:lumMod val="75000"/>
                                        </a:schemeClr>
                                      </a:solidFill>
                                      <a:latin typeface="Cambria Math" panose="02040503050406030204" pitchFamily="18" charset="0"/>
                                    </a:rPr>
                                  </m:ctrlPr>
                                </m:sSubPr>
                                <m:e>
                                  <m:r>
                                    <a:rPr lang="el-GR" altLang="zh-CN" sz="2200" i="1">
                                      <a:solidFill>
                                        <a:schemeClr val="accent1">
                                          <a:lumMod val="75000"/>
                                        </a:schemeClr>
                                      </a:solidFill>
                                      <a:latin typeface="Cambria Math" panose="02040503050406030204" pitchFamily="18" charset="0"/>
                                    </a:rPr>
                                    <m:t>𝜁</m:t>
                                  </m:r>
                                </m:e>
                                <m:sub>
                                  <m:r>
                                    <a:rPr lang="en-US" altLang="zh-CN" sz="2200" i="1">
                                      <a:solidFill>
                                        <a:schemeClr val="accent1">
                                          <a:lumMod val="75000"/>
                                        </a:schemeClr>
                                      </a:solidFill>
                                      <a:latin typeface="Cambria Math" panose="02040503050406030204" pitchFamily="18" charset="0"/>
                                    </a:rPr>
                                    <m:t>𝐻</m:t>
                                  </m:r>
                                </m:sub>
                              </m:sSub>
                            </m:e>
                          </m:d>
                          <m:r>
                            <a:rPr lang="en-US" altLang="zh-CN" sz="2200" i="1">
                              <a:solidFill>
                                <a:schemeClr val="accent1">
                                  <a:lumMod val="75000"/>
                                </a:schemeClr>
                              </a:solidFill>
                              <a:latin typeface="Cambria Math" panose="02040503050406030204" pitchFamily="18" charset="0"/>
                            </a:rPr>
                            <m:t> ∝</m:t>
                          </m:r>
                          <m:sSup>
                            <m:sSupPr>
                              <m:ctrlPr>
                                <a:rPr lang="en-US" altLang="zh-CN" sz="2200" i="1">
                                  <a:solidFill>
                                    <a:schemeClr val="accent1">
                                      <a:lumMod val="75000"/>
                                    </a:schemeClr>
                                  </a:solidFill>
                                  <a:latin typeface="Cambria Math" panose="02040503050406030204" pitchFamily="18" charset="0"/>
                                </a:rPr>
                              </m:ctrlPr>
                            </m:sSupPr>
                            <m:e>
                              <m:r>
                                <a:rPr lang="en-US" altLang="zh-CN" sz="2200" i="1">
                                  <a:solidFill>
                                    <a:schemeClr val="accent1">
                                      <a:lumMod val="75000"/>
                                    </a:schemeClr>
                                  </a:solidFill>
                                  <a:latin typeface="Cambria Math" panose="02040503050406030204" pitchFamily="18" charset="0"/>
                                </a:rPr>
                                <m:t>(1−</m:t>
                              </m:r>
                              <m:r>
                                <a:rPr lang="en-US" altLang="zh-CN" sz="2200" b="0" i="1" smtClean="0">
                                  <a:solidFill>
                                    <a:schemeClr val="accent1">
                                      <a:lumMod val="75000"/>
                                    </a:schemeClr>
                                  </a:solidFill>
                                  <a:latin typeface="Cambria Math" panose="02040503050406030204" pitchFamily="18" charset="0"/>
                                </a:rPr>
                                <m:t>𝑧</m:t>
                              </m:r>
                              <m:r>
                                <a:rPr lang="en-US" altLang="zh-CN" sz="2200" i="1">
                                  <a:solidFill>
                                    <a:schemeClr val="accent1">
                                      <a:lumMod val="75000"/>
                                    </a:schemeClr>
                                  </a:solidFill>
                                  <a:latin typeface="Cambria Math" panose="02040503050406030204" pitchFamily="18" charset="0"/>
                                </a:rPr>
                                <m:t>)</m:t>
                              </m:r>
                              <m:r>
                                <m:rPr>
                                  <m:nor/>
                                </m:rPr>
                                <a:rPr lang="zh-CN" altLang="en-US" sz="2200" i="1" dirty="0">
                                  <a:solidFill>
                                    <a:schemeClr val="accent1">
                                      <a:lumMod val="75000"/>
                                    </a:schemeClr>
                                  </a:solidFill>
                                </a:rPr>
                                <m:t> </m:t>
                              </m:r>
                            </m:e>
                            <m:sup>
                              <m:r>
                                <a:rPr lang="en-US" altLang="zh-CN" sz="2200" i="1">
                                  <a:solidFill>
                                    <a:schemeClr val="accent1">
                                      <a:lumMod val="75000"/>
                                    </a:schemeClr>
                                  </a:solidFill>
                                  <a:latin typeface="Cambria Math" panose="02040503050406030204" pitchFamily="18" charset="0"/>
                                </a:rPr>
                                <m:t>2</m:t>
                              </m:r>
                            </m:sup>
                          </m:sSup>
                        </m:oMath>
                      </m:oMathPara>
                    </a14:m>
                    <a:endParaRPr lang="zh-CN" altLang="en-US" sz="2200" dirty="0"/>
                  </a:p>
                </p:txBody>
              </p:sp>
            </mc:Choice>
            <mc:Fallback xmlns="">
              <p:sp>
                <p:nvSpPr>
                  <p:cNvPr id="12" name="矩形 11"/>
                  <p:cNvSpPr>
                    <a:spLocks noRot="1" noChangeAspect="1" noMove="1" noResize="1" noEditPoints="1" noAdjustHandles="1" noChangeArrowheads="1" noChangeShapeType="1" noTextEdit="1"/>
                  </p:cNvSpPr>
                  <p:nvPr/>
                </p:nvSpPr>
                <p:spPr>
                  <a:xfrm>
                    <a:off x="3327772" y="3203323"/>
                    <a:ext cx="2832378" cy="470898"/>
                  </a:xfrm>
                  <a:prstGeom prst="rect">
                    <a:avLst/>
                  </a:prstGeom>
                  <a:blipFill>
                    <a:blip r:embed="rId10"/>
                    <a:stretch>
                      <a:fillRect b="-103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矩形 49"/>
                  <p:cNvSpPr/>
                  <p:nvPr/>
                </p:nvSpPr>
                <p:spPr bwMode="auto">
                  <a:xfrm>
                    <a:off x="6196442" y="3184425"/>
                    <a:ext cx="51969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altLang="zh-CN" sz="2400" i="1">
                              <a:solidFill>
                                <a:schemeClr val="accent1">
                                  <a:lumMod val="75000"/>
                                </a:schemeClr>
                              </a:solidFill>
                              <a:latin typeface="Cambria Math" panose="02040503050406030204" pitchFamily="18" charset="0"/>
                            </a:rPr>
                            <m:t>⇒</m:t>
                          </m:r>
                        </m:oMath>
                      </m:oMathPara>
                    </a14:m>
                    <a:endParaRPr lang="zh-CN" altLang="en-US" sz="2400" dirty="0"/>
                  </a:p>
                </p:txBody>
              </p:sp>
            </mc:Choice>
            <mc:Fallback xmlns="">
              <p:sp>
                <p:nvSpPr>
                  <p:cNvPr id="50" name="矩形 49"/>
                  <p:cNvSpPr>
                    <a:spLocks noRot="1" noChangeAspect="1" noMove="1" noResize="1" noEditPoints="1" noAdjustHandles="1" noChangeArrowheads="1" noChangeShapeType="1" noTextEdit="1"/>
                  </p:cNvSpPr>
                  <p:nvPr/>
                </p:nvSpPr>
                <p:spPr bwMode="auto">
                  <a:xfrm>
                    <a:off x="6196442" y="3184425"/>
                    <a:ext cx="519694" cy="461665"/>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矩形 13"/>
                  <p:cNvSpPr/>
                  <p:nvPr/>
                </p:nvSpPr>
                <p:spPr>
                  <a:xfrm>
                    <a:off x="6716136" y="3218843"/>
                    <a:ext cx="1385251" cy="4708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sz="2200" i="1" smtClean="0">
                                  <a:solidFill>
                                    <a:schemeClr val="accent1">
                                      <a:lumMod val="75000"/>
                                    </a:schemeClr>
                                  </a:solidFill>
                                  <a:latin typeface="Cambria Math" panose="02040503050406030204" pitchFamily="18" charset="0"/>
                                </a:rPr>
                              </m:ctrlPr>
                            </m:sSubSupPr>
                            <m:e>
                              <m:r>
                                <a:rPr lang="en-US" altLang="zh-CN" sz="2200" b="0" i="1" smtClean="0">
                                  <a:solidFill>
                                    <a:schemeClr val="accent1">
                                      <a:lumMod val="75000"/>
                                    </a:schemeClr>
                                  </a:solidFill>
                                  <a:latin typeface="Cambria Math" panose="02040503050406030204" pitchFamily="18" charset="0"/>
                                </a:rPr>
                                <m:t>𝐷</m:t>
                              </m:r>
                            </m:e>
                            <m:sub>
                              <m:r>
                                <a:rPr lang="en-US" altLang="zh-CN" sz="2200" i="1">
                                  <a:solidFill>
                                    <a:schemeClr val="accent1">
                                      <a:lumMod val="75000"/>
                                    </a:schemeClr>
                                  </a:solidFill>
                                  <a:latin typeface="Cambria Math" panose="02040503050406030204" pitchFamily="18" charset="0"/>
                                </a:rPr>
                                <m:t>𝑝</m:t>
                              </m:r>
                            </m:sub>
                            <m:sup>
                              <m:r>
                                <a:rPr lang="en-US" altLang="zh-CN" sz="2200" i="1">
                                  <a:solidFill>
                                    <a:schemeClr val="accent1">
                                      <a:lumMod val="75000"/>
                                    </a:schemeClr>
                                  </a:solidFill>
                                  <a:latin typeface="Cambria Math" panose="02040503050406030204" pitchFamily="18" charset="0"/>
                                </a:rPr>
                                <m:t>h</m:t>
                              </m:r>
                            </m:sup>
                          </m:sSubSup>
                          <m:d>
                            <m:dPr>
                              <m:ctrlPr>
                                <a:rPr lang="en-US" altLang="zh-CN" sz="2200" i="1">
                                  <a:solidFill>
                                    <a:schemeClr val="accent1">
                                      <a:lumMod val="75000"/>
                                    </a:schemeClr>
                                  </a:solidFill>
                                  <a:latin typeface="Cambria Math" panose="02040503050406030204" pitchFamily="18" charset="0"/>
                                </a:rPr>
                              </m:ctrlPr>
                            </m:dPr>
                            <m:e>
                              <m:r>
                                <a:rPr lang="en-US" altLang="zh-CN" sz="2200" b="0" i="1" smtClean="0">
                                  <a:solidFill>
                                    <a:schemeClr val="accent1">
                                      <a:lumMod val="75000"/>
                                    </a:schemeClr>
                                  </a:solidFill>
                                  <a:latin typeface="Cambria Math" panose="02040503050406030204" pitchFamily="18" charset="0"/>
                                </a:rPr>
                                <m:t>𝑧</m:t>
                              </m:r>
                              <m:r>
                                <a:rPr lang="en-US" altLang="zh-CN" sz="2200" i="1">
                                  <a:solidFill>
                                    <a:schemeClr val="accent1">
                                      <a:lumMod val="75000"/>
                                    </a:schemeClr>
                                  </a:solidFill>
                                  <a:latin typeface="Cambria Math" panose="02040503050406030204" pitchFamily="18" charset="0"/>
                                </a:rPr>
                                <m:t>;</m:t>
                              </m:r>
                              <m:sSub>
                                <m:sSubPr>
                                  <m:ctrlPr>
                                    <a:rPr lang="en-US" altLang="zh-CN" sz="2200" i="1">
                                      <a:solidFill>
                                        <a:schemeClr val="accent1">
                                          <a:lumMod val="75000"/>
                                        </a:schemeClr>
                                      </a:solidFill>
                                      <a:latin typeface="Cambria Math" panose="02040503050406030204" pitchFamily="18" charset="0"/>
                                    </a:rPr>
                                  </m:ctrlPr>
                                </m:sSubPr>
                                <m:e>
                                  <m:r>
                                    <a:rPr lang="el-GR" altLang="zh-CN" sz="2200" i="1">
                                      <a:solidFill>
                                        <a:schemeClr val="accent1">
                                          <a:lumMod val="75000"/>
                                        </a:schemeClr>
                                      </a:solidFill>
                                      <a:latin typeface="Cambria Math" panose="02040503050406030204" pitchFamily="18" charset="0"/>
                                    </a:rPr>
                                    <m:t>𝜁</m:t>
                                  </m:r>
                                </m:e>
                                <m:sub>
                                  <m:r>
                                    <a:rPr lang="en-US" altLang="zh-CN" sz="2200" i="1">
                                      <a:solidFill>
                                        <a:schemeClr val="accent1">
                                          <a:lumMod val="75000"/>
                                        </a:schemeClr>
                                      </a:solidFill>
                                      <a:latin typeface="Cambria Math" panose="02040503050406030204" pitchFamily="18" charset="0"/>
                                    </a:rPr>
                                    <m:t>𝐻</m:t>
                                  </m:r>
                                </m:sub>
                              </m:sSub>
                            </m:e>
                          </m:d>
                        </m:oMath>
                      </m:oMathPara>
                    </a14:m>
                    <a:endParaRPr lang="zh-CN" altLang="en-US" sz="2200" dirty="0"/>
                  </a:p>
                </p:txBody>
              </p:sp>
            </mc:Choice>
            <mc:Fallback xmlns="">
              <p:sp>
                <p:nvSpPr>
                  <p:cNvPr id="14" name="矩形 13"/>
                  <p:cNvSpPr>
                    <a:spLocks noRot="1" noChangeAspect="1" noMove="1" noResize="1" noEditPoints="1" noAdjustHandles="1" noChangeArrowheads="1" noChangeShapeType="1" noTextEdit="1"/>
                  </p:cNvSpPr>
                  <p:nvPr/>
                </p:nvSpPr>
                <p:spPr>
                  <a:xfrm>
                    <a:off x="6716136" y="3218843"/>
                    <a:ext cx="1385251" cy="470898"/>
                  </a:xfrm>
                  <a:prstGeom prst="rect">
                    <a:avLst/>
                  </a:prstGeom>
                  <a:blipFill>
                    <a:blip r:embed="rId12"/>
                    <a:stretch>
                      <a:fillRect b="-8974"/>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39F6DAD6-1B95-BC61-9440-AD3E1BF7294F}"/>
                    </a:ext>
                  </a:extLst>
                </p:cNvPr>
                <p:cNvSpPr txBox="1"/>
                <p:nvPr/>
              </p:nvSpPr>
              <p:spPr>
                <a:xfrm>
                  <a:off x="1398104" y="2976274"/>
                  <a:ext cx="1006510" cy="43088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200" b="0" i="1" smtClean="0">
                            <a:solidFill>
                              <a:schemeClr val="accent1">
                                <a:lumMod val="75000"/>
                              </a:schemeClr>
                            </a:solidFill>
                            <a:latin typeface="Cambria Math" panose="02040503050406030204" pitchFamily="18" charset="0"/>
                          </a:rPr>
                          <m:t>𝑥</m:t>
                        </m:r>
                        <m:r>
                          <a:rPr lang="en-US" altLang="zh-CN" sz="2200" b="0" i="1" smtClean="0">
                            <a:solidFill>
                              <a:schemeClr val="accent1">
                                <a:lumMod val="75000"/>
                              </a:schemeClr>
                            </a:solidFill>
                            <a:latin typeface="Cambria Math" panose="02040503050406030204" pitchFamily="18" charset="0"/>
                          </a:rPr>
                          <m:t>→1</m:t>
                        </m:r>
                      </m:oMath>
                    </m:oMathPara>
                  </a14:m>
                  <a:endParaRPr lang="zh-CN" altLang="en-US" sz="2200" dirty="0"/>
                </a:p>
              </p:txBody>
            </p:sp>
          </mc:Choice>
          <mc:Fallback xmlns="">
            <p:sp>
              <p:nvSpPr>
                <p:cNvPr id="3" name="文本框 2">
                  <a:extLst>
                    <a:ext uri="{FF2B5EF4-FFF2-40B4-BE49-F238E27FC236}">
                      <a16:creationId xmlns:a16="http://schemas.microsoft.com/office/drawing/2014/main" id="{39F6DAD6-1B95-BC61-9440-AD3E1BF7294F}"/>
                    </a:ext>
                  </a:extLst>
                </p:cNvPr>
                <p:cNvSpPr txBox="1">
                  <a:spLocks noRot="1" noChangeAspect="1" noMove="1" noResize="1" noEditPoints="1" noAdjustHandles="1" noChangeArrowheads="1" noChangeShapeType="1" noTextEdit="1"/>
                </p:cNvSpPr>
                <p:nvPr/>
              </p:nvSpPr>
              <p:spPr>
                <a:xfrm>
                  <a:off x="1398104" y="2976274"/>
                  <a:ext cx="1006510" cy="430887"/>
                </a:xfrm>
                <a:prstGeom prst="rect">
                  <a:avLst/>
                </a:prstGeom>
                <a:blipFill>
                  <a:blip r:embed="rId13"/>
                  <a:stretch>
                    <a:fillRect/>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41422428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0" advTm="73151"/>
    </mc:Choice>
    <mc:Fallback xmlns="">
      <p:transition advTm="73151"/>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9E2894DA-8DFB-00CD-96C1-E2D301DAD6BC}"/>
            </a:ext>
          </a:extLst>
        </p:cNvPr>
        <p:cNvGrpSpPr/>
        <p:nvPr/>
      </p:nvGrpSpPr>
      <p:grpSpPr bwMode="auto">
        <a:xfrm>
          <a:off x="0" y="0"/>
          <a:ext cx="0" cy="0"/>
          <a:chOff x="0" y="0"/>
          <a:chExt cx="0" cy="0"/>
        </a:xfrm>
      </p:grpSpPr>
      <p:sp>
        <p:nvSpPr>
          <p:cNvPr id="26" name="Footer Placeholder 4">
            <a:extLst>
              <a:ext uri="{FF2B5EF4-FFF2-40B4-BE49-F238E27FC236}">
                <a16:creationId xmlns:a16="http://schemas.microsoft.com/office/drawing/2014/main" id="{7B74AF32-85FE-7376-FB83-483D3C704774}"/>
              </a:ext>
            </a:extLst>
          </p:cNvPr>
          <p:cNvSpPr>
            <a:spLocks noGrp="1"/>
          </p:cNvSpPr>
          <p:nvPr>
            <p:ph type="ftr" sz="quarter" idx="11"/>
          </p:nvPr>
        </p:nvSpPr>
        <p:spPr bwMode="auto">
          <a:xfrm>
            <a:off x="914400" y="6342676"/>
            <a:ext cx="7922684" cy="228600"/>
          </a:xfrm>
        </p:spPr>
        <p:txBody>
          <a:bodyPr/>
          <a:lstStyle/>
          <a:p>
            <a:r>
              <a:rPr lang="fr-FR" altLang="zh-CN" sz="1100"/>
              <a:t>hyxing.phys@gmail.com, Pion and Kaon Fragmentation Functions. Total pages (18) </a:t>
            </a:r>
            <a:endParaRPr lang="en-US" sz="1100" dirty="0"/>
          </a:p>
        </p:txBody>
      </p:sp>
      <p:sp>
        <p:nvSpPr>
          <p:cNvPr id="16" name="Title 1">
            <a:extLst>
              <a:ext uri="{FF2B5EF4-FFF2-40B4-BE49-F238E27FC236}">
                <a16:creationId xmlns:a16="http://schemas.microsoft.com/office/drawing/2014/main" id="{CDB8C5D9-7118-68DE-DD26-172439351069}"/>
              </a:ext>
            </a:extLst>
          </p:cNvPr>
          <p:cNvSpPr txBox="1"/>
          <p:nvPr/>
        </p:nvSpPr>
        <p:spPr bwMode="auto">
          <a:xfrm>
            <a:off x="80223" y="107213"/>
            <a:ext cx="8457423" cy="6081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ts val="0"/>
              </a:spcBef>
              <a:spcAft>
                <a:spcPts val="0"/>
              </a:spcAft>
              <a:defRPr sz="2600" b="1">
                <a:solidFill>
                  <a:schemeClr val="tx2"/>
                </a:solidFill>
                <a:latin typeface="+mj-lt"/>
                <a:ea typeface="+mj-ea"/>
                <a:cs typeface="+mj-cs"/>
              </a:defRPr>
            </a:lvl1pPr>
            <a:lvl2pPr algn="l">
              <a:spcBef>
                <a:spcPts val="0"/>
              </a:spcBef>
              <a:spcAft>
                <a:spcPts val="0"/>
              </a:spcAft>
              <a:defRPr sz="2600" b="1">
                <a:solidFill>
                  <a:schemeClr val="tx2"/>
                </a:solidFill>
                <a:latin typeface="Trebuchet MS"/>
              </a:defRPr>
            </a:lvl2pPr>
            <a:lvl3pPr algn="l">
              <a:spcBef>
                <a:spcPts val="0"/>
              </a:spcBef>
              <a:spcAft>
                <a:spcPts val="0"/>
              </a:spcAft>
              <a:defRPr sz="2600" b="1">
                <a:solidFill>
                  <a:schemeClr val="tx2"/>
                </a:solidFill>
                <a:latin typeface="Trebuchet MS"/>
              </a:defRPr>
            </a:lvl3pPr>
            <a:lvl4pPr algn="l">
              <a:spcBef>
                <a:spcPts val="0"/>
              </a:spcBef>
              <a:spcAft>
                <a:spcPts val="0"/>
              </a:spcAft>
              <a:defRPr sz="2600" b="1">
                <a:solidFill>
                  <a:schemeClr val="tx2"/>
                </a:solidFill>
                <a:latin typeface="Trebuchet MS"/>
              </a:defRPr>
            </a:lvl4pPr>
            <a:lvl5pPr algn="l">
              <a:spcBef>
                <a:spcPts val="0"/>
              </a:spcBef>
              <a:spcAft>
                <a:spcPts val="0"/>
              </a:spcAft>
              <a:defRPr sz="2600" b="1">
                <a:solidFill>
                  <a:schemeClr val="tx2"/>
                </a:solidFill>
                <a:latin typeface="Trebuchet MS"/>
              </a:defRPr>
            </a:lvl5pPr>
            <a:lvl6pPr marL="457200" algn="l">
              <a:spcBef>
                <a:spcPts val="0"/>
              </a:spcBef>
              <a:spcAft>
                <a:spcPts val="0"/>
              </a:spcAft>
              <a:defRPr sz="2600" b="1">
                <a:solidFill>
                  <a:schemeClr val="tx2"/>
                </a:solidFill>
                <a:latin typeface="Trebuchet MS"/>
              </a:defRPr>
            </a:lvl6pPr>
            <a:lvl7pPr marL="914400" algn="l">
              <a:spcBef>
                <a:spcPts val="0"/>
              </a:spcBef>
              <a:spcAft>
                <a:spcPts val="0"/>
              </a:spcAft>
              <a:defRPr sz="2600" b="1">
                <a:solidFill>
                  <a:schemeClr val="tx2"/>
                </a:solidFill>
                <a:latin typeface="Trebuchet MS"/>
              </a:defRPr>
            </a:lvl7pPr>
            <a:lvl8pPr marL="1371600" algn="l">
              <a:spcBef>
                <a:spcPts val="0"/>
              </a:spcBef>
              <a:spcAft>
                <a:spcPts val="0"/>
              </a:spcAft>
              <a:defRPr sz="2600" b="1">
                <a:solidFill>
                  <a:schemeClr val="tx2"/>
                </a:solidFill>
                <a:latin typeface="Trebuchet MS"/>
              </a:defRPr>
            </a:lvl8pPr>
            <a:lvl9pPr marL="1828800" algn="l">
              <a:spcBef>
                <a:spcPts val="0"/>
              </a:spcBef>
              <a:spcAft>
                <a:spcPts val="0"/>
              </a:spcAft>
              <a:defRPr sz="2600" b="1">
                <a:solidFill>
                  <a:schemeClr val="tx2"/>
                </a:solidFill>
                <a:latin typeface="Trebuchet MS"/>
              </a:defRPr>
            </a:lvl9pPr>
          </a:lstStyle>
          <a:p>
            <a:pPr rtl="0">
              <a:defRPr/>
            </a:pPr>
            <a:r>
              <a:rPr lang="en-US" altLang="zh-CN" sz="3200" b="0" i="1" dirty="0">
                <a:ln w="0"/>
                <a:solidFill>
                  <a:srgbClr val="92278F"/>
                </a:solidFill>
              </a:rPr>
              <a:t>Current development: </a:t>
            </a:r>
            <a:r>
              <a:rPr lang="en-US" altLang="zh-CN" sz="3200" b="0" i="1" dirty="0">
                <a:ln w="0"/>
                <a:solidFill>
                  <a:srgbClr val="92278F"/>
                </a:solidFill>
                <a:latin typeface="Trebuchet MS"/>
                <a:cs typeface="Arial"/>
              </a:rPr>
              <a:t>e</a:t>
            </a:r>
            <a:r>
              <a:rPr lang="en-US" sz="3200" b="0" i="1" dirty="0">
                <a:ln w="0"/>
                <a:solidFill>
                  <a:srgbClr val="92278F"/>
                </a:solidFill>
                <a:latin typeface="Trebuchet MS"/>
                <a:cs typeface="Arial"/>
              </a:rPr>
              <a:t>xisting problems</a:t>
            </a:r>
            <a:endParaRPr kumimoji="0" lang="en-US" sz="3200" b="0" i="1" u="none" strike="noStrike" kern="0" cap="none" spc="0" normalizeH="0" baseline="0" noProof="0" dirty="0">
              <a:ln w="0"/>
              <a:solidFill>
                <a:srgbClr val="92278F"/>
              </a:solidFill>
              <a:effectLst/>
              <a:uLnTx/>
              <a:uFillTx/>
              <a:latin typeface="Trebuchet MS"/>
              <a:ea typeface="+mj-ea"/>
              <a:cs typeface="Arial"/>
            </a:endParaRPr>
          </a:p>
        </p:txBody>
      </p:sp>
      <p:sp>
        <p:nvSpPr>
          <p:cNvPr id="17" name="文本框 16">
            <a:extLst>
              <a:ext uri="{FF2B5EF4-FFF2-40B4-BE49-F238E27FC236}">
                <a16:creationId xmlns:a16="http://schemas.microsoft.com/office/drawing/2014/main" id="{BA7DF251-A394-B84E-5F7A-7B46C1EDB898}"/>
              </a:ext>
            </a:extLst>
          </p:cNvPr>
          <p:cNvSpPr txBox="1"/>
          <p:nvPr/>
        </p:nvSpPr>
        <p:spPr bwMode="auto">
          <a:xfrm>
            <a:off x="417370" y="3136530"/>
            <a:ext cx="6096000" cy="1107996"/>
          </a:xfrm>
          <a:prstGeom prst="rect">
            <a:avLst/>
          </a:prstGeom>
          <a:noFill/>
        </p:spPr>
        <p:txBody>
          <a:bodyPr wrap="square">
            <a:spAutoFit/>
          </a:bodyPr>
          <a:lstStyle/>
          <a:p>
            <a:pPr marL="342900" indent="-342900">
              <a:buFont typeface="Wingdings" panose="05000000000000000000" pitchFamily="2" charset="2"/>
              <a:buChar char="Ø"/>
            </a:pPr>
            <a:r>
              <a:rPr lang="en-US" altLang="zh-CN" sz="2200" dirty="0">
                <a:solidFill>
                  <a:schemeClr val="accent1">
                    <a:lumMod val="75000"/>
                  </a:schemeClr>
                </a:solidFill>
              </a:rPr>
              <a:t>Model dependent: using similar experimental data, the existing fits have completely different fitting results.</a:t>
            </a:r>
            <a:endParaRPr lang="zh-CN" altLang="en-US" sz="2200" dirty="0">
              <a:solidFill>
                <a:schemeClr val="accent1">
                  <a:lumMod val="75000"/>
                </a:schemeClr>
              </a:solidFill>
            </a:endParaRPr>
          </a:p>
        </p:txBody>
      </p:sp>
      <p:sp>
        <p:nvSpPr>
          <p:cNvPr id="18" name="文本框 17">
            <a:extLst>
              <a:ext uri="{FF2B5EF4-FFF2-40B4-BE49-F238E27FC236}">
                <a16:creationId xmlns:a16="http://schemas.microsoft.com/office/drawing/2014/main" id="{DF8B4567-A495-D646-77F6-1523BACFC371}"/>
              </a:ext>
            </a:extLst>
          </p:cNvPr>
          <p:cNvSpPr txBox="1"/>
          <p:nvPr/>
        </p:nvSpPr>
        <p:spPr bwMode="auto">
          <a:xfrm>
            <a:off x="417370" y="4772459"/>
            <a:ext cx="6096000" cy="430887"/>
          </a:xfrm>
          <a:prstGeom prst="rect">
            <a:avLst/>
          </a:prstGeom>
          <a:noFill/>
        </p:spPr>
        <p:txBody>
          <a:bodyPr wrap="square">
            <a:spAutoFit/>
          </a:bodyPr>
          <a:lstStyle/>
          <a:p>
            <a:pPr marL="342900" indent="-342900">
              <a:buFont typeface="Wingdings" panose="05000000000000000000" pitchFamily="2" charset="2"/>
              <a:buChar char="Ø"/>
            </a:pPr>
            <a:r>
              <a:rPr lang="en-US" altLang="zh-CN" sz="2200" dirty="0">
                <a:solidFill>
                  <a:schemeClr val="accent1">
                    <a:lumMod val="75000"/>
                  </a:schemeClr>
                </a:solidFill>
              </a:rPr>
              <a:t>Hard scattering kernel:</a:t>
            </a:r>
            <a:endParaRPr lang="zh-CN" altLang="en-US" sz="2200" dirty="0">
              <a:solidFill>
                <a:schemeClr val="accent1">
                  <a:lumMod val="75000"/>
                </a:schemeClr>
              </a:solidFill>
            </a:endParaRPr>
          </a:p>
        </p:txBody>
      </p:sp>
      <p:grpSp>
        <p:nvGrpSpPr>
          <p:cNvPr id="12" name="组合 11">
            <a:extLst>
              <a:ext uri="{FF2B5EF4-FFF2-40B4-BE49-F238E27FC236}">
                <a16:creationId xmlns:a16="http://schemas.microsoft.com/office/drawing/2014/main" id="{63BF9E57-0793-ECCA-B85A-B06EB2CC5727}"/>
              </a:ext>
            </a:extLst>
          </p:cNvPr>
          <p:cNvGrpSpPr/>
          <p:nvPr/>
        </p:nvGrpSpPr>
        <p:grpSpPr>
          <a:xfrm>
            <a:off x="1259351" y="4253216"/>
            <a:ext cx="4191001" cy="449931"/>
            <a:chOff x="1002103" y="3395010"/>
            <a:chExt cx="4480803" cy="513149"/>
          </a:xfrm>
        </p:grpSpPr>
        <p:pic>
          <p:nvPicPr>
            <p:cNvPr id="13" name="图片 12">
              <a:extLst>
                <a:ext uri="{FF2B5EF4-FFF2-40B4-BE49-F238E27FC236}">
                  <a16:creationId xmlns:a16="http://schemas.microsoft.com/office/drawing/2014/main" id="{7369D3AE-429B-EFB8-6749-EE1D9A30B08D}"/>
                </a:ext>
              </a:extLst>
            </p:cNvPr>
            <p:cNvPicPr>
              <a:picLocks noChangeAspect="1"/>
            </p:cNvPicPr>
            <p:nvPr/>
          </p:nvPicPr>
          <p:blipFill>
            <a:blip r:embed="rId3"/>
            <a:stretch>
              <a:fillRect/>
            </a:stretch>
          </p:blipFill>
          <p:spPr>
            <a:xfrm>
              <a:off x="1982771" y="3395010"/>
              <a:ext cx="3500135" cy="513149"/>
            </a:xfrm>
            <a:prstGeom prst="rect">
              <a:avLst/>
            </a:prstGeom>
          </p:spPr>
        </p:pic>
        <p:sp>
          <p:nvSpPr>
            <p:cNvPr id="14" name="文本框 13">
              <a:extLst>
                <a:ext uri="{FF2B5EF4-FFF2-40B4-BE49-F238E27FC236}">
                  <a16:creationId xmlns:a16="http://schemas.microsoft.com/office/drawing/2014/main" id="{AF0E1E25-A109-6772-8B81-8B9789A24162}"/>
                </a:ext>
              </a:extLst>
            </p:cNvPr>
            <p:cNvSpPr txBox="1"/>
            <p:nvPr/>
          </p:nvSpPr>
          <p:spPr bwMode="auto">
            <a:xfrm>
              <a:off x="1002103" y="3395010"/>
              <a:ext cx="914400" cy="430887"/>
            </a:xfrm>
            <a:prstGeom prst="rect">
              <a:avLst/>
            </a:prstGeom>
            <a:noFill/>
          </p:spPr>
          <p:txBody>
            <a:bodyPr wrap="square">
              <a:spAutoFit/>
            </a:bodyPr>
            <a:lstStyle/>
            <a:p>
              <a:r>
                <a:rPr lang="en-US" altLang="zh-CN" sz="2200" dirty="0"/>
                <a:t>HKNS:</a:t>
              </a:r>
              <a:endParaRPr lang="zh-CN" altLang="en-US" sz="2200" dirty="0"/>
            </a:p>
          </p:txBody>
        </p:sp>
      </p:grpSp>
      <p:pic>
        <p:nvPicPr>
          <p:cNvPr id="4" name="图片 3">
            <a:extLst>
              <a:ext uri="{FF2B5EF4-FFF2-40B4-BE49-F238E27FC236}">
                <a16:creationId xmlns:a16="http://schemas.microsoft.com/office/drawing/2014/main" id="{5B8025C0-B746-8C4D-B2B0-7DC1DE785CD4}"/>
              </a:ext>
            </a:extLst>
          </p:cNvPr>
          <p:cNvPicPr>
            <a:picLocks noChangeAspect="1"/>
          </p:cNvPicPr>
          <p:nvPr/>
        </p:nvPicPr>
        <p:blipFill>
          <a:blip r:embed="rId4"/>
          <a:stretch>
            <a:fillRect/>
          </a:stretch>
        </p:blipFill>
        <p:spPr>
          <a:xfrm>
            <a:off x="1199446" y="5287433"/>
            <a:ext cx="3905316" cy="965831"/>
          </a:xfrm>
          <a:prstGeom prst="rect">
            <a:avLst/>
          </a:prstGeom>
        </p:spPr>
      </p:pic>
      <p:sp>
        <p:nvSpPr>
          <p:cNvPr id="5" name="灯片编号占位符 4">
            <a:extLst>
              <a:ext uri="{FF2B5EF4-FFF2-40B4-BE49-F238E27FC236}">
                <a16:creationId xmlns:a16="http://schemas.microsoft.com/office/drawing/2014/main" id="{9A43DAFA-B3B1-2B66-ABEA-60A80E5BE045}"/>
              </a:ext>
            </a:extLst>
          </p:cNvPr>
          <p:cNvSpPr>
            <a:spLocks noGrp="1"/>
          </p:cNvSpPr>
          <p:nvPr>
            <p:ph type="sldNum" sz="quarter" idx="12"/>
          </p:nvPr>
        </p:nvSpPr>
        <p:spPr/>
        <p:txBody>
          <a:bodyPr/>
          <a:lstStyle/>
          <a:p>
            <a:pPr marL="0" marR="0" lvl="0" indent="0" algn="r" defTabSz="914400">
              <a:lnSpc>
                <a:spcPct val="100000"/>
              </a:lnSpc>
              <a:spcBef>
                <a:spcPts val="0"/>
              </a:spcBef>
              <a:spcAft>
                <a:spcPts val="0"/>
              </a:spcAft>
              <a:buClrTx/>
              <a:buSzTx/>
              <a:buFontTx/>
              <a:buNone/>
              <a:defRPr/>
            </a:pPr>
            <a:fld id="{87034D8C-3CB4-402A-BC46-2AB14C0FE90A}" type="slidenum">
              <a:rPr lang="en-US" sz="900" b="0" i="0" u="none" strike="noStrike" cap="none" spc="0" smtClean="0">
                <a:ln>
                  <a:noFill/>
                </a:ln>
                <a:solidFill>
                  <a:prstClr val="black"/>
                </a:solidFill>
                <a:latin typeface="Calibri"/>
                <a:ea typeface="+mn-ea"/>
                <a:cs typeface="+mn-cs"/>
              </a:rPr>
              <a:t>8</a:t>
            </a:fld>
            <a:endParaRPr lang="en-US" sz="900" b="0" i="0" u="none" strike="noStrike" cap="none" spc="0">
              <a:ln>
                <a:noFill/>
              </a:ln>
              <a:solidFill>
                <a:prstClr val="black"/>
              </a:solidFill>
              <a:latin typeface="Calibri"/>
              <a:ea typeface="+mn-ea"/>
              <a:cs typeface="+mn-cs"/>
            </a:endParaRPr>
          </a:p>
        </p:txBody>
      </p:sp>
      <p:grpSp>
        <p:nvGrpSpPr>
          <p:cNvPr id="10" name="组合 9">
            <a:extLst>
              <a:ext uri="{FF2B5EF4-FFF2-40B4-BE49-F238E27FC236}">
                <a16:creationId xmlns:a16="http://schemas.microsoft.com/office/drawing/2014/main" id="{F95CF988-E117-CA02-8704-EAD547EC9282}"/>
              </a:ext>
            </a:extLst>
          </p:cNvPr>
          <p:cNvGrpSpPr/>
          <p:nvPr/>
        </p:nvGrpSpPr>
        <p:grpSpPr>
          <a:xfrm>
            <a:off x="6631058" y="3175213"/>
            <a:ext cx="5092171" cy="3406112"/>
            <a:chOff x="7010400" y="2994977"/>
            <a:chExt cx="5092171" cy="3406112"/>
          </a:xfrm>
        </p:grpSpPr>
        <p:pic>
          <p:nvPicPr>
            <p:cNvPr id="2" name="图片 1">
              <a:extLst>
                <a:ext uri="{FF2B5EF4-FFF2-40B4-BE49-F238E27FC236}">
                  <a16:creationId xmlns:a16="http://schemas.microsoft.com/office/drawing/2014/main" id="{84CCD929-7434-10E1-98FC-6DB140F7FC97}"/>
                </a:ext>
              </a:extLst>
            </p:cNvPr>
            <p:cNvPicPr>
              <a:picLocks noChangeAspect="1"/>
            </p:cNvPicPr>
            <p:nvPr/>
          </p:nvPicPr>
          <p:blipFill>
            <a:blip r:embed="rId5"/>
            <a:stretch>
              <a:fillRect/>
            </a:stretch>
          </p:blipFill>
          <p:spPr>
            <a:xfrm>
              <a:off x="7010400" y="2994977"/>
              <a:ext cx="5092171" cy="3406112"/>
            </a:xfrm>
            <a:prstGeom prst="rect">
              <a:avLst/>
            </a:prstGeom>
          </p:spPr>
        </p:pic>
        <p:sp>
          <p:nvSpPr>
            <p:cNvPr id="3" name="文本框 2">
              <a:extLst>
                <a:ext uri="{FF2B5EF4-FFF2-40B4-BE49-F238E27FC236}">
                  <a16:creationId xmlns:a16="http://schemas.microsoft.com/office/drawing/2014/main" id="{55228D65-1CA6-F74F-1CB8-6C41FA4AD00E}"/>
                </a:ext>
              </a:extLst>
            </p:cNvPr>
            <p:cNvSpPr txBox="1"/>
            <p:nvPr/>
          </p:nvSpPr>
          <p:spPr bwMode="auto">
            <a:xfrm>
              <a:off x="8546540" y="3340538"/>
              <a:ext cx="118172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white">
                      <a:lumMod val="50000"/>
                    </a:prstClr>
                  </a:solidFill>
                  <a:effectLst/>
                  <a:uLnTx/>
                  <a:uFillTx/>
                  <a:latin typeface="Calibri"/>
                  <a:cs typeface="Arial"/>
                </a:rPr>
                <a:t>NNFF 2017</a:t>
              </a:r>
              <a:endParaRPr kumimoji="0" lang="zh-CN" altLang="en-US" sz="1600" b="0" i="0" u="none" strike="noStrike" kern="1200" cap="none" spc="0" normalizeH="0" baseline="0" noProof="0" dirty="0">
                <a:ln>
                  <a:noFill/>
                </a:ln>
                <a:solidFill>
                  <a:prstClr val="white">
                    <a:lumMod val="50000"/>
                  </a:prstClr>
                </a:solidFill>
                <a:effectLst/>
                <a:uLnTx/>
                <a:uFillTx/>
                <a:latin typeface="Calibri"/>
                <a:cs typeface="Arial"/>
              </a:endParaRPr>
            </a:p>
          </p:txBody>
        </p:sp>
        <p:sp>
          <p:nvSpPr>
            <p:cNvPr id="6" name="文本框 5">
              <a:extLst>
                <a:ext uri="{FF2B5EF4-FFF2-40B4-BE49-F238E27FC236}">
                  <a16:creationId xmlns:a16="http://schemas.microsoft.com/office/drawing/2014/main" id="{E2DC6C98-5FB7-07B5-E852-02DAA1849BAB}"/>
                </a:ext>
              </a:extLst>
            </p:cNvPr>
            <p:cNvSpPr txBox="1"/>
            <p:nvPr/>
          </p:nvSpPr>
          <p:spPr bwMode="auto">
            <a:xfrm>
              <a:off x="8269907" y="4008617"/>
              <a:ext cx="15782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a:solidFill>
                    <a:schemeClr val="accent5">
                      <a:lumMod val="75000"/>
                    </a:schemeClr>
                  </a:solidFill>
                  <a:latin typeface="Calibri"/>
                  <a:cs typeface="Arial"/>
                </a:rPr>
                <a:t>MAPFF 2022</a:t>
              </a:r>
              <a:r>
                <a:rPr kumimoji="0" lang="en-US" altLang="zh-CN" sz="1600" b="0" i="0" u="none" strike="noStrike" kern="1200" cap="none" spc="0" normalizeH="0" baseline="0" noProof="0" dirty="0">
                  <a:ln>
                    <a:noFill/>
                  </a:ln>
                  <a:solidFill>
                    <a:schemeClr val="accent5">
                      <a:lumMod val="75000"/>
                    </a:schemeClr>
                  </a:solidFill>
                  <a:effectLst/>
                  <a:uLnTx/>
                  <a:uFillTx/>
                  <a:latin typeface="Calibri"/>
                  <a:cs typeface="Arial"/>
                </a:rPr>
                <a:t> </a:t>
              </a:r>
              <a:endParaRPr kumimoji="0" lang="zh-CN" altLang="en-US" sz="1600" b="0" i="0" u="none" strike="noStrike" kern="1200" cap="none" spc="0" normalizeH="0" baseline="0" noProof="0" dirty="0">
                <a:ln>
                  <a:noFill/>
                </a:ln>
                <a:solidFill>
                  <a:schemeClr val="accent5">
                    <a:lumMod val="75000"/>
                  </a:schemeClr>
                </a:solidFill>
                <a:effectLst/>
                <a:uLnTx/>
                <a:uFillTx/>
                <a:latin typeface="Calibri"/>
                <a:cs typeface="Arial"/>
              </a:endParaRPr>
            </a:p>
          </p:txBody>
        </p:sp>
        <p:sp>
          <p:nvSpPr>
            <p:cNvPr id="7" name="文本框 6">
              <a:extLst>
                <a:ext uri="{FF2B5EF4-FFF2-40B4-BE49-F238E27FC236}">
                  <a16:creationId xmlns:a16="http://schemas.microsoft.com/office/drawing/2014/main" id="{F3426B68-24DF-8DFE-459A-195148DBCD1C}"/>
                </a:ext>
              </a:extLst>
            </p:cNvPr>
            <p:cNvSpPr txBox="1"/>
            <p:nvPr/>
          </p:nvSpPr>
          <p:spPr bwMode="auto">
            <a:xfrm>
              <a:off x="8748717" y="4814842"/>
              <a:ext cx="118172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kern="1200" noProof="0" dirty="0">
                  <a:solidFill>
                    <a:srgbClr val="559A26"/>
                  </a:solidFill>
                  <a:latin typeface="Calibri"/>
                  <a:cs typeface="Arial"/>
                </a:rPr>
                <a:t>JAM 2021</a:t>
              </a:r>
              <a:endParaRPr kumimoji="0" lang="zh-CN" altLang="en-US" sz="1600" b="0" i="0" u="none" strike="noStrike" kern="1200" cap="none" spc="0" normalizeH="0" baseline="0" noProof="0" dirty="0">
                <a:ln>
                  <a:noFill/>
                </a:ln>
                <a:solidFill>
                  <a:srgbClr val="559A26"/>
                </a:solidFill>
                <a:effectLst/>
                <a:uLnTx/>
                <a:uFillTx/>
                <a:latin typeface="Calibri"/>
                <a:cs typeface="Arial"/>
              </a:endParaRPr>
            </a:p>
          </p:txBody>
        </p:sp>
        <p:sp>
          <p:nvSpPr>
            <p:cNvPr id="8" name="文本框 7">
              <a:extLst>
                <a:ext uri="{FF2B5EF4-FFF2-40B4-BE49-F238E27FC236}">
                  <a16:creationId xmlns:a16="http://schemas.microsoft.com/office/drawing/2014/main" id="{BE9342BE-7F5C-1BAB-8016-2D1FB3DE14F1}"/>
                </a:ext>
              </a:extLst>
            </p:cNvPr>
            <p:cNvSpPr txBox="1"/>
            <p:nvPr/>
          </p:nvSpPr>
          <p:spPr bwMode="auto">
            <a:xfrm>
              <a:off x="8151742" y="5353515"/>
              <a:ext cx="114611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a:solidFill>
                    <a:srgbClr val="C00000"/>
                  </a:solidFill>
                  <a:latin typeface="Calibri"/>
                  <a:cs typeface="Arial"/>
                </a:rPr>
                <a:t>LAXZ 2024</a:t>
              </a:r>
              <a:endParaRPr kumimoji="0" lang="zh-CN" altLang="en-US" sz="1600" b="0" i="0" u="none" strike="noStrike" kern="1200" cap="none" spc="0" normalizeH="0" baseline="0" noProof="0" dirty="0">
                <a:ln>
                  <a:noFill/>
                </a:ln>
                <a:solidFill>
                  <a:srgbClr val="C00000"/>
                </a:solidFill>
                <a:effectLst/>
                <a:uLnTx/>
                <a:uFillTx/>
                <a:latin typeface="Calibri"/>
                <a:cs typeface="Arial"/>
              </a:endParaRPr>
            </a:p>
          </p:txBody>
        </p:sp>
      </p:grpSp>
      <p:grpSp>
        <p:nvGrpSpPr>
          <p:cNvPr id="11" name="组合 10">
            <a:extLst>
              <a:ext uri="{FF2B5EF4-FFF2-40B4-BE49-F238E27FC236}">
                <a16:creationId xmlns:a16="http://schemas.microsoft.com/office/drawing/2014/main" id="{A58C2B2D-459E-EFA0-FF60-08A54CCB8FB1}"/>
              </a:ext>
            </a:extLst>
          </p:cNvPr>
          <p:cNvGrpSpPr/>
          <p:nvPr/>
        </p:nvGrpSpPr>
        <p:grpSpPr>
          <a:xfrm>
            <a:off x="417370" y="616357"/>
            <a:ext cx="11452552" cy="2449848"/>
            <a:chOff x="307933" y="3903040"/>
            <a:chExt cx="11452552" cy="2449848"/>
          </a:xfrm>
        </p:grpSpPr>
        <p:sp>
          <p:nvSpPr>
            <p:cNvPr id="15" name="文本框 14">
              <a:extLst>
                <a:ext uri="{FF2B5EF4-FFF2-40B4-BE49-F238E27FC236}">
                  <a16:creationId xmlns:a16="http://schemas.microsoft.com/office/drawing/2014/main" id="{1844B684-BF35-2D6A-6C5B-51973ACBB149}"/>
                </a:ext>
              </a:extLst>
            </p:cNvPr>
            <p:cNvSpPr txBox="1"/>
            <p:nvPr/>
          </p:nvSpPr>
          <p:spPr bwMode="auto">
            <a:xfrm>
              <a:off x="307933" y="4135676"/>
              <a:ext cx="5306514" cy="1107996"/>
            </a:xfrm>
            <a:prstGeom prst="rect">
              <a:avLst/>
            </a:prstGeom>
            <a:noFill/>
          </p:spPr>
          <p:txBody>
            <a:bodyPr wrap="square">
              <a:spAutoFit/>
            </a:bodyPr>
            <a:lstStyle/>
            <a:p>
              <a:pPr marL="342900" indent="-342900">
                <a:buFont typeface="Wingdings" panose="05000000000000000000" pitchFamily="2" charset="2"/>
                <a:buChar char="Ø"/>
              </a:pPr>
              <a:r>
                <a:rPr lang="en-US" altLang="zh-CN" sz="2200" dirty="0">
                  <a:solidFill>
                    <a:schemeClr val="accent1">
                      <a:lumMod val="75000"/>
                    </a:schemeClr>
                  </a:solidFill>
                </a:rPr>
                <a:t>QCD constrain: The QCD constrain is not satisfied by the model functions at initial scale.</a:t>
              </a:r>
              <a:endParaRPr lang="zh-CN" altLang="en-US" sz="2200" dirty="0">
                <a:solidFill>
                  <a:schemeClr val="accent1">
                    <a:lumMod val="75000"/>
                  </a:schemeClr>
                </a:solidFill>
              </a:endParaRPr>
            </a:p>
          </p:txBody>
        </p:sp>
        <p:pic>
          <p:nvPicPr>
            <p:cNvPr id="19" name="图片 18">
              <a:extLst>
                <a:ext uri="{FF2B5EF4-FFF2-40B4-BE49-F238E27FC236}">
                  <a16:creationId xmlns:a16="http://schemas.microsoft.com/office/drawing/2014/main" id="{54CC0B8A-6DF2-E92A-AED3-D4FD8ED09FBA}"/>
                </a:ext>
              </a:extLst>
            </p:cNvPr>
            <p:cNvPicPr>
              <a:picLocks noChangeAspect="1"/>
            </p:cNvPicPr>
            <p:nvPr/>
          </p:nvPicPr>
          <p:blipFill>
            <a:blip r:embed="rId6"/>
            <a:stretch>
              <a:fillRect/>
            </a:stretch>
          </p:blipFill>
          <p:spPr bwMode="auto">
            <a:xfrm>
              <a:off x="5802900" y="3903040"/>
              <a:ext cx="5957585" cy="2449848"/>
            </a:xfrm>
            <a:prstGeom prst="rect">
              <a:avLst/>
            </a:prstGeom>
          </p:spPr>
        </p:pic>
        <p:sp>
          <p:nvSpPr>
            <p:cNvPr id="22" name="文本框 21">
              <a:extLst>
                <a:ext uri="{FF2B5EF4-FFF2-40B4-BE49-F238E27FC236}">
                  <a16:creationId xmlns:a16="http://schemas.microsoft.com/office/drawing/2014/main" id="{E02795B0-6B1D-8195-39B3-24EB1D6098F1}"/>
                </a:ext>
              </a:extLst>
            </p:cNvPr>
            <p:cNvSpPr txBox="1"/>
            <p:nvPr/>
          </p:nvSpPr>
          <p:spPr bwMode="auto">
            <a:xfrm>
              <a:off x="973979" y="5652024"/>
              <a:ext cx="4648200" cy="307777"/>
            </a:xfrm>
            <a:prstGeom prst="rect">
              <a:avLst/>
            </a:prstGeom>
            <a:noFill/>
          </p:spPr>
          <p:txBody>
            <a:bodyPr wrap="square">
              <a:spAutoFit/>
            </a:bodyPr>
            <a:lstStyle/>
            <a:p>
              <a:r>
                <a:rPr lang="en-US" altLang="zh-CN" sz="1400" i="1" dirty="0">
                  <a:solidFill>
                    <a:schemeClr val="accent5">
                      <a:lumMod val="75000"/>
                    </a:schemeClr>
                  </a:solidFill>
                </a:rPr>
                <a:t>D. de Florian et </a:t>
              </a:r>
              <a:r>
                <a:rPr lang="en-US" altLang="zh-CN" sz="1400" i="1" dirty="0">
                  <a:solidFill>
                    <a:schemeClr val="accent5">
                      <a:lumMod val="75000"/>
                    </a:schemeClr>
                  </a:solidFill>
                  <a:effectLst/>
                </a:rPr>
                <a:t>al. </a:t>
              </a:r>
              <a:r>
                <a:rPr lang="en-US" altLang="zh-CN" sz="1400" i="1" dirty="0">
                  <a:solidFill>
                    <a:schemeClr val="accent5">
                      <a:lumMod val="75000"/>
                    </a:schemeClr>
                  </a:solidFill>
                  <a:ea typeface="宋体" panose="02010600030101010101" pitchFamily="2" charset="-122"/>
                </a:rPr>
                <a:t>Phys. Rev. D 76, 074033 (2007)</a:t>
              </a:r>
              <a:endParaRPr lang="zh-CN" altLang="en-US" sz="1400" i="1" dirty="0">
                <a:solidFill>
                  <a:schemeClr val="accent5">
                    <a:lumMod val="75000"/>
                  </a:schemeClr>
                </a:solidFill>
              </a:endParaRPr>
            </a:p>
          </p:txBody>
        </p:sp>
        <p:sp>
          <p:nvSpPr>
            <p:cNvPr id="27" name="文本框 26">
              <a:extLst>
                <a:ext uri="{FF2B5EF4-FFF2-40B4-BE49-F238E27FC236}">
                  <a16:creationId xmlns:a16="http://schemas.microsoft.com/office/drawing/2014/main" id="{0B96F860-527A-C490-76A9-84C59E42AF26}"/>
                </a:ext>
              </a:extLst>
            </p:cNvPr>
            <p:cNvSpPr txBox="1"/>
            <p:nvPr/>
          </p:nvSpPr>
          <p:spPr bwMode="auto">
            <a:xfrm>
              <a:off x="973979" y="5959801"/>
              <a:ext cx="4648200" cy="307777"/>
            </a:xfrm>
            <a:prstGeom prst="rect">
              <a:avLst/>
            </a:prstGeom>
            <a:noFill/>
          </p:spPr>
          <p:txBody>
            <a:bodyPr wrap="square">
              <a:spAutoFit/>
            </a:bodyPr>
            <a:lstStyle/>
            <a:p>
              <a:r>
                <a:rPr lang="en-US" altLang="zh-CN" sz="1400" i="1" dirty="0">
                  <a:solidFill>
                    <a:schemeClr val="accent5">
                      <a:lumMod val="75000"/>
                    </a:schemeClr>
                  </a:solidFill>
                </a:rPr>
                <a:t>M. Hirai et </a:t>
              </a:r>
              <a:r>
                <a:rPr lang="en-US" altLang="zh-CN" sz="1400" i="1" dirty="0">
                  <a:solidFill>
                    <a:schemeClr val="accent5">
                      <a:lumMod val="75000"/>
                    </a:schemeClr>
                  </a:solidFill>
                  <a:effectLst/>
                </a:rPr>
                <a:t>al. </a:t>
              </a:r>
              <a:r>
                <a:rPr lang="en-US" altLang="zh-CN" sz="1400" i="1" dirty="0">
                  <a:solidFill>
                    <a:schemeClr val="accent5">
                      <a:lumMod val="75000"/>
                    </a:schemeClr>
                  </a:solidFill>
                  <a:ea typeface="宋体" panose="02010600030101010101" pitchFamily="2" charset="-122"/>
                </a:rPr>
                <a:t>Phys. Rev. D 75, 094009 (2007)</a:t>
              </a:r>
              <a:endParaRPr lang="zh-CN" altLang="en-US" sz="1400" i="1" dirty="0">
                <a:solidFill>
                  <a:schemeClr val="accent5">
                    <a:lumMod val="75000"/>
                  </a:schemeClr>
                </a:solidFill>
              </a:endParaRPr>
            </a:p>
          </p:txBody>
        </p:sp>
        <p:pic>
          <p:nvPicPr>
            <p:cNvPr id="28" name="图片 27">
              <a:extLst>
                <a:ext uri="{FF2B5EF4-FFF2-40B4-BE49-F238E27FC236}">
                  <a16:creationId xmlns:a16="http://schemas.microsoft.com/office/drawing/2014/main" id="{8C172BDC-8821-DA67-2EBC-FCAD52108179}"/>
                </a:ext>
              </a:extLst>
            </p:cNvPr>
            <p:cNvPicPr>
              <a:picLocks noChangeAspect="1"/>
            </p:cNvPicPr>
            <p:nvPr/>
          </p:nvPicPr>
          <p:blipFill>
            <a:blip r:embed="rId7"/>
            <a:stretch>
              <a:fillRect/>
            </a:stretch>
          </p:blipFill>
          <p:spPr bwMode="auto">
            <a:xfrm>
              <a:off x="1679533" y="5142216"/>
              <a:ext cx="2819400" cy="368077"/>
            </a:xfrm>
            <a:prstGeom prst="rect">
              <a:avLst/>
            </a:prstGeom>
            <a:effectLst/>
          </p:spPr>
        </p:pic>
      </p:grpSp>
    </p:spTree>
    <p:extLst>
      <p:ext uri="{BB962C8B-B14F-4D97-AF65-F5344CB8AC3E}">
        <p14:creationId xmlns:p14="http://schemas.microsoft.com/office/powerpoint/2010/main" val="26428381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0" advTm="73151"/>
    </mc:Choice>
    <mc:Fallback xmlns="">
      <p:transition advTm="73151"/>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4" name="图片 23"/>
          <p:cNvPicPr>
            <a:picLocks noChangeAspect="1"/>
          </p:cNvPicPr>
          <p:nvPr/>
        </p:nvPicPr>
        <p:blipFill>
          <a:blip r:embed="rId3"/>
          <a:stretch/>
        </p:blipFill>
        <p:spPr bwMode="auto">
          <a:xfrm>
            <a:off x="399676" y="1232567"/>
            <a:ext cx="5232546" cy="4648200"/>
          </a:xfrm>
          <a:prstGeom prst="rect">
            <a:avLst/>
          </a:prstGeom>
        </p:spPr>
      </p:pic>
      <p:sp>
        <p:nvSpPr>
          <p:cNvPr id="25" name="Title 1"/>
          <p:cNvSpPr txBox="1"/>
          <p:nvPr/>
        </p:nvSpPr>
        <p:spPr bwMode="auto">
          <a:xfrm>
            <a:off x="247964" y="228600"/>
            <a:ext cx="5199865" cy="6718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ts val="0"/>
              </a:spcBef>
              <a:spcAft>
                <a:spcPts val="0"/>
              </a:spcAft>
              <a:defRPr sz="2600" b="1">
                <a:solidFill>
                  <a:schemeClr val="tx2"/>
                </a:solidFill>
                <a:latin typeface="+mj-lt"/>
                <a:ea typeface="+mj-ea"/>
                <a:cs typeface="+mj-cs"/>
              </a:defRPr>
            </a:lvl1pPr>
            <a:lvl2pPr algn="l">
              <a:spcBef>
                <a:spcPts val="0"/>
              </a:spcBef>
              <a:spcAft>
                <a:spcPts val="0"/>
              </a:spcAft>
              <a:defRPr sz="2600" b="1">
                <a:solidFill>
                  <a:schemeClr val="tx2"/>
                </a:solidFill>
                <a:latin typeface="Trebuchet MS"/>
              </a:defRPr>
            </a:lvl2pPr>
            <a:lvl3pPr algn="l">
              <a:spcBef>
                <a:spcPts val="0"/>
              </a:spcBef>
              <a:spcAft>
                <a:spcPts val="0"/>
              </a:spcAft>
              <a:defRPr sz="2600" b="1">
                <a:solidFill>
                  <a:schemeClr val="tx2"/>
                </a:solidFill>
                <a:latin typeface="Trebuchet MS"/>
              </a:defRPr>
            </a:lvl3pPr>
            <a:lvl4pPr algn="l">
              <a:spcBef>
                <a:spcPts val="0"/>
              </a:spcBef>
              <a:spcAft>
                <a:spcPts val="0"/>
              </a:spcAft>
              <a:defRPr sz="2600" b="1">
                <a:solidFill>
                  <a:schemeClr val="tx2"/>
                </a:solidFill>
                <a:latin typeface="Trebuchet MS"/>
              </a:defRPr>
            </a:lvl4pPr>
            <a:lvl5pPr algn="l">
              <a:spcBef>
                <a:spcPts val="0"/>
              </a:spcBef>
              <a:spcAft>
                <a:spcPts val="0"/>
              </a:spcAft>
              <a:defRPr sz="2600" b="1">
                <a:solidFill>
                  <a:schemeClr val="tx2"/>
                </a:solidFill>
                <a:latin typeface="Trebuchet MS"/>
              </a:defRPr>
            </a:lvl5pPr>
            <a:lvl6pPr marL="457200" algn="l">
              <a:spcBef>
                <a:spcPts val="0"/>
              </a:spcBef>
              <a:spcAft>
                <a:spcPts val="0"/>
              </a:spcAft>
              <a:defRPr sz="2600" b="1">
                <a:solidFill>
                  <a:schemeClr val="tx2"/>
                </a:solidFill>
                <a:latin typeface="Trebuchet MS"/>
              </a:defRPr>
            </a:lvl6pPr>
            <a:lvl7pPr marL="914400" algn="l">
              <a:spcBef>
                <a:spcPts val="0"/>
              </a:spcBef>
              <a:spcAft>
                <a:spcPts val="0"/>
              </a:spcAft>
              <a:defRPr sz="2600" b="1">
                <a:solidFill>
                  <a:schemeClr val="tx2"/>
                </a:solidFill>
                <a:latin typeface="Trebuchet MS"/>
              </a:defRPr>
            </a:lvl7pPr>
            <a:lvl8pPr marL="1371600" algn="l">
              <a:spcBef>
                <a:spcPts val="0"/>
              </a:spcBef>
              <a:spcAft>
                <a:spcPts val="0"/>
              </a:spcAft>
              <a:defRPr sz="2600" b="1">
                <a:solidFill>
                  <a:schemeClr val="tx2"/>
                </a:solidFill>
                <a:latin typeface="Trebuchet MS"/>
              </a:defRPr>
            </a:lvl8pPr>
            <a:lvl9pPr marL="1828800" algn="l">
              <a:spcBef>
                <a:spcPts val="0"/>
              </a:spcBef>
              <a:spcAft>
                <a:spcPts val="0"/>
              </a:spcAft>
              <a:defRPr sz="2600" b="1">
                <a:solidFill>
                  <a:schemeClr val="tx2"/>
                </a:solidFill>
                <a:latin typeface="Trebuchet MS"/>
              </a:defRPr>
            </a:lvl9pPr>
          </a:lstStyle>
          <a:p>
            <a:pPr marL="0" marR="0" lvl="0" indent="0" algn="l" defTabSz="914400">
              <a:lnSpc>
                <a:spcPct val="100000"/>
              </a:lnSpc>
              <a:spcBef>
                <a:spcPts val="0"/>
              </a:spcBef>
              <a:spcAft>
                <a:spcPts val="0"/>
              </a:spcAft>
              <a:buClrTx/>
              <a:buSzTx/>
              <a:buFontTx/>
              <a:buNone/>
              <a:defRPr/>
            </a:pPr>
            <a:r>
              <a:rPr lang="en-US" sz="3200" b="0" i="1" u="none" strike="noStrike" cap="none" spc="0" dirty="0">
                <a:ln w="0"/>
                <a:solidFill>
                  <a:srgbClr val="92278F"/>
                </a:solidFill>
                <a:latin typeface="Trebuchet MS"/>
                <a:ea typeface="+mj-ea"/>
                <a:cs typeface="+mj-cs"/>
              </a:rPr>
              <a:t>Dyson-Schwinger Equations</a:t>
            </a:r>
          </a:p>
        </p:txBody>
      </p:sp>
      <p:sp>
        <p:nvSpPr>
          <p:cNvPr id="9" name="Content Placeholder 2"/>
          <p:cNvSpPr>
            <a:spLocks noGrp="1"/>
          </p:cNvSpPr>
          <p:nvPr/>
        </p:nvSpPr>
        <p:spPr>
          <a:xfrm>
            <a:off x="5770417" y="635447"/>
            <a:ext cx="5943600" cy="914400"/>
          </a:xfrm>
          <a:prstGeom prst="rect">
            <a:avLst/>
          </a:prstGeom>
          <a:noFill/>
          <a:ln w="9525">
            <a:noFill/>
            <a:miter lim="800000"/>
          </a:ln>
          <a:effectLst/>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
                <a:srgbClr val="1F497D"/>
              </a:buClr>
              <a:buFont typeface="Wingdings" panose="05000000000000000000"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panose="020B0604020202020204" pitchFamily="34"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panose="020B0604020202020204" pitchFamily="34" charset="0"/>
              <a:buChar char="»"/>
              <a:defRPr sz="1400">
                <a:solidFill>
                  <a:schemeClr val="tx1"/>
                </a:solidFill>
                <a:latin typeface="+mn-lt"/>
              </a:defRPr>
            </a:lvl9pPr>
          </a:lstStyle>
          <a:p>
            <a:pPr algn="just">
              <a:buClr>
                <a:schemeClr val="tx2"/>
              </a:buClr>
            </a:pPr>
            <a:r>
              <a:rPr lang="en-US" altLang="zh-CN" dirty="0">
                <a:solidFill>
                  <a:schemeClr val="tx2"/>
                </a:solidFill>
                <a:cs typeface="+mn-lt"/>
                <a:sym typeface="+mn-ea"/>
              </a:rPr>
              <a:t>Continuum Schwinger function methods (CSMs)</a:t>
            </a:r>
            <a:endParaRPr lang="en-US" altLang="zh-CN" dirty="0">
              <a:solidFill>
                <a:schemeClr val="tx2"/>
              </a:solidFill>
              <a:latin typeface="Calibri" panose="020F0502020204030204" pitchFamily="34" charset="0"/>
              <a:cs typeface="Calibri" panose="020F0502020204030204" pitchFamily="34" charset="0"/>
              <a:sym typeface="+mn-ea"/>
            </a:endParaRPr>
          </a:p>
        </p:txBody>
      </p:sp>
      <p:sp>
        <p:nvSpPr>
          <p:cNvPr id="10" name="文本框 9"/>
          <p:cNvSpPr txBox="1"/>
          <p:nvPr/>
        </p:nvSpPr>
        <p:spPr>
          <a:xfrm>
            <a:off x="6248400" y="1134316"/>
            <a:ext cx="6096000" cy="768350"/>
          </a:xfrm>
          <a:prstGeom prst="rect">
            <a:avLst/>
          </a:prstGeom>
          <a:noFill/>
        </p:spPr>
        <p:txBody>
          <a:bodyPr wrap="square" rtlCol="0" anchor="t">
            <a:spAutoFit/>
          </a:bodyPr>
          <a:lstStyle/>
          <a:p>
            <a:pPr algn="just">
              <a:buFont typeface="Wingdings" panose="05000000000000000000" pitchFamily="2" charset="2"/>
              <a:buChar char="ü"/>
            </a:pPr>
            <a:r>
              <a:rPr lang="en-US" altLang="zh-CN" sz="2200" dirty="0" err="1">
                <a:solidFill>
                  <a:schemeClr val="tx2"/>
                </a:solidFill>
                <a:cs typeface="+mn-lt"/>
                <a:sym typeface="+mn-ea"/>
              </a:rPr>
              <a:t>Nonperturbative</a:t>
            </a:r>
            <a:endParaRPr lang="en-US" altLang="zh-CN" sz="2200" dirty="0">
              <a:solidFill>
                <a:schemeClr val="tx2"/>
              </a:solidFill>
              <a:cs typeface="+mn-lt"/>
            </a:endParaRPr>
          </a:p>
          <a:p>
            <a:pPr algn="just">
              <a:buFont typeface="Wingdings" panose="05000000000000000000" pitchFamily="2" charset="2"/>
              <a:buChar char="ü"/>
            </a:pPr>
            <a:r>
              <a:rPr lang="en-US" altLang="zh-CN" sz="2200" dirty="0">
                <a:solidFill>
                  <a:schemeClr val="tx2"/>
                </a:solidFill>
                <a:cs typeface="+mn-lt"/>
                <a:sym typeface="+mn-ea"/>
              </a:rPr>
              <a:t>Symmetry-preserving  </a:t>
            </a:r>
          </a:p>
        </p:txBody>
      </p:sp>
      <p:grpSp>
        <p:nvGrpSpPr>
          <p:cNvPr id="22" name="组合 21"/>
          <p:cNvGrpSpPr/>
          <p:nvPr/>
        </p:nvGrpSpPr>
        <p:grpSpPr>
          <a:xfrm>
            <a:off x="5971338" y="1985619"/>
            <a:ext cx="5976151" cy="1896688"/>
            <a:chOff x="5943599" y="1761602"/>
            <a:chExt cx="5976151" cy="1896688"/>
          </a:xfrm>
        </p:grpSpPr>
        <p:pic>
          <p:nvPicPr>
            <p:cNvPr id="15" name="图片 14"/>
            <p:cNvPicPr>
              <a:picLocks noChangeAspect="1"/>
            </p:cNvPicPr>
            <p:nvPr/>
          </p:nvPicPr>
          <p:blipFill>
            <a:blip r:embed="rId4"/>
            <a:stretch/>
          </p:blipFill>
          <p:spPr bwMode="auto">
            <a:xfrm>
              <a:off x="6934200" y="2637359"/>
              <a:ext cx="4126167" cy="968827"/>
            </a:xfrm>
            <a:prstGeom prst="rect">
              <a:avLst/>
            </a:prstGeom>
          </p:spPr>
        </p:pic>
        <p:grpSp>
          <p:nvGrpSpPr>
            <p:cNvPr id="18" name="组合 17"/>
            <p:cNvGrpSpPr/>
            <p:nvPr/>
          </p:nvGrpSpPr>
          <p:grpSpPr>
            <a:xfrm>
              <a:off x="5943599" y="1761602"/>
              <a:ext cx="5976151" cy="1896688"/>
              <a:chOff x="5943599" y="1761602"/>
              <a:chExt cx="5976151" cy="1896688"/>
            </a:xfrm>
          </p:grpSpPr>
          <p:pic>
            <p:nvPicPr>
              <p:cNvPr id="14" name="图片 13"/>
              <p:cNvPicPr>
                <a:picLocks noChangeAspect="1"/>
              </p:cNvPicPr>
              <p:nvPr/>
            </p:nvPicPr>
            <p:blipFill>
              <a:blip r:embed="rId5"/>
              <a:stretch/>
            </p:blipFill>
            <p:spPr bwMode="auto">
              <a:xfrm>
                <a:off x="7636640" y="1761602"/>
                <a:ext cx="4017128" cy="730387"/>
              </a:xfrm>
              <a:prstGeom prst="rect">
                <a:avLst/>
              </a:prstGeom>
            </p:spPr>
          </p:pic>
          <p:sp>
            <p:nvSpPr>
              <p:cNvPr id="12" name="文本框 11"/>
              <p:cNvSpPr txBox="1"/>
              <p:nvPr/>
            </p:nvSpPr>
            <p:spPr>
              <a:xfrm>
                <a:off x="5964315" y="2054183"/>
                <a:ext cx="1669030" cy="400110"/>
              </a:xfrm>
              <a:prstGeom prst="rect">
                <a:avLst/>
              </a:prstGeom>
              <a:noFill/>
            </p:spPr>
            <p:txBody>
              <a:bodyPr wrap="square" rtlCol="0">
                <a:spAutoFit/>
              </a:bodyPr>
              <a:lstStyle/>
              <a:p>
                <a:r>
                  <a:rPr lang="en-US" altLang="zh-CN" sz="2000" i="1" dirty="0"/>
                  <a:t>Gap equation</a:t>
                </a:r>
                <a:endParaRPr lang="zh-CN" altLang="en-US" sz="2000" i="1" dirty="0"/>
              </a:p>
            </p:txBody>
          </p:sp>
          <p:sp>
            <p:nvSpPr>
              <p:cNvPr id="17" name="矩形 16"/>
              <p:cNvSpPr/>
              <p:nvPr/>
            </p:nvSpPr>
            <p:spPr bwMode="auto">
              <a:xfrm>
                <a:off x="5943599" y="1804457"/>
                <a:ext cx="5976151" cy="1853833"/>
              </a:xfrm>
              <a:prstGeom prst="rect">
                <a:avLst/>
              </a:prstGeom>
              <a:noFill/>
              <a:ln w="19050" cap="flat" cmpd="sng" algn="ctr">
                <a:solidFill>
                  <a:schemeClr val="accent5">
                    <a:lumMod val="75000"/>
                  </a:schemeClr>
                </a:solidFill>
                <a:prstDash val="solid"/>
                <a:round/>
                <a:headEnd type="none" w="med" len="med"/>
                <a:tailEnd type="none" w="med" len="me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cs typeface="Arial"/>
                </a:endParaRPr>
              </a:p>
            </p:txBody>
          </p:sp>
        </p:grpSp>
      </p:grpSp>
      <p:grpSp>
        <p:nvGrpSpPr>
          <p:cNvPr id="21" name="组合 20"/>
          <p:cNvGrpSpPr/>
          <p:nvPr/>
        </p:nvGrpSpPr>
        <p:grpSpPr>
          <a:xfrm>
            <a:off x="5971338" y="4160224"/>
            <a:ext cx="5976152" cy="1669436"/>
            <a:chOff x="5936495" y="3774232"/>
            <a:chExt cx="5976152" cy="1669436"/>
          </a:xfrm>
        </p:grpSpPr>
        <p:grpSp>
          <p:nvGrpSpPr>
            <p:cNvPr id="20" name="组合 19"/>
            <p:cNvGrpSpPr/>
            <p:nvPr/>
          </p:nvGrpSpPr>
          <p:grpSpPr>
            <a:xfrm>
              <a:off x="6038569" y="4744124"/>
              <a:ext cx="5753661" cy="699544"/>
              <a:chOff x="5959583" y="4876801"/>
              <a:chExt cx="5753661" cy="699544"/>
            </a:xfrm>
          </p:grpSpPr>
          <p:pic>
            <p:nvPicPr>
              <p:cNvPr id="2" name="图片 1"/>
              <p:cNvPicPr>
                <a:picLocks noChangeAspect="1"/>
              </p:cNvPicPr>
              <p:nvPr/>
            </p:nvPicPr>
            <p:blipFill>
              <a:blip r:embed="rId6"/>
              <a:stretch>
                <a:fillRect/>
              </a:stretch>
            </p:blipFill>
            <p:spPr>
              <a:xfrm>
                <a:off x="5959583" y="4876801"/>
                <a:ext cx="2272573" cy="699544"/>
              </a:xfrm>
              <a:prstGeom prst="rect">
                <a:avLst/>
              </a:prstGeom>
            </p:spPr>
          </p:pic>
          <p:pic>
            <p:nvPicPr>
              <p:cNvPr id="5" name="图片 4"/>
              <p:cNvPicPr>
                <a:picLocks noChangeAspect="1"/>
              </p:cNvPicPr>
              <p:nvPr/>
            </p:nvPicPr>
            <p:blipFill>
              <a:blip r:embed="rId7"/>
              <a:stretch>
                <a:fillRect/>
              </a:stretch>
            </p:blipFill>
            <p:spPr>
              <a:xfrm>
                <a:off x="8178409" y="4948783"/>
                <a:ext cx="3534835" cy="520417"/>
              </a:xfrm>
              <a:prstGeom prst="rect">
                <a:avLst/>
              </a:prstGeom>
            </p:spPr>
          </p:pic>
        </p:grpSp>
        <p:grpSp>
          <p:nvGrpSpPr>
            <p:cNvPr id="16" name="组合 15"/>
            <p:cNvGrpSpPr/>
            <p:nvPr/>
          </p:nvGrpSpPr>
          <p:grpSpPr>
            <a:xfrm>
              <a:off x="5936495" y="3774232"/>
              <a:ext cx="5976152" cy="1669436"/>
              <a:chOff x="5931763" y="3598787"/>
              <a:chExt cx="5976152" cy="1669436"/>
            </a:xfrm>
          </p:grpSpPr>
          <p:pic>
            <p:nvPicPr>
              <p:cNvPr id="8" name="图片 7" descr="hbserl"/>
              <p:cNvPicPr>
                <a:picLocks noChangeAspect="1"/>
              </p:cNvPicPr>
              <p:nvPr/>
            </p:nvPicPr>
            <p:blipFill>
              <a:blip r:embed="rId8"/>
              <a:stretch>
                <a:fillRect/>
              </a:stretch>
            </p:blipFill>
            <p:spPr>
              <a:xfrm>
                <a:off x="8790128" y="3598787"/>
                <a:ext cx="2863640" cy="1162392"/>
              </a:xfrm>
              <a:prstGeom prst="rect">
                <a:avLst/>
              </a:prstGeom>
            </p:spPr>
          </p:pic>
          <p:sp>
            <p:nvSpPr>
              <p:cNvPr id="13" name="矩形 12"/>
              <p:cNvSpPr/>
              <p:nvPr/>
            </p:nvSpPr>
            <p:spPr>
              <a:xfrm>
                <a:off x="5959583" y="3940727"/>
                <a:ext cx="2743059" cy="400110"/>
              </a:xfrm>
              <a:prstGeom prst="rect">
                <a:avLst/>
              </a:prstGeom>
            </p:spPr>
            <p:txBody>
              <a:bodyPr wrap="none">
                <a:spAutoFit/>
              </a:bodyPr>
              <a:lstStyle/>
              <a:p>
                <a:pPr lvl="0">
                  <a:buClr>
                    <a:srgbClr val="1F497D"/>
                  </a:buClr>
                  <a:defRPr/>
                </a:pPr>
                <a:r>
                  <a:rPr lang="en-US" altLang="zh-CN" sz="2000" i="1" dirty="0"/>
                  <a:t>Bethe-</a:t>
                </a:r>
                <a:r>
                  <a:rPr lang="en-US" altLang="zh-CN" sz="2000" i="1" dirty="0" err="1"/>
                  <a:t>Salpeter</a:t>
                </a:r>
                <a:r>
                  <a:rPr lang="en-US" altLang="zh-CN" sz="2000" i="1" dirty="0"/>
                  <a:t> equation</a:t>
                </a:r>
              </a:p>
            </p:txBody>
          </p:sp>
          <p:sp>
            <p:nvSpPr>
              <p:cNvPr id="19" name="矩形 18"/>
              <p:cNvSpPr/>
              <p:nvPr/>
            </p:nvSpPr>
            <p:spPr bwMode="auto">
              <a:xfrm>
                <a:off x="5931763" y="3620695"/>
                <a:ext cx="5976152" cy="1647528"/>
              </a:xfrm>
              <a:prstGeom prst="rect">
                <a:avLst/>
              </a:prstGeom>
              <a:noFill/>
              <a:ln w="19050" cap="flat" cmpd="sng" algn="ctr">
                <a:solidFill>
                  <a:schemeClr val="accent5">
                    <a:lumMod val="75000"/>
                  </a:schemeClr>
                </a:solidFill>
                <a:prstDash val="solid"/>
                <a:round/>
                <a:headEnd type="none" w="med" len="med"/>
                <a:tailEnd type="none" w="med" len="me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a:cs typeface="Arial"/>
                </a:endParaRPr>
              </a:p>
            </p:txBody>
          </p:sp>
        </p:grpSp>
      </p:grpSp>
      <p:sp>
        <p:nvSpPr>
          <p:cNvPr id="23" name="Footer Placeholder 4">
            <a:extLst>
              <a:ext uri="{FF2B5EF4-FFF2-40B4-BE49-F238E27FC236}">
                <a16:creationId xmlns:a16="http://schemas.microsoft.com/office/drawing/2014/main" id="{6EAC9E42-EEC7-8875-1ADB-60B53D86FF0A}"/>
              </a:ext>
            </a:extLst>
          </p:cNvPr>
          <p:cNvSpPr>
            <a:spLocks noGrp="1"/>
          </p:cNvSpPr>
          <p:nvPr>
            <p:ph type="ftr" sz="quarter" idx="11"/>
          </p:nvPr>
        </p:nvSpPr>
        <p:spPr>
          <a:xfrm>
            <a:off x="914400" y="6342676"/>
            <a:ext cx="7922684" cy="228600"/>
          </a:xfrm>
        </p:spPr>
        <p:txBody>
          <a:bodyPr/>
          <a:lstStyle/>
          <a:p>
            <a:r>
              <a:rPr lang="fr-FR" altLang="zh-CN" sz="1100"/>
              <a:t>hyxing.phys@gmail.com, Pion and Kaon Fragmentation Functions. Total pages (18) </a:t>
            </a:r>
            <a:endParaRPr lang="en-US" sz="1100" dirty="0"/>
          </a:p>
        </p:txBody>
      </p:sp>
      <p:sp>
        <p:nvSpPr>
          <p:cNvPr id="3" name="灯片编号占位符 2"/>
          <p:cNvSpPr>
            <a:spLocks noGrp="1"/>
          </p:cNvSpPr>
          <p:nvPr>
            <p:ph type="sldNum" sz="quarter" idx="12"/>
          </p:nvPr>
        </p:nvSpPr>
        <p:spPr/>
        <p:txBody>
          <a:bodyPr/>
          <a:lstStyle/>
          <a:p>
            <a:pPr marL="0" marR="0" lvl="0" indent="0" algn="r" defTabSz="914400">
              <a:lnSpc>
                <a:spcPct val="100000"/>
              </a:lnSpc>
              <a:spcBef>
                <a:spcPts val="0"/>
              </a:spcBef>
              <a:spcAft>
                <a:spcPts val="0"/>
              </a:spcAft>
              <a:buClrTx/>
              <a:buSzTx/>
              <a:buFontTx/>
              <a:buNone/>
              <a:defRPr/>
            </a:pPr>
            <a:fld id="{87034D8C-3CB4-402A-BC46-2AB14C0FE90A}" type="slidenum">
              <a:rPr lang="en-US" sz="900" b="0" i="0" u="none" strike="noStrike" cap="none" spc="0" smtClean="0">
                <a:ln>
                  <a:noFill/>
                </a:ln>
                <a:solidFill>
                  <a:prstClr val="black"/>
                </a:solidFill>
                <a:latin typeface="Calibri"/>
                <a:ea typeface="+mn-ea"/>
                <a:cs typeface="+mn-cs"/>
              </a:rPr>
              <a:t>9</a:t>
            </a:fld>
            <a:endParaRPr lang="en-US" sz="900" b="0" i="0" u="none" strike="noStrike" cap="none" spc="0">
              <a:ln>
                <a:noFill/>
              </a:ln>
              <a:solidFill>
                <a:prstClr val="black"/>
              </a:solidFill>
              <a:latin typeface="Calibri"/>
              <a:ea typeface="+mn-ea"/>
              <a:cs typeface="+mn-cs"/>
            </a:endParaRPr>
          </a:p>
        </p:txBody>
      </p:sp>
    </p:spTree>
    <p:extLst>
      <p:ext uri="{BB962C8B-B14F-4D97-AF65-F5344CB8AC3E}">
        <p14:creationId xmlns:p14="http://schemas.microsoft.com/office/powerpoint/2010/main" val="8308548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0" advTm="73151"/>
    </mc:Choice>
    <mc:Fallback xmlns="">
      <p:transition advTm="73151"/>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TIMING" val="|18.734"/>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blue_2007">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Blue design">
      <a:majorFont>
        <a:latin typeface="Trebuchet MS"/>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a:lstStyle/>
    </a:lnDef>
  </a:objectDefaults>
  <a:extraClrSchemeLst>
    <a:extraClrScheme>
      <a:clrScheme name="Blue design 1">
        <a:dk1>
          <a:srgbClr val="616161"/>
        </a:dk1>
        <a:lt1>
          <a:srgbClr val="FFFFFF"/>
        </a:lt1>
        <a:dk2>
          <a:srgbClr val="1F497D"/>
        </a:dk2>
        <a:lt2>
          <a:srgbClr val="D2D2D2"/>
        </a:lt2>
        <a:accent1>
          <a:srgbClr val="5C0426"/>
        </a:accent1>
        <a:accent2>
          <a:srgbClr val="9D7D9E"/>
        </a:accent2>
        <a:accent3>
          <a:srgbClr val="FFFFFF"/>
        </a:accent3>
        <a:accent4>
          <a:srgbClr val="525252"/>
        </a:accent4>
        <a:accent5>
          <a:srgbClr val="B5AAAC"/>
        </a:accent5>
        <a:accent6>
          <a:srgbClr val="8E718F"/>
        </a:accent6>
        <a:hlink>
          <a:srgbClr val="253D51"/>
        </a:hlink>
        <a:folHlink>
          <a:srgbClr val="0D204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majorFont>
      <a:minorFont>
        <a:latin typeface="等线"/>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39661</TotalTime>
  <Words>2922</Words>
  <Application>Microsoft Office PowerPoint</Application>
  <DocSecurity>0</DocSecurity>
  <PresentationFormat>宽屏</PresentationFormat>
  <Paragraphs>318</Paragraphs>
  <Slides>18</Slides>
  <Notes>18</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18</vt:i4>
      </vt:variant>
    </vt:vector>
  </HeadingPairs>
  <TitlesOfParts>
    <vt:vector size="31" baseType="lpstr">
      <vt:lpstr>Adobe Hebrew</vt:lpstr>
      <vt:lpstr>等线</vt:lpstr>
      <vt:lpstr>等线</vt:lpstr>
      <vt:lpstr>宋体</vt:lpstr>
      <vt:lpstr>Arial</vt:lpstr>
      <vt:lpstr>Calibri</vt:lpstr>
      <vt:lpstr>Cambria Math</vt:lpstr>
      <vt:lpstr>Comic Sans MS</vt:lpstr>
      <vt:lpstr>Script MT Bold</vt:lpstr>
      <vt:lpstr>Times New Roman</vt:lpstr>
      <vt:lpstr>Trebuchet MS</vt:lpstr>
      <vt:lpstr>Wingdings</vt:lpstr>
      <vt:lpstr>blue_2007</vt:lpstr>
      <vt:lpstr>Pion and Kaon Fragmentation Functions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predictions for pion fragmentation functions</dc:title>
  <dc:subject/>
  <dc:creator>USER</dc:creator>
  <cp:keywords/>
  <dc:description/>
  <cp:lastModifiedBy>之光 黑洞</cp:lastModifiedBy>
  <cp:revision>646</cp:revision>
  <dcterms:created xsi:type="dcterms:W3CDTF">2006-08-16T00:00:00Z</dcterms:created>
  <dcterms:modified xsi:type="dcterms:W3CDTF">2024-10-18T05:05:38Z</dcterms:modified>
  <cp:category/>
  <dc:identifier/>
  <cp:contentStatus/>
  <dc:language/>
  <cp:version/>
</cp:coreProperties>
</file>