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26.xml" ContentType="application/vnd.openxmlformats-officedocument.presentationml.tags+xml"/>
  <Override PartName="/ppt/tags/tag129.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5"/>
  </p:notesMasterIdLst>
  <p:handoutMasterIdLst>
    <p:handoutMasterId r:id="rId26"/>
  </p:handoutMasterIdLst>
  <p:sldIdLst>
    <p:sldId id="2226" r:id="rId2"/>
    <p:sldId id="292" r:id="rId3"/>
    <p:sldId id="2701" r:id="rId4"/>
    <p:sldId id="2702" r:id="rId5"/>
    <p:sldId id="2703" r:id="rId6"/>
    <p:sldId id="2700" r:id="rId7"/>
    <p:sldId id="2693" r:id="rId8"/>
    <p:sldId id="2456" r:id="rId9"/>
    <p:sldId id="2689" r:id="rId10"/>
    <p:sldId id="2381" r:id="rId11"/>
    <p:sldId id="2632" r:id="rId12"/>
    <p:sldId id="2697" r:id="rId13"/>
    <p:sldId id="2445" r:id="rId14"/>
    <p:sldId id="2663" r:id="rId15"/>
    <p:sldId id="2696" r:id="rId16"/>
    <p:sldId id="2686" r:id="rId17"/>
    <p:sldId id="2666" r:id="rId18"/>
    <p:sldId id="2699" r:id="rId19"/>
    <p:sldId id="2688" r:id="rId20"/>
    <p:sldId id="2228" r:id="rId21"/>
    <p:sldId id="2692" r:id="rId22"/>
    <p:sldId id="2695" r:id="rId23"/>
    <p:sldId id="2690" r:id="rId24"/>
  </p:sldIdLst>
  <p:sldSz cx="12192000" cy="6858000"/>
  <p:notesSz cx="7315200" cy="96012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8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照千 姚" initials="照千" lastIdx="2" clrIdx="0"/>
  <p:cmAuthor id="2" name="徐 珍妮" initials="徐"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4881"/>
    <a:srgbClr val="FFFFFF"/>
    <a:srgbClr val="5982DB"/>
    <a:srgbClr val="1480D1"/>
    <a:srgbClr val="5A6099"/>
    <a:srgbClr val="009900"/>
    <a:srgbClr val="FF9933"/>
    <a:srgbClr val="FFC50D"/>
    <a:srgbClr val="7A0F04"/>
    <a:srgbClr val="A33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89348" autoAdjust="0"/>
  </p:normalViewPr>
  <p:slideViewPr>
    <p:cSldViewPr showGuides="1">
      <p:cViewPr varScale="1">
        <p:scale>
          <a:sx n="72" d="100"/>
          <a:sy n="72" d="100"/>
        </p:scale>
        <p:origin x="1138" y="43"/>
      </p:cViewPr>
      <p:guideLst>
        <p:guide orient="horz" pos="2256"/>
        <p:guide pos="3804"/>
      </p:guideLst>
    </p:cSldViewPr>
  </p:slideViewPr>
  <p:outlineViewPr>
    <p:cViewPr>
      <p:scale>
        <a:sx n="33" d="100"/>
        <a:sy n="33" d="100"/>
      </p:scale>
      <p:origin x="0" y="-22068"/>
    </p:cViewPr>
  </p:outlineViewPr>
  <p:notesTextViewPr>
    <p:cViewPr>
      <p:scale>
        <a:sx n="100" d="100"/>
        <a:sy n="100" d="100"/>
      </p:scale>
      <p:origin x="0" y="0"/>
    </p:cViewPr>
  </p:notesTextViewPr>
  <p:sorterViewPr>
    <p:cViewPr>
      <p:scale>
        <a:sx n="130" d="100"/>
        <a:sy n="130" d="100"/>
      </p:scale>
      <p:origin x="0" y="-1666"/>
    </p:cViewPr>
  </p:sorterViewPr>
  <p:notesViewPr>
    <p:cSldViewPr>
      <p:cViewPr varScale="1">
        <p:scale>
          <a:sx n="72" d="100"/>
          <a:sy n="72" d="100"/>
        </p:scale>
        <p:origin x="262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descr="slide footer_blue_646.jpg"/>
          <p:cNvPicPr>
            <a:picLocks noChangeAspect="1"/>
          </p:cNvPicPr>
          <p:nvPr/>
        </p:nvPicPr>
        <p:blipFill>
          <a:blip r:embed="rId2" cstate="print"/>
          <a:srcRect/>
          <a:stretch>
            <a:fillRect/>
          </a:stretch>
        </p:blipFill>
        <p:spPr bwMode="auto">
          <a:xfrm>
            <a:off x="0" y="9044464"/>
            <a:ext cx="9753600" cy="556736"/>
          </a:xfrm>
          <a:prstGeom prst="rect">
            <a:avLst/>
          </a:prstGeom>
          <a:noFill/>
          <a:ln w="9525">
            <a:noFill/>
            <a:miter lim="800000"/>
            <a:headEnd/>
            <a:tailEnd/>
          </a:ln>
        </p:spPr>
      </p:pic>
      <p:pic>
        <p:nvPicPr>
          <p:cNvPr id="6" name="Picture 7" descr="slide header_646.jpg"/>
          <p:cNvPicPr>
            <a:picLocks noChangeAspect="1"/>
          </p:cNvPicPr>
          <p:nvPr/>
        </p:nvPicPr>
        <p:blipFill>
          <a:blip r:embed="rId3" cstate="print"/>
          <a:srcRect/>
          <a:stretch>
            <a:fillRect/>
          </a:stretch>
        </p:blipFill>
        <p:spPr bwMode="auto">
          <a:xfrm>
            <a:off x="-2438400" y="0"/>
            <a:ext cx="9753600" cy="163354"/>
          </a:xfrm>
          <a:prstGeom prst="rect">
            <a:avLst/>
          </a:prstGeom>
          <a:noFill/>
          <a:ln w="9525">
            <a:noFill/>
            <a:miter lim="800000"/>
            <a:headEnd/>
            <a:tailEnd/>
          </a:ln>
        </p:spPr>
      </p:pic>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5283201" y="160020"/>
            <a:ext cx="2030307" cy="320040"/>
          </a:xfrm>
          <a:prstGeom prst="rect">
            <a:avLst/>
          </a:prstGeom>
        </p:spPr>
        <p:txBody>
          <a:bodyPr vert="horz" lIns="95747" tIns="47873" rIns="95747" bIns="47873" rtlCol="0"/>
          <a:lstStyle>
            <a:lvl1pPr algn="r">
              <a:defRPr sz="1300"/>
            </a:lvl1pPr>
          </a:lstStyle>
          <a:p>
            <a:fld id="{80B18B65-4CBA-DB46-9D73-AD0C58E7BE22}" type="datetime1">
              <a:rPr lang="en-US" smtClean="0"/>
              <a:t>10/18/2024</a:t>
            </a:fld>
            <a:endParaRPr lang="en-US"/>
          </a:p>
        </p:txBody>
      </p:sp>
      <p:sp>
        <p:nvSpPr>
          <p:cNvPr id="4" name="Footer Placeholder 3"/>
          <p:cNvSpPr>
            <a:spLocks noGrp="1"/>
          </p:cNvSpPr>
          <p:nvPr>
            <p:ph type="ftr" sz="quarter" idx="2"/>
          </p:nvPr>
        </p:nvSpPr>
        <p:spPr>
          <a:xfrm>
            <a:off x="812800" y="9041131"/>
            <a:ext cx="5852160" cy="240030"/>
          </a:xfrm>
          <a:prstGeom prst="rect">
            <a:avLst/>
          </a:prstGeom>
        </p:spPr>
        <p:txBody>
          <a:bodyPr vert="horz" lIns="95747" tIns="47873" rIns="95747" bIns="47873" rtlCol="0" anchor="b"/>
          <a:lstStyle>
            <a:lvl1pPr algn="l">
              <a:defRPr sz="1300"/>
            </a:lvl1pPr>
          </a:lstStyle>
          <a:p>
            <a:r>
              <a:rPr lang="en-US"/>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3"/>
          </p:nvPr>
        </p:nvSpPr>
        <p:spPr>
          <a:xfrm>
            <a:off x="6746241" y="9119474"/>
            <a:ext cx="567267" cy="480060"/>
          </a:xfrm>
          <a:prstGeom prst="rect">
            <a:avLst/>
          </a:prstGeom>
        </p:spPr>
        <p:txBody>
          <a:bodyPr vert="horz" lIns="95747" tIns="47873" rIns="95747" bIns="47873" rtlCol="0" anchor="b"/>
          <a:lstStyle>
            <a:lvl1pPr algn="r">
              <a:defRPr sz="1300"/>
            </a:lvl1pPr>
          </a:lstStyle>
          <a:p>
            <a:fld id="{9CA05E24-A365-DF40-BF27-0C4D1E380F5C}"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4C269693-4B73-3F4B-BE08-27CE2957F7EB}" type="datetime1">
              <a:rPr lang="en-US" smtClean="0"/>
              <a:t>10/18/2024</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r>
              <a:rPr lang="en-US"/>
              <a:t>Go to ”Insert (View) | Header and Footer" to add your organization, sponsor, meeting name here; then, click "Apply to All"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BB1A7F71-A600-874B-8C52-75C3F91F2DFD}" type="slidenum">
              <a:rPr lang="en-US" smtClean="0"/>
              <a:t>‹#›</a:t>
            </a:fld>
            <a:endParaRPr lang="en-US"/>
          </a:p>
        </p:txBody>
      </p:sp>
    </p:spTree>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7200" y="719138"/>
            <a:ext cx="6400800" cy="3600450"/>
          </a:xfrm>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lang="zh-CN" altLang="zh-CN" sz="1800" kern="100" dirty="0">
              <a:effectLst/>
              <a:latin typeface="Times New Roman" panose="02020603050405020304" pitchFamily="18" charset="0"/>
              <a:ea typeface="宋体" panose="02010600030101010101" pitchFamily="2" charset="-122"/>
            </a:endParaRPr>
          </a:p>
        </p:txBody>
      </p:sp>
      <p:sp>
        <p:nvSpPr>
          <p:cNvPr id="4" name="页脚占位符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p:cNvSpPr>
            <a:spLocks noGrp="1"/>
          </p:cNvSpPr>
          <p:nvPr>
            <p:ph type="sldNum" sz="quarter" idx="5"/>
          </p:nvPr>
        </p:nvSpPr>
        <p:spPr/>
        <p:txBody>
          <a:bodyPr/>
          <a:lstStyle/>
          <a:p>
            <a:fld id="{BB1A7F71-A600-874B-8C52-75C3F91F2DFD}"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3600" dirty="0" err="1"/>
              <a:t>Isovector</a:t>
            </a:r>
            <a:r>
              <a:rPr lang="en-US" altLang="zh-CN" sz="3600" dirty="0"/>
              <a:t> distribution of valence quark DFs is a poor discriminator between competing descriptions of proton structure</a:t>
            </a:r>
            <a:r>
              <a:rPr lang="en-US" altLang="zh-CN" sz="1800" b="0" i="0" dirty="0">
                <a:solidFill>
                  <a:srgbClr val="000000"/>
                </a:solidFill>
                <a:effectLst/>
                <a:latin typeface="CMR10"/>
              </a:rPr>
              <a:t>(contact interaction and realistic interaction are the same).</a:t>
            </a:r>
            <a:br>
              <a:rPr lang="en-US" altLang="zh-CN" sz="4800" dirty="0"/>
            </a:br>
            <a:endParaRPr lang="en-US" altLang="zh-CN" sz="3600" dirty="0"/>
          </a:p>
        </p:txBody>
      </p:sp>
      <p:sp>
        <p:nvSpPr>
          <p:cNvPr id="4" name="页脚占位符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p:cNvSpPr>
            <a:spLocks noGrp="1"/>
          </p:cNvSpPr>
          <p:nvPr>
            <p:ph type="sldNum" sz="quarter" idx="5"/>
          </p:nvPr>
        </p:nvSpPr>
        <p:spPr/>
        <p:txBody>
          <a:bodyPr/>
          <a:lstStyle/>
          <a:p>
            <a:fld id="{BB1A7F71-A600-874B-8C52-75C3F91F2DFD}" type="slidenum">
              <a:rPr lang="en-US" smtClean="0"/>
              <a:t>10</a:t>
            </a:fld>
            <a:endParaRPr lang="en-US"/>
          </a:p>
        </p:txBody>
      </p:sp>
    </p:spTree>
    <p:extLst>
      <p:ext uri="{BB962C8B-B14F-4D97-AF65-F5344CB8AC3E}">
        <p14:creationId xmlns:p14="http://schemas.microsoft.com/office/powerpoint/2010/main" val="158111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b="0" i="0" dirty="0">
                <a:solidFill>
                  <a:srgbClr val="000000"/>
                </a:solidFill>
                <a:effectLst/>
                <a:latin typeface="CMR10"/>
              </a:rPr>
              <a:t>(On this valence-quark domain, the contrasting large-</a:t>
            </a:r>
            <a:r>
              <a:rPr lang="en-US" altLang="zh-CN" sz="1800" b="0" i="1" dirty="0">
                <a:solidFill>
                  <a:srgbClr val="000000"/>
                </a:solidFill>
                <a:effectLst/>
                <a:latin typeface="CMMI10"/>
              </a:rPr>
              <a:t>x </a:t>
            </a:r>
            <a:r>
              <a:rPr lang="en-US" altLang="zh-CN" sz="1800" b="0" i="0" dirty="0">
                <a:solidFill>
                  <a:srgbClr val="000000"/>
                </a:solidFill>
                <a:effectLst/>
                <a:latin typeface="CMR10"/>
              </a:rPr>
              <a:t>power-law </a:t>
            </a:r>
            <a:r>
              <a:rPr lang="en-US" altLang="zh-CN" sz="1800" b="0" i="0" dirty="0" err="1">
                <a:solidFill>
                  <a:srgbClr val="000000"/>
                </a:solidFill>
                <a:effectLst/>
                <a:latin typeface="CMR10"/>
              </a:rPr>
              <a:t>behaviours</a:t>
            </a:r>
            <a:r>
              <a:rPr lang="en-US" altLang="zh-CN" sz="1800" b="0" i="0" dirty="0">
                <a:solidFill>
                  <a:srgbClr val="000000"/>
                </a:solidFill>
                <a:effectLst/>
                <a:latin typeface="CMR10"/>
              </a:rPr>
              <a:t> has an influence.) Such insensitivity to details of the pointwise </a:t>
            </a:r>
            <a:r>
              <a:rPr lang="en-US" altLang="zh-CN" sz="1800" b="0" i="0" dirty="0" err="1">
                <a:solidFill>
                  <a:srgbClr val="000000"/>
                </a:solidFill>
                <a:effectLst/>
                <a:latin typeface="CMR10"/>
              </a:rPr>
              <a:t>behaviour</a:t>
            </a:r>
            <a:r>
              <a:rPr lang="en-US" altLang="zh-CN" sz="1800" b="0" i="0" dirty="0">
                <a:solidFill>
                  <a:srgbClr val="000000"/>
                </a:solidFill>
                <a:effectLst/>
                <a:latin typeface="CMR10"/>
              </a:rPr>
              <a:t> of the hadron-scale valence quark DFs suggests that Pauli blocking</a:t>
            </a:r>
            <a:r>
              <a:rPr lang="en-US" altLang="zh-CN" dirty="0"/>
              <a:t> </a:t>
            </a:r>
            <a:r>
              <a:rPr lang="en-US" altLang="zh-CN" sz="1800" b="0" i="0" dirty="0">
                <a:solidFill>
                  <a:srgbClr val="000000"/>
                </a:solidFill>
                <a:effectLst/>
                <a:latin typeface="CMR10"/>
              </a:rPr>
              <a:t>provides a viable explanation for the asymmetry of antimatter in the proton. </a:t>
            </a:r>
            <a:endParaRPr lang="zh-CN" altLang="en-US" dirty="0"/>
          </a:p>
        </p:txBody>
      </p:sp>
      <p:sp>
        <p:nvSpPr>
          <p:cNvPr id="4" name="页脚占位符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p:cNvSpPr>
            <a:spLocks noGrp="1"/>
          </p:cNvSpPr>
          <p:nvPr>
            <p:ph type="sldNum" sz="quarter" idx="5"/>
          </p:nvPr>
        </p:nvSpPr>
        <p:spPr/>
        <p:txBody>
          <a:bodyPr/>
          <a:lstStyle/>
          <a:p>
            <a:fld id="{BB1A7F71-A600-874B-8C52-75C3F91F2DFD}" type="slidenum">
              <a:rPr lang="en-US" smtClean="0"/>
              <a:t>11</a:t>
            </a:fld>
            <a:endParaRPr lang="en-US"/>
          </a:p>
        </p:txBody>
      </p:sp>
    </p:spTree>
    <p:extLst>
      <p:ext uri="{BB962C8B-B14F-4D97-AF65-F5344CB8AC3E}">
        <p14:creationId xmlns:p14="http://schemas.microsoft.com/office/powerpoint/2010/main" val="297188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dirty="0"/>
              <a:t>我们设置了每味夸克参与演化的阈值，因此每味夸克的曲线是不同的。</a:t>
            </a:r>
            <a:endParaRPr lang="en-US" altLang="zh-CN"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t>In sea DFs, the curves without uncertainty are the SCI results. They are larger and harder on the valence quark domain, smaller in magnitude on the complementary lower-x domain.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b="0" i="0" dirty="0">
                <a:solidFill>
                  <a:srgbClr val="000000"/>
                </a:solidFill>
                <a:effectLst/>
                <a:latin typeface="NimbusRomNo9L-Regu"/>
              </a:rPr>
              <a:t>The band surrounding each QCD-kindred curve expresses the response to a </a:t>
            </a:r>
            <a:r>
              <a:rPr lang="en-US" altLang="zh-CN" sz="1200" b="0" i="0" dirty="0">
                <a:solidFill>
                  <a:srgbClr val="000000"/>
                </a:solidFill>
                <a:effectLst/>
                <a:latin typeface="txsy"/>
              </a:rPr>
              <a:t>±</a:t>
            </a:r>
            <a:r>
              <a:rPr lang="en-US" altLang="zh-CN" sz="1200" b="0" i="0" dirty="0">
                <a:solidFill>
                  <a:srgbClr val="000000"/>
                </a:solidFill>
                <a:effectLst/>
                <a:latin typeface="NimbusRomNo9L-Regu"/>
              </a:rPr>
              <a:t>5% variation in </a:t>
            </a:r>
            <a:r>
              <a:rPr lang="en-US" altLang="zh-CN" sz="1200" b="0" i="0" dirty="0" err="1">
                <a:solidFill>
                  <a:srgbClr val="000000"/>
                </a:solidFill>
                <a:effectLst/>
                <a:latin typeface="rtxmi"/>
              </a:rPr>
              <a:t>ζ</a:t>
            </a:r>
            <a:r>
              <a:rPr lang="en-US" altLang="zh-CN" sz="1200" b="0" i="0" dirty="0" err="1">
                <a:solidFill>
                  <a:srgbClr val="000000"/>
                </a:solidFill>
                <a:effectLst/>
                <a:latin typeface="txsy"/>
              </a:rPr>
              <a:t>H</a:t>
            </a:r>
            <a:r>
              <a:rPr lang="en-US" altLang="zh-CN" sz="3600" b="0" i="0" dirty="0">
                <a:solidFill>
                  <a:srgbClr val="000000"/>
                </a:solidFill>
                <a:effectLst/>
                <a:latin typeface="txsy"/>
              </a:rPr>
              <a:t>.</a:t>
            </a:r>
            <a:endParaRPr lang="en-US" altLang="zh-CN"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页脚占位符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p:cNvSpPr>
            <a:spLocks noGrp="1"/>
          </p:cNvSpPr>
          <p:nvPr>
            <p:ph type="sldNum" sz="quarter" idx="5"/>
          </p:nvPr>
        </p:nvSpPr>
        <p:spPr/>
        <p:txBody>
          <a:bodyPr/>
          <a:lstStyle/>
          <a:p>
            <a:fld id="{BB1A7F71-A600-874B-8C52-75C3F91F2DFD}" type="slidenum">
              <a:rPr lang="en-US" smtClean="0"/>
              <a:t>12</a:t>
            </a:fld>
            <a:endParaRPr lang="en-US"/>
          </a:p>
        </p:txBody>
      </p:sp>
    </p:spTree>
    <p:extLst>
      <p:ext uri="{BB962C8B-B14F-4D97-AF65-F5344CB8AC3E}">
        <p14:creationId xmlns:p14="http://schemas.microsoft.com/office/powerpoint/2010/main" val="1280193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pPr marL="0" indent="0">
              <a:buNone/>
            </a:pPr>
            <a:r>
              <a:rPr lang="en-US" altLang="zh-CN" sz="3600" dirty="0"/>
              <a:t>The collaboration’s extrapolations yield these values for proton axial charge. In SCI results, the value for u quark is equal to COMPASS value; the absolute value for d quark is less than COMPASS value. While in QCD-kindred results, the absolute value for d quark </a:t>
            </a:r>
            <a:r>
              <a:rPr lang="en-US" altLang="zh-CN" sz="1800" dirty="0"/>
              <a:t>is equal to COMPASS value; the value for u quark is greater than COMPASS value. </a:t>
            </a:r>
            <a:endParaRPr lang="en-US" altLang="zh-CN" sz="1800" b="0" i="0" dirty="0">
              <a:solidFill>
                <a:srgbClr val="000000"/>
              </a:solidFill>
              <a:effectLst/>
              <a:latin typeface="CMR10"/>
            </a:endParaRPr>
          </a:p>
        </p:txBody>
      </p:sp>
      <p:sp>
        <p:nvSpPr>
          <p:cNvPr id="4" name="页脚占位符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p:cNvSpPr>
            <a:spLocks noGrp="1"/>
          </p:cNvSpPr>
          <p:nvPr>
            <p:ph type="sldNum" sz="quarter" idx="5"/>
          </p:nvPr>
        </p:nvSpPr>
        <p:spPr/>
        <p:txBody>
          <a:bodyPr/>
          <a:lstStyle/>
          <a:p>
            <a:fld id="{BB1A7F71-A600-874B-8C52-75C3F91F2DFD}" type="slidenum">
              <a:rPr lang="en-US" smtClean="0"/>
              <a:t>14</a:t>
            </a:fld>
            <a:endParaRPr lang="en-US"/>
          </a:p>
        </p:txBody>
      </p:sp>
    </p:spTree>
    <p:extLst>
      <p:ext uri="{BB962C8B-B14F-4D97-AF65-F5344CB8AC3E}">
        <p14:creationId xmlns:p14="http://schemas.microsoft.com/office/powerpoint/2010/main" val="402617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indent="0">
              <a:buNone/>
            </a:pPr>
            <a:r>
              <a:rPr lang="en-US" altLang="zh-CN" sz="2800" dirty="0"/>
              <a:t>The solid red curve is the SCI prediction for proton. The long-dashed curve is the SCI prediction for neutron and it describe the data well. This is because the longitudinal spin asymmetry is the ratio of polarized and unpolarized proton DFs which have the same power-law behavior in SCI result.</a:t>
            </a:r>
          </a:p>
        </p:txBody>
      </p:sp>
      <p:sp>
        <p:nvSpPr>
          <p:cNvPr id="4" name="页脚占位符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p:cNvSpPr>
            <a:spLocks noGrp="1"/>
          </p:cNvSpPr>
          <p:nvPr>
            <p:ph type="sldNum" sz="quarter" idx="5"/>
          </p:nvPr>
        </p:nvSpPr>
        <p:spPr/>
        <p:txBody>
          <a:bodyPr/>
          <a:lstStyle/>
          <a:p>
            <a:fld id="{BB1A7F71-A600-874B-8C52-75C3F91F2DFD}" type="slidenum">
              <a:rPr lang="en-US" smtClean="0"/>
              <a:t>15</a:t>
            </a:fld>
            <a:endParaRPr lang="en-US"/>
          </a:p>
        </p:txBody>
      </p:sp>
    </p:spTree>
    <p:extLst>
      <p:ext uri="{BB962C8B-B14F-4D97-AF65-F5344CB8AC3E}">
        <p14:creationId xmlns:p14="http://schemas.microsoft.com/office/powerpoint/2010/main" val="3497330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3600" dirty="0"/>
              <a:t>SCI result compare well with </a:t>
            </a:r>
            <a:r>
              <a:rPr lang="en-AU" altLang="zh-CN" sz="6000" dirty="0"/>
              <a:t>COMPASS </a:t>
            </a:r>
            <a:r>
              <a:rPr lang="en-US" altLang="zh-CN" sz="3600" dirty="0"/>
              <a:t>data.</a:t>
            </a:r>
          </a:p>
          <a:p>
            <a:pPr marL="0" indent="0">
              <a:buNone/>
            </a:pPr>
            <a:endParaRPr lang="en-US" altLang="zh-CN" sz="1800" b="0" i="0" dirty="0">
              <a:solidFill>
                <a:srgbClr val="000000"/>
              </a:solidFill>
              <a:effectLst/>
              <a:latin typeface="CMR10"/>
            </a:endParaRPr>
          </a:p>
        </p:txBody>
      </p:sp>
      <p:sp>
        <p:nvSpPr>
          <p:cNvPr id="4" name="页脚占位符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p:cNvSpPr>
            <a:spLocks noGrp="1"/>
          </p:cNvSpPr>
          <p:nvPr>
            <p:ph type="sldNum" sz="quarter" idx="5"/>
          </p:nvPr>
        </p:nvSpPr>
        <p:spPr/>
        <p:txBody>
          <a:bodyPr/>
          <a:lstStyle/>
          <a:p>
            <a:fld id="{BB1A7F71-A600-874B-8C52-75C3F91F2DFD}" type="slidenum">
              <a:rPr lang="en-US" smtClean="0"/>
              <a:t>16</a:t>
            </a:fld>
            <a:endParaRPr lang="en-US"/>
          </a:p>
        </p:txBody>
      </p:sp>
    </p:spTree>
    <p:extLst>
      <p:ext uri="{BB962C8B-B14F-4D97-AF65-F5344CB8AC3E}">
        <p14:creationId xmlns:p14="http://schemas.microsoft.com/office/powerpoint/2010/main" val="808808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Glue accounts for 40% of the proton spin. </a:t>
            </a:r>
            <a:r>
              <a:rPr lang="en-AU" altLang="zh-CN" dirty="0"/>
              <a:t>Valence quark helicity accounts for fifty-six plus(minus) thirteen percent proton spin.</a:t>
            </a:r>
            <a:endParaRPr lang="zh-CN" altLang="en-US" dirty="0"/>
          </a:p>
        </p:txBody>
      </p:sp>
      <p:sp>
        <p:nvSpPr>
          <p:cNvPr id="4" name="页脚占位符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p:cNvSpPr>
            <a:spLocks noGrp="1"/>
          </p:cNvSpPr>
          <p:nvPr>
            <p:ph type="sldNum" sz="quarter" idx="5"/>
          </p:nvPr>
        </p:nvSpPr>
        <p:spPr/>
        <p:txBody>
          <a:bodyPr/>
          <a:lstStyle/>
          <a:p>
            <a:fld id="{BB1A7F71-A600-874B-8C52-75C3F91F2DFD}" type="slidenum">
              <a:rPr lang="en-US" smtClean="0"/>
              <a:t>17</a:t>
            </a:fld>
            <a:endParaRPr lang="en-US"/>
          </a:p>
        </p:txBody>
      </p:sp>
    </p:spTree>
    <p:extLst>
      <p:ext uri="{BB962C8B-B14F-4D97-AF65-F5344CB8AC3E}">
        <p14:creationId xmlns:p14="http://schemas.microsoft.com/office/powerpoint/2010/main" val="735349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35129-ADCD-F616-29B9-D29771982C1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37F5477-F8E9-E272-B63A-1E6A3986DC3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3631F22-5AAB-D745-ADE4-DDE3BBC7147B}"/>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t>1. Valence quark OAM profiles are sensitive to details of proton structure. </a:t>
            </a:r>
          </a:p>
          <a:p>
            <a:r>
              <a:rPr lang="en-US" altLang="zh-CN" dirty="0"/>
              <a:t>2. Sea OAM DF is positive and glue OAM DF is negative.</a:t>
            </a:r>
            <a:endParaRPr lang="zh-CN" altLang="en-US" dirty="0"/>
          </a:p>
        </p:txBody>
      </p:sp>
      <p:sp>
        <p:nvSpPr>
          <p:cNvPr id="4" name="页脚占位符 3">
            <a:extLst>
              <a:ext uri="{FF2B5EF4-FFF2-40B4-BE49-F238E27FC236}">
                <a16:creationId xmlns:a16="http://schemas.microsoft.com/office/drawing/2014/main" id="{F23C70DE-21DD-4D1A-FB9C-E327E1E82CB0}"/>
              </a:ext>
            </a:extLst>
          </p:cNvPr>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a:extLst>
              <a:ext uri="{FF2B5EF4-FFF2-40B4-BE49-F238E27FC236}">
                <a16:creationId xmlns:a16="http://schemas.microsoft.com/office/drawing/2014/main" id="{B42135E8-A2A7-3687-13F9-A50F020054E4}"/>
              </a:ext>
            </a:extLst>
          </p:cNvPr>
          <p:cNvSpPr>
            <a:spLocks noGrp="1"/>
          </p:cNvSpPr>
          <p:nvPr>
            <p:ph type="sldNum" sz="quarter" idx="5"/>
          </p:nvPr>
        </p:nvSpPr>
        <p:spPr/>
        <p:txBody>
          <a:bodyPr/>
          <a:lstStyle/>
          <a:p>
            <a:fld id="{BB1A7F71-A600-874B-8C52-75C3F91F2DFD}" type="slidenum">
              <a:rPr lang="en-US" smtClean="0"/>
              <a:t>18</a:t>
            </a:fld>
            <a:endParaRPr lang="en-US"/>
          </a:p>
        </p:txBody>
      </p:sp>
    </p:spTree>
    <p:extLst>
      <p:ext uri="{BB962C8B-B14F-4D97-AF65-F5344CB8AC3E}">
        <p14:creationId xmlns:p14="http://schemas.microsoft.com/office/powerpoint/2010/main" val="3134533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br>
              <a:rPr lang="en-US" altLang="zh-CN" dirty="0"/>
            </a:br>
            <a:endParaRPr lang="zh-CN" altLang="en-US" dirty="0"/>
          </a:p>
        </p:txBody>
      </p:sp>
      <p:sp>
        <p:nvSpPr>
          <p:cNvPr id="4" name="页脚占位符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p:cNvSpPr>
            <a:spLocks noGrp="1"/>
          </p:cNvSpPr>
          <p:nvPr>
            <p:ph type="sldNum" sz="quarter" idx="5"/>
          </p:nvPr>
        </p:nvSpPr>
        <p:spPr/>
        <p:txBody>
          <a:bodyPr/>
          <a:lstStyle/>
          <a:p>
            <a:fld id="{BB1A7F71-A600-874B-8C52-75C3F91F2DFD}" type="slidenum">
              <a:rPr lang="en-US" smtClean="0"/>
              <a:t>19</a:t>
            </a:fld>
            <a:endParaRPr lang="en-US"/>
          </a:p>
        </p:txBody>
      </p:sp>
    </p:spTree>
    <p:extLst>
      <p:ext uri="{BB962C8B-B14F-4D97-AF65-F5344CB8AC3E}">
        <p14:creationId xmlns:p14="http://schemas.microsoft.com/office/powerpoint/2010/main" val="936221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7200" y="719138"/>
            <a:ext cx="6400800" cy="3600450"/>
          </a:xfrm>
        </p:spPr>
      </p:sp>
      <p:sp>
        <p:nvSpPr>
          <p:cNvPr id="3" name="备注占位符 2"/>
          <p:cNvSpPr>
            <a:spLocks noGrp="1"/>
          </p:cNvSpPr>
          <p:nvPr>
            <p:ph type="body" idx="1"/>
          </p:nvPr>
        </p:nvSpPr>
        <p:spPr/>
        <p:txBody>
          <a:bodyPr/>
          <a:lstStyle/>
          <a:p>
            <a:pPr marL="0" indent="0">
              <a:buNone/>
            </a:pPr>
            <a:endParaRPr lang="en-US" altLang="zh-CN" dirty="0"/>
          </a:p>
        </p:txBody>
      </p:sp>
      <p:sp>
        <p:nvSpPr>
          <p:cNvPr id="4" name="页脚占位符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p:cNvSpPr>
            <a:spLocks noGrp="1"/>
          </p:cNvSpPr>
          <p:nvPr>
            <p:ph type="sldNum" sz="quarter" idx="5"/>
          </p:nvPr>
        </p:nvSpPr>
        <p:spPr/>
        <p:txBody>
          <a:bodyPr/>
          <a:lstStyle/>
          <a:p>
            <a:fld id="{BB1A7F71-A600-874B-8C52-75C3F91F2DFD}"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幻灯片图像占位符 1"/>
          <p:cNvSpPr>
            <a:spLocks noGrp="1" noRot="1" noChangeAspect="1"/>
          </p:cNvSpPr>
          <p:nvPr>
            <p:ph type="sldImg"/>
          </p:nvPr>
        </p:nvSpPr>
        <p:spPr bwMode="auto"/>
      </p:sp>
      <p:sp>
        <p:nvSpPr>
          <p:cNvPr id="3" name="备注占位符 2"/>
          <p:cNvSpPr>
            <a:spLocks noGrp="1"/>
          </p:cNvSpPr>
          <p:nvPr>
            <p:ph type="body" idx="1"/>
          </p:nvPr>
        </p:nvSpPr>
        <p:spPr bwMode="auto"/>
        <p:txBody>
          <a:bodyPr>
            <a:normAutofit fontScale="47500" lnSpcReduction="20000"/>
          </a:bodyPr>
          <a:lstStyle/>
          <a:p>
            <a:pPr marL="0" marR="0" lvl="0" indent="0" algn="just" defTabSz="457200" rtl="0" eaLnBrk="1" fontAlgn="auto" latinLnBrk="0" hangingPunct="1">
              <a:lnSpc>
                <a:spcPct val="100000"/>
              </a:lnSpc>
              <a:spcBef>
                <a:spcPts val="0"/>
              </a:spcBef>
              <a:spcAft>
                <a:spcPts val="0"/>
              </a:spcAft>
              <a:buClrTx/>
              <a:buSzTx/>
              <a:buFont typeface="Wingdings" panose="05000000000000000000" charset="0"/>
              <a:buNone/>
              <a:tabLst/>
              <a:defRPr/>
            </a:pPr>
            <a:r>
              <a:rPr lang="en-US" altLang="zh-CN" sz="2800" b="0" dirty="0">
                <a:latin typeface="DengXian"/>
                <a:ea typeface="DengXian"/>
                <a:cs typeface="Times New Roman"/>
              </a:rPr>
              <a:t>1. We briefly introduce the </a:t>
            </a:r>
            <a:r>
              <a:rPr kumimoji="0" lang="en-US" altLang="zh-CN" sz="2800" b="0" i="0" u="none" strike="noStrike" kern="0" cap="none" spc="0" normalizeH="0" baseline="0" noProof="0" dirty="0">
                <a:ln w="0"/>
                <a:solidFill>
                  <a:srgbClr val="92278F"/>
                </a:solidFill>
                <a:effectLst/>
                <a:uLnTx/>
                <a:uFillTx/>
                <a:latin typeface="Trebuchet MS"/>
                <a:ea typeface="+mj-ea"/>
                <a:cs typeface="Arial"/>
              </a:rPr>
              <a:t>Dyson-Schwinger Equations. It is the </a:t>
            </a:r>
            <a:r>
              <a:rPr lang="en-US" altLang="zh-CN" sz="2800" dirty="0">
                <a:solidFill>
                  <a:schemeClr val="tx2">
                    <a:lumMod val="75000"/>
                  </a:schemeClr>
                </a:solidFill>
                <a:cs typeface="+mn-lt"/>
                <a:sym typeface="+mn-ea"/>
              </a:rPr>
              <a:t>nonperturbative</a:t>
            </a:r>
            <a:r>
              <a:rPr lang="en-US" altLang="zh-CN" sz="2800" b="0" dirty="0">
                <a:solidFill>
                  <a:schemeClr val="tx2">
                    <a:lumMod val="75000"/>
                  </a:schemeClr>
                </a:solidFill>
                <a:latin typeface="+mn-lt"/>
                <a:ea typeface="+mn-ea"/>
                <a:cs typeface="+mn-lt"/>
                <a:sym typeface="+mn-ea"/>
              </a:rPr>
              <a:t> and </a:t>
            </a:r>
            <a:r>
              <a:rPr lang="en-US" altLang="zh-CN" sz="2800" dirty="0">
                <a:solidFill>
                  <a:schemeClr val="tx2">
                    <a:lumMod val="75000"/>
                  </a:schemeClr>
                </a:solidFill>
                <a:cs typeface="+mn-lt"/>
                <a:sym typeface="+mn-ea"/>
              </a:rPr>
              <a:t>symmetry-preserving </a:t>
            </a:r>
            <a:r>
              <a:rPr lang="en-US" altLang="zh-CN" sz="4000" dirty="0">
                <a:cs typeface="+mn-lt"/>
                <a:sym typeface="+mn-ea"/>
              </a:rPr>
              <a:t>Continuum Schwinger function method. On the right side, we list the </a:t>
            </a:r>
            <a:r>
              <a:rPr kumimoji="0" lang="en-US" altLang="zh-CN" sz="2800" b="0" i="1" u="none" strike="noStrike" kern="0" cap="none" spc="0" normalizeH="0" baseline="0" noProof="0" dirty="0">
                <a:ln w="0"/>
                <a:solidFill>
                  <a:srgbClr val="92278F"/>
                </a:solidFill>
                <a:effectLst/>
                <a:uLnTx/>
                <a:uFillTx/>
                <a:latin typeface="Trebuchet MS"/>
                <a:ea typeface="+mj-ea"/>
                <a:cs typeface="Arial"/>
              </a:rPr>
              <a:t>Dyson-Schwinger Equations </a:t>
            </a:r>
            <a:r>
              <a:rPr kumimoji="0" lang="en-US" altLang="zh-CN" sz="2800" b="0" i="0" u="none" strike="noStrike" kern="0" cap="none" spc="0" normalizeH="0" baseline="0" noProof="0" dirty="0">
                <a:ln w="0"/>
                <a:solidFill>
                  <a:srgbClr val="92278F"/>
                </a:solidFill>
                <a:effectLst/>
                <a:uLnTx/>
                <a:uFillTx/>
                <a:latin typeface="Trebuchet MS"/>
                <a:ea typeface="+mj-ea"/>
                <a:cs typeface="Arial"/>
              </a:rPr>
              <a:t>of quark, diquark and baryon which correspond to the </a:t>
            </a:r>
            <a:r>
              <a:rPr kumimoji="0" lang="en-US" altLang="zh-CN" sz="2800" b="0" i="1" u="none" strike="noStrike" kern="0" cap="none" spc="0" normalizeH="0" baseline="0" noProof="0" dirty="0">
                <a:ln w="0"/>
                <a:solidFill>
                  <a:srgbClr val="92278F"/>
                </a:solidFill>
                <a:effectLst/>
                <a:uLnTx/>
                <a:uFillTx/>
                <a:latin typeface="Trebuchet MS"/>
                <a:ea typeface="+mj-ea"/>
                <a:cs typeface="Arial"/>
              </a:rPr>
              <a:t>Gap equation</a:t>
            </a:r>
            <a:r>
              <a:rPr kumimoji="0" lang="en-US" altLang="zh-CN" sz="2800" b="0" i="0" u="none" strike="noStrike" kern="0" cap="none" spc="0" normalizeH="0" baseline="0" noProof="0" dirty="0">
                <a:ln w="0"/>
                <a:solidFill>
                  <a:srgbClr val="92278F"/>
                </a:solidFill>
                <a:effectLst/>
                <a:uLnTx/>
                <a:uFillTx/>
                <a:latin typeface="Trebuchet MS"/>
                <a:ea typeface="+mj-ea"/>
                <a:cs typeface="Arial"/>
              </a:rPr>
              <a:t>, </a:t>
            </a:r>
            <a:r>
              <a:rPr lang="en-US" altLang="zh-CN" sz="2800" i="1" kern="0" dirty="0">
                <a:solidFill>
                  <a:prstClr val="black"/>
                </a:solidFill>
                <a:latin typeface="Calibri"/>
                <a:cs typeface="Arial"/>
              </a:rPr>
              <a:t>Bethe-Salpeter</a:t>
            </a:r>
            <a:r>
              <a:rPr lang="en-US" altLang="zh-CN" sz="2800" b="1" kern="1200" noProof="0" dirty="0">
                <a:solidFill>
                  <a:schemeClr val="tx1"/>
                </a:solidFill>
                <a:latin typeface="DengXian"/>
                <a:ea typeface="DengXian"/>
                <a:cs typeface="Times New Roman"/>
              </a:rPr>
              <a:t> </a:t>
            </a:r>
            <a:r>
              <a:rPr kumimoji="0" lang="en-US" altLang="zh-CN" sz="2800" b="0" i="1" u="none" strike="noStrike" kern="0" cap="none" spc="0" normalizeH="0" baseline="0" noProof="0" dirty="0">
                <a:ln>
                  <a:noFill/>
                </a:ln>
                <a:solidFill>
                  <a:prstClr val="black"/>
                </a:solidFill>
                <a:effectLst/>
                <a:uLnTx/>
                <a:uFillTx/>
                <a:latin typeface="Calibri"/>
                <a:cs typeface="Arial"/>
              </a:rPr>
              <a:t>equation </a:t>
            </a:r>
            <a:r>
              <a:rPr kumimoji="0" lang="en-US" altLang="zh-CN" sz="2800" b="0" i="0" u="none" strike="noStrike" kern="0" cap="none" spc="0" normalizeH="0" baseline="0" noProof="0" dirty="0">
                <a:ln>
                  <a:noFill/>
                </a:ln>
                <a:solidFill>
                  <a:prstClr val="black"/>
                </a:solidFill>
                <a:effectLst/>
                <a:uLnTx/>
                <a:uFillTx/>
                <a:latin typeface="Calibri"/>
                <a:cs typeface="Arial"/>
              </a:rPr>
              <a:t>and</a:t>
            </a:r>
            <a:r>
              <a:rPr kumimoji="0" lang="en-US" altLang="zh-CN" sz="2800" b="0" i="1" u="none" strike="noStrike" kern="0" cap="none" spc="0" normalizeH="0" baseline="0" noProof="0" dirty="0">
                <a:ln>
                  <a:noFill/>
                </a:ln>
                <a:solidFill>
                  <a:prstClr val="black"/>
                </a:solidFill>
                <a:effectLst/>
                <a:uLnTx/>
                <a:uFillTx/>
                <a:latin typeface="Calibri"/>
                <a:cs typeface="Arial"/>
              </a:rPr>
              <a:t> Faddeev equation </a:t>
            </a:r>
            <a:r>
              <a:rPr kumimoji="0" lang="en-US" altLang="zh-CN" sz="2800" b="0" i="0" u="none" strike="noStrike" kern="0" cap="none" spc="0" normalizeH="0" baseline="0" noProof="0" dirty="0">
                <a:ln>
                  <a:noFill/>
                </a:ln>
                <a:solidFill>
                  <a:prstClr val="black"/>
                </a:solidFill>
                <a:effectLst/>
                <a:uLnTx/>
                <a:uFillTx/>
                <a:latin typeface="Calibri"/>
                <a:cs typeface="Arial"/>
              </a:rPr>
              <a:t>respectively. </a:t>
            </a:r>
          </a:p>
          <a:p>
            <a:pPr algn="just">
              <a:buFont typeface="Wingdings" panose="05000000000000000000" charset="0"/>
              <a:buNone/>
            </a:pPr>
            <a:r>
              <a:rPr lang="en-US" altLang="zh-CN" sz="2800" dirty="0"/>
              <a:t>2. Using a symmetry-preserving formulation of a vector × vector contact interaction (SCI) </a:t>
            </a:r>
            <a:r>
              <a:rPr lang="en-US" altLang="zh-CN" sz="4000" dirty="0">
                <a:effectLst/>
              </a:rPr>
              <a:t>in which the gluon propagator is not depend on the relative momentum </a:t>
            </a:r>
            <a:r>
              <a:rPr lang="en-US" altLang="zh-CN" sz="2800" dirty="0"/>
              <a:t>and treating the proton as a quark + interacting scalar and axial-vector diquark bound state, whose structure is obtained by solving a </a:t>
            </a:r>
            <a:r>
              <a:rPr lang="en-US" altLang="zh-CN" sz="2800" dirty="0" err="1"/>
              <a:t>Poincaré</a:t>
            </a:r>
            <a:r>
              <a:rPr lang="en-US" altLang="zh-CN" sz="2800" dirty="0"/>
              <a:t>-covariant </a:t>
            </a:r>
            <a:r>
              <a:rPr lang="en-US" altLang="zh-CN" sz="2800" dirty="0" err="1"/>
              <a:t>Faddeev</a:t>
            </a:r>
            <a:r>
              <a:rPr lang="en-US" altLang="zh-CN" sz="2800" dirty="0"/>
              <a:t> equation, we provide a comprehensive, coherent set of predictions for </a:t>
            </a:r>
            <a:r>
              <a:rPr lang="en-US" altLang="zh-CN" sz="2800" dirty="0" err="1"/>
              <a:t>unpolarised</a:t>
            </a:r>
            <a:r>
              <a:rPr lang="en-US" altLang="zh-CN" sz="2800" dirty="0"/>
              <a:t> and </a:t>
            </a:r>
            <a:r>
              <a:rPr lang="en-US" altLang="zh-CN" sz="2800" dirty="0" err="1"/>
              <a:t>polarised</a:t>
            </a:r>
            <a:r>
              <a:rPr lang="en-US" altLang="zh-CN" sz="2800" dirty="0"/>
              <a:t> proton </a:t>
            </a:r>
            <a:r>
              <a:rPr lang="en-US" altLang="zh-CN" sz="2800" dirty="0" err="1"/>
              <a:t>parton</a:t>
            </a:r>
            <a:r>
              <a:rPr lang="en-US" altLang="zh-CN" sz="2800" dirty="0"/>
              <a:t> distribution functions (DFs). </a:t>
            </a:r>
          </a:p>
          <a:p>
            <a:pPr marL="0" marR="0" lvl="0" indent="0" algn="just" defTabSz="457200" rtl="0" eaLnBrk="1" fontAlgn="auto" latinLnBrk="0" hangingPunct="1">
              <a:lnSpc>
                <a:spcPct val="100000"/>
              </a:lnSpc>
              <a:spcBef>
                <a:spcPts val="0"/>
              </a:spcBef>
              <a:spcAft>
                <a:spcPts val="0"/>
              </a:spcAft>
              <a:buClrTx/>
              <a:buSzTx/>
              <a:buFont typeface="Wingdings" panose="05000000000000000000" charset="0"/>
              <a:buNone/>
              <a:tabLst/>
              <a:defRPr/>
            </a:pPr>
            <a:r>
              <a:rPr lang="en-US" altLang="zh-CN" sz="2800" b="0" dirty="0">
                <a:latin typeface="DengXian"/>
                <a:ea typeface="DengXian"/>
                <a:cs typeface="Times New Roman"/>
              </a:rPr>
              <a:t>3. The merit of CI is that it is </a:t>
            </a:r>
            <a:r>
              <a:rPr lang="en-US" altLang="zh-CN" sz="2800" dirty="0">
                <a:solidFill>
                  <a:srgbClr val="FF0000"/>
                </a:solidFill>
              </a:rPr>
              <a:t>algebraic simplicity, transparency and with </a:t>
            </a:r>
            <a:r>
              <a:rPr lang="en-US" altLang="zh-CN" sz="4000" dirty="0">
                <a:solidFill>
                  <a:srgbClr val="FF0000"/>
                </a:solidFill>
              </a:rPr>
              <a:t>no free parameter.</a:t>
            </a:r>
          </a:p>
          <a:p>
            <a:pPr marL="0" marR="0" lvl="0" indent="0" algn="just" defTabSz="457200" rtl="0" eaLnBrk="1" fontAlgn="auto" latinLnBrk="0" hangingPunct="1">
              <a:lnSpc>
                <a:spcPct val="100000"/>
              </a:lnSpc>
              <a:spcBef>
                <a:spcPts val="0"/>
              </a:spcBef>
              <a:spcAft>
                <a:spcPts val="0"/>
              </a:spcAft>
              <a:buClrTx/>
              <a:buSzTx/>
              <a:buFont typeface="Wingdings" panose="05000000000000000000" charset="0"/>
              <a:buNone/>
              <a:tabLst/>
              <a:defRPr/>
            </a:pPr>
            <a:r>
              <a:rPr lang="en-US" altLang="zh-CN" sz="4000" b="0" dirty="0">
                <a:solidFill>
                  <a:srgbClr val="FF0000"/>
                </a:solidFill>
                <a:latin typeface="DengXian"/>
                <a:ea typeface="DengXian"/>
                <a:cs typeface="Times New Roman"/>
              </a:rPr>
              <a:t>4. We use the Rainbow-Ladder truncation to express the quark-gluon vertex and use the static approximation to express the exchange quark in </a:t>
            </a:r>
            <a:r>
              <a:rPr lang="en-US" altLang="zh-CN" sz="4000" b="0" dirty="0" err="1">
                <a:solidFill>
                  <a:srgbClr val="FF0000"/>
                </a:solidFill>
                <a:latin typeface="DengXian"/>
                <a:ea typeface="DengXian"/>
                <a:cs typeface="Times New Roman"/>
              </a:rPr>
              <a:t>Faddeev</a:t>
            </a:r>
            <a:r>
              <a:rPr lang="en-US" altLang="zh-CN" sz="4000" b="0" dirty="0">
                <a:solidFill>
                  <a:srgbClr val="FF0000"/>
                </a:solidFill>
                <a:latin typeface="DengXian"/>
                <a:ea typeface="DengXian"/>
                <a:cs typeface="Times New Roman"/>
              </a:rPr>
              <a:t> equation.</a:t>
            </a:r>
            <a:endParaRPr lang="en-US" altLang="zh-CN" sz="1800" b="0" dirty="0">
              <a:latin typeface="DengXian"/>
              <a:ea typeface="DengXian"/>
              <a:cs typeface="Times New Roman"/>
            </a:endParaRPr>
          </a:p>
        </p:txBody>
      </p:sp>
      <p:sp>
        <p:nvSpPr>
          <p:cNvPr id="4" name="页脚占位符 3"/>
          <p:cNvSpPr>
            <a:spLocks noGrp="1"/>
          </p:cNvSpPr>
          <p:nvPr>
            <p:ph type="ftr" sz="quarter" idx="4"/>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Calibri"/>
                <a:ea typeface="+mn-ea"/>
                <a:cs typeface="Arial"/>
              </a:rPr>
              <a:t>Go to ”Insert (View) | Header and Footer" to add your organization, sponsor, meeting name here; then, click "Apply to All"</a:t>
            </a:r>
            <a:endParaRPr kumimoji="0" sz="1200" b="0" i="0" u="none" strike="noStrike" kern="0" cap="none" spc="0" normalizeH="0" baseline="0" noProof="0">
              <a:ln>
                <a:noFill/>
              </a:ln>
              <a:solidFill>
                <a:prstClr val="black"/>
              </a:solidFill>
              <a:effectLst/>
              <a:uLnTx/>
              <a:uFillTx/>
              <a:latin typeface="等线"/>
              <a:cs typeface="Arial"/>
            </a:endParaRPr>
          </a:p>
        </p:txBody>
      </p:sp>
    </p:spTree>
    <p:extLst>
      <p:ext uri="{BB962C8B-B14F-4D97-AF65-F5344CB8AC3E}">
        <p14:creationId xmlns:p14="http://schemas.microsoft.com/office/powerpoint/2010/main" val="2994223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页脚占位符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p:cNvSpPr>
            <a:spLocks noGrp="1"/>
          </p:cNvSpPr>
          <p:nvPr>
            <p:ph type="sldNum" sz="quarter" idx="5"/>
          </p:nvPr>
        </p:nvSpPr>
        <p:spPr/>
        <p:txBody>
          <a:bodyPr/>
          <a:lstStyle/>
          <a:p>
            <a:fld id="{BB1A7F71-A600-874B-8C52-75C3F91F2DFD}" type="slidenum">
              <a:rPr lang="en-US" smtClean="0"/>
              <a:t>21</a:t>
            </a:fld>
            <a:endParaRPr lang="en-US"/>
          </a:p>
        </p:txBody>
      </p:sp>
    </p:spTree>
    <p:extLst>
      <p:ext uri="{BB962C8B-B14F-4D97-AF65-F5344CB8AC3E}">
        <p14:creationId xmlns:p14="http://schemas.microsoft.com/office/powerpoint/2010/main" val="2489395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t>This is especially true of the sea DFs, which are not guaranteed to be monotonically decreasing. Remarkable structure (</a:t>
            </a:r>
            <a:r>
              <a:rPr lang="en-US" altLang="zh-CN" kern="0" dirty="0"/>
              <a:t>large uncertainties and </a:t>
            </a:r>
            <a:r>
              <a:rPr lang="en-US" altLang="zh-CN" dirty="0"/>
              <a:t>“wiggles”) on valence quark domain is attribute to the scarcity of data on this domain.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t>The fitting outcomes are sensitive to the form of hard scattering kernel used. </a:t>
            </a:r>
          </a:p>
        </p:txBody>
      </p:sp>
      <p:sp>
        <p:nvSpPr>
          <p:cNvPr id="4" name="页脚占位符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p:cNvSpPr>
            <a:spLocks noGrp="1"/>
          </p:cNvSpPr>
          <p:nvPr>
            <p:ph type="sldNum" sz="quarter" idx="5"/>
          </p:nvPr>
        </p:nvSpPr>
        <p:spPr/>
        <p:txBody>
          <a:bodyPr/>
          <a:lstStyle/>
          <a:p>
            <a:fld id="{BB1A7F71-A600-874B-8C52-75C3F91F2DFD}" type="slidenum">
              <a:rPr lang="en-US" smtClean="0"/>
              <a:t>22</a:t>
            </a:fld>
            <a:endParaRPr lang="en-US"/>
          </a:p>
        </p:txBody>
      </p:sp>
    </p:spTree>
    <p:extLst>
      <p:ext uri="{BB962C8B-B14F-4D97-AF65-F5344CB8AC3E}">
        <p14:creationId xmlns:p14="http://schemas.microsoft.com/office/powerpoint/2010/main" val="3736382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至少存在一个有效荷，当被用来积分头阶的微扰</a:t>
            </a:r>
            <a:r>
              <a:rPr lang="en-US" altLang="zh-CN" dirty="0"/>
              <a:t>DGLAP</a:t>
            </a:r>
            <a:r>
              <a:rPr lang="zh-CN" altLang="en-US" dirty="0"/>
              <a:t>方程时，由此定义的演化方程是所有阶有效的。</a:t>
            </a:r>
            <a:endParaRPr lang="en-US" altLang="zh-CN" dirty="0"/>
          </a:p>
          <a:p>
            <a:r>
              <a:rPr lang="en-US" altLang="zh-CN" dirty="0"/>
              <a:t>CSM</a:t>
            </a:r>
            <a:r>
              <a:rPr lang="zh-CN" altLang="en-US" dirty="0"/>
              <a:t>过程无关的有效荷可以被用来积分演化方程。</a:t>
            </a:r>
          </a:p>
        </p:txBody>
      </p:sp>
      <p:sp>
        <p:nvSpPr>
          <p:cNvPr id="4" name="页脚占位符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p:cNvSpPr>
            <a:spLocks noGrp="1"/>
          </p:cNvSpPr>
          <p:nvPr>
            <p:ph type="sldNum" sz="quarter" idx="5"/>
          </p:nvPr>
        </p:nvSpPr>
        <p:spPr/>
        <p:txBody>
          <a:bodyPr/>
          <a:lstStyle/>
          <a:p>
            <a:fld id="{BB1A7F71-A600-874B-8C52-75C3F91F2DFD}" type="slidenum">
              <a:rPr lang="en-US" smtClean="0"/>
              <a:t>23</a:t>
            </a:fld>
            <a:endParaRPr lang="en-US"/>
          </a:p>
        </p:txBody>
      </p:sp>
    </p:spTree>
    <p:extLst>
      <p:ext uri="{BB962C8B-B14F-4D97-AF65-F5344CB8AC3E}">
        <p14:creationId xmlns:p14="http://schemas.microsoft.com/office/powerpoint/2010/main" val="70983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C3D44-E94F-4CF7-4C24-AE8FD3B7631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6BD06AB-D360-C09D-FA83-4F35A559A93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892DD61-F702-FDB4-2766-131F3F8AC6C6}"/>
              </a:ext>
            </a:extLst>
          </p:cNvPr>
          <p:cNvSpPr>
            <a:spLocks noGrp="1"/>
          </p:cNvSpPr>
          <p:nvPr>
            <p:ph type="body" idx="1"/>
          </p:nvPr>
        </p:nvSpPr>
        <p:spPr/>
        <p:txBody>
          <a:bodyPr/>
          <a:lstStyle/>
          <a:p>
            <a:pPr marL="0" indent="0">
              <a:buNone/>
            </a:pPr>
            <a:r>
              <a:rPr lang="zh-CN" altLang="en-US" dirty="0"/>
              <a:t>夸克和对夸克模型下的质子束缚态可以由正则归一化的</a:t>
            </a:r>
            <a:r>
              <a:rPr lang="en-US" altLang="zh-CN" dirty="0" err="1"/>
              <a:t>Faddeev</a:t>
            </a:r>
            <a:r>
              <a:rPr lang="zh-CN" altLang="en-US" dirty="0"/>
              <a:t>振幅（</a:t>
            </a:r>
            <a:r>
              <a:rPr lang="en-US" altLang="zh-CN" dirty="0"/>
              <a:t>1</a:t>
            </a:r>
            <a:r>
              <a:rPr lang="zh-CN" altLang="en-US" dirty="0"/>
              <a:t>）式表示，其中我们考虑了标量和轴矢对夸克的贡献。质子部分子分布函数可以通过如下方式计算：我们以标量</a:t>
            </a:r>
            <a:r>
              <a:rPr lang="en-US" altLang="zh-CN" dirty="0" err="1"/>
              <a:t>ud</a:t>
            </a:r>
            <a:r>
              <a:rPr lang="zh-CN" altLang="en-US" dirty="0"/>
              <a:t>对夸克为例，质子中存在一个</a:t>
            </a:r>
            <a:r>
              <a:rPr lang="en-US" altLang="zh-CN" dirty="0"/>
              <a:t>u</a:t>
            </a:r>
            <a:r>
              <a:rPr lang="zh-CN" altLang="en-US" dirty="0"/>
              <a:t>夸克和标量</a:t>
            </a:r>
            <a:r>
              <a:rPr lang="en-US" altLang="zh-CN" dirty="0" err="1"/>
              <a:t>ud</a:t>
            </a:r>
            <a:r>
              <a:rPr lang="zh-CN" altLang="en-US" dirty="0"/>
              <a:t>对夸克，其中单独的</a:t>
            </a:r>
            <a:r>
              <a:rPr lang="en-US" altLang="zh-CN" dirty="0"/>
              <a:t>u</a:t>
            </a:r>
            <a:r>
              <a:rPr lang="zh-CN" altLang="en-US" dirty="0"/>
              <a:t>夸克携带质子动量分数的概率密度可以通过（</a:t>
            </a:r>
            <a:r>
              <a:rPr lang="en-US" altLang="zh-CN" dirty="0"/>
              <a:t>3</a:t>
            </a:r>
            <a:r>
              <a:rPr lang="zh-CN" altLang="en-US" dirty="0"/>
              <a:t>）式计算，而标量</a:t>
            </a:r>
            <a:r>
              <a:rPr lang="en-US" altLang="zh-CN" dirty="0" err="1"/>
              <a:t>ud</a:t>
            </a:r>
            <a:r>
              <a:rPr lang="zh-CN" altLang="en-US" dirty="0"/>
              <a:t>夸克对中的</a:t>
            </a:r>
            <a:r>
              <a:rPr lang="en-US" altLang="zh-CN" dirty="0"/>
              <a:t>u</a:t>
            </a:r>
            <a:r>
              <a:rPr lang="zh-CN" altLang="en-US" dirty="0"/>
              <a:t>夸克携带质子动量分数的概率密度可以通过（</a:t>
            </a:r>
            <a:r>
              <a:rPr lang="en-US" altLang="zh-CN" dirty="0"/>
              <a:t>7</a:t>
            </a:r>
            <a:r>
              <a:rPr lang="zh-CN" altLang="en-US" dirty="0"/>
              <a:t>）式的卷积进行计算，其中</a:t>
            </a:r>
            <a:r>
              <a:rPr lang="en-US" altLang="zh-CN" dirty="0"/>
              <a:t>s0+</a:t>
            </a:r>
            <a:r>
              <a:rPr lang="zh-CN" altLang="en-US" dirty="0"/>
              <a:t>是质子中的标量</a:t>
            </a:r>
            <a:r>
              <a:rPr lang="en-US" altLang="zh-CN" dirty="0" err="1"/>
              <a:t>ud</a:t>
            </a:r>
            <a:r>
              <a:rPr lang="zh-CN" altLang="en-US" dirty="0"/>
              <a:t>对夸克携带质子动量分数的概率密度，</a:t>
            </a:r>
            <a:r>
              <a:rPr lang="en-US" altLang="zh-CN" dirty="0"/>
              <a:t>u0+</a:t>
            </a:r>
            <a:r>
              <a:rPr lang="zh-CN" altLang="en-US" dirty="0"/>
              <a:t>是标量</a:t>
            </a:r>
            <a:r>
              <a:rPr lang="en-US" altLang="zh-CN" dirty="0" err="1"/>
              <a:t>ud</a:t>
            </a:r>
            <a:r>
              <a:rPr lang="zh-CN" altLang="en-US" dirty="0"/>
              <a:t>对夸克中</a:t>
            </a:r>
            <a:r>
              <a:rPr lang="en-US" altLang="zh-CN" dirty="0"/>
              <a:t>u</a:t>
            </a:r>
            <a:r>
              <a:rPr lang="zh-CN" altLang="en-US" dirty="0"/>
              <a:t>夸克携带</a:t>
            </a:r>
            <a:r>
              <a:rPr lang="en-US" altLang="zh-CN" dirty="0" err="1"/>
              <a:t>ud</a:t>
            </a:r>
            <a:r>
              <a:rPr lang="zh-CN" altLang="en-US" dirty="0"/>
              <a:t>对夸克动量分数的概率密度。在同位旋对称的情况下，标量</a:t>
            </a:r>
            <a:r>
              <a:rPr lang="en-US" altLang="zh-CN" dirty="0" err="1"/>
              <a:t>ud</a:t>
            </a:r>
            <a:r>
              <a:rPr lang="zh-CN" altLang="en-US" dirty="0"/>
              <a:t>夸克对中的</a:t>
            </a:r>
            <a:r>
              <a:rPr lang="en-US" altLang="zh-CN" dirty="0"/>
              <a:t>d</a:t>
            </a:r>
            <a:r>
              <a:rPr lang="zh-CN" altLang="en-US" dirty="0"/>
              <a:t>夸克携带质子动量分数的概率密度与标量</a:t>
            </a:r>
            <a:r>
              <a:rPr lang="en-US" altLang="zh-CN" dirty="0" err="1"/>
              <a:t>ud</a:t>
            </a:r>
            <a:r>
              <a:rPr lang="zh-CN" altLang="en-US" dirty="0"/>
              <a:t>夸克对中的</a:t>
            </a:r>
            <a:r>
              <a:rPr lang="en-US" altLang="zh-CN" dirty="0"/>
              <a:t>u</a:t>
            </a:r>
            <a:r>
              <a:rPr lang="zh-CN" altLang="en-US" dirty="0"/>
              <a:t>夸克携带质子动量分数的概率密度相同（</a:t>
            </a:r>
            <a:r>
              <a:rPr lang="en-US" altLang="zh-CN" dirty="0"/>
              <a:t>12b</a:t>
            </a:r>
            <a:r>
              <a:rPr lang="zh-CN" altLang="en-US" dirty="0"/>
              <a:t>）式。轴矢对夸克可以进行类似的讨论，由于时间限制我就不详细展开讲了。</a:t>
            </a:r>
          </a:p>
        </p:txBody>
      </p:sp>
      <p:sp>
        <p:nvSpPr>
          <p:cNvPr id="4" name="页脚占位符 3">
            <a:extLst>
              <a:ext uri="{FF2B5EF4-FFF2-40B4-BE49-F238E27FC236}">
                <a16:creationId xmlns:a16="http://schemas.microsoft.com/office/drawing/2014/main" id="{2D3B5840-074E-25B1-391A-65E03FD99C24}"/>
              </a:ext>
            </a:extLst>
          </p:cNvPr>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a:extLst>
              <a:ext uri="{FF2B5EF4-FFF2-40B4-BE49-F238E27FC236}">
                <a16:creationId xmlns:a16="http://schemas.microsoft.com/office/drawing/2014/main" id="{A56EA2D3-8D38-71F1-E5F0-8FC163D46BC8}"/>
              </a:ext>
            </a:extLst>
          </p:cNvPr>
          <p:cNvSpPr>
            <a:spLocks noGrp="1"/>
          </p:cNvSpPr>
          <p:nvPr>
            <p:ph type="sldNum" sz="quarter" idx="5"/>
          </p:nvPr>
        </p:nvSpPr>
        <p:spPr/>
        <p:txBody>
          <a:bodyPr/>
          <a:lstStyle/>
          <a:p>
            <a:fld id="{BB1A7F71-A600-874B-8C52-75C3F91F2DFD}" type="slidenum">
              <a:rPr lang="en-US" smtClean="0"/>
              <a:t>3</a:t>
            </a:fld>
            <a:endParaRPr lang="en-US"/>
          </a:p>
        </p:txBody>
      </p:sp>
    </p:spTree>
    <p:extLst>
      <p:ext uri="{BB962C8B-B14F-4D97-AF65-F5344CB8AC3E}">
        <p14:creationId xmlns:p14="http://schemas.microsoft.com/office/powerpoint/2010/main" val="121291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859AD-2D97-92C8-4393-E8CDDDCF1F8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FFC2C21-6A11-B6B2-8522-30CCBC69E42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23F5C4B-2903-8D5E-1820-EE9349900601}"/>
              </a:ext>
            </a:extLst>
          </p:cNvPr>
          <p:cNvSpPr>
            <a:spLocks noGrp="1"/>
          </p:cNvSpPr>
          <p:nvPr>
            <p:ph type="body" idx="1"/>
          </p:nvPr>
        </p:nvSpPr>
        <p:spPr/>
        <p:txBody>
          <a:bodyPr/>
          <a:lstStyle/>
          <a:p>
            <a:pPr marL="0" indent="0">
              <a:buNone/>
            </a:pPr>
            <a:r>
              <a:rPr lang="zh-CN" altLang="en-US" dirty="0"/>
              <a:t>极化的质子部分子分布函数可以通过对称性保持的轴矢流进行计算。这里就不详细讲了。（由于标量对夸克自旋为</a:t>
            </a:r>
            <a:r>
              <a:rPr lang="en-US" altLang="zh-CN" dirty="0"/>
              <a:t>0</a:t>
            </a:r>
            <a:r>
              <a:rPr lang="zh-CN" altLang="en-US" dirty="0"/>
              <a:t>，所以没有探测</a:t>
            </a:r>
            <a:r>
              <a:rPr lang="en-US" altLang="zh-CN" dirty="0" err="1"/>
              <a:t>ud</a:t>
            </a:r>
            <a:r>
              <a:rPr lang="zh-CN" altLang="en-US" dirty="0"/>
              <a:t>对夸克的图。我们还需要加上标量</a:t>
            </a:r>
            <a:r>
              <a:rPr lang="en-US" altLang="zh-CN" dirty="0" err="1"/>
              <a:t>ud</a:t>
            </a:r>
            <a:r>
              <a:rPr lang="zh-CN" altLang="en-US" dirty="0"/>
              <a:t>对夸克到轴矢</a:t>
            </a:r>
            <a:r>
              <a:rPr lang="en-US" altLang="zh-CN" dirty="0" err="1"/>
              <a:t>ud</a:t>
            </a:r>
            <a:r>
              <a:rPr lang="zh-CN" altLang="en-US" dirty="0"/>
              <a:t>对夸克的图，并且由于我们采用了静态近似，所以没有探测转变夸克的图）。</a:t>
            </a:r>
          </a:p>
        </p:txBody>
      </p:sp>
      <p:sp>
        <p:nvSpPr>
          <p:cNvPr id="4" name="页脚占位符 3">
            <a:extLst>
              <a:ext uri="{FF2B5EF4-FFF2-40B4-BE49-F238E27FC236}">
                <a16:creationId xmlns:a16="http://schemas.microsoft.com/office/drawing/2014/main" id="{06F2FE70-5F80-DCF1-9FA8-DAD87ECD6AF5}"/>
              </a:ext>
            </a:extLst>
          </p:cNvPr>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a:extLst>
              <a:ext uri="{FF2B5EF4-FFF2-40B4-BE49-F238E27FC236}">
                <a16:creationId xmlns:a16="http://schemas.microsoft.com/office/drawing/2014/main" id="{231BECB4-993F-7C3E-7420-5D27D01C6758}"/>
              </a:ext>
            </a:extLst>
          </p:cNvPr>
          <p:cNvSpPr>
            <a:spLocks noGrp="1"/>
          </p:cNvSpPr>
          <p:nvPr>
            <p:ph type="sldNum" sz="quarter" idx="5"/>
          </p:nvPr>
        </p:nvSpPr>
        <p:spPr/>
        <p:txBody>
          <a:bodyPr/>
          <a:lstStyle/>
          <a:p>
            <a:fld id="{BB1A7F71-A600-874B-8C52-75C3F91F2DFD}" type="slidenum">
              <a:rPr lang="en-US" smtClean="0"/>
              <a:t>4</a:t>
            </a:fld>
            <a:endParaRPr lang="en-US"/>
          </a:p>
        </p:txBody>
      </p:sp>
    </p:spTree>
    <p:extLst>
      <p:ext uri="{BB962C8B-B14F-4D97-AF65-F5344CB8AC3E}">
        <p14:creationId xmlns:p14="http://schemas.microsoft.com/office/powerpoint/2010/main" val="2028819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D26AE-1E2E-CEB1-0679-0ED6A1A4098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EA57932-AD33-E747-8671-EFFD15A70F1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7F29F94-54CE-90E1-A432-66048D3274BB}"/>
              </a:ext>
            </a:extLst>
          </p:cNvPr>
          <p:cNvSpPr>
            <a:spLocks noGrp="1"/>
          </p:cNvSpPr>
          <p:nvPr>
            <p:ph type="body" idx="1"/>
          </p:nvPr>
        </p:nvSpPr>
        <p:spPr/>
        <p:txBody>
          <a:bodyPr/>
          <a:lstStyle/>
          <a:p>
            <a:pPr marL="0" indent="0">
              <a:buNone/>
            </a:pPr>
            <a:r>
              <a:rPr lang="zh-CN" altLang="en-US" dirty="0"/>
              <a:t>极化的质子部分子分布函数可以通过对称性保持的轴矢流进行计算。这里就不详细讲了。（由于标量对夸克自旋为</a:t>
            </a:r>
            <a:r>
              <a:rPr lang="en-US" altLang="zh-CN" dirty="0"/>
              <a:t>0</a:t>
            </a:r>
            <a:r>
              <a:rPr lang="zh-CN" altLang="en-US" dirty="0"/>
              <a:t>，所以没有探测</a:t>
            </a:r>
            <a:r>
              <a:rPr lang="en-US" altLang="zh-CN" dirty="0" err="1"/>
              <a:t>ud</a:t>
            </a:r>
            <a:r>
              <a:rPr lang="zh-CN" altLang="en-US" dirty="0"/>
              <a:t>对夸克的图。我们还需要加上标量</a:t>
            </a:r>
            <a:r>
              <a:rPr lang="en-US" altLang="zh-CN" dirty="0" err="1"/>
              <a:t>ud</a:t>
            </a:r>
            <a:r>
              <a:rPr lang="zh-CN" altLang="en-US" dirty="0"/>
              <a:t>对夸克到轴矢</a:t>
            </a:r>
            <a:r>
              <a:rPr lang="en-US" altLang="zh-CN" dirty="0" err="1"/>
              <a:t>ud</a:t>
            </a:r>
            <a:r>
              <a:rPr lang="zh-CN" altLang="en-US" dirty="0"/>
              <a:t>对夸克的图，并且由于我们采用了静态近似，所以没有探测转变夸克的图）。</a:t>
            </a:r>
          </a:p>
        </p:txBody>
      </p:sp>
      <p:sp>
        <p:nvSpPr>
          <p:cNvPr id="4" name="页脚占位符 3">
            <a:extLst>
              <a:ext uri="{FF2B5EF4-FFF2-40B4-BE49-F238E27FC236}">
                <a16:creationId xmlns:a16="http://schemas.microsoft.com/office/drawing/2014/main" id="{378D4385-0959-C4B8-6C3B-FDBD7E9AF035}"/>
              </a:ext>
            </a:extLst>
          </p:cNvPr>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a:extLst>
              <a:ext uri="{FF2B5EF4-FFF2-40B4-BE49-F238E27FC236}">
                <a16:creationId xmlns:a16="http://schemas.microsoft.com/office/drawing/2014/main" id="{29591D45-A879-17C1-7506-1A8D91C46BAF}"/>
              </a:ext>
            </a:extLst>
          </p:cNvPr>
          <p:cNvSpPr>
            <a:spLocks noGrp="1"/>
          </p:cNvSpPr>
          <p:nvPr>
            <p:ph type="sldNum" sz="quarter" idx="5"/>
          </p:nvPr>
        </p:nvSpPr>
        <p:spPr/>
        <p:txBody>
          <a:bodyPr/>
          <a:lstStyle/>
          <a:p>
            <a:fld id="{BB1A7F71-A600-874B-8C52-75C3F91F2DFD}" type="slidenum">
              <a:rPr lang="en-US" smtClean="0"/>
              <a:t>5</a:t>
            </a:fld>
            <a:endParaRPr lang="en-US"/>
          </a:p>
        </p:txBody>
      </p:sp>
    </p:spTree>
    <p:extLst>
      <p:ext uri="{BB962C8B-B14F-4D97-AF65-F5344CB8AC3E}">
        <p14:creationId xmlns:p14="http://schemas.microsoft.com/office/powerpoint/2010/main" val="3580632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6BEFE-9BDD-B5E9-AB82-661E4E31C22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7DD8D2D-B374-82BA-66F2-BB8F5E53864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B43AFC0-0294-B0A6-75BE-62B82D313718}"/>
              </a:ext>
            </a:extLst>
          </p:cNvPr>
          <p:cNvSpPr>
            <a:spLocks noGrp="1"/>
          </p:cNvSpPr>
          <p:nvPr>
            <p:ph type="body" idx="1"/>
          </p:nvPr>
        </p:nvSpPr>
        <p:spPr/>
        <p:txBody>
          <a:bodyPr/>
          <a:lstStyle/>
          <a:p>
            <a:pPr marL="228600" indent="-228600">
              <a:buAutoNum type="arabicPeriod"/>
            </a:pPr>
            <a:r>
              <a:rPr lang="en-US" altLang="zh-CN" dirty="0"/>
              <a:t>We calculate the </a:t>
            </a:r>
            <a:r>
              <a:rPr lang="en-GB" altLang="zh-CN" sz="1200" dirty="0"/>
              <a:t>unpolarised and polarised proton </a:t>
            </a:r>
            <a:r>
              <a:rPr lang="en-GB" altLang="zh-CN" sz="1200" dirty="0" err="1"/>
              <a:t>parton</a:t>
            </a:r>
            <a:r>
              <a:rPr lang="en-GB" altLang="zh-CN" sz="1200" dirty="0"/>
              <a:t> distribution functions </a:t>
            </a:r>
            <a:r>
              <a:rPr lang="en-US" altLang="zh-CN" sz="1200" dirty="0"/>
              <a:t>u</a:t>
            </a:r>
            <a:r>
              <a:rPr lang="en-US" altLang="zh-CN" dirty="0"/>
              <a:t>sing symmetry-preserving vector and axial-vector currents respectively. The symmetry preserving currents can be found in this two references. </a:t>
            </a:r>
            <a:r>
              <a:rPr lang="en-GB" altLang="zh-CN" sz="1200" dirty="0"/>
              <a:t>The calculated DFs are reliably interpolated using the following </a:t>
            </a:r>
            <a:r>
              <a:rPr lang="en-US" altLang="zh-CN" dirty="0"/>
              <a:t>Gegenbauer polynomials</a:t>
            </a:r>
            <a:r>
              <a:rPr lang="en-GB" altLang="zh-CN" sz="1200" dirty="0"/>
              <a:t>. The </a:t>
            </a:r>
            <a:r>
              <a:rPr lang="en-US" altLang="zh-CN" dirty="0"/>
              <a:t>coefficients are listed in right Table. </a:t>
            </a:r>
          </a:p>
          <a:p>
            <a:pPr marL="228600" indent="-228600">
              <a:buAutoNum type="arabicPeriod"/>
            </a:pPr>
            <a:r>
              <a:rPr lang="en-GB" altLang="zh-CN" sz="1200" dirty="0"/>
              <a:t>Because time may not be enough, I just give the final results here. If you are interested in the details, please see this paper for reference. </a:t>
            </a:r>
            <a:endParaRPr lang="zh-CN" altLang="en-US" dirty="0"/>
          </a:p>
        </p:txBody>
      </p:sp>
      <p:sp>
        <p:nvSpPr>
          <p:cNvPr id="4" name="页脚占位符 3">
            <a:extLst>
              <a:ext uri="{FF2B5EF4-FFF2-40B4-BE49-F238E27FC236}">
                <a16:creationId xmlns:a16="http://schemas.microsoft.com/office/drawing/2014/main" id="{D8C41024-4676-1933-274B-3A46856D61C0}"/>
              </a:ext>
            </a:extLst>
          </p:cNvPr>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a:extLst>
              <a:ext uri="{FF2B5EF4-FFF2-40B4-BE49-F238E27FC236}">
                <a16:creationId xmlns:a16="http://schemas.microsoft.com/office/drawing/2014/main" id="{9BC3364E-3747-DE61-B67B-5A0C79C9FAF5}"/>
              </a:ext>
            </a:extLst>
          </p:cNvPr>
          <p:cNvSpPr>
            <a:spLocks noGrp="1"/>
          </p:cNvSpPr>
          <p:nvPr>
            <p:ph type="sldNum" sz="quarter" idx="5"/>
          </p:nvPr>
        </p:nvSpPr>
        <p:spPr/>
        <p:txBody>
          <a:bodyPr/>
          <a:lstStyle/>
          <a:p>
            <a:fld id="{BB1A7F71-A600-874B-8C52-75C3F91F2DFD}" type="slidenum">
              <a:rPr lang="en-US" smtClean="0"/>
              <a:t>6</a:t>
            </a:fld>
            <a:endParaRPr lang="en-US"/>
          </a:p>
        </p:txBody>
      </p:sp>
    </p:spTree>
    <p:extLst>
      <p:ext uri="{BB962C8B-B14F-4D97-AF65-F5344CB8AC3E}">
        <p14:creationId xmlns:p14="http://schemas.microsoft.com/office/powerpoint/2010/main" val="1235526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7200" y="719138"/>
            <a:ext cx="6400800" cy="3600450"/>
          </a:xfrm>
        </p:spPr>
      </p:sp>
      <p:sp>
        <p:nvSpPr>
          <p:cNvPr id="3" name="备注占位符 2"/>
          <p:cNvSpPr>
            <a:spLocks noGrp="1"/>
          </p:cNvSpPr>
          <p:nvPr>
            <p:ph type="body" idx="1"/>
          </p:nvPr>
        </p:nvSpPr>
        <p:spPr/>
        <p:txBody>
          <a:bodyPr>
            <a:normAutofit fontScale="925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800" dirty="0"/>
              <a:t>类</a:t>
            </a:r>
            <a:r>
              <a:rPr lang="en-US" altLang="zh-CN" sz="1800" dirty="0"/>
              <a:t>QCD</a:t>
            </a:r>
            <a:r>
              <a:rPr lang="zh-CN" altLang="en-US" sz="1800" dirty="0"/>
              <a:t>模型是一种动量依赖的参数化模型，对动量依赖的</a:t>
            </a:r>
            <a:r>
              <a:rPr lang="en-US" altLang="zh-CN" sz="1800" dirty="0"/>
              <a:t>Schwinger</a:t>
            </a:r>
            <a:r>
              <a:rPr lang="zh-CN" altLang="en-US" sz="1800" dirty="0"/>
              <a:t>函数进行参数化，能够模拟实际的</a:t>
            </a:r>
            <a:r>
              <a:rPr lang="en-US" altLang="zh-CN" sz="1800" dirty="0"/>
              <a:t>QCD</a:t>
            </a:r>
            <a:r>
              <a:rPr lang="zh-CN" altLang="en-US" sz="1800" dirty="0"/>
              <a:t>相互作用。</a:t>
            </a:r>
            <a:endParaRPr lang="en-US" altLang="zh-CN"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800" dirty="0"/>
              <a:t>极化与非极化的部分子分布函数的比值在小</a:t>
            </a:r>
            <a:r>
              <a:rPr lang="en-US" altLang="zh-CN" sz="1800" dirty="0"/>
              <a:t>x</a:t>
            </a:r>
            <a:r>
              <a:rPr lang="zh-CN" altLang="en-US" sz="1800" dirty="0"/>
              <a:t>处趋于</a:t>
            </a:r>
            <a:r>
              <a:rPr lang="en-US" altLang="zh-CN" sz="1800" dirty="0"/>
              <a:t>0</a:t>
            </a:r>
            <a:r>
              <a:rPr lang="zh-CN" altLang="en-US" sz="1800" dirty="0"/>
              <a:t>，在大</a:t>
            </a:r>
            <a:r>
              <a:rPr lang="en-US" altLang="zh-CN" sz="1800" dirty="0"/>
              <a:t>x</a:t>
            </a:r>
            <a:r>
              <a:rPr lang="zh-CN" altLang="en-US" sz="1800" dirty="0"/>
              <a:t>处趋于常数。</a:t>
            </a:r>
            <a:endParaRPr lang="en-US" altLang="zh-CN"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800" dirty="0"/>
              <a:t>Now I give a brief introduction of the </a:t>
            </a:r>
            <a:r>
              <a:rPr lang="en-US" altLang="zh-CN" sz="4000" dirty="0"/>
              <a:t>QCD-kindred</a:t>
            </a:r>
            <a:r>
              <a:rPr lang="en-GB" altLang="zh-CN" sz="4000" dirty="0"/>
              <a:t> results before comparing with SCI results.</a:t>
            </a:r>
            <a:endParaRPr lang="en-US" altLang="zh-CN"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800" dirty="0"/>
              <a:t>In large-ζ DF phenomenology, it is typically argued that there to is no correlation between the helicity of the struck quark and that of the parent proton, in which case the </a:t>
            </a:r>
            <a:r>
              <a:rPr lang="en-US" altLang="zh-CN" sz="1800" dirty="0" err="1"/>
              <a:t>polarised:unpolarised</a:t>
            </a:r>
            <a:r>
              <a:rPr lang="en-US" altLang="zh-CN" sz="1800" dirty="0"/>
              <a:t> ratio of DFs should vanish as x → 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800" dirty="0"/>
              <a:t>The polarized proton DFs is normalized by the proton axial charge which value can be found in this paper.</a:t>
            </a:r>
            <a:endParaRPr lang="zh-CN" altLang="en-US" sz="1800" dirty="0"/>
          </a:p>
        </p:txBody>
      </p:sp>
      <p:sp>
        <p:nvSpPr>
          <p:cNvPr id="4" name="页脚占位符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p:cNvSpPr>
            <a:spLocks noGrp="1"/>
          </p:cNvSpPr>
          <p:nvPr>
            <p:ph type="sldNum" sz="quarter" idx="5"/>
          </p:nvPr>
        </p:nvSpPr>
        <p:spPr/>
        <p:txBody>
          <a:bodyPr/>
          <a:lstStyle/>
          <a:p>
            <a:fld id="{BB1A7F71-A600-874B-8C52-75C3F91F2DFD}" type="slidenum">
              <a:rPr lang="en-US" smtClean="0"/>
              <a:t>7</a:t>
            </a:fld>
            <a:endParaRPr lang="en-US"/>
          </a:p>
        </p:txBody>
      </p:sp>
    </p:spTree>
    <p:extLst>
      <p:ext uri="{BB962C8B-B14F-4D97-AF65-F5344CB8AC3E}">
        <p14:creationId xmlns:p14="http://schemas.microsoft.com/office/powerpoint/2010/main" val="2121647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pPr marL="0" indent="0">
              <a:buNone/>
            </a:pPr>
            <a:r>
              <a:rPr lang="zh-CN" altLang="en-US" sz="1800" b="0" i="0" dirty="0">
                <a:solidFill>
                  <a:srgbClr val="000000"/>
                </a:solidFill>
                <a:effectLst/>
                <a:latin typeface="CMR8"/>
              </a:rPr>
              <a:t>我们发现</a:t>
            </a:r>
            <a:r>
              <a:rPr lang="en-US" altLang="zh-CN" sz="1800" b="0" i="0" dirty="0">
                <a:solidFill>
                  <a:srgbClr val="000000"/>
                </a:solidFill>
                <a:effectLst/>
                <a:latin typeface="CMR8"/>
              </a:rPr>
              <a:t>SCI</a:t>
            </a:r>
            <a:r>
              <a:rPr lang="zh-CN" altLang="en-US" sz="1800" b="0" i="0" dirty="0">
                <a:solidFill>
                  <a:srgbClr val="000000"/>
                </a:solidFill>
                <a:effectLst/>
                <a:latin typeface="CMR8"/>
              </a:rPr>
              <a:t>的曲线比类</a:t>
            </a:r>
            <a:r>
              <a:rPr lang="en-US" altLang="zh-CN" sz="1800" b="0" i="0" dirty="0">
                <a:solidFill>
                  <a:srgbClr val="000000"/>
                </a:solidFill>
                <a:effectLst/>
                <a:latin typeface="CMR8"/>
              </a:rPr>
              <a:t>QCD</a:t>
            </a:r>
            <a:r>
              <a:rPr lang="zh-CN" altLang="en-US" sz="1800" b="0" i="0" dirty="0">
                <a:solidFill>
                  <a:srgbClr val="000000"/>
                </a:solidFill>
                <a:effectLst/>
                <a:latin typeface="CMR8"/>
              </a:rPr>
              <a:t>模型更宽，且有着完全不同的端点行为，但每味夸克携带的动量分数是一样的。</a:t>
            </a:r>
            <a:endParaRPr lang="en-US" altLang="zh-CN" sz="1800" b="0" i="0" dirty="0">
              <a:solidFill>
                <a:srgbClr val="000000"/>
              </a:solidFill>
              <a:effectLst/>
              <a:latin typeface="CMR8"/>
            </a:endParaRPr>
          </a:p>
          <a:p>
            <a:pPr marL="0" indent="0">
              <a:buNone/>
            </a:pPr>
            <a:r>
              <a:rPr lang="en-US" altLang="zh-CN" sz="1800" b="0" i="0" dirty="0">
                <a:solidFill>
                  <a:srgbClr val="000000"/>
                </a:solidFill>
                <a:effectLst/>
                <a:latin typeface="CMR8"/>
              </a:rPr>
              <a:t>Now we can make a comparison between </a:t>
            </a:r>
            <a:r>
              <a:rPr lang="en-US" altLang="zh-CN" sz="4000" dirty="0"/>
              <a:t>SCI</a:t>
            </a:r>
            <a:r>
              <a:rPr lang="zh-CN" altLang="en-US" sz="4000" dirty="0"/>
              <a:t> </a:t>
            </a:r>
            <a:r>
              <a:rPr lang="en-US" altLang="zh-CN" sz="4000" dirty="0"/>
              <a:t>and QCD-kindred results.</a:t>
            </a:r>
            <a:endParaRPr lang="en-US" altLang="zh-CN" sz="1800" b="0" i="0" dirty="0">
              <a:solidFill>
                <a:srgbClr val="000000"/>
              </a:solidFill>
              <a:effectLst/>
              <a:latin typeface="CMR8"/>
            </a:endParaRPr>
          </a:p>
          <a:p>
            <a:pPr marL="228600" indent="-228600">
              <a:buAutoNum type="arabicPeriod"/>
            </a:pPr>
            <a:r>
              <a:rPr lang="en-US" altLang="zh-CN" sz="1800" b="0" i="0" dirty="0">
                <a:solidFill>
                  <a:srgbClr val="000000"/>
                </a:solidFill>
                <a:effectLst/>
                <a:latin typeface="CMR8"/>
              </a:rPr>
              <a:t>Hadron-scale polarised valence quark DFs are </a:t>
            </a:r>
            <a:r>
              <a:rPr lang="en-US" altLang="zh-CN" sz="1800" b="0" i="0" dirty="0" err="1">
                <a:solidFill>
                  <a:srgbClr val="000000"/>
                </a:solidFill>
                <a:effectLst/>
                <a:latin typeface="CMR8"/>
              </a:rPr>
              <a:t>normalised</a:t>
            </a:r>
            <a:r>
              <a:rPr lang="en-US" altLang="zh-CN" sz="1800" b="0" i="0" dirty="0">
                <a:solidFill>
                  <a:srgbClr val="000000"/>
                </a:solidFill>
                <a:effectLst/>
                <a:latin typeface="CMR8"/>
              </a:rPr>
              <a:t> by the respective value of the proton axial charge.</a:t>
            </a:r>
          </a:p>
          <a:p>
            <a:pPr marL="228600" indent="-228600">
              <a:buAutoNum type="arabicPeriod"/>
            </a:pPr>
            <a:r>
              <a:rPr lang="en-US" altLang="zh-CN" sz="2800" dirty="0"/>
              <a:t>The u quark contributes a positive fraction of the proton spin whereas the d quark fraction is negative and one-third the size.</a:t>
            </a:r>
            <a:endParaRPr lang="en-US" altLang="zh-CN" sz="1800" b="0" i="0" dirty="0">
              <a:solidFill>
                <a:srgbClr val="000000"/>
              </a:solidFill>
              <a:effectLst/>
              <a:latin typeface="CMR8"/>
            </a:endParaRPr>
          </a:p>
          <a:p>
            <a:pPr marL="228600" indent="-228600">
              <a:buAutoNum type="arabicPeriod"/>
            </a:pPr>
            <a:r>
              <a:rPr lang="en-US" altLang="zh-CN" sz="1800" b="0" i="0" dirty="0">
                <a:solidFill>
                  <a:srgbClr val="000000"/>
                </a:solidFill>
                <a:effectLst/>
                <a:latin typeface="Calibri" panose="020F0502020204030204" pitchFamily="34" charset="0"/>
              </a:rPr>
              <a:t>Helicity retention is the statement that the struck valence quark carries all proton spin (have the same helicity as the proton) at </a:t>
            </a:r>
            <a:r>
              <a:rPr lang="zh-CN" altLang="en-US" sz="1800" b="0" i="0" dirty="0">
                <a:solidFill>
                  <a:srgbClr val="000000"/>
                </a:solidFill>
                <a:effectLst/>
                <a:latin typeface="CambriaMath"/>
              </a:rPr>
              <a:t>𝑥 </a:t>
            </a:r>
            <a:r>
              <a:rPr lang="en-US" altLang="zh-CN" sz="1800" b="0" i="0" dirty="0">
                <a:solidFill>
                  <a:srgbClr val="000000"/>
                </a:solidFill>
                <a:effectLst/>
                <a:latin typeface="CambriaMath"/>
              </a:rPr>
              <a:t>= 1</a:t>
            </a:r>
            <a:r>
              <a:rPr lang="en-US" altLang="zh-CN" sz="1800" b="0" i="0" dirty="0">
                <a:solidFill>
                  <a:srgbClr val="000000"/>
                </a:solidFill>
                <a:effectLst/>
                <a:latin typeface="Calibri" panose="020F0502020204030204" pitchFamily="34" charset="0"/>
              </a:rPr>
              <a:t>.</a:t>
            </a:r>
            <a:r>
              <a:rPr lang="en-US" altLang="zh-CN" dirty="0"/>
              <a:t> The positive polarised distribution dominate. The negative polarised distribution is suppressed by a relative factor (1-x)^2.</a:t>
            </a:r>
          </a:p>
          <a:p>
            <a:pPr marL="228600" indent="-228600">
              <a:buAutoNum type="arabicPeriod"/>
            </a:pPr>
            <a:r>
              <a:rPr lang="en-US" altLang="zh-CN" dirty="0"/>
              <a:t>The breaking of </a:t>
            </a:r>
            <a:r>
              <a:rPr lang="en-US" altLang="zh-CN" sz="1200" b="0" i="0" dirty="0">
                <a:solidFill>
                  <a:srgbClr val="000000"/>
                </a:solidFill>
                <a:effectLst/>
                <a:latin typeface="Calibri" panose="020F0502020204030204" pitchFamily="34" charset="0"/>
              </a:rPr>
              <a:t>helicity retention is due to the diquark correction in the proton wave function which presence violates the SU(4) symmetry in the proton wave function.</a:t>
            </a:r>
            <a:br>
              <a:rPr lang="en-US" altLang="zh-CN" dirty="0"/>
            </a:br>
            <a:endParaRPr lang="en-US" altLang="zh-CN" dirty="0"/>
          </a:p>
        </p:txBody>
      </p:sp>
      <p:sp>
        <p:nvSpPr>
          <p:cNvPr id="4" name="页脚占位符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p:cNvSpPr>
            <a:spLocks noGrp="1"/>
          </p:cNvSpPr>
          <p:nvPr>
            <p:ph type="sldNum" sz="quarter" idx="5"/>
          </p:nvPr>
        </p:nvSpPr>
        <p:spPr/>
        <p:txBody>
          <a:bodyPr/>
          <a:lstStyle/>
          <a:p>
            <a:fld id="{BB1A7F71-A600-874B-8C52-75C3F91F2DFD}" type="slidenum">
              <a:rPr lang="en-US" smtClean="0"/>
              <a:t>8</a:t>
            </a:fld>
            <a:endParaRPr lang="en-US"/>
          </a:p>
        </p:txBody>
      </p:sp>
    </p:spTree>
    <p:extLst>
      <p:ext uri="{BB962C8B-B14F-4D97-AF65-F5344CB8AC3E}">
        <p14:creationId xmlns:p14="http://schemas.microsoft.com/office/powerpoint/2010/main" val="3648341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At energy scale higher than hadron scale, the proton has glue and sea degrees of freedom.</a:t>
            </a:r>
          </a:p>
        </p:txBody>
      </p:sp>
      <p:sp>
        <p:nvSpPr>
          <p:cNvPr id="4" name="页脚占位符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灯片编号占位符 4"/>
          <p:cNvSpPr>
            <a:spLocks noGrp="1"/>
          </p:cNvSpPr>
          <p:nvPr>
            <p:ph type="sldNum" sz="quarter" idx="5"/>
          </p:nvPr>
        </p:nvSpPr>
        <p:spPr/>
        <p:txBody>
          <a:bodyPr/>
          <a:lstStyle/>
          <a:p>
            <a:fld id="{BB1A7F71-A600-874B-8C52-75C3F91F2DFD}" type="slidenum">
              <a:rPr lang="en-US" smtClean="0"/>
              <a:t>9</a:t>
            </a:fld>
            <a:endParaRPr lang="en-US"/>
          </a:p>
        </p:txBody>
      </p:sp>
    </p:spTree>
    <p:extLst>
      <p:ext uri="{BB962C8B-B14F-4D97-AF65-F5344CB8AC3E}">
        <p14:creationId xmlns:p14="http://schemas.microsoft.com/office/powerpoint/2010/main" val="3130274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42416"/>
          </a:xfrm>
          <a:prstGeom prst="rect">
            <a:avLst/>
          </a:prstGeom>
        </p:spPr>
      </p:pic>
      <p:sp>
        <p:nvSpPr>
          <p:cNvPr id="3074" name="Rectangle 2"/>
          <p:cNvSpPr>
            <a:spLocks noGrp="1" noChangeArrowheads="1"/>
          </p:cNvSpPr>
          <p:nvPr>
            <p:ph type="ctrTitle"/>
          </p:nvPr>
        </p:nvSpPr>
        <p:spPr>
          <a:xfrm>
            <a:off x="1314451" y="1671641"/>
            <a:ext cx="10261600" cy="1069975"/>
          </a:xfrm>
        </p:spPr>
        <p:txBody>
          <a:bodyPr/>
          <a:lstStyle>
            <a:lvl1pPr>
              <a:defRPr sz="3000"/>
            </a:lvl1pPr>
          </a:lstStyle>
          <a:p>
            <a:r>
              <a:rPr lang="zh-CN" altLang="en-US"/>
              <a:t>单击此处编辑母版标题样式</a:t>
            </a:r>
            <a:endParaRPr lang="en-US" dirty="0"/>
          </a:p>
        </p:txBody>
      </p:sp>
      <p:sp>
        <p:nvSpPr>
          <p:cNvPr id="3075" name="Rectangle 3"/>
          <p:cNvSpPr>
            <a:spLocks noGrp="1" noChangeArrowheads="1"/>
          </p:cNvSpPr>
          <p:nvPr>
            <p:ph type="subTitle" idx="1"/>
          </p:nvPr>
        </p:nvSpPr>
        <p:spPr>
          <a:xfrm>
            <a:off x="1314451" y="3125788"/>
            <a:ext cx="8534400" cy="1752600"/>
          </a:xfrm>
        </p:spPr>
        <p:txBody>
          <a:bodyPr/>
          <a:lstStyle>
            <a:lvl1pPr marL="0" indent="0">
              <a:buFont typeface="Wingdings" panose="05000000000000000000" pitchFamily="2" charset="2"/>
              <a:buNone/>
              <a:defRPr/>
            </a:lvl1pPr>
          </a:lstStyle>
          <a:p>
            <a:r>
              <a:rPr lang="zh-CN" altLang="en-US"/>
              <a:t>单击此处编辑母版副标题样式</a:t>
            </a:r>
            <a:endParaRPr lang="en-US" dirty="0"/>
          </a:p>
        </p:txBody>
      </p:sp>
      <p:pic>
        <p:nvPicPr>
          <p:cNvPr id="9" name="Picture 8" descr="title footer_Blue_646.jpg"/>
          <p:cNvPicPr>
            <a:picLocks noChangeAspect="1"/>
          </p:cNvPicPr>
          <p:nvPr userDrawn="1"/>
        </p:nvPicPr>
        <p:blipFill>
          <a:blip r:embed="rId3" cstate="print">
            <a:duotone>
              <a:schemeClr val="accent3">
                <a:shade val="45000"/>
                <a:satMod val="135000"/>
              </a:schemeClr>
              <a:prstClr val="white"/>
            </a:duotone>
          </a:blip>
          <a:srcRect/>
          <a:stretch>
            <a:fillRect/>
          </a:stretch>
        </p:blipFill>
        <p:spPr bwMode="auto">
          <a:xfrm>
            <a:off x="0" y="6794500"/>
            <a:ext cx="12192000" cy="63500"/>
          </a:xfrm>
          <a:prstGeom prst="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a:noFill/>
            <a:miter lim="800000"/>
            <a:headEnd/>
            <a:tailEnd/>
          </a:ln>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52600" y="0"/>
            <a:ext cx="1067275" cy="1066800"/>
          </a:xfrm>
          <a:prstGeom prst="rect">
            <a:avLst/>
          </a:prstGeom>
        </p:spPr>
      </p:pic>
      <p:sp>
        <p:nvSpPr>
          <p:cNvPr id="3" name="文本框 2"/>
          <p:cNvSpPr txBox="1"/>
          <p:nvPr userDrawn="1"/>
        </p:nvSpPr>
        <p:spPr>
          <a:xfrm>
            <a:off x="153965" y="228601"/>
            <a:ext cx="1370036" cy="369332"/>
          </a:xfrm>
          <a:prstGeom prst="rect">
            <a:avLst/>
          </a:prstGeom>
          <a:noFill/>
        </p:spPr>
        <p:txBody>
          <a:bodyPr wrap="square" rtlCol="0">
            <a:spAutoFit/>
          </a:bodyPr>
          <a:lstStyle/>
          <a:p>
            <a:r>
              <a:rPr kumimoji="1" lang="en-US" altLang="zh-CN" sz="1800" b="1" dirty="0">
                <a:solidFill>
                  <a:schemeClr val="accent1">
                    <a:lumMod val="50000"/>
                  </a:schemeClr>
                </a:solidFill>
                <a:latin typeface="Adobe Hebrew" charset="0"/>
                <a:ea typeface="Adobe Hebrew" charset="0"/>
                <a:cs typeface="Adobe Hebrew" charset="0"/>
              </a:rPr>
              <a:t>NANJING</a:t>
            </a:r>
            <a:r>
              <a:rPr kumimoji="1" lang="zh-CN" altLang="en-US" sz="1800" b="1" dirty="0">
                <a:solidFill>
                  <a:schemeClr val="accent1">
                    <a:lumMod val="50000"/>
                  </a:schemeClr>
                </a:solidFill>
                <a:latin typeface="Adobe Hebrew" charset="0"/>
                <a:ea typeface="Adobe Hebrew" charset="0"/>
                <a:cs typeface="Adobe Hebrew" charset="0"/>
              </a:rPr>
              <a:t> </a:t>
            </a:r>
          </a:p>
        </p:txBody>
      </p:sp>
      <p:sp>
        <p:nvSpPr>
          <p:cNvPr id="4" name="文本框 3"/>
          <p:cNvSpPr txBox="1"/>
          <p:nvPr userDrawn="1"/>
        </p:nvSpPr>
        <p:spPr>
          <a:xfrm>
            <a:off x="240506" y="515035"/>
            <a:ext cx="1816895"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kumimoji="1" lang="en-US" altLang="zh-CN" sz="1800" b="1" dirty="0">
                <a:solidFill>
                  <a:schemeClr val="accent1">
                    <a:lumMod val="50000"/>
                  </a:schemeClr>
                </a:solidFill>
                <a:latin typeface="Adobe Hebrew" charset="0"/>
                <a:ea typeface="Adobe Hebrew" charset="0"/>
                <a:cs typeface="Adobe Hebrew" charset="0"/>
              </a:rPr>
              <a:t>UNIVERSITY</a:t>
            </a:r>
            <a:endParaRPr kumimoji="1" lang="zh-CN" altLang="en-US" sz="1800" b="1" dirty="0">
              <a:solidFill>
                <a:schemeClr val="accent1">
                  <a:lumMod val="50000"/>
                </a:schemeClr>
              </a:solidFill>
              <a:latin typeface="Adobe Hebrew" charset="0"/>
              <a:ea typeface="Adobe Hebrew" charset="0"/>
              <a:cs typeface="Adobe Hebrew"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t>‹#›</a:t>
            </a:fld>
            <a:endParaRPr lang="en-US"/>
          </a:p>
        </p:txBody>
      </p:sp>
      <p:sp>
        <p:nvSpPr>
          <p:cNvPr id="7" name="Footer Placeholder 4"/>
          <p:cNvSpPr>
            <a:spLocks noGrp="1"/>
          </p:cNvSpPr>
          <p:nvPr>
            <p:ph type="ftr" sz="quarter" idx="11"/>
          </p:nvPr>
        </p:nvSpPr>
        <p:spPr>
          <a:xfrm>
            <a:off x="876302" y="6307138"/>
            <a:ext cx="7922684" cy="228600"/>
          </a:xfrm>
        </p:spPr>
        <p:txBody>
          <a:bodyPr/>
          <a:lstStyle>
            <a:lvl1pPr>
              <a:defRPr i="1">
                <a:solidFill>
                  <a:schemeClr val="accent1">
                    <a:lumMod val="50000"/>
                  </a:schemeClr>
                </a:solidFill>
              </a:defRPr>
            </a:lvl1pPr>
          </a:lstStyle>
          <a:p>
            <a:r>
              <a:rPr lang="en-US"/>
              <a:t>Peng Cheng:pcheng@smail.nju.edu.cn, Baryon Spin and Emergent Hadron Mass.  Thesis Defense, total Pages (31)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sz="2600"/>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09600" y="274641"/>
            <a:ext cx="8026400" cy="5851525"/>
          </a:xfrm>
        </p:spPr>
        <p:txBody>
          <a:bodyPr vert="eaVert"/>
          <a:lstStyle>
            <a:lvl1pPr>
              <a:defRPr sz="1800"/>
            </a:lvl1pPr>
            <a:lvl2pPr>
              <a:defRPr sz="1600"/>
            </a:lvl2pPr>
            <a:lvl3pPr>
              <a:defRPr sz="1400"/>
            </a:lvl3pPr>
            <a:lvl4pPr>
              <a:defRPr sz="1400"/>
            </a:lvl4pPr>
            <a:lvl5pPr>
              <a:defRPr sz="14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t>‹#›</a:t>
            </a:fld>
            <a:endParaRPr lang="en-US"/>
          </a:p>
        </p:txBody>
      </p:sp>
      <p:sp>
        <p:nvSpPr>
          <p:cNvPr id="7" name="Footer Placeholder 4"/>
          <p:cNvSpPr>
            <a:spLocks noGrp="1"/>
          </p:cNvSpPr>
          <p:nvPr>
            <p:ph type="ftr" sz="quarter" idx="11"/>
          </p:nvPr>
        </p:nvSpPr>
        <p:spPr>
          <a:xfrm>
            <a:off x="876302" y="6307138"/>
            <a:ext cx="7922684" cy="228600"/>
          </a:xfrm>
        </p:spPr>
        <p:txBody>
          <a:bodyPr/>
          <a:lstStyle>
            <a:lvl1pPr>
              <a:defRPr i="1">
                <a:solidFill>
                  <a:schemeClr val="accent1">
                    <a:lumMod val="50000"/>
                  </a:schemeClr>
                </a:solidFill>
              </a:defRPr>
            </a:lvl1pPr>
          </a:lstStyle>
          <a:p>
            <a:r>
              <a:rPr lang="en-US"/>
              <a:t>Peng Cheng:pcheng@smail.nju.edu.cn, Baryon Spin and Emergent Hadron Mass.  Thesis Defense, total Pages (31)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lvl1pPr>
              <a:defRPr sz="2600"/>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lvl1pPr>
              <a:buFont typeface="Wingdings" panose="05000000000000000000" pitchFamily="2" charset="2"/>
              <a:buChar char="Ø"/>
              <a:defRPr sz="2200">
                <a:solidFill>
                  <a:schemeClr val="tx2">
                    <a:lumMod val="75000"/>
                  </a:schemeClr>
                </a:solidFill>
              </a:defRPr>
            </a:lvl1pPr>
            <a:lvl2pPr>
              <a:defRPr sz="20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Footer Placeholder 4"/>
          <p:cNvSpPr>
            <a:spLocks noGrp="1"/>
          </p:cNvSpPr>
          <p:nvPr>
            <p:ph type="ftr" sz="quarter" idx="11"/>
          </p:nvPr>
        </p:nvSpPr>
        <p:spPr/>
        <p:txBody>
          <a:bodyPr/>
          <a:lstStyle>
            <a:lvl1pPr>
              <a:defRPr i="1">
                <a:solidFill>
                  <a:schemeClr val="accent1">
                    <a:lumMod val="50000"/>
                  </a:schemeClr>
                </a:solidFill>
              </a:defRPr>
            </a:lvl1pPr>
          </a:lstStyle>
          <a:p>
            <a:r>
              <a:rPr lang="en-US"/>
              <a:t>Peng Cheng:pcheng@smail.nju.edu.cn, Baryon Spin and Emergent Hadron Mass.  Thesis Defense, total Pages (31)</a:t>
            </a:r>
            <a:endParaRPr lang="en-US" dirty="0"/>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lstStyle>
            <a:lvl1pPr algn="l">
              <a:defRPr sz="3000" b="1" cap="none" baseline="0"/>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t>‹#›</a:t>
            </a:fld>
            <a:endParaRPr lang="en-US"/>
          </a:p>
        </p:txBody>
      </p:sp>
      <p:sp>
        <p:nvSpPr>
          <p:cNvPr id="7" name="Footer Placeholder 4"/>
          <p:cNvSpPr>
            <a:spLocks noGrp="1"/>
          </p:cNvSpPr>
          <p:nvPr>
            <p:ph type="ftr" sz="quarter" idx="11"/>
          </p:nvPr>
        </p:nvSpPr>
        <p:spPr>
          <a:xfrm>
            <a:off x="876302" y="6307138"/>
            <a:ext cx="7922684" cy="228600"/>
          </a:xfrm>
        </p:spPr>
        <p:txBody>
          <a:bodyPr/>
          <a:lstStyle>
            <a:lvl1pPr>
              <a:defRPr i="1">
                <a:solidFill>
                  <a:schemeClr val="accent1">
                    <a:lumMod val="50000"/>
                  </a:schemeClr>
                </a:solidFill>
              </a:defRPr>
            </a:lvl1pPr>
          </a:lstStyle>
          <a:p>
            <a:r>
              <a:rPr lang="en-US"/>
              <a:t>Peng Cheng:pcheng@smail.nju.edu.cn, Baryon Spin and Emergent Hadron Mass.  Thesis Defense, total Pages (31)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lvl1pPr>
              <a:defRPr sz="2600"/>
            </a:lvl1pPr>
          </a:lstStyle>
          <a:p>
            <a:r>
              <a:rPr lang="zh-CN" altLang="en-US"/>
              <a:t>单击此处编辑母版标题样式</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t>‹#›</a:t>
            </a:fld>
            <a:endParaRPr lang="en-US"/>
          </a:p>
        </p:txBody>
      </p:sp>
      <p:sp>
        <p:nvSpPr>
          <p:cNvPr id="8" name="Footer Placeholder 4"/>
          <p:cNvSpPr>
            <a:spLocks noGrp="1"/>
          </p:cNvSpPr>
          <p:nvPr>
            <p:ph type="ftr" sz="quarter" idx="11"/>
          </p:nvPr>
        </p:nvSpPr>
        <p:spPr>
          <a:xfrm>
            <a:off x="876302" y="6307138"/>
            <a:ext cx="7922684" cy="228600"/>
          </a:xfrm>
        </p:spPr>
        <p:txBody>
          <a:bodyPr/>
          <a:lstStyle>
            <a:lvl1pPr>
              <a:defRPr i="1">
                <a:solidFill>
                  <a:schemeClr val="accent1">
                    <a:lumMod val="50000"/>
                  </a:schemeClr>
                </a:solidFill>
              </a:defRPr>
            </a:lvl1pPr>
          </a:lstStyle>
          <a:p>
            <a:r>
              <a:rPr lang="en-US"/>
              <a:t>Peng Cheng:pcheng@smail.nju.edu.cn, Baryon Spin and Emergent Hadron Mass.  Thesis Defense, total Pages (31)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zh-CN" altLang="en-US"/>
              <a:t>单击此处编辑母版标题样式</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9" name="Slide Number Placeholder 8"/>
          <p:cNvSpPr>
            <a:spLocks noGrp="1"/>
          </p:cNvSpPr>
          <p:nvPr>
            <p:ph type="sldNum" sz="quarter" idx="12"/>
          </p:nvPr>
        </p:nvSpPr>
        <p:spPr/>
        <p:txBody>
          <a:bodyPr/>
          <a:lstStyle>
            <a:lvl1pPr>
              <a:defRPr/>
            </a:lvl1pPr>
          </a:lstStyle>
          <a:p>
            <a:fld id="{87034D8C-3CB4-402A-BC46-2AB14C0FE90A}" type="slidenum">
              <a:rPr lang="en-US" smtClean="0"/>
              <a:t>‹#›</a:t>
            </a:fld>
            <a:endParaRPr lang="en-US"/>
          </a:p>
        </p:txBody>
      </p:sp>
      <p:sp>
        <p:nvSpPr>
          <p:cNvPr id="10" name="Footer Placeholder 4"/>
          <p:cNvSpPr>
            <a:spLocks noGrp="1"/>
          </p:cNvSpPr>
          <p:nvPr>
            <p:ph type="ftr" sz="quarter" idx="11"/>
          </p:nvPr>
        </p:nvSpPr>
        <p:spPr>
          <a:xfrm>
            <a:off x="876302" y="6307138"/>
            <a:ext cx="7922684" cy="228600"/>
          </a:xfrm>
        </p:spPr>
        <p:txBody>
          <a:bodyPr/>
          <a:lstStyle>
            <a:lvl1pPr>
              <a:defRPr i="1">
                <a:solidFill>
                  <a:schemeClr val="accent1">
                    <a:lumMod val="50000"/>
                  </a:schemeClr>
                </a:solidFill>
              </a:defRPr>
            </a:lvl1pPr>
          </a:lstStyle>
          <a:p>
            <a:r>
              <a:rPr lang="en-US"/>
              <a:t>Peng Cheng:pcheng@smail.nju.edu.cn, Baryon Spin and Emergent Hadron Mass.  Thesis Defense, total Pages (31)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zh-CN" altLang="en-US"/>
              <a:t>单击此处编辑母版标题样式</a:t>
            </a:r>
            <a:endParaRPr lang="en-US" dirty="0"/>
          </a:p>
        </p:txBody>
      </p:sp>
      <p:sp>
        <p:nvSpPr>
          <p:cNvPr id="5" name="Slide Number Placeholder 4"/>
          <p:cNvSpPr>
            <a:spLocks noGrp="1"/>
          </p:cNvSpPr>
          <p:nvPr>
            <p:ph type="sldNum" sz="quarter" idx="12"/>
          </p:nvPr>
        </p:nvSpPr>
        <p:spPr/>
        <p:txBody>
          <a:bodyPr/>
          <a:lstStyle>
            <a:lvl1pPr>
              <a:defRPr/>
            </a:lvl1pPr>
          </a:lstStyle>
          <a:p>
            <a:fld id="{87034D8C-3CB4-402A-BC46-2AB14C0FE90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87034D8C-3CB4-402A-BC46-2AB14C0FE90A}" type="slidenum">
              <a:rPr lang="en-US" smtClean="0"/>
              <a:t>‹#›</a:t>
            </a:fld>
            <a:endParaRPr lang="en-US"/>
          </a:p>
        </p:txBody>
      </p:sp>
      <p:sp>
        <p:nvSpPr>
          <p:cNvPr id="5" name="Footer Placeholder 4"/>
          <p:cNvSpPr>
            <a:spLocks noGrp="1"/>
          </p:cNvSpPr>
          <p:nvPr>
            <p:ph type="ftr" sz="quarter" idx="11"/>
          </p:nvPr>
        </p:nvSpPr>
        <p:spPr>
          <a:xfrm>
            <a:off x="876302" y="6307138"/>
            <a:ext cx="7922684" cy="228600"/>
          </a:xfrm>
        </p:spPr>
        <p:txBody>
          <a:bodyPr/>
          <a:lstStyle>
            <a:lvl1pPr>
              <a:defRPr i="1">
                <a:solidFill>
                  <a:schemeClr val="accent1">
                    <a:lumMod val="50000"/>
                  </a:schemeClr>
                </a:solidFill>
              </a:defRPr>
            </a:lvl1pPr>
          </a:lstStyle>
          <a:p>
            <a:r>
              <a:rPr lang="en-US"/>
              <a:t>Peng Cheng:pcheng@smail.nju.edu.cn, Baryon Spin and Emergent Hadron Mass.  Thesis Defense, total Pages (31)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479550"/>
          </a:xfrm>
        </p:spPr>
        <p:txBody>
          <a:bodyPr anchor="t"/>
          <a:lstStyle>
            <a:lvl1pPr algn="l">
              <a:defRPr sz="2600" b="1"/>
            </a:lvl1pPr>
          </a:lstStyle>
          <a:p>
            <a:r>
              <a:rPr lang="zh-CN" altLang="en-US"/>
              <a:t>单击此处编辑母版标题样式</a:t>
            </a:r>
            <a:endParaRPr lang="en-US" dirty="0"/>
          </a:p>
        </p:txBody>
      </p:sp>
      <p:sp>
        <p:nvSpPr>
          <p:cNvPr id="3" name="Content Placeholder 2"/>
          <p:cNvSpPr>
            <a:spLocks noGrp="1"/>
          </p:cNvSpPr>
          <p:nvPr>
            <p:ph idx="1"/>
          </p:nvPr>
        </p:nvSpPr>
        <p:spPr>
          <a:xfrm>
            <a:off x="4766733" y="273053"/>
            <a:ext cx="6815667"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09602" y="1752601"/>
            <a:ext cx="4011084"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t>‹#›</a:t>
            </a:fld>
            <a:endParaRPr lang="en-US"/>
          </a:p>
        </p:txBody>
      </p:sp>
      <p:sp>
        <p:nvSpPr>
          <p:cNvPr id="8" name="Footer Placeholder 4"/>
          <p:cNvSpPr>
            <a:spLocks noGrp="1"/>
          </p:cNvSpPr>
          <p:nvPr>
            <p:ph type="ftr" sz="quarter" idx="11"/>
          </p:nvPr>
        </p:nvSpPr>
        <p:spPr>
          <a:xfrm>
            <a:off x="876302" y="6307138"/>
            <a:ext cx="7922684" cy="228600"/>
          </a:xfrm>
        </p:spPr>
        <p:txBody>
          <a:bodyPr/>
          <a:lstStyle>
            <a:lvl1pPr>
              <a:defRPr i="1">
                <a:solidFill>
                  <a:schemeClr val="accent1">
                    <a:lumMod val="50000"/>
                  </a:schemeClr>
                </a:solidFill>
              </a:defRPr>
            </a:lvl1pPr>
          </a:lstStyle>
          <a:p>
            <a:r>
              <a:rPr lang="en-US"/>
              <a:t>Peng Cheng:pcheng@smail.nju.edu.cn, Baryon Spin and Emergent Hadron Mass.  Thesis Defense, total Pages (31)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00" b="1"/>
            </a:lvl1pPr>
          </a:lstStyle>
          <a:p>
            <a:r>
              <a:rPr lang="zh-CN" altLang="en-US"/>
              <a:t>单击此处编辑母版标题样式</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t>‹#›</a:t>
            </a:fld>
            <a:endParaRPr lang="en-US"/>
          </a:p>
        </p:txBody>
      </p:sp>
      <p:sp>
        <p:nvSpPr>
          <p:cNvPr id="8" name="Footer Placeholder 4"/>
          <p:cNvSpPr>
            <a:spLocks noGrp="1"/>
          </p:cNvSpPr>
          <p:nvPr>
            <p:ph type="ftr" sz="quarter" idx="11"/>
          </p:nvPr>
        </p:nvSpPr>
        <p:spPr>
          <a:xfrm>
            <a:off x="876302" y="6307138"/>
            <a:ext cx="7922684" cy="228600"/>
          </a:xfrm>
        </p:spPr>
        <p:txBody>
          <a:bodyPr/>
          <a:lstStyle>
            <a:lvl1pPr>
              <a:defRPr i="1">
                <a:solidFill>
                  <a:schemeClr val="accent1">
                    <a:lumMod val="50000"/>
                  </a:schemeClr>
                </a:solidFill>
              </a:defRPr>
            </a:lvl1pPr>
          </a:lstStyle>
          <a:p>
            <a:r>
              <a:rPr lang="en-US"/>
              <a:t>Peng Cheng:pcheng@smail.nju.edu.cn, Baryon Spin and Emergent Hadron Mass.  Thesis Defense, total Pages (31)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54699"/>
            <a:ext cx="12192000" cy="530352"/>
          </a:xfrm>
          <a:prstGeom prst="rect">
            <a:avLst/>
          </a:prstGeom>
        </p:spPr>
      </p:pic>
      <p:sp>
        <p:nvSpPr>
          <p:cNvPr id="1026" name="Rectangle 2"/>
          <p:cNvSpPr>
            <a:spLocks noGrp="1" noChangeArrowheads="1"/>
          </p:cNvSpPr>
          <p:nvPr>
            <p:ph type="title"/>
          </p:nvPr>
        </p:nvSpPr>
        <p:spPr bwMode="auto">
          <a:xfrm>
            <a:off x="539631" y="1018446"/>
            <a:ext cx="10972800" cy="1143000"/>
          </a:xfrm>
          <a:prstGeom prst="rect">
            <a:avLst/>
          </a:prstGeom>
          <a:noFill/>
          <a:ln w="9525">
            <a:noFill/>
            <a:miter lim="800000"/>
          </a:ln>
          <a:effectLst/>
        </p:spPr>
        <p:txBody>
          <a:bodyPr vert="horz" wrap="square" lIns="91440" tIns="45720" rIns="91440" bIns="45720" numCol="1" anchor="t" anchorCtr="0" compatLnSpc="1"/>
          <a:lstStyle/>
          <a:p>
            <a:pPr lvl="0"/>
            <a:r>
              <a:rPr lang="zh-CN" altLang="en-US"/>
              <a:t>单击此处编辑母版标题样式</a:t>
            </a:r>
            <a:endParaRPr lang="en-US" dirty="0"/>
          </a:p>
        </p:txBody>
      </p:sp>
      <p:sp>
        <p:nvSpPr>
          <p:cNvPr id="1027" name="Rectangle 3"/>
          <p:cNvSpPr>
            <a:spLocks noGrp="1" noChangeArrowheads="1"/>
          </p:cNvSpPr>
          <p:nvPr>
            <p:ph type="body" idx="1"/>
          </p:nvPr>
        </p:nvSpPr>
        <p:spPr bwMode="auto">
          <a:xfrm>
            <a:off x="609600" y="1600203"/>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28" name="Rectangle 4"/>
          <p:cNvSpPr>
            <a:spLocks noGrp="1" noChangeArrowheads="1"/>
          </p:cNvSpPr>
          <p:nvPr>
            <p:ph type="dt" sz="half" idx="2"/>
          </p:nvPr>
        </p:nvSpPr>
        <p:spPr bwMode="auto">
          <a:xfrm>
            <a:off x="9387111" y="6505575"/>
            <a:ext cx="2796116" cy="228600"/>
          </a:xfrm>
          <a:prstGeom prst="rect">
            <a:avLst/>
          </a:prstGeom>
          <a:noFill/>
          <a:ln w="9525">
            <a:noFill/>
            <a:miter lim="800000"/>
          </a:ln>
          <a:effectLst/>
        </p:spPr>
        <p:txBody>
          <a:bodyPr vert="horz" wrap="square" lIns="91440" tIns="45720" rIns="91440" bIns="45720" numCol="1" anchor="t" anchorCtr="0" compatLnSpc="1"/>
          <a:lstStyle>
            <a:lvl1pPr>
              <a:defRPr sz="1000" i="1">
                <a:solidFill>
                  <a:schemeClr val="tx2">
                    <a:lumMod val="75000"/>
                  </a:schemeClr>
                </a:solidFill>
              </a:defRPr>
            </a:lvl1pPr>
          </a:lstStyle>
          <a:p>
            <a:endParaRPr lang="en-US" dirty="0"/>
          </a:p>
        </p:txBody>
      </p:sp>
      <p:sp>
        <p:nvSpPr>
          <p:cNvPr id="1029" name="Rectangle 5"/>
          <p:cNvSpPr>
            <a:spLocks noGrp="1" noChangeArrowheads="1"/>
          </p:cNvSpPr>
          <p:nvPr>
            <p:ph type="ftr" sz="quarter" idx="3"/>
          </p:nvPr>
        </p:nvSpPr>
        <p:spPr bwMode="auto">
          <a:xfrm>
            <a:off x="876302" y="6307138"/>
            <a:ext cx="7922684" cy="228600"/>
          </a:xfrm>
          <a:prstGeom prst="rect">
            <a:avLst/>
          </a:prstGeom>
          <a:noFill/>
          <a:ln w="9525">
            <a:noFill/>
            <a:miter lim="800000"/>
          </a:ln>
          <a:effectLst/>
        </p:spPr>
        <p:txBody>
          <a:bodyPr vert="horz" wrap="square" lIns="91440" tIns="45720" rIns="91440" bIns="45720" numCol="1" anchor="t" anchorCtr="0" compatLnSpc="1"/>
          <a:lstStyle>
            <a:lvl1pPr>
              <a:defRPr sz="900" i="1">
                <a:solidFill>
                  <a:schemeClr val="tx2">
                    <a:lumMod val="75000"/>
                  </a:schemeClr>
                </a:solidFill>
              </a:defRPr>
            </a:lvl1pPr>
          </a:lstStyle>
          <a:p>
            <a:r>
              <a:rPr lang="en-US"/>
              <a:t>Peng Cheng:pcheng@smail.nju.edu.cn, Baryon Spin and Emergent Hadron Mass.  Thesis Defense, total Pages (31)</a:t>
            </a:r>
            <a:endParaRPr lang="en-US" dirty="0"/>
          </a:p>
        </p:txBody>
      </p:sp>
      <p:sp>
        <p:nvSpPr>
          <p:cNvPr id="1030" name="Rectangle 6"/>
          <p:cNvSpPr>
            <a:spLocks noGrp="1" noChangeArrowheads="1"/>
          </p:cNvSpPr>
          <p:nvPr>
            <p:ph type="sldNum" sz="quarter" idx="4"/>
          </p:nvPr>
        </p:nvSpPr>
        <p:spPr bwMode="auto">
          <a:xfrm>
            <a:off x="11480802" y="6489703"/>
            <a:ext cx="512233" cy="365125"/>
          </a:xfrm>
          <a:prstGeom prst="rect">
            <a:avLst/>
          </a:prstGeom>
          <a:noFill/>
          <a:ln w="9525">
            <a:noFill/>
            <a:miter lim="800000"/>
          </a:ln>
          <a:effectLst/>
        </p:spPr>
        <p:txBody>
          <a:bodyPr vert="horz" wrap="square" lIns="91440" tIns="45720" rIns="91440" bIns="45720" numCol="1" anchor="t" anchorCtr="0" compatLnSpc="1"/>
          <a:lstStyle>
            <a:lvl1pPr algn="r">
              <a:defRPr sz="900"/>
            </a:lvl1pPr>
          </a:lstStyle>
          <a:p>
            <a:fld id="{87034D8C-3CB4-402A-BC46-2AB14C0FE90A}" type="slidenum">
              <a:rPr lang="en-US" smtClean="0"/>
              <a:t>‹#›</a:t>
            </a:fld>
            <a:endParaRPr lang="en-US"/>
          </a:p>
        </p:txBody>
      </p:sp>
      <p:pic>
        <p:nvPicPr>
          <p:cNvPr id="4" name="图片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1584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anose="020B0603020202020204" pitchFamily="34" charset="0"/>
        </a:defRPr>
      </a:lvl2pPr>
      <a:lvl3pPr algn="l" rtl="0" eaLnBrk="1" fontAlgn="base" hangingPunct="1">
        <a:spcBef>
          <a:spcPct val="0"/>
        </a:spcBef>
        <a:spcAft>
          <a:spcPct val="0"/>
        </a:spcAft>
        <a:defRPr sz="2600" b="1">
          <a:solidFill>
            <a:schemeClr val="tx2"/>
          </a:solidFill>
          <a:latin typeface="Trebuchet MS" panose="020B0603020202020204" pitchFamily="34" charset="0"/>
        </a:defRPr>
      </a:lvl3pPr>
      <a:lvl4pPr algn="l" rtl="0" eaLnBrk="1" fontAlgn="base" hangingPunct="1">
        <a:spcBef>
          <a:spcPct val="0"/>
        </a:spcBef>
        <a:spcAft>
          <a:spcPct val="0"/>
        </a:spcAft>
        <a:defRPr sz="2600" b="1">
          <a:solidFill>
            <a:schemeClr val="tx2"/>
          </a:solidFill>
          <a:latin typeface="Trebuchet MS" panose="020B0603020202020204" pitchFamily="34" charset="0"/>
        </a:defRPr>
      </a:lvl4pPr>
      <a:lvl5pPr algn="l" rtl="0" eaLnBrk="1" fontAlgn="base" hangingPunct="1">
        <a:spcBef>
          <a:spcPct val="0"/>
        </a:spcBef>
        <a:spcAft>
          <a:spcPct val="0"/>
        </a:spcAft>
        <a:defRPr sz="2600" b="1">
          <a:solidFill>
            <a:schemeClr val="tx2"/>
          </a:solidFill>
          <a:latin typeface="Trebuchet MS" panose="020B0603020202020204" pitchFamily="34" charset="0"/>
        </a:defRPr>
      </a:lvl5pPr>
      <a:lvl6pPr marL="457200" algn="l" rtl="0" eaLnBrk="1" fontAlgn="base" hangingPunct="1">
        <a:spcBef>
          <a:spcPct val="0"/>
        </a:spcBef>
        <a:spcAft>
          <a:spcPct val="0"/>
        </a:spcAft>
        <a:defRPr sz="2600" b="1">
          <a:solidFill>
            <a:schemeClr val="tx2"/>
          </a:solidFill>
          <a:latin typeface="Trebuchet MS" panose="020B0603020202020204" pitchFamily="34" charset="0"/>
        </a:defRPr>
      </a:lvl6pPr>
      <a:lvl7pPr marL="914400" algn="l" rtl="0" eaLnBrk="1" fontAlgn="base" hangingPunct="1">
        <a:spcBef>
          <a:spcPct val="0"/>
        </a:spcBef>
        <a:spcAft>
          <a:spcPct val="0"/>
        </a:spcAft>
        <a:defRPr sz="2600" b="1">
          <a:solidFill>
            <a:schemeClr val="tx2"/>
          </a:solidFill>
          <a:latin typeface="Trebuchet MS" panose="020B0603020202020204" pitchFamily="34" charset="0"/>
        </a:defRPr>
      </a:lvl7pPr>
      <a:lvl8pPr marL="1371600" algn="l" rtl="0" eaLnBrk="1" fontAlgn="base" hangingPunct="1">
        <a:spcBef>
          <a:spcPct val="0"/>
        </a:spcBef>
        <a:spcAft>
          <a:spcPct val="0"/>
        </a:spcAft>
        <a:defRPr sz="2600" b="1">
          <a:solidFill>
            <a:schemeClr val="tx2"/>
          </a:solidFill>
          <a:latin typeface="Trebuchet MS" panose="020B0603020202020204" pitchFamily="34" charset="0"/>
        </a:defRPr>
      </a:lvl8pPr>
      <a:lvl9pPr marL="1828800" algn="l" rtl="0" eaLnBrk="1" fontAlgn="base" hangingPunct="1">
        <a:spcBef>
          <a:spcPct val="0"/>
        </a:spcBef>
        <a:spcAft>
          <a:spcPct val="0"/>
        </a:spcAft>
        <a:defRPr sz="2600" b="1">
          <a:solidFill>
            <a:schemeClr val="tx2"/>
          </a:solidFill>
          <a:latin typeface="Trebuchet MS" panose="020B0603020202020204" pitchFamily="34" charset="0"/>
        </a:defRPr>
      </a:lvl9pPr>
    </p:titleStyle>
    <p:bodyStyle>
      <a:lvl1pPr marL="342900" indent="-342900" algn="l" rtl="0" eaLnBrk="1" fontAlgn="base" hangingPunct="1">
        <a:spcBef>
          <a:spcPct val="20000"/>
        </a:spcBef>
        <a:spcAft>
          <a:spcPct val="0"/>
        </a:spcAft>
        <a:buClr>
          <a:srgbClr val="1F497D"/>
        </a:buClr>
        <a:buFont typeface="Wingdings" panose="05000000000000000000"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3.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350.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17.xml.rels><?xml version="1.0" encoding="UTF-8" standalone="yes"?>
<Relationships xmlns="http://schemas.openxmlformats.org/package/2006/relationships"><Relationship Id="rId3" Type="http://schemas.openxmlformats.org/officeDocument/2006/relationships/image" Target="../media/image70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8.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19.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jp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tags" Target="../tags/tag4.xml"/><Relationship Id="rId7" Type="http://schemas.openxmlformats.org/officeDocument/2006/relationships/notesSlide" Target="../notesSlides/notesSlide2.xml"/><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tags" Target="../tags/tag3.xml"/><Relationship Id="rId16" Type="http://schemas.openxmlformats.org/officeDocument/2006/relationships/image" Target="../media/image16.png"/><Relationship Id="rId1" Type="http://schemas.openxmlformats.org/officeDocument/2006/relationships/tags" Target="../tags/tag2.xml"/><Relationship Id="rId6" Type="http://schemas.openxmlformats.org/officeDocument/2006/relationships/slideLayout" Target="../slideLayouts/slideLayout2.xml"/><Relationship Id="rId11" Type="http://schemas.openxmlformats.org/officeDocument/2006/relationships/image" Target="../media/image11.png"/><Relationship Id="rId5" Type="http://schemas.openxmlformats.org/officeDocument/2006/relationships/tags" Target="../tags/tag6.xml"/><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tags" Target="../tags/tag5.xml"/><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Override" Target="../theme/themeOverride1.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6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3.png"/></Relationships>
</file>

<file path=ppt/slides/_rels/slide23.xml.rels><?xml version="1.0" encoding="UTF-8" standalone="yes"?>
<Relationships xmlns="http://schemas.openxmlformats.org/package/2006/relationships"><Relationship Id="rId8" Type="http://schemas.openxmlformats.org/officeDocument/2006/relationships/image" Target="../media/image96.jpg"/><Relationship Id="rId3" Type="http://schemas.openxmlformats.org/officeDocument/2006/relationships/notesSlide" Target="../notesSlides/notesSlide22.xml"/><Relationship Id="rId7" Type="http://schemas.openxmlformats.org/officeDocument/2006/relationships/image" Target="../media/image95.jp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94.jpg"/><Relationship Id="rId5" Type="http://schemas.openxmlformats.org/officeDocument/2006/relationships/image" Target="../media/image230.png"/><Relationship Id="rId4" Type="http://schemas.openxmlformats.org/officeDocument/2006/relationships/image" Target="../media/image221.png"/><Relationship Id="rId9" Type="http://schemas.openxmlformats.org/officeDocument/2006/relationships/image" Target="../media/image97.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7.png"/><Relationship Id="rId7" Type="http://schemas.openxmlformats.org/officeDocument/2006/relationships/image" Target="../media/image23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9.png"/><Relationship Id="rId10" Type="http://schemas.openxmlformats.org/officeDocument/2006/relationships/image" Target="../media/image50.png"/><Relationship Id="rId4" Type="http://schemas.openxmlformats.org/officeDocument/2006/relationships/image" Target="../media/image48.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Layout" Target="../slideLayouts/slideLayout2.xml"/><Relationship Id="rId7" Type="http://schemas.openxmlformats.org/officeDocument/2006/relationships/image" Target="../media/image29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80.png"/><Relationship Id="rId5" Type="http://schemas.openxmlformats.org/officeDocument/2006/relationships/image" Target="../media/image51.png"/><Relationship Id="rId4" Type="http://schemas.openxmlformats.org/officeDocument/2006/relationships/notesSlide" Target="../notesSlides/notesSlide7.xml"/><Relationship Id="rId9" Type="http://schemas.openxmlformats.org/officeDocument/2006/relationships/image" Target="../media/image53.png"/></Relationships>
</file>

<file path=ppt/slides/_rels/slide8.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4.png"/><Relationship Id="rId7"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59.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openxmlformats.org/officeDocument/2006/relationships/tags" Target="../tags/tag129.xml"/><Relationship Id="rId3" Type="http://schemas.openxmlformats.org/officeDocument/2006/relationships/tags" Target="../tags/tag11.xml"/><Relationship Id="rId7" Type="http://schemas.openxmlformats.org/officeDocument/2006/relationships/slideLayout" Target="../slideLayouts/slideLayout2.xml"/><Relationship Id="rId12" Type="http://schemas.openxmlformats.org/officeDocument/2006/relationships/image" Target="../media/image7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26.xml"/><Relationship Id="rId5" Type="http://schemas.openxmlformats.org/officeDocument/2006/relationships/tags" Target="../tags/tag13.xml"/><Relationship Id="rId15" Type="http://schemas.openxmlformats.org/officeDocument/2006/relationships/image" Target="../media/image61.png"/><Relationship Id="rId4" Type="http://schemas.openxmlformats.org/officeDocument/2006/relationships/tags" Target="../tags/tag12.xml"/><Relationship Id="rId9" Type="http://schemas.openxmlformats.org/officeDocument/2006/relationships/image" Target="../media/image60.GIF"/><Relationship Id="rId14"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1084579" y="2386634"/>
            <a:ext cx="10022840" cy="1069975"/>
          </a:xfrm>
        </p:spPr>
        <p:txBody>
          <a:bodyPr/>
          <a:lstStyle/>
          <a:p>
            <a:pPr algn="ctr"/>
            <a:r>
              <a:rPr lang="en-US" altLang="zh-CN" sz="3600" dirty="0">
                <a:latin typeface="Comic Sans MS" panose="030F0702030302020204" pitchFamily="66" charset="0"/>
              </a:rPr>
              <a:t>Proton </a:t>
            </a:r>
            <a:r>
              <a:rPr lang="en-US" altLang="zh-CN" sz="3600" dirty="0" err="1">
                <a:latin typeface="Comic Sans MS" panose="030F0702030302020204" pitchFamily="66" charset="0"/>
              </a:rPr>
              <a:t>parton</a:t>
            </a:r>
            <a:r>
              <a:rPr lang="en-US" altLang="zh-CN" sz="3600" dirty="0">
                <a:latin typeface="Comic Sans MS" panose="030F0702030302020204" pitchFamily="66" charset="0"/>
              </a:rPr>
              <a:t> distributions and proton spin</a:t>
            </a:r>
          </a:p>
        </p:txBody>
      </p:sp>
      <p:sp>
        <p:nvSpPr>
          <p:cNvPr id="7" name="文本框 6"/>
          <p:cNvSpPr txBox="1"/>
          <p:nvPr/>
        </p:nvSpPr>
        <p:spPr>
          <a:xfrm>
            <a:off x="3619499" y="4015769"/>
            <a:ext cx="4953000" cy="400110"/>
          </a:xfrm>
          <a:prstGeom prst="rect">
            <a:avLst/>
          </a:prstGeom>
          <a:noFill/>
        </p:spPr>
        <p:txBody>
          <a:bodyPr wrap="square" rtlCol="0">
            <a:spAutoFit/>
          </a:bodyPr>
          <a:lstStyle/>
          <a:p>
            <a:pPr algn="ctr"/>
            <a:r>
              <a:rPr lang="en-US" altLang="zh-CN" sz="2000" dirty="0">
                <a:solidFill>
                  <a:schemeClr val="accent1">
                    <a:lumMod val="50000"/>
                  </a:schemeClr>
                </a:solidFill>
                <a:latin typeface="Eras Medium ITC" panose="020B0602030504020804" pitchFamily="34" charset="0"/>
              </a:rPr>
              <a:t>Yang Yu</a:t>
            </a:r>
          </a:p>
        </p:txBody>
      </p:sp>
      <p:sp>
        <p:nvSpPr>
          <p:cNvPr id="8" name="文本框 7"/>
          <p:cNvSpPr txBox="1"/>
          <p:nvPr/>
        </p:nvSpPr>
        <p:spPr>
          <a:xfrm>
            <a:off x="4079776" y="4725144"/>
            <a:ext cx="4276699" cy="400110"/>
          </a:xfrm>
          <a:prstGeom prst="rect">
            <a:avLst/>
          </a:prstGeom>
          <a:noFill/>
        </p:spPr>
        <p:txBody>
          <a:bodyPr wrap="square">
            <a:spAutoFit/>
          </a:bodyPr>
          <a:lstStyle/>
          <a:p>
            <a:r>
              <a:rPr lang="en-US" altLang="zh-CN" sz="2000" dirty="0">
                <a:solidFill>
                  <a:schemeClr val="accent1">
                    <a:lumMod val="50000"/>
                  </a:schemeClr>
                </a:solidFill>
                <a:latin typeface="Eras Medium ITC" panose="020B0602030504020804" pitchFamily="34" charset="0"/>
              </a:rPr>
              <a:t>Supervisor: Prof. Craig D. Roberts</a:t>
            </a:r>
            <a:endParaRPr lang="zh-CN" altLang="en-US" sz="2000" dirty="0">
              <a:latin typeface="Eras Medium ITC" panose="020B06020305040208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627"/>
    </mc:Choice>
    <mc:Fallback xmlns="">
      <p:transition advTm="62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F91B-3AF2-4145-9778-0B43B55FF159}"/>
              </a:ext>
            </a:extLst>
          </p:cNvPr>
          <p:cNvSpPr>
            <a:spLocks noGrp="1"/>
          </p:cNvSpPr>
          <p:nvPr>
            <p:ph type="title"/>
          </p:nvPr>
        </p:nvSpPr>
        <p:spPr>
          <a:xfrm>
            <a:off x="609600" y="260648"/>
            <a:ext cx="10972800" cy="1143000"/>
          </a:xfrm>
        </p:spPr>
        <p:txBody>
          <a:bodyPr/>
          <a:lstStyle/>
          <a:p>
            <a:r>
              <a:rPr lang="en-GB" dirty="0"/>
              <a:t>Unpolarised proton valence-quark DFs</a:t>
            </a:r>
            <a:endParaRPr lang="en-US" dirty="0"/>
          </a:p>
        </p:txBody>
      </p:sp>
      <p:sp>
        <p:nvSpPr>
          <p:cNvPr id="3" name="Content Placeholder 2">
            <a:extLst>
              <a:ext uri="{FF2B5EF4-FFF2-40B4-BE49-F238E27FC236}">
                <a16:creationId xmlns:a16="http://schemas.microsoft.com/office/drawing/2014/main" id="{4FE9093D-3A6E-41C9-9C79-68831E1A9D03}"/>
              </a:ext>
            </a:extLst>
          </p:cNvPr>
          <p:cNvSpPr>
            <a:spLocks noGrp="1"/>
          </p:cNvSpPr>
          <p:nvPr>
            <p:ph idx="1"/>
          </p:nvPr>
        </p:nvSpPr>
        <p:spPr>
          <a:xfrm>
            <a:off x="248884" y="4044156"/>
            <a:ext cx="6661536" cy="4525963"/>
          </a:xfrm>
        </p:spPr>
        <p:txBody>
          <a:bodyPr/>
          <a:lstStyle/>
          <a:p>
            <a:r>
              <a:rPr lang="en-US" altLang="zh-CN" dirty="0"/>
              <a:t>Completely different approaches </a:t>
            </a:r>
            <a:r>
              <a:rPr lang="en-US" dirty="0"/>
              <a:t>(IQCD and CSMs) give agreement results </a:t>
            </a:r>
            <a:r>
              <a:rPr lang="en-US" altLang="zh-CN" dirty="0"/>
              <a:t>for </a:t>
            </a:r>
            <a:r>
              <a:rPr lang="en-US" altLang="zh-CN" dirty="0" err="1"/>
              <a:t>isovector</a:t>
            </a:r>
            <a:r>
              <a:rPr lang="en-US" altLang="zh-CN" dirty="0"/>
              <a:t> distribution</a:t>
            </a:r>
            <a:r>
              <a:rPr lang="en-US" dirty="0"/>
              <a:t>.</a:t>
            </a:r>
          </a:p>
          <a:p>
            <a:r>
              <a:rPr lang="en-US" altLang="zh-CN" dirty="0"/>
              <a:t>Isovector distribution of valence quark DFs is a poor discriminator between competing descriptions of proton structure.</a:t>
            </a:r>
            <a:endParaRPr lang="en-US" dirty="0"/>
          </a:p>
        </p:txBody>
      </p:sp>
      <p:sp>
        <p:nvSpPr>
          <p:cNvPr id="6" name="Slide Number Placeholder 5">
            <a:extLst>
              <a:ext uri="{FF2B5EF4-FFF2-40B4-BE49-F238E27FC236}">
                <a16:creationId xmlns:a16="http://schemas.microsoft.com/office/drawing/2014/main" id="{3CD42C66-35D7-4BF0-AFB4-6E5FD921568C}"/>
              </a:ext>
            </a:extLst>
          </p:cNvPr>
          <p:cNvSpPr>
            <a:spLocks noGrp="1"/>
          </p:cNvSpPr>
          <p:nvPr>
            <p:ph type="sldNum" sz="quarter" idx="12"/>
          </p:nvPr>
        </p:nvSpPr>
        <p:spPr/>
        <p:txBody>
          <a:bodyPr/>
          <a:lstStyle/>
          <a:p>
            <a:fld id="{87034D8C-3CB4-402A-BC46-2AB14C0FE90A}" type="slidenum">
              <a:rPr lang="en-US" smtClean="0"/>
              <a:pPr/>
              <a:t>10</a:t>
            </a:fld>
            <a:endParaRPr lang="en-US"/>
          </a:p>
        </p:txBody>
      </p:sp>
      <p:pic>
        <p:nvPicPr>
          <p:cNvPr id="10" name="图片 9">
            <a:extLst>
              <a:ext uri="{FF2B5EF4-FFF2-40B4-BE49-F238E27FC236}">
                <a16:creationId xmlns:a16="http://schemas.microsoft.com/office/drawing/2014/main" id="{2C1AFD91-22F8-90AE-D496-B43FEB866713}"/>
              </a:ext>
            </a:extLst>
          </p:cNvPr>
          <p:cNvPicPr>
            <a:picLocks noChangeAspect="1"/>
          </p:cNvPicPr>
          <p:nvPr/>
        </p:nvPicPr>
        <p:blipFill rotWithShape="1">
          <a:blip r:embed="rId3">
            <a:extLst>
              <a:ext uri="{28A0092B-C50C-407E-A947-70E740481C1C}">
                <a14:useLocalDpi xmlns:a14="http://schemas.microsoft.com/office/drawing/2010/main" val="0"/>
              </a:ext>
            </a:extLst>
          </a:blip>
          <a:srcRect b="63904"/>
          <a:stretch/>
        </p:blipFill>
        <p:spPr>
          <a:xfrm>
            <a:off x="1023368" y="875960"/>
            <a:ext cx="5112568" cy="2893655"/>
          </a:xfrm>
          <a:prstGeom prst="rect">
            <a:avLst/>
          </a:prstGeom>
        </p:spPr>
      </p:pic>
      <p:pic>
        <p:nvPicPr>
          <p:cNvPr id="13" name="图片 12">
            <a:extLst>
              <a:ext uri="{FF2B5EF4-FFF2-40B4-BE49-F238E27FC236}">
                <a16:creationId xmlns:a16="http://schemas.microsoft.com/office/drawing/2014/main" id="{FFDD5997-AB19-C2A9-88C7-79A45CF8E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5423" y="429906"/>
            <a:ext cx="1581490" cy="353226"/>
          </a:xfrm>
          <a:prstGeom prst="rect">
            <a:avLst/>
          </a:prstGeom>
        </p:spPr>
      </p:pic>
      <p:pic>
        <p:nvPicPr>
          <p:cNvPr id="15" name="图片 14">
            <a:extLst>
              <a:ext uri="{FF2B5EF4-FFF2-40B4-BE49-F238E27FC236}">
                <a16:creationId xmlns:a16="http://schemas.microsoft.com/office/drawing/2014/main" id="{9BC91D8A-281F-0903-0DB3-17BB6A45BC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7385" y="420502"/>
            <a:ext cx="1123317" cy="282511"/>
          </a:xfrm>
          <a:prstGeom prst="rect">
            <a:avLst/>
          </a:prstGeom>
        </p:spPr>
      </p:pic>
      <p:pic>
        <p:nvPicPr>
          <p:cNvPr id="5" name="图片 4">
            <a:extLst>
              <a:ext uri="{FF2B5EF4-FFF2-40B4-BE49-F238E27FC236}">
                <a16:creationId xmlns:a16="http://schemas.microsoft.com/office/drawing/2014/main" id="{942B707C-D94C-339C-2D23-E919F2D2D3CF}"/>
              </a:ext>
            </a:extLst>
          </p:cNvPr>
          <p:cNvPicPr>
            <a:picLocks noChangeAspect="1"/>
          </p:cNvPicPr>
          <p:nvPr/>
        </p:nvPicPr>
        <p:blipFill rotWithShape="1">
          <a:blip r:embed="rId3">
            <a:extLst>
              <a:ext uri="{28A0092B-C50C-407E-A947-70E740481C1C}">
                <a14:useLocalDpi xmlns:a14="http://schemas.microsoft.com/office/drawing/2010/main" val="0"/>
              </a:ext>
            </a:extLst>
          </a:blip>
          <a:srcRect t="36556" b="-1"/>
          <a:stretch/>
        </p:blipFill>
        <p:spPr>
          <a:xfrm>
            <a:off x="6805928" y="807976"/>
            <a:ext cx="5137188" cy="5110625"/>
          </a:xfrm>
          <a:prstGeom prst="rect">
            <a:avLst/>
          </a:prstGeom>
        </p:spPr>
      </p:pic>
      <p:sp>
        <p:nvSpPr>
          <p:cNvPr id="4" name="Footer Placeholder 4">
            <a:extLst>
              <a:ext uri="{FF2B5EF4-FFF2-40B4-BE49-F238E27FC236}">
                <a16:creationId xmlns:a16="http://schemas.microsoft.com/office/drawing/2014/main" id="{BFB3EAAD-C7AA-E917-CFEE-F38A691BDF14}"/>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spTree>
    <p:extLst>
      <p:ext uri="{BB962C8B-B14F-4D97-AF65-F5344CB8AC3E}">
        <p14:creationId xmlns:p14="http://schemas.microsoft.com/office/powerpoint/2010/main" val="375689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146B-E909-4D3A-9A76-6EB713B4091C}"/>
              </a:ext>
            </a:extLst>
          </p:cNvPr>
          <p:cNvSpPr>
            <a:spLocks noGrp="1"/>
          </p:cNvSpPr>
          <p:nvPr>
            <p:ph type="title"/>
          </p:nvPr>
        </p:nvSpPr>
        <p:spPr/>
        <p:txBody>
          <a:bodyPr/>
          <a:lstStyle/>
          <a:p>
            <a:r>
              <a:rPr lang="en-US" dirty="0"/>
              <a:t>Asymmetry of antimatter in the proton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112E63-0D66-4877-A3BC-86DAAF94259A}"/>
                  </a:ext>
                </a:extLst>
              </p:cNvPr>
              <p:cNvSpPr>
                <a:spLocks noGrp="1"/>
              </p:cNvSpPr>
              <p:nvPr>
                <p:ph idx="1"/>
              </p:nvPr>
            </p:nvSpPr>
            <p:spPr>
              <a:xfrm>
                <a:off x="381000" y="1166018"/>
                <a:ext cx="6669466" cy="4525963"/>
              </a:xfrm>
            </p:spPr>
            <p:txBody>
              <a:bodyPr/>
              <a:lstStyle/>
              <a:p>
                <a:r>
                  <a:rPr lang="en-GB" dirty="0"/>
                  <a:t>Proton = u + u + d </a:t>
                </a:r>
              </a:p>
              <a:p>
                <a:pPr marL="0" indent="0">
                  <a:buNone/>
                </a:pPr>
                <a14:m>
                  <m:oMath xmlns:m="http://schemas.openxmlformats.org/officeDocument/2006/math">
                    <m:r>
                      <a:rPr lang="en-AU" b="0" i="1" smtClean="0">
                        <a:latin typeface="Cambria Math" panose="02040503050406030204" pitchFamily="18" charset="0"/>
                      </a:rPr>
                      <m:t>      ⇒</m:t>
                    </m:r>
                  </m:oMath>
                </a14:m>
                <a:r>
                  <a:rPr lang="en-GB" dirty="0"/>
                  <a:t> Pauli blocking: gluon splitting produces </a:t>
                </a:r>
              </a:p>
              <a:p>
                <a:pPr marL="0" indent="0">
                  <a:buNone/>
                </a:pPr>
                <a:r>
                  <a:rPr lang="en-GB" b="0" dirty="0"/>
                  <a:t>	</a:t>
                </a:r>
                <a14:m>
                  <m:oMath xmlns:m="http://schemas.openxmlformats.org/officeDocument/2006/math">
                    <m:r>
                      <a:rPr lang="en-GB" b="0" i="1" smtClean="0">
                        <a:latin typeface="Cambria Math" panose="02040503050406030204" pitchFamily="18" charset="0"/>
                      </a:rPr>
                      <m:t>𝑑</m:t>
                    </m:r>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𝑑</m:t>
                        </m:r>
                      </m:e>
                    </m:acc>
                  </m:oMath>
                </a14:m>
                <a:r>
                  <a:rPr lang="en-US" dirty="0"/>
                  <a:t>  in preference to  </a:t>
                </a:r>
                <a14:m>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𝑢</m:t>
                        </m:r>
                      </m:e>
                    </m:acc>
                  </m:oMath>
                </a14:m>
                <a:endParaRPr lang="en-US" dirty="0"/>
              </a:p>
              <a:p>
                <a:r>
                  <a:rPr lang="en-US" dirty="0"/>
                  <a:t>Comparison with </a:t>
                </a:r>
                <a:r>
                  <a:rPr lang="en-US" dirty="0" err="1"/>
                  <a:t>SeaQuest</a:t>
                </a:r>
                <a:r>
                  <a:rPr lang="en-US" dirty="0"/>
                  <a:t> data </a:t>
                </a:r>
              </a:p>
              <a:p>
                <a:pPr marL="800100" lvl="2" indent="0">
                  <a:buNone/>
                </a:pPr>
                <a:r>
                  <a:rPr lang="en-US" sz="1400" dirty="0"/>
                  <a:t>[J. Dove, et al., </a:t>
                </a:r>
                <a:r>
                  <a:rPr lang="en-US" sz="1400" i="1" dirty="0"/>
                  <a:t>The asymmetry of antimatter in the proton</a:t>
                </a:r>
                <a:r>
                  <a:rPr lang="en-US" sz="1400" dirty="0"/>
                  <a:t>, Nature 590 (7847) (2021) 561–565.]</a:t>
                </a:r>
              </a:p>
              <a:p>
                <a:r>
                  <a:rPr lang="en-US" altLang="zh-CN" dirty="0"/>
                  <a:t>On the domain of existing measurements,</a:t>
                </a:r>
                <a:r>
                  <a:rPr lang="zh-CN" altLang="en-US" dirty="0"/>
                  <a:t> </a:t>
                </a:r>
                <a:r>
                  <a:rPr lang="en-US" altLang="zh-CN" dirty="0"/>
                  <a:t>SCI and QCD-kindred results are indistinguishable and match the modern data. Even beyond that domain, the difference is modest. </a:t>
                </a:r>
              </a:p>
              <a:p>
                <a:r>
                  <a:rPr lang="en-US" altLang="zh-CN" dirty="0"/>
                  <a:t>This agreement supports that the Pauli blocking provides a viable explanation for the asymmetry of antimatter in the proton. </a:t>
                </a:r>
                <a:endParaRPr lang="en-US" dirty="0"/>
              </a:p>
              <a:p>
                <a:endParaRPr lang="en-US" sz="2000" dirty="0"/>
              </a:p>
              <a:p>
                <a:endParaRPr lang="en-US" sz="2000" dirty="0"/>
              </a:p>
            </p:txBody>
          </p:sp>
        </mc:Choice>
        <mc:Fallback xmlns="">
          <p:sp>
            <p:nvSpPr>
              <p:cNvPr id="3" name="Content Placeholder 2">
                <a:extLst>
                  <a:ext uri="{FF2B5EF4-FFF2-40B4-BE49-F238E27FC236}">
                    <a16:creationId xmlns:a16="http://schemas.microsoft.com/office/drawing/2014/main" id="{F7112E63-0D66-4877-A3BC-86DAAF94259A}"/>
                  </a:ext>
                </a:extLst>
              </p:cNvPr>
              <p:cNvSpPr>
                <a:spLocks noGrp="1" noRot="1" noChangeAspect="1" noMove="1" noResize="1" noEditPoints="1" noAdjustHandles="1" noChangeArrowheads="1" noChangeShapeType="1" noTextEdit="1"/>
              </p:cNvSpPr>
              <p:nvPr>
                <p:ph idx="1"/>
              </p:nvPr>
            </p:nvSpPr>
            <p:spPr>
              <a:xfrm>
                <a:off x="381000" y="1166018"/>
                <a:ext cx="6669466" cy="4525963"/>
              </a:xfrm>
              <a:blipFill>
                <a:blip r:embed="rId3"/>
                <a:stretch>
                  <a:fillRect l="-1005" t="-808" b="-4172"/>
                </a:stretch>
              </a:blipFill>
            </p:spPr>
            <p:txBody>
              <a:bodyPr/>
              <a:lstStyle/>
              <a:p>
                <a:r>
                  <a:rPr lang="zh-CN" altLang="en-US">
                    <a:noFill/>
                  </a:rPr>
                  <a:t> </a:t>
                </a:r>
              </a:p>
            </p:txBody>
          </p:sp>
        </mc:Fallback>
      </mc:AlternateContent>
      <p:sp>
        <p:nvSpPr>
          <p:cNvPr id="6" name="Slide Number Placeholder 5">
            <a:extLst>
              <a:ext uri="{FF2B5EF4-FFF2-40B4-BE49-F238E27FC236}">
                <a16:creationId xmlns:a16="http://schemas.microsoft.com/office/drawing/2014/main" id="{E882447D-50D0-4A50-B50D-E22F6E5568AD}"/>
              </a:ext>
            </a:extLst>
          </p:cNvPr>
          <p:cNvSpPr>
            <a:spLocks noGrp="1"/>
          </p:cNvSpPr>
          <p:nvPr>
            <p:ph type="sldNum" sz="quarter" idx="12"/>
          </p:nvPr>
        </p:nvSpPr>
        <p:spPr/>
        <p:txBody>
          <a:bodyPr/>
          <a:lstStyle/>
          <a:p>
            <a:fld id="{87034D8C-3CB4-402A-BC46-2AB14C0FE90A}" type="slidenum">
              <a:rPr lang="en-US" smtClean="0"/>
              <a:pPr/>
              <a:t>11</a:t>
            </a:fld>
            <a:endParaRPr lang="en-US"/>
          </a:p>
        </p:txBody>
      </p:sp>
      <p:pic>
        <p:nvPicPr>
          <p:cNvPr id="11" name="图片 10">
            <a:extLst>
              <a:ext uri="{FF2B5EF4-FFF2-40B4-BE49-F238E27FC236}">
                <a16:creationId xmlns:a16="http://schemas.microsoft.com/office/drawing/2014/main" id="{AC17A34C-D898-FB9E-1090-29516792B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0466" y="2865640"/>
            <a:ext cx="4965938" cy="3133919"/>
          </a:xfrm>
          <a:prstGeom prst="rect">
            <a:avLst/>
          </a:prstGeom>
        </p:spPr>
      </p:pic>
      <p:pic>
        <p:nvPicPr>
          <p:cNvPr id="5" name="图片 4">
            <a:extLst>
              <a:ext uri="{FF2B5EF4-FFF2-40B4-BE49-F238E27FC236}">
                <a16:creationId xmlns:a16="http://schemas.microsoft.com/office/drawing/2014/main" id="{9E972D55-20ED-2EF3-4DBD-08D9ADA0C3B0}"/>
              </a:ext>
            </a:extLst>
          </p:cNvPr>
          <p:cNvPicPr>
            <a:picLocks noChangeAspect="1"/>
          </p:cNvPicPr>
          <p:nvPr/>
        </p:nvPicPr>
        <p:blipFill>
          <a:blip r:embed="rId5"/>
          <a:stretch>
            <a:fillRect/>
          </a:stretch>
        </p:blipFill>
        <p:spPr>
          <a:xfrm>
            <a:off x="7046756" y="456929"/>
            <a:ext cx="4961912" cy="1661691"/>
          </a:xfrm>
          <a:prstGeom prst="rect">
            <a:avLst/>
          </a:prstGeom>
        </p:spPr>
      </p:pic>
      <p:pic>
        <p:nvPicPr>
          <p:cNvPr id="8" name="图片 7">
            <a:extLst>
              <a:ext uri="{FF2B5EF4-FFF2-40B4-BE49-F238E27FC236}">
                <a16:creationId xmlns:a16="http://schemas.microsoft.com/office/drawing/2014/main" id="{64EC390B-49A1-E664-2B47-02E7D329B94E}"/>
              </a:ext>
            </a:extLst>
          </p:cNvPr>
          <p:cNvPicPr>
            <a:picLocks noChangeAspect="1"/>
          </p:cNvPicPr>
          <p:nvPr/>
        </p:nvPicPr>
        <p:blipFill>
          <a:blip r:embed="rId6"/>
          <a:stretch>
            <a:fillRect/>
          </a:stretch>
        </p:blipFill>
        <p:spPr>
          <a:xfrm>
            <a:off x="7172403" y="2138363"/>
            <a:ext cx="1574021" cy="212228"/>
          </a:xfrm>
          <a:prstGeom prst="rect">
            <a:avLst/>
          </a:prstGeom>
        </p:spPr>
      </p:pic>
      <p:sp>
        <p:nvSpPr>
          <p:cNvPr id="4" name="Footer Placeholder 4">
            <a:extLst>
              <a:ext uri="{FF2B5EF4-FFF2-40B4-BE49-F238E27FC236}">
                <a16:creationId xmlns:a16="http://schemas.microsoft.com/office/drawing/2014/main" id="{1796C826-1D9D-0C61-1081-9E0394A70F25}"/>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spTree>
    <p:extLst>
      <p:ext uri="{BB962C8B-B14F-4D97-AF65-F5344CB8AC3E}">
        <p14:creationId xmlns:p14="http://schemas.microsoft.com/office/powerpoint/2010/main" val="410614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F91B-3AF2-4145-9778-0B43B55FF159}"/>
              </a:ext>
            </a:extLst>
          </p:cNvPr>
          <p:cNvSpPr>
            <a:spLocks noGrp="1"/>
          </p:cNvSpPr>
          <p:nvPr>
            <p:ph type="title"/>
          </p:nvPr>
        </p:nvSpPr>
        <p:spPr>
          <a:xfrm>
            <a:off x="609600" y="260648"/>
            <a:ext cx="10972800" cy="1143000"/>
          </a:xfrm>
        </p:spPr>
        <p:txBody>
          <a:bodyPr/>
          <a:lstStyle/>
          <a:p>
            <a:r>
              <a:rPr lang="en-GB" dirty="0"/>
              <a:t>Unpolarised proton gluon and sea-quark DFs</a:t>
            </a:r>
            <a:endParaRPr lang="en-US" dirty="0"/>
          </a:p>
        </p:txBody>
      </p:sp>
      <p:sp>
        <p:nvSpPr>
          <p:cNvPr id="6" name="Slide Number Placeholder 5">
            <a:extLst>
              <a:ext uri="{FF2B5EF4-FFF2-40B4-BE49-F238E27FC236}">
                <a16:creationId xmlns:a16="http://schemas.microsoft.com/office/drawing/2014/main" id="{3CD42C66-35D7-4BF0-AFB4-6E5FD921568C}"/>
              </a:ext>
            </a:extLst>
          </p:cNvPr>
          <p:cNvSpPr>
            <a:spLocks noGrp="1"/>
          </p:cNvSpPr>
          <p:nvPr>
            <p:ph type="sldNum" sz="quarter" idx="12"/>
          </p:nvPr>
        </p:nvSpPr>
        <p:spPr/>
        <p:txBody>
          <a:bodyPr/>
          <a:lstStyle/>
          <a:p>
            <a:fld id="{87034D8C-3CB4-402A-BC46-2AB14C0FE90A}" type="slidenum">
              <a:rPr lang="en-US" smtClean="0"/>
              <a:pPr/>
              <a:t>12</a:t>
            </a:fld>
            <a:endParaRPr lang="en-US"/>
          </a:p>
        </p:txBody>
      </p:sp>
      <p:pic>
        <p:nvPicPr>
          <p:cNvPr id="5" name="图片 4">
            <a:extLst>
              <a:ext uri="{FF2B5EF4-FFF2-40B4-BE49-F238E27FC236}">
                <a16:creationId xmlns:a16="http://schemas.microsoft.com/office/drawing/2014/main" id="{44A7EE0A-6154-255C-88F6-B1EC5AA00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946" y="2368767"/>
            <a:ext cx="3292886" cy="1944049"/>
          </a:xfrm>
          <a:prstGeom prst="rect">
            <a:avLst/>
          </a:prstGeom>
        </p:spPr>
      </p:pic>
      <p:pic>
        <p:nvPicPr>
          <p:cNvPr id="8" name="图片 7">
            <a:extLst>
              <a:ext uri="{FF2B5EF4-FFF2-40B4-BE49-F238E27FC236}">
                <a16:creationId xmlns:a16="http://schemas.microsoft.com/office/drawing/2014/main" id="{2A73E55D-4C59-3E5B-9020-428461CABF64}"/>
              </a:ext>
            </a:extLst>
          </p:cNvPr>
          <p:cNvPicPr>
            <a:picLocks noChangeAspect="1"/>
          </p:cNvPicPr>
          <p:nvPr/>
        </p:nvPicPr>
        <p:blipFill rotWithShape="1">
          <a:blip r:embed="rId4">
            <a:extLst>
              <a:ext uri="{28A0092B-C50C-407E-A947-70E740481C1C}">
                <a14:useLocalDpi xmlns:a14="http://schemas.microsoft.com/office/drawing/2010/main" val="0"/>
              </a:ext>
            </a:extLst>
          </a:blip>
          <a:srcRect t="2574"/>
          <a:stretch/>
        </p:blipFill>
        <p:spPr>
          <a:xfrm>
            <a:off x="8347946" y="4486210"/>
            <a:ext cx="3345807" cy="2086939"/>
          </a:xfrm>
          <a:prstGeom prst="rect">
            <a:avLst/>
          </a:prstGeom>
        </p:spPr>
      </p:pic>
      <p:pic>
        <p:nvPicPr>
          <p:cNvPr id="18" name="图片 17">
            <a:extLst>
              <a:ext uri="{FF2B5EF4-FFF2-40B4-BE49-F238E27FC236}">
                <a16:creationId xmlns:a16="http://schemas.microsoft.com/office/drawing/2014/main" id="{5B7761A0-280B-AF15-8C7F-2C830F60A4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7162" y="290797"/>
            <a:ext cx="3234454" cy="1904576"/>
          </a:xfrm>
          <a:prstGeom prst="rect">
            <a:avLst/>
          </a:prstGeom>
        </p:spPr>
      </p:pic>
      <p:sp>
        <p:nvSpPr>
          <p:cNvPr id="3" name="Content Placeholder 2">
            <a:extLst>
              <a:ext uri="{FF2B5EF4-FFF2-40B4-BE49-F238E27FC236}">
                <a16:creationId xmlns:a16="http://schemas.microsoft.com/office/drawing/2014/main" id="{0B1839FC-3868-473D-6DD1-35D0ED81D83C}"/>
              </a:ext>
            </a:extLst>
          </p:cNvPr>
          <p:cNvSpPr>
            <a:spLocks noGrp="1"/>
          </p:cNvSpPr>
          <p:nvPr>
            <p:ph idx="1"/>
          </p:nvPr>
        </p:nvSpPr>
        <p:spPr>
          <a:xfrm>
            <a:off x="507059" y="961594"/>
            <a:ext cx="7522276" cy="4525963"/>
          </a:xfrm>
        </p:spPr>
        <p:txBody>
          <a:bodyPr/>
          <a:lstStyle/>
          <a:p>
            <a:r>
              <a:rPr lang="en-US" altLang="zh-CN" dirty="0"/>
              <a:t>We introduce thresholds at which heavier quarks begin to play a role in evolution. Multiply the glue → quark splitting function by the following factor:</a:t>
            </a:r>
          </a:p>
          <a:p>
            <a:endParaRPr lang="en-US" altLang="zh-CN" dirty="0"/>
          </a:p>
          <a:p>
            <a:endParaRPr lang="en-US" altLang="zh-CN" dirty="0"/>
          </a:p>
          <a:p>
            <a:pPr marL="0" indent="0">
              <a:buNone/>
            </a:pPr>
            <a:r>
              <a:rPr lang="en-US" altLang="zh-CN" dirty="0"/>
              <a:t>      Hence, there is a separation between </a:t>
            </a:r>
            <a:r>
              <a:rPr lang="en-US" altLang="zh-CN" dirty="0" err="1"/>
              <a:t>flavours</a:t>
            </a:r>
            <a:r>
              <a:rPr lang="en-US" altLang="zh-CN" sz="1800" dirty="0">
                <a:solidFill>
                  <a:srgbClr val="000000"/>
                </a:solidFill>
                <a:latin typeface="CMR10"/>
              </a:rPr>
              <a:t>.</a:t>
            </a:r>
            <a:endParaRPr lang="en-US" altLang="zh-CN" dirty="0"/>
          </a:p>
          <a:p>
            <a:r>
              <a:rPr lang="en-US" altLang="zh-CN" dirty="0"/>
              <a:t>In comparison with the QCD-kindred predictions, the SCI results are larger and harder on the valence quark domain, smaller in magnitude on the complementary lower-x domain.</a:t>
            </a:r>
          </a:p>
          <a:p>
            <a:pPr defTabSz="457200">
              <a:defRPr/>
            </a:pPr>
            <a:r>
              <a:rPr lang="en-US" altLang="zh-CN" dirty="0"/>
              <a:t>The heavier sea quark DFs are commensurate in size with those of the light-quark sea.</a:t>
            </a:r>
          </a:p>
          <a:p>
            <a:r>
              <a:rPr lang="en-US" altLang="zh-CN" dirty="0"/>
              <a:t>Both the SCI and QCD-kindred analyses predict a measurable charm quark momentum fraction in the proton without recourse to “intrinsic charm”.  </a:t>
            </a:r>
          </a:p>
        </p:txBody>
      </p:sp>
      <p:pic>
        <p:nvPicPr>
          <p:cNvPr id="7" name="图片 6">
            <a:extLst>
              <a:ext uri="{FF2B5EF4-FFF2-40B4-BE49-F238E27FC236}">
                <a16:creationId xmlns:a16="http://schemas.microsoft.com/office/drawing/2014/main" id="{81FD4DC8-6BFE-FA38-2C9E-D33AF3C197A6}"/>
              </a:ext>
            </a:extLst>
          </p:cNvPr>
          <p:cNvPicPr>
            <a:picLocks noChangeAspect="1"/>
          </p:cNvPicPr>
          <p:nvPr/>
        </p:nvPicPr>
        <p:blipFill>
          <a:blip r:embed="rId6"/>
          <a:stretch>
            <a:fillRect/>
          </a:stretch>
        </p:blipFill>
        <p:spPr>
          <a:xfrm>
            <a:off x="2855640" y="2097120"/>
            <a:ext cx="2795304" cy="792088"/>
          </a:xfrm>
          <a:prstGeom prst="rect">
            <a:avLst/>
          </a:prstGeom>
        </p:spPr>
      </p:pic>
      <p:sp>
        <p:nvSpPr>
          <p:cNvPr id="4" name="Footer Placeholder 4">
            <a:extLst>
              <a:ext uri="{FF2B5EF4-FFF2-40B4-BE49-F238E27FC236}">
                <a16:creationId xmlns:a16="http://schemas.microsoft.com/office/drawing/2014/main" id="{B691269B-1400-8CF7-5082-47DA62901AB0}"/>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spTree>
    <p:extLst>
      <p:ext uri="{BB962C8B-B14F-4D97-AF65-F5344CB8AC3E}">
        <p14:creationId xmlns:p14="http://schemas.microsoft.com/office/powerpoint/2010/main" val="390952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3483-12AC-4649-9DA1-F5A9D8F54366}"/>
              </a:ext>
            </a:extLst>
          </p:cNvPr>
          <p:cNvSpPr>
            <a:spLocks noGrp="1"/>
          </p:cNvSpPr>
          <p:nvPr>
            <p:ph type="title"/>
          </p:nvPr>
        </p:nvSpPr>
        <p:spPr/>
        <p:txBody>
          <a:bodyPr/>
          <a:lstStyle/>
          <a:p>
            <a:r>
              <a:rPr lang="en-GB" dirty="0"/>
              <a:t>Neutron/Proton structure function ratio</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9EA762-1D5B-47FE-9BFE-5C2E0E605A21}"/>
                  </a:ext>
                </a:extLst>
              </p:cNvPr>
              <p:cNvSpPr>
                <a:spLocks noGrp="1"/>
              </p:cNvSpPr>
              <p:nvPr>
                <p:ph idx="1"/>
              </p:nvPr>
            </p:nvSpPr>
            <p:spPr>
              <a:xfrm>
                <a:off x="533399" y="870156"/>
                <a:ext cx="6858745" cy="4830764"/>
              </a:xfrm>
            </p:spPr>
            <p:txBody>
              <a:bodyPr/>
              <a:lstStyle/>
              <a:p>
                <a:r>
                  <a:rPr lang="en-GB" dirty="0"/>
                  <a:t>Structure function ratio is clear window onto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𝑑</m:t>
                        </m:r>
                      </m:e>
                      <m:sub>
                        <m:r>
                          <a:rPr lang="en-GB" sz="2000" b="0" i="1" smtClean="0">
                            <a:latin typeface="Cambria Math" panose="02040503050406030204" pitchFamily="18" charset="0"/>
                          </a:rPr>
                          <m:t>𝑉</m:t>
                        </m:r>
                      </m:sub>
                    </m:sSub>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𝑢</m:t>
                        </m:r>
                      </m:e>
                      <m:sub>
                        <m:r>
                          <a:rPr lang="en-GB" sz="2000" b="0" i="1" smtClean="0">
                            <a:latin typeface="Cambria Math" panose="02040503050406030204" pitchFamily="18" charset="0"/>
                          </a:rPr>
                          <m:t>𝑉</m:t>
                        </m:r>
                      </m:sub>
                    </m:sSub>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m:t>
                    </m:r>
                  </m:oMath>
                </a14:m>
                <a:endParaRPr lang="en-US" sz="2000" dirty="0"/>
              </a:p>
              <a:p>
                <a:endParaRPr lang="en-US" dirty="0"/>
              </a:p>
              <a:p>
                <a:pPr marL="0" indent="0">
                  <a:buNone/>
                </a:pPr>
                <a:endParaRPr lang="en-US" dirty="0"/>
              </a:p>
              <a:p>
                <a:pPr marL="400050" lvl="1" indent="0">
                  <a:buNone/>
                </a:pPr>
                <a14:m>
                  <m:oMath xmlns:m="http://schemas.openxmlformats.org/officeDocument/2006/math">
                    <m:r>
                      <m:rPr>
                        <m:sty m:val="p"/>
                      </m:rPr>
                      <a:rPr lang="en-GB" b="0" i="0" dirty="0" smtClean="0">
                        <a:latin typeface="Cambria Math" panose="02040503050406030204" pitchFamily="18" charset="0"/>
                      </a:rPr>
                      <m:t>U</m:t>
                    </m:r>
                    <m:d>
                      <m:dPr>
                        <m:ctrlPr>
                          <a:rPr lang="en-GB" i="1" dirty="0">
                            <a:latin typeface="Cambria Math" panose="02040503050406030204" pitchFamily="18" charset="0"/>
                          </a:rPr>
                        </m:ctrlPr>
                      </m:dPr>
                      <m:e>
                        <m:r>
                          <a:rPr lang="en-GB" i="1" dirty="0">
                            <a:latin typeface="Cambria Math" panose="02040503050406030204" pitchFamily="18" charset="0"/>
                          </a:rPr>
                          <m:t>𝑥</m:t>
                        </m:r>
                        <m:r>
                          <a:rPr lang="en-GB" i="1" dirty="0">
                            <a:latin typeface="Cambria Math" panose="02040503050406030204" pitchFamily="18" charset="0"/>
                          </a:rPr>
                          <m:t>;</m:t>
                        </m:r>
                        <m:r>
                          <a:rPr lang="en-GB" i="1" dirty="0">
                            <a:latin typeface="Cambria Math" panose="02040503050406030204" pitchFamily="18" charset="0"/>
                          </a:rPr>
                          <m:t>𝜁</m:t>
                        </m:r>
                      </m:e>
                    </m:d>
                    <m:r>
                      <a:rPr lang="en-GB" i="1" dirty="0">
                        <a:latin typeface="Cambria Math" panose="02040503050406030204" pitchFamily="18" charset="0"/>
                      </a:rPr>
                      <m:t>=</m:t>
                    </m:r>
                    <m:r>
                      <a:rPr lang="en-GB" b="0" i="1" smtClean="0">
                        <a:latin typeface="Cambria Math" panose="02040503050406030204" pitchFamily="18" charset="0"/>
                      </a:rPr>
                      <m:t>𝑢</m:t>
                    </m:r>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𝜁</m:t>
                        </m:r>
                      </m:e>
                    </m:d>
                    <m:r>
                      <a:rPr lang="en-GB" i="1">
                        <a:latin typeface="Cambria Math" panose="02040503050406030204" pitchFamily="18" charset="0"/>
                      </a:rPr>
                      <m:t>+</m:t>
                    </m:r>
                    <m:acc>
                      <m:accPr>
                        <m:chr m:val="̅"/>
                        <m:ctrlPr>
                          <a:rPr lang="en-GB" i="1">
                            <a:latin typeface="Cambria Math" panose="02040503050406030204" pitchFamily="18" charset="0"/>
                          </a:rPr>
                        </m:ctrlPr>
                      </m:accPr>
                      <m:e>
                        <m:r>
                          <a:rPr lang="en-GB" b="0" i="1" smtClean="0">
                            <a:latin typeface="Cambria Math" panose="02040503050406030204" pitchFamily="18" charset="0"/>
                          </a:rPr>
                          <m:t>𝑢</m:t>
                        </m:r>
                      </m:e>
                    </m:acc>
                    <m:d>
                      <m:dPr>
                        <m:ctrlPr>
                          <a:rPr lang="en-GB" i="1" dirty="0">
                            <a:latin typeface="Cambria Math" panose="02040503050406030204" pitchFamily="18" charset="0"/>
                          </a:rPr>
                        </m:ctrlPr>
                      </m:dPr>
                      <m:e>
                        <m:r>
                          <a:rPr lang="en-GB" i="1" dirty="0">
                            <a:latin typeface="Cambria Math" panose="02040503050406030204" pitchFamily="18" charset="0"/>
                          </a:rPr>
                          <m:t>𝑥</m:t>
                        </m:r>
                        <m:r>
                          <a:rPr lang="en-GB" i="1" dirty="0">
                            <a:latin typeface="Cambria Math" panose="02040503050406030204" pitchFamily="18" charset="0"/>
                          </a:rPr>
                          <m:t>;</m:t>
                        </m:r>
                        <m:r>
                          <a:rPr lang="en-GB" i="1" dirty="0">
                            <a:latin typeface="Cambria Math" panose="02040503050406030204" pitchFamily="18" charset="0"/>
                          </a:rPr>
                          <m:t>𝜁</m:t>
                        </m:r>
                      </m:e>
                    </m:d>
                  </m:oMath>
                </a14:m>
                <a:r>
                  <a:rPr lang="en-US" dirty="0"/>
                  <a:t>, </a:t>
                </a:r>
                <a:r>
                  <a:rPr lang="en-GB" dirty="0"/>
                  <a:t> </a:t>
                </a:r>
                <a14:m>
                  <m:oMath xmlns:m="http://schemas.openxmlformats.org/officeDocument/2006/math">
                    <m:r>
                      <m:rPr>
                        <m:sty m:val="p"/>
                      </m:rPr>
                      <a:rPr lang="en-GB" b="0" i="0" smtClean="0">
                        <a:latin typeface="Cambria Math" panose="02040503050406030204" pitchFamily="18" charset="0"/>
                      </a:rPr>
                      <m:t>D</m:t>
                    </m:r>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x</m:t>
                        </m:r>
                        <m:r>
                          <a:rPr lang="en-GB" b="0" i="0" smtClean="0">
                            <a:latin typeface="Cambria Math" panose="02040503050406030204" pitchFamily="18" charset="0"/>
                          </a:rPr>
                          <m:t>;</m:t>
                        </m:r>
                        <m:r>
                          <a:rPr lang="en-GB" b="0" i="1" smtClean="0">
                            <a:latin typeface="Cambria Math" panose="02040503050406030204" pitchFamily="18" charset="0"/>
                          </a:rPr>
                          <m:t>𝜁</m:t>
                        </m:r>
                      </m:e>
                    </m:d>
                    <m:r>
                      <a:rPr lang="en-GB" b="0" i="1" smtClean="0">
                        <a:latin typeface="Cambria Math" panose="02040503050406030204" pitchFamily="18" charset="0"/>
                      </a:rPr>
                      <m:t>=</m:t>
                    </m:r>
                    <m:r>
                      <a:rPr lang="en-GB" b="0" i="1" smtClean="0">
                        <a:latin typeface="Cambria Math" panose="02040503050406030204" pitchFamily="18" charset="0"/>
                      </a:rPr>
                      <m:t>𝑑</m:t>
                    </m:r>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𝜁</m:t>
                        </m:r>
                      </m:e>
                    </m:d>
                    <m:r>
                      <a:rPr lang="en-GB" i="1">
                        <a:latin typeface="Cambria Math" panose="02040503050406030204" pitchFamily="18" charset="0"/>
                      </a:rPr>
                      <m:t>+</m:t>
                    </m:r>
                    <m:acc>
                      <m:accPr>
                        <m:chr m:val="̅"/>
                        <m:ctrlPr>
                          <a:rPr lang="en-GB" i="1">
                            <a:latin typeface="Cambria Math" panose="02040503050406030204" pitchFamily="18" charset="0"/>
                          </a:rPr>
                        </m:ctrlPr>
                      </m:accPr>
                      <m:e>
                        <m:r>
                          <a:rPr lang="en-GB" b="0" i="1" smtClean="0">
                            <a:latin typeface="Cambria Math" panose="02040503050406030204" pitchFamily="18" charset="0"/>
                          </a:rPr>
                          <m:t>𝑑</m:t>
                        </m:r>
                      </m:e>
                    </m:acc>
                    <m:d>
                      <m:dPr>
                        <m:ctrlPr>
                          <a:rPr lang="en-GB" i="1" dirty="0">
                            <a:latin typeface="Cambria Math" panose="02040503050406030204" pitchFamily="18" charset="0"/>
                          </a:rPr>
                        </m:ctrlPr>
                      </m:dPr>
                      <m:e>
                        <m:r>
                          <a:rPr lang="en-GB" i="1" dirty="0">
                            <a:latin typeface="Cambria Math" panose="02040503050406030204" pitchFamily="18" charset="0"/>
                          </a:rPr>
                          <m:t>𝑥</m:t>
                        </m:r>
                        <m:r>
                          <a:rPr lang="en-GB" i="1" dirty="0">
                            <a:latin typeface="Cambria Math" panose="02040503050406030204" pitchFamily="18" charset="0"/>
                          </a:rPr>
                          <m:t>;</m:t>
                        </m:r>
                        <m:r>
                          <a:rPr lang="en-GB" i="1" dirty="0">
                            <a:latin typeface="Cambria Math" panose="02040503050406030204" pitchFamily="18" charset="0"/>
                          </a:rPr>
                          <m:t>𝜁</m:t>
                        </m:r>
                      </m:e>
                    </m:d>
                  </m:oMath>
                </a14:m>
                <a:endParaRPr lang="en-US" dirty="0"/>
              </a:p>
              <a:p>
                <a:pPr marL="400050" lvl="1" indent="0">
                  <a:buNone/>
                </a:pPr>
                <a14:m>
                  <m:oMath xmlns:m="http://schemas.openxmlformats.org/officeDocument/2006/math">
                    <m:r>
                      <m:rPr>
                        <m:sty m:val="p"/>
                      </m:rPr>
                      <a:rPr lang="en-GB" b="0" i="0" dirty="0" smtClean="0">
                        <a:latin typeface="Cambria Math" panose="02040503050406030204" pitchFamily="18" charset="0"/>
                      </a:rPr>
                      <m:t>Σ</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𝑥</m:t>
                        </m:r>
                        <m:r>
                          <a:rPr lang="en-GB" b="0" i="1" dirty="0" smtClean="0">
                            <a:latin typeface="Cambria Math" panose="02040503050406030204" pitchFamily="18" charset="0"/>
                          </a:rPr>
                          <m:t>;</m:t>
                        </m:r>
                        <m:r>
                          <a:rPr lang="en-GB" b="0" i="1" dirty="0" smtClean="0">
                            <a:latin typeface="Cambria Math" panose="02040503050406030204" pitchFamily="18" charset="0"/>
                          </a:rPr>
                          <m:t>𝜁</m:t>
                        </m:r>
                      </m:e>
                    </m:d>
                    <m:r>
                      <a:rPr lang="en-GB" b="0" i="1" dirty="0" smtClean="0">
                        <a:latin typeface="Cambria Math" panose="02040503050406030204" pitchFamily="18" charset="0"/>
                      </a:rPr>
                      <m:t>=</m:t>
                    </m:r>
                    <m:r>
                      <a:rPr lang="en-GB" b="0" i="1" smtClean="0">
                        <a:latin typeface="Cambria Math" panose="02040503050406030204" pitchFamily="18" charset="0"/>
                      </a:rPr>
                      <m:t>𝑠</m:t>
                    </m:r>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𝜁</m:t>
                        </m:r>
                      </m:e>
                    </m:d>
                    <m:r>
                      <a:rPr lang="en-GB" i="1">
                        <a:latin typeface="Cambria Math" panose="02040503050406030204" pitchFamily="18" charset="0"/>
                      </a:rPr>
                      <m:t>+</m:t>
                    </m:r>
                    <m:acc>
                      <m:accPr>
                        <m:chr m:val="̅"/>
                        <m:ctrlPr>
                          <a:rPr lang="en-GB" i="1">
                            <a:latin typeface="Cambria Math" panose="02040503050406030204" pitchFamily="18" charset="0"/>
                          </a:rPr>
                        </m:ctrlPr>
                      </m:accPr>
                      <m:e>
                        <m:r>
                          <a:rPr lang="en-GB" b="0" i="1" smtClean="0">
                            <a:latin typeface="Cambria Math" panose="02040503050406030204" pitchFamily="18" charset="0"/>
                          </a:rPr>
                          <m:t>𝑠</m:t>
                        </m:r>
                      </m:e>
                    </m:acc>
                    <m:d>
                      <m:dPr>
                        <m:ctrlPr>
                          <a:rPr lang="en-GB" i="1" dirty="0">
                            <a:latin typeface="Cambria Math" panose="02040503050406030204" pitchFamily="18" charset="0"/>
                          </a:rPr>
                        </m:ctrlPr>
                      </m:dPr>
                      <m:e>
                        <m:r>
                          <a:rPr lang="en-GB" i="1" dirty="0">
                            <a:latin typeface="Cambria Math" panose="02040503050406030204" pitchFamily="18" charset="0"/>
                          </a:rPr>
                          <m:t>𝑥</m:t>
                        </m:r>
                        <m:r>
                          <a:rPr lang="en-GB" i="1" dirty="0">
                            <a:latin typeface="Cambria Math" panose="02040503050406030204" pitchFamily="18" charset="0"/>
                          </a:rPr>
                          <m:t>;</m:t>
                        </m:r>
                        <m:r>
                          <a:rPr lang="en-GB" i="1" dirty="0">
                            <a:latin typeface="Cambria Math" panose="02040503050406030204" pitchFamily="18" charset="0"/>
                          </a:rPr>
                          <m:t>𝜁</m:t>
                        </m:r>
                      </m:e>
                    </m:d>
                  </m:oMath>
                </a14:m>
                <a:r>
                  <a:rPr lang="en-US" dirty="0"/>
                  <a:t>+</a:t>
                </a:r>
                <a:r>
                  <a:rPr lang="en-GB" dirty="0"/>
                  <a:t> </a:t>
                </a:r>
                <a14:m>
                  <m:oMath xmlns:m="http://schemas.openxmlformats.org/officeDocument/2006/math">
                    <m:r>
                      <a:rPr lang="en-GB" b="0" i="1" smtClean="0">
                        <a:latin typeface="Cambria Math" panose="02040503050406030204" pitchFamily="18" charset="0"/>
                      </a:rPr>
                      <m:t>𝑐</m:t>
                    </m:r>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𝜁</m:t>
                        </m:r>
                      </m:e>
                    </m:d>
                    <m:r>
                      <a:rPr lang="en-GB" i="1">
                        <a:latin typeface="Cambria Math" panose="02040503050406030204" pitchFamily="18" charset="0"/>
                      </a:rPr>
                      <m:t>+</m:t>
                    </m:r>
                    <m:acc>
                      <m:accPr>
                        <m:chr m:val="̅"/>
                        <m:ctrlPr>
                          <a:rPr lang="en-GB" i="1">
                            <a:latin typeface="Cambria Math" panose="02040503050406030204" pitchFamily="18" charset="0"/>
                          </a:rPr>
                        </m:ctrlPr>
                      </m:accPr>
                      <m:e>
                        <m:r>
                          <a:rPr lang="en-GB" b="0" i="1" smtClean="0">
                            <a:latin typeface="Cambria Math" panose="02040503050406030204" pitchFamily="18" charset="0"/>
                          </a:rPr>
                          <m:t>𝑐</m:t>
                        </m:r>
                      </m:e>
                    </m:acc>
                    <m:d>
                      <m:dPr>
                        <m:ctrlPr>
                          <a:rPr lang="en-GB" i="1" dirty="0">
                            <a:latin typeface="Cambria Math" panose="02040503050406030204" pitchFamily="18" charset="0"/>
                          </a:rPr>
                        </m:ctrlPr>
                      </m:dPr>
                      <m:e>
                        <m:r>
                          <a:rPr lang="en-GB" i="1" dirty="0">
                            <a:latin typeface="Cambria Math" panose="02040503050406030204" pitchFamily="18" charset="0"/>
                          </a:rPr>
                          <m:t>𝑥</m:t>
                        </m:r>
                        <m:r>
                          <a:rPr lang="en-GB" i="1" dirty="0">
                            <a:latin typeface="Cambria Math" panose="02040503050406030204" pitchFamily="18" charset="0"/>
                          </a:rPr>
                          <m:t>;</m:t>
                        </m:r>
                        <m:r>
                          <a:rPr lang="en-GB" i="1" dirty="0">
                            <a:latin typeface="Cambria Math" panose="02040503050406030204" pitchFamily="18" charset="0"/>
                          </a:rPr>
                          <m:t>𝜁</m:t>
                        </m:r>
                      </m:e>
                    </m:d>
                  </m:oMath>
                </a14:m>
                <a:endParaRPr lang="en-US" dirty="0"/>
              </a:p>
              <a:p>
                <a:pPr>
                  <a:spcBef>
                    <a:spcPts val="1200"/>
                  </a:spcBef>
                </a:pPr>
                <a:r>
                  <a:rPr lang="en-US" dirty="0"/>
                  <a:t>Comparison with MARATHON data</a:t>
                </a:r>
              </a:p>
              <a:p>
                <a:pPr marL="800100" lvl="2" indent="0">
                  <a:buNone/>
                </a:pPr>
                <a:r>
                  <a:rPr lang="en-US" sz="1400" dirty="0"/>
                  <a:t>[</a:t>
                </a:r>
                <a:r>
                  <a:rPr lang="en-US" sz="1400" dirty="0">
                    <a:solidFill>
                      <a:srgbClr val="CC9900"/>
                    </a:solidFill>
                  </a:rPr>
                  <a:t>D. Abrams, </a:t>
                </a:r>
                <a:r>
                  <a:rPr lang="en-US" sz="1400" i="1" dirty="0">
                    <a:solidFill>
                      <a:srgbClr val="CC9900"/>
                    </a:solidFill>
                  </a:rPr>
                  <a:t>et al</a:t>
                </a:r>
                <a:r>
                  <a:rPr lang="en-US" sz="1400" dirty="0">
                    <a:solidFill>
                      <a:srgbClr val="CC9900"/>
                    </a:solidFill>
                  </a:rPr>
                  <a:t>., Measurement of Nucleon </a:t>
                </a:r>
                <a14:m>
                  <m:oMath xmlns:m="http://schemas.openxmlformats.org/officeDocument/2006/math">
                    <m:sSubSup>
                      <m:sSubSupPr>
                        <m:ctrlPr>
                          <a:rPr lang="en-GB" sz="1400" b="0" i="1" smtClean="0">
                            <a:solidFill>
                              <a:srgbClr val="CC9900"/>
                            </a:solidFill>
                            <a:latin typeface="Cambria Math" panose="02040503050406030204" pitchFamily="18" charset="0"/>
                          </a:rPr>
                        </m:ctrlPr>
                      </m:sSubSupPr>
                      <m:e>
                        <m:r>
                          <a:rPr lang="en-GB" sz="1400" b="0" i="1" smtClean="0">
                            <a:solidFill>
                              <a:srgbClr val="CC9900"/>
                            </a:solidFill>
                            <a:latin typeface="Cambria Math" panose="02040503050406030204" pitchFamily="18" charset="0"/>
                          </a:rPr>
                          <m:t>𝐹</m:t>
                        </m:r>
                      </m:e>
                      <m:sub>
                        <m:r>
                          <a:rPr lang="en-GB" sz="1400" b="0" i="1" smtClean="0">
                            <a:solidFill>
                              <a:srgbClr val="CC9900"/>
                            </a:solidFill>
                            <a:latin typeface="Cambria Math" panose="02040503050406030204" pitchFamily="18" charset="0"/>
                          </a:rPr>
                          <m:t>2</m:t>
                        </m:r>
                      </m:sub>
                      <m:sup>
                        <m:r>
                          <a:rPr lang="en-GB" sz="1400" b="0" i="1" smtClean="0">
                            <a:solidFill>
                              <a:srgbClr val="CC9900"/>
                            </a:solidFill>
                            <a:latin typeface="Cambria Math" panose="02040503050406030204" pitchFamily="18" charset="0"/>
                          </a:rPr>
                          <m:t>𝑛</m:t>
                        </m:r>
                      </m:sup>
                    </m:sSubSup>
                    <m:r>
                      <a:rPr lang="en-GB" sz="1400" b="0" i="1" smtClean="0">
                        <a:solidFill>
                          <a:srgbClr val="CC9900"/>
                        </a:solidFill>
                        <a:latin typeface="Cambria Math" panose="02040503050406030204" pitchFamily="18" charset="0"/>
                      </a:rPr>
                      <m:t>/</m:t>
                    </m:r>
                    <m:sSubSup>
                      <m:sSubSupPr>
                        <m:ctrlPr>
                          <a:rPr lang="en-GB" sz="1400" b="0" i="1" smtClean="0">
                            <a:solidFill>
                              <a:srgbClr val="CC9900"/>
                            </a:solidFill>
                            <a:latin typeface="Cambria Math" panose="02040503050406030204" pitchFamily="18" charset="0"/>
                          </a:rPr>
                        </m:ctrlPr>
                      </m:sSubSupPr>
                      <m:e>
                        <m:r>
                          <a:rPr lang="en-GB" sz="1400" b="0" i="1" smtClean="0">
                            <a:solidFill>
                              <a:srgbClr val="CC9900"/>
                            </a:solidFill>
                            <a:latin typeface="Cambria Math" panose="02040503050406030204" pitchFamily="18" charset="0"/>
                          </a:rPr>
                          <m:t>𝐹</m:t>
                        </m:r>
                      </m:e>
                      <m:sub>
                        <m:r>
                          <a:rPr lang="en-GB" sz="1400" b="0" i="1" smtClean="0">
                            <a:solidFill>
                              <a:srgbClr val="CC9900"/>
                            </a:solidFill>
                            <a:latin typeface="Cambria Math" panose="02040503050406030204" pitchFamily="18" charset="0"/>
                          </a:rPr>
                          <m:t>2</m:t>
                        </m:r>
                      </m:sub>
                      <m:sup>
                        <m:r>
                          <a:rPr lang="en-GB" sz="1400" b="0" i="1" smtClean="0">
                            <a:solidFill>
                              <a:srgbClr val="CC9900"/>
                            </a:solidFill>
                            <a:latin typeface="Cambria Math" panose="02040503050406030204" pitchFamily="18" charset="0"/>
                          </a:rPr>
                          <m:t>𝑝</m:t>
                        </m:r>
                      </m:sup>
                    </m:sSubSup>
                  </m:oMath>
                </a14:m>
                <a:r>
                  <a:rPr lang="en-US" sz="1400" dirty="0">
                    <a:solidFill>
                      <a:srgbClr val="CC9900"/>
                    </a:solidFill>
                  </a:rPr>
                  <a:t>Structure Function Ratio by the Jefferson Lab MARATHON Tritium/Helium-3 Deep Inelastic Scattering Experiment – arXiv:2104.05850 [hep-ex], Phys. Rev. Lett. (2022) </a:t>
                </a:r>
                <a:r>
                  <a:rPr lang="en-US" sz="1400" i="1" dirty="0">
                    <a:solidFill>
                      <a:srgbClr val="CC9900"/>
                    </a:solidFill>
                  </a:rPr>
                  <a:t>in press</a:t>
                </a:r>
                <a:r>
                  <a:rPr lang="en-US" sz="1400" dirty="0"/>
                  <a:t>]</a:t>
                </a:r>
              </a:p>
              <a:p>
                <a:pPr marL="285750"/>
                <a:r>
                  <a:rPr lang="en-US" altLang="zh-CN" dirty="0"/>
                  <a:t>On </a:t>
                </a:r>
                <a:r>
                  <a:rPr lang="en-GB" altLang="zh-CN" dirty="0"/>
                  <a:t>sea quark dominance, </a:t>
                </a:r>
                <a:r>
                  <a:rPr lang="en-US" dirty="0"/>
                  <a:t>SCI and QCD-kindred results agree with modern data.</a:t>
                </a:r>
              </a:p>
              <a:p>
                <a:pPr marL="285750"/>
                <a:r>
                  <a:rPr lang="en-US" dirty="0"/>
                  <a:t>On </a:t>
                </a:r>
                <a:r>
                  <a:rPr lang="en-GB" dirty="0"/>
                  <a:t>valence</a:t>
                </a:r>
                <a:r>
                  <a:rPr lang="en-GB" altLang="zh-CN" dirty="0"/>
                  <a:t> quark dominance</a:t>
                </a:r>
                <a:r>
                  <a:rPr lang="en-US" dirty="0"/>
                  <a:t>, </a:t>
                </a:r>
                <a:r>
                  <a:rPr lang="en-US" altLang="zh-CN" dirty="0"/>
                  <a:t>there are quantitative differences. The ratio on this domain is a useful discriminator between pictures of proton structure. </a:t>
                </a:r>
                <a:br>
                  <a:rPr lang="en-US" altLang="zh-CN" dirty="0"/>
                </a:br>
                <a:br>
                  <a:rPr lang="en-US" altLang="zh-CN" dirty="0"/>
                </a:br>
                <a:endParaRPr lang="en-US" dirty="0"/>
              </a:p>
            </p:txBody>
          </p:sp>
        </mc:Choice>
        <mc:Fallback xmlns="">
          <p:sp>
            <p:nvSpPr>
              <p:cNvPr id="3" name="Content Placeholder 2">
                <a:extLst>
                  <a:ext uri="{FF2B5EF4-FFF2-40B4-BE49-F238E27FC236}">
                    <a16:creationId xmlns:a16="http://schemas.microsoft.com/office/drawing/2014/main" id="{E29EA762-1D5B-47FE-9BFE-5C2E0E605A21}"/>
                  </a:ext>
                </a:extLst>
              </p:cNvPr>
              <p:cNvSpPr>
                <a:spLocks noGrp="1" noRot="1" noChangeAspect="1" noMove="1" noResize="1" noEditPoints="1" noAdjustHandles="1" noChangeArrowheads="1" noChangeShapeType="1" noTextEdit="1"/>
              </p:cNvSpPr>
              <p:nvPr>
                <p:ph idx="1"/>
              </p:nvPr>
            </p:nvSpPr>
            <p:spPr>
              <a:xfrm>
                <a:off x="533399" y="870156"/>
                <a:ext cx="6858745" cy="4830764"/>
              </a:xfrm>
              <a:blipFill>
                <a:blip r:embed="rId2"/>
                <a:stretch>
                  <a:fillRect l="-888" t="-884" b="-11869"/>
                </a:stretch>
              </a:blipFill>
            </p:spPr>
            <p:txBody>
              <a:bodyPr/>
              <a:lstStyle/>
              <a:p>
                <a:r>
                  <a:rPr lang="zh-CN" altLang="en-US">
                    <a:noFill/>
                  </a:rPr>
                  <a:t> </a:t>
                </a:r>
              </a:p>
            </p:txBody>
          </p:sp>
        </mc:Fallback>
      </mc:AlternateContent>
      <p:sp>
        <p:nvSpPr>
          <p:cNvPr id="6" name="Slide Number Placeholder 5">
            <a:extLst>
              <a:ext uri="{FF2B5EF4-FFF2-40B4-BE49-F238E27FC236}">
                <a16:creationId xmlns:a16="http://schemas.microsoft.com/office/drawing/2014/main" id="{4F811A5A-7F5C-46BD-AC18-F7EE7A35D3E7}"/>
              </a:ext>
            </a:extLst>
          </p:cNvPr>
          <p:cNvSpPr>
            <a:spLocks noGrp="1"/>
          </p:cNvSpPr>
          <p:nvPr>
            <p:ph type="sldNum" sz="quarter" idx="12"/>
          </p:nvPr>
        </p:nvSpPr>
        <p:spPr/>
        <p:txBody>
          <a:bodyPr/>
          <a:lstStyle/>
          <a:p>
            <a:fld id="{87034D8C-3CB4-402A-BC46-2AB14C0FE90A}" type="slidenum">
              <a:rPr lang="en-US" smtClean="0"/>
              <a:pPr/>
              <a:t>13</a:t>
            </a:fld>
            <a:endParaRPr lang="en-US"/>
          </a:p>
        </p:txBody>
      </p:sp>
      <p:pic>
        <p:nvPicPr>
          <p:cNvPr id="10" name="Picture 9" descr="A picture containing text&#10;&#10;Description automatically generated">
            <a:extLst>
              <a:ext uri="{FF2B5EF4-FFF2-40B4-BE49-F238E27FC236}">
                <a16:creationId xmlns:a16="http://schemas.microsoft.com/office/drawing/2014/main" id="{253D8893-669C-421C-977B-75BE708A9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643" y="1541897"/>
            <a:ext cx="4104456" cy="785960"/>
          </a:xfrm>
          <a:prstGeom prst="rect">
            <a:avLst/>
          </a:prstGeom>
        </p:spPr>
      </p:pic>
      <p:pic>
        <p:nvPicPr>
          <p:cNvPr id="12" name="图片 11">
            <a:extLst>
              <a:ext uri="{FF2B5EF4-FFF2-40B4-BE49-F238E27FC236}">
                <a16:creationId xmlns:a16="http://schemas.microsoft.com/office/drawing/2014/main" id="{4CD931F7-D0E5-49A0-C197-66EEC21FE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4560" y="1075362"/>
            <a:ext cx="4877223" cy="3200677"/>
          </a:xfrm>
          <a:prstGeom prst="rect">
            <a:avLst/>
          </a:prstGeom>
        </p:spPr>
      </p:pic>
      <p:sp>
        <p:nvSpPr>
          <p:cNvPr id="14" name="TextBox 20">
            <a:extLst>
              <a:ext uri="{FF2B5EF4-FFF2-40B4-BE49-F238E27FC236}">
                <a16:creationId xmlns:a16="http://schemas.microsoft.com/office/drawing/2014/main" id="{437544DB-462F-4995-8033-56BC19CD1BFA}"/>
              </a:ext>
            </a:extLst>
          </p:cNvPr>
          <p:cNvSpPr txBox="1"/>
          <p:nvPr/>
        </p:nvSpPr>
        <p:spPr>
          <a:xfrm flipH="1">
            <a:off x="8596470" y="1352572"/>
            <a:ext cx="2087881" cy="584775"/>
          </a:xfrm>
          <a:prstGeom prst="rect">
            <a:avLst/>
          </a:prstGeom>
          <a:noFill/>
        </p:spPr>
        <p:txBody>
          <a:bodyPr wrap="square" rtlCol="0">
            <a:spAutoFit/>
          </a:bodyPr>
          <a:lstStyle/>
          <a:p>
            <a:r>
              <a:rPr lang="en-GB" sz="1600" dirty="0">
                <a:solidFill>
                  <a:srgbClr val="008000"/>
                </a:solidFill>
              </a:rPr>
              <a:t>Sea quark dominance on x&lt;0.2</a:t>
            </a:r>
            <a:endParaRPr lang="en-US" sz="1600" dirty="0">
              <a:solidFill>
                <a:srgbClr val="008000"/>
              </a:solidFill>
            </a:endParaRPr>
          </a:p>
        </p:txBody>
      </p:sp>
      <p:sp>
        <p:nvSpPr>
          <p:cNvPr id="15" name="TextBox 21">
            <a:extLst>
              <a:ext uri="{FF2B5EF4-FFF2-40B4-BE49-F238E27FC236}">
                <a16:creationId xmlns:a16="http://schemas.microsoft.com/office/drawing/2014/main" id="{2C28C0BD-4A6E-4E92-8EE4-22C79214C546}"/>
              </a:ext>
            </a:extLst>
          </p:cNvPr>
          <p:cNvSpPr txBox="1"/>
          <p:nvPr/>
        </p:nvSpPr>
        <p:spPr>
          <a:xfrm flipH="1">
            <a:off x="8135383" y="3116261"/>
            <a:ext cx="3200401" cy="338554"/>
          </a:xfrm>
          <a:prstGeom prst="rect">
            <a:avLst/>
          </a:prstGeom>
          <a:noFill/>
        </p:spPr>
        <p:txBody>
          <a:bodyPr wrap="square" rtlCol="0">
            <a:spAutoFit/>
          </a:bodyPr>
          <a:lstStyle/>
          <a:p>
            <a:r>
              <a:rPr lang="en-GB" sz="1600" b="1" i="1" dirty="0">
                <a:solidFill>
                  <a:srgbClr val="CC9900"/>
                </a:solidFill>
              </a:rPr>
              <a:t>Valence quark dominance on x&gt;0.2</a:t>
            </a:r>
            <a:endParaRPr lang="en-US" sz="1600" b="1" i="1" dirty="0">
              <a:solidFill>
                <a:srgbClr val="CC9900"/>
              </a:solidFill>
            </a:endParaRPr>
          </a:p>
        </p:txBody>
      </p:sp>
      <p:pic>
        <p:nvPicPr>
          <p:cNvPr id="8" name="图片 7">
            <a:extLst>
              <a:ext uri="{FF2B5EF4-FFF2-40B4-BE49-F238E27FC236}">
                <a16:creationId xmlns:a16="http://schemas.microsoft.com/office/drawing/2014/main" id="{35E8DEB2-015B-42BA-8243-9678CBD169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3714" y="4276039"/>
            <a:ext cx="4245024" cy="1715783"/>
          </a:xfrm>
          <a:prstGeom prst="rect">
            <a:avLst/>
          </a:prstGeom>
        </p:spPr>
      </p:pic>
      <p:sp>
        <p:nvSpPr>
          <p:cNvPr id="4" name="Footer Placeholder 4">
            <a:extLst>
              <a:ext uri="{FF2B5EF4-FFF2-40B4-BE49-F238E27FC236}">
                <a16:creationId xmlns:a16="http://schemas.microsoft.com/office/drawing/2014/main" id="{EE27CE68-29FE-DD61-745D-0811482E6B3D}"/>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spTree>
    <p:extLst>
      <p:ext uri="{BB962C8B-B14F-4D97-AF65-F5344CB8AC3E}">
        <p14:creationId xmlns:p14="http://schemas.microsoft.com/office/powerpoint/2010/main" val="421356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F91B-3AF2-4145-9778-0B43B55FF159}"/>
              </a:ext>
            </a:extLst>
          </p:cNvPr>
          <p:cNvSpPr>
            <a:spLocks noGrp="1"/>
          </p:cNvSpPr>
          <p:nvPr>
            <p:ph type="title"/>
          </p:nvPr>
        </p:nvSpPr>
        <p:spPr>
          <a:xfrm>
            <a:off x="609600" y="378710"/>
            <a:ext cx="10972800" cy="1143000"/>
          </a:xfrm>
        </p:spPr>
        <p:txBody>
          <a:bodyPr/>
          <a:lstStyle/>
          <a:p>
            <a:r>
              <a:rPr lang="en-GB" dirty="0"/>
              <a:t>Polarised proton quark DFs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E9093D-3A6E-41C9-9C79-68831E1A9D03}"/>
                  </a:ext>
                </a:extLst>
              </p:cNvPr>
              <p:cNvSpPr>
                <a:spLocks noGrp="1"/>
              </p:cNvSpPr>
              <p:nvPr>
                <p:ph idx="1"/>
              </p:nvPr>
            </p:nvSpPr>
            <p:spPr>
              <a:xfrm>
                <a:off x="223517" y="1273127"/>
                <a:ext cx="6442014" cy="4525963"/>
              </a:xfrm>
            </p:spPr>
            <p:txBody>
              <a:bodyPr/>
              <a:lstStyle/>
              <a:p>
                <a:r>
                  <a:rPr lang="en-US" altLang="zh-CN" dirty="0"/>
                  <a:t>We employ a static approximation in treating the proton Faddeev equation and axial-vector current (no striking exchange-quark diagram), so</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  </m:t>
                        </m:r>
                        <m:r>
                          <a:rPr lang="en-US" altLang="zh-CN" sz="2000" i="1">
                            <a:latin typeface="Cambria Math" panose="02040503050406030204" pitchFamily="18" charset="0"/>
                          </a:rPr>
                          <m:t>𝑔</m:t>
                        </m:r>
                      </m:e>
                      <m:sub>
                        <m:r>
                          <a:rPr lang="en-US" altLang="zh-CN" sz="2000" i="1">
                            <a:latin typeface="Cambria Math" panose="02040503050406030204" pitchFamily="18" charset="0"/>
                          </a:rPr>
                          <m:t>𝐴</m:t>
                        </m:r>
                      </m:sub>
                    </m:sSub>
                  </m:oMath>
                </a14:m>
                <a:r>
                  <a:rPr lang="en-US" altLang="zh-CN" sz="2000" dirty="0"/>
                  <a:t>= </a:t>
                </a:r>
                <a14:m>
                  <m:oMath xmlns:m="http://schemas.openxmlformats.org/officeDocument/2006/math">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𝑔</m:t>
                        </m:r>
                      </m:e>
                      <m:sub>
                        <m:r>
                          <a:rPr lang="en-US" altLang="zh-CN" sz="2000" i="1">
                            <a:latin typeface="Cambria Math" panose="02040503050406030204" pitchFamily="18" charset="0"/>
                          </a:rPr>
                          <m:t>𝐴</m:t>
                        </m:r>
                      </m:sub>
                      <m:sup>
                        <m:r>
                          <a:rPr lang="en-US" altLang="zh-CN" sz="2000" i="1">
                            <a:latin typeface="Cambria Math" panose="02040503050406030204" pitchFamily="18" charset="0"/>
                          </a:rPr>
                          <m:t>𝑢</m:t>
                        </m:r>
                      </m:sup>
                    </m:sSubSup>
                  </m:oMath>
                </a14:m>
                <a:r>
                  <a:rPr lang="en-US" altLang="zh-CN" sz="2000" dirty="0"/>
                  <a:t>-</a:t>
                </a:r>
                <a14:m>
                  <m:oMath xmlns:m="http://schemas.openxmlformats.org/officeDocument/2006/math">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𝑔</m:t>
                        </m:r>
                      </m:e>
                      <m:sub>
                        <m:r>
                          <a:rPr lang="en-US" altLang="zh-CN" sz="2000" i="1">
                            <a:latin typeface="Cambria Math" panose="02040503050406030204" pitchFamily="18" charset="0"/>
                          </a:rPr>
                          <m:t>𝐴</m:t>
                        </m:r>
                      </m:sub>
                      <m:sup>
                        <m:r>
                          <a:rPr lang="en-US" altLang="zh-CN" sz="2000" i="1">
                            <a:latin typeface="Cambria Math" panose="02040503050406030204" pitchFamily="18" charset="0"/>
                          </a:rPr>
                          <m:t>𝑑</m:t>
                        </m:r>
                      </m:sup>
                    </m:sSubSup>
                  </m:oMath>
                </a14:m>
                <a:r>
                  <a:rPr lang="en-US" altLang="zh-CN" sz="2000" dirty="0"/>
                  <a:t> </a:t>
                </a:r>
                <a:r>
                  <a:rPr lang="en-US" altLang="zh-CN" dirty="0"/>
                  <a:t>is underestimated in SCI result.</a:t>
                </a:r>
              </a:p>
              <a:p>
                <a:endParaRPr lang="en-US" altLang="zh-CN" dirty="0"/>
              </a:p>
              <a:p>
                <a:r>
                  <a:rPr lang="en-US" altLang="zh-CN" dirty="0"/>
                  <a:t>The SCI results are semiquantitatively in agreement with available inferences from data. </a:t>
                </a:r>
              </a:p>
              <a:p>
                <a:endParaRPr lang="en-US" altLang="zh-CN" dirty="0"/>
              </a:p>
              <a:p>
                <a:r>
                  <a:rPr lang="en-US" altLang="zh-CN" dirty="0"/>
                  <a:t>Regarding the COMPASS results, lying on </a:t>
                </a:r>
                <a:r>
                  <a:rPr lang="en-US" altLang="zh-CN" i="1" dirty="0"/>
                  <a:t>x </a:t>
                </a:r>
                <a:r>
                  <a:rPr lang="en-US" altLang="zh-CN" dirty="0"/>
                  <a:t>≲ 0</a:t>
                </a:r>
                <a:r>
                  <a:rPr lang="en-US" altLang="zh-CN" i="1" dirty="0"/>
                  <a:t>.</a:t>
                </a:r>
                <a:r>
                  <a:rPr lang="en-US" altLang="zh-CN" dirty="0"/>
                  <a:t>2, the collaboration’s extrapolations yield </a:t>
                </a:r>
                <a14:m>
                  <m:oMath xmlns:m="http://schemas.openxmlformats.org/officeDocument/2006/math">
                    <m:sSubSup>
                      <m:sSubSupPr>
                        <m:ctrlPr>
                          <a:rPr lang="en-US" altLang="zh-CN" sz="2000" i="1">
                            <a:latin typeface="Cambria Math" panose="02040503050406030204" pitchFamily="18" charset="0"/>
                          </a:rPr>
                        </m:ctrlPr>
                      </m:sSubSupPr>
                      <m:e>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𝑔</m:t>
                            </m:r>
                          </m:e>
                          <m:sub>
                            <m:r>
                              <a:rPr lang="en-US" altLang="zh-CN" sz="2000" i="1">
                                <a:latin typeface="Cambria Math" panose="02040503050406030204" pitchFamily="18" charset="0"/>
                              </a:rPr>
                              <m:t>𝐴</m:t>
                            </m:r>
                          </m:sub>
                          <m:sup>
                            <m:r>
                              <a:rPr lang="en-US" altLang="zh-CN" sz="2000" i="1">
                                <a:latin typeface="Cambria Math" panose="02040503050406030204" pitchFamily="18" charset="0"/>
                              </a:rPr>
                              <m:t>𝑑</m:t>
                            </m:r>
                          </m:sup>
                        </m:sSubSup>
                        <m:r>
                          <a:rPr lang="en-US" altLang="zh-CN" sz="2000" i="1">
                            <a:latin typeface="Cambria Math" panose="02040503050406030204" pitchFamily="18" charset="0"/>
                          </a:rPr>
                          <m:t>=−</m:t>
                        </m:r>
                        <m:r>
                          <a:rPr lang="en-US" altLang="zh-CN" sz="2000" i="1">
                            <a:latin typeface="Cambria Math" panose="02040503050406030204" pitchFamily="18" charset="0"/>
                          </a:rPr>
                          <m:t>0</m:t>
                        </m:r>
                        <m:r>
                          <a:rPr lang="en-US" altLang="zh-CN" sz="2000" i="1">
                            <a:latin typeface="Cambria Math" panose="02040503050406030204" pitchFamily="18" charset="0"/>
                          </a:rPr>
                          <m:t>.</m:t>
                        </m:r>
                        <m:r>
                          <a:rPr lang="en-US" altLang="zh-CN" sz="2000" i="1">
                            <a:latin typeface="Cambria Math" panose="02040503050406030204" pitchFamily="18" charset="0"/>
                          </a:rPr>
                          <m:t>34</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5</m:t>
                            </m:r>
                          </m:e>
                        </m:d>
                        <m:r>
                          <a:rPr lang="en-US" altLang="zh-CN" sz="2000" i="1">
                            <a:latin typeface="Cambria Math" panose="02040503050406030204" pitchFamily="18" charset="0"/>
                          </a:rPr>
                          <m:t>,</m:t>
                        </m:r>
                        <m:r>
                          <a:rPr lang="en-US" altLang="zh-CN" sz="2000" i="1">
                            <a:latin typeface="Cambria Math" panose="02040503050406030204" pitchFamily="18" charset="0"/>
                          </a:rPr>
                          <m:t>𝑔</m:t>
                        </m:r>
                      </m:e>
                      <m:sub>
                        <m:r>
                          <a:rPr lang="en-US" altLang="zh-CN" sz="2000" i="1">
                            <a:latin typeface="Cambria Math" panose="02040503050406030204" pitchFamily="18" charset="0"/>
                          </a:rPr>
                          <m:t>𝐴</m:t>
                        </m:r>
                      </m:sub>
                      <m:sup>
                        <m:r>
                          <a:rPr lang="en-US" altLang="zh-CN" sz="2000" i="1">
                            <a:latin typeface="Cambria Math" panose="02040503050406030204" pitchFamily="18" charset="0"/>
                          </a:rPr>
                          <m:t>𝑢</m:t>
                        </m:r>
                      </m:sup>
                    </m:sSubSup>
                    <m:r>
                      <a:rPr lang="en-US" altLang="zh-CN" sz="2000" i="1">
                        <a:latin typeface="Cambria Math" panose="02040503050406030204" pitchFamily="18" charset="0"/>
                      </a:rPr>
                      <m:t>=</m:t>
                    </m:r>
                    <m:r>
                      <a:rPr lang="en-US" altLang="zh-CN" sz="2000" i="1">
                        <a:latin typeface="Cambria Math" panose="02040503050406030204" pitchFamily="18" charset="0"/>
                      </a:rPr>
                      <m:t>0</m:t>
                    </m:r>
                    <m:r>
                      <a:rPr lang="en-US" altLang="zh-CN" sz="2000" i="1">
                        <a:latin typeface="Cambria Math" panose="02040503050406030204" pitchFamily="18" charset="0"/>
                      </a:rPr>
                      <m:t>.</m:t>
                    </m:r>
                    <m:r>
                      <a:rPr lang="en-US" altLang="zh-CN" sz="2000" i="1">
                        <a:latin typeface="Cambria Math" panose="02040503050406030204" pitchFamily="18" charset="0"/>
                      </a:rPr>
                      <m:t>71</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4</m:t>
                        </m:r>
                      </m:e>
                    </m:d>
                  </m:oMath>
                </a14:m>
                <a:r>
                  <a:rPr lang="en-US" altLang="zh-CN" dirty="0"/>
                  <a:t>. The SCI values are </a:t>
                </a:r>
                <a14:m>
                  <m:oMath xmlns:m="http://schemas.openxmlformats.org/officeDocument/2006/math">
                    <m:sSubSup>
                      <m:sSubSupPr>
                        <m:ctrlPr>
                          <a:rPr lang="en-US" altLang="zh-CN" sz="2000" i="1">
                            <a:latin typeface="Cambria Math" panose="02040503050406030204" pitchFamily="18" charset="0"/>
                          </a:rPr>
                        </m:ctrlPr>
                      </m:sSubSupPr>
                      <m:e>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𝑔</m:t>
                            </m:r>
                          </m:e>
                          <m:sub>
                            <m:r>
                              <a:rPr lang="en-US" altLang="zh-CN" sz="2000" i="1">
                                <a:latin typeface="Cambria Math" panose="02040503050406030204" pitchFamily="18" charset="0"/>
                              </a:rPr>
                              <m:t>𝐴</m:t>
                            </m:r>
                          </m:sub>
                          <m:sup>
                            <m:r>
                              <a:rPr lang="en-US" altLang="zh-CN" sz="2000" i="1">
                                <a:latin typeface="Cambria Math" panose="02040503050406030204" pitchFamily="18" charset="0"/>
                              </a:rPr>
                              <m:t>𝑑</m:t>
                            </m:r>
                          </m:sup>
                        </m:sSubSup>
                        <m:r>
                          <a:rPr lang="en-US" altLang="zh-CN" sz="2000" i="1">
                            <a:latin typeface="Cambria Math" panose="02040503050406030204" pitchFamily="18" charset="0"/>
                          </a:rPr>
                          <m:t>=−</m:t>
                        </m:r>
                        <m:r>
                          <a:rPr lang="en-US" altLang="zh-CN" sz="2000" i="1">
                            <a:latin typeface="Cambria Math" panose="02040503050406030204" pitchFamily="18" charset="0"/>
                          </a:rPr>
                          <m:t>0</m:t>
                        </m:r>
                        <m:r>
                          <a:rPr lang="en-US" altLang="zh-CN" sz="2000" i="1">
                            <a:latin typeface="Cambria Math" panose="02040503050406030204" pitchFamily="18" charset="0"/>
                          </a:rPr>
                          <m:t>.</m:t>
                        </m:r>
                        <m:r>
                          <a:rPr lang="en-US" altLang="zh-CN" sz="2000" i="1">
                            <a:latin typeface="Cambria Math" panose="02040503050406030204" pitchFamily="18" charset="0"/>
                          </a:rPr>
                          <m:t>23</m:t>
                        </m:r>
                        <m:r>
                          <a:rPr lang="en-US" altLang="zh-CN" sz="2000" i="1">
                            <a:latin typeface="Cambria Math" panose="02040503050406030204" pitchFamily="18" charset="0"/>
                          </a:rPr>
                          <m:t>,</m:t>
                        </m:r>
                        <m:r>
                          <a:rPr lang="en-US" altLang="zh-CN" sz="2000" i="1">
                            <a:latin typeface="Cambria Math" panose="02040503050406030204" pitchFamily="18" charset="0"/>
                          </a:rPr>
                          <m:t>𝑔</m:t>
                        </m:r>
                      </m:e>
                      <m:sub>
                        <m:r>
                          <a:rPr lang="en-US" altLang="zh-CN" sz="2000" i="1">
                            <a:latin typeface="Cambria Math" panose="02040503050406030204" pitchFamily="18" charset="0"/>
                          </a:rPr>
                          <m:t>𝐴</m:t>
                        </m:r>
                      </m:sub>
                      <m:sup>
                        <m:r>
                          <a:rPr lang="en-US" altLang="zh-CN" sz="2000" i="1">
                            <a:latin typeface="Cambria Math" panose="02040503050406030204" pitchFamily="18" charset="0"/>
                          </a:rPr>
                          <m:t>𝑢</m:t>
                        </m:r>
                      </m:sup>
                    </m:sSubSup>
                    <m:r>
                      <a:rPr lang="en-US" altLang="zh-CN" sz="2000" i="1">
                        <a:latin typeface="Cambria Math" panose="02040503050406030204" pitchFamily="18" charset="0"/>
                      </a:rPr>
                      <m:t>=</m:t>
                    </m:r>
                    <m:r>
                      <a:rPr lang="en-US" altLang="zh-CN" sz="2000" i="1">
                        <a:latin typeface="Cambria Math" panose="02040503050406030204" pitchFamily="18" charset="0"/>
                      </a:rPr>
                      <m:t>0</m:t>
                    </m:r>
                    <m:r>
                      <a:rPr lang="en-US" altLang="zh-CN" sz="2000" i="1">
                        <a:latin typeface="Cambria Math" panose="02040503050406030204" pitchFamily="18" charset="0"/>
                      </a:rPr>
                      <m:t>.</m:t>
                    </m:r>
                    <m:r>
                      <a:rPr lang="en-US" altLang="zh-CN" sz="2000" i="1">
                        <a:latin typeface="Cambria Math" panose="02040503050406030204" pitchFamily="18" charset="0"/>
                      </a:rPr>
                      <m:t>69</m:t>
                    </m:r>
                  </m:oMath>
                </a14:m>
                <a:r>
                  <a:rPr lang="en-US" altLang="zh-CN" sz="2000" dirty="0"/>
                  <a:t> </a:t>
                </a:r>
                <a:r>
                  <a:rPr lang="en-US" altLang="zh-CN" dirty="0"/>
                  <a:t>and the QCD-kindred results are </a:t>
                </a:r>
                <a14:m>
                  <m:oMath xmlns:m="http://schemas.openxmlformats.org/officeDocument/2006/math">
                    <m:sSubSup>
                      <m:sSubSupPr>
                        <m:ctrlPr>
                          <a:rPr lang="en-US" altLang="zh-CN" sz="2000" i="1">
                            <a:latin typeface="Cambria Math" panose="02040503050406030204" pitchFamily="18" charset="0"/>
                          </a:rPr>
                        </m:ctrlPr>
                      </m:sSubSupPr>
                      <m:e>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𝑔</m:t>
                            </m:r>
                          </m:e>
                          <m:sub>
                            <m:r>
                              <a:rPr lang="en-US" altLang="zh-CN" sz="2000" i="1">
                                <a:latin typeface="Cambria Math" panose="02040503050406030204" pitchFamily="18" charset="0"/>
                              </a:rPr>
                              <m:t>𝐴</m:t>
                            </m:r>
                          </m:sub>
                          <m:sup>
                            <m:r>
                              <a:rPr lang="en-US" altLang="zh-CN" sz="2000" i="1">
                                <a:latin typeface="Cambria Math" panose="02040503050406030204" pitchFamily="18" charset="0"/>
                              </a:rPr>
                              <m:t>𝑑</m:t>
                            </m:r>
                          </m:sup>
                        </m:sSubSup>
                        <m:r>
                          <a:rPr lang="en-US" altLang="zh-CN" sz="2000" i="1">
                            <a:latin typeface="Cambria Math" panose="02040503050406030204" pitchFamily="18" charset="0"/>
                          </a:rPr>
                          <m:t>=−</m:t>
                        </m:r>
                        <m:r>
                          <a:rPr lang="en-US" altLang="zh-CN" sz="2000" i="1">
                            <a:latin typeface="Cambria Math" panose="02040503050406030204" pitchFamily="18" charset="0"/>
                          </a:rPr>
                          <m:t>0</m:t>
                        </m:r>
                        <m:r>
                          <a:rPr lang="en-US" altLang="zh-CN" sz="2000" i="1">
                            <a:latin typeface="Cambria Math" panose="02040503050406030204" pitchFamily="18" charset="0"/>
                          </a:rPr>
                          <m:t>.</m:t>
                        </m:r>
                        <m:r>
                          <a:rPr lang="en-US" altLang="zh-CN" sz="2000" i="1">
                            <a:latin typeface="Cambria Math" panose="02040503050406030204" pitchFamily="18" charset="0"/>
                          </a:rPr>
                          <m:t>30</m:t>
                        </m:r>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1</m:t>
                            </m:r>
                          </m:e>
                        </m:d>
                        <m:r>
                          <a:rPr lang="en-US" altLang="zh-CN" sz="2000" i="1">
                            <a:latin typeface="Cambria Math" panose="02040503050406030204" pitchFamily="18" charset="0"/>
                          </a:rPr>
                          <m:t>,</m:t>
                        </m:r>
                        <m:r>
                          <a:rPr lang="en-US" altLang="zh-CN" sz="2000" i="1">
                            <a:latin typeface="Cambria Math" panose="02040503050406030204" pitchFamily="18" charset="0"/>
                          </a:rPr>
                          <m:t>𝑔</m:t>
                        </m:r>
                      </m:e>
                      <m:sub>
                        <m:r>
                          <a:rPr lang="en-US" altLang="zh-CN" sz="2000" i="1">
                            <a:latin typeface="Cambria Math" panose="02040503050406030204" pitchFamily="18" charset="0"/>
                          </a:rPr>
                          <m:t>𝐴</m:t>
                        </m:r>
                      </m:sub>
                      <m:sup>
                        <m:r>
                          <a:rPr lang="en-US" altLang="zh-CN" sz="2000" i="1">
                            <a:latin typeface="Cambria Math" panose="02040503050406030204" pitchFamily="18" charset="0"/>
                          </a:rPr>
                          <m:t>𝑢</m:t>
                        </m:r>
                      </m:sup>
                    </m:sSubSup>
                    <m:r>
                      <a:rPr lang="en-US" altLang="zh-CN" sz="2000" i="1">
                        <a:latin typeface="Cambria Math" panose="02040503050406030204" pitchFamily="18" charset="0"/>
                      </a:rPr>
                      <m:t>=</m:t>
                    </m:r>
                    <m:r>
                      <a:rPr lang="en-US" altLang="zh-CN" sz="2000" i="1">
                        <a:latin typeface="Cambria Math" panose="02040503050406030204" pitchFamily="18" charset="0"/>
                      </a:rPr>
                      <m:t>0</m:t>
                    </m:r>
                    <m:r>
                      <a:rPr lang="en-US" altLang="zh-CN" sz="2000" i="1">
                        <a:latin typeface="Cambria Math" panose="02040503050406030204" pitchFamily="18" charset="0"/>
                      </a:rPr>
                      <m:t>.</m:t>
                    </m:r>
                    <m:r>
                      <a:rPr lang="en-US" altLang="zh-CN" sz="2000" b="0" i="1" smtClean="0">
                        <a:latin typeface="Cambria Math" panose="02040503050406030204" pitchFamily="18" charset="0"/>
                      </a:rPr>
                      <m:t>95</m:t>
                    </m:r>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2</m:t>
                        </m:r>
                      </m:e>
                    </m:d>
                  </m:oMath>
                </a14:m>
                <a:r>
                  <a:rPr lang="en-US" altLang="zh-CN" dirty="0"/>
                  <a:t>.</a:t>
                </a:r>
              </a:p>
              <a:p>
                <a:pPr marL="0" indent="0">
                  <a:buNone/>
                </a:pPr>
                <a:endParaRPr lang="en-US" altLang="zh-CN" dirty="0"/>
              </a:p>
            </p:txBody>
          </p:sp>
        </mc:Choice>
        <mc:Fallback xmlns="">
          <p:sp>
            <p:nvSpPr>
              <p:cNvPr id="3" name="Content Placeholder 2">
                <a:extLst>
                  <a:ext uri="{FF2B5EF4-FFF2-40B4-BE49-F238E27FC236}">
                    <a16:creationId xmlns:a16="http://schemas.microsoft.com/office/drawing/2014/main" id="{4FE9093D-3A6E-41C9-9C79-68831E1A9D03}"/>
                  </a:ext>
                </a:extLst>
              </p:cNvPr>
              <p:cNvSpPr>
                <a:spLocks noGrp="1" noRot="1" noChangeAspect="1" noMove="1" noResize="1" noEditPoints="1" noAdjustHandles="1" noChangeArrowheads="1" noChangeShapeType="1" noTextEdit="1"/>
              </p:cNvSpPr>
              <p:nvPr>
                <p:ph idx="1"/>
              </p:nvPr>
            </p:nvSpPr>
            <p:spPr>
              <a:xfrm>
                <a:off x="223517" y="1273127"/>
                <a:ext cx="6442014" cy="4525963"/>
              </a:xfrm>
              <a:blipFill>
                <a:blip r:embed="rId3"/>
                <a:stretch>
                  <a:fillRect l="-1042" t="-943" r="-1042" b="-7008"/>
                </a:stretch>
              </a:blipFill>
            </p:spPr>
            <p:txBody>
              <a:bodyPr/>
              <a:lstStyle/>
              <a:p>
                <a:r>
                  <a:rPr lang="zh-CN" altLang="en-US">
                    <a:noFill/>
                  </a:rPr>
                  <a:t> </a:t>
                </a:r>
              </a:p>
            </p:txBody>
          </p:sp>
        </mc:Fallback>
      </mc:AlternateContent>
      <p:sp>
        <p:nvSpPr>
          <p:cNvPr id="6" name="Slide Number Placeholder 5">
            <a:extLst>
              <a:ext uri="{FF2B5EF4-FFF2-40B4-BE49-F238E27FC236}">
                <a16:creationId xmlns:a16="http://schemas.microsoft.com/office/drawing/2014/main" id="{3CD42C66-35D7-4BF0-AFB4-6E5FD921568C}"/>
              </a:ext>
            </a:extLst>
          </p:cNvPr>
          <p:cNvSpPr>
            <a:spLocks noGrp="1"/>
          </p:cNvSpPr>
          <p:nvPr>
            <p:ph type="sldNum" sz="quarter" idx="12"/>
          </p:nvPr>
        </p:nvSpPr>
        <p:spPr/>
        <p:txBody>
          <a:bodyPr/>
          <a:lstStyle/>
          <a:p>
            <a:fld id="{87034D8C-3CB4-402A-BC46-2AB14C0FE90A}" type="slidenum">
              <a:rPr lang="en-US" smtClean="0"/>
              <a:pPr/>
              <a:t>14</a:t>
            </a:fld>
            <a:endParaRPr lang="en-US"/>
          </a:p>
        </p:txBody>
      </p:sp>
      <p:pic>
        <p:nvPicPr>
          <p:cNvPr id="5" name="图片 4">
            <a:extLst>
              <a:ext uri="{FF2B5EF4-FFF2-40B4-BE49-F238E27FC236}">
                <a16:creationId xmlns:a16="http://schemas.microsoft.com/office/drawing/2014/main" id="{46E4216D-687B-668B-32C5-BB3FBCFED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5531" y="1398960"/>
            <a:ext cx="5407133" cy="4536375"/>
          </a:xfrm>
          <a:prstGeom prst="rect">
            <a:avLst/>
          </a:prstGeom>
        </p:spPr>
      </p:pic>
      <p:pic>
        <p:nvPicPr>
          <p:cNvPr id="8" name="图片 7">
            <a:extLst>
              <a:ext uri="{FF2B5EF4-FFF2-40B4-BE49-F238E27FC236}">
                <a16:creationId xmlns:a16="http://schemas.microsoft.com/office/drawing/2014/main" id="{92458AB4-BA9F-0FD3-487D-D7F598EF63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248" y="947415"/>
            <a:ext cx="2188113" cy="325712"/>
          </a:xfrm>
          <a:prstGeom prst="rect">
            <a:avLst/>
          </a:prstGeom>
        </p:spPr>
      </p:pic>
      <p:sp>
        <p:nvSpPr>
          <p:cNvPr id="4" name="Footer Placeholder 4">
            <a:extLst>
              <a:ext uri="{FF2B5EF4-FFF2-40B4-BE49-F238E27FC236}">
                <a16:creationId xmlns:a16="http://schemas.microsoft.com/office/drawing/2014/main" id="{FDEDE87A-24BE-BBC7-692B-28DF4C48E6A8}"/>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spTree>
    <p:extLst>
      <p:ext uri="{BB962C8B-B14F-4D97-AF65-F5344CB8AC3E}">
        <p14:creationId xmlns:p14="http://schemas.microsoft.com/office/powerpoint/2010/main" val="285834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F91B-3AF2-4145-9778-0B43B55FF159}"/>
              </a:ext>
            </a:extLst>
          </p:cNvPr>
          <p:cNvSpPr>
            <a:spLocks noGrp="1"/>
          </p:cNvSpPr>
          <p:nvPr>
            <p:ph type="title"/>
          </p:nvPr>
        </p:nvSpPr>
        <p:spPr>
          <a:xfrm>
            <a:off x="609600" y="260648"/>
            <a:ext cx="10972800" cy="1143000"/>
          </a:xfrm>
        </p:spPr>
        <p:txBody>
          <a:bodyPr/>
          <a:lstStyle/>
          <a:p>
            <a:r>
              <a:rPr lang="en-GB" dirty="0"/>
              <a:t>Polarised proton sea-quark DFs</a:t>
            </a:r>
            <a:br>
              <a:rPr lang="en-US" altLang="zh-CN" dirty="0"/>
            </a:br>
            <a:endParaRPr lang="en-US" dirty="0"/>
          </a:p>
        </p:txBody>
      </p:sp>
      <p:sp>
        <p:nvSpPr>
          <p:cNvPr id="3" name="Content Placeholder 2">
            <a:extLst>
              <a:ext uri="{FF2B5EF4-FFF2-40B4-BE49-F238E27FC236}">
                <a16:creationId xmlns:a16="http://schemas.microsoft.com/office/drawing/2014/main" id="{4FE9093D-3A6E-41C9-9C79-68831E1A9D03}"/>
              </a:ext>
            </a:extLst>
          </p:cNvPr>
          <p:cNvSpPr>
            <a:spLocks noGrp="1"/>
          </p:cNvSpPr>
          <p:nvPr>
            <p:ph idx="1"/>
          </p:nvPr>
        </p:nvSpPr>
        <p:spPr>
          <a:xfrm>
            <a:off x="625608" y="1037356"/>
            <a:ext cx="6442014" cy="4525963"/>
          </a:xfrm>
        </p:spPr>
        <p:txBody>
          <a:bodyPr/>
          <a:lstStyle/>
          <a:p>
            <a:r>
              <a:rPr lang="en-US" altLang="zh-CN" dirty="0"/>
              <a:t>Compared with QCD-kindred predictions, the SCI results are almost everywhere smaller in magnitude. </a:t>
            </a:r>
          </a:p>
          <a:p>
            <a:r>
              <a:rPr lang="en-US" altLang="zh-CN" dirty="0"/>
              <a:t>Extant phenomenological analyses of data deliver results that are typically of insufficient precision to distinguish between them. </a:t>
            </a:r>
            <a:br>
              <a:rPr lang="en-US" altLang="zh-CN" dirty="0"/>
            </a:br>
            <a:br>
              <a:rPr lang="en-US" altLang="zh-CN" dirty="0"/>
            </a:br>
            <a:endParaRPr lang="en-US" altLang="zh-CN" dirty="0"/>
          </a:p>
        </p:txBody>
      </p:sp>
      <p:sp>
        <p:nvSpPr>
          <p:cNvPr id="6" name="Slide Number Placeholder 5">
            <a:extLst>
              <a:ext uri="{FF2B5EF4-FFF2-40B4-BE49-F238E27FC236}">
                <a16:creationId xmlns:a16="http://schemas.microsoft.com/office/drawing/2014/main" id="{3CD42C66-35D7-4BF0-AFB4-6E5FD921568C}"/>
              </a:ext>
            </a:extLst>
          </p:cNvPr>
          <p:cNvSpPr>
            <a:spLocks noGrp="1"/>
          </p:cNvSpPr>
          <p:nvPr>
            <p:ph type="sldNum" sz="quarter" idx="12"/>
          </p:nvPr>
        </p:nvSpPr>
        <p:spPr/>
        <p:txBody>
          <a:bodyPr/>
          <a:lstStyle/>
          <a:p>
            <a:fld id="{87034D8C-3CB4-402A-BC46-2AB14C0FE90A}" type="slidenum">
              <a:rPr lang="en-US" smtClean="0"/>
              <a:pPr/>
              <a:t>15</a:t>
            </a:fld>
            <a:endParaRPr lang="en-US"/>
          </a:p>
        </p:txBody>
      </p:sp>
      <p:pic>
        <p:nvPicPr>
          <p:cNvPr id="10" name="图片 9">
            <a:extLst>
              <a:ext uri="{FF2B5EF4-FFF2-40B4-BE49-F238E27FC236}">
                <a16:creationId xmlns:a16="http://schemas.microsoft.com/office/drawing/2014/main" id="{20C8A5CE-6784-9BDC-6C94-5407DB70E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200" y="322263"/>
            <a:ext cx="3385675" cy="4330874"/>
          </a:xfrm>
          <a:prstGeom prst="rect">
            <a:avLst/>
          </a:prstGeom>
        </p:spPr>
      </p:pic>
      <p:pic>
        <p:nvPicPr>
          <p:cNvPr id="13" name="图片 12">
            <a:extLst>
              <a:ext uri="{FF2B5EF4-FFF2-40B4-BE49-F238E27FC236}">
                <a16:creationId xmlns:a16="http://schemas.microsoft.com/office/drawing/2014/main" id="{8730C200-AB41-CD47-E05D-BFFFA8BB4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4825" y="4714752"/>
            <a:ext cx="3723856" cy="1697134"/>
          </a:xfrm>
          <a:prstGeom prst="rect">
            <a:avLst/>
          </a:prstGeom>
        </p:spPr>
      </p:pic>
      <p:pic>
        <p:nvPicPr>
          <p:cNvPr id="15" name="图片 14">
            <a:extLst>
              <a:ext uri="{FF2B5EF4-FFF2-40B4-BE49-F238E27FC236}">
                <a16:creationId xmlns:a16="http://schemas.microsoft.com/office/drawing/2014/main" id="{4BA72F2C-0357-CF6B-A4CD-EA1A4B3789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7863" y="3453467"/>
            <a:ext cx="4173098" cy="2883436"/>
          </a:xfrm>
          <a:prstGeom prst="rect">
            <a:avLst/>
          </a:prstGeom>
        </p:spPr>
      </p:pic>
      <p:sp>
        <p:nvSpPr>
          <p:cNvPr id="16" name="Title 1">
            <a:extLst>
              <a:ext uri="{FF2B5EF4-FFF2-40B4-BE49-F238E27FC236}">
                <a16:creationId xmlns:a16="http://schemas.microsoft.com/office/drawing/2014/main" id="{3CCCB063-B9CE-1E93-0104-6A007F3F29F2}"/>
              </a:ext>
            </a:extLst>
          </p:cNvPr>
          <p:cNvSpPr txBox="1">
            <a:spLocks/>
          </p:cNvSpPr>
          <p:nvPr/>
        </p:nvSpPr>
        <p:spPr bwMode="auto">
          <a:xfrm>
            <a:off x="588041" y="2940725"/>
            <a:ext cx="10972800" cy="1143000"/>
          </a:xfrm>
          <a:prstGeom prst="rect">
            <a:avLst/>
          </a:prstGeom>
          <a:noFill/>
          <a:ln w="9525">
            <a:noFill/>
            <a:miter lim="800000"/>
          </a:ln>
          <a:effectLst/>
        </p:spPr>
        <p:txBody>
          <a:bodyPr vert="horz" wrap="square" lIns="91440" tIns="45720" rIns="91440" bIns="45720" numCol="1" anchor="t" anchorCtr="0" compatLnSpc="1"/>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anose="020B0603020202020204" pitchFamily="34" charset="0"/>
              </a:defRPr>
            </a:lvl2pPr>
            <a:lvl3pPr algn="l" rtl="0" eaLnBrk="1" fontAlgn="base" hangingPunct="1">
              <a:spcBef>
                <a:spcPct val="0"/>
              </a:spcBef>
              <a:spcAft>
                <a:spcPct val="0"/>
              </a:spcAft>
              <a:defRPr sz="2600" b="1">
                <a:solidFill>
                  <a:schemeClr val="tx2"/>
                </a:solidFill>
                <a:latin typeface="Trebuchet MS" panose="020B0603020202020204" pitchFamily="34" charset="0"/>
              </a:defRPr>
            </a:lvl3pPr>
            <a:lvl4pPr algn="l" rtl="0" eaLnBrk="1" fontAlgn="base" hangingPunct="1">
              <a:spcBef>
                <a:spcPct val="0"/>
              </a:spcBef>
              <a:spcAft>
                <a:spcPct val="0"/>
              </a:spcAft>
              <a:defRPr sz="2600" b="1">
                <a:solidFill>
                  <a:schemeClr val="tx2"/>
                </a:solidFill>
                <a:latin typeface="Trebuchet MS" panose="020B0603020202020204" pitchFamily="34" charset="0"/>
              </a:defRPr>
            </a:lvl4pPr>
            <a:lvl5pPr algn="l" rtl="0" eaLnBrk="1" fontAlgn="base" hangingPunct="1">
              <a:spcBef>
                <a:spcPct val="0"/>
              </a:spcBef>
              <a:spcAft>
                <a:spcPct val="0"/>
              </a:spcAft>
              <a:defRPr sz="2600" b="1">
                <a:solidFill>
                  <a:schemeClr val="tx2"/>
                </a:solidFill>
                <a:latin typeface="Trebuchet MS" panose="020B0603020202020204" pitchFamily="34" charset="0"/>
              </a:defRPr>
            </a:lvl5pPr>
            <a:lvl6pPr marL="457200" algn="l" rtl="0" eaLnBrk="1" fontAlgn="base" hangingPunct="1">
              <a:spcBef>
                <a:spcPct val="0"/>
              </a:spcBef>
              <a:spcAft>
                <a:spcPct val="0"/>
              </a:spcAft>
              <a:defRPr sz="2600" b="1">
                <a:solidFill>
                  <a:schemeClr val="tx2"/>
                </a:solidFill>
                <a:latin typeface="Trebuchet MS" panose="020B0603020202020204" pitchFamily="34" charset="0"/>
              </a:defRPr>
            </a:lvl6pPr>
            <a:lvl7pPr marL="914400" algn="l" rtl="0" eaLnBrk="1" fontAlgn="base" hangingPunct="1">
              <a:spcBef>
                <a:spcPct val="0"/>
              </a:spcBef>
              <a:spcAft>
                <a:spcPct val="0"/>
              </a:spcAft>
              <a:defRPr sz="2600" b="1">
                <a:solidFill>
                  <a:schemeClr val="tx2"/>
                </a:solidFill>
                <a:latin typeface="Trebuchet MS" panose="020B0603020202020204" pitchFamily="34" charset="0"/>
              </a:defRPr>
            </a:lvl7pPr>
            <a:lvl8pPr marL="1371600" algn="l" rtl="0" eaLnBrk="1" fontAlgn="base" hangingPunct="1">
              <a:spcBef>
                <a:spcPct val="0"/>
              </a:spcBef>
              <a:spcAft>
                <a:spcPct val="0"/>
              </a:spcAft>
              <a:defRPr sz="2600" b="1">
                <a:solidFill>
                  <a:schemeClr val="tx2"/>
                </a:solidFill>
                <a:latin typeface="Trebuchet MS" panose="020B0603020202020204" pitchFamily="34" charset="0"/>
              </a:defRPr>
            </a:lvl8pPr>
            <a:lvl9pPr marL="1828800" algn="l" rtl="0" eaLnBrk="1" fontAlgn="base" hangingPunct="1">
              <a:spcBef>
                <a:spcPct val="0"/>
              </a:spcBef>
              <a:spcAft>
                <a:spcPct val="0"/>
              </a:spcAft>
              <a:defRPr sz="2600" b="1">
                <a:solidFill>
                  <a:schemeClr val="tx2"/>
                </a:solidFill>
                <a:latin typeface="Trebuchet MS" panose="020B0603020202020204" pitchFamily="34" charset="0"/>
              </a:defRPr>
            </a:lvl9pPr>
          </a:lstStyle>
          <a:p>
            <a:r>
              <a:rPr lang="en-US" altLang="zh-CN" kern="0" dirty="0"/>
              <a:t>Nucleon longitudinal spin asymmetries </a:t>
            </a:r>
            <a:br>
              <a:rPr lang="en-US" altLang="zh-CN" dirty="0"/>
            </a:br>
            <a:br>
              <a:rPr lang="en-US" altLang="zh-CN" kern="0" dirty="0"/>
            </a:br>
            <a:endParaRPr lang="en-US" kern="0" dirty="0"/>
          </a:p>
        </p:txBody>
      </p:sp>
      <p:pic>
        <p:nvPicPr>
          <p:cNvPr id="18" name="图片 17">
            <a:extLst>
              <a:ext uri="{FF2B5EF4-FFF2-40B4-BE49-F238E27FC236}">
                <a16:creationId xmlns:a16="http://schemas.microsoft.com/office/drawing/2014/main" id="{704EB5EE-6A95-DFBF-2811-144CD1F2A7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088" y="3884134"/>
            <a:ext cx="1763659" cy="633882"/>
          </a:xfrm>
          <a:prstGeom prst="rect">
            <a:avLst/>
          </a:prstGeom>
        </p:spPr>
      </p:pic>
      <p:pic>
        <p:nvPicPr>
          <p:cNvPr id="20" name="图片 19">
            <a:extLst>
              <a:ext uri="{FF2B5EF4-FFF2-40B4-BE49-F238E27FC236}">
                <a16:creationId xmlns:a16="http://schemas.microsoft.com/office/drawing/2014/main" id="{C06F283B-1F5D-E2BD-6A37-57A21163B8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041" y="4749471"/>
            <a:ext cx="2948545" cy="913266"/>
          </a:xfrm>
          <a:prstGeom prst="rect">
            <a:avLst/>
          </a:prstGeom>
        </p:spPr>
      </p:pic>
      <p:sp>
        <p:nvSpPr>
          <p:cNvPr id="4" name="Footer Placeholder 4">
            <a:extLst>
              <a:ext uri="{FF2B5EF4-FFF2-40B4-BE49-F238E27FC236}">
                <a16:creationId xmlns:a16="http://schemas.microsoft.com/office/drawing/2014/main" id="{3EEB7DCE-E829-AA14-3C00-5B43844D9CA1}"/>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spTree>
    <p:extLst>
      <p:ext uri="{BB962C8B-B14F-4D97-AF65-F5344CB8AC3E}">
        <p14:creationId xmlns:p14="http://schemas.microsoft.com/office/powerpoint/2010/main" val="46388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F91B-3AF2-4145-9778-0B43B55FF159}"/>
              </a:ext>
            </a:extLst>
          </p:cNvPr>
          <p:cNvSpPr>
            <a:spLocks noGrp="1"/>
          </p:cNvSpPr>
          <p:nvPr>
            <p:ph type="title"/>
          </p:nvPr>
        </p:nvSpPr>
        <p:spPr>
          <a:xfrm>
            <a:off x="609600" y="260648"/>
            <a:ext cx="10972800" cy="1143000"/>
          </a:xfrm>
        </p:spPr>
        <p:txBody>
          <a:bodyPr/>
          <a:lstStyle/>
          <a:p>
            <a:r>
              <a:rPr lang="en-GB" dirty="0"/>
              <a:t>Polarised proton gluon DFs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E9093D-3A6E-41C9-9C79-68831E1A9D03}"/>
                  </a:ext>
                </a:extLst>
              </p:cNvPr>
              <p:cNvSpPr>
                <a:spLocks noGrp="1"/>
              </p:cNvSpPr>
              <p:nvPr>
                <p:ph idx="1"/>
              </p:nvPr>
            </p:nvSpPr>
            <p:spPr>
              <a:xfrm>
                <a:off x="617765" y="764704"/>
                <a:ext cx="6806685" cy="4525963"/>
              </a:xfrm>
            </p:spPr>
            <p:txBody>
              <a:bodyPr/>
              <a:lstStyle/>
              <a:p>
                <a:pPr marL="0" indent="0">
                  <a:buNone/>
                </a:pPr>
                <a:endParaRPr lang="en-US" altLang="zh-CN" dirty="0"/>
              </a:p>
              <a:p>
                <a:r>
                  <a:rPr lang="en-US" altLang="zh-CN" dirty="0"/>
                  <a:t>Phenomenological DF fits of ∆</a:t>
                </a:r>
                <a14:m>
                  <m:oMath xmlns:m="http://schemas.openxmlformats.org/officeDocument/2006/math">
                    <m:r>
                      <m:rPr>
                        <m:sty m:val="p"/>
                      </m:rPr>
                      <a:rPr lang="en-US" altLang="zh-CN">
                        <a:latin typeface="Cambria Math" panose="02040503050406030204" pitchFamily="18" charset="0"/>
                      </a:rPr>
                      <m:t>G</m:t>
                    </m:r>
                    <m:d>
                      <m:dPr>
                        <m:ctrlPr>
                          <a:rPr lang="en-GB" altLang="zh-CN" i="1">
                            <a:latin typeface="Cambria Math" panose="02040503050406030204" pitchFamily="18" charset="0"/>
                          </a:rPr>
                        </m:ctrlPr>
                      </m:dPr>
                      <m:e>
                        <m:r>
                          <a:rPr lang="en-GB" altLang="zh-CN">
                            <a:latin typeface="Cambria Math" panose="02040503050406030204" pitchFamily="18" charset="0"/>
                          </a:rPr>
                          <m:t>𝑥</m:t>
                        </m:r>
                      </m:e>
                    </m:d>
                  </m:oMath>
                </a14:m>
                <a:r>
                  <a:rPr lang="en-US" altLang="zh-CN" dirty="0"/>
                  <a:t> is very poorly constrained. Both SCI and QCD-kindred studies predict that the polarised proton gluon DF is positive and larger than phenomenological fits. </a:t>
                </a:r>
              </a:p>
              <a:p>
                <a:endParaRPr lang="en-US" altLang="zh-CN" dirty="0"/>
              </a:p>
              <a:p>
                <a:r>
                  <a:rPr lang="en-AU" altLang="zh-CN" dirty="0"/>
                  <a:t>Parameter-free CSM prediction for </a:t>
                </a:r>
                <a:r>
                  <a:rPr lang="en-US" altLang="zh-CN" sz="2000" dirty="0"/>
                  <a:t>∆</a:t>
                </a:r>
                <a14:m>
                  <m:oMath xmlns:m="http://schemas.openxmlformats.org/officeDocument/2006/math">
                    <m:r>
                      <m:rPr>
                        <m:sty m:val="p"/>
                      </m:rPr>
                      <a:rPr lang="en-US" altLang="zh-CN" sz="2000" b="0" i="0" smtClean="0">
                        <a:latin typeface="Cambria Math" panose="02040503050406030204" pitchFamily="18" charset="0"/>
                      </a:rPr>
                      <m:t>G</m:t>
                    </m:r>
                    <m:d>
                      <m:dPr>
                        <m:ctrlPr>
                          <a:rPr lang="en-GB" altLang="zh-CN" sz="2000" b="0" i="1" smtClean="0">
                            <a:latin typeface="Cambria Math" panose="02040503050406030204" pitchFamily="18" charset="0"/>
                          </a:rPr>
                        </m:ctrlPr>
                      </m:dPr>
                      <m:e>
                        <m:r>
                          <a:rPr lang="en-GB" altLang="zh-CN" sz="2000" b="0" i="1" smtClean="0">
                            <a:latin typeface="Cambria Math" panose="02040503050406030204" pitchFamily="18" charset="0"/>
                          </a:rPr>
                          <m:t>𝑥</m:t>
                        </m:r>
                        <m:r>
                          <a:rPr lang="en-GB" altLang="zh-CN" sz="2000" i="1">
                            <a:latin typeface="Cambria Math" panose="02040503050406030204" pitchFamily="18" charset="0"/>
                          </a:rPr>
                          <m:t>;</m:t>
                        </m:r>
                        <m:sSub>
                          <m:sSubPr>
                            <m:ctrlPr>
                              <a:rPr lang="en-GB" altLang="zh-CN" sz="2000" i="1">
                                <a:latin typeface="Cambria Math" panose="02040503050406030204" pitchFamily="18" charset="0"/>
                              </a:rPr>
                            </m:ctrlPr>
                          </m:sSubPr>
                          <m:e>
                            <m:r>
                              <a:rPr lang="en-GB" altLang="zh-CN" sz="2000" i="1">
                                <a:latin typeface="Cambria Math" panose="02040503050406030204" pitchFamily="18" charset="0"/>
                              </a:rPr>
                              <m:t>𝜁</m:t>
                            </m:r>
                          </m:e>
                          <m:sub>
                            <m:r>
                              <a:rPr lang="en-US" altLang="zh-CN" sz="2000" i="1">
                                <a:latin typeface="Cambria Math" panose="02040503050406030204" pitchFamily="18" charset="0"/>
                              </a:rPr>
                              <m:t>𝐶</m:t>
                            </m:r>
                          </m:sub>
                        </m:sSub>
                      </m:e>
                    </m:d>
                  </m:oMath>
                </a14:m>
                <a:r>
                  <a:rPr lang="en-AU" altLang="zh-CN" sz="2000" dirty="0"/>
                  <a:t>/</a:t>
                </a:r>
                <a:r>
                  <a:rPr lang="en-US" altLang="zh-CN" sz="2000" dirty="0"/>
                  <a:t> </a:t>
                </a:r>
                <a14:m>
                  <m:oMath xmlns:m="http://schemas.openxmlformats.org/officeDocument/2006/math">
                    <m:r>
                      <m:rPr>
                        <m:sty m:val="p"/>
                      </m:rPr>
                      <a:rPr lang="en-US" altLang="zh-CN" sz="2000">
                        <a:latin typeface="Cambria Math" panose="02040503050406030204" pitchFamily="18" charset="0"/>
                      </a:rPr>
                      <m:t>G</m:t>
                    </m:r>
                    <m:d>
                      <m:dPr>
                        <m:ctrlPr>
                          <a:rPr lang="en-GB" altLang="zh-CN" sz="2000" i="1">
                            <a:latin typeface="Cambria Math" panose="02040503050406030204" pitchFamily="18" charset="0"/>
                          </a:rPr>
                        </m:ctrlPr>
                      </m:dPr>
                      <m:e>
                        <m:r>
                          <a:rPr lang="en-GB" altLang="zh-CN" sz="2000" i="1">
                            <a:latin typeface="Cambria Math" panose="02040503050406030204" pitchFamily="18" charset="0"/>
                          </a:rPr>
                          <m:t>𝑥</m:t>
                        </m:r>
                        <m:r>
                          <a:rPr lang="en-GB" altLang="zh-CN" sz="2000" i="1">
                            <a:latin typeface="Cambria Math" panose="02040503050406030204" pitchFamily="18" charset="0"/>
                          </a:rPr>
                          <m:t>;</m:t>
                        </m:r>
                        <m:sSub>
                          <m:sSubPr>
                            <m:ctrlPr>
                              <a:rPr lang="en-GB" altLang="zh-CN" sz="2000" i="1">
                                <a:latin typeface="Cambria Math" panose="02040503050406030204" pitchFamily="18" charset="0"/>
                              </a:rPr>
                            </m:ctrlPr>
                          </m:sSubPr>
                          <m:e>
                            <m:r>
                              <a:rPr lang="en-GB" altLang="zh-CN" sz="2000" i="1">
                                <a:latin typeface="Cambria Math" panose="02040503050406030204" pitchFamily="18" charset="0"/>
                              </a:rPr>
                              <m:t>𝜁</m:t>
                            </m:r>
                          </m:e>
                          <m:sub>
                            <m:r>
                              <a:rPr lang="en-US" altLang="zh-CN" sz="2000" i="1">
                                <a:latin typeface="Cambria Math" panose="02040503050406030204" pitchFamily="18" charset="0"/>
                              </a:rPr>
                              <m:t>𝐶</m:t>
                            </m:r>
                          </m:sub>
                        </m:sSub>
                      </m:e>
                    </m:d>
                  </m:oMath>
                </a14:m>
                <a:endParaRPr lang="en-AU" altLang="zh-CN" dirty="0"/>
              </a:p>
              <a:p>
                <a:pPr marL="0" indent="0">
                  <a:buNone/>
                </a:pPr>
                <a:r>
                  <a:rPr lang="en-AU" altLang="zh-CN" dirty="0"/>
                  <a:t>      compared with COMPASS data</a:t>
                </a:r>
              </a:p>
              <a:p>
                <a:pPr marL="800100" lvl="2" indent="0">
                  <a:buNone/>
                </a:pPr>
                <a:r>
                  <a:rPr lang="en-US" altLang="zh-CN" sz="2000" dirty="0"/>
                  <a:t>C. Adolph, </a:t>
                </a:r>
                <a:r>
                  <a:rPr lang="en-US" altLang="zh-CN" sz="2000" i="1" dirty="0"/>
                  <a:t>et al</a:t>
                </a:r>
                <a:r>
                  <a:rPr lang="en-US" altLang="zh-CN" sz="2000" dirty="0"/>
                  <a:t>., </a:t>
                </a:r>
                <a:r>
                  <a:rPr lang="en-US" altLang="zh-CN" sz="2000" i="1" dirty="0"/>
                  <a:t>Leading-order determination of the gluon polarization from semi-inclusive deep  inelastic scattering data</a:t>
                </a:r>
                <a:r>
                  <a:rPr lang="en-US" altLang="zh-CN" sz="2000" dirty="0"/>
                  <a:t>, Eur. Phys. J. C 77 (4) (2017) 209</a:t>
                </a:r>
              </a:p>
              <a:p>
                <a:pPr marL="400050" lvl="1" indent="0">
                  <a:buNone/>
                </a:pPr>
                <a:r>
                  <a:rPr lang="en-US" altLang="zh-CN" dirty="0"/>
                  <a:t>e.g. average value over data window</a:t>
                </a:r>
              </a:p>
              <a:p>
                <a:pPr marL="400050" lvl="1" indent="0">
                  <a:buNone/>
                </a:pPr>
                <a14:m>
                  <m:oMath xmlns:m="http://schemas.openxmlformats.org/officeDocument/2006/math">
                    <m:sSub>
                      <m:sSubPr>
                        <m:ctrlPr>
                          <a:rPr lang="en-AU" altLang="zh-CN" i="1" dirty="0">
                            <a:latin typeface="Cambria Math" panose="02040503050406030204" pitchFamily="18" charset="0"/>
                          </a:rPr>
                        </m:ctrlPr>
                      </m:sSubPr>
                      <m:e>
                        <m:r>
                          <a:rPr lang="en-US" altLang="zh-CN" i="1" dirty="0">
                            <a:latin typeface="Cambria Math" panose="02040503050406030204" pitchFamily="18" charset="0"/>
                          </a:rPr>
                          <m:t>0</m:t>
                        </m:r>
                        <m:r>
                          <a:rPr lang="en-US" altLang="zh-CN" i="1" dirty="0">
                            <a:latin typeface="Cambria Math" panose="02040503050406030204" pitchFamily="18" charset="0"/>
                          </a:rPr>
                          <m:t>.</m:t>
                        </m:r>
                        <m:r>
                          <a:rPr lang="en-US" altLang="zh-CN" i="1" dirty="0">
                            <a:latin typeface="Cambria Math" panose="02040503050406030204" pitchFamily="18" charset="0"/>
                          </a:rPr>
                          <m:t>13</m:t>
                        </m:r>
                      </m:e>
                      <m:sub>
                        <m:r>
                          <m:rPr>
                            <m:sty m:val="p"/>
                          </m:rPr>
                          <a:rPr lang="en-US" altLang="zh-CN" b="0" i="0" dirty="0" smtClean="0">
                            <a:latin typeface="Cambria Math" panose="02040503050406030204" pitchFamily="18" charset="0"/>
                          </a:rPr>
                          <m:t>SCI</m:t>
                        </m:r>
                      </m:sub>
                    </m:sSub>
                  </m:oMath>
                </a14:m>
                <a:r>
                  <a:rPr lang="en-US" altLang="zh-CN" dirty="0"/>
                  <a:t> </a:t>
                </a:r>
                <a:r>
                  <a:rPr lang="en-US" altLang="zh-CN" i="1" dirty="0"/>
                  <a:t>cf</a:t>
                </a:r>
                <a:r>
                  <a:rPr lang="en-US" altLang="zh-CN" dirty="0"/>
                  <a:t>.  </a:t>
                </a:r>
                <a14:m>
                  <m:oMath xmlns:m="http://schemas.openxmlformats.org/officeDocument/2006/math">
                    <m:r>
                      <a:rPr lang="en-US" altLang="zh-CN" i="1" dirty="0">
                        <a:latin typeface="Cambria Math" panose="02040503050406030204" pitchFamily="18" charset="0"/>
                      </a:rPr>
                      <m:t>0</m:t>
                    </m:r>
                    <m:r>
                      <a:rPr lang="en-US" altLang="zh-CN" i="1" dirty="0">
                        <a:latin typeface="Cambria Math" panose="02040503050406030204" pitchFamily="18" charset="0"/>
                      </a:rPr>
                      <m:t>.</m:t>
                    </m:r>
                    <m:r>
                      <a:rPr lang="en-US" altLang="zh-CN" i="1" dirty="0">
                        <a:latin typeface="Cambria Math" panose="02040503050406030204" pitchFamily="18" charset="0"/>
                      </a:rPr>
                      <m:t>113</m:t>
                    </m:r>
                    <m:r>
                      <a:rPr lang="en-AU" altLang="zh-CN" i="1" dirty="0">
                        <a:latin typeface="Cambria Math" panose="02040503050406030204" pitchFamily="18" charset="0"/>
                      </a:rPr>
                      <m:t>±</m:t>
                    </m:r>
                    <m:r>
                      <a:rPr lang="en-US" altLang="zh-CN" i="1" dirty="0">
                        <a:latin typeface="Cambria Math" panose="02040503050406030204" pitchFamily="18" charset="0"/>
                      </a:rPr>
                      <m:t>0</m:t>
                    </m:r>
                    <m:r>
                      <a:rPr lang="en-US" altLang="zh-CN" i="1" dirty="0">
                        <a:latin typeface="Cambria Math" panose="02040503050406030204" pitchFamily="18" charset="0"/>
                      </a:rPr>
                      <m:t>.</m:t>
                    </m:r>
                    <m:r>
                      <a:rPr lang="en-US" altLang="zh-CN" i="1" dirty="0">
                        <a:latin typeface="Cambria Math" panose="02040503050406030204" pitchFamily="18" charset="0"/>
                      </a:rPr>
                      <m:t>038</m:t>
                    </m:r>
                    <m:r>
                      <a:rPr lang="en-AU" altLang="zh-CN" i="1" dirty="0">
                        <a:latin typeface="Cambria Math" panose="02040503050406030204" pitchFamily="18" charset="0"/>
                      </a:rPr>
                      <m:t>±</m:t>
                    </m:r>
                    <m:sSub>
                      <m:sSubPr>
                        <m:ctrlPr>
                          <a:rPr lang="en-AU" altLang="zh-CN" i="1" dirty="0">
                            <a:latin typeface="Cambria Math" panose="02040503050406030204" pitchFamily="18" charset="0"/>
                          </a:rPr>
                        </m:ctrlPr>
                      </m:sSubPr>
                      <m:e>
                        <m:r>
                          <a:rPr lang="en-US" altLang="zh-CN" i="1" dirty="0">
                            <a:latin typeface="Cambria Math" panose="02040503050406030204" pitchFamily="18" charset="0"/>
                          </a:rPr>
                          <m:t>0</m:t>
                        </m:r>
                        <m:r>
                          <a:rPr lang="en-US" altLang="zh-CN" i="1" dirty="0">
                            <a:latin typeface="Cambria Math" panose="02040503050406030204" pitchFamily="18" charset="0"/>
                          </a:rPr>
                          <m:t>.</m:t>
                        </m:r>
                        <m:r>
                          <a:rPr lang="en-US" altLang="zh-CN" i="1" dirty="0">
                            <a:latin typeface="Cambria Math" panose="02040503050406030204" pitchFamily="18" charset="0"/>
                          </a:rPr>
                          <m:t>036</m:t>
                        </m:r>
                      </m:e>
                      <m:sub>
                        <m:r>
                          <m:rPr>
                            <m:sty m:val="p"/>
                          </m:rPr>
                          <a:rPr lang="en-AU" altLang="zh-CN" dirty="0">
                            <a:latin typeface="Cambria Math" panose="02040503050406030204" pitchFamily="18" charset="0"/>
                          </a:rPr>
                          <m:t>COMPASS</m:t>
                        </m:r>
                      </m:sub>
                    </m:sSub>
                  </m:oMath>
                </a14:m>
                <a:endParaRPr lang="en-US" altLang="zh-CN" dirty="0"/>
              </a:p>
              <a:p>
                <a:pPr marL="400050" lvl="1" indent="0">
                  <a:buNone/>
                </a:pPr>
                <a:r>
                  <a:rPr lang="en-US" altLang="zh-CN" dirty="0"/>
                  <a:t>The QCD-kindred value for this average is 0.167(3).</a:t>
                </a:r>
              </a:p>
            </p:txBody>
          </p:sp>
        </mc:Choice>
        <mc:Fallback xmlns="">
          <p:sp>
            <p:nvSpPr>
              <p:cNvPr id="3" name="Content Placeholder 2">
                <a:extLst>
                  <a:ext uri="{FF2B5EF4-FFF2-40B4-BE49-F238E27FC236}">
                    <a16:creationId xmlns:a16="http://schemas.microsoft.com/office/drawing/2014/main" id="{4FE9093D-3A6E-41C9-9C79-68831E1A9D03}"/>
                  </a:ext>
                </a:extLst>
              </p:cNvPr>
              <p:cNvSpPr>
                <a:spLocks noGrp="1" noRot="1" noChangeAspect="1" noMove="1" noResize="1" noEditPoints="1" noAdjustHandles="1" noChangeArrowheads="1" noChangeShapeType="1" noTextEdit="1"/>
              </p:cNvSpPr>
              <p:nvPr>
                <p:ph idx="1"/>
              </p:nvPr>
            </p:nvSpPr>
            <p:spPr>
              <a:xfrm>
                <a:off x="617765" y="764704"/>
                <a:ext cx="6806685" cy="4525963"/>
              </a:xfrm>
              <a:blipFill>
                <a:blip r:embed="rId3"/>
                <a:stretch>
                  <a:fillRect l="-985" r="-448" b="-15343"/>
                </a:stretch>
              </a:blipFill>
            </p:spPr>
            <p:txBody>
              <a:bodyPr/>
              <a:lstStyle/>
              <a:p>
                <a:r>
                  <a:rPr lang="zh-CN" altLang="en-US">
                    <a:noFill/>
                  </a:rPr>
                  <a:t> </a:t>
                </a:r>
              </a:p>
            </p:txBody>
          </p:sp>
        </mc:Fallback>
      </mc:AlternateContent>
      <p:sp>
        <p:nvSpPr>
          <p:cNvPr id="6" name="Slide Number Placeholder 5">
            <a:extLst>
              <a:ext uri="{FF2B5EF4-FFF2-40B4-BE49-F238E27FC236}">
                <a16:creationId xmlns:a16="http://schemas.microsoft.com/office/drawing/2014/main" id="{3CD42C66-35D7-4BF0-AFB4-6E5FD921568C}"/>
              </a:ext>
            </a:extLst>
          </p:cNvPr>
          <p:cNvSpPr>
            <a:spLocks noGrp="1"/>
          </p:cNvSpPr>
          <p:nvPr>
            <p:ph type="sldNum" sz="quarter" idx="12"/>
          </p:nvPr>
        </p:nvSpPr>
        <p:spPr/>
        <p:txBody>
          <a:bodyPr/>
          <a:lstStyle/>
          <a:p>
            <a:fld id="{87034D8C-3CB4-402A-BC46-2AB14C0FE90A}" type="slidenum">
              <a:rPr lang="en-US" smtClean="0"/>
              <a:pPr/>
              <a:t>16</a:t>
            </a:fld>
            <a:endParaRPr lang="en-US"/>
          </a:p>
        </p:txBody>
      </p:sp>
      <p:pic>
        <p:nvPicPr>
          <p:cNvPr id="7" name="图片 6">
            <a:extLst>
              <a:ext uri="{FF2B5EF4-FFF2-40B4-BE49-F238E27FC236}">
                <a16:creationId xmlns:a16="http://schemas.microsoft.com/office/drawing/2014/main" id="{F12011D9-6B60-60E2-E36F-FABFBDFCDF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229" y="132103"/>
            <a:ext cx="4120667" cy="6357600"/>
          </a:xfrm>
          <a:prstGeom prst="rect">
            <a:avLst/>
          </a:prstGeom>
        </p:spPr>
      </p:pic>
      <p:sp>
        <p:nvSpPr>
          <p:cNvPr id="4" name="Footer Placeholder 4">
            <a:extLst>
              <a:ext uri="{FF2B5EF4-FFF2-40B4-BE49-F238E27FC236}">
                <a16:creationId xmlns:a16="http://schemas.microsoft.com/office/drawing/2014/main" id="{C29ED2B6-BC8B-CBB4-1C35-2F4E2F3DC203}"/>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spTree>
    <p:extLst>
      <p:ext uri="{BB962C8B-B14F-4D97-AF65-F5344CB8AC3E}">
        <p14:creationId xmlns:p14="http://schemas.microsoft.com/office/powerpoint/2010/main" val="395794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9B602B-53AA-79E4-4B64-20395BD4DE9E}"/>
                  </a:ext>
                </a:extLst>
              </p:cNvPr>
              <p:cNvSpPr>
                <a:spLocks noGrp="1"/>
              </p:cNvSpPr>
              <p:nvPr>
                <p:ph idx="1"/>
              </p:nvPr>
            </p:nvSpPr>
            <p:spPr>
              <a:xfrm>
                <a:off x="549465" y="861217"/>
                <a:ext cx="11093069" cy="5135565"/>
              </a:xfrm>
            </p:spPr>
            <p:txBody>
              <a:bodyPr/>
              <a:lstStyle/>
              <a:p>
                <a:r>
                  <a:rPr lang="en-US" altLang="zh-CN" dirty="0"/>
                  <a:t>Consider a light-front separation of the proton spin into contributions from quark and gluon spin and angular momenta: </a:t>
                </a:r>
              </a:p>
              <a:p>
                <a:pPr marL="0" indent="0">
                  <a:buNone/>
                </a:pPr>
                <a:r>
                  <a:rPr lang="en-US" altLang="zh-CN" dirty="0"/>
                  <a:t>           </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r>
                      <a:rPr lang="en-US" altLang="zh-CN" b="0" i="1" smtClean="0">
                        <a:latin typeface="Cambria Math" panose="02040503050406030204" pitchFamily="18" charset="0"/>
                      </a:rPr>
                      <m:t>=</m:t>
                    </m:r>
                  </m:oMath>
                </a14:m>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den>
                    </m:f>
                    <m:sSub>
                      <m:sSubPr>
                        <m:ctrlPr>
                          <a:rPr lang="en-AU" altLang="zh-CN" i="1">
                            <a:latin typeface="Cambria Math" panose="02040503050406030204" pitchFamily="18" charset="0"/>
                          </a:rPr>
                        </m:ctrlPr>
                      </m:sSubPr>
                      <m:e>
                        <m:r>
                          <a:rPr lang="en-AU" altLang="zh-CN" i="1">
                            <a:latin typeface="Cambria Math" panose="02040503050406030204" pitchFamily="18" charset="0"/>
                          </a:rPr>
                          <m:t>𝑎</m:t>
                        </m:r>
                      </m:e>
                      <m:sub>
                        <m:r>
                          <a:rPr lang="en-AU" altLang="zh-CN" i="1">
                            <a:latin typeface="Cambria Math" panose="02040503050406030204" pitchFamily="18" charset="0"/>
                          </a:rPr>
                          <m:t>0</m:t>
                        </m:r>
                      </m:sub>
                    </m:sSub>
                    <m:r>
                      <a:rPr lang="en-US" altLang="zh-CN" b="0" i="0" smtClean="0">
                        <a:latin typeface="Cambria Math" panose="02040503050406030204" pitchFamily="18" charset="0"/>
                      </a:rPr>
                      <m:t>+</m:t>
                    </m:r>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𝐿</m:t>
                        </m:r>
                      </m:e>
                      <m:sub>
                        <m:r>
                          <a:rPr lang="en-US" altLang="zh-CN" b="0" i="1" dirty="0" smtClean="0">
                            <a:latin typeface="Cambria Math" panose="02040503050406030204" pitchFamily="18" charset="0"/>
                          </a:rPr>
                          <m:t>𝑞</m:t>
                        </m:r>
                      </m:sub>
                    </m:sSub>
                    <m:d>
                      <m:dPr>
                        <m:ctrlPr>
                          <a:rPr lang="en-AU" altLang="zh-CN" i="1">
                            <a:latin typeface="Cambria Math" panose="02040503050406030204" pitchFamily="18" charset="0"/>
                          </a:rPr>
                        </m:ctrlPr>
                      </m:dPr>
                      <m:e>
                        <m:r>
                          <a:rPr lang="en-AU" altLang="zh-CN" i="1">
                            <a:latin typeface="Cambria Math" panose="02040503050406030204" pitchFamily="18" charset="0"/>
                          </a:rPr>
                          <m:t>𝜁</m:t>
                        </m:r>
                      </m:e>
                    </m:d>
                    <m:r>
                      <a:rPr lang="en-US" altLang="zh-CN" b="0" i="1" smtClean="0">
                        <a:latin typeface="Cambria Math" panose="02040503050406030204" pitchFamily="18" charset="0"/>
                      </a:rPr>
                      <m:t>+</m:t>
                    </m:r>
                    <m:r>
                      <m:rPr>
                        <m:sty m:val="p"/>
                      </m:rPr>
                      <a:rPr lang="el-GR" altLang="zh-CN" b="0" i="1" smtClean="0">
                        <a:latin typeface="Cambria Math" panose="02040503050406030204" pitchFamily="18" charset="0"/>
                      </a:rPr>
                      <m:t>Δ</m:t>
                    </m:r>
                    <m:r>
                      <a:rPr lang="en-US" altLang="zh-CN" b="0" i="1" smtClean="0">
                        <a:latin typeface="Cambria Math" panose="02040503050406030204" pitchFamily="18" charset="0"/>
                      </a:rPr>
                      <m:t>𝐺</m:t>
                    </m:r>
                  </m:oMath>
                </a14:m>
                <a:r>
                  <a:rPr lang="en-AU" altLang="zh-CN" dirty="0"/>
                  <a:t> </a:t>
                </a:r>
                <a14:m>
                  <m:oMath xmlns:m="http://schemas.openxmlformats.org/officeDocument/2006/math">
                    <m:d>
                      <m:dPr>
                        <m:ctrlPr>
                          <a:rPr lang="en-AU" altLang="zh-CN" i="1">
                            <a:latin typeface="Cambria Math" panose="02040503050406030204" pitchFamily="18" charset="0"/>
                          </a:rPr>
                        </m:ctrlPr>
                      </m:dPr>
                      <m:e>
                        <m:r>
                          <a:rPr lang="en-AU" altLang="zh-CN" i="1">
                            <a:latin typeface="Cambria Math" panose="02040503050406030204" pitchFamily="18" charset="0"/>
                          </a:rPr>
                          <m:t>𝜁</m:t>
                        </m:r>
                      </m:e>
                    </m:d>
                    <m:r>
                      <a:rPr lang="en-US" altLang="zh-CN" i="1">
                        <a:latin typeface="Cambria Math" panose="02040503050406030204" pitchFamily="18" charset="0"/>
                      </a:rPr>
                      <m:t>+</m:t>
                    </m:r>
                  </m:oMath>
                </a14:m>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b="0" i="1" dirty="0" smtClean="0">
                            <a:latin typeface="Cambria Math" panose="02040503050406030204" pitchFamily="18" charset="0"/>
                          </a:rPr>
                          <m:t>𝑔</m:t>
                        </m:r>
                      </m:sub>
                    </m:sSub>
                    <m:d>
                      <m:dPr>
                        <m:ctrlPr>
                          <a:rPr lang="en-AU" altLang="zh-CN" i="1">
                            <a:latin typeface="Cambria Math" panose="02040503050406030204" pitchFamily="18" charset="0"/>
                          </a:rPr>
                        </m:ctrlPr>
                      </m:dPr>
                      <m:e>
                        <m:r>
                          <a:rPr lang="en-AU" altLang="zh-CN" i="1">
                            <a:latin typeface="Cambria Math" panose="02040503050406030204" pitchFamily="18" charset="0"/>
                          </a:rPr>
                          <m:t>𝜁</m:t>
                        </m:r>
                      </m:e>
                    </m:d>
                  </m:oMath>
                </a14:m>
                <a:endParaRPr lang="en-US" dirty="0"/>
              </a:p>
              <a:p>
                <a:r>
                  <a:rPr lang="en-US" dirty="0"/>
                  <a:t>At hadron scale:</a:t>
                </a:r>
              </a:p>
              <a:p>
                <a:pPr>
                  <a:buFont typeface="Wingdings" panose="05000000000000000000" pitchFamily="2" charset="2"/>
                  <a:buChar char="ü"/>
                </a:pPr>
                <a14:m>
                  <m:oMath xmlns:m="http://schemas.openxmlformats.org/officeDocument/2006/math">
                    <m:sSub>
                      <m:sSubPr>
                        <m:ctrlPr>
                          <a:rPr lang="en-AU" altLang="zh-CN" i="1" smtClean="0">
                            <a:latin typeface="Cambria Math" panose="02040503050406030204" pitchFamily="18" charset="0"/>
                          </a:rPr>
                        </m:ctrlPr>
                      </m:sSubPr>
                      <m:e>
                        <m:r>
                          <a:rPr lang="en-AU" altLang="zh-CN" i="1">
                            <a:latin typeface="Cambria Math" panose="02040503050406030204" pitchFamily="18" charset="0"/>
                          </a:rPr>
                          <m:t>𝑎</m:t>
                        </m:r>
                      </m:e>
                      <m:sub>
                        <m:r>
                          <a:rPr lang="en-AU" altLang="zh-CN" i="1">
                            <a:latin typeface="Cambria Math" panose="02040503050406030204" pitchFamily="18" charset="0"/>
                          </a:rPr>
                          <m:t>0</m:t>
                        </m:r>
                      </m:sub>
                    </m:sSub>
                  </m:oMath>
                </a14:m>
                <a:r>
                  <a:rPr lang="en-US" altLang="zh-CN" dirty="0"/>
                  <a:t>=0.45,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𝑞</m:t>
                        </m:r>
                      </m:sub>
                    </m:sSub>
                    <m:d>
                      <m:dPr>
                        <m:ctrlPr>
                          <a:rPr lang="en-AU" altLang="zh-CN" i="1" smtClean="0">
                            <a:latin typeface="Cambria Math" panose="02040503050406030204" pitchFamily="18" charset="0"/>
                          </a:rPr>
                        </m:ctrlPr>
                      </m:dPr>
                      <m:e>
                        <m:sSub>
                          <m:sSubPr>
                            <m:ctrlPr>
                              <a:rPr lang="en-GB" altLang="zh-CN" i="1">
                                <a:latin typeface="Cambria Math" panose="02040503050406030204" pitchFamily="18" charset="0"/>
                              </a:rPr>
                            </m:ctrlPr>
                          </m:sSubPr>
                          <m:e>
                            <m:r>
                              <a:rPr lang="en-GB" altLang="zh-CN" i="1">
                                <a:latin typeface="Cambria Math" panose="02040503050406030204" pitchFamily="18" charset="0"/>
                              </a:rPr>
                              <m:t>𝜁</m:t>
                            </m:r>
                          </m:e>
                          <m:sub>
                            <m:r>
                              <a:rPr lang="en-US" altLang="zh-CN" b="0" i="1" smtClean="0">
                                <a:latin typeface="Cambria Math" panose="02040503050406030204" pitchFamily="18" charset="0"/>
                              </a:rPr>
                              <m:t>𝐻</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0</m:t>
                    </m:r>
                    <m:r>
                      <a:rPr lang="en-US" altLang="zh-CN" b="0" i="1" smtClean="0">
                        <a:latin typeface="Cambria Math" panose="02040503050406030204" pitchFamily="18" charset="0"/>
                      </a:rPr>
                      <m:t>.</m:t>
                    </m:r>
                    <m:r>
                      <a:rPr lang="en-US" altLang="zh-CN" b="0" i="1" smtClean="0">
                        <a:latin typeface="Cambria Math" panose="02040503050406030204" pitchFamily="18" charset="0"/>
                      </a:rPr>
                      <m:t>27</m:t>
                    </m:r>
                  </m:oMath>
                </a14:m>
                <a:endParaRPr lang="en-US" dirty="0"/>
              </a:p>
              <a:p>
                <a:pPr>
                  <a:buFont typeface="Wingdings" panose="05000000000000000000" pitchFamily="2" charset="2"/>
                  <a:buChar char="ü"/>
                </a:pPr>
                <a14:m>
                  <m:oMath xmlns:m="http://schemas.openxmlformats.org/officeDocument/2006/math">
                    <m:r>
                      <m:rPr>
                        <m:sty m:val="p"/>
                      </m:rPr>
                      <a:rPr lang="el-GR" altLang="zh-CN" b="0" i="1" smtClean="0">
                        <a:latin typeface="Cambria Math" panose="02040503050406030204" pitchFamily="18" charset="0"/>
                      </a:rPr>
                      <m:t>Δ</m:t>
                    </m:r>
                    <m:r>
                      <a:rPr lang="en-US" altLang="zh-CN" b="0" i="1" smtClean="0">
                        <a:latin typeface="Cambria Math" panose="02040503050406030204" pitchFamily="18" charset="0"/>
                      </a:rPr>
                      <m:t>𝐺</m:t>
                    </m:r>
                  </m:oMath>
                </a14:m>
                <a:r>
                  <a:rPr lang="en-AU" altLang="zh-CN" dirty="0"/>
                  <a:t> </a:t>
                </a:r>
                <a14:m>
                  <m:oMath xmlns:m="http://schemas.openxmlformats.org/officeDocument/2006/math">
                    <m:d>
                      <m:dPr>
                        <m:ctrlPr>
                          <a:rPr lang="en-AU" altLang="zh-CN" i="1">
                            <a:latin typeface="Cambria Math" panose="02040503050406030204" pitchFamily="18" charset="0"/>
                          </a:rPr>
                        </m:ctrlPr>
                      </m:dPr>
                      <m:e>
                        <m:sSub>
                          <m:sSubPr>
                            <m:ctrlPr>
                              <a:rPr lang="en-GB" altLang="zh-CN" i="1">
                                <a:latin typeface="Cambria Math" panose="02040503050406030204" pitchFamily="18" charset="0"/>
                              </a:rPr>
                            </m:ctrlPr>
                          </m:sSubPr>
                          <m:e>
                            <m:r>
                              <a:rPr lang="en-GB" altLang="zh-CN" i="1">
                                <a:latin typeface="Cambria Math" panose="02040503050406030204" pitchFamily="18" charset="0"/>
                              </a:rPr>
                              <m:t>𝜁</m:t>
                            </m:r>
                          </m:e>
                          <m:sub>
                            <m:r>
                              <a:rPr lang="en-US" altLang="zh-CN" i="1">
                                <a:latin typeface="Cambria Math" panose="02040503050406030204" pitchFamily="18" charset="0"/>
                              </a:rPr>
                              <m:t>𝐻</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0</m:t>
                    </m:r>
                    <m:r>
                      <a:rPr lang="en-US" altLang="zh-CN" b="0" i="1" smtClean="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b="0" i="1" dirty="0" smtClean="0">
                            <a:latin typeface="Cambria Math" panose="02040503050406030204" pitchFamily="18" charset="0"/>
                          </a:rPr>
                          <m:t>𝑔</m:t>
                        </m:r>
                      </m:sub>
                    </m:sSub>
                    <m:d>
                      <m:dPr>
                        <m:ctrlPr>
                          <a:rPr lang="en-AU" altLang="zh-CN" i="1">
                            <a:latin typeface="Cambria Math" panose="02040503050406030204" pitchFamily="18" charset="0"/>
                          </a:rPr>
                        </m:ctrlPr>
                      </m:dPr>
                      <m:e>
                        <m:sSub>
                          <m:sSubPr>
                            <m:ctrlPr>
                              <a:rPr lang="en-GB" altLang="zh-CN" i="1">
                                <a:latin typeface="Cambria Math" panose="02040503050406030204" pitchFamily="18" charset="0"/>
                              </a:rPr>
                            </m:ctrlPr>
                          </m:sSubPr>
                          <m:e>
                            <m:r>
                              <a:rPr lang="en-GB" altLang="zh-CN" i="1">
                                <a:latin typeface="Cambria Math" panose="02040503050406030204" pitchFamily="18" charset="0"/>
                              </a:rPr>
                              <m:t>𝜁</m:t>
                            </m:r>
                          </m:e>
                          <m:sub>
                            <m:r>
                              <a:rPr lang="en-US" altLang="zh-CN" i="1">
                                <a:latin typeface="Cambria Math" panose="02040503050406030204" pitchFamily="18" charset="0"/>
                              </a:rPr>
                              <m:t>𝐻</m:t>
                            </m:r>
                          </m:sub>
                        </m:sSub>
                      </m:e>
                    </m:d>
                    <m:r>
                      <a:rPr lang="en-US" altLang="zh-CN" b="0" i="1" smtClean="0">
                        <a:latin typeface="Cambria Math" panose="02040503050406030204" pitchFamily="18" charset="0"/>
                      </a:rPr>
                      <m:t>=</m:t>
                    </m:r>
                    <m:r>
                      <a:rPr lang="en-US" altLang="zh-CN" i="1" smtClean="0">
                        <a:latin typeface="Cambria Math" panose="02040503050406030204" pitchFamily="18" charset="0"/>
                      </a:rPr>
                      <m:t>0</m:t>
                    </m:r>
                  </m:oMath>
                </a14:m>
                <a:endParaRPr lang="en-US" dirty="0"/>
              </a:p>
              <a:p>
                <a:pPr marL="0" indent="0">
                  <a:buNone/>
                </a:pPr>
                <a:r>
                  <a:rPr lang="en-US" altLang="zh-CN" dirty="0"/>
                  <a:t>         all proton spin is lodged with valence quark helicity and orbital angular momentum </a:t>
                </a:r>
                <a:endParaRPr lang="en-US" dirty="0"/>
              </a:p>
              <a:p>
                <a:r>
                  <a:rPr lang="en-US" dirty="0"/>
                  <a:t>Evolved to COMPASS scale</a:t>
                </a:r>
              </a:p>
              <a:p>
                <a:pPr marL="0" indent="0">
                  <a:buNone/>
                </a:pPr>
                <a:r>
                  <a:rPr lang="en-US" dirty="0"/>
                  <a:t>         </a:t>
                </a:r>
                <a14:m>
                  <m:oMath xmlns:m="http://schemas.openxmlformats.org/officeDocument/2006/math">
                    <m:sSub>
                      <m:sSubPr>
                        <m:ctrlPr>
                          <a:rPr lang="en-AU" altLang="zh-CN" i="1" smtClean="0">
                            <a:latin typeface="Cambria Math" panose="02040503050406030204" pitchFamily="18" charset="0"/>
                          </a:rPr>
                        </m:ctrlPr>
                      </m:sSubPr>
                      <m:e>
                        <m:r>
                          <a:rPr lang="en-AU" altLang="zh-CN" i="1">
                            <a:latin typeface="Cambria Math" panose="02040503050406030204" pitchFamily="18" charset="0"/>
                          </a:rPr>
                          <m:t>𝑎</m:t>
                        </m:r>
                      </m:e>
                      <m:sub>
                        <m:r>
                          <a:rPr lang="en-AU" altLang="zh-CN" i="1">
                            <a:latin typeface="Cambria Math" panose="02040503050406030204" pitchFamily="18" charset="0"/>
                          </a:rPr>
                          <m:t>0</m:t>
                        </m:r>
                      </m:sub>
                    </m:sSub>
                  </m:oMath>
                </a14:m>
                <a:r>
                  <a:rPr lang="en-US" altLang="zh-CN" dirty="0"/>
                  <a:t>=0.45,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𝑞</m:t>
                        </m:r>
                      </m:sub>
                    </m:sSub>
                    <m:d>
                      <m:dPr>
                        <m:ctrlPr>
                          <a:rPr lang="en-AU" altLang="zh-CN" i="1" smtClean="0">
                            <a:latin typeface="Cambria Math" panose="02040503050406030204" pitchFamily="18" charset="0"/>
                          </a:rPr>
                        </m:ctrlPr>
                      </m:dPr>
                      <m:e>
                        <m:sSub>
                          <m:sSubPr>
                            <m:ctrlPr>
                              <a:rPr lang="en-GB" altLang="zh-CN" i="1">
                                <a:latin typeface="Cambria Math" panose="02040503050406030204" pitchFamily="18" charset="0"/>
                              </a:rPr>
                            </m:ctrlPr>
                          </m:sSubPr>
                          <m:e>
                            <m:r>
                              <a:rPr lang="en-GB" altLang="zh-CN" i="1">
                                <a:latin typeface="Cambria Math" panose="02040503050406030204" pitchFamily="18" charset="0"/>
                              </a:rPr>
                              <m:t>𝜁</m:t>
                            </m:r>
                          </m:e>
                          <m:sub>
                            <m:r>
                              <a:rPr lang="en-US" altLang="zh-CN" b="0" i="1" smtClean="0">
                                <a:latin typeface="Cambria Math" panose="02040503050406030204" pitchFamily="18" charset="0"/>
                              </a:rPr>
                              <m:t>𝐶</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0</m:t>
                    </m:r>
                    <m:r>
                      <a:rPr lang="en-US" altLang="zh-CN" b="0" i="1" smtClean="0">
                        <a:latin typeface="Cambria Math" panose="02040503050406030204" pitchFamily="18" charset="0"/>
                      </a:rPr>
                      <m:t>.</m:t>
                    </m:r>
                    <m:r>
                      <a:rPr lang="en-US" altLang="zh-CN" b="0" i="1" smtClean="0">
                        <a:latin typeface="Cambria Math" panose="02040503050406030204" pitchFamily="18" charset="0"/>
                      </a:rPr>
                      <m:t>071</m:t>
                    </m:r>
                    <m:r>
                      <a:rPr lang="en-US" altLang="zh-CN" b="0" i="0" smtClean="0">
                        <a:latin typeface="Cambria Math" panose="02040503050406030204" pitchFamily="18" charset="0"/>
                      </a:rPr>
                      <m:t>, </m:t>
                    </m:r>
                    <m:r>
                      <m:rPr>
                        <m:sty m:val="p"/>
                      </m:rPr>
                      <a:rPr lang="el-GR" altLang="zh-CN" b="0" i="1" smtClean="0">
                        <a:latin typeface="Cambria Math" panose="02040503050406030204" pitchFamily="18" charset="0"/>
                      </a:rPr>
                      <m:t>Δ</m:t>
                    </m:r>
                    <m:r>
                      <a:rPr lang="en-US" altLang="zh-CN" b="0" i="1" smtClean="0">
                        <a:latin typeface="Cambria Math" panose="02040503050406030204" pitchFamily="18" charset="0"/>
                      </a:rPr>
                      <m:t>𝐺</m:t>
                    </m:r>
                  </m:oMath>
                </a14:m>
                <a:r>
                  <a:rPr lang="en-AU" altLang="zh-CN" dirty="0"/>
                  <a:t> </a:t>
                </a:r>
                <a14:m>
                  <m:oMath xmlns:m="http://schemas.openxmlformats.org/officeDocument/2006/math">
                    <m:d>
                      <m:dPr>
                        <m:ctrlPr>
                          <a:rPr lang="en-AU" altLang="zh-CN" i="1">
                            <a:latin typeface="Cambria Math" panose="02040503050406030204" pitchFamily="18" charset="0"/>
                          </a:rPr>
                        </m:ctrlPr>
                      </m:dPr>
                      <m:e>
                        <m:sSub>
                          <m:sSubPr>
                            <m:ctrlPr>
                              <a:rPr lang="en-GB" altLang="zh-CN" i="1">
                                <a:latin typeface="Cambria Math" panose="02040503050406030204" pitchFamily="18" charset="0"/>
                              </a:rPr>
                            </m:ctrlPr>
                          </m:sSubPr>
                          <m:e>
                            <m:r>
                              <a:rPr lang="en-GB" altLang="zh-CN" i="1">
                                <a:latin typeface="Cambria Math" panose="02040503050406030204" pitchFamily="18" charset="0"/>
                              </a:rPr>
                              <m:t>𝜁</m:t>
                            </m:r>
                          </m:e>
                          <m:sub>
                            <m:r>
                              <a:rPr lang="en-US" altLang="zh-CN" i="1">
                                <a:latin typeface="Cambria Math" panose="02040503050406030204" pitchFamily="18" charset="0"/>
                              </a:rPr>
                              <m:t>𝐶</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0</m:t>
                    </m:r>
                    <m:r>
                      <a:rPr lang="en-US" altLang="zh-CN" b="0" i="1" smtClean="0">
                        <a:latin typeface="Cambria Math" panose="02040503050406030204" pitchFamily="18" charset="0"/>
                      </a:rPr>
                      <m:t>.</m:t>
                    </m:r>
                    <m:r>
                      <a:rPr lang="en-US" altLang="zh-CN" b="0" i="1" smtClean="0">
                        <a:latin typeface="Cambria Math" panose="02040503050406030204" pitchFamily="18" charset="0"/>
                      </a:rPr>
                      <m:t>91</m:t>
                    </m:r>
                    <m:r>
                      <a:rPr lang="en-US" altLang="zh-CN" b="0" i="1" smtClean="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b="0" i="1" dirty="0" smtClean="0">
                            <a:latin typeface="Cambria Math" panose="02040503050406030204" pitchFamily="18" charset="0"/>
                          </a:rPr>
                          <m:t>𝑔</m:t>
                        </m:r>
                      </m:sub>
                    </m:sSub>
                    <m:d>
                      <m:dPr>
                        <m:ctrlPr>
                          <a:rPr lang="en-AU" altLang="zh-CN" i="1">
                            <a:latin typeface="Cambria Math" panose="02040503050406030204" pitchFamily="18" charset="0"/>
                          </a:rPr>
                        </m:ctrlPr>
                      </m:dPr>
                      <m:e>
                        <m:sSub>
                          <m:sSubPr>
                            <m:ctrlPr>
                              <a:rPr lang="en-GB" altLang="zh-CN" i="1">
                                <a:latin typeface="Cambria Math" panose="02040503050406030204" pitchFamily="18" charset="0"/>
                              </a:rPr>
                            </m:ctrlPr>
                          </m:sSubPr>
                          <m:e>
                            <m:r>
                              <a:rPr lang="en-GB" altLang="zh-CN" i="1">
                                <a:latin typeface="Cambria Math" panose="02040503050406030204" pitchFamily="18" charset="0"/>
                              </a:rPr>
                              <m:t>𝜁</m:t>
                            </m:r>
                          </m:e>
                          <m:sub>
                            <m:r>
                              <a:rPr lang="en-US" altLang="zh-CN" b="0" i="1" smtClean="0">
                                <a:latin typeface="Cambria Math" panose="02040503050406030204" pitchFamily="18" charset="0"/>
                              </a:rPr>
                              <m:t>𝐶</m:t>
                            </m:r>
                          </m:sub>
                        </m:sSub>
                      </m:e>
                    </m:d>
                    <m:r>
                      <a:rPr lang="en-US" altLang="zh-CN" b="0" i="1" smtClean="0">
                        <a:latin typeface="Cambria Math" panose="02040503050406030204" pitchFamily="18" charset="0"/>
                      </a:rPr>
                      <m:t>=</m:t>
                    </m:r>
                    <m:r>
                      <a:rPr lang="en-US" altLang="zh-CN" i="1">
                        <a:latin typeface="Cambria Math" panose="02040503050406030204" pitchFamily="18" charset="0"/>
                      </a:rPr>
                      <m:t>−</m:t>
                    </m:r>
                    <m:r>
                      <a:rPr lang="en-US" altLang="zh-CN" b="0" i="1" smtClean="0">
                        <a:latin typeface="Cambria Math" panose="02040503050406030204" pitchFamily="18" charset="0"/>
                      </a:rPr>
                      <m:t>0</m:t>
                    </m:r>
                    <m:r>
                      <a:rPr lang="en-US" altLang="zh-CN" b="0" i="1" smtClean="0">
                        <a:latin typeface="Cambria Math" panose="02040503050406030204" pitchFamily="18" charset="0"/>
                      </a:rPr>
                      <m:t>.</m:t>
                    </m:r>
                    <m:r>
                      <a:rPr lang="en-US" altLang="zh-CN" b="0" i="1" smtClean="0">
                        <a:latin typeface="Cambria Math" panose="02040503050406030204" pitchFamily="18" charset="0"/>
                      </a:rPr>
                      <m:t>71</m:t>
                    </m:r>
                  </m:oMath>
                </a14:m>
                <a:endParaRPr lang="en-US" dirty="0"/>
              </a:p>
              <a:p>
                <a:r>
                  <a:rPr lang="en-US" dirty="0"/>
                  <a:t>Combining CSM and lQCD results</a:t>
                </a:r>
                <a:endParaRPr lang="en-AU" dirty="0"/>
              </a:p>
              <a:p>
                <a:pPr>
                  <a:buFont typeface="Wingdings" panose="05000000000000000000" pitchFamily="2" charset="2"/>
                  <a:buChar char="ü"/>
                </a:pPr>
                <a:r>
                  <a:rPr lang="en-AU" dirty="0"/>
                  <a:t>quark helicity: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56</m:t>
                        </m:r>
                        <m:r>
                          <a:rPr lang="en-US" b="0" i="1" smtClean="0">
                            <a:latin typeface="Cambria Math" panose="02040503050406030204" pitchFamily="18" charset="0"/>
                          </a:rPr>
                          <m:t>±</m:t>
                        </m:r>
                        <m:r>
                          <a:rPr lang="en-US" b="0" i="1" smtClean="0">
                            <a:latin typeface="Cambria Math" panose="02040503050406030204" pitchFamily="18" charset="0"/>
                          </a:rPr>
                          <m:t>13</m:t>
                        </m:r>
                      </m:e>
                    </m:d>
                    <m:r>
                      <a:rPr lang="en-US" b="0" i="1" smtClean="0">
                        <a:latin typeface="Cambria Math" panose="02040503050406030204" pitchFamily="18" charset="0"/>
                      </a:rPr>
                      <m:t>%</m:t>
                    </m:r>
                  </m:oMath>
                </a14:m>
                <a:endParaRPr lang="en-US" b="0" dirty="0"/>
              </a:p>
              <a:p>
                <a:pPr>
                  <a:buFont typeface="Wingdings" panose="05000000000000000000" pitchFamily="2" charset="2"/>
                  <a:buChar char="ü"/>
                </a:pPr>
                <a:r>
                  <a:rPr lang="en-AU" altLang="zh-CN" dirty="0"/>
                  <a:t>glue:</a:t>
                </a:r>
                <a14:m>
                  <m:oMath xmlns:m="http://schemas.openxmlformats.org/officeDocument/2006/math">
                    <m:r>
                      <a:rPr lang="en-US" altLang="zh-CN" b="0" i="0" smtClean="0">
                        <a:latin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rPr>
                      <m:t>40</m:t>
                    </m:r>
                    <m:r>
                      <a:rPr lang="en-US" altLang="zh-CN" b="0" i="1" smtClean="0">
                        <a:latin typeface="Cambria Math" panose="02040503050406030204" pitchFamily="18" charset="0"/>
                        <a:ea typeface="Cambria Math" panose="02040503050406030204" pitchFamily="18" charset="0"/>
                      </a:rPr>
                      <m:t>%</m:t>
                    </m:r>
                  </m:oMath>
                </a14:m>
                <a:endParaRPr lang="en-AU" altLang="zh-CN" dirty="0"/>
              </a:p>
              <a:p>
                <a:pPr>
                  <a:buFont typeface="Wingdings" panose="05000000000000000000" pitchFamily="2" charset="2"/>
                  <a:buChar char="ü"/>
                </a:pPr>
                <a:r>
                  <a:rPr lang="en-AU" altLang="zh-CN" dirty="0"/>
                  <a:t>sign and magnitude of quark orbital angular momentum is uncertain</a:t>
                </a:r>
              </a:p>
              <a:p>
                <a:pPr marL="0" indent="0">
                  <a:buNone/>
                </a:pPr>
                <a:endParaRPr lang="en-AU" altLang="zh-CN" dirty="0"/>
              </a:p>
            </p:txBody>
          </p:sp>
        </mc:Choice>
        <mc:Fallback xmlns="">
          <p:sp>
            <p:nvSpPr>
              <p:cNvPr id="3" name="Content Placeholder 2">
                <a:extLst>
                  <a:ext uri="{FF2B5EF4-FFF2-40B4-BE49-F238E27FC236}">
                    <a16:creationId xmlns:a16="http://schemas.microsoft.com/office/drawing/2014/main" id="{569B602B-53AA-79E4-4B64-20395BD4DE9E}"/>
                  </a:ext>
                </a:extLst>
              </p:cNvPr>
              <p:cNvSpPr>
                <a:spLocks noGrp="1" noRot="1" noChangeAspect="1" noMove="1" noResize="1" noEditPoints="1" noAdjustHandles="1" noChangeArrowheads="1" noChangeShapeType="1" noTextEdit="1"/>
              </p:cNvSpPr>
              <p:nvPr>
                <p:ph idx="1"/>
              </p:nvPr>
            </p:nvSpPr>
            <p:spPr>
              <a:xfrm>
                <a:off x="549465" y="861217"/>
                <a:ext cx="11093069" cy="5135565"/>
              </a:xfrm>
              <a:blipFill>
                <a:blip r:embed="rId3"/>
                <a:stretch>
                  <a:fillRect l="-604" t="-712" b="-8541"/>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id="{9F077BBF-A77A-8C28-4631-6D686A6A7326}"/>
              </a:ext>
            </a:extLst>
          </p:cNvPr>
          <p:cNvSpPr>
            <a:spLocks noGrp="1"/>
          </p:cNvSpPr>
          <p:nvPr>
            <p:ph type="title"/>
          </p:nvPr>
        </p:nvSpPr>
        <p:spPr>
          <a:xfrm>
            <a:off x="335360" y="172076"/>
            <a:ext cx="10972800" cy="448612"/>
          </a:xfrm>
        </p:spPr>
        <p:txBody>
          <a:bodyPr/>
          <a:lstStyle/>
          <a:p>
            <a:r>
              <a:rPr lang="en-AU" sz="3200" b="0" i="1" dirty="0">
                <a:ln w="0"/>
                <a:solidFill>
                  <a:schemeClr val="accent1"/>
                </a:solidFill>
                <a:effectLst>
                  <a:outerShdw blurRad="38100" dist="25400" dir="5400000" algn="ctr" rotWithShape="0">
                    <a:srgbClr val="6E747A">
                      <a:alpha val="43000"/>
                    </a:srgbClr>
                  </a:outerShdw>
                </a:effectLst>
              </a:rPr>
              <a:t>Proton Spin Budget (SCI result)</a:t>
            </a:r>
          </a:p>
        </p:txBody>
      </p:sp>
      <p:sp>
        <p:nvSpPr>
          <p:cNvPr id="6" name="Slide Number Placeholder 5">
            <a:extLst>
              <a:ext uri="{FF2B5EF4-FFF2-40B4-BE49-F238E27FC236}">
                <a16:creationId xmlns:a16="http://schemas.microsoft.com/office/drawing/2014/main" id="{2E480348-8E00-3E6E-3693-FDEACC00EE73}"/>
              </a:ext>
            </a:extLst>
          </p:cNvPr>
          <p:cNvSpPr>
            <a:spLocks noGrp="1"/>
          </p:cNvSpPr>
          <p:nvPr>
            <p:ph type="sldNum" sz="quarter" idx="12"/>
          </p:nvPr>
        </p:nvSpPr>
        <p:spPr/>
        <p:txBody>
          <a:bodyPr/>
          <a:lstStyle/>
          <a:p>
            <a:fld id="{87034D8C-3CB4-402A-BC46-2AB14C0FE90A}" type="slidenum">
              <a:rPr lang="en-US" smtClean="0"/>
              <a:pPr/>
              <a:t>17</a:t>
            </a:fld>
            <a:endParaRPr lang="en-US"/>
          </a:p>
        </p:txBody>
      </p:sp>
      <p:pic>
        <p:nvPicPr>
          <p:cNvPr id="7" name="图片 6">
            <a:extLst>
              <a:ext uri="{FF2B5EF4-FFF2-40B4-BE49-F238E27FC236}">
                <a16:creationId xmlns:a16="http://schemas.microsoft.com/office/drawing/2014/main" id="{E6535FFE-87C1-E9BB-512A-4B02E7E82F79}"/>
              </a:ext>
            </a:extLst>
          </p:cNvPr>
          <p:cNvPicPr>
            <a:picLocks noChangeAspect="1"/>
          </p:cNvPicPr>
          <p:nvPr/>
        </p:nvPicPr>
        <p:blipFill>
          <a:blip r:embed="rId4"/>
          <a:srcRect l="4366" r="10215"/>
          <a:stretch/>
        </p:blipFill>
        <p:spPr>
          <a:xfrm>
            <a:off x="5514854" y="1460924"/>
            <a:ext cx="6568264" cy="1968076"/>
          </a:xfrm>
          <a:prstGeom prst="rect">
            <a:avLst/>
          </a:prstGeom>
        </p:spPr>
      </p:pic>
      <p:sp>
        <p:nvSpPr>
          <p:cNvPr id="5" name="Footer Placeholder 4">
            <a:extLst>
              <a:ext uri="{FF2B5EF4-FFF2-40B4-BE49-F238E27FC236}">
                <a16:creationId xmlns:a16="http://schemas.microsoft.com/office/drawing/2014/main" id="{0FE4A42F-D66A-341F-01B1-C9B540C40C37}"/>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spTree>
    <p:extLst>
      <p:ext uri="{BB962C8B-B14F-4D97-AF65-F5344CB8AC3E}">
        <p14:creationId xmlns:p14="http://schemas.microsoft.com/office/powerpoint/2010/main" val="324074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9D539-1744-0E0D-3612-0482B7B4011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A6D485-89DA-4506-F265-2838877275F5}"/>
                  </a:ext>
                </a:extLst>
              </p:cNvPr>
              <p:cNvSpPr>
                <a:spLocks noGrp="1"/>
              </p:cNvSpPr>
              <p:nvPr>
                <p:ph idx="1"/>
              </p:nvPr>
            </p:nvSpPr>
            <p:spPr>
              <a:xfrm>
                <a:off x="437757" y="861217"/>
                <a:ext cx="4938163" cy="5135565"/>
              </a:xfrm>
            </p:spPr>
            <p:txBody>
              <a:bodyPr/>
              <a:lstStyle/>
              <a:p>
                <a:r>
                  <a:rPr lang="en-US" altLang="zh-CN" dirty="0"/>
                  <a:t>We use a </a:t>
                </a:r>
                <a:r>
                  <a:rPr lang="en-US" altLang="zh-CN" dirty="0" err="1"/>
                  <a:t>Wandzura-Wilczek</a:t>
                </a:r>
                <a:r>
                  <a:rPr lang="en-US" altLang="zh-CN" dirty="0"/>
                  <a:t> (WW) approximation to estimate OAM distributions: </a:t>
                </a:r>
              </a:p>
              <a:p>
                <a:pPr marL="0" indent="0">
                  <a:buNone/>
                </a:pPr>
                <a14:m>
                  <m:oMathPara xmlns:m="http://schemas.openxmlformats.org/officeDocument/2006/math">
                    <m:oMathParaPr>
                      <m:jc m:val="centerGroup"/>
                    </m:oMathParaPr>
                    <m:oMath xmlns:m="http://schemas.openxmlformats.org/officeDocument/2006/math">
                      <m:sSub>
                        <m:sSubPr>
                          <m:ctrlPr>
                            <a:rPr lang="es-ES" altLang="zh-CN" sz="2000" i="1">
                              <a:latin typeface="Cambria Math" panose="02040503050406030204" pitchFamily="18" charset="0"/>
                            </a:rPr>
                          </m:ctrlPr>
                        </m:sSubPr>
                        <m:e>
                          <m:r>
                            <a:rPr lang="en-US" altLang="zh-CN" sz="2000" i="1">
                              <a:latin typeface="Cambria Math" panose="02040503050406030204" pitchFamily="18" charset="0"/>
                            </a:rPr>
                            <m:t>𝑙</m:t>
                          </m:r>
                        </m:e>
                        <m:sub>
                          <m:r>
                            <a:rPr lang="en-US" altLang="zh-CN" sz="2000" i="1">
                              <a:latin typeface="Cambria Math" panose="02040503050406030204" pitchFamily="18" charset="0"/>
                            </a:rPr>
                            <m:t>𝑓</m:t>
                          </m:r>
                        </m:sub>
                      </m:sSub>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r>
                        <a:rPr lang="en-US" altLang="zh-CN" sz="2000" i="1">
                          <a:latin typeface="Cambria Math" panose="02040503050406030204" pitchFamily="18" charset="0"/>
                        </a:rPr>
                        <m:t>=</m:t>
                      </m:r>
                      <m:r>
                        <a:rPr lang="en-US" altLang="zh-CN" sz="2000" i="1">
                          <a:latin typeface="Cambria Math" panose="02040503050406030204" pitchFamily="18" charset="0"/>
                        </a:rPr>
                        <m:t>𝑥</m:t>
                      </m:r>
                      <m:nary>
                        <m:naryPr>
                          <m:ctrlPr>
                            <a:rPr lang="en-US" altLang="zh-CN" sz="2000" i="1">
                              <a:latin typeface="Cambria Math" panose="02040503050406030204" pitchFamily="18" charset="0"/>
                            </a:rPr>
                          </m:ctrlPr>
                        </m:naryPr>
                        <m:sub>
                          <m:r>
                            <m:rPr>
                              <m:brk m:alnAt="23"/>
                            </m:rPr>
                            <a:rPr lang="en-US" altLang="zh-CN" sz="2000" i="1">
                              <a:latin typeface="Cambria Math" panose="02040503050406030204" pitchFamily="18" charset="0"/>
                            </a:rPr>
                            <m:t>𝑥</m:t>
                          </m:r>
                        </m:sub>
                        <m:sup>
                          <m:r>
                            <a:rPr lang="en-US" altLang="zh-CN" sz="2000" i="1">
                              <a:latin typeface="Cambria Math" panose="02040503050406030204" pitchFamily="18" charset="0"/>
                            </a:rPr>
                            <m:t>1</m:t>
                          </m:r>
                        </m:sup>
                        <m:e>
                          <m:r>
                            <a:rPr lang="en-US" altLang="zh-CN" sz="2000" i="1">
                              <a:latin typeface="Cambria Math" panose="02040503050406030204" pitchFamily="18" charset="0"/>
                            </a:rPr>
                            <m:t>𝑑𝑦</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1</m:t>
                              </m:r>
                            </m:num>
                            <m:den>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𝑦</m:t>
                                  </m:r>
                                </m:e>
                                <m:sup>
                                  <m:r>
                                    <a:rPr lang="en-US" altLang="zh-CN" sz="2000" i="1">
                                      <a:latin typeface="Cambria Math" panose="02040503050406030204" pitchFamily="18" charset="0"/>
                                    </a:rPr>
                                    <m:t>2</m:t>
                                  </m:r>
                                </m:sup>
                              </m:sSup>
                            </m:den>
                          </m:f>
                        </m:e>
                      </m:nary>
                      <m:d>
                        <m:dPr>
                          <m:begChr m:val="["/>
                          <m:endChr m:val="]"/>
                          <m:ctrlPr>
                            <a:rPr lang="en-US" altLang="zh-CN" sz="2000" i="1">
                              <a:latin typeface="Cambria Math" panose="02040503050406030204" pitchFamily="18" charset="0"/>
                            </a:rPr>
                          </m:ctrlPr>
                        </m:dPr>
                        <m:e>
                          <m:r>
                            <a:rPr lang="en-US" altLang="zh-CN" sz="2000" i="1">
                              <a:latin typeface="Cambria Math" panose="02040503050406030204" pitchFamily="18" charset="0"/>
                            </a:rPr>
                            <m:t>𝑦𝑓</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𝑦</m:t>
                              </m:r>
                            </m:e>
                          </m:d>
                          <m:r>
                            <a:rPr lang="en-US" altLang="zh-CN" sz="2000" i="1">
                              <a:latin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𝑓</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𝑦</m:t>
                          </m:r>
                          <m:r>
                            <a:rPr lang="en-US" altLang="zh-CN" sz="2000" i="1">
                              <a:latin typeface="Cambria Math" panose="02040503050406030204" pitchFamily="18" charset="0"/>
                              <a:ea typeface="Cambria Math" panose="02040503050406030204" pitchFamily="18" charset="0"/>
                            </a:rPr>
                            <m:t>)</m:t>
                          </m:r>
                        </m:e>
                      </m:d>
                    </m:oMath>
                  </m:oMathPara>
                </a14:m>
                <a:endParaRPr lang="en-US" altLang="zh-CN" sz="2000" dirty="0"/>
              </a:p>
              <a:p>
                <a:r>
                  <a:rPr lang="en-US" altLang="zh-CN" dirty="0"/>
                  <a:t>Under evolution, valence quark OAM is shifted to lower x and grow in magnitude. Sea and glue OAM are concentrated at low </a:t>
                </a:r>
                <a:r>
                  <a:rPr lang="en-US" altLang="zh-CN" i="1" dirty="0"/>
                  <a:t>x</a:t>
                </a:r>
                <a:r>
                  <a:rPr lang="en-US" altLang="zh-CN" dirty="0"/>
                  <a:t>. </a:t>
                </a:r>
              </a:p>
              <a:p>
                <a:r>
                  <a:rPr lang="en-US" altLang="zh-CN" dirty="0"/>
                  <a:t>Quark and gluon OAM also carry material fractions of the proton’s total spin, with OAM DF support concentrated at low values of </a:t>
                </a:r>
                <a:r>
                  <a:rPr lang="en-US" altLang="zh-CN" dirty="0" err="1"/>
                  <a:t>parton</a:t>
                </a:r>
                <a:r>
                  <a:rPr lang="en-US" altLang="zh-CN" dirty="0"/>
                  <a:t> light-front momentum fraction. </a:t>
                </a:r>
                <a:br>
                  <a:rPr lang="en-US" altLang="zh-CN" dirty="0"/>
                </a:br>
                <a:endParaRPr lang="en-US" altLang="zh-CN" dirty="0"/>
              </a:p>
              <a:p>
                <a:pPr marL="457200" lvl="1" indent="0">
                  <a:buNone/>
                </a:pPr>
                <a:br>
                  <a:rPr lang="en-US" altLang="zh-CN" dirty="0"/>
                </a:br>
                <a:br>
                  <a:rPr lang="en-US" altLang="zh-CN" dirty="0"/>
                </a:br>
                <a:endParaRPr lang="en-US" altLang="zh-CN" dirty="0"/>
              </a:p>
              <a:p>
                <a:pPr marL="0" indent="0">
                  <a:buNone/>
                </a:pPr>
                <a:r>
                  <a:rPr lang="en-US" altLang="zh-CN" dirty="0"/>
                  <a:t>       </a:t>
                </a:r>
                <a:endParaRPr lang="en-US" dirty="0"/>
              </a:p>
              <a:p>
                <a:pPr marL="0" indent="0">
                  <a:buNone/>
                </a:pPr>
                <a:endParaRPr lang="en-AU" altLang="zh-CN" dirty="0"/>
              </a:p>
            </p:txBody>
          </p:sp>
        </mc:Choice>
        <mc:Fallback xmlns="">
          <p:sp>
            <p:nvSpPr>
              <p:cNvPr id="3" name="Content Placeholder 2">
                <a:extLst>
                  <a:ext uri="{FF2B5EF4-FFF2-40B4-BE49-F238E27FC236}">
                    <a16:creationId xmlns:a16="http://schemas.microsoft.com/office/drawing/2014/main" id="{77A6D485-89DA-4506-F265-2838877275F5}"/>
                  </a:ext>
                </a:extLst>
              </p:cNvPr>
              <p:cNvSpPr>
                <a:spLocks noGrp="1" noRot="1" noChangeAspect="1" noMove="1" noResize="1" noEditPoints="1" noAdjustHandles="1" noChangeArrowheads="1" noChangeShapeType="1" noTextEdit="1"/>
              </p:cNvSpPr>
              <p:nvPr>
                <p:ph idx="1"/>
              </p:nvPr>
            </p:nvSpPr>
            <p:spPr>
              <a:xfrm>
                <a:off x="437757" y="861217"/>
                <a:ext cx="4938163" cy="5135565"/>
              </a:xfrm>
              <a:blipFill>
                <a:blip r:embed="rId3"/>
                <a:stretch>
                  <a:fillRect l="-1358" t="-712" r="-1852"/>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id="{58A038E4-81BC-2A82-DADF-9259FFC7BCE2}"/>
              </a:ext>
            </a:extLst>
          </p:cNvPr>
          <p:cNvSpPr>
            <a:spLocks noGrp="1"/>
          </p:cNvSpPr>
          <p:nvPr>
            <p:ph type="title"/>
          </p:nvPr>
        </p:nvSpPr>
        <p:spPr>
          <a:xfrm>
            <a:off x="335360" y="172076"/>
            <a:ext cx="10972800" cy="448612"/>
          </a:xfrm>
        </p:spPr>
        <p:txBody>
          <a:bodyPr/>
          <a:lstStyle/>
          <a:p>
            <a:r>
              <a:rPr lang="en-AU" sz="2800" b="0" i="1" dirty="0">
                <a:ln w="0"/>
                <a:solidFill>
                  <a:schemeClr val="accent1"/>
                </a:solidFill>
                <a:effectLst>
                  <a:outerShdw blurRad="38100" dist="25400" dir="5400000" algn="ctr" rotWithShape="0">
                    <a:srgbClr val="6E747A">
                      <a:alpha val="43000"/>
                    </a:srgbClr>
                  </a:outerShdw>
                </a:effectLst>
              </a:rPr>
              <a:t>O</a:t>
            </a:r>
            <a:r>
              <a:rPr lang="en-US" altLang="zh-CN" sz="2800" b="0" i="1" dirty="0" err="1">
                <a:ln w="0"/>
                <a:solidFill>
                  <a:schemeClr val="accent1"/>
                </a:solidFill>
                <a:effectLst>
                  <a:outerShdw blurRad="38100" dist="25400" dir="5400000" algn="ctr" rotWithShape="0">
                    <a:srgbClr val="6E747A">
                      <a:alpha val="43000"/>
                    </a:srgbClr>
                  </a:outerShdw>
                </a:effectLst>
              </a:rPr>
              <a:t>rbital</a:t>
            </a:r>
            <a:r>
              <a:rPr lang="en-US" altLang="zh-CN" sz="2800" b="0" i="1" dirty="0">
                <a:ln w="0"/>
                <a:solidFill>
                  <a:schemeClr val="accent1"/>
                </a:solidFill>
                <a:effectLst>
                  <a:outerShdw blurRad="38100" dist="25400" dir="5400000" algn="ctr" rotWithShape="0">
                    <a:srgbClr val="6E747A">
                      <a:alpha val="43000"/>
                    </a:srgbClr>
                  </a:outerShdw>
                </a:effectLst>
              </a:rPr>
              <a:t> angular momenta (OAM) DFs </a:t>
            </a:r>
            <a:endParaRPr lang="en-AU" sz="2800" b="0" i="1" dirty="0">
              <a:ln w="0"/>
              <a:solidFill>
                <a:schemeClr val="accent1"/>
              </a:solidFill>
              <a:effectLst>
                <a:outerShdw blurRad="38100" dist="25400" dir="5400000" algn="ctr" rotWithShape="0">
                  <a:srgbClr val="6E747A">
                    <a:alpha val="43000"/>
                  </a:srgbClr>
                </a:outerShdw>
              </a:effectLst>
            </a:endParaRPr>
          </a:p>
        </p:txBody>
      </p:sp>
      <p:sp>
        <p:nvSpPr>
          <p:cNvPr id="6" name="Slide Number Placeholder 5">
            <a:extLst>
              <a:ext uri="{FF2B5EF4-FFF2-40B4-BE49-F238E27FC236}">
                <a16:creationId xmlns:a16="http://schemas.microsoft.com/office/drawing/2014/main" id="{7659A113-9309-F420-5216-7D3EC19238A0}"/>
              </a:ext>
            </a:extLst>
          </p:cNvPr>
          <p:cNvSpPr>
            <a:spLocks noGrp="1"/>
          </p:cNvSpPr>
          <p:nvPr>
            <p:ph type="sldNum" sz="quarter" idx="12"/>
          </p:nvPr>
        </p:nvSpPr>
        <p:spPr/>
        <p:txBody>
          <a:bodyPr/>
          <a:lstStyle/>
          <a:p>
            <a:fld id="{87034D8C-3CB4-402A-BC46-2AB14C0FE90A}" type="slidenum">
              <a:rPr lang="en-US" smtClean="0"/>
              <a:pPr/>
              <a:t>18</a:t>
            </a:fld>
            <a:endParaRPr lang="en-US"/>
          </a:p>
        </p:txBody>
      </p:sp>
      <p:pic>
        <p:nvPicPr>
          <p:cNvPr id="9" name="图片 8">
            <a:extLst>
              <a:ext uri="{FF2B5EF4-FFF2-40B4-BE49-F238E27FC236}">
                <a16:creationId xmlns:a16="http://schemas.microsoft.com/office/drawing/2014/main" id="{912AB6FF-C571-8398-8BB5-12D72B702205}"/>
              </a:ext>
            </a:extLst>
          </p:cNvPr>
          <p:cNvPicPr>
            <a:picLocks noChangeAspect="1"/>
          </p:cNvPicPr>
          <p:nvPr/>
        </p:nvPicPr>
        <p:blipFill>
          <a:blip r:embed="rId4"/>
          <a:srcRect l="8964" r="6314"/>
          <a:stretch/>
        </p:blipFill>
        <p:spPr>
          <a:xfrm>
            <a:off x="5375920" y="806625"/>
            <a:ext cx="3254284" cy="4620752"/>
          </a:xfrm>
          <a:prstGeom prst="rect">
            <a:avLst/>
          </a:prstGeom>
        </p:spPr>
      </p:pic>
      <p:pic>
        <p:nvPicPr>
          <p:cNvPr id="11" name="图片 10">
            <a:extLst>
              <a:ext uri="{FF2B5EF4-FFF2-40B4-BE49-F238E27FC236}">
                <a16:creationId xmlns:a16="http://schemas.microsoft.com/office/drawing/2014/main" id="{C418E294-4B38-6C98-7FF7-1BDF8F858C4E}"/>
              </a:ext>
            </a:extLst>
          </p:cNvPr>
          <p:cNvPicPr>
            <a:picLocks noChangeAspect="1"/>
          </p:cNvPicPr>
          <p:nvPr/>
        </p:nvPicPr>
        <p:blipFill>
          <a:blip r:embed="rId5"/>
          <a:srcRect l="8826" r="12222"/>
          <a:stretch/>
        </p:blipFill>
        <p:spPr>
          <a:xfrm>
            <a:off x="8798986" y="878633"/>
            <a:ext cx="3227698" cy="4548744"/>
          </a:xfrm>
          <a:prstGeom prst="rect">
            <a:avLst/>
          </a:prstGeom>
        </p:spPr>
      </p:pic>
      <p:sp>
        <p:nvSpPr>
          <p:cNvPr id="13" name="文本框 12">
            <a:extLst>
              <a:ext uri="{FF2B5EF4-FFF2-40B4-BE49-F238E27FC236}">
                <a16:creationId xmlns:a16="http://schemas.microsoft.com/office/drawing/2014/main" id="{C1CFF2B8-8A8D-D54B-E9C1-723CC2F2692C}"/>
              </a:ext>
            </a:extLst>
          </p:cNvPr>
          <p:cNvSpPr txBox="1"/>
          <p:nvPr/>
        </p:nvSpPr>
        <p:spPr>
          <a:xfrm>
            <a:off x="6240016" y="5508418"/>
            <a:ext cx="2160240" cy="369332"/>
          </a:xfrm>
          <a:prstGeom prst="rect">
            <a:avLst/>
          </a:prstGeom>
          <a:noFill/>
        </p:spPr>
        <p:txBody>
          <a:bodyPr wrap="square" rtlCol="0">
            <a:spAutoFit/>
          </a:bodyPr>
          <a:lstStyle/>
          <a:p>
            <a:r>
              <a:rPr lang="en-US" altLang="zh-CN" dirty="0"/>
              <a:t>valence quark OAM</a:t>
            </a:r>
            <a:endParaRPr lang="zh-CN" altLang="en-US" dirty="0"/>
          </a:p>
        </p:txBody>
      </p:sp>
      <p:sp>
        <p:nvSpPr>
          <p:cNvPr id="14" name="文本框 13">
            <a:extLst>
              <a:ext uri="{FF2B5EF4-FFF2-40B4-BE49-F238E27FC236}">
                <a16:creationId xmlns:a16="http://schemas.microsoft.com/office/drawing/2014/main" id="{3DA64E54-3846-C784-E296-1187F841D964}"/>
              </a:ext>
            </a:extLst>
          </p:cNvPr>
          <p:cNvSpPr txBox="1"/>
          <p:nvPr/>
        </p:nvSpPr>
        <p:spPr>
          <a:xfrm>
            <a:off x="9624392" y="5508418"/>
            <a:ext cx="2160240" cy="369332"/>
          </a:xfrm>
          <a:prstGeom prst="rect">
            <a:avLst/>
          </a:prstGeom>
          <a:noFill/>
        </p:spPr>
        <p:txBody>
          <a:bodyPr wrap="square" rtlCol="0">
            <a:spAutoFit/>
          </a:bodyPr>
          <a:lstStyle/>
          <a:p>
            <a:r>
              <a:rPr lang="en-US" altLang="zh-CN" dirty="0"/>
              <a:t>sea and glue OAM</a:t>
            </a:r>
            <a:endParaRPr lang="zh-CN" altLang="en-US" dirty="0"/>
          </a:p>
        </p:txBody>
      </p:sp>
      <p:sp>
        <p:nvSpPr>
          <p:cNvPr id="5" name="Footer Placeholder 4">
            <a:extLst>
              <a:ext uri="{FF2B5EF4-FFF2-40B4-BE49-F238E27FC236}">
                <a16:creationId xmlns:a16="http://schemas.microsoft.com/office/drawing/2014/main" id="{E5B2C3A2-E85E-C695-EC8D-BB10366C9456}"/>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sp>
        <p:nvSpPr>
          <p:cNvPr id="4" name="文本框 3">
            <a:extLst>
              <a:ext uri="{FF2B5EF4-FFF2-40B4-BE49-F238E27FC236}">
                <a16:creationId xmlns:a16="http://schemas.microsoft.com/office/drawing/2014/main" id="{72DACCAE-3943-37FE-E5A2-E29DE5599DBD}"/>
              </a:ext>
            </a:extLst>
          </p:cNvPr>
          <p:cNvSpPr txBox="1"/>
          <p:nvPr/>
        </p:nvSpPr>
        <p:spPr>
          <a:xfrm>
            <a:off x="7003062" y="5991639"/>
            <a:ext cx="4061490" cy="384175"/>
          </a:xfrm>
          <a:prstGeom prst="rect">
            <a:avLst/>
          </a:prstGeom>
          <a:noFill/>
        </p:spPr>
        <p:txBody>
          <a:bodyPr wrap="square" rtlCol="0" anchor="t">
            <a:noAutofit/>
          </a:bodyPr>
          <a:lstStyle/>
          <a:p>
            <a:r>
              <a:rPr lang="en-US" altLang="zh-CN" sz="1400" dirty="0">
                <a:solidFill>
                  <a:schemeClr val="accent5"/>
                </a:solidFill>
              </a:rPr>
              <a:t>Yang Yu and Craig D. Roberts</a:t>
            </a:r>
            <a:r>
              <a:rPr lang="zh-CN" altLang="en-US" sz="1400" dirty="0">
                <a:solidFill>
                  <a:schemeClr val="accent5"/>
                </a:solidFill>
              </a:rPr>
              <a:t>, </a:t>
            </a:r>
            <a:r>
              <a:rPr lang="en-US" altLang="zh-CN" sz="1400" dirty="0">
                <a:solidFill>
                  <a:schemeClr val="accent5"/>
                </a:solidFill>
              </a:rPr>
              <a:t>impressions of </a:t>
            </a:r>
            <a:r>
              <a:rPr lang="en-US" altLang="zh-CN" sz="1400" dirty="0" err="1">
                <a:solidFill>
                  <a:schemeClr val="accent5"/>
                </a:solidFill>
              </a:rPr>
              <a:t>parton</a:t>
            </a:r>
            <a:r>
              <a:rPr lang="en-US" altLang="zh-CN" sz="1400" dirty="0">
                <a:solidFill>
                  <a:schemeClr val="accent5"/>
                </a:solidFill>
              </a:rPr>
              <a:t> distribution functions, arXiv:2410.03966 .</a:t>
            </a:r>
            <a:endParaRPr lang="zh-CN" altLang="en-US" sz="1400" dirty="0">
              <a:solidFill>
                <a:schemeClr val="accent5"/>
              </a:solidFill>
            </a:endParaRPr>
          </a:p>
        </p:txBody>
      </p:sp>
      <p:sp>
        <p:nvSpPr>
          <p:cNvPr id="7" name="Rectangle 1">
            <a:extLst>
              <a:ext uri="{FF2B5EF4-FFF2-40B4-BE49-F238E27FC236}">
                <a16:creationId xmlns:a16="http://schemas.microsoft.com/office/drawing/2014/main" id="{0C55736B-9995-8DA4-89DD-0200E19EF9E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800" b="0" i="0" u="none" strike="noStrike" cap="none" normalizeH="0" baseline="0" dirty="0">
                <a:ln>
                  <a:noFill/>
                </a:ln>
                <a:solidFill>
                  <a:schemeClr val="tx1"/>
                </a:solidFill>
                <a:effectLst/>
                <a:latin typeface="Arial" panose="020B0604020202020204" pitchFamily="34" charset="0"/>
              </a:rPr>
              <a:t>arXiv:2410.03966</a:t>
            </a:r>
          </a:p>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800" b="0" i="0" u="none" strike="noStrike" cap="none" normalizeH="0" baseline="0" dirty="0">
                <a:ln>
                  <a:noFill/>
                </a:ln>
                <a:solidFill>
                  <a:schemeClr val="tx1"/>
                </a:solidFill>
                <a:effectLst/>
                <a:latin typeface="Arial" panose="020B0604020202020204" pitchFamily="34" charset="0"/>
              </a:rPr>
            </a:b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324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9B602B-53AA-79E4-4B64-20395BD4DE9E}"/>
                  </a:ext>
                </a:extLst>
              </p:cNvPr>
              <p:cNvSpPr>
                <a:spLocks noGrp="1"/>
              </p:cNvSpPr>
              <p:nvPr>
                <p:ph idx="1"/>
              </p:nvPr>
            </p:nvSpPr>
            <p:spPr>
              <a:xfrm>
                <a:off x="609600" y="1010131"/>
                <a:ext cx="7115214" cy="5135565"/>
              </a:xfrm>
            </p:spPr>
            <p:txBody>
              <a:bodyPr/>
              <a:lstStyle/>
              <a:p>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𝑎</m:t>
                        </m:r>
                      </m:e>
                      <m:sub>
                        <m:r>
                          <a:rPr lang="en-AU"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49</m:t>
                    </m:r>
                    <m:sSub>
                      <m:sSubPr>
                        <m:ctrlPr>
                          <a:rPr lang="en-US" altLang="zh-CN" i="1">
                            <a:latin typeface="Cambria Math" panose="02040503050406030204" pitchFamily="18" charset="0"/>
                          </a:rPr>
                        </m:ctrlPr>
                      </m:sSubPr>
                      <m:e>
                        <m:r>
                          <a:rPr lang="en-US" altLang="zh-CN" i="1">
                            <a:latin typeface="Cambria Math" panose="02040503050406030204" pitchFamily="18" charset="0"/>
                          </a:rPr>
                          <m:t>𝑔</m:t>
                        </m:r>
                      </m:e>
                      <m:sub>
                        <m:r>
                          <a:rPr lang="en-US" altLang="zh-CN" i="1">
                            <a:latin typeface="Cambria Math" panose="02040503050406030204" pitchFamily="18" charset="0"/>
                          </a:rPr>
                          <m:t>𝐴</m:t>
                        </m:r>
                      </m:sub>
                    </m:sSub>
                    <m:r>
                      <a:rPr lang="en-US" altLang="zh-CN"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4</m:t>
                    </m:r>
                    <m:r>
                      <a:rPr lang="en-AU" b="0" i="1" smtClean="0">
                        <a:latin typeface="Cambria Math" panose="02040503050406030204" pitchFamily="18" charset="0"/>
                      </a:rPr>
                      <m:t>5</m:t>
                    </m:r>
                    <m:r>
                      <a:rPr lang="en-AU" b="0" i="1" smtClean="0">
                        <a:latin typeface="Cambria Math" panose="02040503050406030204" pitchFamily="18" charset="0"/>
                      </a:rPr>
                      <m:t>% </m:t>
                    </m:r>
                  </m:oMath>
                </a14:m>
                <a:r>
                  <a:rPr lang="en-US" dirty="0"/>
                  <a:t>(SCI result) of proton spin</a:t>
                </a:r>
              </a:p>
              <a:p>
                <a:pPr marL="0" indent="0">
                  <a:spcBef>
                    <a:spcPts val="0"/>
                  </a:spcBef>
                  <a:buNone/>
                </a:pPr>
                <a:r>
                  <a:rPr lang="en-US" dirty="0"/>
                  <a:t>            carried by valence quark </a:t>
                </a:r>
              </a:p>
              <a:p>
                <a:pPr marL="0" indent="0">
                  <a:spcBef>
                    <a:spcPts val="0"/>
                  </a:spcBef>
                  <a:buNone/>
                </a:pPr>
                <a:r>
                  <a:rPr lang="en-US" dirty="0"/>
                  <a:t>            quasiparticle degrees of freedom at the hadron scale. </a:t>
                </a:r>
              </a:p>
              <a:p>
                <a:r>
                  <a:rPr lang="en-US" dirty="0"/>
                  <a:t>Under </a:t>
                </a:r>
                <a:r>
                  <a:rPr lang="en-US" b="1" dirty="0"/>
                  <a:t>P1 </a:t>
                </a:r>
                <a:r>
                  <a:rPr lang="en-US" dirty="0"/>
                  <a:t>evolution, this value is independent of scale.</a:t>
                </a:r>
              </a:p>
              <a:p>
                <a:r>
                  <a:rPr lang="en-US" dirty="0"/>
                  <a:t>However, measurements of the proton spin are sensitive to non-Abelian anomaly corrected combination </a:t>
                </a:r>
                <a14:m>
                  <m:oMath xmlns:m="http://schemas.openxmlformats.org/officeDocument/2006/math">
                    <m:d>
                      <m:dPr>
                        <m:ctrlPr>
                          <a:rPr lang="en-AU" b="0" i="1" smtClean="0">
                            <a:latin typeface="Cambria Math" panose="02040503050406030204" pitchFamily="18" charset="0"/>
                          </a:rPr>
                        </m:ctrlPr>
                      </m:dPr>
                      <m:e>
                        <m:sSub>
                          <m:sSubPr>
                            <m:ctrlPr>
                              <a:rPr lang="en-AU" b="0" i="1" smtClean="0">
                                <a:latin typeface="Cambria Math" panose="02040503050406030204" pitchFamily="18" charset="0"/>
                              </a:rPr>
                            </m:ctrlPr>
                          </m:sSubPr>
                          <m:e>
                            <m:r>
                              <a:rPr lang="en-AU" b="0" i="1" smtClean="0">
                                <a:latin typeface="Cambria Math" panose="02040503050406030204" pitchFamily="18" charset="0"/>
                              </a:rPr>
                              <m:t>𝑛</m:t>
                            </m:r>
                          </m:e>
                          <m:sub>
                            <m:r>
                              <a:rPr lang="en-AU" b="0" i="1" smtClean="0">
                                <a:latin typeface="Cambria Math" panose="02040503050406030204" pitchFamily="18" charset="0"/>
                              </a:rPr>
                              <m:t>𝑓</m:t>
                            </m:r>
                          </m:sub>
                        </m:sSub>
                        <m:r>
                          <a:rPr lang="en-AU" b="0" i="1" smtClean="0">
                            <a:latin typeface="Cambria Math" panose="02040503050406030204" pitchFamily="18" charset="0"/>
                          </a:rPr>
                          <m:t>=</m:t>
                        </m:r>
                        <m:r>
                          <a:rPr lang="en-AU" b="0" i="1" smtClean="0">
                            <a:latin typeface="Cambria Math" panose="02040503050406030204" pitchFamily="18" charset="0"/>
                          </a:rPr>
                          <m:t>4</m:t>
                        </m:r>
                      </m:e>
                    </m:d>
                  </m:oMath>
                </a14:m>
                <a:endParaRPr lang="en-AU" b="0" dirty="0"/>
              </a:p>
              <a:p>
                <a:endParaRPr lang="en-AU" dirty="0"/>
              </a:p>
              <a:p>
                <a:endParaRPr lang="en-AU" dirty="0"/>
              </a:p>
              <a:p>
                <a:r>
                  <a:rPr lang="en-AU" dirty="0"/>
                  <a:t>SCI prediction:    </a:t>
                </a:r>
                <a14:m>
                  <m:oMath xmlns:m="http://schemas.openxmlformats.org/officeDocument/2006/math">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𝑎</m:t>
                        </m:r>
                      </m:e>
                      <m:sub>
                        <m:r>
                          <a:rPr lang="en-AU" b="0" i="1" smtClean="0">
                            <a:latin typeface="Cambria Math" panose="02040503050406030204" pitchFamily="18" charset="0"/>
                          </a:rPr>
                          <m:t>0</m:t>
                        </m:r>
                      </m:sub>
                      <m:sup>
                        <m:r>
                          <a:rPr lang="en-AU" b="0" i="1" smtClean="0">
                            <a:latin typeface="Cambria Math" panose="02040503050406030204" pitchFamily="18" charset="0"/>
                          </a:rPr>
                          <m:t>𝐸</m:t>
                        </m:r>
                      </m:sup>
                    </m:sSubSup>
                    <m:d>
                      <m:dPr>
                        <m:ctrlPr>
                          <a:rPr lang="en-AU" b="0" i="1" smtClean="0">
                            <a:latin typeface="Cambria Math" panose="02040503050406030204" pitchFamily="18" charset="0"/>
                          </a:rPr>
                        </m:ctrlPr>
                      </m:dPr>
                      <m:e>
                        <m:r>
                          <a:rPr lang="en-AU" b="0" i="1" smtClean="0">
                            <a:latin typeface="Cambria Math" panose="02040503050406030204" pitchFamily="18" charset="0"/>
                          </a:rPr>
                          <m:t>𝜁</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r>
                          <m:rPr>
                            <m:sty m:val="p"/>
                          </m:rPr>
                          <a:rPr lang="en-AU" b="0" i="0" smtClean="0">
                            <a:latin typeface="Cambria Math" panose="02040503050406030204" pitchFamily="18" charset="0"/>
                          </a:rPr>
                          <m:t>GeV</m:t>
                        </m:r>
                      </m:e>
                    </m:d>
                    <m:r>
                      <a:rPr lang="en-AU" b="0" i="1" smtClean="0">
                        <a:latin typeface="Cambria Math" panose="02040503050406030204" pitchFamily="18" charset="0"/>
                      </a:rPr>
                      <m:t>=</m:t>
                    </m:r>
                    <m:r>
                      <a:rPr lang="en-AU" b="0" i="1" smtClean="0">
                        <a:latin typeface="Cambria Math" panose="02040503050406030204" pitchFamily="18" charset="0"/>
                      </a:rPr>
                      <m:t>0</m:t>
                    </m:r>
                    <m:r>
                      <a:rPr lang="en-AU" b="0" i="1" smtClean="0">
                        <a:latin typeface="Cambria Math" panose="02040503050406030204" pitchFamily="18" charset="0"/>
                      </a:rPr>
                      <m:t>.</m:t>
                    </m:r>
                    <m:r>
                      <a:rPr lang="en-US" b="0" i="1" smtClean="0">
                        <a:latin typeface="Cambria Math" panose="02040503050406030204" pitchFamily="18" charset="0"/>
                      </a:rPr>
                      <m:t>28</m:t>
                    </m:r>
                  </m:oMath>
                </a14:m>
                <a:endParaRPr lang="en-AU" dirty="0"/>
              </a:p>
              <a:p>
                <a:r>
                  <a:rPr lang="en-AU" altLang="zh-CN" dirty="0"/>
                  <a:t>QCD-kindred prediction:    </a:t>
                </a:r>
                <a14:m>
                  <m:oMath xmlns:m="http://schemas.openxmlformats.org/officeDocument/2006/math">
                    <m:sSubSup>
                      <m:sSubSupPr>
                        <m:ctrlPr>
                          <a:rPr lang="en-AU" altLang="zh-CN" i="1">
                            <a:latin typeface="Cambria Math" panose="02040503050406030204" pitchFamily="18" charset="0"/>
                          </a:rPr>
                        </m:ctrlPr>
                      </m:sSubSupPr>
                      <m:e>
                        <m:r>
                          <a:rPr lang="en-AU" altLang="zh-CN" i="1">
                            <a:latin typeface="Cambria Math" panose="02040503050406030204" pitchFamily="18" charset="0"/>
                          </a:rPr>
                          <m:t>𝑎</m:t>
                        </m:r>
                      </m:e>
                      <m:sub>
                        <m:r>
                          <a:rPr lang="en-AU" altLang="zh-CN" i="1">
                            <a:latin typeface="Cambria Math" panose="02040503050406030204" pitchFamily="18" charset="0"/>
                          </a:rPr>
                          <m:t>0</m:t>
                        </m:r>
                      </m:sub>
                      <m:sup>
                        <m:r>
                          <a:rPr lang="en-AU" altLang="zh-CN" i="1">
                            <a:latin typeface="Cambria Math" panose="02040503050406030204" pitchFamily="18" charset="0"/>
                          </a:rPr>
                          <m:t>𝐸</m:t>
                        </m:r>
                      </m:sup>
                    </m:sSubSup>
                    <m:d>
                      <m:dPr>
                        <m:ctrlPr>
                          <a:rPr lang="en-AU" altLang="zh-CN" i="1">
                            <a:latin typeface="Cambria Math" panose="02040503050406030204" pitchFamily="18" charset="0"/>
                          </a:rPr>
                        </m:ctrlPr>
                      </m:dPr>
                      <m:e>
                        <m:r>
                          <a:rPr lang="en-AU" altLang="zh-CN" i="1">
                            <a:latin typeface="Cambria Math" panose="02040503050406030204" pitchFamily="18" charset="0"/>
                          </a:rPr>
                          <m:t>𝜁</m:t>
                        </m:r>
                        <m:r>
                          <a:rPr lang="en-AU" altLang="zh-CN" i="1">
                            <a:latin typeface="Cambria Math" panose="02040503050406030204" pitchFamily="18" charset="0"/>
                          </a:rPr>
                          <m:t>=</m:t>
                        </m:r>
                        <m:rad>
                          <m:radPr>
                            <m:degHide m:val="on"/>
                            <m:ctrlPr>
                              <a:rPr lang="en-AU" altLang="zh-CN" i="1">
                                <a:latin typeface="Cambria Math" panose="02040503050406030204" pitchFamily="18" charset="0"/>
                              </a:rPr>
                            </m:ctrlPr>
                          </m:radPr>
                          <m:deg/>
                          <m:e>
                            <m:r>
                              <a:rPr lang="en-AU" altLang="zh-CN" i="1">
                                <a:latin typeface="Cambria Math" panose="02040503050406030204" pitchFamily="18" charset="0"/>
                              </a:rPr>
                              <m:t>3</m:t>
                            </m:r>
                          </m:e>
                        </m:rad>
                        <m:r>
                          <m:rPr>
                            <m:sty m:val="p"/>
                          </m:rPr>
                          <a:rPr lang="en-AU" altLang="zh-CN">
                            <a:latin typeface="Cambria Math" panose="02040503050406030204" pitchFamily="18" charset="0"/>
                          </a:rPr>
                          <m:t>GeV</m:t>
                        </m:r>
                      </m:e>
                    </m:d>
                    <m:r>
                      <a:rPr lang="en-AU" altLang="zh-CN" i="1">
                        <a:latin typeface="Cambria Math" panose="02040503050406030204" pitchFamily="18" charset="0"/>
                      </a:rPr>
                      <m:t>=</m:t>
                    </m:r>
                    <m:r>
                      <a:rPr lang="en-AU" altLang="zh-CN" i="1">
                        <a:latin typeface="Cambria Math" panose="02040503050406030204" pitchFamily="18" charset="0"/>
                      </a:rPr>
                      <m:t>0</m:t>
                    </m:r>
                    <m:r>
                      <a:rPr lang="en-AU" altLang="zh-CN" i="1">
                        <a:latin typeface="Cambria Math" panose="02040503050406030204" pitchFamily="18" charset="0"/>
                      </a:rPr>
                      <m:t>.</m:t>
                    </m:r>
                    <m:r>
                      <a:rPr lang="en-AU" altLang="zh-CN" i="1">
                        <a:latin typeface="Cambria Math" panose="02040503050406030204" pitchFamily="18" charset="0"/>
                      </a:rPr>
                      <m:t>34</m:t>
                    </m:r>
                    <m:r>
                      <a:rPr lang="en-AU" altLang="zh-CN" i="1">
                        <a:latin typeface="Cambria Math" panose="02040503050406030204" pitchFamily="18" charset="0"/>
                      </a:rPr>
                      <m:t>(</m:t>
                    </m:r>
                    <m:r>
                      <a:rPr lang="en-US" altLang="zh-CN" b="0" i="1" smtClean="0">
                        <a:latin typeface="Cambria Math" panose="02040503050406030204" pitchFamily="18" charset="0"/>
                      </a:rPr>
                      <m:t>1</m:t>
                    </m:r>
                    <m:r>
                      <a:rPr lang="en-AU" altLang="zh-CN" i="1">
                        <a:latin typeface="Cambria Math" panose="02040503050406030204" pitchFamily="18" charset="0"/>
                      </a:rPr>
                      <m:t>)</m:t>
                    </m:r>
                  </m:oMath>
                </a14:m>
                <a:endParaRPr lang="en-AU" dirty="0"/>
              </a:p>
              <a:p>
                <a:r>
                  <a:rPr lang="en-AU" dirty="0"/>
                  <a:t>COMPASS: </a:t>
                </a:r>
                <a14:m>
                  <m:oMath xmlns:m="http://schemas.openxmlformats.org/officeDocument/2006/math">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𝑎</m:t>
                        </m:r>
                      </m:e>
                      <m:sub>
                        <m:r>
                          <a:rPr lang="en-AU" b="0" i="1" smtClean="0">
                            <a:latin typeface="Cambria Math" panose="02040503050406030204" pitchFamily="18" charset="0"/>
                          </a:rPr>
                          <m:t>0</m:t>
                        </m:r>
                      </m:sub>
                      <m:sup>
                        <m:r>
                          <m:rPr>
                            <m:sty m:val="p"/>
                          </m:rPr>
                          <a:rPr lang="en-AU" b="0" i="0" smtClean="0">
                            <a:latin typeface="Cambria Math" panose="02040503050406030204" pitchFamily="18" charset="0"/>
                          </a:rPr>
                          <m:t>COMPASS</m:t>
                        </m:r>
                      </m:sup>
                    </m:sSubSup>
                    <m:d>
                      <m:dPr>
                        <m:ctrlPr>
                          <a:rPr lang="en-AU" b="0" i="1" smtClean="0">
                            <a:latin typeface="Cambria Math" panose="02040503050406030204" pitchFamily="18" charset="0"/>
                          </a:rPr>
                        </m:ctrlPr>
                      </m:dPr>
                      <m:e>
                        <m:r>
                          <a:rPr lang="en-AU" b="0" i="1" smtClean="0">
                            <a:latin typeface="Cambria Math" panose="02040503050406030204" pitchFamily="18" charset="0"/>
                          </a:rPr>
                          <m:t>𝜁</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r>
                          <m:rPr>
                            <m:sty m:val="p"/>
                          </m:rPr>
                          <a:rPr lang="en-AU" b="0" i="0" smtClean="0">
                            <a:latin typeface="Cambria Math" panose="02040503050406030204" pitchFamily="18" charset="0"/>
                          </a:rPr>
                          <m:t>GeV</m:t>
                        </m:r>
                      </m:e>
                    </m:d>
                    <m:r>
                      <a:rPr lang="en-AU" b="0" i="1" smtClean="0">
                        <a:latin typeface="Cambria Math" panose="02040503050406030204" pitchFamily="18" charset="0"/>
                      </a:rPr>
                      <m:t>=</m:t>
                    </m:r>
                    <m:r>
                      <a:rPr lang="en-AU" b="0" i="1" smtClean="0">
                        <a:latin typeface="Cambria Math" panose="02040503050406030204" pitchFamily="18" charset="0"/>
                      </a:rPr>
                      <m:t>0</m:t>
                    </m:r>
                    <m:r>
                      <a:rPr lang="en-AU" b="0" i="1" smtClean="0">
                        <a:latin typeface="Cambria Math" panose="02040503050406030204" pitchFamily="18" charset="0"/>
                      </a:rPr>
                      <m:t>.</m:t>
                    </m:r>
                    <m:r>
                      <a:rPr lang="en-AU" b="0" i="1" smtClean="0">
                        <a:latin typeface="Cambria Math" panose="02040503050406030204" pitchFamily="18" charset="0"/>
                      </a:rPr>
                      <m:t>32</m:t>
                    </m:r>
                    <m:r>
                      <a:rPr lang="en-AU" b="0" i="1" smtClean="0">
                        <a:latin typeface="Cambria Math" panose="02040503050406030204" pitchFamily="18" charset="0"/>
                      </a:rPr>
                      <m:t>(</m:t>
                    </m:r>
                    <m:r>
                      <a:rPr lang="en-AU" b="0" i="1" smtClean="0">
                        <a:latin typeface="Cambria Math" panose="02040503050406030204" pitchFamily="18" charset="0"/>
                      </a:rPr>
                      <m:t>7</m:t>
                    </m:r>
                    <m:r>
                      <a:rPr lang="en-AU" b="0" i="1" smtClean="0">
                        <a:latin typeface="Cambria Math" panose="02040503050406030204" pitchFamily="18" charset="0"/>
                      </a:rPr>
                      <m:t>)</m:t>
                    </m:r>
                  </m:oMath>
                </a14:m>
                <a:endParaRPr lang="en-AU" dirty="0"/>
              </a:p>
            </p:txBody>
          </p:sp>
        </mc:Choice>
        <mc:Fallback xmlns="">
          <p:sp>
            <p:nvSpPr>
              <p:cNvPr id="3" name="Content Placeholder 2">
                <a:extLst>
                  <a:ext uri="{FF2B5EF4-FFF2-40B4-BE49-F238E27FC236}">
                    <a16:creationId xmlns:a16="http://schemas.microsoft.com/office/drawing/2014/main" id="{569B602B-53AA-79E4-4B64-20395BD4DE9E}"/>
                  </a:ext>
                </a:extLst>
              </p:cNvPr>
              <p:cNvSpPr>
                <a:spLocks noGrp="1" noRot="1" noChangeAspect="1" noMove="1" noResize="1" noEditPoints="1" noAdjustHandles="1" noChangeArrowheads="1" noChangeShapeType="1" noTextEdit="1"/>
              </p:cNvSpPr>
              <p:nvPr>
                <p:ph idx="1"/>
              </p:nvPr>
            </p:nvSpPr>
            <p:spPr>
              <a:xfrm>
                <a:off x="609600" y="1010131"/>
                <a:ext cx="7115214" cy="5135565"/>
              </a:xfrm>
              <a:blipFill>
                <a:blip r:embed="rId3"/>
                <a:stretch>
                  <a:fillRect l="-943" t="-831" r="-600"/>
                </a:stretch>
              </a:blipFill>
            </p:spPr>
            <p:txBody>
              <a:bodyPr/>
              <a:lstStyle/>
              <a:p>
                <a:r>
                  <a:rPr lang="zh-CN" altLang="en-US">
                    <a:noFill/>
                  </a:rPr>
                  <a:t> </a:t>
                </a:r>
              </a:p>
            </p:txBody>
          </p:sp>
        </mc:Fallback>
      </mc:AlternateContent>
      <p:pic>
        <p:nvPicPr>
          <p:cNvPr id="8" name="Picture 7">
            <a:extLst>
              <a:ext uri="{FF2B5EF4-FFF2-40B4-BE49-F238E27FC236}">
                <a16:creationId xmlns:a16="http://schemas.microsoft.com/office/drawing/2014/main" id="{CD643596-355A-D557-C962-D81C1679B6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408" y="3284984"/>
            <a:ext cx="6408712" cy="653520"/>
          </a:xfrm>
          <a:prstGeom prst="rect">
            <a:avLst/>
          </a:prstGeom>
        </p:spPr>
      </p:pic>
      <p:sp>
        <p:nvSpPr>
          <p:cNvPr id="2" name="Title 1">
            <a:extLst>
              <a:ext uri="{FF2B5EF4-FFF2-40B4-BE49-F238E27FC236}">
                <a16:creationId xmlns:a16="http://schemas.microsoft.com/office/drawing/2014/main" id="{9F077BBF-A77A-8C28-4631-6D686A6A7326}"/>
              </a:ext>
            </a:extLst>
          </p:cNvPr>
          <p:cNvSpPr>
            <a:spLocks noGrp="1"/>
          </p:cNvSpPr>
          <p:nvPr>
            <p:ph type="title"/>
          </p:nvPr>
        </p:nvSpPr>
        <p:spPr>
          <a:xfrm>
            <a:off x="335360" y="172076"/>
            <a:ext cx="10972800" cy="1143000"/>
          </a:xfrm>
        </p:spPr>
        <p:txBody>
          <a:bodyPr/>
          <a:lstStyle/>
          <a:p>
            <a:r>
              <a:rPr lang="en-AU" sz="3200" b="0" i="1" dirty="0">
                <a:ln w="0"/>
                <a:solidFill>
                  <a:schemeClr val="accent1"/>
                </a:solidFill>
                <a:effectLst>
                  <a:outerShdw blurRad="38100" dist="25400" dir="5400000" algn="ctr" rotWithShape="0">
                    <a:srgbClr val="6E747A">
                      <a:alpha val="43000"/>
                    </a:srgbClr>
                  </a:outerShdw>
                </a:effectLst>
              </a:rPr>
              <a:t>Proton Spin</a:t>
            </a:r>
          </a:p>
        </p:txBody>
      </p:sp>
      <p:sp>
        <p:nvSpPr>
          <p:cNvPr id="6" name="Slide Number Placeholder 5">
            <a:extLst>
              <a:ext uri="{FF2B5EF4-FFF2-40B4-BE49-F238E27FC236}">
                <a16:creationId xmlns:a16="http://schemas.microsoft.com/office/drawing/2014/main" id="{2E480348-8E00-3E6E-3693-FDEACC00EE73}"/>
              </a:ext>
            </a:extLst>
          </p:cNvPr>
          <p:cNvSpPr>
            <a:spLocks noGrp="1"/>
          </p:cNvSpPr>
          <p:nvPr>
            <p:ph type="sldNum" sz="quarter" idx="12"/>
          </p:nvPr>
        </p:nvSpPr>
        <p:spPr/>
        <p:txBody>
          <a:bodyPr/>
          <a:lstStyle/>
          <a:p>
            <a:fld id="{87034D8C-3CB4-402A-BC46-2AB14C0FE90A}" type="slidenum">
              <a:rPr lang="en-US" smtClean="0"/>
              <a:pPr/>
              <a:t>19</a:t>
            </a:fld>
            <a:endParaRPr lang="en-US"/>
          </a:p>
        </p:txBody>
      </p:sp>
      <p:pic>
        <p:nvPicPr>
          <p:cNvPr id="12" name="图片 11">
            <a:extLst>
              <a:ext uri="{FF2B5EF4-FFF2-40B4-BE49-F238E27FC236}">
                <a16:creationId xmlns:a16="http://schemas.microsoft.com/office/drawing/2014/main" id="{CFE9185F-7461-52D4-35D7-65C869AE8B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1779" y="1131653"/>
            <a:ext cx="4345336" cy="4181813"/>
          </a:xfrm>
          <a:prstGeom prst="rect">
            <a:avLst/>
          </a:prstGeom>
        </p:spPr>
      </p:pic>
      <p:sp>
        <p:nvSpPr>
          <p:cNvPr id="13" name="TextBox 10">
            <a:extLst>
              <a:ext uri="{FF2B5EF4-FFF2-40B4-BE49-F238E27FC236}">
                <a16:creationId xmlns:a16="http://schemas.microsoft.com/office/drawing/2014/main" id="{41AA54D5-9E37-A0F9-F0B5-EEDEC4332284}"/>
              </a:ext>
            </a:extLst>
          </p:cNvPr>
          <p:cNvSpPr txBox="1"/>
          <p:nvPr/>
        </p:nvSpPr>
        <p:spPr>
          <a:xfrm>
            <a:off x="4511824" y="5485595"/>
            <a:ext cx="5486400" cy="1200329"/>
          </a:xfrm>
          <a:prstGeom prst="rect">
            <a:avLst/>
          </a:prstGeom>
          <a:noFill/>
        </p:spPr>
        <p:txBody>
          <a:bodyPr wrap="square">
            <a:spAutoFit/>
          </a:bodyPr>
          <a:lstStyle/>
          <a:p>
            <a:r>
              <a:rPr lang="en-US" sz="2400" i="1" dirty="0">
                <a:ln w="0"/>
                <a:solidFill>
                  <a:srgbClr val="FF0000"/>
                </a:solidFill>
                <a:effectLst>
                  <a:outerShdw blurRad="38100" dist="25400" dir="5400000" algn="ctr" rotWithShape="0">
                    <a:srgbClr val="6E747A">
                      <a:alpha val="43000"/>
                    </a:srgbClr>
                  </a:outerShdw>
                </a:effectLst>
              </a:rPr>
              <a:t>C</a:t>
            </a:r>
            <a:r>
              <a:rPr lang="en-US" altLang="zh-CN" sz="2400" i="1" dirty="0">
                <a:ln w="0"/>
                <a:solidFill>
                  <a:srgbClr val="FF0000"/>
                </a:solidFill>
                <a:effectLst>
                  <a:outerShdw blurRad="38100" dist="25400" dir="5400000" algn="ctr" rotWithShape="0">
                    <a:srgbClr val="6E747A">
                      <a:alpha val="43000"/>
                    </a:srgbClr>
                  </a:outerShdw>
                </a:effectLst>
              </a:rPr>
              <a:t>ontemporary CSM analyses deliver a viable solution of the proton spin crisis </a:t>
            </a:r>
            <a:br>
              <a:rPr lang="en-US" altLang="zh-CN" sz="2400" dirty="0"/>
            </a:br>
            <a:endParaRPr lang="en-AU" sz="2400" i="1" dirty="0">
              <a:ln w="0"/>
              <a:solidFill>
                <a:srgbClr val="FF0000"/>
              </a:solidFill>
              <a:effectLst>
                <a:outerShdw blurRad="38100" dist="25400" dir="5400000" algn="ctr" rotWithShape="0">
                  <a:srgbClr val="6E747A">
                    <a:alpha val="43000"/>
                  </a:srgbClr>
                </a:outerShdw>
              </a:effectLst>
            </a:endParaRPr>
          </a:p>
        </p:txBody>
      </p:sp>
      <p:sp>
        <p:nvSpPr>
          <p:cNvPr id="5" name="Footer Placeholder 4">
            <a:extLst>
              <a:ext uri="{FF2B5EF4-FFF2-40B4-BE49-F238E27FC236}">
                <a16:creationId xmlns:a16="http://schemas.microsoft.com/office/drawing/2014/main" id="{803FF8BE-BFF1-0006-1CEA-EEF3B561D023}"/>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spTree>
    <p:extLst>
      <p:ext uri="{BB962C8B-B14F-4D97-AF65-F5344CB8AC3E}">
        <p14:creationId xmlns:p14="http://schemas.microsoft.com/office/powerpoint/2010/main" val="94061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灯片编号占位符 6"/>
          <p:cNvSpPr>
            <a:spLocks noGrp="1"/>
          </p:cNvSpPr>
          <p:nvPr>
            <p:ph type="sldNum" sz="quarter" idx="12"/>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7034D8C-3CB4-402A-BC46-2AB14C0FE90A}" type="slidenum">
              <a:rPr kumimoji="0" lang="en-US" sz="900" b="0" i="0" u="none" strike="noStrike" kern="0" cap="none" spc="0" normalizeH="0" baseline="0" noProof="0">
                <a:ln>
                  <a:noFill/>
                </a:ln>
                <a:solidFill>
                  <a:prstClr val="black"/>
                </a:solidFill>
                <a:effectLst/>
                <a:uLnTx/>
                <a:uFillTx/>
                <a:latin typeface="Calibri"/>
                <a:ea typeface="+mn-ea"/>
                <a:cs typeface="Arial"/>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en-US" sz="900" b="0" i="0" u="none" strike="noStrike" kern="0" cap="none" spc="0" normalizeH="0" baseline="0" noProof="0">
              <a:ln>
                <a:noFill/>
              </a:ln>
              <a:solidFill>
                <a:prstClr val="black"/>
              </a:solidFill>
              <a:effectLst/>
              <a:uLnTx/>
              <a:uFillTx/>
              <a:latin typeface="Calibri"/>
              <a:ea typeface="+mn-ea"/>
              <a:cs typeface="Arial"/>
            </a:endParaRPr>
          </a:p>
        </p:txBody>
      </p:sp>
      <p:sp>
        <p:nvSpPr>
          <p:cNvPr id="25" name="Title 1"/>
          <p:cNvSpPr txBox="1"/>
          <p:nvPr/>
        </p:nvSpPr>
        <p:spPr bwMode="auto">
          <a:xfrm>
            <a:off x="221787" y="229971"/>
            <a:ext cx="6519300" cy="6718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w="0"/>
                <a:solidFill>
                  <a:srgbClr val="92278F"/>
                </a:solidFill>
                <a:effectLst/>
                <a:uLnTx/>
                <a:uFillTx/>
                <a:latin typeface="Trebuchet MS"/>
                <a:ea typeface="+mj-ea"/>
                <a:cs typeface="Arial"/>
              </a:rPr>
              <a:t>Dyson-Schwinger Equations (DSEs)</a:t>
            </a:r>
          </a:p>
        </p:txBody>
      </p:sp>
      <p:grpSp>
        <p:nvGrpSpPr>
          <p:cNvPr id="18" name="组合 17"/>
          <p:cNvGrpSpPr/>
          <p:nvPr/>
        </p:nvGrpSpPr>
        <p:grpSpPr>
          <a:xfrm>
            <a:off x="5944757" y="324846"/>
            <a:ext cx="5976151" cy="1601689"/>
            <a:chOff x="5943599" y="1761602"/>
            <a:chExt cx="5976151" cy="1896688"/>
          </a:xfrm>
        </p:grpSpPr>
        <p:pic>
          <p:nvPicPr>
            <p:cNvPr id="14" name="图片 13"/>
            <p:cNvPicPr>
              <a:picLocks noChangeAspect="1"/>
            </p:cNvPicPr>
            <p:nvPr/>
          </p:nvPicPr>
          <p:blipFill>
            <a:blip r:embed="rId8"/>
            <a:stretch/>
          </p:blipFill>
          <p:spPr bwMode="auto">
            <a:xfrm>
              <a:off x="7636640" y="1761602"/>
              <a:ext cx="4017128" cy="730387"/>
            </a:xfrm>
            <a:prstGeom prst="rect">
              <a:avLst/>
            </a:prstGeom>
          </p:spPr>
        </p:pic>
        <p:sp>
          <p:nvSpPr>
            <p:cNvPr id="12" name="文本框 11"/>
            <p:cNvSpPr txBox="1"/>
            <p:nvPr/>
          </p:nvSpPr>
          <p:spPr>
            <a:xfrm>
              <a:off x="5964315" y="2054183"/>
              <a:ext cx="1669030"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dirty="0">
                  <a:ln>
                    <a:noFill/>
                  </a:ln>
                  <a:solidFill>
                    <a:prstClr val="black"/>
                  </a:solidFill>
                  <a:effectLst/>
                  <a:uLnTx/>
                  <a:uFillTx/>
                  <a:latin typeface="Calibri"/>
                  <a:cs typeface="Arial"/>
                </a:rPr>
                <a:t>Gap equation</a:t>
              </a:r>
              <a:endParaRPr kumimoji="0" lang="zh-CN" altLang="en-US" sz="2000" b="0" i="1" u="none" strike="noStrike" kern="0" cap="none" spc="0" normalizeH="0" baseline="0" noProof="0" dirty="0">
                <a:ln>
                  <a:noFill/>
                </a:ln>
                <a:solidFill>
                  <a:prstClr val="black"/>
                </a:solidFill>
                <a:effectLst/>
                <a:uLnTx/>
                <a:uFillTx/>
                <a:latin typeface="Calibri"/>
                <a:cs typeface="Arial"/>
              </a:endParaRPr>
            </a:p>
          </p:txBody>
        </p:sp>
        <p:sp>
          <p:nvSpPr>
            <p:cNvPr id="17" name="矩形 16"/>
            <p:cNvSpPr/>
            <p:nvPr/>
          </p:nvSpPr>
          <p:spPr bwMode="auto">
            <a:xfrm>
              <a:off x="5943599" y="1804457"/>
              <a:ext cx="5976151" cy="1853833"/>
            </a:xfrm>
            <a:prstGeom prst="rect">
              <a:avLst/>
            </a:prstGeom>
            <a:noFill/>
            <a:ln w="19050" cap="flat" cmpd="sng" algn="ctr">
              <a:solidFill>
                <a:schemeClr val="accent5">
                  <a:lumMod val="75000"/>
                </a:schemeClr>
              </a:solidFill>
              <a:prstDash val="solid"/>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cs typeface="Arial"/>
              </a:endParaRPr>
            </a:p>
          </p:txBody>
        </p:sp>
      </p:grpSp>
      <p:grpSp>
        <p:nvGrpSpPr>
          <p:cNvPr id="16" name="组合 15"/>
          <p:cNvGrpSpPr/>
          <p:nvPr/>
        </p:nvGrpSpPr>
        <p:grpSpPr>
          <a:xfrm>
            <a:off x="5944743" y="2082907"/>
            <a:ext cx="5976152" cy="1883394"/>
            <a:chOff x="5931763" y="3567585"/>
            <a:chExt cx="5976152" cy="1658473"/>
          </a:xfrm>
        </p:grpSpPr>
        <p:pic>
          <p:nvPicPr>
            <p:cNvPr id="8" name="图片 7" descr="hbserl"/>
            <p:cNvPicPr>
              <a:picLocks noChangeAspect="1"/>
            </p:cNvPicPr>
            <p:nvPr/>
          </p:nvPicPr>
          <p:blipFill>
            <a:blip r:embed="rId9"/>
            <a:stretch>
              <a:fillRect/>
            </a:stretch>
          </p:blipFill>
          <p:spPr>
            <a:xfrm>
              <a:off x="8778292" y="3567585"/>
              <a:ext cx="2863640" cy="1043775"/>
            </a:xfrm>
            <a:prstGeom prst="rect">
              <a:avLst/>
            </a:prstGeom>
          </p:spPr>
        </p:pic>
        <p:sp>
          <p:nvSpPr>
            <p:cNvPr id="13" name="矩形 12"/>
            <p:cNvSpPr/>
            <p:nvPr/>
          </p:nvSpPr>
          <p:spPr>
            <a:xfrm>
              <a:off x="5954481" y="3913542"/>
              <a:ext cx="2715808" cy="35232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
                  <a:srgbClr val="1F497D"/>
                </a:buClr>
                <a:buSzTx/>
                <a:buFontTx/>
                <a:buNone/>
                <a:tabLst/>
                <a:defRPr/>
              </a:pPr>
              <a:r>
                <a:rPr lang="en-US" altLang="zh-CN" sz="2000" i="1" kern="0" dirty="0">
                  <a:solidFill>
                    <a:prstClr val="black"/>
                  </a:solidFill>
                  <a:latin typeface="Calibri"/>
                  <a:cs typeface="Arial"/>
                </a:rPr>
                <a:t>Bethe-Salpeter</a:t>
              </a:r>
              <a:r>
                <a:rPr lang="en-US" altLang="zh-CN" sz="2000" b="1" kern="1200" noProof="0" dirty="0">
                  <a:solidFill>
                    <a:schemeClr val="tx1"/>
                  </a:solidFill>
                  <a:latin typeface="DengXian"/>
                  <a:ea typeface="DengXian"/>
                  <a:cs typeface="Times New Roman"/>
                </a:rPr>
                <a:t> </a:t>
              </a:r>
              <a:r>
                <a:rPr kumimoji="0" lang="en-US" altLang="zh-CN" sz="2000" b="0" i="1" u="none" strike="noStrike" kern="0" cap="none" spc="0" normalizeH="0" baseline="0" noProof="0" dirty="0">
                  <a:ln>
                    <a:noFill/>
                  </a:ln>
                  <a:solidFill>
                    <a:prstClr val="black"/>
                  </a:solidFill>
                  <a:effectLst/>
                  <a:uLnTx/>
                  <a:uFillTx/>
                  <a:latin typeface="Calibri"/>
                  <a:cs typeface="Arial"/>
                </a:rPr>
                <a:t>equation</a:t>
              </a:r>
            </a:p>
          </p:txBody>
        </p:sp>
        <p:sp>
          <p:nvSpPr>
            <p:cNvPr id="19" name="矩形 18"/>
            <p:cNvSpPr/>
            <p:nvPr/>
          </p:nvSpPr>
          <p:spPr bwMode="auto">
            <a:xfrm>
              <a:off x="5931763" y="3578530"/>
              <a:ext cx="5976152" cy="1647528"/>
            </a:xfrm>
            <a:prstGeom prst="rect">
              <a:avLst/>
            </a:prstGeom>
            <a:noFill/>
            <a:ln w="19050" cap="flat" cmpd="sng" algn="ctr">
              <a:solidFill>
                <a:schemeClr val="accent5">
                  <a:lumMod val="75000"/>
                </a:schemeClr>
              </a:solidFill>
              <a:prstDash val="solid"/>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cs typeface="Arial"/>
              </a:endParaRPr>
            </a:p>
          </p:txBody>
        </p:sp>
      </p:grpSp>
      <p:pic>
        <p:nvPicPr>
          <p:cNvPr id="4" name="图片 3">
            <a:extLst>
              <a:ext uri="{FF2B5EF4-FFF2-40B4-BE49-F238E27FC236}">
                <a16:creationId xmlns:a16="http://schemas.microsoft.com/office/drawing/2014/main" id="{CFA43B3F-C7BE-ED51-2DF0-A6FB60A0D0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6001" y="1087899"/>
            <a:ext cx="5184576" cy="487848"/>
          </a:xfrm>
          <a:prstGeom prst="rect">
            <a:avLst/>
          </a:prstGeom>
        </p:spPr>
      </p:pic>
      <p:sp>
        <p:nvSpPr>
          <p:cNvPr id="28" name="Content Placeholder 2">
            <a:extLst>
              <a:ext uri="{FF2B5EF4-FFF2-40B4-BE49-F238E27FC236}">
                <a16:creationId xmlns:a16="http://schemas.microsoft.com/office/drawing/2014/main" id="{2F7E3513-8C64-075E-D9C5-85575AAB7A9B}"/>
              </a:ext>
            </a:extLst>
          </p:cNvPr>
          <p:cNvSpPr txBox="1"/>
          <p:nvPr>
            <p:custDataLst>
              <p:tags r:id="rId1"/>
            </p:custDataLst>
          </p:nvPr>
        </p:nvSpPr>
        <p:spPr bwMode="auto">
          <a:xfrm>
            <a:off x="83690" y="3700160"/>
            <a:ext cx="5701665" cy="540299"/>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r>
              <a:rPr lang="en-US" sz="1800" dirty="0">
                <a:sym typeface="+mn-ea"/>
              </a:rPr>
              <a:t>Contact interaction (CI):</a:t>
            </a:r>
            <a:endParaRPr lang="en-US" altLang="zh-CN" sz="1800" dirty="0">
              <a:sym typeface="+mn-ea"/>
            </a:endParaRPr>
          </a:p>
          <a:p>
            <a:pPr marL="0" lvl="0" indent="0">
              <a:buNone/>
            </a:pPr>
            <a:endParaRPr lang="en-GB" dirty="0"/>
          </a:p>
        </p:txBody>
      </p:sp>
      <p:pic>
        <p:nvPicPr>
          <p:cNvPr id="29" name="图片 28">
            <a:extLst>
              <a:ext uri="{FF2B5EF4-FFF2-40B4-BE49-F238E27FC236}">
                <a16:creationId xmlns:a16="http://schemas.microsoft.com/office/drawing/2014/main" id="{AB2E1AF8-8D89-478B-9D8B-9E2591586CB6}"/>
              </a:ext>
            </a:extLst>
          </p:cNvPr>
          <p:cNvPicPr>
            <a:picLocks noChangeAspect="1"/>
          </p:cNvPicPr>
          <p:nvPr>
            <p:custDataLst>
              <p:tags r:id="rId2"/>
            </p:custDataLst>
          </p:nvPr>
        </p:nvPicPr>
        <p:blipFill>
          <a:blip r:embed="rId11"/>
          <a:stretch>
            <a:fillRect/>
          </a:stretch>
        </p:blipFill>
        <p:spPr>
          <a:xfrm>
            <a:off x="2840655" y="3651329"/>
            <a:ext cx="2052768" cy="527819"/>
          </a:xfrm>
          <a:prstGeom prst="rect">
            <a:avLst/>
          </a:prstGeom>
        </p:spPr>
      </p:pic>
      <p:pic>
        <p:nvPicPr>
          <p:cNvPr id="34" name="图片 33">
            <a:extLst>
              <a:ext uri="{FF2B5EF4-FFF2-40B4-BE49-F238E27FC236}">
                <a16:creationId xmlns:a16="http://schemas.microsoft.com/office/drawing/2014/main" id="{147DA994-3F38-C897-31A6-8FB3F65076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63037" y="3237023"/>
            <a:ext cx="5772276" cy="463137"/>
          </a:xfrm>
          <a:prstGeom prst="rect">
            <a:avLst/>
          </a:prstGeom>
        </p:spPr>
      </p:pic>
      <p:grpSp>
        <p:nvGrpSpPr>
          <p:cNvPr id="37" name="组合 36">
            <a:extLst>
              <a:ext uri="{FF2B5EF4-FFF2-40B4-BE49-F238E27FC236}">
                <a16:creationId xmlns:a16="http://schemas.microsoft.com/office/drawing/2014/main" id="{A249235B-72A4-94E2-D9C2-7300CD7FCC96}"/>
              </a:ext>
            </a:extLst>
          </p:cNvPr>
          <p:cNvGrpSpPr/>
          <p:nvPr/>
        </p:nvGrpSpPr>
        <p:grpSpPr>
          <a:xfrm>
            <a:off x="5944743" y="4179148"/>
            <a:ext cx="5976152" cy="2310555"/>
            <a:chOff x="5931763" y="3578530"/>
            <a:chExt cx="5976152" cy="1647528"/>
          </a:xfrm>
        </p:grpSpPr>
        <p:sp>
          <p:nvSpPr>
            <p:cNvPr id="39" name="矩形 38">
              <a:extLst>
                <a:ext uri="{FF2B5EF4-FFF2-40B4-BE49-F238E27FC236}">
                  <a16:creationId xmlns:a16="http://schemas.microsoft.com/office/drawing/2014/main" id="{BD04044A-D88E-779B-7314-38C07925C1BE}"/>
                </a:ext>
              </a:extLst>
            </p:cNvPr>
            <p:cNvSpPr/>
            <p:nvPr/>
          </p:nvSpPr>
          <p:spPr>
            <a:xfrm>
              <a:off x="6013898" y="3796534"/>
              <a:ext cx="2095445" cy="35232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
                  <a:srgbClr val="1F497D"/>
                </a:buClr>
                <a:buSzTx/>
                <a:buFontTx/>
                <a:buNone/>
                <a:tabLst/>
                <a:defRPr/>
              </a:pPr>
              <a:r>
                <a:rPr kumimoji="0" lang="en-US" altLang="zh-CN" sz="2000" b="0" i="1" u="none" strike="noStrike" kern="0" cap="none" spc="0" normalizeH="0" baseline="0" noProof="0" dirty="0">
                  <a:ln>
                    <a:noFill/>
                  </a:ln>
                  <a:solidFill>
                    <a:prstClr val="black"/>
                  </a:solidFill>
                  <a:effectLst/>
                  <a:uLnTx/>
                  <a:uFillTx/>
                  <a:latin typeface="Calibri"/>
                  <a:cs typeface="Arial"/>
                </a:rPr>
                <a:t>Faddeev equation </a:t>
              </a:r>
            </a:p>
          </p:txBody>
        </p:sp>
        <p:sp>
          <p:nvSpPr>
            <p:cNvPr id="40" name="矩形 39">
              <a:extLst>
                <a:ext uri="{FF2B5EF4-FFF2-40B4-BE49-F238E27FC236}">
                  <a16:creationId xmlns:a16="http://schemas.microsoft.com/office/drawing/2014/main" id="{B6162DDD-75A4-3F8F-429A-2BB8B76985A2}"/>
                </a:ext>
              </a:extLst>
            </p:cNvPr>
            <p:cNvSpPr/>
            <p:nvPr/>
          </p:nvSpPr>
          <p:spPr bwMode="auto">
            <a:xfrm>
              <a:off x="5931763" y="3578530"/>
              <a:ext cx="5976152" cy="1647528"/>
            </a:xfrm>
            <a:prstGeom prst="rect">
              <a:avLst/>
            </a:prstGeom>
            <a:noFill/>
            <a:ln w="19050" cap="flat" cmpd="sng" algn="ctr">
              <a:solidFill>
                <a:schemeClr val="accent5">
                  <a:lumMod val="75000"/>
                </a:schemeClr>
              </a:solidFill>
              <a:prstDash val="solid"/>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cs typeface="Arial"/>
              </a:endParaRPr>
            </a:p>
          </p:txBody>
        </p:sp>
      </p:grpSp>
      <p:pic>
        <p:nvPicPr>
          <p:cNvPr id="41" name="图片 40" descr="F1">
            <a:extLst>
              <a:ext uri="{FF2B5EF4-FFF2-40B4-BE49-F238E27FC236}">
                <a16:creationId xmlns:a16="http://schemas.microsoft.com/office/drawing/2014/main" id="{D36D2465-5489-490B-A8B7-5E0ADC4471D9}"/>
              </a:ext>
            </a:extLst>
          </p:cNvPr>
          <p:cNvPicPr>
            <a:picLocks noChangeAspect="1"/>
          </p:cNvPicPr>
          <p:nvPr>
            <p:custDataLst>
              <p:tags r:id="rId3"/>
            </p:custDataLst>
          </p:nvPr>
        </p:nvPicPr>
        <p:blipFill>
          <a:blip r:embed="rId13"/>
          <a:stretch>
            <a:fillRect/>
          </a:stretch>
        </p:blipFill>
        <p:spPr>
          <a:xfrm>
            <a:off x="8798986" y="4292183"/>
            <a:ext cx="2719637" cy="879523"/>
          </a:xfrm>
          <a:prstGeom prst="rect">
            <a:avLst/>
          </a:prstGeom>
        </p:spPr>
      </p:pic>
      <p:pic>
        <p:nvPicPr>
          <p:cNvPr id="43" name="图片 42">
            <a:extLst>
              <a:ext uri="{FF2B5EF4-FFF2-40B4-BE49-F238E27FC236}">
                <a16:creationId xmlns:a16="http://schemas.microsoft.com/office/drawing/2014/main" id="{645E74D9-1616-E36A-396E-0F798C02C68B}"/>
              </a:ext>
            </a:extLst>
          </p:cNvPr>
          <p:cNvPicPr>
            <a:picLocks noChangeAspect="1"/>
          </p:cNvPicPr>
          <p:nvPr/>
        </p:nvPicPr>
        <p:blipFill>
          <a:blip r:embed="rId14"/>
          <a:stretch>
            <a:fillRect/>
          </a:stretch>
        </p:blipFill>
        <p:spPr>
          <a:xfrm>
            <a:off x="6551464" y="5267346"/>
            <a:ext cx="4318111" cy="576129"/>
          </a:xfrm>
          <a:prstGeom prst="rect">
            <a:avLst/>
          </a:prstGeom>
        </p:spPr>
      </p:pic>
      <p:pic>
        <p:nvPicPr>
          <p:cNvPr id="46" name="图片 45">
            <a:extLst>
              <a:ext uri="{FF2B5EF4-FFF2-40B4-BE49-F238E27FC236}">
                <a16:creationId xmlns:a16="http://schemas.microsoft.com/office/drawing/2014/main" id="{D0AABDC6-8A67-6283-E7C4-219F7A34751B}"/>
              </a:ext>
            </a:extLst>
          </p:cNvPr>
          <p:cNvPicPr>
            <a:picLocks noChangeAspect="1"/>
          </p:cNvPicPr>
          <p:nvPr/>
        </p:nvPicPr>
        <p:blipFill>
          <a:blip r:embed="rId15"/>
          <a:stretch>
            <a:fillRect/>
          </a:stretch>
        </p:blipFill>
        <p:spPr>
          <a:xfrm>
            <a:off x="6037789" y="5939115"/>
            <a:ext cx="5812541" cy="382404"/>
          </a:xfrm>
          <a:prstGeom prst="rect">
            <a:avLst/>
          </a:prstGeom>
        </p:spPr>
      </p:pic>
      <p:pic>
        <p:nvPicPr>
          <p:cNvPr id="48" name="图片 47">
            <a:extLst>
              <a:ext uri="{FF2B5EF4-FFF2-40B4-BE49-F238E27FC236}">
                <a16:creationId xmlns:a16="http://schemas.microsoft.com/office/drawing/2014/main" id="{9682EB1B-3F0F-357E-F0F3-0AE66E61DE5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59102" y="4415612"/>
            <a:ext cx="261644" cy="261644"/>
          </a:xfrm>
          <a:prstGeom prst="rect">
            <a:avLst/>
          </a:prstGeom>
        </p:spPr>
      </p:pic>
      <p:pic>
        <p:nvPicPr>
          <p:cNvPr id="50" name="图片 49">
            <a:extLst>
              <a:ext uri="{FF2B5EF4-FFF2-40B4-BE49-F238E27FC236}">
                <a16:creationId xmlns:a16="http://schemas.microsoft.com/office/drawing/2014/main" id="{D5261C88-6B7D-74ED-A5AC-09D7BFBD761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102299" y="4401374"/>
            <a:ext cx="268503" cy="268503"/>
          </a:xfrm>
          <a:prstGeom prst="rect">
            <a:avLst/>
          </a:prstGeom>
        </p:spPr>
      </p:pic>
      <p:pic>
        <p:nvPicPr>
          <p:cNvPr id="52" name="图片 51">
            <a:extLst>
              <a:ext uri="{FF2B5EF4-FFF2-40B4-BE49-F238E27FC236}">
                <a16:creationId xmlns:a16="http://schemas.microsoft.com/office/drawing/2014/main" id="{F30DB9C6-6EC3-ECD0-2E0D-953BD1A28B3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43974" y="4285737"/>
            <a:ext cx="313657" cy="487910"/>
          </a:xfrm>
          <a:prstGeom prst="rect">
            <a:avLst/>
          </a:prstGeom>
        </p:spPr>
      </p:pic>
      <p:sp>
        <p:nvSpPr>
          <p:cNvPr id="2" name="Content Placeholder 2">
            <a:extLst>
              <a:ext uri="{FF2B5EF4-FFF2-40B4-BE49-F238E27FC236}">
                <a16:creationId xmlns:a16="http://schemas.microsoft.com/office/drawing/2014/main" id="{20B627F8-A202-083B-F2B1-C3335C557985}"/>
              </a:ext>
            </a:extLst>
          </p:cNvPr>
          <p:cNvSpPr>
            <a:spLocks noGrp="1"/>
          </p:cNvSpPr>
          <p:nvPr/>
        </p:nvSpPr>
        <p:spPr>
          <a:xfrm>
            <a:off x="621679" y="965546"/>
            <a:ext cx="4474845" cy="91440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pPr algn="just">
              <a:buFont typeface="Wingdings" panose="05000000000000000000" charset="0"/>
              <a:buChar char="Ø"/>
            </a:pPr>
            <a:r>
              <a:rPr lang="en-US" altLang="zh-CN" dirty="0">
                <a:cs typeface="+mn-lt"/>
                <a:sym typeface="+mn-ea"/>
              </a:rPr>
              <a:t>Continuum Schwinger function </a:t>
            </a:r>
          </a:p>
          <a:p>
            <a:pPr marL="0" indent="0" algn="just">
              <a:buFont typeface="Wingdings" panose="05000000000000000000" charset="0"/>
              <a:buNone/>
            </a:pPr>
            <a:r>
              <a:rPr lang="en-US" altLang="zh-CN" dirty="0">
                <a:cs typeface="+mn-lt"/>
                <a:sym typeface="+mn-ea"/>
              </a:rPr>
              <a:t>     method (CSM)</a:t>
            </a:r>
            <a:endParaRPr lang="en-US" altLang="zh-CN" dirty="0">
              <a:solidFill>
                <a:schemeClr val="accent1">
                  <a:lumMod val="75000"/>
                </a:schemeClr>
              </a:solidFill>
              <a:latin typeface="Calibri" panose="020F0502020204030204" pitchFamily="34" charset="0"/>
              <a:cs typeface="Calibri" panose="020F0502020204030204" pitchFamily="34" charset="0"/>
              <a:sym typeface="+mn-ea"/>
            </a:endParaRPr>
          </a:p>
        </p:txBody>
      </p:sp>
      <p:sp>
        <p:nvSpPr>
          <p:cNvPr id="3" name="文本框 2">
            <a:extLst>
              <a:ext uri="{FF2B5EF4-FFF2-40B4-BE49-F238E27FC236}">
                <a16:creationId xmlns:a16="http://schemas.microsoft.com/office/drawing/2014/main" id="{7FAACA11-45F8-52BC-8E5A-CF85912DE338}"/>
              </a:ext>
            </a:extLst>
          </p:cNvPr>
          <p:cNvSpPr txBox="1"/>
          <p:nvPr/>
        </p:nvSpPr>
        <p:spPr>
          <a:xfrm>
            <a:off x="978601" y="1865573"/>
            <a:ext cx="6096000" cy="768350"/>
          </a:xfrm>
          <a:prstGeom prst="rect">
            <a:avLst/>
          </a:prstGeom>
          <a:noFill/>
        </p:spPr>
        <p:txBody>
          <a:bodyPr wrap="square" rtlCol="0" anchor="t">
            <a:spAutoFit/>
          </a:bodyPr>
          <a:lstStyle/>
          <a:p>
            <a:pPr algn="just">
              <a:buFont typeface="Wingdings" panose="05000000000000000000" pitchFamily="2" charset="2"/>
              <a:buChar char="ü"/>
            </a:pPr>
            <a:r>
              <a:rPr lang="en-US" altLang="zh-CN" sz="2200" dirty="0">
                <a:solidFill>
                  <a:schemeClr val="tx2">
                    <a:lumMod val="75000"/>
                  </a:schemeClr>
                </a:solidFill>
                <a:cs typeface="+mn-lt"/>
                <a:sym typeface="+mn-ea"/>
              </a:rPr>
              <a:t>nonperturbative</a:t>
            </a:r>
            <a:endParaRPr lang="en-US" altLang="zh-CN" sz="2200" dirty="0">
              <a:solidFill>
                <a:schemeClr val="tx2">
                  <a:lumMod val="75000"/>
                </a:schemeClr>
              </a:solidFill>
              <a:cs typeface="+mn-lt"/>
            </a:endParaRPr>
          </a:p>
          <a:p>
            <a:pPr algn="just">
              <a:buFont typeface="Wingdings" panose="05000000000000000000" pitchFamily="2" charset="2"/>
              <a:buChar char="ü"/>
            </a:pPr>
            <a:r>
              <a:rPr lang="en-US" altLang="zh-CN" sz="2200" dirty="0">
                <a:solidFill>
                  <a:schemeClr val="tx2">
                    <a:lumMod val="75000"/>
                  </a:schemeClr>
                </a:solidFill>
                <a:cs typeface="+mn-lt"/>
                <a:sym typeface="+mn-ea"/>
              </a:rPr>
              <a:t>symmetry-preserving  </a:t>
            </a:r>
          </a:p>
        </p:txBody>
      </p:sp>
      <p:sp>
        <p:nvSpPr>
          <p:cNvPr id="5" name="文本框 4">
            <a:extLst>
              <a:ext uri="{FF2B5EF4-FFF2-40B4-BE49-F238E27FC236}">
                <a16:creationId xmlns:a16="http://schemas.microsoft.com/office/drawing/2014/main" id="{AC43C113-0A9F-CD60-C7D1-4F3CFF03CDF9}"/>
              </a:ext>
            </a:extLst>
          </p:cNvPr>
          <p:cNvSpPr txBox="1"/>
          <p:nvPr/>
        </p:nvSpPr>
        <p:spPr>
          <a:xfrm>
            <a:off x="1289242" y="5118042"/>
            <a:ext cx="2934550" cy="923330"/>
          </a:xfrm>
          <a:prstGeom prst="rect">
            <a:avLst/>
          </a:prstGeom>
          <a:noFill/>
        </p:spPr>
        <p:txBody>
          <a:bodyPr wrap="square" rtlCol="0">
            <a:spAutoFit/>
          </a:bodyPr>
          <a:lstStyle/>
          <a:p>
            <a:pPr marL="285750" indent="-285750">
              <a:buFont typeface="Wingdings" panose="05000000000000000000" charset="0"/>
              <a:buChar char="ü"/>
            </a:pPr>
            <a:r>
              <a:rPr lang="en-US" altLang="zh-CN" dirty="0">
                <a:solidFill>
                  <a:srgbClr val="FF0000"/>
                </a:solidFill>
              </a:rPr>
              <a:t>algebraic simplicity </a:t>
            </a:r>
          </a:p>
          <a:p>
            <a:pPr marL="285750" indent="-285750">
              <a:buFont typeface="Wingdings" panose="05000000000000000000" charset="0"/>
              <a:buChar char="ü"/>
            </a:pPr>
            <a:r>
              <a:rPr lang="en-US" altLang="zh-CN" dirty="0">
                <a:solidFill>
                  <a:srgbClr val="FF0000"/>
                </a:solidFill>
              </a:rPr>
              <a:t>transparency</a:t>
            </a:r>
          </a:p>
          <a:p>
            <a:pPr marL="285750" indent="-285750">
              <a:buFont typeface="Wingdings" panose="05000000000000000000" charset="0"/>
              <a:buChar char="ü"/>
            </a:pPr>
            <a:r>
              <a:rPr lang="en-US" altLang="zh-CN" dirty="0">
                <a:solidFill>
                  <a:srgbClr val="FF0000"/>
                </a:solidFill>
              </a:rPr>
              <a:t>no free parameter</a:t>
            </a:r>
          </a:p>
        </p:txBody>
      </p:sp>
      <p:sp>
        <p:nvSpPr>
          <p:cNvPr id="10" name="Content Placeholder 2">
            <a:extLst>
              <a:ext uri="{FF2B5EF4-FFF2-40B4-BE49-F238E27FC236}">
                <a16:creationId xmlns:a16="http://schemas.microsoft.com/office/drawing/2014/main" id="{C08A61E1-915B-F10B-41CF-30574C2D31B0}"/>
              </a:ext>
            </a:extLst>
          </p:cNvPr>
          <p:cNvSpPr txBox="1"/>
          <p:nvPr>
            <p:custDataLst>
              <p:tags r:id="rId4"/>
            </p:custDataLst>
          </p:nvPr>
        </p:nvSpPr>
        <p:spPr bwMode="auto">
          <a:xfrm>
            <a:off x="95389" y="2983874"/>
            <a:ext cx="5701665" cy="457327"/>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pPr lvl="0"/>
            <a:r>
              <a:rPr lang="en-US" altLang="zh-CN" sz="1800" dirty="0">
                <a:latin typeface="Calibri" panose="020F0502020204030204" pitchFamily="34" charset="0"/>
                <a:cs typeface="Calibri" panose="020F0502020204030204" pitchFamily="34" charset="0"/>
                <a:sym typeface="+mn-ea"/>
              </a:rPr>
              <a:t>Rainbow-Ladder truncation:</a:t>
            </a:r>
            <a:endParaRPr lang="en-GB" altLang="zh-CN" sz="1800" dirty="0">
              <a:latin typeface="Calibri" panose="020F0502020204030204" pitchFamily="34" charset="0"/>
              <a:cs typeface="Calibri" panose="020F0502020204030204" pitchFamily="34" charset="0"/>
            </a:endParaRPr>
          </a:p>
          <a:p>
            <a:pPr marL="0" lvl="0" indent="0">
              <a:buNone/>
            </a:pPr>
            <a:endParaRPr lang="en-GB" dirty="0"/>
          </a:p>
        </p:txBody>
      </p:sp>
      <p:pic>
        <p:nvPicPr>
          <p:cNvPr id="11" name="图片 10">
            <a:extLst>
              <a:ext uri="{FF2B5EF4-FFF2-40B4-BE49-F238E27FC236}">
                <a16:creationId xmlns:a16="http://schemas.microsoft.com/office/drawing/2014/main" id="{F47DAA03-14D2-0B0D-B49C-FA4BD673FC18}"/>
              </a:ext>
            </a:extLst>
          </p:cNvPr>
          <p:cNvPicPr>
            <a:picLocks noChangeAspect="1"/>
          </p:cNvPicPr>
          <p:nvPr/>
        </p:nvPicPr>
        <p:blipFill>
          <a:blip r:embed="rId19"/>
          <a:stretch>
            <a:fillRect/>
          </a:stretch>
        </p:blipFill>
        <p:spPr>
          <a:xfrm>
            <a:off x="3236551" y="3029802"/>
            <a:ext cx="1131258" cy="304023"/>
          </a:xfrm>
          <a:prstGeom prst="rect">
            <a:avLst/>
          </a:prstGeom>
        </p:spPr>
      </p:pic>
      <p:sp>
        <p:nvSpPr>
          <p:cNvPr id="15" name="Content Placeholder 2">
            <a:extLst>
              <a:ext uri="{FF2B5EF4-FFF2-40B4-BE49-F238E27FC236}">
                <a16:creationId xmlns:a16="http://schemas.microsoft.com/office/drawing/2014/main" id="{BE2582D5-5965-F1EF-110C-2B7DBBF158AD}"/>
              </a:ext>
            </a:extLst>
          </p:cNvPr>
          <p:cNvSpPr txBox="1"/>
          <p:nvPr>
            <p:custDataLst>
              <p:tags r:id="rId5"/>
            </p:custDataLst>
          </p:nvPr>
        </p:nvSpPr>
        <p:spPr bwMode="auto">
          <a:xfrm>
            <a:off x="108917" y="4328766"/>
            <a:ext cx="3821561" cy="540299"/>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r>
              <a:rPr lang="en-US" altLang="zh-CN" sz="1800" dirty="0">
                <a:solidFill>
                  <a:schemeClr val="tx2">
                    <a:lumMod val="75000"/>
                  </a:schemeClr>
                </a:solidFill>
                <a:sym typeface="+mn-ea"/>
              </a:rPr>
              <a:t>Static approximation:</a:t>
            </a:r>
            <a:endParaRPr lang="en-GB" sz="1800" dirty="0"/>
          </a:p>
        </p:txBody>
      </p:sp>
      <p:sp>
        <p:nvSpPr>
          <p:cNvPr id="9" name="Footer Placeholder 4">
            <a:extLst>
              <a:ext uri="{FF2B5EF4-FFF2-40B4-BE49-F238E27FC236}">
                <a16:creationId xmlns:a16="http://schemas.microsoft.com/office/drawing/2014/main" id="{069AEAB3-DA0E-9797-1612-6A5790E2DF97}"/>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spTree>
    <p:extLst>
      <p:ext uri="{BB962C8B-B14F-4D97-AF65-F5344CB8AC3E}">
        <p14:creationId xmlns:p14="http://schemas.microsoft.com/office/powerpoint/2010/main" val="586227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0" advTm="73151"/>
    </mc:Choice>
    <mc:Fallback xmlns="">
      <p:transition advTm="7315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87034D8C-3CB4-402A-BC46-2AB14C0FE90A}" type="slidenum">
              <a:rPr lang="en-US" smtClean="0"/>
              <a:t>20</a:t>
            </a:fld>
            <a:endParaRPr lang="en-US" dirty="0"/>
          </a:p>
        </p:txBody>
      </p:sp>
      <p:sp>
        <p:nvSpPr>
          <p:cNvPr id="6" name="Content Placeholder 2"/>
          <p:cNvSpPr>
            <a:spLocks noGrp="1"/>
          </p:cNvSpPr>
          <p:nvPr>
            <p:custDataLst>
              <p:tags r:id="rId2"/>
            </p:custDataLst>
          </p:nvPr>
        </p:nvSpPr>
        <p:spPr>
          <a:xfrm>
            <a:off x="319555" y="908720"/>
            <a:ext cx="11383435" cy="484695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r>
              <a:rPr lang="en-US" sz="2400" dirty="0">
                <a:sym typeface="+mn-ea"/>
              </a:rPr>
              <a:t>Using a symmetry-preserving treatment of a vector × vector contact interaction (SCI), our calculations show that hadron scale</a:t>
            </a:r>
            <a:r>
              <a:rPr lang="en-US" altLang="zh-CN" sz="2400" dirty="0">
                <a:sym typeface="+mn-ea"/>
              </a:rPr>
              <a:t> unpolarised and polarised proton valence quark</a:t>
            </a:r>
            <a:r>
              <a:rPr lang="en-US" sz="2400" dirty="0">
                <a:sym typeface="+mn-ea"/>
              </a:rPr>
              <a:t> DFs have the same power law behavior.</a:t>
            </a:r>
          </a:p>
          <a:p>
            <a:r>
              <a:rPr lang="en-US" altLang="zh-CN" sz="2400" dirty="0"/>
              <a:t>The SCI and QCD-kindred predictions are qualitatively and semiquantitatively consistent, with neither supporting helicity retention in hard scattering processes.</a:t>
            </a:r>
            <a:endParaRPr lang="ar-AE" altLang="zh-CN" sz="2400" dirty="0">
              <a:sym typeface="+mn-ea"/>
            </a:endParaRPr>
          </a:p>
          <a:p>
            <a:r>
              <a:rPr lang="en-US" altLang="zh-CN" sz="2400" dirty="0"/>
              <a:t>With Pauli blocking expressed in a modification of the gluon splitting function, SCI DFs provide a straightforward explanation of the asymmetry of antimatter in the proton.</a:t>
            </a:r>
          </a:p>
          <a:p>
            <a:r>
              <a:rPr lang="en-US" altLang="zh-CN" sz="2400" dirty="0"/>
              <a:t>Regarding the unpolarised DF, both SCI and QCD-kindred analyses predict a measurable charm quark momentum fraction in the proton without recourse to “intrinsic charm” .</a:t>
            </a:r>
          </a:p>
          <a:p>
            <a:r>
              <a:rPr lang="en-US" altLang="zh-CN" sz="2400" dirty="0"/>
              <a:t>Quark and gluon OAM also carry material fractions of the proton’s total spin, with OAM DF support concentrated at low values of </a:t>
            </a:r>
            <a:r>
              <a:rPr lang="en-US" altLang="zh-CN" sz="2400" dirty="0" err="1"/>
              <a:t>parton</a:t>
            </a:r>
            <a:r>
              <a:rPr lang="en-US" altLang="zh-CN" sz="2400" dirty="0"/>
              <a:t> light-front momentum fraction.</a:t>
            </a:r>
          </a:p>
          <a:p>
            <a:r>
              <a:rPr lang="en-US" altLang="zh-CN" sz="2400" dirty="0"/>
              <a:t> Contemporary CSM analyses deliver a viable solution of the proton spin crisis. </a:t>
            </a:r>
            <a:br>
              <a:rPr lang="en-US" altLang="zh-CN" sz="2400" dirty="0"/>
            </a:br>
            <a:br>
              <a:rPr lang="en-US" altLang="zh-CN" sz="2400" dirty="0"/>
            </a:br>
            <a:endParaRPr lang="en-US" altLang="zh-CN" sz="2400" dirty="0">
              <a:sym typeface="+mn-ea"/>
            </a:endParaRPr>
          </a:p>
          <a:p>
            <a:endParaRPr lang="en-US" altLang="zh-CN" sz="2400" dirty="0"/>
          </a:p>
          <a:p>
            <a:endParaRPr lang="en-US" altLang="zh-CN" sz="2400" dirty="0"/>
          </a:p>
        </p:txBody>
      </p:sp>
      <p:sp>
        <p:nvSpPr>
          <p:cNvPr id="7" name="标题 3"/>
          <p:cNvSpPr txBox="1"/>
          <p:nvPr>
            <p:custDataLst>
              <p:tags r:id="rId3"/>
            </p:custDataLst>
          </p:nvPr>
        </p:nvSpPr>
        <p:spPr bwMode="auto">
          <a:xfrm>
            <a:off x="609600" y="152400"/>
            <a:ext cx="10972800" cy="685800"/>
          </a:xfrm>
          <a:prstGeom prst="rect">
            <a:avLst/>
          </a:prstGeom>
          <a:noFill/>
          <a:ln w="9525">
            <a:noFill/>
            <a:miter lim="800000"/>
          </a:ln>
          <a:effectLst/>
        </p:spPr>
        <p:txBody>
          <a:bodyPr vert="horz" wrap="square" lIns="91440" tIns="45720" rIns="91440" bIns="45720" numCol="1" anchor="t" anchorCtr="0" compatLnSpc="1"/>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anose="020B0603020202020204" pitchFamily="34" charset="0"/>
              </a:defRPr>
            </a:lvl2pPr>
            <a:lvl3pPr algn="l" rtl="0" eaLnBrk="1" fontAlgn="base" hangingPunct="1">
              <a:spcBef>
                <a:spcPct val="0"/>
              </a:spcBef>
              <a:spcAft>
                <a:spcPct val="0"/>
              </a:spcAft>
              <a:defRPr sz="2600" b="1">
                <a:solidFill>
                  <a:schemeClr val="tx2"/>
                </a:solidFill>
                <a:latin typeface="Trebuchet MS" panose="020B0603020202020204" pitchFamily="34" charset="0"/>
              </a:defRPr>
            </a:lvl3pPr>
            <a:lvl4pPr algn="l" rtl="0" eaLnBrk="1" fontAlgn="base" hangingPunct="1">
              <a:spcBef>
                <a:spcPct val="0"/>
              </a:spcBef>
              <a:spcAft>
                <a:spcPct val="0"/>
              </a:spcAft>
              <a:defRPr sz="2600" b="1">
                <a:solidFill>
                  <a:schemeClr val="tx2"/>
                </a:solidFill>
                <a:latin typeface="Trebuchet MS" panose="020B0603020202020204" pitchFamily="34" charset="0"/>
              </a:defRPr>
            </a:lvl4pPr>
            <a:lvl5pPr algn="l" rtl="0" eaLnBrk="1" fontAlgn="base" hangingPunct="1">
              <a:spcBef>
                <a:spcPct val="0"/>
              </a:spcBef>
              <a:spcAft>
                <a:spcPct val="0"/>
              </a:spcAft>
              <a:defRPr sz="2600" b="1">
                <a:solidFill>
                  <a:schemeClr val="tx2"/>
                </a:solidFill>
                <a:latin typeface="Trebuchet MS" panose="020B0603020202020204" pitchFamily="34" charset="0"/>
              </a:defRPr>
            </a:lvl5pPr>
            <a:lvl6pPr marL="457200" algn="l" rtl="0" eaLnBrk="1" fontAlgn="base" hangingPunct="1">
              <a:spcBef>
                <a:spcPct val="0"/>
              </a:spcBef>
              <a:spcAft>
                <a:spcPct val="0"/>
              </a:spcAft>
              <a:defRPr sz="2600" b="1">
                <a:solidFill>
                  <a:schemeClr val="tx2"/>
                </a:solidFill>
                <a:latin typeface="Trebuchet MS" panose="020B0603020202020204" pitchFamily="34" charset="0"/>
              </a:defRPr>
            </a:lvl6pPr>
            <a:lvl7pPr marL="914400" algn="l" rtl="0" eaLnBrk="1" fontAlgn="base" hangingPunct="1">
              <a:spcBef>
                <a:spcPct val="0"/>
              </a:spcBef>
              <a:spcAft>
                <a:spcPct val="0"/>
              </a:spcAft>
              <a:defRPr sz="2600" b="1">
                <a:solidFill>
                  <a:schemeClr val="tx2"/>
                </a:solidFill>
                <a:latin typeface="Trebuchet MS" panose="020B0603020202020204" pitchFamily="34" charset="0"/>
              </a:defRPr>
            </a:lvl7pPr>
            <a:lvl8pPr marL="1371600" algn="l" rtl="0" eaLnBrk="1" fontAlgn="base" hangingPunct="1">
              <a:spcBef>
                <a:spcPct val="0"/>
              </a:spcBef>
              <a:spcAft>
                <a:spcPct val="0"/>
              </a:spcAft>
              <a:defRPr sz="2600" b="1">
                <a:solidFill>
                  <a:schemeClr val="tx2"/>
                </a:solidFill>
                <a:latin typeface="Trebuchet MS" panose="020B0603020202020204" pitchFamily="34" charset="0"/>
              </a:defRPr>
            </a:lvl8pPr>
            <a:lvl9pPr marL="1828800" algn="l" rtl="0" eaLnBrk="1" fontAlgn="base" hangingPunct="1">
              <a:spcBef>
                <a:spcPct val="0"/>
              </a:spcBef>
              <a:spcAft>
                <a:spcPct val="0"/>
              </a:spcAft>
              <a:defRPr sz="2600" b="1">
                <a:solidFill>
                  <a:schemeClr val="tx2"/>
                </a:solidFill>
                <a:latin typeface="Trebuchet MS" panose="020B0603020202020204" pitchFamily="34" charset="0"/>
              </a:defRPr>
            </a:lvl9pPr>
          </a:lstStyle>
          <a:p>
            <a:r>
              <a:rPr lang="en-US" altLang="zh-CN" sz="3200" b="0" kern="0" dirty="0">
                <a:effectLst>
                  <a:outerShdw blurRad="38100" dist="38100" dir="2700000" algn="tl">
                    <a:srgbClr val="000000">
                      <a:alpha val="43137"/>
                    </a:srgbClr>
                  </a:outerShdw>
                </a:effectLst>
              </a:rPr>
              <a:t>Summary</a:t>
            </a:r>
          </a:p>
        </p:txBody>
      </p:sp>
      <p:sp>
        <p:nvSpPr>
          <p:cNvPr id="5" name="矩形 4">
            <a:extLst>
              <a:ext uri="{FF2B5EF4-FFF2-40B4-BE49-F238E27FC236}">
                <a16:creationId xmlns:a16="http://schemas.microsoft.com/office/drawing/2014/main" id="{2E97DF21-2A95-7C92-752E-A6A5EA149A27}"/>
              </a:ext>
            </a:extLst>
          </p:cNvPr>
          <p:cNvSpPr/>
          <p:nvPr>
            <p:custDataLst>
              <p:tags r:id="rId4"/>
            </p:custDataLst>
          </p:nvPr>
        </p:nvSpPr>
        <p:spPr>
          <a:xfrm>
            <a:off x="6803604" y="5649913"/>
            <a:ext cx="6672580" cy="1314450"/>
          </a:xfrm>
          <a:prstGeom prst="rect">
            <a:avLst/>
          </a:prstGeom>
          <a:noFill/>
        </p:spPr>
        <p:txBody>
          <a:bodyPr wrap="square" lIns="91440" tIns="45720" rIns="91440" bIns="45720">
            <a:noAutofit/>
          </a:bodyPr>
          <a:lstStyle/>
          <a:p>
            <a:pPr algn="ctr"/>
            <a:r>
              <a:rPr lang="en-US" altLang="zh-CN" sz="5400" b="1" dirty="0">
                <a:ln w="12700">
                  <a:solidFill>
                    <a:schemeClr val="accent3">
                      <a:lumMod val="50000"/>
                    </a:schemeClr>
                  </a:solidFill>
                  <a:prstDash val="solid"/>
                </a:ln>
                <a:solidFill>
                  <a:srgbClr val="FF0000"/>
                </a:solidFill>
                <a:effectLst>
                  <a:glow rad="228600">
                    <a:schemeClr val="accent3">
                      <a:satMod val="175000"/>
                      <a:alpha val="40000"/>
                    </a:schemeClr>
                  </a:glow>
                  <a:innerShdw blurRad="177800">
                    <a:schemeClr val="accent3">
                      <a:lumMod val="50000"/>
                    </a:schemeClr>
                  </a:innerShdw>
                </a:effectLst>
                <a:latin typeface="Kunstler Script" panose="030304020206070D0D06" pitchFamily="66" charset="0"/>
              </a:rPr>
              <a:t>Thankyou</a:t>
            </a:r>
          </a:p>
        </p:txBody>
      </p:sp>
      <p:sp>
        <p:nvSpPr>
          <p:cNvPr id="2" name="Footer Placeholder 4">
            <a:extLst>
              <a:ext uri="{FF2B5EF4-FFF2-40B4-BE49-F238E27FC236}">
                <a16:creationId xmlns:a16="http://schemas.microsoft.com/office/drawing/2014/main" id="{E3294763-C292-78EC-585B-F1958334B088}"/>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spTree>
  </p:cSld>
  <p:clrMapOvr>
    <a:overrideClrMapping bg1="lt1" tx1="dk1" bg2="lt2" tx2="dk2" accent1="accent1" accent2="accent2" accent3="accent3" accent4="accent4" accent5="accent5" accent6="accent6" hlink="hlink" folHlink="folHlink"/>
  </p:clrMapOvr>
  <p:transition spd="med" advTm="82518">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F91B-3AF2-4145-9778-0B43B55FF159}"/>
              </a:ext>
            </a:extLst>
          </p:cNvPr>
          <p:cNvSpPr>
            <a:spLocks noGrp="1"/>
          </p:cNvSpPr>
          <p:nvPr>
            <p:ph type="title"/>
          </p:nvPr>
        </p:nvSpPr>
        <p:spPr>
          <a:xfrm>
            <a:off x="609600" y="260648"/>
            <a:ext cx="10972800" cy="1143000"/>
          </a:xfrm>
        </p:spPr>
        <p:txBody>
          <a:bodyPr/>
          <a:lstStyle/>
          <a:p>
            <a:r>
              <a:rPr lang="en-GB" dirty="0"/>
              <a:t>Comparison</a:t>
            </a:r>
            <a:r>
              <a:rPr lang="en-US" dirty="0"/>
              <a:t> with </a:t>
            </a:r>
            <a:r>
              <a:rPr lang="en-US" altLang="zh-CN" dirty="0"/>
              <a:t>NNPDF4.0 fits </a:t>
            </a:r>
            <a:br>
              <a:rPr lang="en-US" altLang="zh-CN" dirty="0"/>
            </a:br>
            <a:br>
              <a:rPr lang="en-US" altLang="zh-CN" dirty="0"/>
            </a:br>
            <a:endParaRPr lang="en-US" dirty="0"/>
          </a:p>
        </p:txBody>
      </p:sp>
      <p:sp>
        <p:nvSpPr>
          <p:cNvPr id="6" name="Slide Number Placeholder 5">
            <a:extLst>
              <a:ext uri="{FF2B5EF4-FFF2-40B4-BE49-F238E27FC236}">
                <a16:creationId xmlns:a16="http://schemas.microsoft.com/office/drawing/2014/main" id="{3CD42C66-35D7-4BF0-AFB4-6E5FD921568C}"/>
              </a:ext>
            </a:extLst>
          </p:cNvPr>
          <p:cNvSpPr>
            <a:spLocks noGrp="1"/>
          </p:cNvSpPr>
          <p:nvPr>
            <p:ph type="sldNum" sz="quarter" idx="12"/>
          </p:nvPr>
        </p:nvSpPr>
        <p:spPr/>
        <p:txBody>
          <a:bodyPr/>
          <a:lstStyle/>
          <a:p>
            <a:fld id="{87034D8C-3CB4-402A-BC46-2AB14C0FE90A}" type="slidenum">
              <a:rPr lang="en-US" smtClean="0"/>
              <a:pPr/>
              <a:t>21</a:t>
            </a:fld>
            <a:endParaRPr lang="en-US"/>
          </a:p>
        </p:txBody>
      </p:sp>
      <p:sp>
        <p:nvSpPr>
          <p:cNvPr id="11" name="Footer Placeholder 4">
            <a:extLst>
              <a:ext uri="{FF2B5EF4-FFF2-40B4-BE49-F238E27FC236}">
                <a16:creationId xmlns:a16="http://schemas.microsoft.com/office/drawing/2014/main" id="{58D2A17F-E7C4-2A2C-B7E2-B01E88F9A4F1}"/>
              </a:ext>
            </a:extLst>
          </p:cNvPr>
          <p:cNvSpPr>
            <a:spLocks noGrp="1"/>
          </p:cNvSpPr>
          <p:nvPr>
            <p:ph type="ftr" sz="quarter" idx="11"/>
          </p:nvPr>
        </p:nvSpPr>
        <p:spPr>
          <a:xfrm>
            <a:off x="876302" y="6307138"/>
            <a:ext cx="7922684" cy="228600"/>
          </a:xfrm>
        </p:spPr>
        <p:txBody>
          <a:bodyPr/>
          <a:lstStyle/>
          <a:p>
            <a:r>
              <a:rPr lang="en-US" dirty="0"/>
              <a:t>Yang Yu: yangyu@smail.nju.edu.cn, </a:t>
            </a:r>
            <a:r>
              <a:rPr lang="en-US" altLang="zh-CN" dirty="0"/>
              <a:t>Contact interaction study of proton </a:t>
            </a:r>
            <a:r>
              <a:rPr lang="en-US" altLang="zh-CN" dirty="0" err="1"/>
              <a:t>parton</a:t>
            </a:r>
            <a:r>
              <a:rPr lang="en-US" altLang="zh-CN" dirty="0"/>
              <a:t> distributions, total page (20)</a:t>
            </a:r>
            <a:r>
              <a:rPr lang="en-US"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1839FC-3868-473D-6DD1-35D0ED81D83C}"/>
                  </a:ext>
                </a:extLst>
              </p:cNvPr>
              <p:cNvSpPr>
                <a:spLocks noGrp="1"/>
              </p:cNvSpPr>
              <p:nvPr>
                <p:ph idx="1"/>
              </p:nvPr>
            </p:nvSpPr>
            <p:spPr>
              <a:xfrm>
                <a:off x="247123" y="1648000"/>
                <a:ext cx="7922683" cy="3599373"/>
              </a:xfrm>
            </p:spPr>
            <p:txBody>
              <a:bodyPr/>
              <a:lstStyle/>
              <a:p>
                <a:r>
                  <a:rPr lang="en-US" altLang="zh-CN" dirty="0"/>
                  <a:t>In both cases, </a:t>
                </a:r>
                <a14:m>
                  <m:oMath xmlns:m="http://schemas.openxmlformats.org/officeDocument/2006/math">
                    <m:r>
                      <a:rPr lang="en-US" altLang="zh-CN" i="1" dirty="0">
                        <a:latin typeface="Cambria Math" panose="02040503050406030204" pitchFamily="18" charset="0"/>
                      </a:rPr>
                      <m:t>𝑢</m:t>
                    </m:r>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m:t>
                    </m:r>
                    <m:r>
                      <a:rPr lang="en-US" altLang="zh-CN" i="1" dirty="0">
                        <a:latin typeface="Cambria Math" panose="02040503050406030204" pitchFamily="18" charset="0"/>
                      </a:rPr>
                      <m:t>2</m:t>
                    </m:r>
                    <m:r>
                      <a:rPr lang="en-US" altLang="zh-CN" i="1" dirty="0">
                        <a:latin typeface="Cambria Math" panose="02040503050406030204" pitchFamily="18" charset="0"/>
                      </a:rPr>
                      <m:t>𝑑</m:t>
                    </m:r>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m:t>
                    </m:r>
                  </m:oMath>
                </a14:m>
                <a:r>
                  <a:rPr lang="en-US" altLang="zh-CN" dirty="0"/>
                  <a:t>; the maximum in </a:t>
                </a:r>
                <a14:m>
                  <m:oMath xmlns:m="http://schemas.openxmlformats.org/officeDocument/2006/math">
                    <m:r>
                      <a:rPr lang="en-US" altLang="zh-CN" i="1" dirty="0">
                        <a:latin typeface="Cambria Math" panose="02040503050406030204" pitchFamily="18" charset="0"/>
                      </a:rPr>
                      <m:t>𝑥𝑢</m:t>
                    </m:r>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m:t>
                    </m:r>
                  </m:oMath>
                </a14:m>
                <a:r>
                  <a:rPr lang="en-US" altLang="zh-CN" dirty="0"/>
                  <a:t> is shifted to larger </a:t>
                </a:r>
                <a14:m>
                  <m:oMath xmlns:m="http://schemas.openxmlformats.org/officeDocument/2006/math">
                    <m:r>
                      <a:rPr lang="en-US" altLang="zh-CN" i="1" dirty="0">
                        <a:latin typeface="Cambria Math" panose="02040503050406030204" pitchFamily="18" charset="0"/>
                      </a:rPr>
                      <m:t>𝑥</m:t>
                    </m:r>
                  </m:oMath>
                </a14:m>
                <a:r>
                  <a:rPr lang="en-US" altLang="zh-CN" i="1" dirty="0"/>
                  <a:t> </a:t>
                </a:r>
                <a:r>
                  <a:rPr lang="en-US" altLang="zh-CN" dirty="0"/>
                  <a:t>by roughly 15% than that in </a:t>
                </a:r>
                <a14:m>
                  <m:oMath xmlns:m="http://schemas.openxmlformats.org/officeDocument/2006/math">
                    <m:r>
                      <a:rPr lang="en-US" altLang="zh-CN" i="1" dirty="0">
                        <a:latin typeface="Cambria Math" panose="02040503050406030204" pitchFamily="18" charset="0"/>
                      </a:rPr>
                      <m:t>𝑥𝑑</m:t>
                    </m:r>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m:t>
                    </m:r>
                  </m:oMath>
                </a14:m>
                <a:r>
                  <a:rPr lang="en-US" altLang="zh-CN" dirty="0"/>
                  <a:t>.</a:t>
                </a:r>
                <a:r>
                  <a:rPr lang="en-US" altLang="zh-CN" dirty="0">
                    <a:solidFill>
                      <a:srgbClr val="131413"/>
                    </a:solidFill>
                    <a:latin typeface="Times-Roman"/>
                  </a:rPr>
                  <a:t> </a:t>
                </a:r>
                <a:r>
                  <a:rPr lang="en-US" altLang="zh-CN" dirty="0"/>
                  <a:t>Existing CSM analyses attribute this shift to the existence of diquark correlations within the proton. </a:t>
                </a:r>
              </a:p>
              <a:p>
                <a:pPr marL="0" indent="0">
                  <a:buNone/>
                </a:pPr>
                <a:endParaRPr lang="en-US" altLang="zh-CN" dirty="0"/>
              </a:p>
              <a:p>
                <a:r>
                  <a:rPr lang="en-US" altLang="zh-CN" dirty="0"/>
                  <a:t>In both cases, the d quark sea DF is uniformly larger than that associated with u quarks, the s quark sea is next greatest in magnitude, and the c quark sea is smallest.</a:t>
                </a:r>
              </a:p>
              <a:p>
                <a:endParaRPr lang="en-US" altLang="zh-CN" sz="2800" dirty="0"/>
              </a:p>
            </p:txBody>
          </p:sp>
        </mc:Choice>
        <mc:Fallback xmlns="">
          <p:sp>
            <p:nvSpPr>
              <p:cNvPr id="3" name="Content Placeholder 2">
                <a:extLst>
                  <a:ext uri="{FF2B5EF4-FFF2-40B4-BE49-F238E27FC236}">
                    <a16:creationId xmlns:a16="http://schemas.microsoft.com/office/drawing/2014/main" id="{0B1839FC-3868-473D-6DD1-35D0ED81D83C}"/>
                  </a:ext>
                </a:extLst>
              </p:cNvPr>
              <p:cNvSpPr>
                <a:spLocks noGrp="1" noRot="1" noChangeAspect="1" noMove="1" noResize="1" noEditPoints="1" noAdjustHandles="1" noChangeArrowheads="1" noChangeShapeType="1" noTextEdit="1"/>
              </p:cNvSpPr>
              <p:nvPr>
                <p:ph idx="1"/>
              </p:nvPr>
            </p:nvSpPr>
            <p:spPr>
              <a:xfrm>
                <a:off x="247123" y="1648000"/>
                <a:ext cx="7922683" cy="3599373"/>
              </a:xfrm>
              <a:blipFill>
                <a:blip r:embed="rId3"/>
                <a:stretch>
                  <a:fillRect l="-847" t="-1015"/>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E39A30CF-2E1C-4AD5-B236-A056FF527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807" y="384761"/>
            <a:ext cx="3254786" cy="2015464"/>
          </a:xfrm>
          <a:prstGeom prst="rect">
            <a:avLst/>
          </a:prstGeom>
        </p:spPr>
      </p:pic>
      <p:pic>
        <p:nvPicPr>
          <p:cNvPr id="14" name="图片 13">
            <a:extLst>
              <a:ext uri="{FF2B5EF4-FFF2-40B4-BE49-F238E27FC236}">
                <a16:creationId xmlns:a16="http://schemas.microsoft.com/office/drawing/2014/main" id="{C0CA7A1B-5488-0CBD-014E-51B42CF45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0153" y="2523265"/>
            <a:ext cx="3344440" cy="2034118"/>
          </a:xfrm>
          <a:prstGeom prst="rect">
            <a:avLst/>
          </a:prstGeom>
        </p:spPr>
      </p:pic>
      <p:pic>
        <p:nvPicPr>
          <p:cNvPr id="4" name="图片 3">
            <a:extLst>
              <a:ext uri="{FF2B5EF4-FFF2-40B4-BE49-F238E27FC236}">
                <a16:creationId xmlns:a16="http://schemas.microsoft.com/office/drawing/2014/main" id="{B51A8031-8975-1AD2-B6AC-3C74FB5557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9677" y="4575309"/>
            <a:ext cx="3216021" cy="2034118"/>
          </a:xfrm>
          <a:prstGeom prst="rect">
            <a:avLst/>
          </a:prstGeom>
        </p:spPr>
      </p:pic>
      <p:sp>
        <p:nvSpPr>
          <p:cNvPr id="8" name="文本框 7">
            <a:extLst>
              <a:ext uri="{FF2B5EF4-FFF2-40B4-BE49-F238E27FC236}">
                <a16:creationId xmlns:a16="http://schemas.microsoft.com/office/drawing/2014/main" id="{FCB02488-3786-DAD7-7920-30A87FC2E58F}"/>
              </a:ext>
            </a:extLst>
          </p:cNvPr>
          <p:cNvSpPr txBox="1"/>
          <p:nvPr/>
        </p:nvSpPr>
        <p:spPr>
          <a:xfrm>
            <a:off x="609600" y="990041"/>
            <a:ext cx="6094324" cy="523220"/>
          </a:xfrm>
          <a:prstGeom prst="rect">
            <a:avLst/>
          </a:prstGeom>
          <a:noFill/>
        </p:spPr>
        <p:txBody>
          <a:bodyPr wrap="square">
            <a:spAutoFit/>
          </a:bodyPr>
          <a:lstStyle/>
          <a:p>
            <a:r>
              <a:rPr lang="en-US" altLang="zh-CN" sz="2800" dirty="0">
                <a:solidFill>
                  <a:schemeClr val="tx2">
                    <a:lumMod val="75000"/>
                  </a:schemeClr>
                </a:solidFill>
              </a:rPr>
              <a:t>Similarities:</a:t>
            </a:r>
          </a:p>
        </p:txBody>
      </p:sp>
    </p:spTree>
    <p:extLst>
      <p:ext uri="{BB962C8B-B14F-4D97-AF65-F5344CB8AC3E}">
        <p14:creationId xmlns:p14="http://schemas.microsoft.com/office/powerpoint/2010/main" val="340410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F91B-3AF2-4145-9778-0B43B55FF159}"/>
              </a:ext>
            </a:extLst>
          </p:cNvPr>
          <p:cNvSpPr>
            <a:spLocks noGrp="1"/>
          </p:cNvSpPr>
          <p:nvPr>
            <p:ph type="title"/>
          </p:nvPr>
        </p:nvSpPr>
        <p:spPr>
          <a:xfrm>
            <a:off x="609600" y="260648"/>
            <a:ext cx="10972800" cy="1143000"/>
          </a:xfrm>
        </p:spPr>
        <p:txBody>
          <a:bodyPr/>
          <a:lstStyle/>
          <a:p>
            <a:r>
              <a:rPr lang="en-GB" dirty="0"/>
              <a:t>Comparison</a:t>
            </a:r>
            <a:r>
              <a:rPr lang="en-US" dirty="0"/>
              <a:t> with </a:t>
            </a:r>
            <a:r>
              <a:rPr lang="en-US" altLang="zh-CN" dirty="0"/>
              <a:t>NNPDF4.0 fits</a:t>
            </a:r>
            <a:br>
              <a:rPr lang="en-US" altLang="zh-CN" dirty="0"/>
            </a:br>
            <a:br>
              <a:rPr lang="en-US" altLang="zh-CN" dirty="0"/>
            </a:br>
            <a:endParaRPr lang="en-US" dirty="0"/>
          </a:p>
        </p:txBody>
      </p:sp>
      <p:sp>
        <p:nvSpPr>
          <p:cNvPr id="6" name="Slide Number Placeholder 5">
            <a:extLst>
              <a:ext uri="{FF2B5EF4-FFF2-40B4-BE49-F238E27FC236}">
                <a16:creationId xmlns:a16="http://schemas.microsoft.com/office/drawing/2014/main" id="{3CD42C66-35D7-4BF0-AFB4-6E5FD921568C}"/>
              </a:ext>
            </a:extLst>
          </p:cNvPr>
          <p:cNvSpPr>
            <a:spLocks noGrp="1"/>
          </p:cNvSpPr>
          <p:nvPr>
            <p:ph type="sldNum" sz="quarter" idx="12"/>
          </p:nvPr>
        </p:nvSpPr>
        <p:spPr/>
        <p:txBody>
          <a:bodyPr/>
          <a:lstStyle/>
          <a:p>
            <a:fld id="{87034D8C-3CB4-402A-BC46-2AB14C0FE90A}" type="slidenum">
              <a:rPr lang="en-US" smtClean="0"/>
              <a:pPr/>
              <a:t>22</a:t>
            </a:fld>
            <a:endParaRPr lang="en-US"/>
          </a:p>
        </p:txBody>
      </p:sp>
      <p:sp>
        <p:nvSpPr>
          <p:cNvPr id="11" name="Footer Placeholder 4">
            <a:extLst>
              <a:ext uri="{FF2B5EF4-FFF2-40B4-BE49-F238E27FC236}">
                <a16:creationId xmlns:a16="http://schemas.microsoft.com/office/drawing/2014/main" id="{58D2A17F-E7C4-2A2C-B7E2-B01E88F9A4F1}"/>
              </a:ext>
            </a:extLst>
          </p:cNvPr>
          <p:cNvSpPr>
            <a:spLocks noGrp="1"/>
          </p:cNvSpPr>
          <p:nvPr>
            <p:ph type="ftr" sz="quarter" idx="11"/>
          </p:nvPr>
        </p:nvSpPr>
        <p:spPr>
          <a:xfrm>
            <a:off x="876302" y="6307138"/>
            <a:ext cx="7922684" cy="228600"/>
          </a:xfrm>
        </p:spPr>
        <p:txBody>
          <a:bodyPr/>
          <a:lstStyle/>
          <a:p>
            <a:r>
              <a:rPr lang="en-US" dirty="0"/>
              <a:t>Yang Yu: yangyu@smail.nju.edu.cn, </a:t>
            </a:r>
            <a:r>
              <a:rPr lang="en-US" altLang="zh-CN" dirty="0"/>
              <a:t>Contact interaction study of proton </a:t>
            </a:r>
            <a:r>
              <a:rPr lang="en-US" altLang="zh-CN" dirty="0" err="1"/>
              <a:t>parton</a:t>
            </a:r>
            <a:r>
              <a:rPr lang="en-US" altLang="zh-CN" dirty="0"/>
              <a:t> distributions, total page (20).</a:t>
            </a:r>
            <a:r>
              <a:rPr lang="en-US" dirty="0"/>
              <a:t> </a:t>
            </a:r>
          </a:p>
        </p:txBody>
      </p:sp>
      <p:pic>
        <p:nvPicPr>
          <p:cNvPr id="9" name="图片 8">
            <a:extLst>
              <a:ext uri="{FF2B5EF4-FFF2-40B4-BE49-F238E27FC236}">
                <a16:creationId xmlns:a16="http://schemas.microsoft.com/office/drawing/2014/main" id="{E39A30CF-2E1C-4AD5-B236-A056FF527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571" y="260648"/>
            <a:ext cx="2880320" cy="1783584"/>
          </a:xfrm>
          <a:prstGeom prst="rect">
            <a:avLst/>
          </a:prstGeom>
        </p:spPr>
      </p:pic>
      <p:pic>
        <p:nvPicPr>
          <p:cNvPr id="12" name="图片 11">
            <a:extLst>
              <a:ext uri="{FF2B5EF4-FFF2-40B4-BE49-F238E27FC236}">
                <a16:creationId xmlns:a16="http://schemas.microsoft.com/office/drawing/2014/main" id="{09B165F1-19C0-78A1-A51D-B27AF9D57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2464" y="241545"/>
            <a:ext cx="2880320" cy="1821789"/>
          </a:xfrm>
          <a:prstGeom prst="rect">
            <a:avLst/>
          </a:prstGeom>
        </p:spPr>
      </p:pic>
      <p:pic>
        <p:nvPicPr>
          <p:cNvPr id="14" name="图片 13">
            <a:extLst>
              <a:ext uri="{FF2B5EF4-FFF2-40B4-BE49-F238E27FC236}">
                <a16:creationId xmlns:a16="http://schemas.microsoft.com/office/drawing/2014/main" id="{C0CA7A1B-5488-0CBD-014E-51B42CF45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8165" y="2290079"/>
            <a:ext cx="3069914" cy="1867149"/>
          </a:xfrm>
          <a:prstGeom prst="rect">
            <a:avLst/>
          </a:prstGeom>
        </p:spPr>
      </p:pic>
      <p:pic>
        <p:nvPicPr>
          <p:cNvPr id="16" name="图片 15">
            <a:extLst>
              <a:ext uri="{FF2B5EF4-FFF2-40B4-BE49-F238E27FC236}">
                <a16:creationId xmlns:a16="http://schemas.microsoft.com/office/drawing/2014/main" id="{5A2ED7BC-AB26-9A25-BE92-326AE92AFE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2080" y="4412013"/>
            <a:ext cx="2882085" cy="1822905"/>
          </a:xfrm>
          <a:prstGeom prst="rect">
            <a:avLst/>
          </a:prstGeom>
        </p:spPr>
      </p:pic>
      <p:sp>
        <p:nvSpPr>
          <p:cNvPr id="5" name="文本框 4">
            <a:extLst>
              <a:ext uri="{FF2B5EF4-FFF2-40B4-BE49-F238E27FC236}">
                <a16:creationId xmlns:a16="http://schemas.microsoft.com/office/drawing/2014/main" id="{6F2D71CB-E599-0BFD-777F-F6BC9C8C9678}"/>
              </a:ext>
            </a:extLst>
          </p:cNvPr>
          <p:cNvSpPr txBox="1"/>
          <p:nvPr/>
        </p:nvSpPr>
        <p:spPr>
          <a:xfrm>
            <a:off x="609600" y="990041"/>
            <a:ext cx="6094324" cy="523220"/>
          </a:xfrm>
          <a:prstGeom prst="rect">
            <a:avLst/>
          </a:prstGeom>
          <a:noFill/>
        </p:spPr>
        <p:txBody>
          <a:bodyPr wrap="square">
            <a:spAutoFit/>
          </a:bodyPr>
          <a:lstStyle/>
          <a:p>
            <a:r>
              <a:rPr lang="en-US" altLang="zh-CN" sz="2800" dirty="0">
                <a:solidFill>
                  <a:schemeClr val="tx2">
                    <a:lumMod val="75000"/>
                  </a:schemeClr>
                </a:solidFill>
              </a:rPr>
              <a:t>Differences:</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139ECB2D-6902-22B4-4E86-18647A5D0E80}"/>
                  </a:ext>
                </a:extLst>
              </p:cNvPr>
              <p:cNvSpPr>
                <a:spLocks noGrp="1"/>
              </p:cNvSpPr>
              <p:nvPr>
                <p:ph idx="1"/>
              </p:nvPr>
            </p:nvSpPr>
            <p:spPr>
              <a:xfrm>
                <a:off x="407368" y="2013904"/>
                <a:ext cx="7781043" cy="3587189"/>
              </a:xfrm>
            </p:spPr>
            <p:txBody>
              <a:bodyPr/>
              <a:lstStyle/>
              <a:p>
                <a:r>
                  <a:rPr lang="en-US" altLang="zh-CN" dirty="0"/>
                  <a:t>The inferred proton DFs exhibit similar features with pion DFs [1,Fig.9]: the glue momentum fraction is practically identical with SCI prediction while momentum fractions with valence quarks are less than SCI predictions and this is compensated in the fits by locating additional momentum with the sea.</a:t>
                </a:r>
              </a:p>
              <a:p>
                <a:r>
                  <a:rPr lang="en-US" altLang="zh-CN" dirty="0"/>
                  <a:t>The sea quark DFs inferred from data typically possess more support than the SCI predictions and exhibit remarkable structure on the valence quark domain </a:t>
                </a:r>
                <a14:m>
                  <m:oMath xmlns:m="http://schemas.openxmlformats.org/officeDocument/2006/math">
                    <m:r>
                      <a:rPr lang="en-US" altLang="zh-CN" i="1" dirty="0">
                        <a:latin typeface="Cambria Math" panose="02040503050406030204" pitchFamily="18" charset="0"/>
                      </a:rPr>
                      <m:t>𝑥</m:t>
                    </m:r>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0</m:t>
                    </m:r>
                    <m:r>
                      <a:rPr lang="en-US" altLang="zh-CN" i="1" dirty="0">
                        <a:latin typeface="Cambria Math" panose="02040503050406030204" pitchFamily="18" charset="0"/>
                      </a:rPr>
                      <m:t>.</m:t>
                    </m:r>
                    <m:r>
                      <a:rPr lang="en-US" altLang="zh-CN" i="1" dirty="0">
                        <a:latin typeface="Cambria Math" panose="02040503050406030204" pitchFamily="18" charset="0"/>
                      </a:rPr>
                      <m:t>25</m:t>
                    </m:r>
                  </m:oMath>
                </a14:m>
                <a:r>
                  <a:rPr lang="en-US" altLang="zh-CN" dirty="0"/>
                  <a:t>. </a:t>
                </a:r>
              </a:p>
              <a:p>
                <a:r>
                  <a:rPr lang="en-US" altLang="zh-CN" dirty="0"/>
                  <a:t>Soft gluon (next-to-leading logarithm threshold) </a:t>
                </a:r>
                <a:r>
                  <a:rPr lang="en-US" altLang="zh-CN" dirty="0" err="1"/>
                  <a:t>resummation</a:t>
                </a:r>
                <a:r>
                  <a:rPr lang="en-US" altLang="zh-CN" dirty="0"/>
                  <a:t> should be included before a detailed comparison of predictions and fits is possible, especially the pointwise </a:t>
                </a:r>
                <a:r>
                  <a:rPr lang="en-US" altLang="zh-CN" dirty="0" err="1"/>
                  <a:t>behaviour</a:t>
                </a:r>
                <a:r>
                  <a:rPr lang="en-US" altLang="zh-CN" dirty="0"/>
                  <a:t>.</a:t>
                </a:r>
              </a:p>
            </p:txBody>
          </p:sp>
        </mc:Choice>
        <mc:Fallback xmlns="">
          <p:sp>
            <p:nvSpPr>
              <p:cNvPr id="8" name="Content Placeholder 2">
                <a:extLst>
                  <a:ext uri="{FF2B5EF4-FFF2-40B4-BE49-F238E27FC236}">
                    <a16:creationId xmlns:a16="http://schemas.microsoft.com/office/drawing/2014/main" id="{139ECB2D-6902-22B4-4E86-18647A5D0E80}"/>
                  </a:ext>
                </a:extLst>
              </p:cNvPr>
              <p:cNvSpPr>
                <a:spLocks noGrp="1" noRot="1" noChangeAspect="1" noMove="1" noResize="1" noEditPoints="1" noAdjustHandles="1" noChangeArrowheads="1" noChangeShapeType="1" noTextEdit="1"/>
              </p:cNvSpPr>
              <p:nvPr>
                <p:ph idx="1"/>
              </p:nvPr>
            </p:nvSpPr>
            <p:spPr>
              <a:xfrm>
                <a:off x="407368" y="2013904"/>
                <a:ext cx="7781043" cy="3587189"/>
              </a:xfrm>
              <a:blipFill>
                <a:blip r:embed="rId7"/>
                <a:stretch>
                  <a:fillRect l="-862" t="-1019" r="-784" b="-12564"/>
                </a:stretch>
              </a:blipFill>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66910564-BE84-8DFC-E708-9C2DD864E910}"/>
              </a:ext>
            </a:extLst>
          </p:cNvPr>
          <p:cNvSpPr txBox="1"/>
          <p:nvPr/>
        </p:nvSpPr>
        <p:spPr>
          <a:xfrm>
            <a:off x="1110869" y="1576148"/>
            <a:ext cx="3726775" cy="533545"/>
          </a:xfrm>
          <a:prstGeom prst="rect">
            <a:avLst/>
          </a:prstGeom>
          <a:noFill/>
        </p:spPr>
        <p:txBody>
          <a:bodyPr wrap="square" rtlCol="0" anchor="t">
            <a:noAutofit/>
          </a:bodyPr>
          <a:lstStyle/>
          <a:p>
            <a:r>
              <a:rPr lang="en-US" altLang="zh-CN" sz="1200" dirty="0">
                <a:solidFill>
                  <a:srgbClr val="00B0F0"/>
                </a:solidFill>
                <a:latin typeface="+mn-ea"/>
                <a:cs typeface="+mn-ea"/>
              </a:rPr>
              <a:t>[1] Concerning pion </a:t>
            </a:r>
            <a:r>
              <a:rPr lang="en-US" altLang="zh-CN" sz="1200" dirty="0" err="1">
                <a:solidFill>
                  <a:srgbClr val="00B0F0"/>
                </a:solidFill>
                <a:latin typeface="+mn-ea"/>
                <a:cs typeface="+mn-ea"/>
              </a:rPr>
              <a:t>parton</a:t>
            </a:r>
            <a:r>
              <a:rPr lang="en-US" altLang="zh-CN" sz="1200" dirty="0">
                <a:solidFill>
                  <a:srgbClr val="00B0F0"/>
                </a:solidFill>
                <a:latin typeface="+mn-ea"/>
                <a:cs typeface="+mn-ea"/>
              </a:rPr>
              <a:t> distributions,</a:t>
            </a:r>
          </a:p>
          <a:p>
            <a:r>
              <a:rPr lang="en-US" altLang="zh-CN" sz="1200" dirty="0">
                <a:solidFill>
                  <a:srgbClr val="00B0F0"/>
                </a:solidFill>
                <a:latin typeface="+mn-ea"/>
                <a:cs typeface="+mn-ea"/>
              </a:rPr>
              <a:t>Z.-F. Cui et al, Eur. Phys. J. A 82 (2022) 1, 10.</a:t>
            </a:r>
          </a:p>
        </p:txBody>
      </p:sp>
    </p:spTree>
    <p:extLst>
      <p:ext uri="{BB962C8B-B14F-4D97-AF65-F5344CB8AC3E}">
        <p14:creationId xmlns:p14="http://schemas.microsoft.com/office/powerpoint/2010/main" val="198456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ABE9A1-DF6A-730A-A319-F59AF9E5C1B7}"/>
              </a:ext>
            </a:extLst>
          </p:cNvPr>
          <p:cNvSpPr>
            <a:spLocks noGrp="1"/>
          </p:cNvSpPr>
          <p:nvPr>
            <p:ph type="sldNum" sz="quarter" idx="12"/>
          </p:nvPr>
        </p:nvSpPr>
        <p:spPr/>
        <p:txBody>
          <a:bodyPr/>
          <a:lstStyle/>
          <a:p>
            <a:fld id="{87034D8C-3CB4-402A-BC46-2AB14C0FE90A}" type="slidenum">
              <a:rPr lang="en-US" smtClean="0"/>
              <a:pPr/>
              <a:t>23</a:t>
            </a:fld>
            <a:endParaRPr lang="en-US"/>
          </a:p>
        </p:txBody>
      </p:sp>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B25420AB-CB3C-8BBF-9EF6-D0EF2D308D0F}"/>
                  </a:ext>
                </a:extLst>
              </p:cNvPr>
              <p:cNvSpPr txBox="1">
                <a:spLocks/>
              </p:cNvSpPr>
              <p:nvPr/>
            </p:nvSpPr>
            <p:spPr bwMode="auto">
              <a:xfrm>
                <a:off x="571500" y="748074"/>
                <a:ext cx="11049000" cy="695643"/>
              </a:xfrm>
              <a:prstGeom prst="rect">
                <a:avLst/>
              </a:prstGeom>
              <a:noFill/>
              <a:ln w="9525">
                <a:noFill/>
                <a:miter lim="800000"/>
              </a:ln>
              <a:effectLst/>
            </p:spPr>
            <p:txBody>
              <a:bodyPr vert="horz" wrap="square" lIns="91440" tIns="45720" rIns="91440" bIns="45720" numCol="1" anchor="t" anchorCtr="0" compatLnSpc="1"/>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anose="020B0603020202020204" pitchFamily="34" charset="0"/>
                  </a:defRPr>
                </a:lvl2pPr>
                <a:lvl3pPr algn="l" rtl="0" eaLnBrk="1" fontAlgn="base" hangingPunct="1">
                  <a:spcBef>
                    <a:spcPct val="0"/>
                  </a:spcBef>
                  <a:spcAft>
                    <a:spcPct val="0"/>
                  </a:spcAft>
                  <a:defRPr sz="2600" b="1">
                    <a:solidFill>
                      <a:schemeClr val="tx2"/>
                    </a:solidFill>
                    <a:latin typeface="Trebuchet MS" panose="020B0603020202020204" pitchFamily="34" charset="0"/>
                  </a:defRPr>
                </a:lvl3pPr>
                <a:lvl4pPr algn="l" rtl="0" eaLnBrk="1" fontAlgn="base" hangingPunct="1">
                  <a:spcBef>
                    <a:spcPct val="0"/>
                  </a:spcBef>
                  <a:spcAft>
                    <a:spcPct val="0"/>
                  </a:spcAft>
                  <a:defRPr sz="2600" b="1">
                    <a:solidFill>
                      <a:schemeClr val="tx2"/>
                    </a:solidFill>
                    <a:latin typeface="Trebuchet MS" panose="020B0603020202020204" pitchFamily="34" charset="0"/>
                  </a:defRPr>
                </a:lvl4pPr>
                <a:lvl5pPr algn="l" rtl="0" eaLnBrk="1" fontAlgn="base" hangingPunct="1">
                  <a:spcBef>
                    <a:spcPct val="0"/>
                  </a:spcBef>
                  <a:spcAft>
                    <a:spcPct val="0"/>
                  </a:spcAft>
                  <a:defRPr sz="2600" b="1">
                    <a:solidFill>
                      <a:schemeClr val="tx2"/>
                    </a:solidFill>
                    <a:latin typeface="Trebuchet MS" panose="020B0603020202020204" pitchFamily="34" charset="0"/>
                  </a:defRPr>
                </a:lvl5pPr>
                <a:lvl6pPr marL="457200" algn="l" rtl="0" eaLnBrk="1" fontAlgn="base" hangingPunct="1">
                  <a:spcBef>
                    <a:spcPct val="0"/>
                  </a:spcBef>
                  <a:spcAft>
                    <a:spcPct val="0"/>
                  </a:spcAft>
                  <a:defRPr sz="2600" b="1">
                    <a:solidFill>
                      <a:schemeClr val="tx2"/>
                    </a:solidFill>
                    <a:latin typeface="Trebuchet MS" panose="020B0603020202020204" pitchFamily="34" charset="0"/>
                  </a:defRPr>
                </a:lvl6pPr>
                <a:lvl7pPr marL="914400" algn="l" rtl="0" eaLnBrk="1" fontAlgn="base" hangingPunct="1">
                  <a:spcBef>
                    <a:spcPct val="0"/>
                  </a:spcBef>
                  <a:spcAft>
                    <a:spcPct val="0"/>
                  </a:spcAft>
                  <a:defRPr sz="2600" b="1">
                    <a:solidFill>
                      <a:schemeClr val="tx2"/>
                    </a:solidFill>
                    <a:latin typeface="Trebuchet MS" panose="020B0603020202020204" pitchFamily="34" charset="0"/>
                  </a:defRPr>
                </a:lvl7pPr>
                <a:lvl8pPr marL="1371600" algn="l" rtl="0" eaLnBrk="1" fontAlgn="base" hangingPunct="1">
                  <a:spcBef>
                    <a:spcPct val="0"/>
                  </a:spcBef>
                  <a:spcAft>
                    <a:spcPct val="0"/>
                  </a:spcAft>
                  <a:defRPr sz="2600" b="1">
                    <a:solidFill>
                      <a:schemeClr val="tx2"/>
                    </a:solidFill>
                    <a:latin typeface="Trebuchet MS" panose="020B0603020202020204" pitchFamily="34" charset="0"/>
                  </a:defRPr>
                </a:lvl8pPr>
                <a:lvl9pPr marL="1828800" algn="l" rtl="0" eaLnBrk="1" fontAlgn="base" hangingPunct="1">
                  <a:spcBef>
                    <a:spcPct val="0"/>
                  </a:spcBef>
                  <a:spcAft>
                    <a:spcPct val="0"/>
                  </a:spcAft>
                  <a:defRPr sz="2600" b="1">
                    <a:solidFill>
                      <a:schemeClr val="tx2"/>
                    </a:solidFill>
                    <a:latin typeface="Trebuchet MS" panose="020B0603020202020204" pitchFamily="34" charset="0"/>
                  </a:defRPr>
                </a:lvl9pPr>
              </a:lstStyle>
              <a:p>
                <a:r>
                  <a:rPr lang="en-AU" sz="3200" b="0" i="1" kern="0" dirty="0">
                    <a:ln w="0"/>
                    <a:solidFill>
                      <a:schemeClr val="accent1"/>
                    </a:solidFill>
                    <a:effectLst>
                      <a:outerShdw blurRad="38100" dist="25400" dir="5400000" algn="ctr" rotWithShape="0">
                        <a:srgbClr val="6E747A">
                          <a:alpha val="43000"/>
                        </a:srgbClr>
                      </a:outerShdw>
                    </a:effectLst>
                  </a:rPr>
                  <a:t>All-orders </a:t>
                </a:r>
                <a14:m>
                  <m:oMath xmlns:m="http://schemas.openxmlformats.org/officeDocument/2006/math">
                    <m:r>
                      <a:rPr lang="en-AU" sz="3200" b="0" i="1" kern="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𝜁</m:t>
                    </m:r>
                  </m:oMath>
                </a14:m>
                <a:r>
                  <a:rPr lang="en-AU" sz="3200" b="0" i="1" kern="0" dirty="0">
                    <a:ln w="0"/>
                    <a:solidFill>
                      <a:schemeClr val="accent1"/>
                    </a:solidFill>
                    <a:effectLst>
                      <a:outerShdw blurRad="38100" dist="25400" dir="5400000" algn="ctr" rotWithShape="0">
                        <a:srgbClr val="6E747A">
                          <a:alpha val="43000"/>
                        </a:srgbClr>
                      </a:outerShdw>
                    </a:effectLst>
                  </a:rPr>
                  <a:t>-evolution</a:t>
                </a:r>
              </a:p>
            </p:txBody>
          </p:sp>
        </mc:Choice>
        <mc:Fallback xmlns="">
          <p:sp>
            <p:nvSpPr>
              <p:cNvPr id="8" name="Title 1">
                <a:extLst>
                  <a:ext uri="{FF2B5EF4-FFF2-40B4-BE49-F238E27FC236}">
                    <a16:creationId xmlns:a16="http://schemas.microsoft.com/office/drawing/2014/main" id="{B25420AB-CB3C-8BBF-9EF6-D0EF2D308D0F}"/>
                  </a:ext>
                </a:extLst>
              </p:cNvPr>
              <p:cNvSpPr txBox="1">
                <a:spLocks noRot="1" noChangeAspect="1" noMove="1" noResize="1" noEditPoints="1" noAdjustHandles="1" noChangeArrowheads="1" noChangeShapeType="1" noTextEdit="1"/>
              </p:cNvSpPr>
              <p:nvPr/>
            </p:nvSpPr>
            <p:spPr bwMode="auto">
              <a:xfrm>
                <a:off x="571500" y="748074"/>
                <a:ext cx="11049000" cy="695643"/>
              </a:xfrm>
              <a:prstGeom prst="rect">
                <a:avLst/>
              </a:prstGeom>
              <a:blipFill>
                <a:blip r:embed="rId4"/>
                <a:stretch>
                  <a:fillRect l="-1600" t="-12281" b="-17544"/>
                </a:stretch>
              </a:blipFill>
              <a:ln w="9525">
                <a:noFill/>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77D9F95B-0B69-86BC-39AA-9651AEE564FA}"/>
                  </a:ext>
                </a:extLst>
              </p:cNvPr>
              <p:cNvSpPr>
                <a:spLocks noGrp="1"/>
              </p:cNvSpPr>
              <p:nvPr>
                <p:ph idx="1"/>
              </p:nvPr>
            </p:nvSpPr>
            <p:spPr>
              <a:xfrm>
                <a:off x="546097" y="1340768"/>
                <a:ext cx="6629400" cy="2938302"/>
              </a:xfrm>
            </p:spPr>
            <p:txBody>
              <a:bodyPr/>
              <a:lstStyle/>
              <a:p>
                <a:r>
                  <a:rPr lang="en-US" b="1" dirty="0"/>
                  <a:t>P1</a:t>
                </a:r>
                <a:r>
                  <a:rPr lang="en-US" dirty="0"/>
                  <a:t> – </a:t>
                </a:r>
                <a:r>
                  <a:rPr lang="en-US" i="1" dirty="0"/>
                  <a:t>In the context of Refs. [73, 74], there exists at least one effective charge,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𝛼</m:t>
                        </m:r>
                      </m:e>
                      <m:sub>
                        <m:r>
                          <a:rPr lang="en-AU" b="0" i="1" smtClean="0">
                            <a:latin typeface="Cambria Math" panose="02040503050406030204" pitchFamily="18" charset="0"/>
                          </a:rPr>
                          <m:t>1</m:t>
                        </m:r>
                        <m:r>
                          <a:rPr lang="en-AU" b="0" i="1" smtClean="0">
                            <a:latin typeface="Cambria Math" panose="02040503050406030204" pitchFamily="18" charset="0"/>
                          </a:rPr>
                          <m:t>ℓ</m:t>
                        </m:r>
                      </m:sub>
                    </m:sSub>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𝑘</m:t>
                        </m:r>
                      </m:e>
                      <m:sup>
                        <m:r>
                          <a:rPr lang="en-AU" b="0" i="1" smtClean="0">
                            <a:latin typeface="Cambria Math" panose="02040503050406030204" pitchFamily="18" charset="0"/>
                          </a:rPr>
                          <m:t>2</m:t>
                        </m:r>
                      </m:sup>
                    </m:sSup>
                    <m:r>
                      <a:rPr lang="en-AU" b="0" i="1" smtClean="0">
                        <a:latin typeface="Cambria Math" panose="02040503050406030204" pitchFamily="18" charset="0"/>
                      </a:rPr>
                      <m:t>)</m:t>
                    </m:r>
                  </m:oMath>
                </a14:m>
                <a:r>
                  <a:rPr lang="en-US" i="1" dirty="0"/>
                  <a:t>, which, when used to integrate the leading-order perturbative evolution (DGLAP) equations, defines an evolution scheme for parton DFs that is </a:t>
                </a:r>
                <a:r>
                  <a:rPr lang="en-US" i="1" u="sng" dirty="0"/>
                  <a:t>all-orders</a:t>
                </a:r>
                <a:r>
                  <a:rPr lang="en-US" i="1" dirty="0"/>
                  <a:t> exact</a:t>
                </a:r>
                <a:r>
                  <a:rPr lang="en-US" dirty="0"/>
                  <a:t>.</a:t>
                </a:r>
              </a:p>
              <a:p>
                <a:r>
                  <a:rPr lang="en-US" dirty="0"/>
                  <a:t>CSM Process-Independent charge serves this purpose</a:t>
                </a:r>
              </a:p>
            </p:txBody>
          </p:sp>
        </mc:Choice>
        <mc:Fallback xmlns="">
          <p:sp>
            <p:nvSpPr>
              <p:cNvPr id="9" name="Content Placeholder 2">
                <a:extLst>
                  <a:ext uri="{FF2B5EF4-FFF2-40B4-BE49-F238E27FC236}">
                    <a16:creationId xmlns:a16="http://schemas.microsoft.com/office/drawing/2014/main" id="{77D9F95B-0B69-86BC-39AA-9651AEE564FA}"/>
                  </a:ext>
                </a:extLst>
              </p:cNvPr>
              <p:cNvSpPr>
                <a:spLocks noGrp="1" noRot="1" noChangeAspect="1" noMove="1" noResize="1" noEditPoints="1" noAdjustHandles="1" noChangeArrowheads="1" noChangeShapeType="1" noTextEdit="1"/>
              </p:cNvSpPr>
              <p:nvPr>
                <p:ph idx="1"/>
              </p:nvPr>
            </p:nvSpPr>
            <p:spPr>
              <a:xfrm>
                <a:off x="546097" y="1340768"/>
                <a:ext cx="6629400" cy="2938302"/>
              </a:xfrm>
              <a:blipFill>
                <a:blip r:embed="rId5"/>
                <a:stretch>
                  <a:fillRect l="-1012" t="-1452" r="-2024"/>
                </a:stretch>
              </a:blipFill>
            </p:spPr>
            <p:txBody>
              <a:bodyPr/>
              <a:lstStyle/>
              <a:p>
                <a:r>
                  <a:rPr lang="zh-CN" altLang="en-US">
                    <a:noFill/>
                  </a:rPr>
                  <a:t> </a:t>
                </a:r>
              </a:p>
            </p:txBody>
          </p:sp>
        </mc:Fallback>
      </mc:AlternateContent>
      <p:pic>
        <p:nvPicPr>
          <p:cNvPr id="10" name="Picture 12">
            <a:extLst>
              <a:ext uri="{FF2B5EF4-FFF2-40B4-BE49-F238E27FC236}">
                <a16:creationId xmlns:a16="http://schemas.microsoft.com/office/drawing/2014/main" id="{8C651483-CE0B-23C2-1C69-3DD333F441C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6928" y="3567841"/>
            <a:ext cx="3672408" cy="2780739"/>
          </a:xfrm>
          <a:prstGeom prst="rect">
            <a:avLst/>
          </a:prstGeom>
        </p:spPr>
      </p:pic>
      <p:pic>
        <p:nvPicPr>
          <p:cNvPr id="11" name="Picture 11" descr="Graphical user interface, text, application, email&#10;&#10;Description automatically generated">
            <a:extLst>
              <a:ext uri="{FF2B5EF4-FFF2-40B4-BE49-F238E27FC236}">
                <a16:creationId xmlns:a16="http://schemas.microsoft.com/office/drawing/2014/main" id="{0AE616B7-7C75-5B17-7BD9-A26D624E57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0352" y="762923"/>
            <a:ext cx="4434448" cy="3856720"/>
          </a:xfrm>
          <a:prstGeom prst="rect">
            <a:avLst/>
          </a:prstGeom>
        </p:spPr>
      </p:pic>
      <p:pic>
        <p:nvPicPr>
          <p:cNvPr id="13" name="Picture 7" descr="Text&#10;&#10;Description automatically generated">
            <a:extLst>
              <a:ext uri="{FF2B5EF4-FFF2-40B4-BE49-F238E27FC236}">
                <a16:creationId xmlns:a16="http://schemas.microsoft.com/office/drawing/2014/main" id="{3B5F7BC4-2ED5-AC80-224C-930AD3FD05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2144" y="4718975"/>
            <a:ext cx="4432928" cy="1638369"/>
          </a:xfrm>
          <a:prstGeom prst="rect">
            <a:avLst/>
          </a:prstGeom>
        </p:spPr>
      </p:pic>
      <p:sp>
        <p:nvSpPr>
          <p:cNvPr id="18" name="TextBox 6">
            <a:extLst>
              <a:ext uri="{FF2B5EF4-FFF2-40B4-BE49-F238E27FC236}">
                <a16:creationId xmlns:a16="http://schemas.microsoft.com/office/drawing/2014/main" id="{BC7D78CF-2B82-508D-7A95-E019BAF35244}"/>
              </a:ext>
            </a:extLst>
          </p:cNvPr>
          <p:cNvSpPr txBox="1"/>
          <p:nvPr/>
        </p:nvSpPr>
        <p:spPr>
          <a:xfrm>
            <a:off x="119336" y="30437"/>
            <a:ext cx="5897034" cy="738664"/>
          </a:xfrm>
          <a:prstGeom prst="rect">
            <a:avLst/>
          </a:prstGeom>
          <a:noFill/>
        </p:spPr>
        <p:txBody>
          <a:bodyPr wrap="square" rtlCol="0">
            <a:spAutoFit/>
          </a:bodyPr>
          <a:lstStyle/>
          <a:p>
            <a:r>
              <a:rPr lang="en-US" sz="1400" i="1" dirty="0">
                <a:solidFill>
                  <a:schemeClr val="accent1">
                    <a:lumMod val="75000"/>
                  </a:schemeClr>
                </a:solidFill>
              </a:rPr>
              <a:t>All-Orders Evolution of Parton Distributions: Principle, Practice, and Predictions</a:t>
            </a:r>
          </a:p>
          <a:p>
            <a:r>
              <a:rPr lang="en-US" sz="1400" dirty="0">
                <a:solidFill>
                  <a:schemeClr val="accent1">
                    <a:lumMod val="75000"/>
                  </a:schemeClr>
                </a:solidFill>
              </a:rPr>
              <a:t>Pei-Lin Yin (</a:t>
            </a:r>
            <a:r>
              <a:rPr lang="en-US" sz="1400" dirty="0" err="1">
                <a:solidFill>
                  <a:schemeClr val="accent1">
                    <a:lumMod val="75000"/>
                  </a:schemeClr>
                </a:solidFill>
              </a:rPr>
              <a:t>尹佩林</a:t>
            </a:r>
            <a:r>
              <a:rPr lang="en-US" sz="1400" dirty="0">
                <a:solidFill>
                  <a:schemeClr val="accent1">
                    <a:lumMod val="75000"/>
                  </a:schemeClr>
                </a:solidFill>
              </a:rPr>
              <a:t>) </a:t>
            </a:r>
            <a:r>
              <a:rPr lang="en-US" sz="1400" i="1" dirty="0">
                <a:solidFill>
                  <a:schemeClr val="accent1">
                    <a:lumMod val="75000"/>
                  </a:schemeClr>
                </a:solidFill>
              </a:rPr>
              <a:t>et al</a:t>
            </a:r>
            <a:r>
              <a:rPr lang="en-US" sz="1400" dirty="0">
                <a:solidFill>
                  <a:schemeClr val="accent1">
                    <a:lumMod val="75000"/>
                  </a:schemeClr>
                </a:solidFill>
              </a:rPr>
              <a:t>., e-Print: 2306.03274 [hep-</a:t>
            </a:r>
            <a:r>
              <a:rPr lang="en-US" sz="1400" dirty="0" err="1">
                <a:solidFill>
                  <a:schemeClr val="accent1">
                    <a:lumMod val="75000"/>
                  </a:schemeClr>
                </a:solidFill>
              </a:rPr>
              <a:t>ph</a:t>
            </a:r>
            <a:r>
              <a:rPr lang="en-US" sz="1400" dirty="0">
                <a:solidFill>
                  <a:schemeClr val="accent1">
                    <a:lumMod val="75000"/>
                  </a:schemeClr>
                </a:solidFill>
              </a:rPr>
              <a:t>] </a:t>
            </a:r>
          </a:p>
          <a:p>
            <a:r>
              <a:rPr lang="en-US" sz="1400" dirty="0">
                <a:solidFill>
                  <a:schemeClr val="accent1">
                    <a:lumMod val="75000"/>
                  </a:schemeClr>
                </a:solidFill>
              </a:rPr>
              <a:t>Chin. Phys. Lett. Express 40 (2023) 091201/1-8. </a:t>
            </a:r>
            <a:endParaRPr lang="en-AU" dirty="0">
              <a:solidFill>
                <a:schemeClr val="accent1">
                  <a:lumMod val="75000"/>
                </a:schemeClr>
              </a:solidFill>
            </a:endParaRPr>
          </a:p>
        </p:txBody>
      </p:sp>
      <p:pic>
        <p:nvPicPr>
          <p:cNvPr id="2" name="图片 1" descr="微信截图_20231025192325">
            <a:extLst>
              <a:ext uri="{FF2B5EF4-FFF2-40B4-BE49-F238E27FC236}">
                <a16:creationId xmlns:a16="http://schemas.microsoft.com/office/drawing/2014/main" id="{A692E4C1-9347-D869-5ECA-0327A3A9706B}"/>
              </a:ext>
            </a:extLst>
          </p:cNvPr>
          <p:cNvPicPr>
            <a:picLocks noChangeAspect="1"/>
          </p:cNvPicPr>
          <p:nvPr>
            <p:custDataLst>
              <p:tags r:id="rId1"/>
            </p:custDataLst>
          </p:nvPr>
        </p:nvPicPr>
        <p:blipFill>
          <a:blip r:embed="rId9"/>
          <a:stretch>
            <a:fillRect/>
          </a:stretch>
        </p:blipFill>
        <p:spPr>
          <a:xfrm>
            <a:off x="4483135" y="3501300"/>
            <a:ext cx="2314243" cy="2832590"/>
          </a:xfrm>
          <a:prstGeom prst="rect">
            <a:avLst/>
          </a:prstGeom>
        </p:spPr>
      </p:pic>
      <p:sp>
        <p:nvSpPr>
          <p:cNvPr id="3" name="Footer Placeholder 4">
            <a:extLst>
              <a:ext uri="{FF2B5EF4-FFF2-40B4-BE49-F238E27FC236}">
                <a16:creationId xmlns:a16="http://schemas.microsoft.com/office/drawing/2014/main" id="{5FE30FD1-BF88-1D24-297D-9B4D3E6B08D5}"/>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(21).</a:t>
            </a:r>
            <a:endParaRPr lang="en-US" dirty="0"/>
          </a:p>
        </p:txBody>
      </p:sp>
    </p:spTree>
    <p:extLst>
      <p:ext uri="{BB962C8B-B14F-4D97-AF65-F5344CB8AC3E}">
        <p14:creationId xmlns:p14="http://schemas.microsoft.com/office/powerpoint/2010/main" val="14072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300"/>
                                        <p:tgtEl>
                                          <p:spTgt spid="10"/>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913AC-E2E0-99A2-4443-4EF4AD297D8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D66ED-532D-330A-C542-454C673C69BF}"/>
              </a:ext>
            </a:extLst>
          </p:cNvPr>
          <p:cNvSpPr>
            <a:spLocks noGrp="1"/>
          </p:cNvSpPr>
          <p:nvPr>
            <p:ph idx="1"/>
          </p:nvPr>
        </p:nvSpPr>
        <p:spPr>
          <a:xfrm>
            <a:off x="532369" y="1253044"/>
            <a:ext cx="7541652" cy="4525963"/>
          </a:xfrm>
        </p:spPr>
        <p:txBody>
          <a:bodyPr/>
          <a:lstStyle/>
          <a:p>
            <a:pPr marL="0" indent="0">
              <a:buNone/>
            </a:pPr>
            <a:r>
              <a:rPr lang="en-US" altLang="zh-CN" sz="2000" dirty="0"/>
              <a:t>Helicity independent: </a:t>
            </a:r>
            <a:br>
              <a:rPr lang="en-US" altLang="zh-CN" sz="2000" dirty="0"/>
            </a:br>
            <a:endParaRPr lang="en-GB" altLang="zh-CN" sz="2000" dirty="0"/>
          </a:p>
          <a:p>
            <a:pPr marL="0" indent="0">
              <a:buNone/>
            </a:pPr>
            <a:endParaRPr lang="en-GB" altLang="zh-CN" sz="2000" dirty="0"/>
          </a:p>
        </p:txBody>
      </p:sp>
      <p:sp>
        <p:nvSpPr>
          <p:cNvPr id="6" name="Slide Number Placeholder 5">
            <a:extLst>
              <a:ext uri="{FF2B5EF4-FFF2-40B4-BE49-F238E27FC236}">
                <a16:creationId xmlns:a16="http://schemas.microsoft.com/office/drawing/2014/main" id="{C91F81C4-DBDD-320B-08C7-B72A73359E89}"/>
              </a:ext>
            </a:extLst>
          </p:cNvPr>
          <p:cNvSpPr>
            <a:spLocks noGrp="1"/>
          </p:cNvSpPr>
          <p:nvPr>
            <p:ph type="sldNum" sz="quarter" idx="12"/>
          </p:nvPr>
        </p:nvSpPr>
        <p:spPr/>
        <p:txBody>
          <a:bodyPr/>
          <a:lstStyle/>
          <a:p>
            <a:fld id="{87034D8C-3CB4-402A-BC46-2AB14C0FE90A}" type="slidenum">
              <a:rPr lang="en-US" smtClean="0"/>
              <a:pPr/>
              <a:t>3</a:t>
            </a:fld>
            <a:endParaRPr lang="en-US"/>
          </a:p>
        </p:txBody>
      </p:sp>
      <p:sp>
        <p:nvSpPr>
          <p:cNvPr id="12" name="Footer Placeholder 4">
            <a:extLst>
              <a:ext uri="{FF2B5EF4-FFF2-40B4-BE49-F238E27FC236}">
                <a16:creationId xmlns:a16="http://schemas.microsoft.com/office/drawing/2014/main" id="{43E716B6-A217-5893-F98A-E99ACDEE0F9D}"/>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pic>
        <p:nvPicPr>
          <p:cNvPr id="13" name="图片 12">
            <a:extLst>
              <a:ext uri="{FF2B5EF4-FFF2-40B4-BE49-F238E27FC236}">
                <a16:creationId xmlns:a16="http://schemas.microsoft.com/office/drawing/2014/main" id="{F3D583A1-95B0-9929-60C6-BF08454F6982}"/>
              </a:ext>
            </a:extLst>
          </p:cNvPr>
          <p:cNvPicPr>
            <a:picLocks noChangeAspect="1"/>
          </p:cNvPicPr>
          <p:nvPr/>
        </p:nvPicPr>
        <p:blipFill>
          <a:blip r:embed="rId3"/>
          <a:stretch>
            <a:fillRect/>
          </a:stretch>
        </p:blipFill>
        <p:spPr>
          <a:xfrm>
            <a:off x="586574" y="1706506"/>
            <a:ext cx="3480954" cy="1143000"/>
          </a:xfrm>
          <a:prstGeom prst="rect">
            <a:avLst/>
          </a:prstGeom>
        </p:spPr>
      </p:pic>
      <p:pic>
        <p:nvPicPr>
          <p:cNvPr id="15" name="图片 14">
            <a:extLst>
              <a:ext uri="{FF2B5EF4-FFF2-40B4-BE49-F238E27FC236}">
                <a16:creationId xmlns:a16="http://schemas.microsoft.com/office/drawing/2014/main" id="{D35B5F7F-CC2E-ECCD-27AB-3D8AA7A94CAA}"/>
              </a:ext>
            </a:extLst>
          </p:cNvPr>
          <p:cNvPicPr>
            <a:picLocks noChangeAspect="1"/>
          </p:cNvPicPr>
          <p:nvPr/>
        </p:nvPicPr>
        <p:blipFill>
          <a:blip r:embed="rId4"/>
          <a:stretch>
            <a:fillRect/>
          </a:stretch>
        </p:blipFill>
        <p:spPr>
          <a:xfrm>
            <a:off x="566630" y="2886260"/>
            <a:ext cx="3470176" cy="3259437"/>
          </a:xfrm>
          <a:prstGeom prst="rect">
            <a:avLst/>
          </a:prstGeom>
        </p:spPr>
      </p:pic>
      <p:pic>
        <p:nvPicPr>
          <p:cNvPr id="19" name="图片 18">
            <a:extLst>
              <a:ext uri="{FF2B5EF4-FFF2-40B4-BE49-F238E27FC236}">
                <a16:creationId xmlns:a16="http://schemas.microsoft.com/office/drawing/2014/main" id="{7ADD702D-7C03-ABDE-E781-1FC115DE303E}"/>
              </a:ext>
            </a:extLst>
          </p:cNvPr>
          <p:cNvPicPr>
            <a:picLocks noChangeAspect="1"/>
          </p:cNvPicPr>
          <p:nvPr/>
        </p:nvPicPr>
        <p:blipFill>
          <a:blip r:embed="rId5"/>
          <a:stretch>
            <a:fillRect/>
          </a:stretch>
        </p:blipFill>
        <p:spPr>
          <a:xfrm>
            <a:off x="4303195" y="322262"/>
            <a:ext cx="3480954" cy="1638930"/>
          </a:xfrm>
          <a:prstGeom prst="rect">
            <a:avLst/>
          </a:prstGeom>
        </p:spPr>
      </p:pic>
      <p:pic>
        <p:nvPicPr>
          <p:cNvPr id="21" name="图片 20">
            <a:extLst>
              <a:ext uri="{FF2B5EF4-FFF2-40B4-BE49-F238E27FC236}">
                <a16:creationId xmlns:a16="http://schemas.microsoft.com/office/drawing/2014/main" id="{D97222E4-B2E8-4271-5428-F766B9916FCF}"/>
              </a:ext>
            </a:extLst>
          </p:cNvPr>
          <p:cNvPicPr>
            <a:picLocks noChangeAspect="1"/>
          </p:cNvPicPr>
          <p:nvPr/>
        </p:nvPicPr>
        <p:blipFill>
          <a:blip r:embed="rId6"/>
          <a:stretch>
            <a:fillRect/>
          </a:stretch>
        </p:blipFill>
        <p:spPr>
          <a:xfrm>
            <a:off x="4290947" y="1908473"/>
            <a:ext cx="3469770" cy="369533"/>
          </a:xfrm>
          <a:prstGeom prst="rect">
            <a:avLst/>
          </a:prstGeom>
        </p:spPr>
      </p:pic>
      <p:pic>
        <p:nvPicPr>
          <p:cNvPr id="27" name="图片 26">
            <a:extLst>
              <a:ext uri="{FF2B5EF4-FFF2-40B4-BE49-F238E27FC236}">
                <a16:creationId xmlns:a16="http://schemas.microsoft.com/office/drawing/2014/main" id="{A7A4D78D-1B42-73EF-1373-F74615F7A8FE}"/>
              </a:ext>
            </a:extLst>
          </p:cNvPr>
          <p:cNvPicPr>
            <a:picLocks noChangeAspect="1"/>
          </p:cNvPicPr>
          <p:nvPr/>
        </p:nvPicPr>
        <p:blipFill>
          <a:blip r:embed="rId7"/>
          <a:stretch>
            <a:fillRect/>
          </a:stretch>
        </p:blipFill>
        <p:spPr>
          <a:xfrm>
            <a:off x="4312773" y="2384215"/>
            <a:ext cx="3447944" cy="932058"/>
          </a:xfrm>
          <a:prstGeom prst="rect">
            <a:avLst/>
          </a:prstGeom>
        </p:spPr>
      </p:pic>
      <p:pic>
        <p:nvPicPr>
          <p:cNvPr id="29" name="图片 28">
            <a:extLst>
              <a:ext uri="{FF2B5EF4-FFF2-40B4-BE49-F238E27FC236}">
                <a16:creationId xmlns:a16="http://schemas.microsoft.com/office/drawing/2014/main" id="{34FBF72C-CF40-CE9E-DB27-48CC7D79E719}"/>
              </a:ext>
            </a:extLst>
          </p:cNvPr>
          <p:cNvPicPr>
            <a:picLocks noChangeAspect="1"/>
          </p:cNvPicPr>
          <p:nvPr/>
        </p:nvPicPr>
        <p:blipFill>
          <a:blip r:embed="rId8"/>
          <a:stretch>
            <a:fillRect/>
          </a:stretch>
        </p:blipFill>
        <p:spPr>
          <a:xfrm>
            <a:off x="4303195" y="3458934"/>
            <a:ext cx="3480954" cy="2658867"/>
          </a:xfrm>
          <a:prstGeom prst="rect">
            <a:avLst/>
          </a:prstGeom>
        </p:spPr>
      </p:pic>
      <p:pic>
        <p:nvPicPr>
          <p:cNvPr id="31" name="图片 30">
            <a:extLst>
              <a:ext uri="{FF2B5EF4-FFF2-40B4-BE49-F238E27FC236}">
                <a16:creationId xmlns:a16="http://schemas.microsoft.com/office/drawing/2014/main" id="{B6C72A5B-ACA9-A7CA-8905-6C2F98A91AA2}"/>
              </a:ext>
            </a:extLst>
          </p:cNvPr>
          <p:cNvPicPr>
            <a:picLocks noChangeAspect="1"/>
          </p:cNvPicPr>
          <p:nvPr/>
        </p:nvPicPr>
        <p:blipFill>
          <a:blip r:embed="rId9"/>
          <a:stretch>
            <a:fillRect/>
          </a:stretch>
        </p:blipFill>
        <p:spPr>
          <a:xfrm>
            <a:off x="7984136" y="295128"/>
            <a:ext cx="3479102" cy="3676564"/>
          </a:xfrm>
          <a:prstGeom prst="rect">
            <a:avLst/>
          </a:prstGeom>
        </p:spPr>
      </p:pic>
      <p:pic>
        <p:nvPicPr>
          <p:cNvPr id="33" name="图片 32">
            <a:extLst>
              <a:ext uri="{FF2B5EF4-FFF2-40B4-BE49-F238E27FC236}">
                <a16:creationId xmlns:a16="http://schemas.microsoft.com/office/drawing/2014/main" id="{AAF2C41D-D8EC-52A3-0704-01667F578715}"/>
              </a:ext>
            </a:extLst>
          </p:cNvPr>
          <p:cNvPicPr>
            <a:picLocks noChangeAspect="1"/>
          </p:cNvPicPr>
          <p:nvPr/>
        </p:nvPicPr>
        <p:blipFill>
          <a:blip r:embed="rId10"/>
          <a:stretch>
            <a:fillRect/>
          </a:stretch>
        </p:blipFill>
        <p:spPr>
          <a:xfrm>
            <a:off x="7984136" y="4017726"/>
            <a:ext cx="3540198" cy="2721790"/>
          </a:xfrm>
          <a:prstGeom prst="rect">
            <a:avLst/>
          </a:prstGeom>
        </p:spPr>
      </p:pic>
      <p:pic>
        <p:nvPicPr>
          <p:cNvPr id="40" name="图片 39">
            <a:extLst>
              <a:ext uri="{FF2B5EF4-FFF2-40B4-BE49-F238E27FC236}">
                <a16:creationId xmlns:a16="http://schemas.microsoft.com/office/drawing/2014/main" id="{B6C0913D-9EEE-A14A-BAAC-EA86D774EBC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4333" y="124636"/>
            <a:ext cx="3043351" cy="1135368"/>
          </a:xfrm>
          <a:prstGeom prst="rect">
            <a:avLst/>
          </a:prstGeom>
        </p:spPr>
      </p:pic>
      <p:sp>
        <p:nvSpPr>
          <p:cNvPr id="4" name="矩形 3">
            <a:extLst>
              <a:ext uri="{FF2B5EF4-FFF2-40B4-BE49-F238E27FC236}">
                <a16:creationId xmlns:a16="http://schemas.microsoft.com/office/drawing/2014/main" id="{6DD6917B-F7FF-42D0-C2AB-815FB3352F23}"/>
              </a:ext>
            </a:extLst>
          </p:cNvPr>
          <p:cNvSpPr/>
          <p:nvPr/>
        </p:nvSpPr>
        <p:spPr bwMode="auto">
          <a:xfrm>
            <a:off x="566630" y="4510898"/>
            <a:ext cx="3480107" cy="544775"/>
          </a:xfrm>
          <a:prstGeom prst="rect">
            <a:avLst/>
          </a:prstGeom>
          <a:noFill/>
          <a:ln>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Calibri" panose="020F0502020204030204" pitchFamily="34" charset="0"/>
            </a:endParaRPr>
          </a:p>
        </p:txBody>
      </p:sp>
      <p:sp>
        <p:nvSpPr>
          <p:cNvPr id="5" name="矩形 4">
            <a:extLst>
              <a:ext uri="{FF2B5EF4-FFF2-40B4-BE49-F238E27FC236}">
                <a16:creationId xmlns:a16="http://schemas.microsoft.com/office/drawing/2014/main" id="{1E1196C4-8F02-7DDE-219B-0B355EEBD2BB}"/>
              </a:ext>
            </a:extLst>
          </p:cNvPr>
          <p:cNvSpPr/>
          <p:nvPr/>
        </p:nvSpPr>
        <p:spPr bwMode="auto">
          <a:xfrm>
            <a:off x="4313620" y="2864402"/>
            <a:ext cx="3480107" cy="544775"/>
          </a:xfrm>
          <a:prstGeom prst="rect">
            <a:avLst/>
          </a:prstGeom>
          <a:noFill/>
          <a:ln>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Calibri" panose="020F0502020204030204" pitchFamily="34" charset="0"/>
            </a:endParaRPr>
          </a:p>
        </p:txBody>
      </p:sp>
      <p:sp>
        <p:nvSpPr>
          <p:cNvPr id="9" name="矩形 8">
            <a:extLst>
              <a:ext uri="{FF2B5EF4-FFF2-40B4-BE49-F238E27FC236}">
                <a16:creationId xmlns:a16="http://schemas.microsoft.com/office/drawing/2014/main" id="{963589B6-97A0-43B6-E4E4-3D19BECCCD3A}"/>
              </a:ext>
            </a:extLst>
          </p:cNvPr>
          <p:cNvSpPr/>
          <p:nvPr/>
        </p:nvSpPr>
        <p:spPr bwMode="auto">
          <a:xfrm>
            <a:off x="8000695" y="5723950"/>
            <a:ext cx="3480107" cy="544775"/>
          </a:xfrm>
          <a:prstGeom prst="rect">
            <a:avLst/>
          </a:prstGeom>
          <a:noFill/>
          <a:ln>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Calibri" panose="020F0502020204030204" pitchFamily="34" charset="0"/>
            </a:endParaRPr>
          </a:p>
        </p:txBody>
      </p:sp>
      <p:sp>
        <p:nvSpPr>
          <p:cNvPr id="10" name="矩形 9">
            <a:extLst>
              <a:ext uri="{FF2B5EF4-FFF2-40B4-BE49-F238E27FC236}">
                <a16:creationId xmlns:a16="http://schemas.microsoft.com/office/drawing/2014/main" id="{159251C2-FA6D-868C-1189-7CAD990C5519}"/>
              </a:ext>
            </a:extLst>
          </p:cNvPr>
          <p:cNvSpPr/>
          <p:nvPr/>
        </p:nvSpPr>
        <p:spPr bwMode="auto">
          <a:xfrm>
            <a:off x="590246" y="64494"/>
            <a:ext cx="3178870" cy="1242708"/>
          </a:xfrm>
          <a:prstGeom prst="rect">
            <a:avLst/>
          </a:prstGeom>
          <a:noFill/>
          <a:ln>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320519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CE8C7-6B5D-520D-19C8-9331ECF6081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F7D23-C3F8-810C-143D-3B7D36B74620}"/>
              </a:ext>
            </a:extLst>
          </p:cNvPr>
          <p:cNvSpPr>
            <a:spLocks noGrp="1"/>
          </p:cNvSpPr>
          <p:nvPr>
            <p:ph idx="1"/>
          </p:nvPr>
        </p:nvSpPr>
        <p:spPr>
          <a:xfrm>
            <a:off x="532369" y="1253044"/>
            <a:ext cx="7541652" cy="4525963"/>
          </a:xfrm>
        </p:spPr>
        <p:txBody>
          <a:bodyPr/>
          <a:lstStyle/>
          <a:p>
            <a:pPr marL="0" indent="0">
              <a:buNone/>
            </a:pPr>
            <a:r>
              <a:rPr lang="en-US" altLang="zh-CN" sz="2000" dirty="0"/>
              <a:t>Helicity dependent: </a:t>
            </a:r>
            <a:br>
              <a:rPr lang="en-US" altLang="zh-CN" sz="2000" dirty="0"/>
            </a:br>
            <a:endParaRPr lang="en-GB" altLang="zh-CN" sz="2000" dirty="0"/>
          </a:p>
          <a:p>
            <a:pPr marL="0" indent="0">
              <a:buNone/>
            </a:pPr>
            <a:endParaRPr lang="en-GB" altLang="zh-CN" sz="2000" dirty="0"/>
          </a:p>
        </p:txBody>
      </p:sp>
      <p:sp>
        <p:nvSpPr>
          <p:cNvPr id="6" name="Slide Number Placeholder 5">
            <a:extLst>
              <a:ext uri="{FF2B5EF4-FFF2-40B4-BE49-F238E27FC236}">
                <a16:creationId xmlns:a16="http://schemas.microsoft.com/office/drawing/2014/main" id="{0A699F81-E189-39CA-14B9-9445E596D2B8}"/>
              </a:ext>
            </a:extLst>
          </p:cNvPr>
          <p:cNvSpPr>
            <a:spLocks noGrp="1"/>
          </p:cNvSpPr>
          <p:nvPr>
            <p:ph type="sldNum" sz="quarter" idx="12"/>
          </p:nvPr>
        </p:nvSpPr>
        <p:spPr/>
        <p:txBody>
          <a:bodyPr/>
          <a:lstStyle/>
          <a:p>
            <a:fld id="{87034D8C-3CB4-402A-BC46-2AB14C0FE90A}" type="slidenum">
              <a:rPr lang="en-US" smtClean="0"/>
              <a:pPr/>
              <a:t>4</a:t>
            </a:fld>
            <a:endParaRPr lang="en-US"/>
          </a:p>
        </p:txBody>
      </p:sp>
      <p:pic>
        <p:nvPicPr>
          <p:cNvPr id="2" name="图片 1">
            <a:extLst>
              <a:ext uri="{FF2B5EF4-FFF2-40B4-BE49-F238E27FC236}">
                <a16:creationId xmlns:a16="http://schemas.microsoft.com/office/drawing/2014/main" id="{0621FD18-6DEE-76CD-EA62-6137F0A81739}"/>
              </a:ext>
            </a:extLst>
          </p:cNvPr>
          <p:cNvPicPr>
            <a:picLocks noChangeAspect="1"/>
          </p:cNvPicPr>
          <p:nvPr/>
        </p:nvPicPr>
        <p:blipFill>
          <a:blip r:embed="rId3"/>
          <a:stretch>
            <a:fillRect/>
          </a:stretch>
        </p:blipFill>
        <p:spPr>
          <a:xfrm>
            <a:off x="711198" y="28275"/>
            <a:ext cx="2589074" cy="1214846"/>
          </a:xfrm>
          <a:prstGeom prst="rect">
            <a:avLst/>
          </a:prstGeom>
        </p:spPr>
      </p:pic>
      <p:pic>
        <p:nvPicPr>
          <p:cNvPr id="5" name="图片 4">
            <a:extLst>
              <a:ext uri="{FF2B5EF4-FFF2-40B4-BE49-F238E27FC236}">
                <a16:creationId xmlns:a16="http://schemas.microsoft.com/office/drawing/2014/main" id="{FB0068A8-9D25-D358-0407-17F14A796BDA}"/>
              </a:ext>
            </a:extLst>
          </p:cNvPr>
          <p:cNvPicPr>
            <a:picLocks noChangeAspect="1"/>
          </p:cNvPicPr>
          <p:nvPr/>
        </p:nvPicPr>
        <p:blipFill>
          <a:blip r:embed="rId4"/>
          <a:stretch>
            <a:fillRect/>
          </a:stretch>
        </p:blipFill>
        <p:spPr>
          <a:xfrm>
            <a:off x="370656" y="1893503"/>
            <a:ext cx="3754856" cy="2457632"/>
          </a:xfrm>
          <a:prstGeom prst="rect">
            <a:avLst/>
          </a:prstGeom>
        </p:spPr>
      </p:pic>
      <p:pic>
        <p:nvPicPr>
          <p:cNvPr id="8" name="图片 7">
            <a:extLst>
              <a:ext uri="{FF2B5EF4-FFF2-40B4-BE49-F238E27FC236}">
                <a16:creationId xmlns:a16="http://schemas.microsoft.com/office/drawing/2014/main" id="{85E0BB8E-2A9D-C509-8AA4-97EB79CD8C72}"/>
              </a:ext>
            </a:extLst>
          </p:cNvPr>
          <p:cNvPicPr>
            <a:picLocks noChangeAspect="1"/>
          </p:cNvPicPr>
          <p:nvPr/>
        </p:nvPicPr>
        <p:blipFill>
          <a:blip r:embed="rId5"/>
          <a:stretch>
            <a:fillRect/>
          </a:stretch>
        </p:blipFill>
        <p:spPr>
          <a:xfrm>
            <a:off x="370869" y="4361058"/>
            <a:ext cx="3754643" cy="1616304"/>
          </a:xfrm>
          <a:prstGeom prst="rect">
            <a:avLst/>
          </a:prstGeom>
        </p:spPr>
      </p:pic>
      <p:pic>
        <p:nvPicPr>
          <p:cNvPr id="10" name="图片 9">
            <a:extLst>
              <a:ext uri="{FF2B5EF4-FFF2-40B4-BE49-F238E27FC236}">
                <a16:creationId xmlns:a16="http://schemas.microsoft.com/office/drawing/2014/main" id="{21F6C14C-AD2D-C595-B51F-B6A482A8C815}"/>
              </a:ext>
            </a:extLst>
          </p:cNvPr>
          <p:cNvPicPr>
            <a:picLocks noChangeAspect="1"/>
          </p:cNvPicPr>
          <p:nvPr/>
        </p:nvPicPr>
        <p:blipFill>
          <a:blip r:embed="rId6"/>
          <a:stretch>
            <a:fillRect/>
          </a:stretch>
        </p:blipFill>
        <p:spPr>
          <a:xfrm>
            <a:off x="4228163" y="407854"/>
            <a:ext cx="3544717" cy="2507471"/>
          </a:xfrm>
          <a:prstGeom prst="rect">
            <a:avLst/>
          </a:prstGeom>
        </p:spPr>
      </p:pic>
      <p:pic>
        <p:nvPicPr>
          <p:cNvPr id="14" name="图片 13">
            <a:extLst>
              <a:ext uri="{FF2B5EF4-FFF2-40B4-BE49-F238E27FC236}">
                <a16:creationId xmlns:a16="http://schemas.microsoft.com/office/drawing/2014/main" id="{DD6FCC40-E2B6-F3BE-B84A-D431D004DAAB}"/>
              </a:ext>
            </a:extLst>
          </p:cNvPr>
          <p:cNvPicPr>
            <a:picLocks noChangeAspect="1"/>
          </p:cNvPicPr>
          <p:nvPr/>
        </p:nvPicPr>
        <p:blipFill>
          <a:blip r:embed="rId7"/>
          <a:stretch>
            <a:fillRect/>
          </a:stretch>
        </p:blipFill>
        <p:spPr>
          <a:xfrm>
            <a:off x="4297600" y="2942568"/>
            <a:ext cx="3479101" cy="3593170"/>
          </a:xfrm>
          <a:prstGeom prst="rect">
            <a:avLst/>
          </a:prstGeom>
        </p:spPr>
      </p:pic>
      <p:pic>
        <p:nvPicPr>
          <p:cNvPr id="17" name="图片 16">
            <a:extLst>
              <a:ext uri="{FF2B5EF4-FFF2-40B4-BE49-F238E27FC236}">
                <a16:creationId xmlns:a16="http://schemas.microsoft.com/office/drawing/2014/main" id="{3C033E25-0AB8-A0F7-7627-7E4488912EF8}"/>
              </a:ext>
            </a:extLst>
          </p:cNvPr>
          <p:cNvPicPr>
            <a:picLocks noChangeAspect="1"/>
          </p:cNvPicPr>
          <p:nvPr/>
        </p:nvPicPr>
        <p:blipFill>
          <a:blip r:embed="rId8"/>
          <a:stretch>
            <a:fillRect/>
          </a:stretch>
        </p:blipFill>
        <p:spPr>
          <a:xfrm>
            <a:off x="8002414" y="407854"/>
            <a:ext cx="3478388" cy="1245990"/>
          </a:xfrm>
          <a:prstGeom prst="rect">
            <a:avLst/>
          </a:prstGeom>
        </p:spPr>
      </p:pic>
      <p:pic>
        <p:nvPicPr>
          <p:cNvPr id="20" name="图片 19">
            <a:extLst>
              <a:ext uri="{FF2B5EF4-FFF2-40B4-BE49-F238E27FC236}">
                <a16:creationId xmlns:a16="http://schemas.microsoft.com/office/drawing/2014/main" id="{D5F4CD8A-0EE5-D8D2-E8FB-EB24B4CFE222}"/>
              </a:ext>
            </a:extLst>
          </p:cNvPr>
          <p:cNvPicPr>
            <a:picLocks noChangeAspect="1"/>
          </p:cNvPicPr>
          <p:nvPr/>
        </p:nvPicPr>
        <p:blipFill>
          <a:blip r:embed="rId9"/>
          <a:stretch>
            <a:fillRect/>
          </a:stretch>
        </p:blipFill>
        <p:spPr>
          <a:xfrm>
            <a:off x="7874971" y="1690052"/>
            <a:ext cx="3663140" cy="2653847"/>
          </a:xfrm>
          <a:prstGeom prst="rect">
            <a:avLst/>
          </a:prstGeom>
        </p:spPr>
      </p:pic>
      <p:pic>
        <p:nvPicPr>
          <p:cNvPr id="23" name="图片 22">
            <a:extLst>
              <a:ext uri="{FF2B5EF4-FFF2-40B4-BE49-F238E27FC236}">
                <a16:creationId xmlns:a16="http://schemas.microsoft.com/office/drawing/2014/main" id="{FD88A6F6-334D-29E9-DE7D-6ECC5CE1D902}"/>
              </a:ext>
            </a:extLst>
          </p:cNvPr>
          <p:cNvPicPr>
            <a:picLocks noChangeAspect="1"/>
          </p:cNvPicPr>
          <p:nvPr/>
        </p:nvPicPr>
        <p:blipFill>
          <a:blip r:embed="rId10"/>
          <a:stretch>
            <a:fillRect/>
          </a:stretch>
        </p:blipFill>
        <p:spPr>
          <a:xfrm>
            <a:off x="8074021" y="4380107"/>
            <a:ext cx="3406781" cy="2394866"/>
          </a:xfrm>
          <a:prstGeom prst="rect">
            <a:avLst/>
          </a:prstGeom>
        </p:spPr>
      </p:pic>
      <p:sp>
        <p:nvSpPr>
          <p:cNvPr id="7" name="Footer Placeholder 4">
            <a:extLst>
              <a:ext uri="{FF2B5EF4-FFF2-40B4-BE49-F238E27FC236}">
                <a16:creationId xmlns:a16="http://schemas.microsoft.com/office/drawing/2014/main" id="{326B7C94-03CF-AA0F-442D-954E04460790}"/>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sp>
        <p:nvSpPr>
          <p:cNvPr id="4" name="矩形 3">
            <a:extLst>
              <a:ext uri="{FF2B5EF4-FFF2-40B4-BE49-F238E27FC236}">
                <a16:creationId xmlns:a16="http://schemas.microsoft.com/office/drawing/2014/main" id="{234A773A-A02E-A1DC-8E73-DF8DD3C74E86}"/>
              </a:ext>
            </a:extLst>
          </p:cNvPr>
          <p:cNvSpPr/>
          <p:nvPr/>
        </p:nvSpPr>
        <p:spPr bwMode="auto">
          <a:xfrm>
            <a:off x="531695" y="28275"/>
            <a:ext cx="2948080" cy="1242708"/>
          </a:xfrm>
          <a:prstGeom prst="rect">
            <a:avLst/>
          </a:prstGeom>
          <a:noFill/>
          <a:ln>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38983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4E84A-8D35-3D86-47FE-EA74EED86ED1}"/>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68EE94F-32D1-84C6-D95C-651BF9B609FB}"/>
              </a:ext>
            </a:extLst>
          </p:cNvPr>
          <p:cNvSpPr>
            <a:spLocks noGrp="1"/>
          </p:cNvSpPr>
          <p:nvPr>
            <p:ph type="sldNum" sz="quarter" idx="12"/>
          </p:nvPr>
        </p:nvSpPr>
        <p:spPr/>
        <p:txBody>
          <a:bodyPr/>
          <a:lstStyle/>
          <a:p>
            <a:fld id="{87034D8C-3CB4-402A-BC46-2AB14C0FE90A}" type="slidenum">
              <a:rPr lang="en-US" smtClean="0"/>
              <a:pPr/>
              <a:t>5</a:t>
            </a:fld>
            <a:endParaRPr lang="en-US"/>
          </a:p>
        </p:txBody>
      </p:sp>
      <p:sp>
        <p:nvSpPr>
          <p:cNvPr id="7" name="Footer Placeholder 4">
            <a:extLst>
              <a:ext uri="{FF2B5EF4-FFF2-40B4-BE49-F238E27FC236}">
                <a16:creationId xmlns:a16="http://schemas.microsoft.com/office/drawing/2014/main" id="{A25B7222-3482-7BD2-73B2-923322A26C96}"/>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pic>
        <p:nvPicPr>
          <p:cNvPr id="13" name="图片 12">
            <a:extLst>
              <a:ext uri="{FF2B5EF4-FFF2-40B4-BE49-F238E27FC236}">
                <a16:creationId xmlns:a16="http://schemas.microsoft.com/office/drawing/2014/main" id="{B497A4E6-155B-0A0A-ABB7-25CEBA5E4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64" y="1335576"/>
            <a:ext cx="3384376" cy="3846129"/>
          </a:xfrm>
          <a:prstGeom prst="rect">
            <a:avLst/>
          </a:prstGeom>
        </p:spPr>
      </p:pic>
      <p:pic>
        <p:nvPicPr>
          <p:cNvPr id="16" name="图片 15">
            <a:extLst>
              <a:ext uri="{FF2B5EF4-FFF2-40B4-BE49-F238E27FC236}">
                <a16:creationId xmlns:a16="http://schemas.microsoft.com/office/drawing/2014/main" id="{D48E7685-2EF4-9209-3C60-F29CE92AFB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964" y="5245262"/>
            <a:ext cx="3305780" cy="902067"/>
          </a:xfrm>
          <a:prstGeom prst="rect">
            <a:avLst/>
          </a:prstGeom>
        </p:spPr>
      </p:pic>
      <p:pic>
        <p:nvPicPr>
          <p:cNvPr id="22" name="图片 21">
            <a:extLst>
              <a:ext uri="{FF2B5EF4-FFF2-40B4-BE49-F238E27FC236}">
                <a16:creationId xmlns:a16="http://schemas.microsoft.com/office/drawing/2014/main" id="{2D5E61F7-ECD0-2A2E-D0A9-14BC4D789B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2486" y="441235"/>
            <a:ext cx="3458257" cy="2669237"/>
          </a:xfrm>
          <a:prstGeom prst="rect">
            <a:avLst/>
          </a:prstGeom>
        </p:spPr>
      </p:pic>
      <p:pic>
        <p:nvPicPr>
          <p:cNvPr id="25" name="图片 24">
            <a:extLst>
              <a:ext uri="{FF2B5EF4-FFF2-40B4-BE49-F238E27FC236}">
                <a16:creationId xmlns:a16="http://schemas.microsoft.com/office/drawing/2014/main" id="{7AC5A24F-AA49-2413-5CC5-71BF3C6C73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0076" y="399093"/>
            <a:ext cx="3397929" cy="3593533"/>
          </a:xfrm>
          <a:prstGeom prst="rect">
            <a:avLst/>
          </a:prstGeom>
        </p:spPr>
      </p:pic>
      <p:pic>
        <p:nvPicPr>
          <p:cNvPr id="27" name="图片 26">
            <a:extLst>
              <a:ext uri="{FF2B5EF4-FFF2-40B4-BE49-F238E27FC236}">
                <a16:creationId xmlns:a16="http://schemas.microsoft.com/office/drawing/2014/main" id="{86888AA5-837D-9CE4-5A1D-B2B3AE803C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6023" y="4034768"/>
            <a:ext cx="3285698" cy="720080"/>
          </a:xfrm>
          <a:prstGeom prst="rect">
            <a:avLst/>
          </a:prstGeom>
        </p:spPr>
      </p:pic>
      <p:pic>
        <p:nvPicPr>
          <p:cNvPr id="29" name="图片 28">
            <a:extLst>
              <a:ext uri="{FF2B5EF4-FFF2-40B4-BE49-F238E27FC236}">
                <a16:creationId xmlns:a16="http://schemas.microsoft.com/office/drawing/2014/main" id="{5ACA4A65-6AB3-C974-885B-0435B385BC9D}"/>
              </a:ext>
            </a:extLst>
          </p:cNvPr>
          <p:cNvPicPr>
            <a:picLocks noChangeAspect="1"/>
          </p:cNvPicPr>
          <p:nvPr/>
        </p:nvPicPr>
        <p:blipFill>
          <a:blip r:embed="rId8">
            <a:extLst>
              <a:ext uri="{28A0092B-C50C-407E-A947-70E740481C1C}">
                <a14:useLocalDpi xmlns:a14="http://schemas.microsoft.com/office/drawing/2010/main" val="0"/>
              </a:ext>
            </a:extLst>
          </a:blip>
          <a:srcRect t="43912"/>
          <a:stretch/>
        </p:blipFill>
        <p:spPr>
          <a:xfrm>
            <a:off x="4332307" y="4796990"/>
            <a:ext cx="3285698" cy="1381394"/>
          </a:xfrm>
          <a:prstGeom prst="rect">
            <a:avLst/>
          </a:prstGeom>
        </p:spPr>
      </p:pic>
      <p:pic>
        <p:nvPicPr>
          <p:cNvPr id="31" name="图片 30">
            <a:extLst>
              <a:ext uri="{FF2B5EF4-FFF2-40B4-BE49-F238E27FC236}">
                <a16:creationId xmlns:a16="http://schemas.microsoft.com/office/drawing/2014/main" id="{C0AAE6D5-3A54-D57B-4F23-923BD77751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12486" y="3234010"/>
            <a:ext cx="3458257" cy="2239686"/>
          </a:xfrm>
          <a:prstGeom prst="rect">
            <a:avLst/>
          </a:prstGeom>
        </p:spPr>
      </p:pic>
      <p:pic>
        <p:nvPicPr>
          <p:cNvPr id="33" name="图片 32">
            <a:extLst>
              <a:ext uri="{FF2B5EF4-FFF2-40B4-BE49-F238E27FC236}">
                <a16:creationId xmlns:a16="http://schemas.microsoft.com/office/drawing/2014/main" id="{98C26DA7-F982-20AB-A4B6-F0BB4DCBA0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16305" y="231230"/>
            <a:ext cx="2058814" cy="965984"/>
          </a:xfrm>
          <a:prstGeom prst="rect">
            <a:avLst/>
          </a:prstGeom>
        </p:spPr>
      </p:pic>
      <p:pic>
        <p:nvPicPr>
          <p:cNvPr id="35" name="图片 34">
            <a:extLst>
              <a:ext uri="{FF2B5EF4-FFF2-40B4-BE49-F238E27FC236}">
                <a16:creationId xmlns:a16="http://schemas.microsoft.com/office/drawing/2014/main" id="{E966F512-9C51-602C-318B-D20518D2A87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5027" y="173467"/>
            <a:ext cx="1289556" cy="297590"/>
          </a:xfrm>
          <a:prstGeom prst="rect">
            <a:avLst/>
          </a:prstGeom>
        </p:spPr>
      </p:pic>
      <p:pic>
        <p:nvPicPr>
          <p:cNvPr id="37" name="图片 36">
            <a:extLst>
              <a:ext uri="{FF2B5EF4-FFF2-40B4-BE49-F238E27FC236}">
                <a16:creationId xmlns:a16="http://schemas.microsoft.com/office/drawing/2014/main" id="{A8DCA840-4614-B6E7-51B2-57F656EA7A5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6642" y="490519"/>
            <a:ext cx="1469235" cy="744097"/>
          </a:xfrm>
          <a:prstGeom prst="rect">
            <a:avLst/>
          </a:prstGeom>
        </p:spPr>
      </p:pic>
      <p:sp>
        <p:nvSpPr>
          <p:cNvPr id="38" name="矩形 37">
            <a:extLst>
              <a:ext uri="{FF2B5EF4-FFF2-40B4-BE49-F238E27FC236}">
                <a16:creationId xmlns:a16="http://schemas.microsoft.com/office/drawing/2014/main" id="{476C5201-F523-DB77-3D16-058393B2C643}"/>
              </a:ext>
            </a:extLst>
          </p:cNvPr>
          <p:cNvSpPr/>
          <p:nvPr/>
        </p:nvSpPr>
        <p:spPr bwMode="auto">
          <a:xfrm>
            <a:off x="246724" y="92868"/>
            <a:ext cx="3798484" cy="1242708"/>
          </a:xfrm>
          <a:prstGeom prst="rect">
            <a:avLst/>
          </a:prstGeom>
          <a:noFill/>
          <a:ln>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7203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839C0-1FA5-44BF-E708-66E7C650D0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4AE5C-64A9-EE7C-5724-0B002FE612CA}"/>
              </a:ext>
            </a:extLst>
          </p:cNvPr>
          <p:cNvSpPr>
            <a:spLocks noGrp="1"/>
          </p:cNvSpPr>
          <p:nvPr>
            <p:ph type="title"/>
          </p:nvPr>
        </p:nvSpPr>
        <p:spPr>
          <a:xfrm>
            <a:off x="609600" y="368296"/>
            <a:ext cx="10972800" cy="1143000"/>
          </a:xfrm>
        </p:spPr>
        <p:txBody>
          <a:bodyPr/>
          <a:lstStyle/>
          <a:p>
            <a:r>
              <a:rPr lang="en-GB" dirty="0"/>
              <a:t>SCI results </a:t>
            </a:r>
            <a:r>
              <a:rPr lang="en-US" altLang="zh-CN" dirty="0"/>
              <a:t>at the hadron scale</a:t>
            </a:r>
            <a:endParaRPr lang="en-US" dirty="0"/>
          </a:p>
        </p:txBody>
      </p:sp>
      <p:sp>
        <p:nvSpPr>
          <p:cNvPr id="3" name="Content Placeholder 2">
            <a:extLst>
              <a:ext uri="{FF2B5EF4-FFF2-40B4-BE49-F238E27FC236}">
                <a16:creationId xmlns:a16="http://schemas.microsoft.com/office/drawing/2014/main" id="{964D9793-9ED4-A35A-3110-71E4C61B2A09}"/>
              </a:ext>
            </a:extLst>
          </p:cNvPr>
          <p:cNvSpPr>
            <a:spLocks noGrp="1"/>
          </p:cNvSpPr>
          <p:nvPr>
            <p:ph idx="1"/>
          </p:nvPr>
        </p:nvSpPr>
        <p:spPr>
          <a:xfrm>
            <a:off x="352512" y="2886935"/>
            <a:ext cx="7541652" cy="4525963"/>
          </a:xfrm>
        </p:spPr>
        <p:txBody>
          <a:bodyPr/>
          <a:lstStyle/>
          <a:p>
            <a:pPr marL="0" indent="0">
              <a:buNone/>
            </a:pPr>
            <a:r>
              <a:rPr lang="en-GB" altLang="zh-CN" sz="2000" dirty="0"/>
              <a:t>The hadron-scale unpolarised and polarised proton </a:t>
            </a:r>
            <a:r>
              <a:rPr lang="en-GB" altLang="zh-CN" sz="2000" dirty="0" err="1"/>
              <a:t>parton</a:t>
            </a:r>
            <a:r>
              <a:rPr lang="en-GB" altLang="zh-CN" sz="2000" dirty="0"/>
              <a:t> distribution functions (DFs):</a:t>
            </a:r>
          </a:p>
          <a:p>
            <a:pPr marL="0" indent="0">
              <a:buNone/>
            </a:pPr>
            <a:endParaRPr lang="en-GB" altLang="zh-CN" sz="2000" dirty="0"/>
          </a:p>
          <a:p>
            <a:pPr marL="0" indent="0">
              <a:buNone/>
            </a:pPr>
            <a:endParaRPr lang="en-GB" altLang="zh-CN" sz="2000" dirty="0"/>
          </a:p>
          <a:p>
            <a:pPr marL="0" indent="0">
              <a:buNone/>
            </a:pPr>
            <a:r>
              <a:rPr lang="en-US" altLang="zh-CN" sz="2000" dirty="0"/>
              <a:t>The hadron scale unpolarised and polarised valence-quark DFs exhibit the same power law </a:t>
            </a:r>
            <a:r>
              <a:rPr lang="en-US" altLang="zh-CN" sz="2000" dirty="0" err="1"/>
              <a:t>behaviour</a:t>
            </a:r>
            <a:r>
              <a:rPr lang="en-US" altLang="zh-CN" sz="2000" dirty="0"/>
              <a:t> in SCI calculations: </a:t>
            </a:r>
            <a:endParaRPr lang="en-GB" b="0" i="1" dirty="0">
              <a:latin typeface="Cambria Math" panose="02040503050406030204" pitchFamily="18" charset="0"/>
            </a:endParaRPr>
          </a:p>
          <a:p>
            <a:r>
              <a:rPr lang="en-US" sz="2000" dirty="0"/>
              <a:t>Large-x </a:t>
            </a:r>
            <a:r>
              <a:rPr lang="en-US" sz="2000" dirty="0" err="1"/>
              <a:t>behaviour</a:t>
            </a:r>
            <a:r>
              <a:rPr lang="en-US" sz="2000" dirty="0"/>
              <a:t>: </a:t>
            </a:r>
          </a:p>
          <a:p>
            <a:pPr marL="0" indent="0">
              <a:buNone/>
            </a:pPr>
            <a:endParaRPr lang="en-US" dirty="0"/>
          </a:p>
          <a:p>
            <a:r>
              <a:rPr lang="en-US" altLang="zh-CN" sz="2000" dirty="0"/>
              <a:t>Small-x </a:t>
            </a:r>
            <a:r>
              <a:rPr lang="en-US" altLang="zh-CN" sz="2000" dirty="0" err="1"/>
              <a:t>behaviour</a:t>
            </a:r>
            <a:r>
              <a:rPr lang="en-US" altLang="zh-CN" sz="2000" dirty="0"/>
              <a:t>:</a:t>
            </a:r>
          </a:p>
          <a:p>
            <a:endParaRPr lang="en-US" dirty="0"/>
          </a:p>
        </p:txBody>
      </p:sp>
      <p:sp>
        <p:nvSpPr>
          <p:cNvPr id="6" name="Slide Number Placeholder 5">
            <a:extLst>
              <a:ext uri="{FF2B5EF4-FFF2-40B4-BE49-F238E27FC236}">
                <a16:creationId xmlns:a16="http://schemas.microsoft.com/office/drawing/2014/main" id="{A9765541-42CD-2036-114B-B07566EBA39F}"/>
              </a:ext>
            </a:extLst>
          </p:cNvPr>
          <p:cNvSpPr>
            <a:spLocks noGrp="1"/>
          </p:cNvSpPr>
          <p:nvPr>
            <p:ph type="sldNum" sz="quarter" idx="12"/>
          </p:nvPr>
        </p:nvSpPr>
        <p:spPr/>
        <p:txBody>
          <a:bodyPr/>
          <a:lstStyle/>
          <a:p>
            <a:fld id="{87034D8C-3CB4-402A-BC46-2AB14C0FE90A}" type="slidenum">
              <a:rPr lang="en-US" smtClean="0"/>
              <a:pPr/>
              <a:t>6</a:t>
            </a:fld>
            <a:endParaRPr lang="en-US"/>
          </a:p>
        </p:txBody>
      </p:sp>
      <p:pic>
        <p:nvPicPr>
          <p:cNvPr id="15" name="图片 14">
            <a:extLst>
              <a:ext uri="{FF2B5EF4-FFF2-40B4-BE49-F238E27FC236}">
                <a16:creationId xmlns:a16="http://schemas.microsoft.com/office/drawing/2014/main" id="{15F2FA2D-6D82-F942-CE64-C31DAC45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729" y="3517538"/>
            <a:ext cx="3997396" cy="716580"/>
          </a:xfrm>
          <a:prstGeom prst="rect">
            <a:avLst/>
          </a:prstGeom>
        </p:spPr>
      </p:pic>
      <p:pic>
        <p:nvPicPr>
          <p:cNvPr id="19" name="图片 18">
            <a:extLst>
              <a:ext uri="{FF2B5EF4-FFF2-40B4-BE49-F238E27FC236}">
                <a16:creationId xmlns:a16="http://schemas.microsoft.com/office/drawing/2014/main" id="{CFB70A41-0F3D-03A4-1D46-E93FED4359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9027" y="5843050"/>
            <a:ext cx="4734615" cy="400977"/>
          </a:xfrm>
          <a:prstGeom prst="rect">
            <a:avLst/>
          </a:prstGeom>
        </p:spPr>
      </p:pic>
      <p:pic>
        <p:nvPicPr>
          <p:cNvPr id="21" name="图片 20">
            <a:extLst>
              <a:ext uri="{FF2B5EF4-FFF2-40B4-BE49-F238E27FC236}">
                <a16:creationId xmlns:a16="http://schemas.microsoft.com/office/drawing/2014/main" id="{2BB3F83C-2B56-F1BB-AE9E-4F470D31B5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7565" y="5081854"/>
            <a:ext cx="2895265" cy="403991"/>
          </a:xfrm>
          <a:prstGeom prst="rect">
            <a:avLst/>
          </a:prstGeom>
        </p:spPr>
      </p:pic>
      <p:sp>
        <p:nvSpPr>
          <p:cNvPr id="5" name="文本框 4">
            <a:extLst>
              <a:ext uri="{FF2B5EF4-FFF2-40B4-BE49-F238E27FC236}">
                <a16:creationId xmlns:a16="http://schemas.microsoft.com/office/drawing/2014/main" id="{22B34035-F47E-95E7-FEFD-8FB93BFD590F}"/>
              </a:ext>
            </a:extLst>
          </p:cNvPr>
          <p:cNvSpPr txBox="1"/>
          <p:nvPr/>
        </p:nvSpPr>
        <p:spPr>
          <a:xfrm>
            <a:off x="7626257" y="5521291"/>
            <a:ext cx="4504185" cy="892552"/>
          </a:xfrm>
          <a:prstGeom prst="rect">
            <a:avLst/>
          </a:prstGeom>
          <a:noFill/>
        </p:spPr>
        <p:txBody>
          <a:bodyPr wrap="square" rtlCol="0">
            <a:spAutoFit/>
          </a:bodyPr>
          <a:lstStyle/>
          <a:p>
            <a:r>
              <a:rPr lang="en-US" altLang="zh-CN" sz="1200" dirty="0">
                <a:solidFill>
                  <a:srgbClr val="00B0F0"/>
                </a:solidFill>
                <a:latin typeface="+mn-ea"/>
                <a:cs typeface="+mn-ea"/>
              </a:rPr>
              <a:t>Contact interaction study of proton </a:t>
            </a:r>
            <a:r>
              <a:rPr lang="en-US" altLang="zh-CN" sz="1200" dirty="0" err="1">
                <a:solidFill>
                  <a:srgbClr val="00B0F0"/>
                </a:solidFill>
                <a:latin typeface="+mn-ea"/>
                <a:cs typeface="+mn-ea"/>
              </a:rPr>
              <a:t>parton</a:t>
            </a:r>
            <a:r>
              <a:rPr lang="en-US" altLang="zh-CN" sz="1200" dirty="0">
                <a:solidFill>
                  <a:srgbClr val="00B0F0"/>
                </a:solidFill>
                <a:latin typeface="+mn-ea"/>
                <a:cs typeface="+mn-ea"/>
              </a:rPr>
              <a:t> distributions</a:t>
            </a:r>
            <a:r>
              <a:rPr lang="en-GB" altLang="zh-CN" sz="1200" dirty="0">
                <a:solidFill>
                  <a:srgbClr val="00B0F0"/>
                </a:solidFill>
                <a:latin typeface="+mn-ea"/>
                <a:cs typeface="+mn-ea"/>
              </a:rPr>
              <a:t>, Yang Yu, Peng Cheng</a:t>
            </a:r>
            <a:r>
              <a:rPr lang="en-US" altLang="zh-CN" sz="1200" dirty="0">
                <a:solidFill>
                  <a:srgbClr val="00B0F0"/>
                </a:solidFill>
                <a:latin typeface="+mn-ea"/>
                <a:cs typeface="+mn-ea"/>
              </a:rPr>
              <a:t>, Hui-Yu Xing, Fei Gao and Craig D. Roberts, Eur. Phys. J. C 84 (2024) 7, 739.</a:t>
            </a:r>
            <a:endParaRPr lang="en-US" altLang="zh-CN" sz="1200" dirty="0">
              <a:solidFill>
                <a:srgbClr val="000000"/>
              </a:solidFill>
            </a:endParaRPr>
          </a:p>
          <a:p>
            <a:endParaRPr lang="zh-CN" altLang="en-US" sz="1600" dirty="0">
              <a:solidFill>
                <a:srgbClr val="000000"/>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22DD59B0-32DD-2EA6-7BE2-EAE723CB8702}"/>
                  </a:ext>
                </a:extLst>
              </p:cNvPr>
              <p:cNvSpPr txBox="1">
                <a:spLocks/>
              </p:cNvSpPr>
              <p:nvPr/>
            </p:nvSpPr>
            <p:spPr bwMode="auto">
              <a:xfrm>
                <a:off x="8151708" y="257762"/>
                <a:ext cx="4063998" cy="12535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marL="0" indent="0">
                  <a:buNone/>
                </a:pPr>
                <a:r>
                  <a:rPr lang="en-US" sz="1600" i="1" kern="0" dirty="0">
                    <a:ln w="0"/>
                    <a:solidFill>
                      <a:srgbClr val="FF0000"/>
                    </a:solidFill>
                    <a:effectLst>
                      <a:outerShdw blurRad="38100" dist="25400" dir="5400000" algn="ctr" rotWithShape="0">
                        <a:srgbClr val="6E747A">
                          <a:alpha val="43000"/>
                        </a:srgbClr>
                      </a:outerShdw>
                    </a:effectLst>
                  </a:rPr>
                  <a:t>    Hadron scale, </a:t>
                </a:r>
                <a14:m>
                  <m:oMath xmlns:m="http://schemas.openxmlformats.org/officeDocument/2006/math">
                    <m:sSub>
                      <m:sSubPr>
                        <m:ctrlPr>
                          <a:rPr lang="en-AU" sz="1600" i="1" kern="0"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ctrlPr>
                      </m:sSubPr>
                      <m:e>
                        <m:r>
                          <a:rPr lang="en-AU" sz="1600" i="1" kern="0"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𝜁</m:t>
                        </m:r>
                      </m:e>
                      <m:sub>
                        <m:r>
                          <a:rPr lang="en-AU" sz="1600" i="1" kern="0"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𝐻</m:t>
                        </m:r>
                      </m:sub>
                    </m:sSub>
                  </m:oMath>
                </a14:m>
                <a:endParaRPr lang="en-AU" sz="1600" i="1" kern="0" dirty="0">
                  <a:ln w="0"/>
                  <a:solidFill>
                    <a:srgbClr val="FF0000"/>
                  </a:solidFill>
                  <a:effectLst>
                    <a:outerShdw blurRad="38100" dist="25400" dir="5400000" algn="ctr" rotWithShape="0">
                      <a:srgbClr val="6E747A">
                        <a:alpha val="43000"/>
                      </a:srgbClr>
                    </a:outerShdw>
                  </a:effectLst>
                </a:endParaRPr>
              </a:p>
              <a:p>
                <a:pPr marL="400050" lvl="1" indent="0">
                  <a:buNone/>
                </a:pPr>
                <a:r>
                  <a:rPr lang="en-US" sz="1600" i="1" kern="0" dirty="0">
                    <a:ln w="0"/>
                    <a:solidFill>
                      <a:srgbClr val="FF0000"/>
                    </a:solidFill>
                    <a:effectLst>
                      <a:outerShdw blurRad="38100" dist="25400" dir="5400000" algn="ctr" rotWithShape="0">
                        <a:srgbClr val="6E747A">
                          <a:alpha val="43000"/>
                        </a:srgbClr>
                      </a:outerShdw>
                    </a:effectLst>
                  </a:rPr>
                  <a:t>Scale at which all properties of a given hadron are carried by valence degrees-of-freedom</a:t>
                </a:r>
              </a:p>
            </p:txBody>
          </p:sp>
        </mc:Choice>
        <mc:Fallback xmlns="">
          <p:sp>
            <p:nvSpPr>
              <p:cNvPr id="4" name="Content Placeholder 2">
                <a:extLst>
                  <a:ext uri="{FF2B5EF4-FFF2-40B4-BE49-F238E27FC236}">
                    <a16:creationId xmlns:a16="http://schemas.microsoft.com/office/drawing/2014/main" id="{4E90A8F3-459A-CDDF-C15A-688D9D0A65A3}"/>
                  </a:ext>
                </a:extLst>
              </p:cNvPr>
              <p:cNvSpPr txBox="1">
                <a:spLocks noRot="1" noChangeAspect="1" noMove="1" noResize="1" noEditPoints="1" noAdjustHandles="1" noChangeArrowheads="1" noChangeShapeType="1" noTextEdit="1"/>
              </p:cNvSpPr>
              <p:nvPr/>
            </p:nvSpPr>
            <p:spPr bwMode="auto">
              <a:xfrm>
                <a:off x="8151708" y="257762"/>
                <a:ext cx="4063998" cy="1253534"/>
              </a:xfrm>
              <a:prstGeom prst="rect">
                <a:avLst/>
              </a:prstGeom>
              <a:blipFill>
                <a:blip r:embed="rId7"/>
                <a:stretch>
                  <a:fillRect t="-1456"/>
                </a:stretch>
              </a:blipFill>
              <a:ln w="9525">
                <a:noFill/>
                <a:miter lim="800000"/>
                <a:headEnd/>
                <a:tailEnd/>
              </a:ln>
              <a:effectLst/>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7D3F54A4-4571-934A-98D6-A117FEBF8C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722" y="1372155"/>
            <a:ext cx="2895536" cy="1080223"/>
          </a:xfrm>
          <a:prstGeom prst="rect">
            <a:avLst/>
          </a:prstGeom>
        </p:spPr>
      </p:pic>
      <p:sp>
        <p:nvSpPr>
          <p:cNvPr id="18" name="文本框 17">
            <a:extLst>
              <a:ext uri="{FF2B5EF4-FFF2-40B4-BE49-F238E27FC236}">
                <a16:creationId xmlns:a16="http://schemas.microsoft.com/office/drawing/2014/main" id="{1B5083BD-0185-A707-CEAE-7D3FACBF1F3A}"/>
              </a:ext>
            </a:extLst>
          </p:cNvPr>
          <p:cNvSpPr txBox="1"/>
          <p:nvPr/>
        </p:nvSpPr>
        <p:spPr>
          <a:xfrm>
            <a:off x="1422411" y="1028202"/>
            <a:ext cx="1614158" cy="369332"/>
          </a:xfrm>
          <a:prstGeom prst="rect">
            <a:avLst/>
          </a:prstGeom>
          <a:noFill/>
        </p:spPr>
        <p:txBody>
          <a:bodyPr wrap="square" rtlCol="0">
            <a:spAutoFit/>
          </a:bodyPr>
          <a:lstStyle/>
          <a:p>
            <a:r>
              <a:rPr lang="en-US" altLang="zh-CN" dirty="0">
                <a:solidFill>
                  <a:srgbClr val="754881"/>
                </a:solidFill>
              </a:rPr>
              <a:t>vector current</a:t>
            </a:r>
            <a:endParaRPr lang="zh-CN" altLang="en-US" dirty="0">
              <a:solidFill>
                <a:srgbClr val="754881"/>
              </a:solidFill>
            </a:endParaRPr>
          </a:p>
        </p:txBody>
      </p:sp>
      <p:sp>
        <p:nvSpPr>
          <p:cNvPr id="22" name="矩形 21">
            <a:extLst>
              <a:ext uri="{FF2B5EF4-FFF2-40B4-BE49-F238E27FC236}">
                <a16:creationId xmlns:a16="http://schemas.microsoft.com/office/drawing/2014/main" id="{D889A24D-1FC9-E2C9-BF2B-FF71A436A894}"/>
              </a:ext>
            </a:extLst>
          </p:cNvPr>
          <p:cNvSpPr/>
          <p:nvPr/>
        </p:nvSpPr>
        <p:spPr bwMode="auto">
          <a:xfrm>
            <a:off x="786942" y="1028090"/>
            <a:ext cx="2939336" cy="1732625"/>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Calibri" panose="020F0502020204030204" pitchFamily="34" charset="0"/>
            </a:endParaRPr>
          </a:p>
        </p:txBody>
      </p:sp>
      <p:sp>
        <p:nvSpPr>
          <p:cNvPr id="23" name="文本框 22">
            <a:extLst>
              <a:ext uri="{FF2B5EF4-FFF2-40B4-BE49-F238E27FC236}">
                <a16:creationId xmlns:a16="http://schemas.microsoft.com/office/drawing/2014/main" id="{B1C04ACB-381B-E0B5-C4E0-0D10CC2DF9FE}"/>
              </a:ext>
            </a:extLst>
          </p:cNvPr>
          <p:cNvSpPr txBox="1"/>
          <p:nvPr/>
        </p:nvSpPr>
        <p:spPr>
          <a:xfrm>
            <a:off x="4733592" y="1028202"/>
            <a:ext cx="3658790" cy="369332"/>
          </a:xfrm>
          <a:prstGeom prst="rect">
            <a:avLst/>
          </a:prstGeom>
          <a:noFill/>
        </p:spPr>
        <p:txBody>
          <a:bodyPr wrap="square" rtlCol="0">
            <a:spAutoFit/>
          </a:bodyPr>
          <a:lstStyle/>
          <a:p>
            <a:r>
              <a:rPr lang="en-US" altLang="zh-CN" dirty="0">
                <a:solidFill>
                  <a:srgbClr val="754881"/>
                </a:solidFill>
              </a:rPr>
              <a:t>axial-vector current</a:t>
            </a:r>
            <a:endParaRPr lang="zh-CN" altLang="en-US" dirty="0">
              <a:solidFill>
                <a:srgbClr val="754881"/>
              </a:solidFill>
            </a:endParaRPr>
          </a:p>
        </p:txBody>
      </p:sp>
      <p:pic>
        <p:nvPicPr>
          <p:cNvPr id="25" name="图片 24">
            <a:extLst>
              <a:ext uri="{FF2B5EF4-FFF2-40B4-BE49-F238E27FC236}">
                <a16:creationId xmlns:a16="http://schemas.microsoft.com/office/drawing/2014/main" id="{484C1A1F-1EED-2A18-7C4F-36E67BEF65AC}"/>
              </a:ext>
            </a:extLst>
          </p:cNvPr>
          <p:cNvPicPr>
            <a:picLocks noChangeAspect="1"/>
          </p:cNvPicPr>
          <p:nvPr/>
        </p:nvPicPr>
        <p:blipFill>
          <a:blip r:embed="rId9"/>
          <a:stretch>
            <a:fillRect/>
          </a:stretch>
        </p:blipFill>
        <p:spPr>
          <a:xfrm>
            <a:off x="4379322" y="1299594"/>
            <a:ext cx="2589074" cy="1214846"/>
          </a:xfrm>
          <a:prstGeom prst="rect">
            <a:avLst/>
          </a:prstGeom>
        </p:spPr>
      </p:pic>
      <p:sp>
        <p:nvSpPr>
          <p:cNvPr id="26" name="矩形 25">
            <a:extLst>
              <a:ext uri="{FF2B5EF4-FFF2-40B4-BE49-F238E27FC236}">
                <a16:creationId xmlns:a16="http://schemas.microsoft.com/office/drawing/2014/main" id="{6B8D938A-4A0E-960E-0A31-28DD5BC1DAA2}"/>
              </a:ext>
            </a:extLst>
          </p:cNvPr>
          <p:cNvSpPr/>
          <p:nvPr/>
        </p:nvSpPr>
        <p:spPr bwMode="auto">
          <a:xfrm>
            <a:off x="4204191" y="1028089"/>
            <a:ext cx="2939336" cy="1732625"/>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Calibri" panose="020F0502020204030204" pitchFamily="34" charset="0"/>
            </a:endParaRPr>
          </a:p>
        </p:txBody>
      </p:sp>
      <p:sp>
        <p:nvSpPr>
          <p:cNvPr id="7" name="文本框 6">
            <a:extLst>
              <a:ext uri="{FF2B5EF4-FFF2-40B4-BE49-F238E27FC236}">
                <a16:creationId xmlns:a16="http://schemas.microsoft.com/office/drawing/2014/main" id="{4B32BFFA-C4E2-08CC-EE60-562790E4DDFD}"/>
              </a:ext>
            </a:extLst>
          </p:cNvPr>
          <p:cNvSpPr txBox="1"/>
          <p:nvPr/>
        </p:nvSpPr>
        <p:spPr>
          <a:xfrm>
            <a:off x="816057" y="2474304"/>
            <a:ext cx="3619797" cy="384175"/>
          </a:xfrm>
          <a:prstGeom prst="rect">
            <a:avLst/>
          </a:prstGeom>
          <a:noFill/>
        </p:spPr>
        <p:txBody>
          <a:bodyPr wrap="square" rtlCol="0" anchor="t">
            <a:noAutofit/>
          </a:bodyPr>
          <a:lstStyle/>
          <a:p>
            <a:r>
              <a:rPr lang="zh-CN" altLang="en-US" sz="1100" dirty="0">
                <a:solidFill>
                  <a:schemeClr val="accent5"/>
                </a:solidFill>
              </a:rPr>
              <a:t>L. Chang </a:t>
            </a:r>
            <a:r>
              <a:rPr lang="en-US" altLang="zh-CN" sz="1100" dirty="0">
                <a:solidFill>
                  <a:schemeClr val="accent5"/>
                </a:solidFill>
              </a:rPr>
              <a:t>et al</a:t>
            </a:r>
            <a:r>
              <a:rPr lang="zh-CN" altLang="en-US" sz="1100" dirty="0">
                <a:solidFill>
                  <a:schemeClr val="accent5"/>
                </a:solidFill>
              </a:rPr>
              <a:t>,  Phys. Lett. B 829 (2022) 137078.</a:t>
            </a:r>
          </a:p>
        </p:txBody>
      </p:sp>
      <p:sp>
        <p:nvSpPr>
          <p:cNvPr id="8" name="文本框 7">
            <a:extLst>
              <a:ext uri="{FF2B5EF4-FFF2-40B4-BE49-F238E27FC236}">
                <a16:creationId xmlns:a16="http://schemas.microsoft.com/office/drawing/2014/main" id="{56753153-7F14-27D1-1095-A736940543FD}"/>
              </a:ext>
            </a:extLst>
          </p:cNvPr>
          <p:cNvSpPr txBox="1"/>
          <p:nvPr/>
        </p:nvSpPr>
        <p:spPr>
          <a:xfrm>
            <a:off x="4256660" y="2461716"/>
            <a:ext cx="2834397" cy="384175"/>
          </a:xfrm>
          <a:prstGeom prst="rect">
            <a:avLst/>
          </a:prstGeom>
          <a:noFill/>
        </p:spPr>
        <p:txBody>
          <a:bodyPr wrap="square" rtlCol="0" anchor="t">
            <a:noAutofit/>
          </a:bodyPr>
          <a:lstStyle/>
          <a:p>
            <a:r>
              <a:rPr lang="en-US" altLang="zh-CN" sz="1100" dirty="0">
                <a:solidFill>
                  <a:schemeClr val="accent5"/>
                </a:solidFill>
              </a:rPr>
              <a:t>P</a:t>
            </a:r>
            <a:r>
              <a:rPr lang="zh-CN" altLang="en-US" sz="1100" dirty="0">
                <a:solidFill>
                  <a:schemeClr val="accent5"/>
                </a:solidFill>
              </a:rPr>
              <a:t>. Ch</a:t>
            </a:r>
            <a:r>
              <a:rPr lang="en-US" altLang="zh-CN" sz="1100" dirty="0">
                <a:solidFill>
                  <a:schemeClr val="accent5"/>
                </a:solidFill>
              </a:rPr>
              <a:t>e</a:t>
            </a:r>
            <a:r>
              <a:rPr lang="zh-CN" altLang="en-US" sz="1100" dirty="0">
                <a:solidFill>
                  <a:schemeClr val="accent5"/>
                </a:solidFill>
              </a:rPr>
              <a:t>ng </a:t>
            </a:r>
            <a:r>
              <a:rPr lang="en-US" altLang="zh-CN" sz="1100" dirty="0">
                <a:solidFill>
                  <a:schemeClr val="accent5"/>
                </a:solidFill>
              </a:rPr>
              <a:t>et al</a:t>
            </a:r>
            <a:r>
              <a:rPr lang="zh-CN" altLang="en-US" sz="1100" dirty="0">
                <a:solidFill>
                  <a:schemeClr val="accent5"/>
                </a:solidFill>
              </a:rPr>
              <a:t>, </a:t>
            </a:r>
            <a:r>
              <a:rPr lang="en-US" altLang="zh-CN" sz="1100" dirty="0">
                <a:solidFill>
                  <a:srgbClr val="00B0F0"/>
                </a:solidFill>
                <a:effectLst/>
                <a:ea typeface="宋体" panose="02010600030101010101" pitchFamily="2" charset="-122"/>
              </a:rPr>
              <a:t>Phys. Rev. D 106 (2022) </a:t>
            </a:r>
            <a:r>
              <a:rPr lang="en-US" altLang="zh-CN" sz="1100" dirty="0">
                <a:solidFill>
                  <a:srgbClr val="00B0F0"/>
                </a:solidFill>
                <a:ea typeface="宋体" panose="02010600030101010101" pitchFamily="2" charset="-122"/>
              </a:rPr>
              <a:t>054031.</a:t>
            </a:r>
            <a:r>
              <a:rPr lang="zh-CN" altLang="en-US" sz="1100" dirty="0">
                <a:solidFill>
                  <a:srgbClr val="00B0F0"/>
                </a:solidFill>
                <a:ea typeface="宋体" panose="02010600030101010101" pitchFamily="2" charset="-122"/>
              </a:rPr>
              <a:t> </a:t>
            </a:r>
            <a:endParaRPr lang="zh-CN" altLang="en-US" sz="1100" dirty="0">
              <a:solidFill>
                <a:schemeClr val="accent5"/>
              </a:solidFill>
            </a:endParaRPr>
          </a:p>
        </p:txBody>
      </p:sp>
      <p:pic>
        <p:nvPicPr>
          <p:cNvPr id="11" name="图片 10">
            <a:extLst>
              <a:ext uri="{FF2B5EF4-FFF2-40B4-BE49-F238E27FC236}">
                <a16:creationId xmlns:a16="http://schemas.microsoft.com/office/drawing/2014/main" id="{870E6AF3-A5C0-6F93-0545-9597234EC3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94164" y="1511296"/>
            <a:ext cx="4198800" cy="3806634"/>
          </a:xfrm>
          <a:prstGeom prst="rect">
            <a:avLst/>
          </a:prstGeom>
        </p:spPr>
      </p:pic>
      <p:sp>
        <p:nvSpPr>
          <p:cNvPr id="9" name="Footer Placeholder 4">
            <a:extLst>
              <a:ext uri="{FF2B5EF4-FFF2-40B4-BE49-F238E27FC236}">
                <a16:creationId xmlns:a16="http://schemas.microsoft.com/office/drawing/2014/main" id="{DB8F8E35-7963-39A9-FD32-25892EF71081}"/>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spTree>
    <p:extLst>
      <p:ext uri="{BB962C8B-B14F-4D97-AF65-F5344CB8AC3E}">
        <p14:creationId xmlns:p14="http://schemas.microsoft.com/office/powerpoint/2010/main" val="398743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7034D8C-3CB4-402A-BC46-2AB14C0FE90A}" type="slidenum">
              <a:rPr lang="en-US" smtClean="0"/>
              <a:t>7</a:t>
            </a:fld>
            <a:endParaRPr lang="en-US" dirty="0"/>
          </a:p>
        </p:txBody>
      </p:sp>
      <p:sp>
        <p:nvSpPr>
          <p:cNvPr id="6" name="内容占位符 5"/>
          <p:cNvSpPr>
            <a:spLocks noGrp="1"/>
          </p:cNvSpPr>
          <p:nvPr>
            <p:ph idx="1"/>
          </p:nvPr>
        </p:nvSpPr>
        <p:spPr>
          <a:xfrm>
            <a:off x="508002" y="754846"/>
            <a:ext cx="10972800" cy="2606675"/>
          </a:xfrm>
        </p:spPr>
        <p:txBody>
          <a:bodyPr/>
          <a:lstStyle/>
          <a:p>
            <a:r>
              <a:rPr lang="en-US" altLang="zh-CN" dirty="0"/>
              <a:t>QCD-kindred result (realistic interaction framework) is obtained using Schwinger functions that realistically express basic features of quantum chromodynamics (QCD).</a:t>
            </a:r>
          </a:p>
          <a:p>
            <a:r>
              <a:rPr lang="en-US" altLang="zh-CN" dirty="0"/>
              <a:t>Unpolarised proton </a:t>
            </a:r>
            <a:r>
              <a:rPr lang="en-US" altLang="zh-CN" dirty="0" err="1"/>
              <a:t>parton</a:t>
            </a:r>
            <a:r>
              <a:rPr lang="en-US" altLang="zh-CN" dirty="0"/>
              <a:t> DFs are reliably interpolated by a finite sum of Gegenbauer polynomials: </a:t>
            </a:r>
          </a:p>
          <a:p>
            <a:pPr marL="0" indent="0">
              <a:buNone/>
            </a:pPr>
            <a:br>
              <a:rPr lang="en-US" altLang="zh-CN" dirty="0"/>
            </a:br>
            <a:endParaRPr lang="en-US" altLang="zh-CN" dirty="0"/>
          </a:p>
          <a:p>
            <a:pPr marL="0" indent="0">
              <a:spcBef>
                <a:spcPts val="300"/>
              </a:spcBef>
              <a:buNone/>
            </a:pPr>
            <a:endParaRPr lang="en-US" altLang="zh-CN" dirty="0"/>
          </a:p>
          <a:p>
            <a:r>
              <a:rPr lang="en-US" altLang="zh-CN" dirty="0">
                <a:effectLst/>
              </a:rPr>
              <a:t>Polarised </a:t>
            </a:r>
            <a:r>
              <a:rPr lang="en-US" altLang="zh-CN" dirty="0"/>
              <a:t>proton </a:t>
            </a:r>
            <a:r>
              <a:rPr lang="en-US" altLang="zh-CN" dirty="0" err="1"/>
              <a:t>parton</a:t>
            </a:r>
            <a:r>
              <a:rPr lang="en-US" altLang="zh-CN" dirty="0"/>
              <a:t> DFs are obtained from pQCD constraints:</a:t>
            </a:r>
            <a:endParaRPr lang="en-US" altLang="zh-CN" sz="2000" dirty="0">
              <a:effectLst/>
            </a:endParaRPr>
          </a:p>
        </p:txBody>
      </p:sp>
      <p:sp>
        <p:nvSpPr>
          <p:cNvPr id="9" name="标题 8"/>
          <p:cNvSpPr>
            <a:spLocks noGrp="1"/>
          </p:cNvSpPr>
          <p:nvPr>
            <p:ph type="title"/>
            <p:custDataLst>
              <p:tags r:id="rId2"/>
            </p:custDataLst>
          </p:nvPr>
        </p:nvSpPr>
        <p:spPr>
          <a:xfrm>
            <a:off x="609600" y="192591"/>
            <a:ext cx="10972800" cy="673194"/>
          </a:xfrm>
        </p:spPr>
        <p:txBody>
          <a:bodyPr/>
          <a:lstStyle/>
          <a:p>
            <a:r>
              <a:rPr lang="en-US" altLang="zh-CN" dirty="0"/>
              <a:t>QCD-kindred</a:t>
            </a:r>
            <a:r>
              <a:rPr lang="en-GB" altLang="zh-CN" dirty="0"/>
              <a:t> results </a:t>
            </a:r>
            <a:r>
              <a:rPr lang="en-US" altLang="zh-CN" dirty="0"/>
              <a:t>at the hadron scale</a:t>
            </a:r>
            <a:endParaRPr lang="en-US" altLang="zh-CN" dirty="0">
              <a:ea typeface="宋体" panose="02010600030101010101" pitchFamily="2" charset="-122"/>
            </a:endParaRPr>
          </a:p>
        </p:txBody>
      </p:sp>
      <p:sp>
        <p:nvSpPr>
          <p:cNvPr id="2" name="文本框 1"/>
          <p:cNvSpPr txBox="1"/>
          <p:nvPr/>
        </p:nvSpPr>
        <p:spPr>
          <a:xfrm>
            <a:off x="7251009" y="1931995"/>
            <a:ext cx="4742026" cy="384175"/>
          </a:xfrm>
          <a:prstGeom prst="rect">
            <a:avLst/>
          </a:prstGeom>
          <a:noFill/>
        </p:spPr>
        <p:txBody>
          <a:bodyPr wrap="square" rtlCol="0" anchor="t">
            <a:noAutofit/>
          </a:bodyPr>
          <a:lstStyle/>
          <a:p>
            <a:r>
              <a:rPr lang="zh-CN" altLang="en-US" sz="1400" dirty="0">
                <a:solidFill>
                  <a:schemeClr val="accent5"/>
                </a:solidFill>
              </a:rPr>
              <a:t>L. Chang </a:t>
            </a:r>
            <a:r>
              <a:rPr lang="en-US" altLang="zh-CN" sz="1400" dirty="0">
                <a:solidFill>
                  <a:schemeClr val="accent5"/>
                </a:solidFill>
              </a:rPr>
              <a:t>et al</a:t>
            </a:r>
            <a:r>
              <a:rPr lang="zh-CN" altLang="en-US" sz="1400" dirty="0">
                <a:solidFill>
                  <a:schemeClr val="accent5"/>
                </a:solidFill>
              </a:rPr>
              <a:t>, Phys. Lett. B 829 (2022) 137078.</a:t>
            </a:r>
          </a:p>
        </p:txBody>
      </p:sp>
      <p:pic>
        <p:nvPicPr>
          <p:cNvPr id="5" name="图片 4">
            <a:extLst>
              <a:ext uri="{FF2B5EF4-FFF2-40B4-BE49-F238E27FC236}">
                <a16:creationId xmlns:a16="http://schemas.microsoft.com/office/drawing/2014/main" id="{5870A0CF-76FA-DACA-C73C-BFC1D420E7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2667" y="2243201"/>
            <a:ext cx="4870530" cy="946188"/>
          </a:xfrm>
          <a:prstGeom prst="rect">
            <a:avLst/>
          </a:prstGeom>
        </p:spPr>
      </p:pic>
      <p:sp>
        <p:nvSpPr>
          <p:cNvPr id="7" name="内容占位符 5">
            <a:extLst>
              <a:ext uri="{FF2B5EF4-FFF2-40B4-BE49-F238E27FC236}">
                <a16:creationId xmlns:a16="http://schemas.microsoft.com/office/drawing/2014/main" id="{C29BCF1B-A867-88CD-7D3B-DEE43E59D40C}"/>
              </a:ext>
            </a:extLst>
          </p:cNvPr>
          <p:cNvSpPr txBox="1">
            <a:spLocks/>
          </p:cNvSpPr>
          <p:nvPr/>
        </p:nvSpPr>
        <p:spPr bwMode="auto">
          <a:xfrm>
            <a:off x="764118" y="3885666"/>
            <a:ext cx="10972800" cy="2407058"/>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pPr marL="457200" indent="-457200">
              <a:buFont typeface="+mj-lt"/>
              <a:buAutoNum type="alphaLcParenR"/>
            </a:pPr>
            <a:r>
              <a:rPr lang="en-US" altLang="zh-CN" sz="1800" kern="0" dirty="0">
                <a:solidFill>
                  <a:schemeClr val="tx2"/>
                </a:solidFill>
              </a:rPr>
              <a:t>At low-x: there is no correlation between helicity of struck quark and that of parent proton</a:t>
            </a:r>
          </a:p>
          <a:p>
            <a:pPr marL="457200" indent="-457200">
              <a:buFont typeface="+mj-lt"/>
              <a:buAutoNum type="alphaLcParenR"/>
            </a:pPr>
            <a:endParaRPr lang="en-US" altLang="zh-CN" kern="0" dirty="0">
              <a:solidFill>
                <a:srgbClr val="000000"/>
              </a:solidFill>
            </a:endParaRPr>
          </a:p>
          <a:p>
            <a:pPr marL="457200" indent="-457200">
              <a:buFont typeface="+mj-lt"/>
              <a:buAutoNum type="alphaLcParenR"/>
            </a:pPr>
            <a:endParaRPr lang="en-US" altLang="zh-CN" kern="0" dirty="0">
              <a:solidFill>
                <a:srgbClr val="000000"/>
              </a:solidFill>
            </a:endParaRPr>
          </a:p>
          <a:p>
            <a:pPr marL="457200" indent="-457200">
              <a:buFont typeface="+mj-lt"/>
              <a:buAutoNum type="alphaLcParenR"/>
            </a:pPr>
            <a:endParaRPr lang="en-US" altLang="zh-CN" kern="0" dirty="0">
              <a:solidFill>
                <a:srgbClr val="000000"/>
              </a:solidFill>
            </a:endParaRPr>
          </a:p>
          <a:p>
            <a:pPr marL="457200" indent="-457200">
              <a:buFont typeface="+mj-lt"/>
              <a:buAutoNum type="alphaLcParenR"/>
            </a:pPr>
            <a:r>
              <a:rPr lang="en-US" altLang="zh-CN" sz="1800" kern="0" dirty="0"/>
              <a:t>At high-x, polarized and unpolarized valence quark distributions possess the same power-law </a:t>
            </a:r>
            <a:r>
              <a:rPr lang="en-US" altLang="zh-CN" sz="1800" kern="0" dirty="0" err="1"/>
              <a:t>behaviour</a:t>
            </a:r>
            <a:r>
              <a:rPr lang="en-US" altLang="zh-CN" sz="1800" kern="0" dirty="0"/>
              <a:t>, viz.</a:t>
            </a:r>
          </a:p>
          <a:p>
            <a:pPr marL="457200" indent="-457200">
              <a:buFont typeface="+mj-lt"/>
              <a:buAutoNum type="alphaLcParenR"/>
            </a:pPr>
            <a:endParaRPr lang="en-US" altLang="zh-CN" kern="0" dirty="0">
              <a:solidFill>
                <a:srgbClr val="000000"/>
              </a:solidFill>
            </a:endParaRPr>
          </a:p>
          <a:p>
            <a:pPr marL="0" indent="0">
              <a:buFont typeface="Wingdings" panose="05000000000000000000" pitchFamily="2" charset="2"/>
              <a:buNone/>
            </a:pPr>
            <a:endParaRPr lang="en-US" altLang="zh-CN" kern="0" dirty="0">
              <a:solidFill>
                <a:srgbClr val="000000"/>
              </a:solidFill>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3876BC19-B21C-EDD7-3E95-F68553BAD1DC}"/>
                  </a:ext>
                </a:extLst>
              </p:cNvPr>
              <p:cNvSpPr txBox="1"/>
              <p:nvPr/>
            </p:nvSpPr>
            <p:spPr>
              <a:xfrm>
                <a:off x="1580565" y="5776536"/>
                <a:ext cx="3257367" cy="533544"/>
              </a:xfrm>
              <a:prstGeom prst="rect">
                <a:avLst/>
              </a:prstGeom>
              <a:noFill/>
            </p:spPr>
            <p:txBody>
              <a:bodyPr wrap="none" rtlCol="0">
                <a:spAutoFit/>
              </a:bodyPr>
              <a:lstStyle/>
              <a:p>
                <a14:m>
                  <m:oMath xmlns:m="http://schemas.openxmlformats.org/officeDocument/2006/math">
                    <m:f>
                      <m:fPr>
                        <m:ctrlPr>
                          <a:rPr lang="en-US" altLang="zh-CN" i="1" smtClean="0">
                            <a:solidFill>
                              <a:schemeClr val="tx2">
                                <a:lumMod val="75000"/>
                              </a:schemeClr>
                            </a:solidFill>
                            <a:latin typeface="Cambria Math" panose="02040503050406030204" pitchFamily="18" charset="0"/>
                          </a:rPr>
                        </m:ctrlPr>
                      </m:fPr>
                      <m:num>
                        <m:r>
                          <m:rPr>
                            <m:sty m:val="p"/>
                          </m:rPr>
                          <a:rPr lang="el-GR" altLang="zh-CN" i="1" smtClean="0">
                            <a:solidFill>
                              <a:schemeClr val="tx2">
                                <a:lumMod val="75000"/>
                              </a:schemeClr>
                            </a:solidFill>
                            <a:latin typeface="Cambria Math" panose="02040503050406030204" pitchFamily="18" charset="0"/>
                            <a:ea typeface="Cambria Math" panose="02040503050406030204" pitchFamily="18" charset="0"/>
                          </a:rPr>
                          <m:t>Δ</m:t>
                        </m:r>
                        <m:r>
                          <a:rPr lang="en-US" altLang="zh-CN" b="0" i="1" smtClean="0">
                            <a:solidFill>
                              <a:schemeClr val="tx2">
                                <a:lumMod val="75000"/>
                              </a:schemeClr>
                            </a:solidFill>
                            <a:latin typeface="Cambria Math" panose="02040503050406030204" pitchFamily="18" charset="0"/>
                            <a:ea typeface="Cambria Math" panose="02040503050406030204" pitchFamily="18" charset="0"/>
                          </a:rPr>
                          <m:t>𝑞</m:t>
                        </m:r>
                        <m:r>
                          <a:rPr lang="en-US" altLang="zh-CN" b="0" i="1" smtClean="0">
                            <a:solidFill>
                              <a:schemeClr val="tx2">
                                <a:lumMod val="75000"/>
                              </a:schemeClr>
                            </a:solidFill>
                            <a:latin typeface="Cambria Math" panose="02040503050406030204" pitchFamily="18" charset="0"/>
                            <a:ea typeface="Cambria Math" panose="02040503050406030204" pitchFamily="18" charset="0"/>
                          </a:rPr>
                          <m:t>(</m:t>
                        </m:r>
                        <m:r>
                          <a:rPr lang="en-US" altLang="zh-CN" b="0" i="1" smtClean="0">
                            <a:solidFill>
                              <a:schemeClr val="tx2">
                                <a:lumMod val="75000"/>
                              </a:schemeClr>
                            </a:solidFill>
                            <a:latin typeface="Cambria Math" panose="02040503050406030204" pitchFamily="18" charset="0"/>
                            <a:ea typeface="Cambria Math" panose="02040503050406030204" pitchFamily="18" charset="0"/>
                          </a:rPr>
                          <m:t>𝑥</m:t>
                        </m:r>
                        <m:r>
                          <a:rPr lang="en-US" altLang="zh-CN" b="0" i="1" smtClean="0">
                            <a:solidFill>
                              <a:schemeClr val="tx2">
                                <a:lumMod val="75000"/>
                              </a:schemeClr>
                            </a:solidFill>
                            <a:latin typeface="Cambria Math" panose="02040503050406030204" pitchFamily="18" charset="0"/>
                            <a:ea typeface="Cambria Math" panose="02040503050406030204" pitchFamily="18" charset="0"/>
                          </a:rPr>
                          <m:t>)</m:t>
                        </m:r>
                      </m:num>
                      <m:den>
                        <m:r>
                          <a:rPr lang="en-US" altLang="zh-CN" b="0" i="1" smtClean="0">
                            <a:solidFill>
                              <a:schemeClr val="tx2">
                                <a:lumMod val="75000"/>
                              </a:schemeClr>
                            </a:solidFill>
                            <a:latin typeface="Cambria Math" panose="02040503050406030204" pitchFamily="18" charset="0"/>
                          </a:rPr>
                          <m:t>𝑞</m:t>
                        </m:r>
                        <m:r>
                          <a:rPr lang="en-US" altLang="zh-CN" b="0" i="1" smtClean="0">
                            <a:solidFill>
                              <a:schemeClr val="tx2">
                                <a:lumMod val="75000"/>
                              </a:schemeClr>
                            </a:solidFill>
                            <a:latin typeface="Cambria Math" panose="02040503050406030204" pitchFamily="18" charset="0"/>
                          </a:rPr>
                          <m:t>(</m:t>
                        </m:r>
                        <m:r>
                          <a:rPr lang="en-US" altLang="zh-CN" b="0" i="1" smtClean="0">
                            <a:solidFill>
                              <a:schemeClr val="tx2">
                                <a:lumMod val="75000"/>
                              </a:schemeClr>
                            </a:solidFill>
                            <a:latin typeface="Cambria Math" panose="02040503050406030204" pitchFamily="18" charset="0"/>
                          </a:rPr>
                          <m:t>𝑥</m:t>
                        </m:r>
                        <m:r>
                          <a:rPr lang="en-US" altLang="zh-CN" b="0" i="1" smtClean="0">
                            <a:solidFill>
                              <a:schemeClr val="tx2">
                                <a:lumMod val="75000"/>
                              </a:schemeClr>
                            </a:solidFill>
                            <a:latin typeface="Cambria Math" panose="02040503050406030204" pitchFamily="18" charset="0"/>
                          </a:rPr>
                          <m:t>)</m:t>
                        </m:r>
                      </m:den>
                    </m:f>
                    <m:r>
                      <a:rPr lang="en-US" altLang="zh-CN" i="1" smtClean="0">
                        <a:solidFill>
                          <a:schemeClr val="tx2">
                            <a:lumMod val="75000"/>
                          </a:schemeClr>
                        </a:solidFill>
                        <a:latin typeface="Cambria Math" panose="02040503050406030204" pitchFamily="18" charset="0"/>
                        <a:ea typeface="Cambria Math" panose="02040503050406030204" pitchFamily="18" charset="0"/>
                      </a:rPr>
                      <m:t>→</m:t>
                    </m:r>
                    <m:r>
                      <a:rPr lang="en-US" altLang="zh-CN" b="0" i="1" smtClean="0">
                        <a:solidFill>
                          <a:schemeClr val="tx2">
                            <a:lumMod val="75000"/>
                          </a:schemeClr>
                        </a:solidFill>
                        <a:latin typeface="Cambria Math" panose="02040503050406030204" pitchFamily="18" charset="0"/>
                      </a:rPr>
                      <m:t>𝑐𝑜𝑛𝑠𝑡𝑎𝑛𝑡</m:t>
                    </m:r>
                    <m:r>
                      <a:rPr lang="en-US" altLang="zh-CN" b="0" i="1" smtClean="0">
                        <a:solidFill>
                          <a:schemeClr val="tx2">
                            <a:lumMod val="75000"/>
                          </a:schemeClr>
                        </a:solidFill>
                        <a:latin typeface="Cambria Math" panose="02040503050406030204" pitchFamily="18" charset="0"/>
                      </a:rPr>
                      <m:t> ≠0</m:t>
                    </m:r>
                  </m:oMath>
                </a14:m>
                <a:r>
                  <a:rPr lang="zh-CN" altLang="en-US" dirty="0">
                    <a:solidFill>
                      <a:schemeClr val="tx2">
                        <a:lumMod val="75000"/>
                      </a:schemeClr>
                    </a:solidFill>
                  </a:rPr>
                  <a:t> </a:t>
                </a:r>
                <a:r>
                  <a:rPr lang="en-US" altLang="zh-CN" dirty="0">
                    <a:solidFill>
                      <a:schemeClr val="tx2">
                        <a:lumMod val="75000"/>
                      </a:schemeClr>
                    </a:solidFill>
                  </a:rPr>
                  <a:t>as </a:t>
                </a:r>
                <a14:m>
                  <m:oMath xmlns:m="http://schemas.openxmlformats.org/officeDocument/2006/math">
                    <m:r>
                      <a:rPr lang="en-US" altLang="zh-CN" b="0" i="1" smtClean="0">
                        <a:solidFill>
                          <a:schemeClr val="tx2">
                            <a:lumMod val="75000"/>
                          </a:schemeClr>
                        </a:solidFill>
                        <a:latin typeface="Cambria Math" panose="02040503050406030204" pitchFamily="18" charset="0"/>
                      </a:rPr>
                      <m:t>𝑥</m:t>
                    </m:r>
                    <m:r>
                      <a:rPr lang="en-US" altLang="zh-CN" b="0" i="1" smtClean="0">
                        <a:solidFill>
                          <a:schemeClr val="tx2">
                            <a:lumMod val="75000"/>
                          </a:schemeClr>
                        </a:solidFill>
                        <a:latin typeface="Cambria Math" panose="02040503050406030204" pitchFamily="18" charset="0"/>
                        <a:ea typeface="Cambria Math" panose="02040503050406030204" pitchFamily="18" charset="0"/>
                      </a:rPr>
                      <m:t>→</m:t>
                    </m:r>
                    <m:r>
                      <a:rPr lang="en-US" altLang="zh-CN" b="0" i="1" smtClean="0">
                        <a:solidFill>
                          <a:schemeClr val="tx2">
                            <a:lumMod val="75000"/>
                          </a:schemeClr>
                        </a:solidFill>
                        <a:latin typeface="Cambria Math" panose="02040503050406030204" pitchFamily="18" charset="0"/>
                      </a:rPr>
                      <m:t>1</m:t>
                    </m:r>
                  </m:oMath>
                </a14:m>
                <a:endParaRPr lang="en-US" altLang="zh-CN" dirty="0"/>
              </a:p>
            </p:txBody>
          </p:sp>
        </mc:Choice>
        <mc:Fallback xmlns="">
          <p:sp>
            <p:nvSpPr>
              <p:cNvPr id="15" name="文本框 14">
                <a:extLst>
                  <a:ext uri="{FF2B5EF4-FFF2-40B4-BE49-F238E27FC236}">
                    <a16:creationId xmlns:a16="http://schemas.microsoft.com/office/drawing/2014/main" id="{3876BC19-B21C-EDD7-3E95-F68553BAD1DC}"/>
                  </a:ext>
                </a:extLst>
              </p:cNvPr>
              <p:cNvSpPr txBox="1">
                <a:spLocks noRot="1" noChangeAspect="1" noMove="1" noResize="1" noEditPoints="1" noAdjustHandles="1" noChangeArrowheads="1" noChangeShapeType="1" noTextEdit="1"/>
              </p:cNvSpPr>
              <p:nvPr/>
            </p:nvSpPr>
            <p:spPr>
              <a:xfrm>
                <a:off x="1580565" y="5776536"/>
                <a:ext cx="3257367" cy="533544"/>
              </a:xfrm>
              <a:prstGeom prst="rect">
                <a:avLst/>
              </a:prstGeom>
              <a:blipFill>
                <a:blip r:embed="rId6"/>
                <a:stretch>
                  <a:fillRect b="-68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CF2DBC2A-00A2-DC41-2EFF-EA6C0E0BB9CC}"/>
                  </a:ext>
                </a:extLst>
              </p:cNvPr>
              <p:cNvSpPr txBox="1"/>
              <p:nvPr/>
            </p:nvSpPr>
            <p:spPr>
              <a:xfrm>
                <a:off x="1390609" y="4285791"/>
                <a:ext cx="4705391" cy="1090620"/>
              </a:xfrm>
              <a:prstGeom prst="rect">
                <a:avLst/>
              </a:prstGeom>
              <a:noFill/>
            </p:spPr>
            <p:txBody>
              <a:bodyPr wrap="none" rtlCol="0">
                <a:spAutoFit/>
              </a:bodyPr>
              <a:lstStyle/>
              <a:p>
                <a14:m>
                  <m:oMath xmlns:m="http://schemas.openxmlformats.org/officeDocument/2006/math">
                    <m:r>
                      <a:rPr lang="en-US" altLang="zh-CN" i="1" dirty="0" smtClean="0">
                        <a:solidFill>
                          <a:schemeClr val="tx2">
                            <a:lumMod val="75000"/>
                          </a:schemeClr>
                        </a:solidFill>
                        <a:latin typeface="Cambria Math" panose="02040503050406030204" pitchFamily="18" charset="0"/>
                        <a:ea typeface="Cambria Math" panose="02040503050406030204" pitchFamily="18" charset="0"/>
                      </a:rPr>
                      <m:t>⇒</m:t>
                    </m:r>
                  </m:oMath>
                </a14:m>
                <a:r>
                  <a:rPr lang="en-US" altLang="zh-CN" dirty="0">
                    <a:solidFill>
                      <a:schemeClr val="tx2">
                        <a:lumMod val="75000"/>
                      </a:schemeClr>
                    </a:solidFill>
                  </a:rPr>
                  <a:t>Polarized</a:t>
                </a:r>
                <a:r>
                  <a:rPr lang="en-US" altLang="zh-CN" dirty="0" err="1">
                    <a:solidFill>
                      <a:schemeClr val="tx2">
                        <a:lumMod val="75000"/>
                      </a:schemeClr>
                    </a:solidFill>
                  </a:rPr>
                  <a:t>:unpolarized</a:t>
                </a:r>
                <a:r>
                  <a:rPr lang="en-US" altLang="zh-CN" dirty="0">
                    <a:solidFill>
                      <a:schemeClr val="tx2">
                        <a:lumMod val="75000"/>
                      </a:schemeClr>
                    </a:solidFill>
                  </a:rPr>
                  <a:t> ratio of DFs must vanish</a:t>
                </a:r>
              </a:p>
              <a:p>
                <a:r>
                  <a:rPr lang="en-US" altLang="zh-CN" dirty="0">
                    <a:solidFill>
                      <a:schemeClr val="tx2">
                        <a:lumMod val="75000"/>
                      </a:schemeClr>
                    </a:solidFill>
                  </a:rPr>
                  <a:t>    </a:t>
                </a:r>
                <a14:m>
                  <m:oMath xmlns:m="http://schemas.openxmlformats.org/officeDocument/2006/math">
                    <m:f>
                      <m:fPr>
                        <m:ctrlPr>
                          <a:rPr lang="en-US" altLang="zh-CN" i="1" smtClean="0">
                            <a:solidFill>
                              <a:schemeClr val="tx2">
                                <a:lumMod val="75000"/>
                              </a:schemeClr>
                            </a:solidFill>
                            <a:latin typeface="Cambria Math" panose="02040503050406030204" pitchFamily="18" charset="0"/>
                          </a:rPr>
                        </m:ctrlPr>
                      </m:fPr>
                      <m:num>
                        <m:r>
                          <m:rPr>
                            <m:sty m:val="p"/>
                          </m:rPr>
                          <a:rPr lang="el-GR" altLang="zh-CN" i="1" smtClean="0">
                            <a:solidFill>
                              <a:schemeClr val="tx2">
                                <a:lumMod val="75000"/>
                              </a:schemeClr>
                            </a:solidFill>
                            <a:latin typeface="Cambria Math" panose="02040503050406030204" pitchFamily="18" charset="0"/>
                            <a:ea typeface="Cambria Math" panose="02040503050406030204" pitchFamily="18" charset="0"/>
                          </a:rPr>
                          <m:t>Δ</m:t>
                        </m:r>
                        <m:r>
                          <a:rPr lang="en-US" altLang="zh-CN" b="0" i="1" smtClean="0">
                            <a:solidFill>
                              <a:schemeClr val="tx2">
                                <a:lumMod val="75000"/>
                              </a:schemeClr>
                            </a:solidFill>
                            <a:latin typeface="Cambria Math" panose="02040503050406030204" pitchFamily="18" charset="0"/>
                            <a:ea typeface="Cambria Math" panose="02040503050406030204" pitchFamily="18" charset="0"/>
                          </a:rPr>
                          <m:t>𝑞</m:t>
                        </m:r>
                        <m:r>
                          <a:rPr lang="en-US" altLang="zh-CN" b="0" i="1" smtClean="0">
                            <a:solidFill>
                              <a:schemeClr val="tx2">
                                <a:lumMod val="75000"/>
                              </a:schemeClr>
                            </a:solidFill>
                            <a:latin typeface="Cambria Math" panose="02040503050406030204" pitchFamily="18" charset="0"/>
                            <a:ea typeface="Cambria Math" panose="02040503050406030204" pitchFamily="18" charset="0"/>
                          </a:rPr>
                          <m:t>(</m:t>
                        </m:r>
                        <m:r>
                          <a:rPr lang="en-US" altLang="zh-CN" b="0" i="1" smtClean="0">
                            <a:solidFill>
                              <a:schemeClr val="tx2">
                                <a:lumMod val="75000"/>
                              </a:schemeClr>
                            </a:solidFill>
                            <a:latin typeface="Cambria Math" panose="02040503050406030204" pitchFamily="18" charset="0"/>
                            <a:ea typeface="Cambria Math" panose="02040503050406030204" pitchFamily="18" charset="0"/>
                          </a:rPr>
                          <m:t>𝑥</m:t>
                        </m:r>
                        <m:r>
                          <a:rPr lang="en-US" altLang="zh-CN" b="0" i="1" smtClean="0">
                            <a:solidFill>
                              <a:schemeClr val="tx2">
                                <a:lumMod val="75000"/>
                              </a:schemeClr>
                            </a:solidFill>
                            <a:latin typeface="Cambria Math" panose="02040503050406030204" pitchFamily="18" charset="0"/>
                            <a:ea typeface="Cambria Math" panose="02040503050406030204" pitchFamily="18" charset="0"/>
                          </a:rPr>
                          <m:t>)</m:t>
                        </m:r>
                      </m:num>
                      <m:den>
                        <m:r>
                          <a:rPr lang="en-US" altLang="zh-CN" b="0" i="1" smtClean="0">
                            <a:solidFill>
                              <a:schemeClr val="tx2">
                                <a:lumMod val="75000"/>
                              </a:schemeClr>
                            </a:solidFill>
                            <a:latin typeface="Cambria Math" panose="02040503050406030204" pitchFamily="18" charset="0"/>
                          </a:rPr>
                          <m:t>𝑞</m:t>
                        </m:r>
                        <m:r>
                          <a:rPr lang="en-US" altLang="zh-CN" b="0" i="1" smtClean="0">
                            <a:solidFill>
                              <a:schemeClr val="tx2">
                                <a:lumMod val="75000"/>
                              </a:schemeClr>
                            </a:solidFill>
                            <a:latin typeface="Cambria Math" panose="02040503050406030204" pitchFamily="18" charset="0"/>
                          </a:rPr>
                          <m:t>(</m:t>
                        </m:r>
                        <m:r>
                          <a:rPr lang="en-US" altLang="zh-CN" b="0" i="1" smtClean="0">
                            <a:solidFill>
                              <a:schemeClr val="tx2">
                                <a:lumMod val="75000"/>
                              </a:schemeClr>
                            </a:solidFill>
                            <a:latin typeface="Cambria Math" panose="02040503050406030204" pitchFamily="18" charset="0"/>
                          </a:rPr>
                          <m:t>𝑥</m:t>
                        </m:r>
                        <m:r>
                          <a:rPr lang="en-US" altLang="zh-CN" b="0" i="1" smtClean="0">
                            <a:solidFill>
                              <a:schemeClr val="tx2">
                                <a:lumMod val="75000"/>
                              </a:schemeClr>
                            </a:solidFill>
                            <a:latin typeface="Cambria Math" panose="02040503050406030204" pitchFamily="18" charset="0"/>
                          </a:rPr>
                          <m:t>)</m:t>
                        </m:r>
                      </m:den>
                    </m:f>
                    <m:r>
                      <a:rPr lang="en-US" altLang="zh-CN" i="1" smtClean="0">
                        <a:solidFill>
                          <a:schemeClr val="tx2">
                            <a:lumMod val="75000"/>
                          </a:schemeClr>
                        </a:solidFill>
                        <a:latin typeface="Cambria Math" panose="02040503050406030204" pitchFamily="18" charset="0"/>
                        <a:ea typeface="Cambria Math" panose="02040503050406030204" pitchFamily="18" charset="0"/>
                      </a:rPr>
                      <m:t>→</m:t>
                    </m:r>
                    <m:r>
                      <a:rPr lang="en-US" altLang="zh-CN" b="0" i="1" smtClean="0">
                        <a:solidFill>
                          <a:schemeClr val="tx2">
                            <a:lumMod val="75000"/>
                          </a:schemeClr>
                        </a:solidFill>
                        <a:latin typeface="Cambria Math" panose="02040503050406030204" pitchFamily="18" charset="0"/>
                      </a:rPr>
                      <m:t>0</m:t>
                    </m:r>
                  </m:oMath>
                </a14:m>
                <a:r>
                  <a:rPr lang="zh-CN" altLang="en-US" dirty="0">
                    <a:solidFill>
                      <a:schemeClr val="tx2">
                        <a:lumMod val="75000"/>
                      </a:schemeClr>
                    </a:solidFill>
                  </a:rPr>
                  <a:t> </a:t>
                </a:r>
                <a:r>
                  <a:rPr lang="en-US" altLang="zh-CN" dirty="0">
                    <a:solidFill>
                      <a:schemeClr val="tx2">
                        <a:lumMod val="75000"/>
                      </a:schemeClr>
                    </a:solidFill>
                  </a:rPr>
                  <a:t>as </a:t>
                </a:r>
                <a14:m>
                  <m:oMath xmlns:m="http://schemas.openxmlformats.org/officeDocument/2006/math">
                    <m:r>
                      <a:rPr lang="en-US" altLang="zh-CN" b="0" i="1" smtClean="0">
                        <a:solidFill>
                          <a:schemeClr val="tx2">
                            <a:lumMod val="75000"/>
                          </a:schemeClr>
                        </a:solidFill>
                        <a:latin typeface="Cambria Math" panose="02040503050406030204" pitchFamily="18" charset="0"/>
                      </a:rPr>
                      <m:t>𝑥</m:t>
                    </m:r>
                    <m:r>
                      <a:rPr lang="en-US" altLang="zh-CN" b="0" i="1" smtClean="0">
                        <a:solidFill>
                          <a:schemeClr val="tx2">
                            <a:lumMod val="75000"/>
                          </a:schemeClr>
                        </a:solidFill>
                        <a:latin typeface="Cambria Math" panose="02040503050406030204" pitchFamily="18" charset="0"/>
                        <a:ea typeface="Cambria Math" panose="02040503050406030204" pitchFamily="18" charset="0"/>
                      </a:rPr>
                      <m:t>→</m:t>
                    </m:r>
                    <m:r>
                      <a:rPr lang="en-US" altLang="zh-CN" b="0" i="1" smtClean="0">
                        <a:solidFill>
                          <a:schemeClr val="tx2">
                            <a:lumMod val="75000"/>
                          </a:schemeClr>
                        </a:solidFill>
                        <a:latin typeface="Cambria Math" panose="02040503050406030204" pitchFamily="18" charset="0"/>
                      </a:rPr>
                      <m:t>0</m:t>
                    </m:r>
                  </m:oMath>
                </a14:m>
                <a:endParaRPr lang="en-US" altLang="zh-CN" dirty="0">
                  <a:solidFill>
                    <a:schemeClr val="tx2">
                      <a:lumMod val="75000"/>
                    </a:schemeClr>
                  </a:solidFill>
                </a:endParaRPr>
              </a:p>
              <a:p>
                <a:r>
                  <a:rPr lang="en-US" altLang="zh-CN" dirty="0" err="1">
                    <a:solidFill>
                      <a:schemeClr val="tx2">
                        <a:lumMod val="75000"/>
                      </a:schemeClr>
                    </a:solidFill>
                  </a:rPr>
                  <a:t>Regge</a:t>
                </a:r>
                <a:r>
                  <a:rPr lang="en-US" altLang="zh-CN" dirty="0">
                    <a:solidFill>
                      <a:schemeClr val="tx2">
                        <a:lumMod val="75000"/>
                      </a:schemeClr>
                    </a:solidFill>
                  </a:rPr>
                  <a:t> phenomenology:</a:t>
                </a:r>
                <a14:m>
                  <m:oMath xmlns:m="http://schemas.openxmlformats.org/officeDocument/2006/math">
                    <m:r>
                      <m:rPr>
                        <m:sty m:val="p"/>
                      </m:rPr>
                      <a:rPr lang="el-GR" altLang="zh-CN" i="1" smtClean="0">
                        <a:solidFill>
                          <a:schemeClr val="tx2">
                            <a:lumMod val="75000"/>
                          </a:schemeClr>
                        </a:solidFill>
                        <a:latin typeface="Cambria Math" panose="02040503050406030204" pitchFamily="18" charset="0"/>
                        <a:ea typeface="Cambria Math" panose="02040503050406030204" pitchFamily="18" charset="0"/>
                      </a:rPr>
                      <m:t>Δ</m:t>
                    </m:r>
                    <m:r>
                      <a:rPr lang="en-US" altLang="zh-CN" b="0" i="1" smtClean="0">
                        <a:solidFill>
                          <a:schemeClr val="tx2">
                            <a:lumMod val="75000"/>
                          </a:schemeClr>
                        </a:solidFill>
                        <a:latin typeface="Cambria Math" panose="02040503050406030204" pitchFamily="18" charset="0"/>
                        <a:ea typeface="Cambria Math" panose="02040503050406030204" pitchFamily="18" charset="0"/>
                      </a:rPr>
                      <m:t>𝑞</m:t>
                    </m:r>
                    <m:r>
                      <a:rPr lang="en-US" altLang="zh-CN" b="0" i="1" smtClean="0">
                        <a:solidFill>
                          <a:schemeClr val="tx2">
                            <a:lumMod val="75000"/>
                          </a:schemeClr>
                        </a:solidFill>
                        <a:latin typeface="Cambria Math" panose="02040503050406030204" pitchFamily="18" charset="0"/>
                        <a:ea typeface="Cambria Math" panose="02040503050406030204" pitchFamily="18" charset="0"/>
                      </a:rPr>
                      <m:t>(</m:t>
                    </m:r>
                    <m:r>
                      <a:rPr lang="en-US" altLang="zh-CN" b="0" i="1" smtClean="0">
                        <a:solidFill>
                          <a:schemeClr val="tx2">
                            <a:lumMod val="75000"/>
                          </a:schemeClr>
                        </a:solidFill>
                        <a:latin typeface="Cambria Math" panose="02040503050406030204" pitchFamily="18" charset="0"/>
                        <a:ea typeface="Cambria Math" panose="02040503050406030204" pitchFamily="18" charset="0"/>
                      </a:rPr>
                      <m:t>𝑥</m:t>
                    </m:r>
                    <m:r>
                      <a:rPr lang="en-US" altLang="zh-CN" b="0" i="1" smtClean="0">
                        <a:solidFill>
                          <a:schemeClr val="tx2">
                            <a:lumMod val="75000"/>
                          </a:schemeClr>
                        </a:solidFill>
                        <a:latin typeface="Cambria Math" panose="02040503050406030204" pitchFamily="18" charset="0"/>
                        <a:ea typeface="Cambria Math" panose="02040503050406030204" pitchFamily="18" charset="0"/>
                      </a:rPr>
                      <m:t>)∝</m:t>
                    </m:r>
                    <m:rad>
                      <m:radPr>
                        <m:degHide m:val="on"/>
                        <m:ctrlPr>
                          <a:rPr lang="en-US" altLang="zh-CN" b="0" i="1" smtClean="0">
                            <a:solidFill>
                              <a:schemeClr val="tx2">
                                <a:lumMod val="75000"/>
                              </a:schemeClr>
                            </a:solidFill>
                            <a:latin typeface="Cambria Math" panose="02040503050406030204" pitchFamily="18" charset="0"/>
                            <a:ea typeface="Cambria Math" panose="02040503050406030204" pitchFamily="18" charset="0"/>
                          </a:rPr>
                        </m:ctrlPr>
                      </m:radPr>
                      <m:deg/>
                      <m:e>
                        <m:r>
                          <a:rPr lang="en-US" altLang="zh-CN" b="0" i="1" smtClean="0">
                            <a:solidFill>
                              <a:schemeClr val="tx2">
                                <a:lumMod val="75000"/>
                              </a:schemeClr>
                            </a:solidFill>
                            <a:latin typeface="Cambria Math" panose="02040503050406030204" pitchFamily="18" charset="0"/>
                            <a:ea typeface="Cambria Math" panose="02040503050406030204" pitchFamily="18" charset="0"/>
                          </a:rPr>
                          <m:t>𝑥</m:t>
                        </m:r>
                      </m:e>
                    </m:rad>
                    <m:r>
                      <a:rPr lang="en-US" altLang="zh-CN" b="0" i="1" smtClean="0">
                        <a:solidFill>
                          <a:schemeClr val="tx2">
                            <a:lumMod val="75000"/>
                          </a:schemeClr>
                        </a:solidFill>
                        <a:latin typeface="Cambria Math" panose="02040503050406030204" pitchFamily="18" charset="0"/>
                        <a:ea typeface="Cambria Math" panose="02040503050406030204" pitchFamily="18" charset="0"/>
                      </a:rPr>
                      <m:t>𝑞</m:t>
                    </m:r>
                    <m:r>
                      <a:rPr lang="en-US" altLang="zh-CN" b="0" i="1" smtClean="0">
                        <a:solidFill>
                          <a:schemeClr val="tx2">
                            <a:lumMod val="75000"/>
                          </a:schemeClr>
                        </a:solidFill>
                        <a:latin typeface="Cambria Math" panose="02040503050406030204" pitchFamily="18" charset="0"/>
                        <a:ea typeface="Cambria Math" panose="02040503050406030204" pitchFamily="18" charset="0"/>
                      </a:rPr>
                      <m:t>(</m:t>
                    </m:r>
                    <m:r>
                      <a:rPr lang="en-US" altLang="zh-CN" b="0" i="1" smtClean="0">
                        <a:solidFill>
                          <a:schemeClr val="tx2">
                            <a:lumMod val="75000"/>
                          </a:schemeClr>
                        </a:solidFill>
                        <a:latin typeface="Cambria Math" panose="02040503050406030204" pitchFamily="18" charset="0"/>
                        <a:ea typeface="Cambria Math" panose="02040503050406030204" pitchFamily="18" charset="0"/>
                      </a:rPr>
                      <m:t>𝑥</m:t>
                    </m:r>
                    <m:r>
                      <a:rPr lang="en-US" altLang="zh-CN" b="0" i="1" smtClean="0">
                        <a:solidFill>
                          <a:schemeClr val="tx2">
                            <a:lumMod val="75000"/>
                          </a:schemeClr>
                        </a:solidFill>
                        <a:latin typeface="Cambria Math" panose="02040503050406030204" pitchFamily="18" charset="0"/>
                        <a:ea typeface="Cambria Math" panose="02040503050406030204" pitchFamily="18" charset="0"/>
                      </a:rPr>
                      <m:t>)</m:t>
                    </m:r>
                  </m:oMath>
                </a14:m>
                <a:endParaRPr lang="zh-CN" altLang="en-US" dirty="0">
                  <a:solidFill>
                    <a:schemeClr val="tx2">
                      <a:lumMod val="75000"/>
                    </a:schemeClr>
                  </a:solidFill>
                </a:endParaRPr>
              </a:p>
            </p:txBody>
          </p:sp>
        </mc:Choice>
        <mc:Fallback xmlns="">
          <p:sp>
            <p:nvSpPr>
              <p:cNvPr id="16" name="文本框 15">
                <a:extLst>
                  <a:ext uri="{FF2B5EF4-FFF2-40B4-BE49-F238E27FC236}">
                    <a16:creationId xmlns:a16="http://schemas.microsoft.com/office/drawing/2014/main" id="{CF2DBC2A-00A2-DC41-2EFF-EA6C0E0BB9CC}"/>
                  </a:ext>
                </a:extLst>
              </p:cNvPr>
              <p:cNvSpPr txBox="1">
                <a:spLocks noRot="1" noChangeAspect="1" noMove="1" noResize="1" noEditPoints="1" noAdjustHandles="1" noChangeArrowheads="1" noChangeShapeType="1" noTextEdit="1"/>
              </p:cNvSpPr>
              <p:nvPr/>
            </p:nvSpPr>
            <p:spPr>
              <a:xfrm>
                <a:off x="1390609" y="4285791"/>
                <a:ext cx="4705391" cy="1090620"/>
              </a:xfrm>
              <a:prstGeom prst="rect">
                <a:avLst/>
              </a:prstGeom>
              <a:blipFill>
                <a:blip r:embed="rId7"/>
                <a:stretch>
                  <a:fillRect l="-1036" t="-2793" r="-389" b="-8380"/>
                </a:stretch>
              </a:blipFill>
            </p:spPr>
            <p:txBody>
              <a:bodyPr/>
              <a:lstStyle/>
              <a:p>
                <a:r>
                  <a:rPr lang="zh-CN" altLang="en-US">
                    <a:noFill/>
                  </a:rPr>
                  <a:t> </a:t>
                </a:r>
              </a:p>
            </p:txBody>
          </p:sp>
        </mc:Fallback>
      </mc:AlternateContent>
      <p:sp>
        <p:nvSpPr>
          <p:cNvPr id="21" name="文本框 20">
            <a:extLst>
              <a:ext uri="{FF2B5EF4-FFF2-40B4-BE49-F238E27FC236}">
                <a16:creationId xmlns:a16="http://schemas.microsoft.com/office/drawing/2014/main" id="{E6254308-EDB2-BFB1-ED26-FB5529708CB5}"/>
              </a:ext>
            </a:extLst>
          </p:cNvPr>
          <p:cNvSpPr txBox="1"/>
          <p:nvPr/>
        </p:nvSpPr>
        <p:spPr>
          <a:xfrm>
            <a:off x="7251009" y="3676051"/>
            <a:ext cx="3619797" cy="384175"/>
          </a:xfrm>
          <a:prstGeom prst="rect">
            <a:avLst/>
          </a:prstGeom>
          <a:noFill/>
        </p:spPr>
        <p:txBody>
          <a:bodyPr wrap="square" rtlCol="0" anchor="t">
            <a:noAutofit/>
          </a:bodyPr>
          <a:lstStyle/>
          <a:p>
            <a:r>
              <a:rPr lang="en-US" altLang="zh-CN" sz="1400" dirty="0">
                <a:solidFill>
                  <a:schemeClr val="accent5"/>
                </a:solidFill>
              </a:rPr>
              <a:t>P</a:t>
            </a:r>
            <a:r>
              <a:rPr lang="zh-CN" altLang="en-US" sz="1400" dirty="0">
                <a:solidFill>
                  <a:schemeClr val="accent5"/>
                </a:solidFill>
              </a:rPr>
              <a:t>. Ch</a:t>
            </a:r>
            <a:r>
              <a:rPr lang="en-US" altLang="zh-CN" sz="1400" dirty="0">
                <a:solidFill>
                  <a:schemeClr val="accent5"/>
                </a:solidFill>
              </a:rPr>
              <a:t>e</a:t>
            </a:r>
            <a:r>
              <a:rPr lang="zh-CN" altLang="en-US" sz="1400" dirty="0">
                <a:solidFill>
                  <a:schemeClr val="accent5"/>
                </a:solidFill>
              </a:rPr>
              <a:t>ng </a:t>
            </a:r>
            <a:r>
              <a:rPr lang="en-US" altLang="zh-CN" sz="1400" dirty="0">
                <a:solidFill>
                  <a:schemeClr val="accent5"/>
                </a:solidFill>
              </a:rPr>
              <a:t>et al</a:t>
            </a:r>
            <a:r>
              <a:rPr lang="zh-CN" altLang="en-US" sz="1400" dirty="0">
                <a:solidFill>
                  <a:schemeClr val="accent5"/>
                </a:solidFill>
              </a:rPr>
              <a:t>,  Phys. Lett. B 8</a:t>
            </a:r>
            <a:r>
              <a:rPr lang="en-US" altLang="zh-CN" sz="1400" dirty="0">
                <a:solidFill>
                  <a:schemeClr val="accent5"/>
                </a:solidFill>
              </a:rPr>
              <a:t>44</a:t>
            </a:r>
            <a:r>
              <a:rPr lang="zh-CN" altLang="en-US" sz="1400" dirty="0">
                <a:solidFill>
                  <a:schemeClr val="accent5"/>
                </a:solidFill>
              </a:rPr>
              <a:t> (202</a:t>
            </a:r>
            <a:r>
              <a:rPr lang="en-US" altLang="zh-CN" sz="1400" dirty="0">
                <a:solidFill>
                  <a:schemeClr val="accent5"/>
                </a:solidFill>
              </a:rPr>
              <a:t>3</a:t>
            </a:r>
            <a:r>
              <a:rPr lang="zh-CN" altLang="en-US" sz="1400" dirty="0">
                <a:solidFill>
                  <a:schemeClr val="accent5"/>
                </a:solidFill>
              </a:rPr>
              <a:t>) 13</a:t>
            </a:r>
            <a:r>
              <a:rPr lang="en-US" altLang="zh-CN" sz="1400" dirty="0">
                <a:solidFill>
                  <a:schemeClr val="accent5"/>
                </a:solidFill>
              </a:rPr>
              <a:t>8074</a:t>
            </a:r>
            <a:r>
              <a:rPr lang="zh-CN" altLang="en-US" sz="1400" dirty="0">
                <a:solidFill>
                  <a:schemeClr val="accent5"/>
                </a:solidFill>
              </a:rPr>
              <a:t>.</a:t>
            </a:r>
          </a:p>
        </p:txBody>
      </p:sp>
      <p:sp>
        <p:nvSpPr>
          <p:cNvPr id="3" name="文本框 2">
            <a:extLst>
              <a:ext uri="{FF2B5EF4-FFF2-40B4-BE49-F238E27FC236}">
                <a16:creationId xmlns:a16="http://schemas.microsoft.com/office/drawing/2014/main" id="{3D3D749E-A5F7-BE03-9687-6D66BC2C004D}"/>
              </a:ext>
            </a:extLst>
          </p:cNvPr>
          <p:cNvSpPr txBox="1"/>
          <p:nvPr/>
        </p:nvSpPr>
        <p:spPr>
          <a:xfrm>
            <a:off x="5375920" y="5043020"/>
            <a:ext cx="4648200" cy="307975"/>
          </a:xfrm>
          <a:prstGeom prst="rect">
            <a:avLst/>
          </a:prstGeom>
          <a:noFill/>
        </p:spPr>
        <p:txBody>
          <a:bodyPr wrap="square">
            <a:spAutoFit/>
          </a:bodyPr>
          <a:lstStyle/>
          <a:p>
            <a:r>
              <a:rPr lang="en-US" altLang="zh-CN" sz="1400" dirty="0">
                <a:solidFill>
                  <a:srgbClr val="00B0F0"/>
                </a:solidFill>
                <a:effectLst/>
              </a:rPr>
              <a:t>M. M. </a:t>
            </a:r>
            <a:r>
              <a:rPr lang="en-US" altLang="zh-CN" sz="1400" dirty="0" err="1">
                <a:solidFill>
                  <a:srgbClr val="00B0F0"/>
                </a:solidFill>
                <a:effectLst/>
              </a:rPr>
              <a:t>Brisudova</a:t>
            </a:r>
            <a:r>
              <a:rPr lang="en-US" altLang="zh-CN" sz="1400" dirty="0">
                <a:solidFill>
                  <a:srgbClr val="00B0F0"/>
                </a:solidFill>
                <a:effectLst/>
              </a:rPr>
              <a:t> et al. </a:t>
            </a:r>
            <a:r>
              <a:rPr lang="en-US" altLang="zh-CN" sz="1400" dirty="0">
                <a:solidFill>
                  <a:srgbClr val="00B0F0"/>
                </a:solidFill>
                <a:effectLst/>
                <a:ea typeface="宋体" panose="02010600030101010101" pitchFamily="2" charset="-122"/>
              </a:rPr>
              <a:t>Phys. Rev. D 61 (2000) 054013</a:t>
            </a:r>
            <a:endParaRPr lang="zh-CN" altLang="en-US" sz="1400" dirty="0">
              <a:solidFill>
                <a:srgbClr val="00B0F0"/>
              </a:solidFill>
            </a:endParaRPr>
          </a:p>
        </p:txBody>
      </p:sp>
      <p:sp>
        <p:nvSpPr>
          <p:cNvPr id="8" name="文本框 7">
            <a:extLst>
              <a:ext uri="{FF2B5EF4-FFF2-40B4-BE49-F238E27FC236}">
                <a16:creationId xmlns:a16="http://schemas.microsoft.com/office/drawing/2014/main" id="{5B774634-7D6B-612C-CCB5-66E7DD2BFE25}"/>
              </a:ext>
            </a:extLst>
          </p:cNvPr>
          <p:cNvSpPr txBox="1"/>
          <p:nvPr/>
        </p:nvSpPr>
        <p:spPr>
          <a:xfrm>
            <a:off x="5637125" y="2984360"/>
            <a:ext cx="65" cy="276999"/>
          </a:xfrm>
          <a:prstGeom prst="rect">
            <a:avLst/>
          </a:prstGeom>
          <a:noFill/>
        </p:spPr>
        <p:txBody>
          <a:bodyPr wrap="none" lIns="0" tIns="0" rIns="0" bIns="0" rtlCol="0">
            <a:spAutoFit/>
          </a:bodyPr>
          <a:lstStyle/>
          <a:p>
            <a:endParaRPr lang="zh-CN" altLang="en-US" dirty="0"/>
          </a:p>
        </p:txBody>
      </p:sp>
      <p:pic>
        <p:nvPicPr>
          <p:cNvPr id="11" name="图片 10">
            <a:extLst>
              <a:ext uri="{FF2B5EF4-FFF2-40B4-BE49-F238E27FC236}">
                <a16:creationId xmlns:a16="http://schemas.microsoft.com/office/drawing/2014/main" id="{A2F26228-1C51-5FCE-84FE-CDEFAB7CA5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0518" y="5985373"/>
            <a:ext cx="1872208" cy="348416"/>
          </a:xfrm>
          <a:prstGeom prst="rect">
            <a:avLst/>
          </a:prstGeom>
        </p:spPr>
      </p:pic>
      <p:sp>
        <p:nvSpPr>
          <p:cNvPr id="12" name="文本框 11">
            <a:extLst>
              <a:ext uri="{FF2B5EF4-FFF2-40B4-BE49-F238E27FC236}">
                <a16:creationId xmlns:a16="http://schemas.microsoft.com/office/drawing/2014/main" id="{50444667-23A2-7761-B060-1E9DEF0AC266}"/>
              </a:ext>
            </a:extLst>
          </p:cNvPr>
          <p:cNvSpPr txBox="1"/>
          <p:nvPr/>
        </p:nvSpPr>
        <p:spPr>
          <a:xfrm>
            <a:off x="8398520" y="5956158"/>
            <a:ext cx="3251200" cy="533545"/>
          </a:xfrm>
          <a:prstGeom prst="rect">
            <a:avLst/>
          </a:prstGeom>
          <a:noFill/>
        </p:spPr>
        <p:txBody>
          <a:bodyPr wrap="square" rtlCol="0" anchor="t">
            <a:noAutofit/>
          </a:bodyPr>
          <a:lstStyle/>
          <a:p>
            <a:r>
              <a:rPr lang="en-US" altLang="zh-CN" sz="1200" dirty="0">
                <a:solidFill>
                  <a:srgbClr val="00B0F0"/>
                </a:solidFill>
                <a:latin typeface="+mn-ea"/>
                <a:cs typeface="+mn-ea"/>
              </a:rPr>
              <a:t>C. Chen and C. D. Roberts, Eur. Phys. J. A 58 (2022) 10, 206.</a:t>
            </a:r>
          </a:p>
        </p:txBody>
      </p:sp>
      <p:sp>
        <p:nvSpPr>
          <p:cNvPr id="13" name="矩形 12">
            <a:extLst>
              <a:ext uri="{FF2B5EF4-FFF2-40B4-BE49-F238E27FC236}">
                <a16:creationId xmlns:a16="http://schemas.microsoft.com/office/drawing/2014/main" id="{AAEAC123-DA58-233B-9EDC-91C2D669BDCD}"/>
              </a:ext>
            </a:extLst>
          </p:cNvPr>
          <p:cNvSpPr/>
          <p:nvPr/>
        </p:nvSpPr>
        <p:spPr bwMode="auto">
          <a:xfrm>
            <a:off x="6168008" y="5956157"/>
            <a:ext cx="5312794" cy="460777"/>
          </a:xfrm>
          <a:prstGeom prst="rect">
            <a:avLst/>
          </a:prstGeom>
          <a:noFill/>
          <a:ln>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Calibri" panose="020F0502020204030204" pitchFamily="34" charset="0"/>
            </a:endParaRPr>
          </a:p>
        </p:txBody>
      </p:sp>
      <p:sp>
        <p:nvSpPr>
          <p:cNvPr id="10" name="Footer Placeholder 4">
            <a:extLst>
              <a:ext uri="{FF2B5EF4-FFF2-40B4-BE49-F238E27FC236}">
                <a16:creationId xmlns:a16="http://schemas.microsoft.com/office/drawing/2014/main" id="{A1F82307-2103-BC5C-4127-A863EAE68D62}"/>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pic>
        <p:nvPicPr>
          <p:cNvPr id="17" name="图片 16">
            <a:extLst>
              <a:ext uri="{FF2B5EF4-FFF2-40B4-BE49-F238E27FC236}">
                <a16:creationId xmlns:a16="http://schemas.microsoft.com/office/drawing/2014/main" id="{ACDD4547-AE19-1FB3-A87C-674FAED6F8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51616" y="2286231"/>
            <a:ext cx="3140811" cy="1042673"/>
          </a:xfrm>
          <a:prstGeom prst="rect">
            <a:avLst/>
          </a:prstGeom>
        </p:spPr>
      </p:pic>
    </p:spTree>
    <p:custDataLst>
      <p:tags r:id="rId1"/>
    </p:custDataLst>
    <p:extLst>
      <p:ext uri="{BB962C8B-B14F-4D97-AF65-F5344CB8AC3E}">
        <p14:creationId xmlns:p14="http://schemas.microsoft.com/office/powerpoint/2010/main" val="1095890233"/>
      </p:ext>
    </p:extLst>
  </p:cSld>
  <p:clrMapOvr>
    <a:masterClrMapping/>
  </p:clrMapOvr>
  <p:transition spd="slow" advTm="15424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5" grpId="1"/>
      <p:bldP spid="21" grpId="0"/>
      <p:bldP spid="3" grpId="0"/>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6B7AEB-77E4-9ADF-7D02-3C84FA7954E5}"/>
              </a:ext>
            </a:extLst>
          </p:cNvPr>
          <p:cNvSpPr>
            <a:spLocks noGrp="1"/>
          </p:cNvSpPr>
          <p:nvPr>
            <p:ph idx="1"/>
          </p:nvPr>
        </p:nvSpPr>
        <p:spPr>
          <a:xfrm>
            <a:off x="364214" y="458050"/>
            <a:ext cx="6020046" cy="744466"/>
          </a:xfrm>
        </p:spPr>
        <p:txBody>
          <a:bodyPr/>
          <a:lstStyle/>
          <a:p>
            <a:pPr marL="0" indent="0">
              <a:buNone/>
            </a:pPr>
            <a:endParaRPr lang="en-US" altLang="zh-CN" dirty="0"/>
          </a:p>
          <a:p>
            <a:pPr marL="0" indent="0">
              <a:buNone/>
            </a:pPr>
            <a:endParaRPr lang="en-US" altLang="zh-CN" sz="1800" dirty="0"/>
          </a:p>
          <a:p>
            <a:pPr marL="0" indent="0">
              <a:buNone/>
            </a:pPr>
            <a:endParaRPr lang="en-US" altLang="zh-CN" sz="1800" dirty="0"/>
          </a:p>
          <a:p>
            <a:pPr marL="0" indent="0">
              <a:buNone/>
            </a:pPr>
            <a:endParaRPr lang="en-US" altLang="zh-CN" sz="1800" dirty="0"/>
          </a:p>
          <a:p>
            <a:pPr marL="0" indent="0">
              <a:buNone/>
            </a:pPr>
            <a:endParaRPr lang="en-US" altLang="zh-CN" sz="1800" dirty="0"/>
          </a:p>
          <a:p>
            <a:pPr marL="0" indent="0">
              <a:buNone/>
            </a:pPr>
            <a:endParaRPr lang="en-US" altLang="zh-CN" sz="1800" dirty="0"/>
          </a:p>
          <a:p>
            <a:pPr marL="0" indent="0">
              <a:buNone/>
            </a:pPr>
            <a:endParaRPr lang="en-US" altLang="zh-CN" sz="1800" dirty="0"/>
          </a:p>
          <a:p>
            <a:pPr marL="0" indent="0">
              <a:buNone/>
            </a:pPr>
            <a:endParaRPr lang="en-US" altLang="zh-CN" sz="1800" dirty="0"/>
          </a:p>
          <a:p>
            <a:pPr marL="0" indent="0">
              <a:buNone/>
            </a:pPr>
            <a:endParaRPr lang="en-US" altLang="zh-CN" sz="1800" dirty="0"/>
          </a:p>
          <a:p>
            <a:pPr marL="0" indent="0">
              <a:buNone/>
            </a:pPr>
            <a:endParaRPr lang="en-US" altLang="zh-CN" sz="1800" dirty="0"/>
          </a:p>
          <a:p>
            <a:pPr marL="0" indent="0">
              <a:buNone/>
            </a:pPr>
            <a:endParaRPr lang="en-US" altLang="zh-CN" sz="1800" dirty="0"/>
          </a:p>
          <a:p>
            <a:pPr marL="0" indent="0">
              <a:buNone/>
            </a:pPr>
            <a:br>
              <a:rPr lang="en-US" altLang="zh-CN" dirty="0"/>
            </a:br>
            <a:br>
              <a:rPr lang="en-US" altLang="zh-CN" dirty="0"/>
            </a:br>
            <a:endParaRPr lang="en-GB" altLang="zh-CN" dirty="0"/>
          </a:p>
          <a:p>
            <a:pPr marL="0" indent="0">
              <a:buNone/>
            </a:pPr>
            <a:endParaRPr lang="en-GB" altLang="zh-CN" dirty="0"/>
          </a:p>
          <a:p>
            <a:pPr marL="0" indent="0">
              <a:buNone/>
            </a:pPr>
            <a:endParaRPr lang="en-GB" b="0" i="1" dirty="0">
              <a:latin typeface="Cambria Math" panose="02040503050406030204" pitchFamily="18" charset="0"/>
            </a:endParaRPr>
          </a:p>
          <a:p>
            <a:pPr marL="0" indent="0">
              <a:buNone/>
            </a:pPr>
            <a:endParaRPr lang="en-GB" b="0" i="1" dirty="0">
              <a:latin typeface="Cambria Math" panose="02040503050406030204" pitchFamily="18" charset="0"/>
            </a:endParaRPr>
          </a:p>
          <a:p>
            <a:endParaRPr lang="en-US" dirty="0"/>
          </a:p>
          <a:p>
            <a:endParaRPr lang="en-US" dirty="0"/>
          </a:p>
        </p:txBody>
      </p:sp>
      <p:sp>
        <p:nvSpPr>
          <p:cNvPr id="6" name="Slide Number Placeholder 5">
            <a:extLst>
              <a:ext uri="{FF2B5EF4-FFF2-40B4-BE49-F238E27FC236}">
                <a16:creationId xmlns:a16="http://schemas.microsoft.com/office/drawing/2014/main" id="{F8ABE9A1-DF6A-730A-A319-F59AF9E5C1B7}"/>
              </a:ext>
            </a:extLst>
          </p:cNvPr>
          <p:cNvSpPr>
            <a:spLocks noGrp="1"/>
          </p:cNvSpPr>
          <p:nvPr>
            <p:ph type="sldNum" sz="quarter" idx="12"/>
          </p:nvPr>
        </p:nvSpPr>
        <p:spPr/>
        <p:txBody>
          <a:bodyPr/>
          <a:lstStyle/>
          <a:p>
            <a:fld id="{87034D8C-3CB4-402A-BC46-2AB14C0FE90A}" type="slidenum">
              <a:rPr lang="en-US" smtClean="0"/>
              <a:pPr/>
              <a:t>8</a:t>
            </a:fld>
            <a:endParaRPr lang="en-US"/>
          </a:p>
        </p:txBody>
      </p:sp>
      <p:pic>
        <p:nvPicPr>
          <p:cNvPr id="35" name="图片 34">
            <a:extLst>
              <a:ext uri="{FF2B5EF4-FFF2-40B4-BE49-F238E27FC236}">
                <a16:creationId xmlns:a16="http://schemas.microsoft.com/office/drawing/2014/main" id="{14AD7D8C-21E7-A4F5-D21F-F4B8F07A9AAE}"/>
              </a:ext>
            </a:extLst>
          </p:cNvPr>
          <p:cNvPicPr>
            <a:picLocks noChangeAspect="1"/>
          </p:cNvPicPr>
          <p:nvPr/>
        </p:nvPicPr>
        <p:blipFill rotWithShape="1">
          <a:blip r:embed="rId3">
            <a:extLst>
              <a:ext uri="{28A0092B-C50C-407E-A947-70E740481C1C}">
                <a14:useLocalDpi xmlns:a14="http://schemas.microsoft.com/office/drawing/2010/main" val="0"/>
              </a:ext>
            </a:extLst>
          </a:blip>
          <a:srcRect l="-1" r="13545"/>
          <a:stretch/>
        </p:blipFill>
        <p:spPr>
          <a:xfrm>
            <a:off x="683450" y="2612263"/>
            <a:ext cx="2563434" cy="744466"/>
          </a:xfrm>
          <a:prstGeom prst="rect">
            <a:avLst/>
          </a:prstGeom>
        </p:spPr>
      </p:pic>
      <p:pic>
        <p:nvPicPr>
          <p:cNvPr id="37" name="图片 36">
            <a:extLst>
              <a:ext uri="{FF2B5EF4-FFF2-40B4-BE49-F238E27FC236}">
                <a16:creationId xmlns:a16="http://schemas.microsoft.com/office/drawing/2014/main" id="{329DC2CE-1FA6-8B26-8436-9670DDCFB27B}"/>
              </a:ext>
            </a:extLst>
          </p:cNvPr>
          <p:cNvPicPr>
            <a:picLocks noChangeAspect="1"/>
          </p:cNvPicPr>
          <p:nvPr/>
        </p:nvPicPr>
        <p:blipFill rotWithShape="1">
          <a:blip r:embed="rId4">
            <a:extLst>
              <a:ext uri="{28A0092B-C50C-407E-A947-70E740481C1C}">
                <a14:useLocalDpi xmlns:a14="http://schemas.microsoft.com/office/drawing/2010/main" val="0"/>
              </a:ext>
            </a:extLst>
          </a:blip>
          <a:srcRect r="13463"/>
          <a:stretch/>
        </p:blipFill>
        <p:spPr>
          <a:xfrm>
            <a:off x="3791744" y="2612263"/>
            <a:ext cx="3364136" cy="704044"/>
          </a:xfrm>
          <a:prstGeom prst="rect">
            <a:avLst/>
          </a:prstGeom>
        </p:spPr>
      </p:pic>
      <p:sp>
        <p:nvSpPr>
          <p:cNvPr id="18" name="Title 1">
            <a:extLst>
              <a:ext uri="{FF2B5EF4-FFF2-40B4-BE49-F238E27FC236}">
                <a16:creationId xmlns:a16="http://schemas.microsoft.com/office/drawing/2014/main" id="{7D8780F0-7D7C-59A6-E419-505FC872D5EE}"/>
              </a:ext>
            </a:extLst>
          </p:cNvPr>
          <p:cNvSpPr>
            <a:spLocks noGrp="1"/>
          </p:cNvSpPr>
          <p:nvPr>
            <p:ph type="title"/>
          </p:nvPr>
        </p:nvSpPr>
        <p:spPr>
          <a:xfrm>
            <a:off x="876302" y="290276"/>
            <a:ext cx="10972800" cy="1143000"/>
          </a:xfrm>
        </p:spPr>
        <p:txBody>
          <a:bodyPr/>
          <a:lstStyle/>
          <a:p>
            <a:r>
              <a:rPr lang="en-GB" altLang="zh-CN" dirty="0"/>
              <a:t>Comparison</a:t>
            </a:r>
            <a:r>
              <a:rPr lang="en-US" altLang="zh-CN" dirty="0"/>
              <a:t>:</a:t>
            </a:r>
            <a:r>
              <a:rPr lang="zh-CN" altLang="en-US" dirty="0"/>
              <a:t> </a:t>
            </a:r>
            <a:r>
              <a:rPr lang="en-US" altLang="zh-CN" dirty="0"/>
              <a:t>SCI</a:t>
            </a:r>
            <a:r>
              <a:rPr lang="zh-CN" altLang="en-US" dirty="0"/>
              <a:t> </a:t>
            </a:r>
            <a:r>
              <a:rPr lang="en-US" altLang="zh-CN" dirty="0"/>
              <a:t>and QCD-kindred results at hadron scale </a:t>
            </a:r>
            <a:endParaRPr lang="en-US" dirty="0"/>
          </a:p>
        </p:txBody>
      </p:sp>
      <p:pic>
        <p:nvPicPr>
          <p:cNvPr id="5" name="图片 4">
            <a:extLst>
              <a:ext uri="{FF2B5EF4-FFF2-40B4-BE49-F238E27FC236}">
                <a16:creationId xmlns:a16="http://schemas.microsoft.com/office/drawing/2014/main" id="{B8C25E85-CC2F-BC75-ED53-5632B29FDCE6}"/>
              </a:ext>
            </a:extLst>
          </p:cNvPr>
          <p:cNvPicPr>
            <a:picLocks noChangeAspect="1"/>
          </p:cNvPicPr>
          <p:nvPr/>
        </p:nvPicPr>
        <p:blipFill rotWithShape="1">
          <a:blip r:embed="rId5">
            <a:extLst>
              <a:ext uri="{28A0092B-C50C-407E-A947-70E740481C1C}">
                <a14:useLocalDpi xmlns:a14="http://schemas.microsoft.com/office/drawing/2010/main" val="0"/>
              </a:ext>
            </a:extLst>
          </a:blip>
          <a:srcRect b="38012"/>
          <a:stretch/>
        </p:blipFill>
        <p:spPr>
          <a:xfrm>
            <a:off x="7335929" y="898312"/>
            <a:ext cx="4730133" cy="2509445"/>
          </a:xfrm>
          <a:prstGeom prst="rect">
            <a:avLst/>
          </a:prstGeom>
        </p:spPr>
      </p:pic>
      <p:pic>
        <p:nvPicPr>
          <p:cNvPr id="11" name="图片 10">
            <a:extLst>
              <a:ext uri="{FF2B5EF4-FFF2-40B4-BE49-F238E27FC236}">
                <a16:creationId xmlns:a16="http://schemas.microsoft.com/office/drawing/2014/main" id="{398E3A5F-6B5D-9470-E5A3-5B1F2F675A96}"/>
              </a:ext>
            </a:extLst>
          </p:cNvPr>
          <p:cNvPicPr>
            <a:picLocks noChangeAspect="1"/>
          </p:cNvPicPr>
          <p:nvPr/>
        </p:nvPicPr>
        <p:blipFill rotWithShape="1">
          <a:blip r:embed="rId6">
            <a:extLst>
              <a:ext uri="{28A0092B-C50C-407E-A947-70E740481C1C}">
                <a14:useLocalDpi xmlns:a14="http://schemas.microsoft.com/office/drawing/2010/main" val="0"/>
              </a:ext>
            </a:extLst>
          </a:blip>
          <a:srcRect b="38582"/>
          <a:stretch/>
        </p:blipFill>
        <p:spPr>
          <a:xfrm>
            <a:off x="7346570" y="3649024"/>
            <a:ext cx="4730133" cy="2792266"/>
          </a:xfrm>
          <a:prstGeom prst="rect">
            <a:avLst/>
          </a:prstGeom>
        </p:spPr>
      </p:pic>
      <p:sp>
        <p:nvSpPr>
          <p:cNvPr id="2" name="Content Placeholder 2">
            <a:extLst>
              <a:ext uri="{FF2B5EF4-FFF2-40B4-BE49-F238E27FC236}">
                <a16:creationId xmlns:a16="http://schemas.microsoft.com/office/drawing/2014/main" id="{5539C62B-7F0E-8105-8A11-1713511F2605}"/>
              </a:ext>
            </a:extLst>
          </p:cNvPr>
          <p:cNvSpPr txBox="1">
            <a:spLocks/>
          </p:cNvSpPr>
          <p:nvPr/>
        </p:nvSpPr>
        <p:spPr bwMode="auto">
          <a:xfrm>
            <a:off x="479376" y="1248676"/>
            <a:ext cx="7000909" cy="440313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r>
              <a:rPr lang="en-US" altLang="zh-CN" kern="0" dirty="0"/>
              <a:t>SCI results are dilated and possess markedly different endpoint </a:t>
            </a:r>
            <a:r>
              <a:rPr lang="en-US" altLang="zh-CN" kern="0" dirty="0" err="1"/>
              <a:t>behaviour</a:t>
            </a:r>
            <a:r>
              <a:rPr lang="en-US" altLang="zh-CN" kern="0" dirty="0"/>
              <a:t>. However, the momentum fraction lodged with each valence quark species is the same.</a:t>
            </a:r>
          </a:p>
          <a:p>
            <a:endParaRPr lang="en-US" altLang="zh-CN" kern="0" dirty="0"/>
          </a:p>
          <a:p>
            <a:pPr marL="0" indent="0">
              <a:buNone/>
            </a:pPr>
            <a:endParaRPr lang="en-US" kern="0" dirty="0"/>
          </a:p>
          <a:p>
            <a:pPr marL="0" indent="0">
              <a:buNone/>
            </a:pPr>
            <a:endParaRPr lang="en-US" kern="0" dirty="0"/>
          </a:p>
          <a:p>
            <a:pPr marL="0" indent="0">
              <a:buNone/>
            </a:pPr>
            <a:endParaRPr lang="en-US" kern="0" dirty="0"/>
          </a:p>
          <a:p>
            <a:r>
              <a:rPr lang="en-US" altLang="zh-CN" kern="0" dirty="0"/>
              <a:t>SCI and </a:t>
            </a:r>
            <a:r>
              <a:rPr lang="en-US" altLang="zh-CN" dirty="0"/>
              <a:t>QCD-kindred predictions do not support helicity retention in hard scattering processes which requires a zero in                 </a:t>
            </a:r>
            <a:r>
              <a:rPr lang="en-US" altLang="zh-CN" kern="0" dirty="0"/>
              <a:t>. </a:t>
            </a:r>
            <a:r>
              <a:rPr lang="en-US" altLang="zh-CN" dirty="0"/>
              <a:t>This is not seen in the SCI prediction. </a:t>
            </a:r>
            <a:br>
              <a:rPr lang="en-US" altLang="zh-CN" dirty="0"/>
            </a:br>
            <a:endParaRPr lang="en-US" kern="0" dirty="0"/>
          </a:p>
        </p:txBody>
      </p:sp>
      <p:graphicFrame>
        <p:nvGraphicFramePr>
          <p:cNvPr id="13" name="对象 12">
            <a:extLst>
              <a:ext uri="{FF2B5EF4-FFF2-40B4-BE49-F238E27FC236}">
                <a16:creationId xmlns:a16="http://schemas.microsoft.com/office/drawing/2014/main" id="{7A586EDE-A33A-683C-3C1A-C6CDAC96759F}"/>
              </a:ext>
            </a:extLst>
          </p:cNvPr>
          <p:cNvGraphicFramePr>
            <a:graphicFrameLocks noChangeAspect="1"/>
          </p:cNvGraphicFramePr>
          <p:nvPr>
            <p:extLst>
              <p:ext uri="{D42A27DB-BD31-4B8C-83A1-F6EECF244321}">
                <p14:modId xmlns:p14="http://schemas.microsoft.com/office/powerpoint/2010/main" val="3582261702"/>
              </p:ext>
            </p:extLst>
          </p:nvPr>
        </p:nvGraphicFramePr>
        <p:xfrm>
          <a:off x="1688402" y="4662168"/>
          <a:ext cx="1019175" cy="315913"/>
        </p:xfrm>
        <a:graphic>
          <a:graphicData uri="http://schemas.openxmlformats.org/presentationml/2006/ole">
            <mc:AlternateContent xmlns:mc="http://schemas.openxmlformats.org/markup-compatibility/2006">
              <mc:Choice xmlns:v="urn:schemas-microsoft-com:vml" Requires="v">
                <p:oleObj name="Equation" r:id="rId7" imgW="901440" imgH="279360" progId="Equation.DSMT4">
                  <p:embed/>
                </p:oleObj>
              </mc:Choice>
              <mc:Fallback>
                <p:oleObj name="Equation" r:id="rId7" imgW="901440" imgH="279360" progId="Equation.DSMT4">
                  <p:embed/>
                  <p:pic>
                    <p:nvPicPr>
                      <p:cNvPr id="9" name="对象 8">
                        <a:extLst>
                          <a:ext uri="{FF2B5EF4-FFF2-40B4-BE49-F238E27FC236}">
                            <a16:creationId xmlns:a16="http://schemas.microsoft.com/office/drawing/2014/main" id="{5FF40263-5535-EFD6-1E8C-C8CBC09C5E7D}"/>
                          </a:ext>
                        </a:extLst>
                      </p:cNvPr>
                      <p:cNvPicPr/>
                      <p:nvPr/>
                    </p:nvPicPr>
                    <p:blipFill>
                      <a:blip r:embed="rId8"/>
                      <a:stretch>
                        <a:fillRect/>
                      </a:stretch>
                    </p:blipFill>
                    <p:spPr>
                      <a:xfrm>
                        <a:off x="1688402" y="4662168"/>
                        <a:ext cx="1019175" cy="315913"/>
                      </a:xfrm>
                      <a:prstGeom prst="rect">
                        <a:avLst/>
                      </a:prstGeom>
                    </p:spPr>
                  </p:pic>
                </p:oleObj>
              </mc:Fallback>
            </mc:AlternateContent>
          </a:graphicData>
        </a:graphic>
      </p:graphicFrame>
      <p:pic>
        <p:nvPicPr>
          <p:cNvPr id="7" name="图片 6">
            <a:extLst>
              <a:ext uri="{FF2B5EF4-FFF2-40B4-BE49-F238E27FC236}">
                <a16:creationId xmlns:a16="http://schemas.microsoft.com/office/drawing/2014/main" id="{7E6C6338-D5F6-F848-7949-521742987999}"/>
              </a:ext>
            </a:extLst>
          </p:cNvPr>
          <p:cNvPicPr>
            <a:picLocks noChangeAspect="1"/>
          </p:cNvPicPr>
          <p:nvPr/>
        </p:nvPicPr>
        <p:blipFill>
          <a:blip r:embed="rId9"/>
          <a:stretch>
            <a:fillRect/>
          </a:stretch>
        </p:blipFill>
        <p:spPr>
          <a:xfrm>
            <a:off x="3246884" y="5220670"/>
            <a:ext cx="2141406" cy="388654"/>
          </a:xfrm>
          <a:prstGeom prst="rect">
            <a:avLst/>
          </a:prstGeom>
        </p:spPr>
      </p:pic>
      <p:sp>
        <p:nvSpPr>
          <p:cNvPr id="4" name="Footer Placeholder 4">
            <a:extLst>
              <a:ext uri="{FF2B5EF4-FFF2-40B4-BE49-F238E27FC236}">
                <a16:creationId xmlns:a16="http://schemas.microsoft.com/office/drawing/2014/main" id="{0B0F3AE4-70F0-EA4F-A25B-91F8766823B5}"/>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spTree>
    <p:extLst>
      <p:ext uri="{BB962C8B-B14F-4D97-AF65-F5344CB8AC3E}">
        <p14:creationId xmlns:p14="http://schemas.microsoft.com/office/powerpoint/2010/main" val="242185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87034D8C-3CB4-402A-BC46-2AB14C0FE90A}" type="slidenum">
              <a:rPr lang="en-US" smtClean="0"/>
              <a:t>9</a:t>
            </a:fld>
            <a:endParaRPr lang="en-US" dirty="0"/>
          </a:p>
        </p:txBody>
      </p:sp>
      <p:pic>
        <p:nvPicPr>
          <p:cNvPr id="5" name="图片 4"/>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1143000" y="838200"/>
            <a:ext cx="4538015" cy="4538015"/>
          </a:xfrm>
          <a:prstGeom prst="rect">
            <a:avLst/>
          </a:prstGeom>
        </p:spPr>
      </p:pic>
      <mc:AlternateContent xmlns:mc="http://schemas.openxmlformats.org/markup-compatibility/2006" xmlns:a14="http://schemas.microsoft.com/office/drawing/2010/main">
        <mc:Choice Requires="a14">
          <p:sp>
            <p:nvSpPr>
              <p:cNvPr id="11" name="文本框 10"/>
              <p:cNvSpPr txBox="1"/>
              <p:nvPr>
                <p:custDataLst>
                  <p:tags r:id="rId3"/>
                </p:custDataLst>
              </p:nvPr>
            </p:nvSpPr>
            <p:spPr>
              <a:xfrm>
                <a:off x="3114856" y="817602"/>
                <a:ext cx="594302" cy="553998"/>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altLang="zh-CN" sz="3600" i="1" smtClean="0">
                              <a:latin typeface="Cambria Math" panose="02040503050406030204" pitchFamily="18" charset="0"/>
                            </a:rPr>
                          </m:ctrlPr>
                        </m:sSubPr>
                        <m:e>
                          <m:r>
                            <a:rPr lang="zh-CN" altLang="en-US" sz="3600" i="1" smtClean="0">
                              <a:latin typeface="Cambria Math" panose="02040503050406030204" pitchFamily="18" charset="0"/>
                            </a:rPr>
                            <m:t>𝜁</m:t>
                          </m:r>
                        </m:e>
                        <m:sub>
                          <m:r>
                            <a:rPr lang="en-US" altLang="zh-CN" sz="3600" b="0" i="1" smtClean="0">
                              <a:latin typeface="Cambria Math" panose="02040503050406030204" pitchFamily="18" charset="0"/>
                            </a:rPr>
                            <m:t>𝐻</m:t>
                          </m:r>
                        </m:sub>
                      </m:sSub>
                    </m:oMath>
                  </m:oMathPara>
                </a14:m>
                <a:endParaRPr lang="zh-CN" altLang="en-US" sz="3600" dirty="0"/>
              </a:p>
            </p:txBody>
          </p:sp>
        </mc:Choice>
        <mc:Fallback xmlns="">
          <p:sp>
            <p:nvSpPr>
              <p:cNvPr id="11" name="文本框 10"/>
              <p:cNvSpPr txBox="1">
                <a:spLocks noRot="1" noChangeAspect="1" noMove="1" noResize="1" noEditPoints="1" noAdjustHandles="1" noChangeArrowheads="1" noChangeShapeType="1" noTextEdit="1"/>
              </p:cNvSpPr>
              <p:nvPr>
                <p:custDataLst>
                  <p:tags r:id="rId11"/>
                </p:custDataLst>
              </p:nvPr>
            </p:nvSpPr>
            <p:spPr>
              <a:xfrm>
                <a:off x="3114856" y="817602"/>
                <a:ext cx="594302" cy="553998"/>
              </a:xfrm>
              <a:prstGeom prst="rect">
                <a:avLst/>
              </a:prstGeom>
              <a:blipFill rotWithShape="1">
                <a:blip r:embed="rId12"/>
                <a:stretch>
                  <a:fillRect l="-30" t="-64" r="21"/>
                </a:stretch>
              </a:blipFill>
            </p:spPr>
            <p:txBody>
              <a:bodyPr/>
              <a:lstStyle/>
              <a:p>
                <a:r>
                  <a:rPr lang="zh-CN" altLang="en-US">
                    <a:noFill/>
                  </a:rPr>
                  <a:t> </a:t>
                </a:r>
              </a:p>
            </p:txBody>
          </p:sp>
        </mc:Fallback>
      </mc:AlternateContent>
      <p:sp>
        <p:nvSpPr>
          <p:cNvPr id="13" name="文本框 12"/>
          <p:cNvSpPr txBox="1"/>
          <p:nvPr>
            <p:custDataLst>
              <p:tags r:id="rId4"/>
            </p:custDataLst>
          </p:nvPr>
        </p:nvSpPr>
        <p:spPr>
          <a:xfrm>
            <a:off x="1181856" y="5112603"/>
            <a:ext cx="4052520" cy="830997"/>
          </a:xfrm>
          <a:prstGeom prst="rect">
            <a:avLst/>
          </a:prstGeom>
          <a:noFill/>
        </p:spPr>
        <p:txBody>
          <a:bodyPr wrap="none" rtlCol="0">
            <a:spAutoFit/>
          </a:bodyPr>
          <a:lstStyle/>
          <a:p>
            <a:pPr marL="285750" indent="-285750" algn="l">
              <a:buFont typeface="Arial" panose="020B0604020202020204" pitchFamily="34" charset="0"/>
              <a:buChar char="•"/>
            </a:pPr>
            <a:r>
              <a:rPr lang="en-US" altLang="zh-CN" sz="2400" dirty="0"/>
              <a:t>Fully-dressed </a:t>
            </a:r>
            <a:r>
              <a:rPr lang="en-US" altLang="zh-CN" sz="2400" dirty="0">
                <a:solidFill>
                  <a:srgbClr val="C00000"/>
                </a:solidFill>
              </a:rPr>
              <a:t>valence quarks</a:t>
            </a:r>
          </a:p>
          <a:p>
            <a:pPr algn="ctr"/>
            <a:r>
              <a:rPr lang="en-US" altLang="zh-CN" sz="2400" dirty="0"/>
              <a:t>(quasiparticles)</a:t>
            </a:r>
            <a:endParaRPr lang="zh-CN" altLang="en-US" sz="2400" dirty="0"/>
          </a:p>
        </p:txBody>
      </p:sp>
      <p:sp>
        <p:nvSpPr>
          <p:cNvPr id="14" name="文本框 13"/>
          <p:cNvSpPr txBox="1"/>
          <p:nvPr/>
        </p:nvSpPr>
        <p:spPr>
          <a:xfrm>
            <a:off x="6957626" y="5188803"/>
            <a:ext cx="4282583" cy="830997"/>
          </a:xfrm>
          <a:prstGeom prst="rect">
            <a:avLst/>
          </a:prstGeom>
          <a:noFill/>
        </p:spPr>
        <p:txBody>
          <a:bodyPr wrap="none" rtlCol="0">
            <a:spAutoFit/>
          </a:bodyPr>
          <a:lstStyle/>
          <a:p>
            <a:pPr marL="285750" indent="-285750" algn="l">
              <a:buFont typeface="Arial" panose="020B0604020202020204" pitchFamily="34" charset="0"/>
              <a:buChar char="•"/>
            </a:pPr>
            <a:r>
              <a:rPr lang="en-US" altLang="zh-CN" sz="2400" dirty="0"/>
              <a:t>Unveiling of </a:t>
            </a:r>
            <a:r>
              <a:rPr lang="en-US" altLang="zh-CN" sz="2400" dirty="0">
                <a:solidFill>
                  <a:srgbClr val="C00000"/>
                </a:solidFill>
              </a:rPr>
              <a:t>glue and sea</a:t>
            </a:r>
            <a:r>
              <a:rPr lang="en-US" altLang="zh-CN" sz="2400" dirty="0"/>
              <a:t> </a:t>
            </a:r>
            <a:r>
              <a:rPr lang="en-US" altLang="zh-CN" sz="2400" dirty="0" err="1"/>
              <a:t>d.o.f.</a:t>
            </a:r>
            <a:endParaRPr lang="en-US" altLang="zh-CN" sz="2400" dirty="0"/>
          </a:p>
          <a:p>
            <a:pPr algn="ctr"/>
            <a:r>
              <a:rPr lang="en-US" altLang="zh-CN" sz="2400" dirty="0"/>
              <a:t>(</a:t>
            </a:r>
            <a:r>
              <a:rPr lang="en-US" altLang="zh-CN" sz="2400" dirty="0" err="1"/>
              <a:t>partons</a:t>
            </a:r>
            <a:r>
              <a:rPr lang="en-US" altLang="zh-CN" sz="2400" dirty="0"/>
              <a:t>)</a:t>
            </a:r>
            <a:endParaRPr lang="zh-CN" altLang="en-US" sz="2400" dirty="0"/>
          </a:p>
        </p:txBody>
      </p:sp>
      <p:sp>
        <p:nvSpPr>
          <p:cNvPr id="15" name="箭头: 右 14"/>
          <p:cNvSpPr/>
          <p:nvPr/>
        </p:nvSpPr>
        <p:spPr bwMode="auto">
          <a:xfrm>
            <a:off x="5105400" y="2743200"/>
            <a:ext cx="2531110" cy="609600"/>
          </a:xfrm>
          <a:prstGeom prst="rightArrow">
            <a:avLst/>
          </a:prstGeom>
          <a:ln>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Calibri" panose="020F0502020204030204" pitchFamily="34" charset="0"/>
            </a:endParaRPr>
          </a:p>
        </p:txBody>
      </p:sp>
      <p:sp>
        <p:nvSpPr>
          <p:cNvPr id="16" name="文本框 15"/>
          <p:cNvSpPr txBox="1"/>
          <p:nvPr/>
        </p:nvSpPr>
        <p:spPr>
          <a:xfrm>
            <a:off x="5489139" y="2407453"/>
            <a:ext cx="1660363" cy="461665"/>
          </a:xfrm>
          <a:prstGeom prst="rect">
            <a:avLst/>
          </a:prstGeom>
          <a:noFill/>
        </p:spPr>
        <p:txBody>
          <a:bodyPr wrap="square" rtlCol="0">
            <a:spAutoFit/>
          </a:bodyPr>
          <a:lstStyle/>
          <a:p>
            <a:pPr algn="l"/>
            <a:r>
              <a:rPr lang="en-US" altLang="zh-CN" sz="2400" dirty="0">
                <a:solidFill>
                  <a:srgbClr val="002060"/>
                </a:solidFill>
              </a:rPr>
              <a:t>Evolution</a:t>
            </a:r>
            <a:endParaRPr lang="zh-CN" altLang="en-US" sz="2400" dirty="0">
              <a:solidFill>
                <a:srgbClr val="002060"/>
              </a:solidFill>
            </a:endParaRPr>
          </a:p>
        </p:txBody>
      </p:sp>
      <p:grpSp>
        <p:nvGrpSpPr>
          <p:cNvPr id="7" name="组合 6"/>
          <p:cNvGrpSpPr/>
          <p:nvPr/>
        </p:nvGrpSpPr>
        <p:grpSpPr>
          <a:xfrm>
            <a:off x="7798435" y="845820"/>
            <a:ext cx="3601720" cy="4269105"/>
            <a:chOff x="12240" y="1200"/>
            <a:chExt cx="5639" cy="6756"/>
          </a:xfrm>
        </p:grpSpPr>
        <mc:AlternateContent xmlns:mc="http://schemas.openxmlformats.org/markup-compatibility/2006" xmlns:a14="http://schemas.microsoft.com/office/drawing/2010/main">
          <mc:Choice Requires="a14">
            <p:sp>
              <p:nvSpPr>
                <p:cNvPr id="12" name="文本框 11"/>
                <p:cNvSpPr txBox="1"/>
                <p:nvPr>
                  <p:custDataLst>
                    <p:tags r:id="rId5"/>
                  </p:custDataLst>
                </p:nvPr>
              </p:nvSpPr>
              <p:spPr>
                <a:xfrm>
                  <a:off x="13719" y="1200"/>
                  <a:ext cx="2121" cy="8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600" i="1" smtClean="0">
                                <a:latin typeface="Cambria Math" panose="02040503050406030204" pitchFamily="18" charset="0"/>
                              </a:rPr>
                            </m:ctrlPr>
                          </m:sSubPr>
                          <m:e>
                            <m:r>
                              <a:rPr lang="zh-CN" altLang="en-US" sz="3600" i="1">
                                <a:latin typeface="Cambria Math" panose="02040503050406030204" pitchFamily="18" charset="0"/>
                              </a:rPr>
                              <m:t>𝜁</m:t>
                            </m:r>
                            <m:r>
                              <a:rPr lang="en-US" altLang="zh-CN" sz="3600" b="0" i="1" smtClean="0">
                                <a:latin typeface="Cambria Math" panose="02040503050406030204" pitchFamily="18" charset="0"/>
                              </a:rPr>
                              <m:t>&gt;</m:t>
                            </m:r>
                            <m:r>
                              <a:rPr lang="zh-CN" altLang="en-US" sz="3600" i="1">
                                <a:latin typeface="Cambria Math" panose="02040503050406030204" pitchFamily="18" charset="0"/>
                              </a:rPr>
                              <m:t>𝜁</m:t>
                            </m:r>
                          </m:e>
                          <m:sub>
                            <m:r>
                              <a:rPr lang="en-US" altLang="zh-CN" sz="3600" b="0" i="1" smtClean="0">
                                <a:latin typeface="Cambria Math" panose="02040503050406030204" pitchFamily="18" charset="0"/>
                              </a:rPr>
                              <m:t>𝐻</m:t>
                            </m:r>
                          </m:sub>
                        </m:sSub>
                      </m:oMath>
                    </m:oMathPara>
                  </a14:m>
                  <a:endParaRPr lang="zh-CN" altLang="en-US" sz="3600" dirty="0"/>
                </a:p>
              </p:txBody>
            </p:sp>
          </mc:Choice>
          <mc:Fallback xmlns="">
            <p:sp>
              <p:nvSpPr>
                <p:cNvPr id="12" name="文本框 11"/>
                <p:cNvSpPr txBox="1">
                  <a:spLocks noRot="1" noChangeAspect="1" noMove="1" noResize="1" noEditPoints="1" noAdjustHandles="1" noChangeArrowheads="1" noChangeShapeType="1" noTextEdit="1"/>
                </p:cNvSpPr>
                <p:nvPr>
                  <p:custDataLst>
                    <p:tags r:id="rId13"/>
                  </p:custDataLst>
                </p:nvPr>
              </p:nvSpPr>
              <p:spPr>
                <a:xfrm>
                  <a:off x="13719" y="1200"/>
                  <a:ext cx="2121" cy="876"/>
                </a:xfrm>
                <a:prstGeom prst="rect">
                  <a:avLst/>
                </a:prstGeom>
                <a:blipFill rotWithShape="1">
                  <a:blip r:embed="rId14"/>
                </a:blipFill>
              </p:spPr>
              <p:txBody>
                <a:bodyPr/>
                <a:lstStyle/>
                <a:p>
                  <a:r>
                    <a:rPr lang="zh-CN" altLang="en-US">
                      <a:noFill/>
                    </a:rPr>
                    <a:t> </a:t>
                  </a:r>
                </a:p>
              </p:txBody>
            </p:sp>
          </mc:Fallback>
        </mc:AlternateContent>
        <p:pic>
          <p:nvPicPr>
            <p:cNvPr id="8" name="图片 7" descr="F1A"/>
            <p:cNvPicPr>
              <a:picLocks noChangeAspect="1"/>
            </p:cNvPicPr>
            <p:nvPr>
              <p:custDataLst>
                <p:tags r:id="rId6"/>
              </p:custDataLst>
            </p:nvPr>
          </p:nvPicPr>
          <p:blipFill>
            <a:blip r:embed="rId15"/>
            <a:stretch>
              <a:fillRect/>
            </a:stretch>
          </p:blipFill>
          <p:spPr>
            <a:xfrm>
              <a:off x="12240" y="2280"/>
              <a:ext cx="5639" cy="5676"/>
            </a:xfrm>
            <a:prstGeom prst="rect">
              <a:avLst/>
            </a:prstGeom>
          </p:spPr>
        </p:pic>
      </p:grpSp>
      <p:sp>
        <p:nvSpPr>
          <p:cNvPr id="10" name="Title 1">
            <a:extLst>
              <a:ext uri="{FF2B5EF4-FFF2-40B4-BE49-F238E27FC236}">
                <a16:creationId xmlns:a16="http://schemas.microsoft.com/office/drawing/2014/main" id="{17BFA6E0-89DF-286D-75C0-E559A1420B65}"/>
              </a:ext>
            </a:extLst>
          </p:cNvPr>
          <p:cNvSpPr>
            <a:spLocks noGrp="1"/>
          </p:cNvSpPr>
          <p:nvPr>
            <p:ph type="title"/>
          </p:nvPr>
        </p:nvSpPr>
        <p:spPr>
          <a:xfrm>
            <a:off x="609600" y="368296"/>
            <a:ext cx="10972800" cy="1143000"/>
          </a:xfrm>
        </p:spPr>
        <p:txBody>
          <a:bodyPr/>
          <a:lstStyle/>
          <a:p>
            <a:r>
              <a:rPr lang="en-GB" dirty="0"/>
              <a:t>Distribution functions: evolved to Experiment Scales</a:t>
            </a:r>
            <a:endParaRPr lang="en-US" dirty="0"/>
          </a:p>
        </p:txBody>
      </p:sp>
      <p:sp>
        <p:nvSpPr>
          <p:cNvPr id="4" name="文本框 3">
            <a:extLst>
              <a:ext uri="{FF2B5EF4-FFF2-40B4-BE49-F238E27FC236}">
                <a16:creationId xmlns:a16="http://schemas.microsoft.com/office/drawing/2014/main" id="{4E930642-35C0-CF70-8362-A099AD9FE4C3}"/>
              </a:ext>
            </a:extLst>
          </p:cNvPr>
          <p:cNvSpPr txBox="1"/>
          <p:nvPr/>
        </p:nvSpPr>
        <p:spPr>
          <a:xfrm>
            <a:off x="5095375" y="3309312"/>
            <a:ext cx="2622098" cy="461665"/>
          </a:xfrm>
          <a:prstGeom prst="rect">
            <a:avLst/>
          </a:prstGeom>
          <a:noFill/>
        </p:spPr>
        <p:txBody>
          <a:bodyPr wrap="square" rtlCol="0">
            <a:spAutoFit/>
          </a:bodyPr>
          <a:lstStyle/>
          <a:p>
            <a:pPr algn="l"/>
            <a:r>
              <a:rPr lang="en-US" altLang="zh-CN" sz="2400" dirty="0">
                <a:solidFill>
                  <a:srgbClr val="002060"/>
                </a:solidFill>
              </a:rPr>
              <a:t>(DGLAP equation)</a:t>
            </a:r>
            <a:endParaRPr lang="zh-CN" altLang="en-US" sz="2400" dirty="0">
              <a:solidFill>
                <a:srgbClr val="002060"/>
              </a:solidFill>
            </a:endParaRPr>
          </a:p>
        </p:txBody>
      </p:sp>
      <p:sp>
        <p:nvSpPr>
          <p:cNvPr id="2" name="Footer Placeholder 4">
            <a:extLst>
              <a:ext uri="{FF2B5EF4-FFF2-40B4-BE49-F238E27FC236}">
                <a16:creationId xmlns:a16="http://schemas.microsoft.com/office/drawing/2014/main" id="{73135DF2-6C84-F8E7-3679-7C9227D920FB}"/>
              </a:ext>
            </a:extLst>
          </p:cNvPr>
          <p:cNvSpPr>
            <a:spLocks noGrp="1"/>
          </p:cNvSpPr>
          <p:nvPr>
            <p:ph type="ftr" sz="quarter" idx="11"/>
          </p:nvPr>
        </p:nvSpPr>
        <p:spPr>
          <a:xfrm>
            <a:off x="876302" y="6307138"/>
            <a:ext cx="7922684" cy="228600"/>
          </a:xfrm>
        </p:spPr>
        <p:txBody>
          <a:bodyPr/>
          <a:lstStyle/>
          <a:p>
            <a:r>
              <a:rPr lang="en-US" dirty="0"/>
              <a:t>Yang Yu: yangyu@smail.nju.edu.cn, p</a:t>
            </a:r>
            <a:r>
              <a:rPr lang="en-US" altLang="zh-CN" dirty="0"/>
              <a:t>roton </a:t>
            </a:r>
            <a:r>
              <a:rPr lang="en-US" altLang="zh-CN" dirty="0" err="1"/>
              <a:t>parton</a:t>
            </a:r>
            <a:r>
              <a:rPr lang="en-US" altLang="zh-CN" dirty="0"/>
              <a:t> distributions and proton spin, total page (19).</a:t>
            </a:r>
            <a:endParaRPr lang="en-US" dirty="0"/>
          </a:p>
        </p:txBody>
      </p:sp>
    </p:spTree>
    <p:custDataLst>
      <p:tags r:id="rId1"/>
    </p:custDataLst>
    <p:extLst>
      <p:ext uri="{BB962C8B-B14F-4D97-AF65-F5344CB8AC3E}">
        <p14:creationId xmlns:p14="http://schemas.microsoft.com/office/powerpoint/2010/main" val="1993705089"/>
      </p:ext>
    </p:extLst>
  </p:cSld>
  <p:clrMapOvr>
    <a:masterClrMapping/>
  </p:clrMapOvr>
  <p:transition spd="slow" advTm="44739">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2"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bldLvl="0" animBg="1"/>
      <p:bldP spid="15" grpId="1" animBg="1"/>
      <p:bldP spid="16" grpId="0"/>
      <p:bldP spid="16" grpId="1"/>
      <p:bldP spid="4" grpId="1"/>
      <p:bldP spid="4" grpId="2"/>
    </p:bldLst>
  </p:timing>
</p:sld>
</file>

<file path=ppt/tags/tag1.xml><?xml version="1.0" encoding="utf-8"?>
<p:tagLst xmlns:a="http://schemas.openxmlformats.org/drawingml/2006/main" xmlns:r="http://schemas.openxmlformats.org/officeDocument/2006/relationships" xmlns:p="http://schemas.openxmlformats.org/presentationml/2006/main">
  <p:tag name="FIRSTCRAIG20ROBERTS@ALLIYGNFUVWYY577" val="3700"/>
  <p:tag name="COMMONDATA" val="eyJoZGlkIjoiNGEwNDY1YWI5NjQxZTNhMjRhNjg5MjBjMjQwMzk4Yzk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TIMING" val="|19.802|6.651|39.101|34.486|10.09|9.528|18.418|9.54"/>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TIMING" val="|18.734"/>
</p:tagLst>
</file>

<file path=ppt/theme/theme1.xml><?xml version="1.0" encoding="utf-8"?>
<a:theme xmlns:a="http://schemas.openxmlformats.org/drawingml/2006/main" name="blue_2007">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Calibri" panose="020F0502020204030204"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sisdefense_Peng-1121" id="{27B6E66B-B4ED-4FC5-8813-CFF190F06762}" vid="{D239E87A-0439-40BC-928F-D74E83243A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1">
      <a:dk1>
        <a:srgbClr val="616161"/>
      </a:dk1>
      <a:lt1>
        <a:sysClr val="window" lastClr="FFFFFF"/>
      </a:lt1>
      <a:dk2>
        <a:srgbClr val="1F497D"/>
      </a:dk2>
      <a:lt2>
        <a:srgbClr val="D2D2D2"/>
      </a:lt2>
      <a:accent1>
        <a:srgbClr val="A6C4DE"/>
      </a:accent1>
      <a:accent2>
        <a:srgbClr val="D8AC28"/>
      </a:accent2>
      <a:accent3>
        <a:srgbClr val="A22B38"/>
      </a:accent3>
      <a:accent4>
        <a:srgbClr val="7AB800"/>
      </a:accent4>
      <a:accent5>
        <a:srgbClr val="4B7D9E"/>
      </a:accent5>
      <a:accent6>
        <a:srgbClr val="BF5C28"/>
      </a:accent6>
      <a:hlink>
        <a:srgbClr val="4D8ABE"/>
      </a:hlink>
      <a:folHlink>
        <a:srgbClr val="4D8A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PPT模版1</Template>
  <TotalTime>11417</TotalTime>
  <Words>4644</Words>
  <Application>Microsoft Office PowerPoint</Application>
  <PresentationFormat>宽屏</PresentationFormat>
  <Paragraphs>322</Paragraphs>
  <Slides>23</Slides>
  <Notes>22</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46" baseType="lpstr">
      <vt:lpstr>Adobe Hebrew</vt:lpstr>
      <vt:lpstr>CambriaMath</vt:lpstr>
      <vt:lpstr>CMMI10</vt:lpstr>
      <vt:lpstr>CMR10</vt:lpstr>
      <vt:lpstr>CMR8</vt:lpstr>
      <vt:lpstr>NimbusRomNo9L-Regu</vt:lpstr>
      <vt:lpstr>rtxmi</vt:lpstr>
      <vt:lpstr>Times-Roman</vt:lpstr>
      <vt:lpstr>txsy</vt:lpstr>
      <vt:lpstr>等线</vt:lpstr>
      <vt:lpstr>等线</vt:lpstr>
      <vt:lpstr>宋体</vt:lpstr>
      <vt:lpstr>Arial</vt:lpstr>
      <vt:lpstr>Calibri</vt:lpstr>
      <vt:lpstr>Cambria Math</vt:lpstr>
      <vt:lpstr>Comic Sans MS</vt:lpstr>
      <vt:lpstr>Eras Medium ITC</vt:lpstr>
      <vt:lpstr>Kunstler Script</vt:lpstr>
      <vt:lpstr>Times New Roman</vt:lpstr>
      <vt:lpstr>Trebuchet MS</vt:lpstr>
      <vt:lpstr>Wingdings</vt:lpstr>
      <vt:lpstr>blue_2007</vt:lpstr>
      <vt:lpstr>Equation</vt:lpstr>
      <vt:lpstr>Proton parton distributions and proton spin</vt:lpstr>
      <vt:lpstr>PowerPoint 演示文稿</vt:lpstr>
      <vt:lpstr>PowerPoint 演示文稿</vt:lpstr>
      <vt:lpstr>PowerPoint 演示文稿</vt:lpstr>
      <vt:lpstr>PowerPoint 演示文稿</vt:lpstr>
      <vt:lpstr>SCI results at the hadron scale</vt:lpstr>
      <vt:lpstr>QCD-kindred results at the hadron scale</vt:lpstr>
      <vt:lpstr>Comparison: SCI and QCD-kindred results at hadron scale </vt:lpstr>
      <vt:lpstr>Distribution functions: evolved to Experiment Scales</vt:lpstr>
      <vt:lpstr>Unpolarised proton valence-quark DFs</vt:lpstr>
      <vt:lpstr>Asymmetry of antimatter in the proton</vt:lpstr>
      <vt:lpstr>Unpolarised proton gluon and sea-quark DFs</vt:lpstr>
      <vt:lpstr>Neutron/Proton structure function ratio</vt:lpstr>
      <vt:lpstr>Polarised proton quark DFs</vt:lpstr>
      <vt:lpstr>Polarised proton sea-quark DFs </vt:lpstr>
      <vt:lpstr>Polarised proton gluon DFs</vt:lpstr>
      <vt:lpstr>Proton Spin Budget (SCI result)</vt:lpstr>
      <vt:lpstr>Orbital angular momenta (OAM) DFs </vt:lpstr>
      <vt:lpstr>Proton Spin</vt:lpstr>
      <vt:lpstr>PowerPoint 演示文稿</vt:lpstr>
      <vt:lpstr>Comparison with NNPDF4.0 fits   </vt:lpstr>
      <vt:lpstr>Comparison with NNPDF4.0 fits  </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Contact interaction study of proton parton distributions</dc:title>
  <dc:creator>杨 俞</dc:creator>
  <cp:lastModifiedBy>杨 俞</cp:lastModifiedBy>
  <cp:revision>1462</cp:revision>
  <dcterms:created xsi:type="dcterms:W3CDTF">2024-04-08T09:34:15Z</dcterms:created>
  <dcterms:modified xsi:type="dcterms:W3CDTF">2024-10-18T05:18:15Z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B922A921A4074F1291E9C446761EF6D0_13</vt:lpwstr>
  </property>
  <property fmtid="{D5CDD505-2E9C-101B-9397-08002B2CF9AE}" pid="3" name="KSOProductBuildVer">
    <vt:lpwstr>2052-12.1.0.15712</vt:lpwstr>
  </property>
</Properties>
</file>