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85" r:id="rId4"/>
    <p:sldId id="284" r:id="rId5"/>
    <p:sldId id="286" r:id="rId6"/>
    <p:sldId id="261" r:id="rId7"/>
    <p:sldId id="262" r:id="rId8"/>
    <p:sldId id="264" r:id="rId9"/>
    <p:sldId id="265" r:id="rId10"/>
    <p:sldId id="263" r:id="rId11"/>
    <p:sldId id="267" r:id="rId12"/>
    <p:sldId id="281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 userDrawn="1">
          <p15:clr>
            <a:srgbClr val="A4A3A4"/>
          </p15:clr>
        </p15:guide>
        <p15:guide id="2" pos="37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55" y="48"/>
      </p:cViewPr>
      <p:guideLst>
        <p:guide orient="horz" pos="2194"/>
        <p:guide pos="37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2024/10/17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2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1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5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image" Target="../media/image6.emf"/><Relationship Id="rId3" Type="http://schemas.openxmlformats.org/officeDocument/2006/relationships/tags" Target="../tags/tag73.xml"/><Relationship Id="rId21" Type="http://schemas.openxmlformats.org/officeDocument/2006/relationships/image" Target="../media/image8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5.emf"/><Relationship Id="rId25" Type="http://schemas.openxmlformats.org/officeDocument/2006/relationships/image" Target="../media/image12.emf"/><Relationship Id="rId2" Type="http://schemas.openxmlformats.org/officeDocument/2006/relationships/tags" Target="../tags/tag72.xml"/><Relationship Id="rId16" Type="http://schemas.openxmlformats.org/officeDocument/2006/relationships/image" Target="../media/image4.emf"/><Relationship Id="rId20" Type="http://schemas.openxmlformats.org/officeDocument/2006/relationships/image" Target="../media/image7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11.emf"/><Relationship Id="rId5" Type="http://schemas.openxmlformats.org/officeDocument/2006/relationships/tags" Target="../tags/tag75.xml"/><Relationship Id="rId15" Type="http://schemas.openxmlformats.org/officeDocument/2006/relationships/image" Target="../media/image1.png"/><Relationship Id="rId23" Type="http://schemas.openxmlformats.org/officeDocument/2006/relationships/image" Target="../media/image10.emf"/><Relationship Id="rId10" Type="http://schemas.openxmlformats.org/officeDocument/2006/relationships/tags" Target="../tags/tag80.xml"/><Relationship Id="rId19" Type="http://schemas.openxmlformats.org/officeDocument/2006/relationships/image" Target="../media/image3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2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.png"/><Relationship Id="rId10" Type="http://schemas.openxmlformats.org/officeDocument/2006/relationships/image" Target="../media/image20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6825" y="687070"/>
            <a:ext cx="9796780" cy="18135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  <a:ea typeface="华文隶书" panose="02010800040101010101" pitchFamily="2" charset="-122"/>
                <a:cs typeface="Comic Sans MS" panose="030F0702030302020204" pitchFamily="66" charset="0"/>
                <a:sym typeface="+mn-ea"/>
              </a:rPr>
              <a:t>Higher-twist generalized parton distributions of the pion and kaon at zero skewness in the light-cone quark model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93035" y="2567940"/>
            <a:ext cx="6944995" cy="19900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ctr" eaLnBrk="0" fontAlgn="auto" hangingPunct="0">
              <a:lnSpc>
                <a:spcPct val="150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Xianyan Luan (</a:t>
            </a:r>
            <a:r>
              <a:rPr lang="zh-CN" altLang="en-US" sz="28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栾晓燕</a:t>
            </a:r>
            <a:r>
              <a:rPr lang="en-US" altLang="zh-CN" sz="28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)</a:t>
            </a:r>
          </a:p>
          <a:p>
            <a:pPr indent="0" algn="ctr" eaLnBrk="0" fontAlgn="auto" hangingPunct="0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School of Physics, Southeast University</a:t>
            </a:r>
          </a:p>
          <a:p>
            <a:pPr indent="0" algn="ctr" eaLnBrk="0" fontAlgn="auto" hangingPunct="0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55" y="4732655"/>
            <a:ext cx="1596390" cy="159956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-1270" y="6634480"/>
            <a:ext cx="12192635" cy="213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50310" y="2500630"/>
            <a:ext cx="60960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zh-CN" altLang="en-US" sz="1400">
                <a:solidFill>
                  <a:schemeClr val="tx2">
                    <a:lumMod val="60000"/>
                    <a:lumOff val="40000"/>
                  </a:schemeClr>
                </a:solidFill>
              </a:rPr>
              <a:t> Luan and Z</a:t>
            </a:r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zh-CN" altLang="en-US" sz="1400">
                <a:solidFill>
                  <a:schemeClr val="tx2">
                    <a:lumMod val="60000"/>
                    <a:lumOff val="40000"/>
                  </a:schemeClr>
                </a:solidFill>
              </a:rPr>
              <a:t>Lu,</a:t>
            </a:r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sz="140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110 (2024) no.7, 074022.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230" y="5627370"/>
            <a:ext cx="2155825" cy="5391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645" y="5132705"/>
            <a:ext cx="2899410" cy="3282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17272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Definition of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GP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6420" y="2214880"/>
            <a:ext cx="52444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  <a:sym typeface="+mn-ea"/>
              </a:rPr>
              <a:t>twist</a:t>
            </a:r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</a:rPr>
              <a:t>-4 parameterization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(spin-0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000">
              <a:solidFill>
                <a:srgbClr val="002060"/>
              </a:solidFill>
              <a:latin typeface="Times New Roman" panose="02020603050405020304" charset="0"/>
              <a:ea typeface="CMBX1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6420" y="681355"/>
            <a:ext cx="52444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  <a:sym typeface="+mn-ea"/>
              </a:rPr>
              <a:t>twist</a:t>
            </a:r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</a:rPr>
              <a:t>-3 parameterization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(spin-0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000">
              <a:solidFill>
                <a:srgbClr val="002060"/>
              </a:solidFill>
              <a:latin typeface="Times New Roman" panose="02020603050405020304" charset="0"/>
              <a:ea typeface="CMBX10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rcRect t="48698"/>
          <a:stretch>
            <a:fillRect/>
          </a:stretch>
        </p:blipFill>
        <p:spPr>
          <a:xfrm>
            <a:off x="5433060" y="2649855"/>
            <a:ext cx="3451860" cy="5816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5380" y="4801870"/>
            <a:ext cx="998537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where        and        represent the initial and final state of the quark helicity, respectively. The spinor product                                                      corresponds to the higher-twist Dirac matrices and encodes struck quark helicity combinations, and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rcRect r="19198" b="50525"/>
          <a:stretch>
            <a:fillRect/>
          </a:stretch>
        </p:blipFill>
        <p:spPr>
          <a:xfrm>
            <a:off x="1985645" y="2620010"/>
            <a:ext cx="3006090" cy="6051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80770" y="6138545"/>
            <a:ext cx="72396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are the transverse momenta for the final and initial struck quark </a:t>
            </a: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TTd0b5fdba . I"/>
                <a:cs typeface="Times New Roman" panose="02020603050405020304" charset="0"/>
              </a:rPr>
              <a:t>q</a:t>
            </a: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.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5025" y="5627370"/>
            <a:ext cx="2239010" cy="511175"/>
          </a:xfrm>
          <a:prstGeom prst="rect">
            <a:avLst/>
          </a:prstGeom>
        </p:spPr>
      </p:pic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9/20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3060" y="1034415"/>
            <a:ext cx="3369310" cy="118554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66420" y="3206750"/>
            <a:ext cx="73793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overlap representation for GPD correlator (spin-0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3570" y="3585210"/>
            <a:ext cx="8549005" cy="13195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2355" y="1056640"/>
            <a:ext cx="2659380" cy="11518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3570" y="4761230"/>
            <a:ext cx="347980" cy="3346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6205" y="4765675"/>
            <a:ext cx="316230" cy="345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of light mesons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8150" y="1040130"/>
            <a:ext cx="103511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The overlap representation of the twist-3 GPDs for the pion and kaon in terms of the LCWFs can be expressed as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170" y="1849755"/>
            <a:ext cx="8119745" cy="2087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00" y="4271010"/>
            <a:ext cx="8472805" cy="204089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10/20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of light mesons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8150" y="810895"/>
            <a:ext cx="103511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In the case of twist-4, the GPDs in the overlap representation can be expressed as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11/20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39570" y="1175385"/>
            <a:ext cx="8679180" cy="2635250"/>
            <a:chOff x="1570" y="2880"/>
            <a:chExt cx="16152" cy="50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0" y="2880"/>
              <a:ext cx="16060" cy="504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7174" y="6968"/>
              <a:ext cx="549" cy="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990" y="3876040"/>
            <a:ext cx="8173720" cy="2703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of light mesons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8150" y="833120"/>
            <a:ext cx="103511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Light-cone wave fuctions of the pion and kaon</a:t>
            </a: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85" y="1422400"/>
            <a:ext cx="4782820" cy="27203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805" y="1357630"/>
            <a:ext cx="4849495" cy="28257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835" y="4183380"/>
            <a:ext cx="4488815" cy="10121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3180" y="4473575"/>
            <a:ext cx="3569970" cy="8477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805" y="5459095"/>
            <a:ext cx="5513705" cy="94551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53720" y="5753100"/>
            <a:ext cx="529018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E3092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B. W. Xiao and B. Q. Ma, Phys. Rev. D 68, 034020 (2003).</a:t>
            </a:r>
          </a:p>
          <a:p>
            <a:r>
              <a:rPr lang="en-US" altLang="zh-CN" sz="1400">
                <a:solidFill>
                  <a:srgbClr val="2E3092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W. Qian and B. Q. Ma, Phys. Rev. D 78, 074002 (2008).</a:t>
            </a:r>
          </a:p>
          <a:p>
            <a:r>
              <a:rPr lang="en-US" altLang="zh-CN" sz="1400">
                <a:solidFill>
                  <a:srgbClr val="2E3092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S. Kaur and H. Dahiya, Phys. Rev. D 100, 074008 (2019).</a:t>
            </a: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12/20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of light mesons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8150" y="937260"/>
            <a:ext cx="1052512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Using the LCWFs as well as the overlap representation, we obtain the analytic results for the twist-3 GPDs of the pion and kaon</a:t>
            </a: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765" y="1681480"/>
            <a:ext cx="8891905" cy="34950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3590" y="529272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where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7745" y="5748020"/>
            <a:ext cx="3492500" cy="660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850" y="5748020"/>
            <a:ext cx="3529330" cy="65849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13/20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of light mesons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8150" y="770890"/>
            <a:ext cx="105860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and twist-4 GPDs of the pion and kaon</a:t>
            </a: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885" y="1169670"/>
            <a:ext cx="8032115" cy="4601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8150" y="545782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where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685" y="6003290"/>
            <a:ext cx="2825750" cy="5619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195" y="6002655"/>
            <a:ext cx="2743835" cy="57594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14/20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of light mesons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8985" y="1067435"/>
            <a:ext cx="104476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antiquark distributions are defined by using the conjugate correlation function. For the spin-0 pseudoscalar mesons, the twist-3 and twist-4 GPDs of antiquark are related to the quark distributions as</a:t>
            </a: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15/20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115" y="2082165"/>
            <a:ext cx="6725285" cy="159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900" y="4611370"/>
            <a:ext cx="6426200" cy="1460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60425" y="3911283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Values of the parameters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02685" y="3973512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W. Qian and B. Q. Ma,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Phys. Rev. D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charset="0"/>
                <a:ea typeface="AdvOT19ee2aa8 . B"/>
                <a:cs typeface="Times New Roman" panose="02020603050405020304" charset="0"/>
              </a:rPr>
              <a:t>78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, 074002 (2008)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of light mesons</a:t>
            </a: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16/20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350" y="1645285"/>
            <a:ext cx="6087745" cy="3928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75435"/>
            <a:ext cx="6102350" cy="3997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twist-3 and twist-4 GPDs of light mesons</a:t>
            </a: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17/20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3835"/>
            <a:ext cx="6096000" cy="3910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473835"/>
            <a:ext cx="6087745" cy="3911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PDF Limit </a:t>
            </a: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18/20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15670" y="782955"/>
            <a:ext cx="1010793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 For spin-0 pseudoscalar mesons, the PDFs are defined through the quark-quark correlation function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0" y="1252855"/>
            <a:ext cx="5420995" cy="768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l="8262" t="27629" r="15562" b="41197"/>
          <a:stretch>
            <a:fillRect/>
          </a:stretch>
        </p:blipFill>
        <p:spPr>
          <a:xfrm>
            <a:off x="4691380" y="2253615"/>
            <a:ext cx="1863090" cy="6642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5670" y="185293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  <a:sym typeface="+mn-ea"/>
              </a:rPr>
              <a:t>parameterization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66854"/>
          <a:stretch>
            <a:fillRect/>
          </a:stretch>
        </p:blipFill>
        <p:spPr>
          <a:xfrm>
            <a:off x="7136130" y="2191385"/>
            <a:ext cx="2393950" cy="6915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r="21002" b="78122"/>
          <a:stretch>
            <a:fillRect/>
          </a:stretch>
        </p:blipFill>
        <p:spPr>
          <a:xfrm>
            <a:off x="1962150" y="2341880"/>
            <a:ext cx="2010410" cy="4851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5670" y="2852420"/>
            <a:ext cx="983805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Within the overlap representation in terms of LCWFs, the unpolarized PDF for the pion and kaon mesons can be calculated from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050540" y="3584575"/>
            <a:ext cx="5654040" cy="1016635"/>
            <a:chOff x="4129" y="6988"/>
            <a:chExt cx="10836" cy="209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29" y="6988"/>
              <a:ext cx="10740" cy="209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4503" y="8381"/>
              <a:ext cx="462" cy="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970915" y="4725035"/>
            <a:ext cx="105060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Using the LCWFs , we can obtain the valence quark unpolarized PDF of pion and kaon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145155" y="5123815"/>
            <a:ext cx="5414010" cy="1400810"/>
            <a:chOff x="3830" y="6693"/>
            <a:chExt cx="11410" cy="309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30" y="6693"/>
              <a:ext cx="11410" cy="3090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14041" y="6966"/>
              <a:ext cx="1198" cy="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270" y="650240"/>
            <a:ext cx="12176125" cy="51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ctr" eaLnBrk="0" fontAlgn="base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Outline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3075" name="内容占位符 4"/>
          <p:cNvSpPr>
            <a:spLocks noGrp="1"/>
          </p:cNvSpPr>
          <p:nvPr/>
        </p:nvSpPr>
        <p:spPr>
          <a:xfrm>
            <a:off x="899160" y="1859280"/>
            <a:ext cx="10892155" cy="37204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Definition of the parton distributions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Definition of the generalized parton distributions (GPDs)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twist-3 and twist-4 GPDs</a:t>
            </a: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light mesons</a:t>
            </a: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PDF Limit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Summary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3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zh-CN" sz="3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charset="-122"/>
            </a:endParaRPr>
          </a:p>
          <a:p>
            <a:endParaRPr lang="en-US" altLang="zh-CN" sz="3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sym typeface="+mn-ea"/>
              </a:rPr>
              <a:t>10/19/2024 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1/20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PDF Limit </a:t>
            </a: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19/20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15670" y="782955"/>
            <a:ext cx="101079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   In the forward limit, the twist-3 GPD and twist-4 GPD can reduce to their corresponding PDF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b="65323"/>
          <a:stretch>
            <a:fillRect/>
          </a:stretch>
        </p:blipFill>
        <p:spPr>
          <a:xfrm>
            <a:off x="3518535" y="1173480"/>
            <a:ext cx="2258695" cy="3733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4705" y="1533525"/>
            <a:ext cx="71520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We can easily verify that our results satisfy the following relations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t="54526"/>
          <a:stretch>
            <a:fillRect/>
          </a:stretch>
        </p:blipFill>
        <p:spPr>
          <a:xfrm>
            <a:off x="5643245" y="1870075"/>
            <a:ext cx="3921125" cy="75755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15670" y="2627313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OT483a8203"/>
                <a:cs typeface="Times New Roman" panose="02020603050405020304" charset="0"/>
              </a:rPr>
              <a:t>as well as the sum rules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rcRect t="60149"/>
          <a:stretch>
            <a:fillRect/>
          </a:stretch>
        </p:blipFill>
        <p:spPr>
          <a:xfrm>
            <a:off x="6179185" y="1137285"/>
            <a:ext cx="2194560" cy="4165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rcRect l="4195" r="36115" b="54132"/>
          <a:stretch>
            <a:fillRect/>
          </a:stretch>
        </p:blipFill>
        <p:spPr>
          <a:xfrm>
            <a:off x="2993390" y="1932305"/>
            <a:ext cx="2366010" cy="7721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rcRect l="16482" r="21521" b="75197"/>
          <a:stretch>
            <a:fillRect/>
          </a:stretch>
        </p:blipFill>
        <p:spPr>
          <a:xfrm>
            <a:off x="2287270" y="2983230"/>
            <a:ext cx="1889760" cy="6388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rcRect l="11553" t="71126"/>
          <a:stretch>
            <a:fillRect/>
          </a:stretch>
        </p:blipFill>
        <p:spPr>
          <a:xfrm>
            <a:off x="7065010" y="2976880"/>
            <a:ext cx="2499360" cy="68961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rcRect t="33752" r="28257" b="38143"/>
          <a:stretch>
            <a:fillRect/>
          </a:stretch>
        </p:blipFill>
        <p:spPr>
          <a:xfrm>
            <a:off x="4606925" y="2943860"/>
            <a:ext cx="2141220" cy="708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1895" y="3721735"/>
            <a:ext cx="7412990" cy="28689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Summary</a:t>
            </a:r>
          </a:p>
        </p:txBody>
      </p:sp>
      <p:sp>
        <p:nvSpPr>
          <p:cNvPr id="7" name="矩形 6"/>
          <p:cNvSpPr/>
          <p:nvPr/>
        </p:nvSpPr>
        <p:spPr>
          <a:xfrm>
            <a:off x="9677400" y="3482975"/>
            <a:ext cx="320675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20/20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1405" y="1169670"/>
            <a:ext cx="10030460" cy="4533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fontAlgn="auto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We studied the twist-3 and twist-4 valence quark and antiquark GPDs of the pion and kaon at zero skewness using a light-cone quark model.</a:t>
            </a:r>
          </a:p>
          <a:p>
            <a:pPr marL="285750" indent="-285750" fontAlgn="auto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higher-twist GPDs can be expressed as the overlaps of light-cone wave functions.</a:t>
            </a:r>
          </a:p>
          <a:p>
            <a:pPr marL="285750" indent="-285750" fontAlgn="auto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 the overlap representation of LCWFs, we presented the analytic expressions of the twist-3 GPDs and twist-4 GPDs of pion and kaon.</a:t>
            </a:r>
          </a:p>
          <a:p>
            <a:pPr marL="285750" indent="-285750" fontAlgn="auto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relations between the twist-3 PDF  and twist-4 PDF and unpolarized PDF of the pion and kaon were verified by taking the forward limit.</a:t>
            </a:r>
          </a:p>
          <a:p>
            <a:pPr marL="285750" indent="-285750" fontAlgn="auto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We obtained the numerical results of the twist-3 and twist-4 GPDs as well as the twist-3 and twist-4 PDFs of the pion and the kaon.</a:t>
            </a:r>
          </a:p>
          <a:p>
            <a:pPr marL="285750" indent="-285750" fontAlgn="auto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These results may provide useful information on the 3-D structure of the pion and the kaon.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90" y="3281045"/>
            <a:ext cx="1908810" cy="191198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2825" y="209747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THANK YOU!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-1270" y="6634480"/>
            <a:ext cx="12192635" cy="213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sym typeface="+mn-ea"/>
              </a:rPr>
              <a:t>  第二届核子三维结构研讨会暨第二届高扭度核子结构研讨会                                                                                                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l="6535" r="13504"/>
          <a:stretch>
            <a:fillRect/>
          </a:stretch>
        </p:blipFill>
        <p:spPr>
          <a:xfrm>
            <a:off x="8157845" y="2057400"/>
            <a:ext cx="3869055" cy="370014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1270" y="27813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Definition of the parton distributions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sym typeface="+mn-ea"/>
              </a:rPr>
              <a:t>10/19/2024 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2/20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3265" y="983298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r>
              <a:rPr lang="zh-CN" altLang="en-US" sz="2400" b="1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QCD factorization theorem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4705" y="1579245"/>
            <a:ext cx="100082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altLang="zh-CN" sz="2000" b="0" i="0">
                <a:solidFill>
                  <a:srgbClr val="1F2329"/>
                </a:solidFill>
                <a:latin typeface="Times New Roman" panose="02020603050405020304" charset="0"/>
                <a:ea typeface="LarkHackSafariFont"/>
                <a:cs typeface="Times New Roman" panose="02020603050405020304" charset="0"/>
              </a:rPr>
              <a:t>At a specific energy scale, high-energy scattering process involving hadrons can be factorized into long-range and short-range parts.</a:t>
            </a:r>
          </a:p>
        </p:txBody>
      </p:sp>
      <p:sp>
        <p:nvSpPr>
          <p:cNvPr id="22" name="矩形 21"/>
          <p:cNvSpPr/>
          <p:nvPr/>
        </p:nvSpPr>
        <p:spPr>
          <a:xfrm>
            <a:off x="457200" y="2421255"/>
            <a:ext cx="7928610" cy="201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20000"/>
              </a:lnSpc>
              <a:spcAft>
                <a:spcPts val="600"/>
              </a:spcAft>
              <a:buClr>
                <a:srgbClr val="445437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Short-range: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>
                <a:solidFill>
                  <a:srgbClr val="1F2329"/>
                </a:solidFill>
                <a:latin typeface="Times New Roman" panose="02020603050405020304" charset="0"/>
                <a:ea typeface="LarkHackSafariFont"/>
                <a:cs typeface="Times New Roman" panose="02020603050405020304" charset="0"/>
              </a:rPr>
              <a:t>hard scattering subprocesses calculable by perturbative QCD. 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600"/>
              </a:spcAft>
              <a:buClr>
                <a:srgbClr val="445437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ea typeface="LarkHackSafariFont"/>
                <a:cs typeface="Times New Roman" panose="02020603050405020304" charset="0"/>
              </a:rPr>
              <a:t>Long-range: </a:t>
            </a:r>
            <a:r>
              <a:rPr lang="en-US" altLang="zh-CN" sz="2000">
                <a:solidFill>
                  <a:srgbClr val="1F2329"/>
                </a:solidFill>
                <a:latin typeface="Times New Roman" panose="02020603050405020304" charset="0"/>
                <a:ea typeface="LarkHackSafariFont"/>
                <a:cs typeface="Times New Roman" panose="02020603050405020304" charset="0"/>
              </a:rPr>
              <a:t>non-perturbative part, which can be parameterized as a set of universal quantities independent of specific processes, namely parton distribution functions and fragmentation functions.</a:t>
            </a:r>
          </a:p>
        </p:txBody>
      </p:sp>
      <p:pic>
        <p:nvPicPr>
          <p:cNvPr id="11" name="Picture 1" descr="C:\Users\Administrator\AppData\Roaming\Tencent\Users\181738\QQ\WinTemp\RichOle\(%IEGD[$TT8@XO)QMF2UWMM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 t="48619" r="281" b="27045"/>
          <a:stretch>
            <a:fillRect/>
          </a:stretch>
        </p:blipFill>
        <p:spPr>
          <a:xfrm>
            <a:off x="870585" y="5311775"/>
            <a:ext cx="7287260" cy="1134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23265" y="47802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quark-quark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correlation function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698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Definition of the parton distributions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sym typeface="+mn-ea"/>
              </a:rPr>
              <a:t>10/19/2024 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3/20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3265" y="523240"/>
            <a:ext cx="72707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  <a:sym typeface="+mn-ea"/>
              </a:rPr>
              <a:t>quark-quark correlation function parameterization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400" b="1" i="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9224" name="Group 7"/>
          <p:cNvGrpSpPr/>
          <p:nvPr/>
        </p:nvGrpSpPr>
        <p:grpSpPr>
          <a:xfrm>
            <a:off x="1033780" y="1280160"/>
            <a:ext cx="3296285" cy="2183158"/>
            <a:chOff x="1367704" y="1777821"/>
            <a:chExt cx="2608591" cy="1902529"/>
          </a:xfrm>
        </p:grpSpPr>
        <p:pic>
          <p:nvPicPr>
            <p:cNvPr id="9234" name="Picture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367704" y="1777821"/>
              <a:ext cx="1436370" cy="14584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5" name="Picture 9" descr="latex-image-1.pd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2188014" y="2639785"/>
              <a:ext cx="413476" cy="2406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6" name="Picture 10" descr="latex-image-1.pd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914088" y="2286946"/>
              <a:ext cx="1038672" cy="2310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7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1367889" y="3386508"/>
              <a:ext cx="2608406" cy="2938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Longitudinal motion only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472305" y="983615"/>
            <a:ext cx="6318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One</a:t>
            </a:r>
            <a:r>
              <a:rPr lang="zh-CN" altLang="en-US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-dimensional parton distribution functions</a:t>
            </a:r>
            <a:r>
              <a:rPr lang="en-US" altLang="zh-CN" sz="20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PDFs</a:t>
            </a:r>
            <a:r>
              <a:rPr lang="en-US" altLang="zh-CN" sz="20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0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" name="Picture 1" descr="C:\Users\Administrator\AppData\Roaming\Tencent\Users\181738\QQ\WinTemp\RichOle\(%IEGD[$TT8@XO)QMF2UWMM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rcRect t="74936" r="-1488" b="2120"/>
          <a:stretch>
            <a:fillRect/>
          </a:stretch>
        </p:blipFill>
        <p:spPr>
          <a:xfrm>
            <a:off x="4706620" y="1345565"/>
            <a:ext cx="7376160" cy="972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06620" y="2413000"/>
            <a:ext cx="6966585" cy="1421765"/>
          </a:xfrm>
          <a:prstGeom prst="rect">
            <a:avLst/>
          </a:prstGeom>
        </p:spPr>
      </p:pic>
      <p:pic>
        <p:nvPicPr>
          <p:cNvPr id="9222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rcRect r="-411" b="54486"/>
          <a:stretch>
            <a:fillRect/>
          </a:stretch>
        </p:blipFill>
        <p:spPr>
          <a:xfrm>
            <a:off x="4135120" y="4508500"/>
            <a:ext cx="7947660" cy="2052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472305" y="3941445"/>
            <a:ext cx="69754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Three-dimensional parton distribution functions</a:t>
            </a:r>
            <a:r>
              <a:rPr lang="zh-CN" altLang="en-US" sz="20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20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TMDs</a:t>
            </a:r>
            <a:r>
              <a:rPr lang="zh-CN" altLang="en-US" sz="20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</a:t>
            </a:r>
            <a:r>
              <a:rPr lang="zh-CN" altLang="en-US" sz="24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</a:p>
        </p:txBody>
      </p:sp>
      <p:grpSp>
        <p:nvGrpSpPr>
          <p:cNvPr id="9225" name="Group 12"/>
          <p:cNvGrpSpPr/>
          <p:nvPr/>
        </p:nvGrpSpPr>
        <p:grpSpPr>
          <a:xfrm>
            <a:off x="988695" y="3766185"/>
            <a:ext cx="3855720" cy="2752111"/>
            <a:chOff x="5723118" y="1149042"/>
            <a:chExt cx="3406902" cy="2318165"/>
          </a:xfrm>
        </p:grpSpPr>
        <p:pic>
          <p:nvPicPr>
            <p:cNvPr id="25" name="Picture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5880149" y="1149042"/>
              <a:ext cx="1675765" cy="20340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0" name="Picture 14" descr="latex-image-1.pd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6619432" y="2639918"/>
              <a:ext cx="1054100" cy="317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1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5723118" y="3183189"/>
              <a:ext cx="3406902" cy="284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Longitudinal + transverse motion </a:t>
              </a:r>
            </a:p>
          </p:txBody>
        </p:sp>
        <p:pic>
          <p:nvPicPr>
            <p:cNvPr id="9232" name="Picture 16" descr="latex-image-1.pd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5723175" y="1239205"/>
              <a:ext cx="215900" cy="317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3" name="Picture 17" descr="latex-image-1.pd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6829740" y="1943200"/>
              <a:ext cx="330200" cy="2794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" name="文本框 26"/>
          <p:cNvSpPr txBox="1"/>
          <p:nvPr/>
        </p:nvSpPr>
        <p:spPr>
          <a:xfrm>
            <a:off x="4933315" y="2178685"/>
            <a:ext cx="1349375" cy="2292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(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Unpolarized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)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195945" y="2212340"/>
            <a:ext cx="2247265" cy="2292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(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Longitudinally polarized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)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565650" y="3429000"/>
            <a:ext cx="1889760" cy="2292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(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Transversely polarized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TeXGyrePagellaX-Regular"/>
                <a:cs typeface="Times New Roman" panose="02020603050405020304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1270" y="27813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Definition of the parton distributions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sym typeface="+mn-ea"/>
              </a:rPr>
              <a:t>10/19/2024 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4/20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2925" y="943928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r>
              <a:rPr lang="zh-CN" altLang="en-US" sz="2000" b="1" i="0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Multidimensional parton distribution</a:t>
            </a:r>
            <a:r>
              <a:rPr lang="en-US" altLang="zh-CN" sz="2000" b="1" i="0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s:</a:t>
            </a:r>
            <a:endParaRPr lang="en-US" altLang="zh-CN" sz="2000" b="1" i="0" dirty="0">
              <a:solidFill>
                <a:srgbClr val="0000CC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330" y="1443990"/>
            <a:ext cx="7165975" cy="4775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42925" y="2818765"/>
            <a:ext cx="259016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semi-inclusive:</a:t>
            </a: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SIDIS </a:t>
            </a: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Drell-Yan </a:t>
            </a: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30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30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annihilation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921240" y="3126105"/>
            <a:ext cx="16287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exclusive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sym typeface="+mn-ea"/>
              </a:rPr>
              <a:t>: </a:t>
            </a: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DVCS</a:t>
            </a:r>
            <a:endParaRPr lang="en-US" sz="2000">
              <a:solidFill>
                <a:schemeClr val="bg2">
                  <a:lumMod val="25000"/>
                </a:schemeClr>
              </a:solidFill>
              <a:sym typeface="+mn-ea"/>
            </a:endParaRP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HEMP </a:t>
            </a:r>
            <a:endParaRPr lang="en-US" altLang="en-US" sz="200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87310" y="134302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sz="2000" dirty="0">
                <a:solidFill>
                  <a:srgbClr val="6096E6">
                    <a:lumMod val="5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F.T. of GTMD</a:t>
            </a:r>
            <a:endParaRPr lang="zh-CN" altLang="en-US" sz="2000" dirty="0">
              <a:solidFill>
                <a:srgbClr val="6096E6">
                  <a:lumMod val="50000"/>
                </a:srgb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1270" y="23177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Definition of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GP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9260" y="844202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Generalized parton correlation functions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690" y="1804670"/>
            <a:ext cx="8788400" cy="6477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64870" y="130556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6096E6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rPr>
              <a:t>spin-1/2 hardon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4870" y="245237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6096E6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rPr>
              <a:t>spin-0 hardon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790" y="2865120"/>
            <a:ext cx="7898765" cy="6248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250" y="4201795"/>
            <a:ext cx="4756150" cy="14966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46745" y="5993130"/>
            <a:ext cx="286004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CMR10"/>
                <a:cs typeface="Times New Roman" panose="02020603050405020304" charset="0"/>
              </a:rPr>
              <a:t>Kinematics for GPCFs</a:t>
            </a:r>
          </a:p>
        </p:txBody>
      </p:sp>
      <p:sp>
        <p:nvSpPr>
          <p:cNvPr id="12" name="矩形 11"/>
          <p:cNvSpPr/>
          <p:nvPr/>
        </p:nvSpPr>
        <p:spPr>
          <a:xfrm>
            <a:off x="429260" y="3786505"/>
            <a:ext cx="6880225" cy="3016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auto">
              <a:lnSpc>
                <a:spcPct val="110000"/>
              </a:lnSpc>
              <a:spcAft>
                <a:spcPts val="1200"/>
              </a:spcAft>
              <a:buClr>
                <a:srgbClr val="445437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fully unintegrated, off-diagonal quark-quark correlator functions 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GPCFs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 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contain the 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maximum amount of information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about the partonic structure of hadrons.</a:t>
            </a:r>
          </a:p>
          <a:p>
            <a:pPr marL="342900" indent="-342900" fontAlgn="auto">
              <a:lnSpc>
                <a:spcPct val="110000"/>
              </a:lnSpc>
              <a:spcAft>
                <a:spcPts val="1200"/>
              </a:spcAft>
              <a:buClr>
                <a:srgbClr val="445437"/>
              </a:buClr>
              <a:buFont typeface="Wingdings" panose="05000000000000000000" pitchFamily="2" charset="2"/>
              <a:buChar char="Ø"/>
            </a:pPr>
            <a:r>
              <a:rPr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GPCFs can be considered as </a:t>
            </a:r>
            <a:r>
              <a:rPr sz="2000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mother distributions</a:t>
            </a:r>
            <a:r>
              <a:rPr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of GPDs and TMDs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</a:p>
          <a:p>
            <a:pPr marL="342900" indent="-342900" fontAlgn="auto">
              <a:lnSpc>
                <a:spcPct val="110000"/>
              </a:lnSpc>
              <a:spcAft>
                <a:spcPts val="1200"/>
              </a:spcAft>
              <a:buClr>
                <a:srgbClr val="445437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The correlator can be 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can expressed in the form of overlaps of the LCWFs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</a:p>
          <a:p>
            <a:pPr marL="342900" indent="-342900" fontAlgn="auto">
              <a:lnSpc>
                <a:spcPct val="110000"/>
              </a:lnSpc>
              <a:spcAft>
                <a:spcPts val="1200"/>
              </a:spcAft>
              <a:buClr>
                <a:srgbClr val="445437"/>
              </a:buClr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fontAlgn="auto">
              <a:lnSpc>
                <a:spcPct val="110000"/>
              </a:lnSpc>
              <a:spcAft>
                <a:spcPts val="1200"/>
              </a:spcAft>
              <a:buClr>
                <a:srgbClr val="445437"/>
              </a:buClr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fontAlgn="auto">
              <a:lnSpc>
                <a:spcPct val="110000"/>
              </a:lnSpc>
              <a:spcAft>
                <a:spcPts val="1200"/>
              </a:spcAft>
              <a:buClr>
                <a:srgbClr val="445437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ct val="110000"/>
              </a:lnSpc>
              <a:spcAft>
                <a:spcPts val="1200"/>
              </a:spcAft>
              <a:buClr>
                <a:srgbClr val="445437"/>
              </a:buClr>
              <a:buFont typeface="Wingdings" panose="05000000000000000000" pitchFamily="2" charset="2"/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sym typeface="+mn-ea"/>
              </a:rPr>
              <a:t>10/19/2024 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5/20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" y="923290"/>
            <a:ext cx="3498850" cy="32238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444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Definition of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GP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9260" y="462915"/>
            <a:ext cx="6426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PD-limit (</a:t>
            </a:r>
            <a:r>
              <a:rPr lang="en-US" altLang="zh-CN" sz="2400" b="1" dirty="0">
                <a:solidFill>
                  <a:srgbClr val="6096E6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rPr>
              <a:t>spin-1/2 hardon)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25" y="3972560"/>
            <a:ext cx="4249420" cy="155956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55625" y="5394960"/>
            <a:ext cx="2550160" cy="11525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>
                <a:solidFill>
                  <a:srgbClr val="0070C0"/>
                </a:solidFill>
                <a:latin typeface="Times New Roman" panose="02020603050405020304" charset="0"/>
                <a:ea typeface="CMR10"/>
                <a:cs typeface="Times New Roman" panose="02020603050405020304" charset="0"/>
              </a:rPr>
              <a:t>8</a:t>
            </a:r>
            <a:r>
              <a:rPr lang="zh-CN" altLang="en-US">
                <a:solidFill>
                  <a:srgbClr val="0070C0"/>
                </a:solidFill>
                <a:latin typeface="Times New Roman" panose="02020603050405020304" charset="0"/>
                <a:ea typeface="CMR10"/>
                <a:cs typeface="Times New Roman" panose="02020603050405020304" charset="0"/>
              </a:rPr>
              <a:t>个领头扭度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charset="0"/>
                <a:ea typeface="CMR10"/>
                <a:cs typeface="Times New Roman" panose="02020603050405020304" charset="0"/>
              </a:rPr>
              <a:t> GPDs</a:t>
            </a:r>
            <a:r>
              <a:rPr lang="zh-CN" altLang="en-US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</a:p>
          <a:p>
            <a:pPr indent="0" fontAlgn="auto">
              <a:lnSpc>
                <a:spcPct val="130000"/>
              </a:lnSpc>
            </a:pPr>
            <a:r>
              <a:rPr lang="en-US" altLang="zh-CN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chiral-even GPDs       </a:t>
            </a:r>
          </a:p>
          <a:p>
            <a:pPr indent="0" fontAlgn="auto">
              <a:lnSpc>
                <a:spcPct val="130000"/>
              </a:lnSpc>
            </a:pPr>
            <a:r>
              <a:rPr lang="en-US" altLang="zh-CN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个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chiral-odd GPDs</a:t>
            </a:r>
            <a:endParaRPr lang="en-US" altLang="zh-CN">
              <a:solidFill>
                <a:srgbClr val="0070C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CMR10"/>
                <a:cs typeface="Times New Roman" panose="02020603050405020304" charset="0"/>
              </a:rPr>
              <a:t> </a:t>
            </a:r>
          </a:p>
          <a:p>
            <a:endParaRPr lang="en-US" altLang="zh-CN" sz="1600">
              <a:solidFill>
                <a:srgbClr val="000000"/>
              </a:solidFill>
              <a:latin typeface="Times New Roman" panose="02020603050405020304" charset="0"/>
              <a:ea typeface="CMR10"/>
              <a:cs typeface="Times New Roman" panose="02020603050405020304" charset="0"/>
            </a:endParaRPr>
          </a:p>
        </p:txBody>
      </p:sp>
      <p:graphicFrame>
        <p:nvGraphicFramePr>
          <p:cNvPr id="23" name="对象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56230" y="5821680"/>
          <a:ext cx="1286510" cy="29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27100" imgH="215900" progId="Equation.KSEE3">
                  <p:embed/>
                </p:oleObj>
              </mc:Choice>
              <mc:Fallback>
                <p:oleObj r:id="rId7" imgW="9271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56230" y="5821680"/>
                        <a:ext cx="1286510" cy="299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27020" y="6206490"/>
          <a:ext cx="1630680" cy="34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155700" imgH="241300" progId="Equation.KSEE3">
                  <p:embed/>
                </p:oleObj>
              </mc:Choice>
              <mc:Fallback>
                <p:oleObj r:id="rId9" imgW="11557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27020" y="6206490"/>
                        <a:ext cx="1630680" cy="340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6030" y="1169670"/>
            <a:ext cx="6205855" cy="120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6030" y="2790825"/>
            <a:ext cx="5759450" cy="13563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rcRect b="6661"/>
          <a:stretch>
            <a:fillRect/>
          </a:stretch>
        </p:blipFill>
        <p:spPr>
          <a:xfrm>
            <a:off x="4919345" y="4344670"/>
            <a:ext cx="6776720" cy="22066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66030" y="83693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GPD correlator (spin-1/2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66030" y="2275205"/>
            <a:ext cx="68751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overlap representation for GPD correlator (spin-1/2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</a:p>
          <a:p>
            <a:endParaRPr lang="en-US" altLang="zh-CN" sz="2000" dirty="0">
              <a:solidFill>
                <a:srgbClr val="00206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23815" y="4025900"/>
            <a:ext cx="69221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</a:rPr>
              <a:t>Leadind-twist parameterization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(spin-1/2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000">
              <a:solidFill>
                <a:srgbClr val="002060"/>
              </a:solidFill>
              <a:latin typeface="Times New Roman" panose="02020603050405020304" charset="0"/>
              <a:ea typeface="CMBX10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6/20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4445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Definition of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GP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3540" y="453390"/>
            <a:ext cx="524446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  <a:sym typeface="+mn-ea"/>
              </a:rPr>
              <a:t>twist</a:t>
            </a:r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</a:rPr>
              <a:t>-3 parameterization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(spin-1/2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</a:p>
          <a:p>
            <a:endParaRPr lang="en-US" altLang="zh-CN" sz="2000">
              <a:solidFill>
                <a:srgbClr val="002060"/>
              </a:solidFill>
              <a:latin typeface="Times New Roman" panose="02020603050405020304" charset="0"/>
              <a:ea typeface="CMBX1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425" y="789305"/>
            <a:ext cx="7664450" cy="4565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400" y="5250815"/>
            <a:ext cx="7137400" cy="128905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7/20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7" y="0"/>
            <a:ext cx="1167536" cy="1169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" y="232410"/>
            <a:ext cx="12192635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Definition of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GP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8295" y="856298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  <a:sym typeface="+mn-ea"/>
              </a:rPr>
              <a:t>twist</a:t>
            </a:r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</a:rPr>
              <a:t>-4 parameterization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(spin-1/2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000">
              <a:solidFill>
                <a:srgbClr val="002060"/>
              </a:solidFill>
              <a:latin typeface="Times New Roman" panose="02020603050405020304" charset="0"/>
              <a:ea typeface="CMBX1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565" y="1346200"/>
            <a:ext cx="7683500" cy="2514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8295" y="3815715"/>
            <a:ext cx="6426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PD-limit (</a:t>
            </a:r>
            <a:r>
              <a:rPr lang="en-US" altLang="zh-CN" sz="2400" b="1" dirty="0">
                <a:solidFill>
                  <a:srgbClr val="6096E6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rPr>
              <a:t>spin-0 hardon)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915" y="4742180"/>
            <a:ext cx="7550150" cy="647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6925" y="43510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GPD correlator (spin-0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6645910"/>
            <a:ext cx="12192635" cy="21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10/19/2024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 </a:t>
            </a:r>
            <a:r>
              <a:rPr lang="en-US" sz="1200" dirty="0" err="1">
                <a:solidFill>
                  <a:schemeClr val="bg1"/>
                </a:solidFill>
                <a:sym typeface="+mn-ea"/>
              </a:rPr>
              <a:t>第二届核子三维结构研讨会暨第二届高扭度核子结构研讨会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8/20   </a:t>
            </a:r>
            <a:r>
              <a:rPr lang="en-US" sz="1400" dirty="0">
                <a:solidFill>
                  <a:schemeClr val="bg1"/>
                </a:solidFill>
                <a:sym typeface="+mn-ea"/>
              </a:rPr>
              <a:t>                                                        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3540" y="5498465"/>
            <a:ext cx="69221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  <a:ea typeface="CMBX10"/>
                <a:cs typeface="Times New Roman" panose="02020603050405020304" charset="0"/>
              </a:rPr>
              <a:t>Leadind-twist parameterization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(spin-0 hardon)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000">
              <a:solidFill>
                <a:srgbClr val="002060"/>
              </a:solidFill>
              <a:latin typeface="Times New Roman" panose="02020603050405020304" charset="0"/>
              <a:ea typeface="CMBX10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rcRect l="4732" t="-1378" r="23621" b="59070"/>
          <a:stretch>
            <a:fillRect/>
          </a:stretch>
        </p:blipFill>
        <p:spPr>
          <a:xfrm>
            <a:off x="2910205" y="6005830"/>
            <a:ext cx="2374900" cy="4679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rcRect t="39093"/>
          <a:stretch>
            <a:fillRect/>
          </a:stretch>
        </p:blipFill>
        <p:spPr>
          <a:xfrm>
            <a:off x="5841365" y="5810250"/>
            <a:ext cx="3314700" cy="673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IzZjMxYmFhMDk0ZjRkMzRlYmZmNjk5YjNiYjk0ND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081"/>
  <p:tag name="KSO_WM_SLIDE_LAYOUT" val="a_b_l"/>
  <p:tag name="KSO_WM_SLIDE_LAYOUT_CNT" val="1_1_1"/>
  <p:tag name="KSO_WM_UNIT_SHOW_EDIT_AREA_INDICATION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1029</Words>
  <Application>Microsoft Office PowerPoint</Application>
  <PresentationFormat>宽屏</PresentationFormat>
  <Paragraphs>129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华文新魏</vt:lpstr>
      <vt:lpstr>宋体</vt:lpstr>
      <vt:lpstr>Arial</vt:lpstr>
      <vt:lpstr>Calibri</vt:lpstr>
      <vt:lpstr>Comic Sans MS</vt:lpstr>
      <vt:lpstr>Times New Roman</vt:lpstr>
      <vt:lpstr>Wingdings</vt:lpstr>
      <vt:lpstr>WPS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LENOVO</dc:creator>
  <cp:lastModifiedBy>修鹏 谢</cp:lastModifiedBy>
  <cp:revision>259</cp:revision>
  <dcterms:created xsi:type="dcterms:W3CDTF">2019-06-19T02:08:00Z</dcterms:created>
  <dcterms:modified xsi:type="dcterms:W3CDTF">2024-10-17T14:02:02Z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B5F303FF690D4394B2029C1F3BD3365F_11</vt:lpwstr>
  </property>
</Properties>
</file>