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89" r:id="rId2"/>
    <p:sldId id="325" r:id="rId3"/>
    <p:sldId id="366" r:id="rId4"/>
    <p:sldId id="326" r:id="rId5"/>
    <p:sldId id="369" r:id="rId6"/>
    <p:sldId id="370" r:id="rId7"/>
    <p:sldId id="373" r:id="rId8"/>
    <p:sldId id="383" r:id="rId9"/>
    <p:sldId id="384" r:id="rId10"/>
    <p:sldId id="385" r:id="rId11"/>
    <p:sldId id="408" r:id="rId12"/>
    <p:sldId id="409" r:id="rId13"/>
    <p:sldId id="410" r:id="rId14"/>
    <p:sldId id="382" r:id="rId15"/>
    <p:sldId id="388" r:id="rId16"/>
    <p:sldId id="389" r:id="rId17"/>
    <p:sldId id="411" r:id="rId18"/>
    <p:sldId id="392" r:id="rId19"/>
    <p:sldId id="412" r:id="rId20"/>
    <p:sldId id="396" r:id="rId21"/>
    <p:sldId id="395" r:id="rId22"/>
    <p:sldId id="32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81" d="100"/>
          <a:sy n="81" d="100"/>
        </p:scale>
        <p:origin x="561" y="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C1CCB-7E50-4432-9B90-E71B57E7CD28}" type="datetimeFigureOut">
              <a:rPr lang="zh-CN" altLang="en-US" smtClean="0"/>
              <a:t>2024/10/16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1B920-2963-4642-9ABA-D223F7D09EB1}" type="slidenum">
              <a:rPr lang="zh-CN" altLang="en-US" smtClean="0"/>
              <a:t>‹#›</a:t>
            </a:fld>
            <a:endParaRPr lang="zh-CN" altLang="en-US"/>
          </a:p>
        </p:txBody>
      </p:sp>
    </p:spTree>
    <p:extLst>
      <p:ext uri="{BB962C8B-B14F-4D97-AF65-F5344CB8AC3E}">
        <p14:creationId xmlns:p14="http://schemas.microsoft.com/office/powerpoint/2010/main" val="363521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15C117-C0D3-478F-A650-DDB9633867FD}" type="slidenum">
              <a:rPr lang="zh-CN" altLang="en-US" smtClean="0"/>
              <a:t>1</a:t>
            </a:fld>
            <a:endParaRPr lang="zh-CN" altLang="en-US"/>
          </a:p>
        </p:txBody>
      </p:sp>
    </p:spTree>
    <p:extLst>
      <p:ext uri="{BB962C8B-B14F-4D97-AF65-F5344CB8AC3E}">
        <p14:creationId xmlns:p14="http://schemas.microsoft.com/office/powerpoint/2010/main" val="57950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15C117-C0D3-478F-A650-DDB9633867FD}" type="slidenum">
              <a:rPr lang="zh-CN" altLang="en-US" smtClean="0"/>
              <a:t>22</a:t>
            </a:fld>
            <a:endParaRPr lang="zh-CN" altLang="en-US"/>
          </a:p>
        </p:txBody>
      </p:sp>
    </p:spTree>
    <p:extLst>
      <p:ext uri="{BB962C8B-B14F-4D97-AF65-F5344CB8AC3E}">
        <p14:creationId xmlns:p14="http://schemas.microsoft.com/office/powerpoint/2010/main" val="168105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A39791-B57A-8348-CD6C-E014D42CFD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9157564-D40A-6F91-AB55-BD283433EF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7F84B25-6FF4-A38D-A08D-3F4821EAE299}"/>
              </a:ext>
            </a:extLst>
          </p:cNvPr>
          <p:cNvSpPr>
            <a:spLocks noGrp="1"/>
          </p:cNvSpPr>
          <p:nvPr>
            <p:ph type="dt" sz="half" idx="10"/>
          </p:nvPr>
        </p:nvSpPr>
        <p:spPr/>
        <p:txBody>
          <a:bodyPr/>
          <a:lstStyle/>
          <a:p>
            <a:fld id="{1FB9F623-DC4E-425A-940F-815C15120807}" type="datetime1">
              <a:rPr lang="zh-CN" altLang="en-US" smtClean="0"/>
              <a:t>2024/10/16</a:t>
            </a:fld>
            <a:endParaRPr lang="zh-CN" altLang="en-US"/>
          </a:p>
        </p:txBody>
      </p:sp>
      <p:sp>
        <p:nvSpPr>
          <p:cNvPr id="5" name="页脚占位符 4">
            <a:extLst>
              <a:ext uri="{FF2B5EF4-FFF2-40B4-BE49-F238E27FC236}">
                <a16:creationId xmlns:a16="http://schemas.microsoft.com/office/drawing/2014/main" id="{2A8F498C-EA23-DECA-C8A1-C976EAD075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A1753E-1AC2-6743-4D7F-F40714F5F517}"/>
              </a:ext>
            </a:extLst>
          </p:cNvPr>
          <p:cNvSpPr>
            <a:spLocks noGrp="1"/>
          </p:cNvSpPr>
          <p:nvPr>
            <p:ph type="sldNum" sz="quarter" idx="12"/>
          </p:nvPr>
        </p:nvSpPr>
        <p:spPr/>
        <p:txBody>
          <a:bodyPr/>
          <a:lstStyle>
            <a:lvl1pPr>
              <a:defRPr sz="1500" baseline="0"/>
            </a:lvl1pPr>
          </a:lstStyle>
          <a:p>
            <a:fld id="{94E020D2-E016-4DFA-9233-E593B6DE9BDE}" type="slidenum">
              <a:rPr lang="zh-CN" altLang="en-US" smtClean="0"/>
              <a:pPr/>
              <a:t>‹#›</a:t>
            </a:fld>
            <a:endParaRPr lang="zh-CN" altLang="en-US" dirty="0"/>
          </a:p>
        </p:txBody>
      </p:sp>
    </p:spTree>
    <p:extLst>
      <p:ext uri="{BB962C8B-B14F-4D97-AF65-F5344CB8AC3E}">
        <p14:creationId xmlns:p14="http://schemas.microsoft.com/office/powerpoint/2010/main" val="425897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F91DF8-EA40-0E00-DE10-E121CC198BF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484E33D-CCE0-A229-BC15-F03AD2E29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0051B4A-EB91-9F92-C6E6-2358E5A40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B60E639-9BC5-69C7-7DA2-6A669CF87602}"/>
              </a:ext>
            </a:extLst>
          </p:cNvPr>
          <p:cNvSpPr>
            <a:spLocks noGrp="1"/>
          </p:cNvSpPr>
          <p:nvPr>
            <p:ph type="dt" sz="half" idx="10"/>
          </p:nvPr>
        </p:nvSpPr>
        <p:spPr/>
        <p:txBody>
          <a:bodyPr/>
          <a:lstStyle/>
          <a:p>
            <a:fld id="{44A47967-367F-4AF0-8F51-038DBCB9F156}" type="datetime1">
              <a:rPr lang="zh-CN" altLang="en-US" smtClean="0"/>
              <a:t>2024/10/16</a:t>
            </a:fld>
            <a:endParaRPr lang="zh-CN" altLang="en-US"/>
          </a:p>
        </p:txBody>
      </p:sp>
      <p:sp>
        <p:nvSpPr>
          <p:cNvPr id="6" name="页脚占位符 5">
            <a:extLst>
              <a:ext uri="{FF2B5EF4-FFF2-40B4-BE49-F238E27FC236}">
                <a16:creationId xmlns:a16="http://schemas.microsoft.com/office/drawing/2014/main" id="{1F0B0288-62F8-D3C7-6774-E3297F1BF5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430DFC-E26B-F80F-BF66-9F6FBFD9EEBC}"/>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339393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CEB11A-2BD0-1A36-E38A-012C23DEFB7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AC6DD8E-57ED-630E-3788-74E5AF690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1FE4016-619D-E017-88B5-AD7AA1A02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11D4E2C-3F30-63AC-959D-5161083C6EEC}"/>
              </a:ext>
            </a:extLst>
          </p:cNvPr>
          <p:cNvSpPr>
            <a:spLocks noGrp="1"/>
          </p:cNvSpPr>
          <p:nvPr>
            <p:ph type="dt" sz="half" idx="10"/>
          </p:nvPr>
        </p:nvSpPr>
        <p:spPr/>
        <p:txBody>
          <a:bodyPr/>
          <a:lstStyle/>
          <a:p>
            <a:fld id="{7AE51223-60B2-468D-88CE-4A52CB91DA09}" type="datetime1">
              <a:rPr lang="zh-CN" altLang="en-US" smtClean="0"/>
              <a:t>2024/10/16</a:t>
            </a:fld>
            <a:endParaRPr lang="zh-CN" altLang="en-US"/>
          </a:p>
        </p:txBody>
      </p:sp>
      <p:sp>
        <p:nvSpPr>
          <p:cNvPr id="6" name="页脚占位符 5">
            <a:extLst>
              <a:ext uri="{FF2B5EF4-FFF2-40B4-BE49-F238E27FC236}">
                <a16:creationId xmlns:a16="http://schemas.microsoft.com/office/drawing/2014/main" id="{75D92DB6-B23A-5234-957B-BED589A3D22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5F3DB6-0D17-5EAB-95D1-693DAD90DFBB}"/>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248960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044714-3102-C82E-8FEC-6F11A1EB8F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0EF695-3EC5-1EFA-BE33-FBDE29EF797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2B8D08-7548-7BCA-625C-C5B24823A15B}"/>
              </a:ext>
            </a:extLst>
          </p:cNvPr>
          <p:cNvSpPr>
            <a:spLocks noGrp="1"/>
          </p:cNvSpPr>
          <p:nvPr>
            <p:ph type="dt" sz="half" idx="10"/>
          </p:nvPr>
        </p:nvSpPr>
        <p:spPr/>
        <p:txBody>
          <a:bodyPr/>
          <a:lstStyle/>
          <a:p>
            <a:fld id="{B59E799D-3134-4BB8-B8E0-911A4D000C71}" type="datetime1">
              <a:rPr lang="zh-CN" altLang="en-US" smtClean="0"/>
              <a:t>2024/10/16</a:t>
            </a:fld>
            <a:endParaRPr lang="zh-CN" altLang="en-US"/>
          </a:p>
        </p:txBody>
      </p:sp>
      <p:sp>
        <p:nvSpPr>
          <p:cNvPr id="5" name="页脚占位符 4">
            <a:extLst>
              <a:ext uri="{FF2B5EF4-FFF2-40B4-BE49-F238E27FC236}">
                <a16:creationId xmlns:a16="http://schemas.microsoft.com/office/drawing/2014/main" id="{18BA1ED8-7238-7822-4BA1-985171AEA7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490F6F9-D38F-40BC-99CB-0EA635F175F3}"/>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375163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3584FAF-718D-A5E9-A73B-06596826B34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2110DFD-2E6F-89C1-A92B-1CCDBB4D31F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8114F5-2BAC-CA31-EAAA-B1F56506AD60}"/>
              </a:ext>
            </a:extLst>
          </p:cNvPr>
          <p:cNvSpPr>
            <a:spLocks noGrp="1"/>
          </p:cNvSpPr>
          <p:nvPr>
            <p:ph type="dt" sz="half" idx="10"/>
          </p:nvPr>
        </p:nvSpPr>
        <p:spPr/>
        <p:txBody>
          <a:bodyPr/>
          <a:lstStyle/>
          <a:p>
            <a:fld id="{75A48056-6F58-478B-A327-63F2E3AED2A9}" type="datetime1">
              <a:rPr lang="zh-CN" altLang="en-US" smtClean="0"/>
              <a:t>2024/10/16</a:t>
            </a:fld>
            <a:endParaRPr lang="zh-CN" altLang="en-US"/>
          </a:p>
        </p:txBody>
      </p:sp>
      <p:sp>
        <p:nvSpPr>
          <p:cNvPr id="5" name="页脚占位符 4">
            <a:extLst>
              <a:ext uri="{FF2B5EF4-FFF2-40B4-BE49-F238E27FC236}">
                <a16:creationId xmlns:a16="http://schemas.microsoft.com/office/drawing/2014/main" id="{57403D18-686B-F873-C8DC-38B251A9F3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875C0E8-8364-1269-B2E9-EC693DAB2A49}"/>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318980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B39401-49A5-4516-A68F-54744A6B47CE}" type="datetimeFigureOut">
              <a:rPr lang="zh-CN" altLang="en-US" smtClean="0"/>
              <a:t>2024/10/16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99A888-F0A6-497F-A203-744BF10280CF}" type="slidenum">
              <a:rPr lang="zh-CN" altLang="en-US" smtClean="0"/>
              <a:t>‹#›</a:t>
            </a:fld>
            <a:endParaRPr lang="zh-CN" altLang="en-US"/>
          </a:p>
        </p:txBody>
      </p:sp>
    </p:spTree>
    <p:extLst>
      <p:ext uri="{BB962C8B-B14F-4D97-AF65-F5344CB8AC3E}">
        <p14:creationId xmlns:p14="http://schemas.microsoft.com/office/powerpoint/2010/main" val="3187932179"/>
      </p:ext>
    </p:extLst>
  </p:cSld>
  <p:clrMapOvr>
    <a:masterClrMapping/>
  </p:clrMapOvr>
  <mc:AlternateContent xmlns:mc="http://schemas.openxmlformats.org/markup-compatibility/2006" xmlns:p14="http://schemas.microsoft.com/office/powerpoint/2010/main">
    <mc:Choice Requires="p14">
      <p:transition spd="slow" p14:dur="1200" advClick="0" advTm="3000">
        <p14:prism/>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59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291EA02-1964-0F82-E23F-E73720D16F3E}"/>
              </a:ext>
            </a:extLst>
          </p:cNvPr>
          <p:cNvSpPr>
            <a:spLocks noGrp="1"/>
          </p:cNvSpPr>
          <p:nvPr>
            <p:ph type="dt" sz="half" idx="10"/>
          </p:nvPr>
        </p:nvSpPr>
        <p:spPr/>
        <p:txBody>
          <a:bodyPr/>
          <a:lstStyle/>
          <a:p>
            <a:fld id="{DF375E49-E545-40E7-819E-9FEB1F4A1C7D}" type="datetime1">
              <a:rPr lang="zh-CN" altLang="en-US" smtClean="0"/>
              <a:t>2024/10/16</a:t>
            </a:fld>
            <a:endParaRPr lang="zh-CN" altLang="en-US"/>
          </a:p>
        </p:txBody>
      </p:sp>
      <p:sp>
        <p:nvSpPr>
          <p:cNvPr id="5" name="页脚占位符 4">
            <a:extLst>
              <a:ext uri="{FF2B5EF4-FFF2-40B4-BE49-F238E27FC236}">
                <a16:creationId xmlns:a16="http://schemas.microsoft.com/office/drawing/2014/main" id="{8E4F6837-E3F5-FEDE-4F52-5192AD12C3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4395A1-E386-1D28-3C9E-79DC903CFC6C}"/>
              </a:ext>
            </a:extLst>
          </p:cNvPr>
          <p:cNvSpPr>
            <a:spLocks noGrp="1"/>
          </p:cNvSpPr>
          <p:nvPr>
            <p:ph type="sldNum" sz="quarter" idx="12"/>
          </p:nvPr>
        </p:nvSpPr>
        <p:spPr/>
        <p:txBody>
          <a:bodyPr/>
          <a:lstStyle>
            <a:lvl1pPr>
              <a:defRPr sz="2000" baseline="0"/>
            </a:lvl1pPr>
          </a:lstStyle>
          <a:p>
            <a:fld id="{94E020D2-E016-4DFA-9233-E593B6DE9BDE}" type="slidenum">
              <a:rPr lang="zh-CN" altLang="en-US" smtClean="0"/>
              <a:pPr/>
              <a:t>‹#›</a:t>
            </a:fld>
            <a:endParaRPr lang="zh-CN" altLang="en-US" dirty="0"/>
          </a:p>
        </p:txBody>
      </p:sp>
      <p:cxnSp>
        <p:nvCxnSpPr>
          <p:cNvPr id="7" name="直接连接符 6">
            <a:extLst>
              <a:ext uri="{FF2B5EF4-FFF2-40B4-BE49-F238E27FC236}">
                <a16:creationId xmlns:a16="http://schemas.microsoft.com/office/drawing/2014/main" id="{686EDEAD-5336-745E-E6CC-4DF82B79C628}"/>
              </a:ext>
            </a:extLst>
          </p:cNvPr>
          <p:cNvCxnSpPr/>
          <p:nvPr userDrawn="1"/>
        </p:nvCxnSpPr>
        <p:spPr>
          <a:xfrm flipV="1">
            <a:off x="0" y="924674"/>
            <a:ext cx="11700000" cy="0"/>
          </a:xfrm>
          <a:prstGeom prst="line">
            <a:avLst/>
          </a:prstGeom>
          <a:ln w="19050">
            <a:solidFill>
              <a:srgbClr val="002060"/>
            </a:solidFill>
          </a:ln>
        </p:spPr>
        <p:style>
          <a:lnRef idx="3">
            <a:schemeClr val="accent1"/>
          </a:lnRef>
          <a:fillRef idx="0">
            <a:schemeClr val="accent1"/>
          </a:fillRef>
          <a:effectRef idx="2">
            <a:schemeClr val="accent1"/>
          </a:effectRef>
          <a:fontRef idx="minor">
            <a:schemeClr val="tx1"/>
          </a:fontRef>
        </p:style>
      </p:cxnSp>
      <p:pic>
        <p:nvPicPr>
          <p:cNvPr id="8" name="图片 7" descr="logo2">
            <a:extLst>
              <a:ext uri="{FF2B5EF4-FFF2-40B4-BE49-F238E27FC236}">
                <a16:creationId xmlns:a16="http://schemas.microsoft.com/office/drawing/2014/main" id="{045A82EF-FAE0-A85F-BD55-809D3D6E05D3}"/>
              </a:ext>
            </a:extLst>
          </p:cNvPr>
          <p:cNvPicPr>
            <a:picLocks noChangeAspect="1"/>
          </p:cNvPicPr>
          <p:nvPr userDrawn="1"/>
        </p:nvPicPr>
        <p:blipFill>
          <a:blip r:embed="rId2"/>
          <a:stretch>
            <a:fillRect/>
          </a:stretch>
        </p:blipFill>
        <p:spPr>
          <a:xfrm>
            <a:off x="8917430" y="282485"/>
            <a:ext cx="2782570" cy="413385"/>
          </a:xfrm>
          <a:prstGeom prst="rect">
            <a:avLst/>
          </a:prstGeom>
        </p:spPr>
      </p:pic>
      <p:sp>
        <p:nvSpPr>
          <p:cNvPr id="12" name="文本占位符 11">
            <a:extLst>
              <a:ext uri="{FF2B5EF4-FFF2-40B4-BE49-F238E27FC236}">
                <a16:creationId xmlns:a16="http://schemas.microsoft.com/office/drawing/2014/main" id="{86306215-B233-CCA6-51F0-56F554AC463B}"/>
              </a:ext>
            </a:extLst>
          </p:cNvPr>
          <p:cNvSpPr>
            <a:spLocks noGrp="1"/>
          </p:cNvSpPr>
          <p:nvPr>
            <p:ph type="body" sz="quarter" idx="13" hasCustomPrompt="1"/>
          </p:nvPr>
        </p:nvSpPr>
        <p:spPr>
          <a:xfrm>
            <a:off x="260367" y="185964"/>
            <a:ext cx="8568673" cy="606425"/>
          </a:xfrm>
        </p:spPr>
        <p:txBody>
          <a:bodyPr>
            <a:normAutofit/>
          </a:bodyPr>
          <a:lstStyle>
            <a:lvl1pPr marL="0" indent="0">
              <a:buNone/>
              <a:defRPr sz="3600" b="1" baseline="0">
                <a:latin typeface="Times New Roman" panose="02020603050405020304" pitchFamily="18"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请输入标题</a:t>
            </a:r>
          </a:p>
        </p:txBody>
      </p:sp>
    </p:spTree>
    <p:extLst>
      <p:ext uri="{BB962C8B-B14F-4D97-AF65-F5344CB8AC3E}">
        <p14:creationId xmlns:p14="http://schemas.microsoft.com/office/powerpoint/2010/main" val="121447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5C18468-65C0-EEFD-90D3-0F7BF2A57B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日期占位符 3">
            <a:extLst>
              <a:ext uri="{FF2B5EF4-FFF2-40B4-BE49-F238E27FC236}">
                <a16:creationId xmlns:a16="http://schemas.microsoft.com/office/drawing/2014/main" id="{D291EA02-1964-0F82-E23F-E73720D16F3E}"/>
              </a:ext>
            </a:extLst>
          </p:cNvPr>
          <p:cNvSpPr>
            <a:spLocks noGrp="1"/>
          </p:cNvSpPr>
          <p:nvPr>
            <p:ph type="dt" sz="half" idx="10"/>
          </p:nvPr>
        </p:nvSpPr>
        <p:spPr/>
        <p:txBody>
          <a:bodyPr/>
          <a:lstStyle/>
          <a:p>
            <a:fld id="{DF375E49-E545-40E7-819E-9FEB1F4A1C7D}" type="datetime1">
              <a:rPr lang="zh-CN" altLang="en-US" smtClean="0"/>
              <a:t>2024/10/16</a:t>
            </a:fld>
            <a:endParaRPr lang="zh-CN" altLang="en-US"/>
          </a:p>
        </p:txBody>
      </p:sp>
      <p:sp>
        <p:nvSpPr>
          <p:cNvPr id="5" name="页脚占位符 4">
            <a:extLst>
              <a:ext uri="{FF2B5EF4-FFF2-40B4-BE49-F238E27FC236}">
                <a16:creationId xmlns:a16="http://schemas.microsoft.com/office/drawing/2014/main" id="{8E4F6837-E3F5-FEDE-4F52-5192AD12C3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4395A1-E386-1D28-3C9E-79DC903CFC6C}"/>
              </a:ext>
            </a:extLst>
          </p:cNvPr>
          <p:cNvSpPr>
            <a:spLocks noGrp="1"/>
          </p:cNvSpPr>
          <p:nvPr>
            <p:ph type="sldNum" sz="quarter" idx="12"/>
          </p:nvPr>
        </p:nvSpPr>
        <p:spPr/>
        <p:txBody>
          <a:bodyPr/>
          <a:lstStyle>
            <a:lvl1pPr>
              <a:defRPr sz="2000" baseline="0"/>
            </a:lvl1pPr>
          </a:lstStyle>
          <a:p>
            <a:fld id="{94E020D2-E016-4DFA-9233-E593B6DE9BDE}" type="slidenum">
              <a:rPr lang="zh-CN" altLang="en-US" smtClean="0"/>
              <a:pPr/>
              <a:t>‹#›</a:t>
            </a:fld>
            <a:endParaRPr lang="zh-CN" altLang="en-US" dirty="0"/>
          </a:p>
        </p:txBody>
      </p:sp>
      <p:cxnSp>
        <p:nvCxnSpPr>
          <p:cNvPr id="7" name="直接连接符 6">
            <a:extLst>
              <a:ext uri="{FF2B5EF4-FFF2-40B4-BE49-F238E27FC236}">
                <a16:creationId xmlns:a16="http://schemas.microsoft.com/office/drawing/2014/main" id="{686EDEAD-5336-745E-E6CC-4DF82B79C628}"/>
              </a:ext>
            </a:extLst>
          </p:cNvPr>
          <p:cNvCxnSpPr/>
          <p:nvPr userDrawn="1"/>
        </p:nvCxnSpPr>
        <p:spPr>
          <a:xfrm flipV="1">
            <a:off x="0" y="924674"/>
            <a:ext cx="11700000" cy="0"/>
          </a:xfrm>
          <a:prstGeom prst="line">
            <a:avLst/>
          </a:prstGeom>
          <a:ln w="19050">
            <a:solidFill>
              <a:srgbClr val="002060"/>
            </a:solidFill>
          </a:ln>
        </p:spPr>
        <p:style>
          <a:lnRef idx="3">
            <a:schemeClr val="accent1"/>
          </a:lnRef>
          <a:fillRef idx="0">
            <a:schemeClr val="accent1"/>
          </a:fillRef>
          <a:effectRef idx="2">
            <a:schemeClr val="accent1"/>
          </a:effectRef>
          <a:fontRef idx="minor">
            <a:schemeClr val="tx1"/>
          </a:fontRef>
        </p:style>
      </p:cxnSp>
      <p:pic>
        <p:nvPicPr>
          <p:cNvPr id="8" name="图片 7" descr="logo2">
            <a:extLst>
              <a:ext uri="{FF2B5EF4-FFF2-40B4-BE49-F238E27FC236}">
                <a16:creationId xmlns:a16="http://schemas.microsoft.com/office/drawing/2014/main" id="{045A82EF-FAE0-A85F-BD55-809D3D6E05D3}"/>
              </a:ext>
            </a:extLst>
          </p:cNvPr>
          <p:cNvPicPr>
            <a:picLocks noChangeAspect="1"/>
          </p:cNvPicPr>
          <p:nvPr userDrawn="1"/>
        </p:nvPicPr>
        <p:blipFill>
          <a:blip r:embed="rId3"/>
          <a:stretch>
            <a:fillRect/>
          </a:stretch>
        </p:blipFill>
        <p:spPr>
          <a:xfrm>
            <a:off x="8917430" y="282485"/>
            <a:ext cx="2782570" cy="413385"/>
          </a:xfrm>
          <a:prstGeom prst="rect">
            <a:avLst/>
          </a:prstGeom>
        </p:spPr>
      </p:pic>
      <p:sp>
        <p:nvSpPr>
          <p:cNvPr id="12" name="文本占位符 11">
            <a:extLst>
              <a:ext uri="{FF2B5EF4-FFF2-40B4-BE49-F238E27FC236}">
                <a16:creationId xmlns:a16="http://schemas.microsoft.com/office/drawing/2014/main" id="{86306215-B233-CCA6-51F0-56F554AC463B}"/>
              </a:ext>
            </a:extLst>
          </p:cNvPr>
          <p:cNvSpPr>
            <a:spLocks noGrp="1"/>
          </p:cNvSpPr>
          <p:nvPr>
            <p:ph type="body" sz="quarter" idx="13" hasCustomPrompt="1"/>
          </p:nvPr>
        </p:nvSpPr>
        <p:spPr>
          <a:xfrm>
            <a:off x="260367" y="185964"/>
            <a:ext cx="8568673" cy="606425"/>
          </a:xfrm>
        </p:spPr>
        <p:txBody>
          <a:bodyPr>
            <a:normAutofit/>
          </a:bodyPr>
          <a:lstStyle>
            <a:lvl1pPr marL="0" indent="0">
              <a:buNone/>
              <a:defRPr sz="3600" b="1" baseline="0">
                <a:latin typeface="Times New Roman" panose="02020603050405020304" pitchFamily="18" charset="0"/>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请输入标题</a:t>
            </a:r>
          </a:p>
        </p:txBody>
      </p:sp>
    </p:spTree>
    <p:extLst>
      <p:ext uri="{BB962C8B-B14F-4D97-AF65-F5344CB8AC3E}">
        <p14:creationId xmlns:p14="http://schemas.microsoft.com/office/powerpoint/2010/main" val="273973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1B1F62-F95A-C801-9F2D-E257627B481A}"/>
              </a:ext>
            </a:extLst>
          </p:cNvPr>
          <p:cNvSpPr>
            <a:spLocks noGrp="1"/>
          </p:cNvSpPr>
          <p:nvPr>
            <p:ph type="title"/>
          </p:nvPr>
        </p:nvSpPr>
        <p:spPr/>
        <p:txBody>
          <a:bodyPr/>
          <a:lstStyle/>
          <a:p>
            <a:r>
              <a:rPr lang="zh-CN" altLang="en-US" dirty="0"/>
              <a:t>单击此处编辑母版标题样式</a:t>
            </a:r>
          </a:p>
        </p:txBody>
      </p:sp>
      <p:sp>
        <p:nvSpPr>
          <p:cNvPr id="3" name="日期占位符 2">
            <a:extLst>
              <a:ext uri="{FF2B5EF4-FFF2-40B4-BE49-F238E27FC236}">
                <a16:creationId xmlns:a16="http://schemas.microsoft.com/office/drawing/2014/main" id="{E95E0E35-9B99-C742-315A-057F4021D838}"/>
              </a:ext>
            </a:extLst>
          </p:cNvPr>
          <p:cNvSpPr>
            <a:spLocks noGrp="1"/>
          </p:cNvSpPr>
          <p:nvPr>
            <p:ph type="dt" sz="half" idx="10"/>
          </p:nvPr>
        </p:nvSpPr>
        <p:spPr/>
        <p:txBody>
          <a:bodyPr/>
          <a:lstStyle/>
          <a:p>
            <a:fld id="{27A12B66-6D4E-4544-8102-06C6960F5917}" type="datetime1">
              <a:rPr lang="zh-CN" altLang="en-US" smtClean="0"/>
              <a:t>2024/10/16</a:t>
            </a:fld>
            <a:endParaRPr lang="zh-CN" altLang="en-US"/>
          </a:p>
        </p:txBody>
      </p:sp>
      <p:sp>
        <p:nvSpPr>
          <p:cNvPr id="4" name="页脚占位符 3">
            <a:extLst>
              <a:ext uri="{FF2B5EF4-FFF2-40B4-BE49-F238E27FC236}">
                <a16:creationId xmlns:a16="http://schemas.microsoft.com/office/drawing/2014/main" id="{D30FE39D-E27B-7793-82A1-F6954AF48FD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4688B52-8381-957F-0509-303E790F97E1}"/>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123740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4AD169-ED4A-BA16-C46F-031D96A66958}"/>
              </a:ext>
            </a:extLst>
          </p:cNvPr>
          <p:cNvSpPr>
            <a:spLocks noGrp="1"/>
          </p:cNvSpPr>
          <p:nvPr>
            <p:ph type="title"/>
          </p:nvPr>
        </p:nvSpPr>
        <p:spPr>
          <a:xfrm>
            <a:off x="831850" y="1709738"/>
            <a:ext cx="10515600" cy="2852737"/>
          </a:xfrm>
        </p:spPr>
        <p:txBody>
          <a:bodyPr anchor="b"/>
          <a:lstStyle>
            <a:lvl1pPr>
              <a:defRPr sz="6000"/>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3A7049F9-9967-AE75-FA0E-73E5525410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BC440DC1-0988-D3A5-C187-56923820048B}"/>
              </a:ext>
            </a:extLst>
          </p:cNvPr>
          <p:cNvSpPr>
            <a:spLocks noGrp="1"/>
          </p:cNvSpPr>
          <p:nvPr>
            <p:ph type="dt" sz="half" idx="10"/>
          </p:nvPr>
        </p:nvSpPr>
        <p:spPr/>
        <p:txBody>
          <a:bodyPr/>
          <a:lstStyle/>
          <a:p>
            <a:fld id="{C3469D88-1CA2-44A4-A546-E6B60095936D}" type="datetime1">
              <a:rPr lang="zh-CN" altLang="en-US" smtClean="0"/>
              <a:t>2024/10/16</a:t>
            </a:fld>
            <a:endParaRPr lang="zh-CN" altLang="en-US"/>
          </a:p>
        </p:txBody>
      </p:sp>
      <p:sp>
        <p:nvSpPr>
          <p:cNvPr id="5" name="页脚占位符 4">
            <a:extLst>
              <a:ext uri="{FF2B5EF4-FFF2-40B4-BE49-F238E27FC236}">
                <a16:creationId xmlns:a16="http://schemas.microsoft.com/office/drawing/2014/main" id="{10552CEF-8C76-CCDC-2E19-41D700B9D0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CDB03B-BC0C-D022-5712-788E95B81B88}"/>
              </a:ext>
            </a:extLst>
          </p:cNvPr>
          <p:cNvSpPr>
            <a:spLocks noGrp="1"/>
          </p:cNvSpPr>
          <p:nvPr>
            <p:ph type="sldNum" sz="quarter" idx="12"/>
          </p:nvPr>
        </p:nvSpPr>
        <p:spPr/>
        <p:txBody>
          <a:bodyPr/>
          <a:lstStyle/>
          <a:p>
            <a:fld id="{94E020D2-E016-4DFA-9233-E593B6DE9BDE}" type="slidenum">
              <a:rPr lang="zh-CN" altLang="en-US" smtClean="0"/>
              <a:t>‹#›</a:t>
            </a:fld>
            <a:endParaRPr lang="zh-CN" altLang="en-US" dirty="0"/>
          </a:p>
        </p:txBody>
      </p:sp>
    </p:spTree>
    <p:extLst>
      <p:ext uri="{BB962C8B-B14F-4D97-AF65-F5344CB8AC3E}">
        <p14:creationId xmlns:p14="http://schemas.microsoft.com/office/powerpoint/2010/main" val="329085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36BE57-EB92-BAA2-FD20-7C293B3BAA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41D3E0-431D-56C3-29AE-78186811D8F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CCD1E01-B591-32AD-01EC-41F37B0088E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0CEA894-A5E9-9D12-C0F2-DC38750D745B}"/>
              </a:ext>
            </a:extLst>
          </p:cNvPr>
          <p:cNvSpPr>
            <a:spLocks noGrp="1"/>
          </p:cNvSpPr>
          <p:nvPr>
            <p:ph type="dt" sz="half" idx="10"/>
          </p:nvPr>
        </p:nvSpPr>
        <p:spPr/>
        <p:txBody>
          <a:bodyPr/>
          <a:lstStyle/>
          <a:p>
            <a:fld id="{338258E3-700B-4AF8-A0D0-3C7110BF44C4}" type="datetime1">
              <a:rPr lang="zh-CN" altLang="en-US" smtClean="0"/>
              <a:t>2024/10/16</a:t>
            </a:fld>
            <a:endParaRPr lang="zh-CN" altLang="en-US"/>
          </a:p>
        </p:txBody>
      </p:sp>
      <p:sp>
        <p:nvSpPr>
          <p:cNvPr id="6" name="页脚占位符 5">
            <a:extLst>
              <a:ext uri="{FF2B5EF4-FFF2-40B4-BE49-F238E27FC236}">
                <a16:creationId xmlns:a16="http://schemas.microsoft.com/office/drawing/2014/main" id="{2E08B78A-1008-3461-0035-14AEC305041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F5E0A9-ACFC-2FC8-E0B7-46398255E327}"/>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121595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9F5CDB-BD75-F43F-A22B-1B5F6526F51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25EBC2-D6C0-AB25-716D-AE296CA33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18229FE-FE81-B15F-C93E-4F9AE2A251B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65CAA47-033D-7EF0-4187-7544C604D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B7B7E6-30C4-0DF2-54FE-ECD6F151892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FC6989F-FE4B-003D-65D3-E7618772AF98}"/>
              </a:ext>
            </a:extLst>
          </p:cNvPr>
          <p:cNvSpPr>
            <a:spLocks noGrp="1"/>
          </p:cNvSpPr>
          <p:nvPr>
            <p:ph type="dt" sz="half" idx="10"/>
          </p:nvPr>
        </p:nvSpPr>
        <p:spPr/>
        <p:txBody>
          <a:bodyPr/>
          <a:lstStyle/>
          <a:p>
            <a:fld id="{FE6F0692-3F45-42D8-9A6D-93E72715C67D}" type="datetime1">
              <a:rPr lang="zh-CN" altLang="en-US" smtClean="0"/>
              <a:t>2024/10/16</a:t>
            </a:fld>
            <a:endParaRPr lang="zh-CN" altLang="en-US"/>
          </a:p>
        </p:txBody>
      </p:sp>
      <p:sp>
        <p:nvSpPr>
          <p:cNvPr id="8" name="页脚占位符 7">
            <a:extLst>
              <a:ext uri="{FF2B5EF4-FFF2-40B4-BE49-F238E27FC236}">
                <a16:creationId xmlns:a16="http://schemas.microsoft.com/office/drawing/2014/main" id="{10FBD19A-0A2C-1B0A-561E-0655B685F6C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2A91A5E-ADF2-630E-5C3B-D122D3F2CA25}"/>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231946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728E0F-9417-BD7D-549B-CCF713A0EE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BBAB4F-83F5-90CD-E127-D4F8F813527F}"/>
              </a:ext>
            </a:extLst>
          </p:cNvPr>
          <p:cNvSpPr>
            <a:spLocks noGrp="1"/>
          </p:cNvSpPr>
          <p:nvPr>
            <p:ph type="dt" sz="half" idx="10"/>
          </p:nvPr>
        </p:nvSpPr>
        <p:spPr/>
        <p:txBody>
          <a:bodyPr/>
          <a:lstStyle/>
          <a:p>
            <a:fld id="{6D891D2F-5050-492A-BA58-7D39010F98A5}" type="datetime1">
              <a:rPr lang="zh-CN" altLang="en-US" smtClean="0"/>
              <a:t>2024/10/16</a:t>
            </a:fld>
            <a:endParaRPr lang="zh-CN" altLang="en-US"/>
          </a:p>
        </p:txBody>
      </p:sp>
      <p:sp>
        <p:nvSpPr>
          <p:cNvPr id="4" name="页脚占位符 3">
            <a:extLst>
              <a:ext uri="{FF2B5EF4-FFF2-40B4-BE49-F238E27FC236}">
                <a16:creationId xmlns:a16="http://schemas.microsoft.com/office/drawing/2014/main" id="{7BF8B76E-B8D4-3A13-258A-967FC46E588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0A74D9D-50B7-56DE-31A9-065426A57E56}"/>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4255186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60585F-11B9-1276-7EE0-C8FB9BAA6E0C}"/>
              </a:ext>
            </a:extLst>
          </p:cNvPr>
          <p:cNvSpPr>
            <a:spLocks noGrp="1"/>
          </p:cNvSpPr>
          <p:nvPr>
            <p:ph type="dt" sz="half" idx="10"/>
          </p:nvPr>
        </p:nvSpPr>
        <p:spPr/>
        <p:txBody>
          <a:bodyPr/>
          <a:lstStyle/>
          <a:p>
            <a:fld id="{F49D1837-A574-4CAD-9EE4-5F4E1C46AF2E}" type="datetime1">
              <a:rPr lang="zh-CN" altLang="en-US" smtClean="0"/>
              <a:t>2024/10/16</a:t>
            </a:fld>
            <a:endParaRPr lang="zh-CN" altLang="en-US"/>
          </a:p>
        </p:txBody>
      </p:sp>
      <p:sp>
        <p:nvSpPr>
          <p:cNvPr id="3" name="页脚占位符 2">
            <a:extLst>
              <a:ext uri="{FF2B5EF4-FFF2-40B4-BE49-F238E27FC236}">
                <a16:creationId xmlns:a16="http://schemas.microsoft.com/office/drawing/2014/main" id="{BBCF1D58-1740-D4F5-5AA6-70B085D482C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061F60E-7B31-5AB9-7FF1-E91F4493B549}"/>
              </a:ext>
            </a:extLst>
          </p:cNvPr>
          <p:cNvSpPr>
            <a:spLocks noGrp="1"/>
          </p:cNvSpPr>
          <p:nvPr>
            <p:ph type="sldNum" sz="quarter" idx="12"/>
          </p:nvPr>
        </p:nvSpPr>
        <p:spPr/>
        <p:txBody>
          <a:body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196797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94E0119-EB74-EDEF-4588-6871736A69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A24EB9-6135-349D-A4C9-8FEA1F9D3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A0ABAB-ECD9-4C87-1EA7-8C38D36FF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12B66-6D4E-4544-8102-06C6960F5917}" type="datetime1">
              <a:rPr lang="zh-CN" altLang="en-US" smtClean="0"/>
              <a:t>2024/10/16</a:t>
            </a:fld>
            <a:endParaRPr lang="zh-CN" altLang="en-US"/>
          </a:p>
        </p:txBody>
      </p:sp>
      <p:sp>
        <p:nvSpPr>
          <p:cNvPr id="5" name="页脚占位符 4">
            <a:extLst>
              <a:ext uri="{FF2B5EF4-FFF2-40B4-BE49-F238E27FC236}">
                <a16:creationId xmlns:a16="http://schemas.microsoft.com/office/drawing/2014/main" id="{7ED0EB7C-C520-3C65-D73B-B2E2C3958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922BE6D-B08B-63A2-FBCD-E9FA401A6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020D2-E016-4DFA-9233-E593B6DE9BDE}" type="slidenum">
              <a:rPr lang="zh-CN" altLang="en-US" smtClean="0"/>
              <a:t>‹#›</a:t>
            </a:fld>
            <a:endParaRPr lang="zh-CN" altLang="en-US"/>
          </a:p>
        </p:txBody>
      </p:sp>
    </p:spTree>
    <p:extLst>
      <p:ext uri="{BB962C8B-B14F-4D97-AF65-F5344CB8AC3E}">
        <p14:creationId xmlns:p14="http://schemas.microsoft.com/office/powerpoint/2010/main" val="252687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9271" y="-694"/>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矩形 4"/>
          <p:cNvSpPr/>
          <p:nvPr/>
        </p:nvSpPr>
        <p:spPr>
          <a:xfrm>
            <a:off x="0" y="694"/>
            <a:ext cx="12192000" cy="23079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8" name="矩形 17">
            <a:extLst>
              <a:ext uri="{FF2B5EF4-FFF2-40B4-BE49-F238E27FC236}">
                <a16:creationId xmlns:a16="http://schemas.microsoft.com/office/drawing/2014/main" id="{EF4B7995-E98F-40BC-8B8B-426D07FAED2E}"/>
              </a:ext>
            </a:extLst>
          </p:cNvPr>
          <p:cNvSpPr/>
          <p:nvPr/>
        </p:nvSpPr>
        <p:spPr>
          <a:xfrm>
            <a:off x="-53" y="4281652"/>
            <a:ext cx="12192000" cy="25859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509" y="687782"/>
            <a:ext cx="1367525" cy="1370196"/>
          </a:xfrm>
          <a:prstGeom prst="rect">
            <a:avLst/>
          </a:prstGeom>
        </p:spPr>
      </p:pic>
      <p:sp>
        <p:nvSpPr>
          <p:cNvPr id="4" name="标题 1">
            <a:extLst>
              <a:ext uri="{FF2B5EF4-FFF2-40B4-BE49-F238E27FC236}">
                <a16:creationId xmlns:a16="http://schemas.microsoft.com/office/drawing/2014/main" id="{84C51922-0CAE-59F0-D314-F174B38AC424}"/>
              </a:ext>
            </a:extLst>
          </p:cNvPr>
          <p:cNvSpPr txBox="1">
            <a:spLocks/>
          </p:cNvSpPr>
          <p:nvPr/>
        </p:nvSpPr>
        <p:spPr>
          <a:xfrm>
            <a:off x="462384" y="2051596"/>
            <a:ext cx="11267125"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4800" b="1" dirty="0">
                <a:latin typeface="微软雅黑" panose="020B0503020204020204" pitchFamily="34" charset="-122"/>
                <a:ea typeface="微软雅黑" panose="020B0503020204020204" pitchFamily="34" charset="-122"/>
                <a:cs typeface="Times New Roman" panose="02020603050405020304" pitchFamily="18" charset="0"/>
              </a:rPr>
              <a:t>旁观者模型中对</a:t>
            </a:r>
            <a:r>
              <a:rPr lang="en-US" altLang="zh-CN" sz="4800" b="1" dirty="0">
                <a:latin typeface="微软雅黑" panose="020B0503020204020204" pitchFamily="34" charset="-122"/>
                <a:ea typeface="微软雅黑" panose="020B0503020204020204" pitchFamily="34" charset="-122"/>
                <a:cs typeface="Times New Roman" panose="02020603050405020304" pitchFamily="18" charset="0"/>
              </a:rPr>
              <a:t>T-odd</a:t>
            </a:r>
            <a:r>
              <a:rPr lang="zh-CN" altLang="en-US" sz="4800" b="1" dirty="0">
                <a:latin typeface="微软雅黑" panose="020B0503020204020204" pitchFamily="34" charset="-122"/>
                <a:ea typeface="微软雅黑" panose="020B0503020204020204" pitchFamily="34" charset="-122"/>
                <a:cs typeface="Times New Roman" panose="02020603050405020304" pitchFamily="18" charset="0"/>
              </a:rPr>
              <a:t>横动量依赖的胶子碎裂函数的研究</a:t>
            </a:r>
          </a:p>
        </p:txBody>
      </p:sp>
      <p:sp>
        <p:nvSpPr>
          <p:cNvPr id="12" name="TextBox 31">
            <a:extLst>
              <a:ext uri="{FF2B5EF4-FFF2-40B4-BE49-F238E27FC236}">
                <a16:creationId xmlns:a16="http://schemas.microsoft.com/office/drawing/2014/main" id="{E07B712F-021A-459E-8AF1-F9128E2CB214}"/>
              </a:ext>
            </a:extLst>
          </p:cNvPr>
          <p:cNvSpPr txBox="1"/>
          <p:nvPr/>
        </p:nvSpPr>
        <p:spPr bwMode="auto">
          <a:xfrm>
            <a:off x="4567322" y="4881072"/>
            <a:ext cx="3057247" cy="584775"/>
          </a:xfrm>
          <a:prstGeom prst="rect">
            <a:avLst/>
          </a:prstGeom>
          <a:noFill/>
        </p:spPr>
        <p:txBody>
          <a:bodyPr wrap="none">
            <a:spAutoFit/>
          </a:bodyPr>
          <a:lstStyle/>
          <a:p>
            <a:pPr>
              <a:defRPr/>
            </a:pPr>
            <a:r>
              <a:rPr lang="zh-CN" altLang="en-US" sz="3200" b="1" dirty="0">
                <a:solidFill>
                  <a:schemeClr val="bg1"/>
                </a:solidFill>
                <a:latin typeface="Times New Roman" panose="02020603050405020304" pitchFamily="18" charset="0"/>
                <a:ea typeface="思源黑体 CN Heavy" panose="020B0A00000000000000" pitchFamily="34" charset="-122"/>
                <a:cs typeface="Times New Roman" panose="02020603050405020304" pitchFamily="18" charset="0"/>
                <a:sym typeface="+mn-lt"/>
              </a:rPr>
              <a:t>报告人：谢修鹏</a:t>
            </a:r>
          </a:p>
        </p:txBody>
      </p:sp>
      <p:sp>
        <p:nvSpPr>
          <p:cNvPr id="13" name="TextBox 31">
            <a:extLst>
              <a:ext uri="{FF2B5EF4-FFF2-40B4-BE49-F238E27FC236}">
                <a16:creationId xmlns:a16="http://schemas.microsoft.com/office/drawing/2014/main" id="{DEC3CB60-816C-479D-9D61-64EB925D4871}"/>
              </a:ext>
            </a:extLst>
          </p:cNvPr>
          <p:cNvSpPr txBox="1"/>
          <p:nvPr/>
        </p:nvSpPr>
        <p:spPr bwMode="auto">
          <a:xfrm>
            <a:off x="5320440" y="6169946"/>
            <a:ext cx="1569660" cy="461665"/>
          </a:xfrm>
          <a:prstGeom prst="rect">
            <a:avLst/>
          </a:prstGeom>
          <a:noFill/>
        </p:spPr>
        <p:txBody>
          <a:bodyPr wrap="none">
            <a:spAutoFit/>
          </a:bodyPr>
          <a:lstStyle/>
          <a:p>
            <a:pPr>
              <a:defRPr/>
            </a:pPr>
            <a:r>
              <a:rPr lang="en-US" altLang="zh-CN" sz="2400" b="1" dirty="0">
                <a:solidFill>
                  <a:schemeClr val="bg1"/>
                </a:solidFill>
                <a:latin typeface="Times New Roman" panose="02020603050405020304" pitchFamily="18" charset="0"/>
                <a:ea typeface="思源黑体 CN Heavy" panose="020B0A00000000000000" pitchFamily="34" charset="-122"/>
                <a:cs typeface="Times New Roman" panose="02020603050405020304" pitchFamily="18" charset="0"/>
                <a:sym typeface="+mn-lt"/>
              </a:rPr>
              <a:t>2024.10.19</a:t>
            </a:r>
            <a:endParaRPr lang="zh-CN" altLang="en-US" sz="2400" b="1" dirty="0">
              <a:solidFill>
                <a:schemeClr val="bg1"/>
              </a:solidFill>
              <a:latin typeface="Times New Roman" panose="02020603050405020304" pitchFamily="18" charset="0"/>
              <a:ea typeface="思源黑体 CN Heavy" panose="020B0A00000000000000" pitchFamily="34" charset="-122"/>
              <a:cs typeface="Times New Roman" panose="02020603050405020304" pitchFamily="18" charset="0"/>
              <a:sym typeface="+mn-lt"/>
            </a:endParaRPr>
          </a:p>
        </p:txBody>
      </p:sp>
    </p:spTree>
    <p:extLst>
      <p:ext uri="{BB962C8B-B14F-4D97-AF65-F5344CB8AC3E}">
        <p14:creationId xmlns:p14="http://schemas.microsoft.com/office/powerpoint/2010/main" val="350282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6912A55-6232-31A7-01EB-C733CD8673BB}"/>
              </a:ext>
            </a:extLst>
          </p:cNvPr>
          <p:cNvSpPr>
            <a:spLocks noGrp="1"/>
          </p:cNvSpPr>
          <p:nvPr>
            <p:ph type="sldNum" sz="quarter" idx="12"/>
          </p:nvPr>
        </p:nvSpPr>
        <p:spPr/>
        <p:txBody>
          <a:bodyPr/>
          <a:lstStyle/>
          <a:p>
            <a:fld id="{94E020D2-E016-4DFA-9233-E593B6DE9BDE}" type="slidenum">
              <a:rPr lang="zh-CN" altLang="en-US" smtClean="0"/>
              <a:pPr/>
              <a:t>10</a:t>
            </a:fld>
            <a:endParaRPr lang="zh-CN" altLang="en-US" dirty="0"/>
          </a:p>
        </p:txBody>
      </p:sp>
      <p:sp>
        <p:nvSpPr>
          <p:cNvPr id="3" name="文本占位符 2">
            <a:extLst>
              <a:ext uri="{FF2B5EF4-FFF2-40B4-BE49-F238E27FC236}">
                <a16:creationId xmlns:a16="http://schemas.microsoft.com/office/drawing/2014/main" id="{6797DB0C-040C-8CE9-6729-DDCA72ADC1A9}"/>
              </a:ext>
            </a:extLst>
          </p:cNvPr>
          <p:cNvSpPr>
            <a:spLocks noGrp="1"/>
          </p:cNvSpPr>
          <p:nvPr>
            <p:ph type="body" sz="quarter" idx="13"/>
          </p:nvPr>
        </p:nvSpPr>
        <p:spPr/>
        <p:txBody>
          <a:bodyPr/>
          <a:lstStyle/>
          <a:p>
            <a:r>
              <a:rPr lang="zh-CN" altLang="en-US" dirty="0"/>
              <a:t>旁观者模型</a:t>
            </a:r>
          </a:p>
        </p:txBody>
      </p:sp>
      <p:pic>
        <p:nvPicPr>
          <p:cNvPr id="4" name="图片 3">
            <a:extLst>
              <a:ext uri="{FF2B5EF4-FFF2-40B4-BE49-F238E27FC236}">
                <a16:creationId xmlns:a16="http://schemas.microsoft.com/office/drawing/2014/main" id="{3CD4E036-DFDA-4943-614F-BFCBB893FB0B}"/>
              </a:ext>
            </a:extLst>
          </p:cNvPr>
          <p:cNvPicPr>
            <a:picLocks noChangeAspect="1"/>
          </p:cNvPicPr>
          <p:nvPr/>
        </p:nvPicPr>
        <p:blipFill>
          <a:blip r:embed="rId2"/>
          <a:stretch>
            <a:fillRect/>
          </a:stretch>
        </p:blipFill>
        <p:spPr>
          <a:xfrm>
            <a:off x="8089507" y="1252615"/>
            <a:ext cx="3654819" cy="2929611"/>
          </a:xfrm>
          <a:prstGeom prst="rect">
            <a:avLst/>
          </a:prstGeom>
        </p:spPr>
      </p:pic>
      <p:sp>
        <p:nvSpPr>
          <p:cNvPr id="5" name="文本框 4">
            <a:extLst>
              <a:ext uri="{FF2B5EF4-FFF2-40B4-BE49-F238E27FC236}">
                <a16:creationId xmlns:a16="http://schemas.microsoft.com/office/drawing/2014/main" id="{CE0B271F-4F72-F05F-92CA-4D1F0B560587}"/>
              </a:ext>
            </a:extLst>
          </p:cNvPr>
          <p:cNvSpPr txBox="1"/>
          <p:nvPr/>
        </p:nvSpPr>
        <p:spPr>
          <a:xfrm>
            <a:off x="447674" y="1030233"/>
            <a:ext cx="505777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领头阶的振幅：</a:t>
            </a:r>
          </a:p>
        </p:txBody>
      </p:sp>
      <p:pic>
        <p:nvPicPr>
          <p:cNvPr id="7" name="图片 6">
            <a:extLst>
              <a:ext uri="{FF2B5EF4-FFF2-40B4-BE49-F238E27FC236}">
                <a16:creationId xmlns:a16="http://schemas.microsoft.com/office/drawing/2014/main" id="{34180C60-603D-3411-2A1A-29CEE3496307}"/>
              </a:ext>
            </a:extLst>
          </p:cNvPr>
          <p:cNvPicPr>
            <a:picLocks noChangeAspect="1"/>
          </p:cNvPicPr>
          <p:nvPr/>
        </p:nvPicPr>
        <p:blipFill>
          <a:blip r:embed="rId3"/>
          <a:stretch>
            <a:fillRect/>
          </a:stretch>
        </p:blipFill>
        <p:spPr>
          <a:xfrm>
            <a:off x="809439" y="1472368"/>
            <a:ext cx="5889730" cy="1289345"/>
          </a:xfrm>
          <a:prstGeom prst="rect">
            <a:avLst/>
          </a:prstGeom>
        </p:spPr>
      </p:pic>
      <p:sp>
        <p:nvSpPr>
          <p:cNvPr id="8" name="文本框 7">
            <a:extLst>
              <a:ext uri="{FF2B5EF4-FFF2-40B4-BE49-F238E27FC236}">
                <a16:creationId xmlns:a16="http://schemas.microsoft.com/office/drawing/2014/main" id="{ACC3C741-5CB8-654B-2636-20B45D113683}"/>
              </a:ext>
            </a:extLst>
          </p:cNvPr>
          <p:cNvSpPr txBox="1"/>
          <p:nvPr/>
        </p:nvSpPr>
        <p:spPr>
          <a:xfrm>
            <a:off x="382391" y="2831044"/>
            <a:ext cx="393048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场强张量的特殊费曼规则：</a:t>
            </a:r>
          </a:p>
        </p:txBody>
      </p:sp>
      <p:pic>
        <p:nvPicPr>
          <p:cNvPr id="12" name="图片 11">
            <a:extLst>
              <a:ext uri="{FF2B5EF4-FFF2-40B4-BE49-F238E27FC236}">
                <a16:creationId xmlns:a16="http://schemas.microsoft.com/office/drawing/2014/main" id="{924125D2-6F7E-3559-6973-BC63DA2F4620}"/>
              </a:ext>
            </a:extLst>
          </p:cNvPr>
          <p:cNvPicPr>
            <a:picLocks noChangeAspect="1"/>
          </p:cNvPicPr>
          <p:nvPr/>
        </p:nvPicPr>
        <p:blipFill>
          <a:blip r:embed="rId4"/>
          <a:stretch>
            <a:fillRect/>
          </a:stretch>
        </p:blipFill>
        <p:spPr>
          <a:xfrm>
            <a:off x="317108" y="3484442"/>
            <a:ext cx="2748059" cy="461147"/>
          </a:xfrm>
          <a:prstGeom prst="rect">
            <a:avLst/>
          </a:prstGeom>
        </p:spPr>
      </p:pic>
      <p:sp>
        <p:nvSpPr>
          <p:cNvPr id="13" name="箭头: 右 12">
            <a:extLst>
              <a:ext uri="{FF2B5EF4-FFF2-40B4-BE49-F238E27FC236}">
                <a16:creationId xmlns:a16="http://schemas.microsoft.com/office/drawing/2014/main" id="{492E470B-6C60-AA12-EF5C-666A4B78AAB8}"/>
              </a:ext>
            </a:extLst>
          </p:cNvPr>
          <p:cNvSpPr/>
          <p:nvPr/>
        </p:nvSpPr>
        <p:spPr>
          <a:xfrm>
            <a:off x="3176342" y="3514959"/>
            <a:ext cx="1025359"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59D56448-9124-CFBF-A93A-DD730343A365}"/>
              </a:ext>
            </a:extLst>
          </p:cNvPr>
          <p:cNvPicPr>
            <a:picLocks noChangeAspect="1"/>
          </p:cNvPicPr>
          <p:nvPr/>
        </p:nvPicPr>
        <p:blipFill>
          <a:blip r:embed="rId5"/>
          <a:stretch>
            <a:fillRect/>
          </a:stretch>
        </p:blipFill>
        <p:spPr>
          <a:xfrm>
            <a:off x="4312876" y="3273179"/>
            <a:ext cx="3849733" cy="883671"/>
          </a:xfrm>
          <a:prstGeom prst="rect">
            <a:avLst/>
          </a:prstGeom>
        </p:spPr>
      </p:pic>
      <p:sp>
        <p:nvSpPr>
          <p:cNvPr id="16" name="文本框 15">
            <a:extLst>
              <a:ext uri="{FF2B5EF4-FFF2-40B4-BE49-F238E27FC236}">
                <a16:creationId xmlns:a16="http://schemas.microsoft.com/office/drawing/2014/main" id="{9CA7C306-A65F-6CC1-F803-59439BFCA99F}"/>
              </a:ext>
            </a:extLst>
          </p:cNvPr>
          <p:cNvSpPr txBox="1"/>
          <p:nvPr/>
        </p:nvSpPr>
        <p:spPr>
          <a:xfrm>
            <a:off x="447674" y="4229394"/>
            <a:ext cx="365481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胶子</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强子</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旁观者顶角：</a:t>
            </a:r>
          </a:p>
        </p:txBody>
      </p:sp>
      <p:pic>
        <p:nvPicPr>
          <p:cNvPr id="18" name="图片 17">
            <a:extLst>
              <a:ext uri="{FF2B5EF4-FFF2-40B4-BE49-F238E27FC236}">
                <a16:creationId xmlns:a16="http://schemas.microsoft.com/office/drawing/2014/main" id="{CA089807-0836-41EE-1063-22F7DE718BFC}"/>
              </a:ext>
            </a:extLst>
          </p:cNvPr>
          <p:cNvPicPr>
            <a:picLocks noChangeAspect="1"/>
          </p:cNvPicPr>
          <p:nvPr/>
        </p:nvPicPr>
        <p:blipFill>
          <a:blip r:embed="rId6"/>
          <a:stretch>
            <a:fillRect/>
          </a:stretch>
        </p:blipFill>
        <p:spPr>
          <a:xfrm>
            <a:off x="1086131" y="4605567"/>
            <a:ext cx="4548986" cy="914408"/>
          </a:xfrm>
          <a:prstGeom prst="rect">
            <a:avLst/>
          </a:prstGeom>
        </p:spPr>
      </p:pic>
      <p:pic>
        <p:nvPicPr>
          <p:cNvPr id="20" name="图片 19">
            <a:extLst>
              <a:ext uri="{FF2B5EF4-FFF2-40B4-BE49-F238E27FC236}">
                <a16:creationId xmlns:a16="http://schemas.microsoft.com/office/drawing/2014/main" id="{F7D56B3C-486E-5EDF-97F1-347210762607}"/>
              </a:ext>
            </a:extLst>
          </p:cNvPr>
          <p:cNvPicPr>
            <a:picLocks noChangeAspect="1"/>
          </p:cNvPicPr>
          <p:nvPr/>
        </p:nvPicPr>
        <p:blipFill>
          <a:blip r:embed="rId7"/>
          <a:stretch>
            <a:fillRect/>
          </a:stretch>
        </p:blipFill>
        <p:spPr>
          <a:xfrm>
            <a:off x="6319593" y="4582630"/>
            <a:ext cx="2766275" cy="952828"/>
          </a:xfrm>
          <a:prstGeom prst="rect">
            <a:avLst/>
          </a:prstGeom>
        </p:spPr>
      </p:pic>
      <p:pic>
        <p:nvPicPr>
          <p:cNvPr id="6" name="图片 5">
            <a:extLst>
              <a:ext uri="{FF2B5EF4-FFF2-40B4-BE49-F238E27FC236}">
                <a16:creationId xmlns:a16="http://schemas.microsoft.com/office/drawing/2014/main" id="{1F99EC4D-A2A2-2719-965D-97E0E533D8FD}"/>
              </a:ext>
            </a:extLst>
          </p:cNvPr>
          <p:cNvPicPr>
            <a:picLocks noChangeAspect="1"/>
          </p:cNvPicPr>
          <p:nvPr/>
        </p:nvPicPr>
        <p:blipFill>
          <a:blip r:embed="rId8"/>
          <a:stretch>
            <a:fillRect/>
          </a:stretch>
        </p:blipFill>
        <p:spPr>
          <a:xfrm>
            <a:off x="2626157" y="5785742"/>
            <a:ext cx="3837092" cy="1045608"/>
          </a:xfrm>
          <a:prstGeom prst="rect">
            <a:avLst/>
          </a:prstGeom>
        </p:spPr>
      </p:pic>
      <p:sp>
        <p:nvSpPr>
          <p:cNvPr id="9" name="文本框 8">
            <a:extLst>
              <a:ext uri="{FF2B5EF4-FFF2-40B4-BE49-F238E27FC236}">
                <a16:creationId xmlns:a16="http://schemas.microsoft.com/office/drawing/2014/main" id="{9A8640EE-A926-9F54-B510-BE757002A57B}"/>
              </a:ext>
            </a:extLst>
          </p:cNvPr>
          <p:cNvSpPr txBox="1"/>
          <p:nvPr/>
        </p:nvSpPr>
        <p:spPr>
          <a:xfrm>
            <a:off x="447674" y="5385632"/>
            <a:ext cx="5787131"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在壳的旁观者粒子与胶子的关系式：</a:t>
            </a:r>
          </a:p>
        </p:txBody>
      </p:sp>
    </p:spTree>
    <p:extLst>
      <p:ext uri="{BB962C8B-B14F-4D97-AF65-F5344CB8AC3E}">
        <p14:creationId xmlns:p14="http://schemas.microsoft.com/office/powerpoint/2010/main" val="380578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CE2D6BB-BF8B-5A74-2B26-0AA47C22BD2A}"/>
              </a:ext>
            </a:extLst>
          </p:cNvPr>
          <p:cNvSpPr>
            <a:spLocks noGrp="1"/>
          </p:cNvSpPr>
          <p:nvPr>
            <p:ph type="sldNum" sz="quarter" idx="12"/>
          </p:nvPr>
        </p:nvSpPr>
        <p:spPr/>
        <p:txBody>
          <a:bodyPr/>
          <a:lstStyle/>
          <a:p>
            <a:fld id="{94E020D2-E016-4DFA-9233-E593B6DE9BDE}" type="slidenum">
              <a:rPr lang="zh-CN" altLang="en-US" smtClean="0"/>
              <a:pPr/>
              <a:t>11</a:t>
            </a:fld>
            <a:endParaRPr lang="zh-CN" altLang="en-US" dirty="0"/>
          </a:p>
        </p:txBody>
      </p:sp>
      <p:sp>
        <p:nvSpPr>
          <p:cNvPr id="3" name="文本占位符 2">
            <a:extLst>
              <a:ext uri="{FF2B5EF4-FFF2-40B4-BE49-F238E27FC236}">
                <a16:creationId xmlns:a16="http://schemas.microsoft.com/office/drawing/2014/main" id="{B35077B1-70B3-3D08-9944-BD98A54CDDCE}"/>
              </a:ext>
            </a:extLst>
          </p:cNvPr>
          <p:cNvSpPr>
            <a:spLocks noGrp="1"/>
          </p:cNvSpPr>
          <p:nvPr>
            <p:ph type="body" sz="quarter" idx="13"/>
          </p:nvPr>
        </p:nvSpPr>
        <p:spPr/>
        <p:txBody>
          <a:bodyPr/>
          <a:lstStyle/>
          <a:p>
            <a:r>
              <a:rPr lang="zh-CN" altLang="en-US" dirty="0"/>
              <a:t>单圈图贡献</a:t>
            </a:r>
          </a:p>
        </p:txBody>
      </p:sp>
      <p:pic>
        <p:nvPicPr>
          <p:cNvPr id="5" name="图片 4">
            <a:extLst>
              <a:ext uri="{FF2B5EF4-FFF2-40B4-BE49-F238E27FC236}">
                <a16:creationId xmlns:a16="http://schemas.microsoft.com/office/drawing/2014/main" id="{7AEEAE83-D263-CBBC-052B-22E6B8F012D7}"/>
              </a:ext>
            </a:extLst>
          </p:cNvPr>
          <p:cNvPicPr>
            <a:picLocks noChangeAspect="1"/>
          </p:cNvPicPr>
          <p:nvPr/>
        </p:nvPicPr>
        <p:blipFill>
          <a:blip r:embed="rId2"/>
          <a:stretch>
            <a:fillRect/>
          </a:stretch>
        </p:blipFill>
        <p:spPr>
          <a:xfrm>
            <a:off x="2124524" y="984291"/>
            <a:ext cx="7942951" cy="4339963"/>
          </a:xfrm>
          <a:prstGeom prst="rect">
            <a:avLst/>
          </a:prstGeom>
        </p:spPr>
      </p:pic>
      <p:sp>
        <p:nvSpPr>
          <p:cNvPr id="6" name="文本框 5">
            <a:extLst>
              <a:ext uri="{FF2B5EF4-FFF2-40B4-BE49-F238E27FC236}">
                <a16:creationId xmlns:a16="http://schemas.microsoft.com/office/drawing/2014/main" id="{10D57448-C995-B1F8-B2E0-023E638A209C}"/>
              </a:ext>
            </a:extLst>
          </p:cNvPr>
          <p:cNvSpPr txBox="1"/>
          <p:nvPr/>
        </p:nvSpPr>
        <p:spPr>
          <a:xfrm>
            <a:off x="184167" y="5240137"/>
            <a:ext cx="5787131"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双线是程函线，其顶角和传播子费曼规则为：</a:t>
            </a:r>
          </a:p>
        </p:txBody>
      </p:sp>
      <p:pic>
        <p:nvPicPr>
          <p:cNvPr id="8" name="图片 7">
            <a:extLst>
              <a:ext uri="{FF2B5EF4-FFF2-40B4-BE49-F238E27FC236}">
                <a16:creationId xmlns:a16="http://schemas.microsoft.com/office/drawing/2014/main" id="{DEE8192F-8949-52BE-8F47-2492E7436CC5}"/>
              </a:ext>
            </a:extLst>
          </p:cNvPr>
          <p:cNvPicPr>
            <a:picLocks noChangeAspect="1"/>
          </p:cNvPicPr>
          <p:nvPr/>
        </p:nvPicPr>
        <p:blipFill>
          <a:blip r:embed="rId3"/>
          <a:stretch>
            <a:fillRect/>
          </a:stretch>
        </p:blipFill>
        <p:spPr>
          <a:xfrm>
            <a:off x="2771776" y="5924509"/>
            <a:ext cx="809625" cy="727884"/>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C7568B9-3964-4EFA-378B-194C0CB2F821}"/>
                  </a:ext>
                </a:extLst>
              </p:cNvPr>
              <p:cNvSpPr txBox="1"/>
              <p:nvPr/>
            </p:nvSpPr>
            <p:spPr>
              <a:xfrm>
                <a:off x="3676650" y="6217850"/>
                <a:ext cx="523875" cy="28193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g</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 </m:t>
                          </m:r>
                          <m:r>
                            <a:rPr lang="en-US" altLang="zh-CN" b="0" i="1" smtClean="0">
                              <a:latin typeface="Cambria Math" panose="02040503050406030204" pitchFamily="18" charset="0"/>
                            </a:rPr>
                            <m:t>𝑛</m:t>
                          </m:r>
                        </m:e>
                        <m:sub>
                          <m:r>
                            <a:rPr lang="en-US" altLang="zh-CN" b="0" i="1" smtClean="0">
                              <a:latin typeface="Cambria Math" panose="02040503050406030204" pitchFamily="18" charset="0"/>
                            </a:rPr>
                            <m:t>+</m:t>
                          </m:r>
                        </m:sub>
                        <m:sup>
                          <m:r>
                            <a:rPr lang="zh-CN" altLang="en-US" b="0" i="1" smtClean="0">
                              <a:latin typeface="Cambria Math" panose="02040503050406030204" pitchFamily="18" charset="0"/>
                            </a:rPr>
                            <m:t>𝛼</m:t>
                          </m:r>
                        </m:sup>
                      </m:sSub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 </m:t>
                          </m:r>
                          <m:r>
                            <a:rPr lang="en-US" altLang="zh-CN" b="0" i="1" smtClean="0">
                              <a:latin typeface="Cambria Math" panose="02040503050406030204" pitchFamily="18" charset="0"/>
                            </a:rPr>
                            <m:t>𝑓</m:t>
                          </m:r>
                        </m:e>
                        <m:sup>
                          <m:r>
                            <a:rPr lang="en-US" altLang="zh-CN" b="0" i="1" smtClean="0">
                              <a:latin typeface="Cambria Math" panose="02040503050406030204" pitchFamily="18" charset="0"/>
                            </a:rPr>
                            <m:t>𝑎𝑏𝑐</m:t>
                          </m:r>
                        </m:sup>
                      </m:sSup>
                    </m:oMath>
                  </m:oMathPara>
                </a14:m>
                <a:endParaRPr lang="zh-CN" altLang="en-US" dirty="0"/>
              </a:p>
            </p:txBody>
          </p:sp>
        </mc:Choice>
        <mc:Fallback xmlns="">
          <p:sp>
            <p:nvSpPr>
              <p:cNvPr id="9" name="文本框 8">
                <a:extLst>
                  <a:ext uri="{FF2B5EF4-FFF2-40B4-BE49-F238E27FC236}">
                    <a16:creationId xmlns:a16="http://schemas.microsoft.com/office/drawing/2014/main" id="{4C7568B9-3964-4EFA-378B-194C0CB2F821}"/>
                  </a:ext>
                </a:extLst>
              </p:cNvPr>
              <p:cNvSpPr txBox="1">
                <a:spLocks noRot="1" noChangeAspect="1" noMove="1" noResize="1" noEditPoints="1" noAdjustHandles="1" noChangeArrowheads="1" noChangeShapeType="1" noTextEdit="1"/>
              </p:cNvSpPr>
              <p:nvPr/>
            </p:nvSpPr>
            <p:spPr>
              <a:xfrm>
                <a:off x="3676650" y="6217850"/>
                <a:ext cx="523875" cy="281937"/>
              </a:xfrm>
              <a:prstGeom prst="rect">
                <a:avLst/>
              </a:prstGeom>
              <a:blipFill>
                <a:blip r:embed="rId4"/>
                <a:stretch>
                  <a:fillRect l="-9302" t="-4348" r="-130233" b="-34783"/>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9F3408C7-BCA5-6D03-D1A3-FA299CE8492C}"/>
              </a:ext>
            </a:extLst>
          </p:cNvPr>
          <p:cNvPicPr>
            <a:picLocks noChangeAspect="1"/>
          </p:cNvPicPr>
          <p:nvPr/>
        </p:nvPicPr>
        <p:blipFill>
          <a:blip r:embed="rId5"/>
          <a:stretch>
            <a:fillRect/>
          </a:stretch>
        </p:blipFill>
        <p:spPr>
          <a:xfrm>
            <a:off x="6242598" y="5876884"/>
            <a:ext cx="1210367" cy="798327"/>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42D1E8FD-53C0-F89C-0F9A-AD25F7669C97}"/>
                  </a:ext>
                </a:extLst>
              </p:cNvPr>
              <p:cNvSpPr txBox="1"/>
              <p:nvPr/>
            </p:nvSpPr>
            <p:spPr>
              <a:xfrm>
                <a:off x="6545882" y="5701802"/>
                <a:ext cx="60379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m:t>
                      </m:r>
                    </m:oMath>
                  </m:oMathPara>
                </a14:m>
                <a:endParaRPr lang="zh-CN" altLang="en-US" dirty="0"/>
              </a:p>
            </p:txBody>
          </p:sp>
        </mc:Choice>
        <mc:Fallback xmlns="">
          <p:sp>
            <p:nvSpPr>
              <p:cNvPr id="12" name="文本框 11">
                <a:extLst>
                  <a:ext uri="{FF2B5EF4-FFF2-40B4-BE49-F238E27FC236}">
                    <a16:creationId xmlns:a16="http://schemas.microsoft.com/office/drawing/2014/main" id="{42D1E8FD-53C0-F89C-0F9A-AD25F7669C97}"/>
                  </a:ext>
                </a:extLst>
              </p:cNvPr>
              <p:cNvSpPr txBox="1">
                <a:spLocks noRot="1" noChangeAspect="1" noMove="1" noResize="1" noEditPoints="1" noAdjustHandles="1" noChangeArrowheads="1" noChangeShapeType="1" noTextEdit="1"/>
              </p:cNvSpPr>
              <p:nvPr/>
            </p:nvSpPr>
            <p:spPr>
              <a:xfrm>
                <a:off x="6545882" y="5701802"/>
                <a:ext cx="603798" cy="276999"/>
              </a:xfrm>
              <a:prstGeom prst="rect">
                <a:avLst/>
              </a:prstGeom>
              <a:blipFill>
                <a:blip r:embed="rId6"/>
                <a:stretch>
                  <a:fillRect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A61548ED-05F9-8610-79E5-046A39589E1F}"/>
                  </a:ext>
                </a:extLst>
              </p:cNvPr>
              <p:cNvSpPr txBox="1"/>
              <p:nvPr/>
            </p:nvSpPr>
            <p:spPr>
              <a:xfrm>
                <a:off x="5105400" y="6058337"/>
                <a:ext cx="6096000" cy="6543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𝑖</m:t>
                          </m:r>
                        </m:num>
                        <m:den>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𝑙</m:t>
                              </m:r>
                            </m:e>
                            <m:sub>
                              <m:r>
                                <a:rPr lang="en-US" altLang="zh-CN" b="0" i="1" smtClean="0">
                                  <a:latin typeface="Cambria Math" panose="02040503050406030204" pitchFamily="18" charset="0"/>
                                </a:rPr>
                                <m:t>−</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𝑖</m:t>
                          </m:r>
                          <m:r>
                            <a:rPr lang="zh-CN" altLang="en-US" b="0" i="1" smtClean="0">
                              <a:latin typeface="Cambria Math" panose="02040503050406030204" pitchFamily="18" charset="0"/>
                              <a:ea typeface="Cambria Math" panose="02040503050406030204" pitchFamily="18" charset="0"/>
                            </a:rPr>
                            <m:t>𝜀</m:t>
                          </m:r>
                        </m:den>
                      </m:f>
                    </m:oMath>
                  </m:oMathPara>
                </a14:m>
                <a:endParaRPr lang="zh-CN" altLang="en-US" dirty="0"/>
              </a:p>
            </p:txBody>
          </p:sp>
        </mc:Choice>
        <mc:Fallback xmlns="">
          <p:sp>
            <p:nvSpPr>
              <p:cNvPr id="14" name="文本框 13">
                <a:extLst>
                  <a:ext uri="{FF2B5EF4-FFF2-40B4-BE49-F238E27FC236}">
                    <a16:creationId xmlns:a16="http://schemas.microsoft.com/office/drawing/2014/main" id="{A61548ED-05F9-8610-79E5-046A39589E1F}"/>
                  </a:ext>
                </a:extLst>
              </p:cNvPr>
              <p:cNvSpPr txBox="1">
                <a:spLocks noRot="1" noChangeAspect="1" noMove="1" noResize="1" noEditPoints="1" noAdjustHandles="1" noChangeArrowheads="1" noChangeShapeType="1" noTextEdit="1"/>
              </p:cNvSpPr>
              <p:nvPr/>
            </p:nvSpPr>
            <p:spPr>
              <a:xfrm>
                <a:off x="5105400" y="6058337"/>
                <a:ext cx="6096000" cy="654346"/>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1178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E8698F5-57CB-8F02-0250-0A4B92523570}"/>
              </a:ext>
            </a:extLst>
          </p:cNvPr>
          <p:cNvSpPr>
            <a:spLocks noGrp="1"/>
          </p:cNvSpPr>
          <p:nvPr>
            <p:ph type="sldNum" sz="quarter" idx="12"/>
          </p:nvPr>
        </p:nvSpPr>
        <p:spPr/>
        <p:txBody>
          <a:bodyPr/>
          <a:lstStyle/>
          <a:p>
            <a:fld id="{94E020D2-E016-4DFA-9233-E593B6DE9BDE}" type="slidenum">
              <a:rPr lang="zh-CN" altLang="en-US" smtClean="0"/>
              <a:pPr/>
              <a:t>12</a:t>
            </a:fld>
            <a:endParaRPr lang="zh-CN" altLang="en-US" dirty="0"/>
          </a:p>
        </p:txBody>
      </p:sp>
      <p:sp>
        <p:nvSpPr>
          <p:cNvPr id="3" name="文本占位符 2">
            <a:extLst>
              <a:ext uri="{FF2B5EF4-FFF2-40B4-BE49-F238E27FC236}">
                <a16:creationId xmlns:a16="http://schemas.microsoft.com/office/drawing/2014/main" id="{9E582729-5FE3-772F-19DF-F8C5FF9B9380}"/>
              </a:ext>
            </a:extLst>
          </p:cNvPr>
          <p:cNvSpPr>
            <a:spLocks noGrp="1"/>
          </p:cNvSpPr>
          <p:nvPr>
            <p:ph type="body" sz="quarter" idx="13"/>
          </p:nvPr>
        </p:nvSpPr>
        <p:spPr/>
        <p:txBody>
          <a:bodyPr/>
          <a:lstStyle/>
          <a:p>
            <a:r>
              <a:rPr lang="zh-CN" altLang="en-US" dirty="0"/>
              <a:t>模型计算</a:t>
            </a:r>
          </a:p>
        </p:txBody>
      </p:sp>
      <p:sp>
        <p:nvSpPr>
          <p:cNvPr id="4" name="文本框 3">
            <a:extLst>
              <a:ext uri="{FF2B5EF4-FFF2-40B4-BE49-F238E27FC236}">
                <a16:creationId xmlns:a16="http://schemas.microsoft.com/office/drawing/2014/main" id="{5801674B-2683-FECB-C721-73EA9CF58B89}"/>
              </a:ext>
            </a:extLst>
          </p:cNvPr>
          <p:cNvSpPr txBox="1"/>
          <p:nvPr/>
        </p:nvSpPr>
        <p:spPr>
          <a:xfrm>
            <a:off x="727092" y="1143000"/>
            <a:ext cx="1039810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为了得到</a:t>
            </a:r>
            <a:r>
              <a:rPr lang="en-US" altLang="zh-CN" sz="2000" dirty="0">
                <a:latin typeface="微软雅黑" panose="020B0503020204020204" pitchFamily="34" charset="-122"/>
                <a:ea typeface="微软雅黑" panose="020B0503020204020204" pitchFamily="34" charset="-122"/>
              </a:rPr>
              <a:t>t-odd</a:t>
            </a:r>
            <a:r>
              <a:rPr lang="zh-CN" altLang="en-US" sz="2000" dirty="0">
                <a:latin typeface="微软雅黑" panose="020B0503020204020204" pitchFamily="34" charset="-122"/>
                <a:ea typeface="微软雅黑" panose="020B0503020204020204" pitchFamily="34" charset="-122"/>
              </a:rPr>
              <a:t>碎裂函数，我们利用</a:t>
            </a:r>
            <a:r>
              <a:rPr lang="en-US" altLang="zh-CN" sz="2000" dirty="0">
                <a:latin typeface="微软雅黑" panose="020B0503020204020204" pitchFamily="34" charset="-122"/>
                <a:ea typeface="微软雅黑" panose="020B0503020204020204" pitchFamily="34" charset="-122"/>
              </a:rPr>
              <a:t>Cutkosky</a:t>
            </a:r>
            <a:r>
              <a:rPr lang="zh-CN" altLang="en-US" sz="2000" dirty="0">
                <a:latin typeface="微软雅黑" panose="020B0503020204020204" pitchFamily="34" charset="-122"/>
                <a:ea typeface="微软雅黑" panose="020B0503020204020204" pitchFamily="34" charset="-122"/>
              </a:rPr>
              <a:t>的截断规则将胶子考虑为在壳的</a:t>
            </a:r>
          </a:p>
        </p:txBody>
      </p:sp>
      <p:pic>
        <p:nvPicPr>
          <p:cNvPr id="6" name="图片 5">
            <a:extLst>
              <a:ext uri="{FF2B5EF4-FFF2-40B4-BE49-F238E27FC236}">
                <a16:creationId xmlns:a16="http://schemas.microsoft.com/office/drawing/2014/main" id="{4A82193D-99E0-23D1-5840-46EC4CE5E2AC}"/>
              </a:ext>
            </a:extLst>
          </p:cNvPr>
          <p:cNvPicPr>
            <a:picLocks noChangeAspect="1"/>
          </p:cNvPicPr>
          <p:nvPr/>
        </p:nvPicPr>
        <p:blipFill>
          <a:blip r:embed="rId2"/>
          <a:stretch>
            <a:fillRect/>
          </a:stretch>
        </p:blipFill>
        <p:spPr>
          <a:xfrm>
            <a:off x="3369813" y="1548809"/>
            <a:ext cx="5452373" cy="782679"/>
          </a:xfrm>
          <a:prstGeom prst="rect">
            <a:avLst/>
          </a:prstGeom>
        </p:spPr>
      </p:pic>
      <p:sp>
        <p:nvSpPr>
          <p:cNvPr id="8" name="文本框 7">
            <a:extLst>
              <a:ext uri="{FF2B5EF4-FFF2-40B4-BE49-F238E27FC236}">
                <a16:creationId xmlns:a16="http://schemas.microsoft.com/office/drawing/2014/main" id="{0BE9C414-8A67-AEF8-7695-3DD9EDBB51C5}"/>
              </a:ext>
            </a:extLst>
          </p:cNvPr>
          <p:cNvSpPr txBox="1"/>
          <p:nvPr/>
        </p:nvSpPr>
        <p:spPr>
          <a:xfrm>
            <a:off x="727091" y="2338421"/>
            <a:ext cx="1039810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在计算中，我们发现单圈图</a:t>
            </a:r>
            <a:r>
              <a:rPr lang="en-US" altLang="zh-CN" sz="2000" dirty="0">
                <a:latin typeface="微软雅黑" panose="020B0503020204020204" pitchFamily="34" charset="-122"/>
                <a:ea typeface="微软雅黑" panose="020B0503020204020204" pitchFamily="34" charset="-122"/>
              </a:rPr>
              <a:t>a</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en-US" sz="2000" dirty="0">
                <a:latin typeface="微软雅黑" panose="020B0503020204020204" pitchFamily="34" charset="-122"/>
                <a:ea typeface="微软雅黑" panose="020B0503020204020204" pitchFamily="34" charset="-122"/>
              </a:rPr>
              <a:t>的贡献为零，因此我们只给出</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en-US" sz="2000" dirty="0">
                <a:latin typeface="微软雅黑" panose="020B0503020204020204" pitchFamily="34" charset="-122"/>
                <a:ea typeface="微软雅黑" panose="020B0503020204020204" pitchFamily="34" charset="-122"/>
              </a:rPr>
              <a:t>图的费曼表示：</a:t>
            </a:r>
          </a:p>
        </p:txBody>
      </p:sp>
      <p:pic>
        <p:nvPicPr>
          <p:cNvPr id="10" name="图片 9">
            <a:extLst>
              <a:ext uri="{FF2B5EF4-FFF2-40B4-BE49-F238E27FC236}">
                <a16:creationId xmlns:a16="http://schemas.microsoft.com/office/drawing/2014/main" id="{F1D146C4-C002-C636-0A5C-ECC9FC3635D4}"/>
              </a:ext>
            </a:extLst>
          </p:cNvPr>
          <p:cNvPicPr>
            <a:picLocks noChangeAspect="1"/>
          </p:cNvPicPr>
          <p:nvPr/>
        </p:nvPicPr>
        <p:blipFill>
          <a:blip r:embed="rId3"/>
          <a:stretch>
            <a:fillRect/>
          </a:stretch>
        </p:blipFill>
        <p:spPr>
          <a:xfrm>
            <a:off x="3280344" y="2692911"/>
            <a:ext cx="5631311" cy="867776"/>
          </a:xfrm>
          <a:prstGeom prst="rect">
            <a:avLst/>
          </a:prstGeom>
        </p:spPr>
      </p:pic>
      <p:pic>
        <p:nvPicPr>
          <p:cNvPr id="12" name="图片 11">
            <a:extLst>
              <a:ext uri="{FF2B5EF4-FFF2-40B4-BE49-F238E27FC236}">
                <a16:creationId xmlns:a16="http://schemas.microsoft.com/office/drawing/2014/main" id="{87EEE771-2CE7-BD17-1175-89A61B2D614B}"/>
              </a:ext>
            </a:extLst>
          </p:cNvPr>
          <p:cNvPicPr>
            <a:picLocks noChangeAspect="1"/>
          </p:cNvPicPr>
          <p:nvPr/>
        </p:nvPicPr>
        <p:blipFill>
          <a:blip r:embed="rId4"/>
          <a:stretch>
            <a:fillRect/>
          </a:stretch>
        </p:blipFill>
        <p:spPr>
          <a:xfrm>
            <a:off x="1235082" y="3465988"/>
            <a:ext cx="9382125" cy="1637149"/>
          </a:xfrm>
          <a:prstGeom prst="rect">
            <a:avLst/>
          </a:prstGeom>
        </p:spPr>
      </p:pic>
      <p:pic>
        <p:nvPicPr>
          <p:cNvPr id="14" name="图片 13">
            <a:extLst>
              <a:ext uri="{FF2B5EF4-FFF2-40B4-BE49-F238E27FC236}">
                <a16:creationId xmlns:a16="http://schemas.microsoft.com/office/drawing/2014/main" id="{4EC79143-7648-A243-3B02-A3BA039B0169}"/>
              </a:ext>
            </a:extLst>
          </p:cNvPr>
          <p:cNvPicPr>
            <a:picLocks noChangeAspect="1"/>
          </p:cNvPicPr>
          <p:nvPr/>
        </p:nvPicPr>
        <p:blipFill>
          <a:blip r:embed="rId5"/>
          <a:stretch>
            <a:fillRect/>
          </a:stretch>
        </p:blipFill>
        <p:spPr>
          <a:xfrm>
            <a:off x="1150928" y="4998513"/>
            <a:ext cx="9890141" cy="1722962"/>
          </a:xfrm>
          <a:prstGeom prst="rect">
            <a:avLst/>
          </a:prstGeom>
        </p:spPr>
      </p:pic>
    </p:spTree>
    <p:extLst>
      <p:ext uri="{BB962C8B-B14F-4D97-AF65-F5344CB8AC3E}">
        <p14:creationId xmlns:p14="http://schemas.microsoft.com/office/powerpoint/2010/main" val="163758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C06E91F-C3ED-EBB5-8671-5BCB2BE7076F}"/>
              </a:ext>
            </a:extLst>
          </p:cNvPr>
          <p:cNvSpPr>
            <a:spLocks noGrp="1"/>
          </p:cNvSpPr>
          <p:nvPr>
            <p:ph type="sldNum" sz="quarter" idx="12"/>
          </p:nvPr>
        </p:nvSpPr>
        <p:spPr/>
        <p:txBody>
          <a:bodyPr/>
          <a:lstStyle/>
          <a:p>
            <a:fld id="{94E020D2-E016-4DFA-9233-E593B6DE9BDE}" type="slidenum">
              <a:rPr lang="zh-CN" altLang="en-US" smtClean="0"/>
              <a:pPr/>
              <a:t>13</a:t>
            </a:fld>
            <a:endParaRPr lang="zh-CN" altLang="en-US" dirty="0"/>
          </a:p>
        </p:txBody>
      </p:sp>
      <p:sp>
        <p:nvSpPr>
          <p:cNvPr id="3" name="文本占位符 2">
            <a:extLst>
              <a:ext uri="{FF2B5EF4-FFF2-40B4-BE49-F238E27FC236}">
                <a16:creationId xmlns:a16="http://schemas.microsoft.com/office/drawing/2014/main" id="{FE162545-89F4-2741-DDC6-30F65F38F907}"/>
              </a:ext>
            </a:extLst>
          </p:cNvPr>
          <p:cNvSpPr>
            <a:spLocks noGrp="1"/>
          </p:cNvSpPr>
          <p:nvPr>
            <p:ph type="body" sz="quarter" idx="13"/>
          </p:nvPr>
        </p:nvSpPr>
        <p:spPr/>
        <p:txBody>
          <a:bodyPr/>
          <a:lstStyle/>
          <a:p>
            <a:r>
              <a:rPr lang="zh-CN" altLang="en-US" dirty="0"/>
              <a:t>模型计算</a:t>
            </a:r>
          </a:p>
        </p:txBody>
      </p:sp>
      <p:pic>
        <p:nvPicPr>
          <p:cNvPr id="5" name="图片 4">
            <a:extLst>
              <a:ext uri="{FF2B5EF4-FFF2-40B4-BE49-F238E27FC236}">
                <a16:creationId xmlns:a16="http://schemas.microsoft.com/office/drawing/2014/main" id="{CB127D0D-EEB4-3FA1-7427-678C4881F55E}"/>
              </a:ext>
            </a:extLst>
          </p:cNvPr>
          <p:cNvPicPr>
            <a:picLocks noChangeAspect="1"/>
          </p:cNvPicPr>
          <p:nvPr/>
        </p:nvPicPr>
        <p:blipFill>
          <a:blip r:embed="rId2"/>
          <a:stretch>
            <a:fillRect/>
          </a:stretch>
        </p:blipFill>
        <p:spPr>
          <a:xfrm>
            <a:off x="185149" y="1174877"/>
            <a:ext cx="6530959" cy="2378826"/>
          </a:xfrm>
          <a:prstGeom prst="rect">
            <a:avLst/>
          </a:prstGeom>
        </p:spPr>
      </p:pic>
      <p:pic>
        <p:nvPicPr>
          <p:cNvPr id="7" name="图片 6">
            <a:extLst>
              <a:ext uri="{FF2B5EF4-FFF2-40B4-BE49-F238E27FC236}">
                <a16:creationId xmlns:a16="http://schemas.microsoft.com/office/drawing/2014/main" id="{93544256-1C95-0298-3A72-825C63B5EB06}"/>
              </a:ext>
            </a:extLst>
          </p:cNvPr>
          <p:cNvPicPr>
            <a:picLocks noChangeAspect="1"/>
          </p:cNvPicPr>
          <p:nvPr/>
        </p:nvPicPr>
        <p:blipFill>
          <a:blip r:embed="rId3"/>
          <a:stretch>
            <a:fillRect/>
          </a:stretch>
        </p:blipFill>
        <p:spPr>
          <a:xfrm>
            <a:off x="6591616" y="1089818"/>
            <a:ext cx="4474847" cy="900113"/>
          </a:xfrm>
          <a:prstGeom prst="rect">
            <a:avLst/>
          </a:prstGeom>
        </p:spPr>
      </p:pic>
      <p:pic>
        <p:nvPicPr>
          <p:cNvPr id="9" name="图片 8">
            <a:extLst>
              <a:ext uri="{FF2B5EF4-FFF2-40B4-BE49-F238E27FC236}">
                <a16:creationId xmlns:a16="http://schemas.microsoft.com/office/drawing/2014/main" id="{1E3CEAD8-005D-7290-623F-E28A4F145018}"/>
              </a:ext>
            </a:extLst>
          </p:cNvPr>
          <p:cNvPicPr>
            <a:picLocks noChangeAspect="1"/>
          </p:cNvPicPr>
          <p:nvPr/>
        </p:nvPicPr>
        <p:blipFill>
          <a:blip r:embed="rId4"/>
          <a:stretch>
            <a:fillRect/>
          </a:stretch>
        </p:blipFill>
        <p:spPr>
          <a:xfrm>
            <a:off x="6591616" y="1974851"/>
            <a:ext cx="5112757" cy="1239044"/>
          </a:xfrm>
          <a:prstGeom prst="rect">
            <a:avLst/>
          </a:prstGeom>
        </p:spPr>
      </p:pic>
      <p:pic>
        <p:nvPicPr>
          <p:cNvPr id="11" name="图片 10">
            <a:extLst>
              <a:ext uri="{FF2B5EF4-FFF2-40B4-BE49-F238E27FC236}">
                <a16:creationId xmlns:a16="http://schemas.microsoft.com/office/drawing/2014/main" id="{8698B170-502D-CE89-46A9-DEAFAA502149}"/>
              </a:ext>
            </a:extLst>
          </p:cNvPr>
          <p:cNvPicPr>
            <a:picLocks noChangeAspect="1"/>
          </p:cNvPicPr>
          <p:nvPr/>
        </p:nvPicPr>
        <p:blipFill>
          <a:blip r:embed="rId5"/>
          <a:stretch>
            <a:fillRect/>
          </a:stretch>
        </p:blipFill>
        <p:spPr>
          <a:xfrm>
            <a:off x="260367" y="3553703"/>
            <a:ext cx="5614987" cy="867980"/>
          </a:xfrm>
          <a:prstGeom prst="rect">
            <a:avLst/>
          </a:prstGeom>
        </p:spPr>
      </p:pic>
      <p:pic>
        <p:nvPicPr>
          <p:cNvPr id="13" name="图片 12">
            <a:extLst>
              <a:ext uri="{FF2B5EF4-FFF2-40B4-BE49-F238E27FC236}">
                <a16:creationId xmlns:a16="http://schemas.microsoft.com/office/drawing/2014/main" id="{7AFDD53F-7587-01E3-05C6-E4A667AB4888}"/>
              </a:ext>
            </a:extLst>
          </p:cNvPr>
          <p:cNvPicPr>
            <a:picLocks noChangeAspect="1"/>
          </p:cNvPicPr>
          <p:nvPr/>
        </p:nvPicPr>
        <p:blipFill>
          <a:blip r:embed="rId6"/>
          <a:stretch>
            <a:fillRect/>
          </a:stretch>
        </p:blipFill>
        <p:spPr>
          <a:xfrm>
            <a:off x="32837" y="4493710"/>
            <a:ext cx="6438264" cy="2014852"/>
          </a:xfrm>
          <a:prstGeom prst="rect">
            <a:avLst/>
          </a:prstGeom>
        </p:spPr>
      </p:pic>
      <p:pic>
        <p:nvPicPr>
          <p:cNvPr id="15" name="图片 14">
            <a:extLst>
              <a:ext uri="{FF2B5EF4-FFF2-40B4-BE49-F238E27FC236}">
                <a16:creationId xmlns:a16="http://schemas.microsoft.com/office/drawing/2014/main" id="{41AD17AF-B2B7-843C-5B45-715B73E03902}"/>
              </a:ext>
            </a:extLst>
          </p:cNvPr>
          <p:cNvPicPr>
            <a:picLocks noChangeAspect="1"/>
          </p:cNvPicPr>
          <p:nvPr/>
        </p:nvPicPr>
        <p:blipFill>
          <a:blip r:embed="rId7"/>
          <a:stretch>
            <a:fillRect/>
          </a:stretch>
        </p:blipFill>
        <p:spPr>
          <a:xfrm>
            <a:off x="6096000" y="3517869"/>
            <a:ext cx="5957887" cy="760119"/>
          </a:xfrm>
          <a:prstGeom prst="rect">
            <a:avLst/>
          </a:prstGeom>
        </p:spPr>
      </p:pic>
      <p:pic>
        <p:nvPicPr>
          <p:cNvPr id="17" name="图片 16">
            <a:extLst>
              <a:ext uri="{FF2B5EF4-FFF2-40B4-BE49-F238E27FC236}">
                <a16:creationId xmlns:a16="http://schemas.microsoft.com/office/drawing/2014/main" id="{2E214AA8-3F28-1DB1-302B-ACB9FA968A17}"/>
              </a:ext>
            </a:extLst>
          </p:cNvPr>
          <p:cNvPicPr>
            <a:picLocks noChangeAspect="1"/>
          </p:cNvPicPr>
          <p:nvPr/>
        </p:nvPicPr>
        <p:blipFill>
          <a:blip r:embed="rId8"/>
          <a:stretch>
            <a:fillRect/>
          </a:stretch>
        </p:blipFill>
        <p:spPr>
          <a:xfrm>
            <a:off x="6471101" y="4189736"/>
            <a:ext cx="5660998" cy="2278691"/>
          </a:xfrm>
          <a:prstGeom prst="rect">
            <a:avLst/>
          </a:prstGeom>
        </p:spPr>
      </p:pic>
    </p:spTree>
    <p:extLst>
      <p:ext uri="{BB962C8B-B14F-4D97-AF65-F5344CB8AC3E}">
        <p14:creationId xmlns:p14="http://schemas.microsoft.com/office/powerpoint/2010/main" val="406394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91006"/>
            <a:ext cx="12192000" cy="2988207"/>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nvGrpSpPr>
          <p:cNvPr id="16" name="组合 15"/>
          <p:cNvGrpSpPr/>
          <p:nvPr/>
        </p:nvGrpSpPr>
        <p:grpSpPr>
          <a:xfrm>
            <a:off x="8569071" y="3860666"/>
            <a:ext cx="3182112" cy="914400"/>
            <a:chOff x="6815328" y="4705350"/>
            <a:chExt cx="4242816" cy="1219200"/>
          </a:xfrm>
        </p:grpSpPr>
        <p:sp>
          <p:nvSpPr>
            <p:cNvPr id="13" name="等腰三角形 1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 name="等腰三角形 1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5" name="等腰三角形 1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2" name="组合 121"/>
          <p:cNvGrpSpPr/>
          <p:nvPr/>
        </p:nvGrpSpPr>
        <p:grpSpPr>
          <a:xfrm>
            <a:off x="8569071" y="4052936"/>
            <a:ext cx="3182112" cy="914400"/>
            <a:chOff x="6815328" y="4705350"/>
            <a:chExt cx="4242816" cy="1219200"/>
          </a:xfrm>
        </p:grpSpPr>
        <p:sp>
          <p:nvSpPr>
            <p:cNvPr id="123" name="等腰三角形 12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4" name="等腰三角形 12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5" name="等腰三角形 12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6" name="组合 125"/>
          <p:cNvGrpSpPr/>
          <p:nvPr/>
        </p:nvGrpSpPr>
        <p:grpSpPr>
          <a:xfrm>
            <a:off x="8569071" y="4245205"/>
            <a:ext cx="3182112" cy="914400"/>
            <a:chOff x="6815328" y="4705350"/>
            <a:chExt cx="4242816" cy="1219200"/>
          </a:xfrm>
        </p:grpSpPr>
        <p:sp>
          <p:nvSpPr>
            <p:cNvPr id="127" name="等腰三角形 126"/>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8" name="等腰三角形 127"/>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9" name="等腰三角形 128"/>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0" name="组合 129"/>
          <p:cNvGrpSpPr/>
          <p:nvPr/>
        </p:nvGrpSpPr>
        <p:grpSpPr>
          <a:xfrm>
            <a:off x="8569071" y="4437474"/>
            <a:ext cx="3182112" cy="914400"/>
            <a:chOff x="6815328" y="4705350"/>
            <a:chExt cx="4242816" cy="1219200"/>
          </a:xfrm>
        </p:grpSpPr>
        <p:sp>
          <p:nvSpPr>
            <p:cNvPr id="131" name="等腰三角形 130"/>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2" name="等腰三角形 131"/>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3" name="等腰三角形 132"/>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4" name="组合 133"/>
          <p:cNvGrpSpPr/>
          <p:nvPr/>
        </p:nvGrpSpPr>
        <p:grpSpPr>
          <a:xfrm>
            <a:off x="8569071" y="4634261"/>
            <a:ext cx="3182112" cy="914400"/>
            <a:chOff x="6815328" y="4705350"/>
            <a:chExt cx="4242816" cy="1219200"/>
          </a:xfrm>
        </p:grpSpPr>
        <p:sp>
          <p:nvSpPr>
            <p:cNvPr id="135" name="等腰三角形 134"/>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6" name="等腰三角形 135"/>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7" name="等腰三角形 136"/>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8" name="组合 137"/>
          <p:cNvGrpSpPr/>
          <p:nvPr/>
        </p:nvGrpSpPr>
        <p:grpSpPr>
          <a:xfrm>
            <a:off x="8569071" y="4822013"/>
            <a:ext cx="3182112" cy="914400"/>
            <a:chOff x="6815328" y="4705350"/>
            <a:chExt cx="4242816" cy="1219200"/>
          </a:xfrm>
        </p:grpSpPr>
        <p:sp>
          <p:nvSpPr>
            <p:cNvPr id="139" name="等腰三角形 138"/>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0" name="等腰三角形 139"/>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1" name="等腰三角形 140"/>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pic>
        <p:nvPicPr>
          <p:cNvPr id="33" name="图片 32">
            <a:extLst>
              <a:ext uri="{FF2B5EF4-FFF2-40B4-BE49-F238E27FC236}">
                <a16:creationId xmlns:a16="http://schemas.microsoft.com/office/drawing/2014/main" id="{61A2EC27-C1B8-4531-8547-F1449E761EB7}"/>
              </a:ext>
            </a:extLst>
          </p:cNvPr>
          <p:cNvPicPr>
            <a:picLocks noChangeAspect="1"/>
          </p:cNvPicPr>
          <p:nvPr/>
        </p:nvPicPr>
        <p:blipFill>
          <a:blip r:embed="rId2"/>
          <a:stretch>
            <a:fillRect/>
          </a:stretch>
        </p:blipFill>
        <p:spPr>
          <a:xfrm>
            <a:off x="0" y="0"/>
            <a:ext cx="1602740" cy="1520825"/>
          </a:xfrm>
          <a:prstGeom prst="rect">
            <a:avLst/>
          </a:prstGeom>
        </p:spPr>
      </p:pic>
      <p:sp>
        <p:nvSpPr>
          <p:cNvPr id="4" name="文本框 3">
            <a:extLst>
              <a:ext uri="{FF2B5EF4-FFF2-40B4-BE49-F238E27FC236}">
                <a16:creationId xmlns:a16="http://schemas.microsoft.com/office/drawing/2014/main" id="{1A4C5B03-4103-F22B-CF01-1199889043B3}"/>
              </a:ext>
            </a:extLst>
          </p:cNvPr>
          <p:cNvSpPr txBox="1"/>
          <p:nvPr/>
        </p:nvSpPr>
        <p:spPr>
          <a:xfrm>
            <a:off x="180598" y="2446281"/>
            <a:ext cx="3351174" cy="1338828"/>
          </a:xfrm>
          <a:prstGeom prst="rect">
            <a:avLst/>
          </a:prstGeom>
          <a:noFill/>
        </p:spPr>
        <p:txBody>
          <a:bodyPr wrap="none" rtlCol="0">
            <a:spAutoFit/>
          </a:bodyPr>
          <a:lstStyle/>
          <a:p>
            <a:r>
              <a:rPr lang="en-US" altLang="zh-CN" sz="4050" b="1" dirty="0">
                <a:solidFill>
                  <a:srgbClr val="F4F4F4"/>
                </a:solidFill>
                <a:latin typeface="Segoe UI" panose="020B0502040204020203"/>
              </a:rPr>
              <a:t>PART THREE </a:t>
            </a:r>
          </a:p>
          <a:p>
            <a:r>
              <a:rPr lang="zh-CN" altLang="en-US" sz="4050" b="1" dirty="0">
                <a:solidFill>
                  <a:schemeClr val="bg1"/>
                </a:solidFill>
                <a:latin typeface="Segoe UI" panose="020B0502040204020203"/>
              </a:rPr>
              <a:t>数值结果</a:t>
            </a:r>
          </a:p>
        </p:txBody>
      </p:sp>
    </p:spTree>
    <p:extLst>
      <p:ext uri="{BB962C8B-B14F-4D97-AF65-F5344CB8AC3E}">
        <p14:creationId xmlns:p14="http://schemas.microsoft.com/office/powerpoint/2010/main" val="250715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AFBCB44-CC0C-BE6A-1561-6FA2CDBA4C32}"/>
              </a:ext>
            </a:extLst>
          </p:cNvPr>
          <p:cNvSpPr>
            <a:spLocks noGrp="1"/>
          </p:cNvSpPr>
          <p:nvPr>
            <p:ph type="sldNum" sz="quarter" idx="12"/>
          </p:nvPr>
        </p:nvSpPr>
        <p:spPr/>
        <p:txBody>
          <a:bodyPr/>
          <a:lstStyle/>
          <a:p>
            <a:fld id="{94E020D2-E016-4DFA-9233-E593B6DE9BDE}" type="slidenum">
              <a:rPr lang="zh-CN" altLang="en-US" smtClean="0"/>
              <a:pPr/>
              <a:t>15</a:t>
            </a:fld>
            <a:endParaRPr lang="zh-CN" altLang="en-US" dirty="0"/>
          </a:p>
        </p:txBody>
      </p:sp>
      <p:sp>
        <p:nvSpPr>
          <p:cNvPr id="3" name="文本占位符 2">
            <a:extLst>
              <a:ext uri="{FF2B5EF4-FFF2-40B4-BE49-F238E27FC236}">
                <a16:creationId xmlns:a16="http://schemas.microsoft.com/office/drawing/2014/main" id="{C4000777-D927-7F24-6D82-62DF0E592EC5}"/>
              </a:ext>
            </a:extLst>
          </p:cNvPr>
          <p:cNvSpPr>
            <a:spLocks noGrp="1"/>
          </p:cNvSpPr>
          <p:nvPr>
            <p:ph type="body" sz="quarter" idx="13"/>
          </p:nvPr>
        </p:nvSpPr>
        <p:spPr/>
        <p:txBody>
          <a:bodyPr/>
          <a:lstStyle/>
          <a:p>
            <a:r>
              <a:rPr lang="zh-CN" altLang="en-US" dirty="0"/>
              <a:t>数值结果</a:t>
            </a:r>
          </a:p>
        </p:txBody>
      </p:sp>
      <p:pic>
        <p:nvPicPr>
          <p:cNvPr id="7" name="图片 6">
            <a:extLst>
              <a:ext uri="{FF2B5EF4-FFF2-40B4-BE49-F238E27FC236}">
                <a16:creationId xmlns:a16="http://schemas.microsoft.com/office/drawing/2014/main" id="{875850CA-CEAC-28B7-E4AF-4F588301C2F6}"/>
              </a:ext>
            </a:extLst>
          </p:cNvPr>
          <p:cNvPicPr>
            <a:picLocks noChangeAspect="1"/>
          </p:cNvPicPr>
          <p:nvPr/>
        </p:nvPicPr>
        <p:blipFill>
          <a:blip r:embed="rId2"/>
          <a:stretch>
            <a:fillRect/>
          </a:stretch>
        </p:blipFill>
        <p:spPr>
          <a:xfrm>
            <a:off x="1106132" y="1522978"/>
            <a:ext cx="3557587" cy="4330975"/>
          </a:xfrm>
          <a:prstGeom prst="rect">
            <a:avLst/>
          </a:prstGeom>
        </p:spPr>
      </p:pic>
      <p:sp>
        <p:nvSpPr>
          <p:cNvPr id="11" name="文本框 10">
            <a:extLst>
              <a:ext uri="{FF2B5EF4-FFF2-40B4-BE49-F238E27FC236}">
                <a16:creationId xmlns:a16="http://schemas.microsoft.com/office/drawing/2014/main" id="{D32639D3-EAAB-40AC-9823-FFC75AF3159A}"/>
              </a:ext>
            </a:extLst>
          </p:cNvPr>
          <p:cNvSpPr txBox="1"/>
          <p:nvPr/>
        </p:nvSpPr>
        <p:spPr>
          <a:xfrm>
            <a:off x="0" y="6338857"/>
            <a:ext cx="3865161" cy="400110"/>
          </a:xfrm>
          <a:prstGeom prst="rect">
            <a:avLst/>
          </a:prstGeom>
          <a:noFill/>
        </p:spPr>
        <p:txBody>
          <a:bodyPr wrap="none" rtlCol="0">
            <a:spAutoFit/>
          </a:bodyPr>
          <a:lstStyle/>
          <a:p>
            <a:r>
              <a:rPr lang="en-US" altLang="zh-CN" sz="2000" dirty="0" err="1">
                <a:solidFill>
                  <a:srgbClr val="FF0000"/>
                </a:solidFill>
                <a:latin typeface="微软雅黑" panose="020B0503020204020204" pitchFamily="34" charset="-122"/>
                <a:ea typeface="微软雅黑" panose="020B0503020204020204" pitchFamily="34" charset="-122"/>
              </a:rPr>
              <a:t>Phys.Lett.B</a:t>
            </a:r>
            <a:r>
              <a:rPr lang="en-US" altLang="zh-CN" sz="2000" dirty="0">
                <a:solidFill>
                  <a:srgbClr val="FF0000"/>
                </a:solidFill>
                <a:latin typeface="微软雅黑" panose="020B0503020204020204" pitchFamily="34" charset="-122"/>
                <a:ea typeface="微软雅黑" panose="020B0503020204020204" pitchFamily="34" charset="-122"/>
              </a:rPr>
              <a:t> 842 (2023) 137973</a:t>
            </a:r>
            <a:endParaRPr lang="zh-CN" altLang="en-US" sz="2000" dirty="0">
              <a:solidFill>
                <a:srgbClr val="FF0000"/>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4" name="矩形 3">
                <a:extLst>
                  <a:ext uri="{FF2B5EF4-FFF2-40B4-BE49-F238E27FC236}">
                    <a16:creationId xmlns:a16="http://schemas.microsoft.com/office/drawing/2014/main" id="{FDE604AC-2CD9-51F8-B1C2-8849F3F94293}"/>
                  </a:ext>
                </a:extLst>
              </p:cNvPr>
              <p:cNvSpPr/>
              <p:nvPr/>
            </p:nvSpPr>
            <p:spPr>
              <a:xfrm>
                <a:off x="5774160" y="2071122"/>
                <a:ext cx="4960516" cy="3589829"/>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Ø"/>
                </a:pPr>
                <a14:m>
                  <m:oMath xmlns:m="http://schemas.openxmlformats.org/officeDocument/2006/math">
                    <m:sSub>
                      <m:sSubPr>
                        <m:ctrlPr>
                          <a:rPr lang="en-US" altLang="zh-CN" sz="2400" i="1" smtClean="0">
                            <a:latin typeface="Cambria Math" panose="02040503050406030204" pitchFamily="18" charset="0"/>
                            <a:ea typeface="微软雅黑" panose="020B0503020204020204" pitchFamily="34" charset="-122"/>
                          </a:rPr>
                        </m:ctrlPr>
                      </m:sSubPr>
                      <m:e>
                        <m:r>
                          <a:rPr lang="en-US" altLang="zh-CN" sz="2400" b="0" i="1" smtClean="0">
                            <a:latin typeface="Cambria Math" panose="02040503050406030204" pitchFamily="18" charset="0"/>
                            <a:ea typeface="微软雅黑" panose="020B0503020204020204" pitchFamily="34" charset="-122"/>
                          </a:rPr>
                          <m:t>𝑄</m:t>
                        </m:r>
                      </m:e>
                      <m:sub>
                        <m:r>
                          <a:rPr lang="en-US" altLang="zh-CN" sz="2400" b="0" i="1" smtClean="0">
                            <a:latin typeface="Cambria Math" panose="02040503050406030204" pitchFamily="18" charset="0"/>
                            <a:ea typeface="微软雅黑" panose="020B0503020204020204" pitchFamily="34" charset="-122"/>
                          </a:rPr>
                          <m:t>0</m:t>
                        </m:r>
                      </m:sub>
                    </m:sSub>
                    <m:r>
                      <a:rPr lang="en-US" altLang="zh-CN" sz="2400" b="0" i="1" smtClean="0">
                        <a:latin typeface="Cambria Math" panose="02040503050406030204" pitchFamily="18" charset="0"/>
                        <a:ea typeface="微软雅黑" panose="020B0503020204020204" pitchFamily="34" charset="-122"/>
                      </a:rPr>
                      <m:t>=1.5</m:t>
                    </m:r>
                  </m:oMath>
                </a14:m>
                <a:r>
                  <a:rPr lang="en-US" altLang="zh-CN" sz="2400" dirty="0">
                    <a:latin typeface="微软雅黑" panose="020B0503020204020204" pitchFamily="34" charset="-122"/>
                    <a:ea typeface="微软雅黑" panose="020B0503020204020204" pitchFamily="34" charset="-122"/>
                  </a:rPr>
                  <a:t> GeV</a:t>
                </a:r>
                <a:r>
                  <a:rPr lang="zh-CN" altLang="en-US" sz="2400" dirty="0">
                    <a:latin typeface="微软雅黑" panose="020B0503020204020204" pitchFamily="34" charset="-122"/>
                    <a:ea typeface="微软雅黑" panose="020B0503020204020204" pitchFamily="34" charset="-122"/>
                  </a:rPr>
                  <a:t>，低于该能量标度时，非极化碎裂函数</a:t>
                </a:r>
                <a14:m>
                  <m:oMath xmlns:m="http://schemas.openxmlformats.org/officeDocument/2006/math">
                    <m:r>
                      <a:rPr lang="en-US" altLang="zh-CN" sz="2400" b="0" i="1" smtClean="0">
                        <a:latin typeface="Cambria Math" panose="02040503050406030204" pitchFamily="18" charset="0"/>
                        <a:ea typeface="微软雅黑" panose="020B0503020204020204" pitchFamily="34" charset="-122"/>
                      </a:rPr>
                      <m:t>𝑧</m:t>
                    </m:r>
                    <m:sSubSup>
                      <m:sSubSupPr>
                        <m:ctrlPr>
                          <a:rPr lang="en-US" altLang="zh-CN" sz="2400" b="0" i="1" smtClean="0">
                            <a:latin typeface="Cambria Math" panose="02040503050406030204" pitchFamily="18" charset="0"/>
                            <a:ea typeface="微软雅黑" panose="020B0503020204020204" pitchFamily="34" charset="-122"/>
                          </a:rPr>
                        </m:ctrlPr>
                      </m:sSubSupPr>
                      <m:e>
                        <m:r>
                          <a:rPr lang="en-US" altLang="zh-CN" sz="2400" b="0" i="1" smtClean="0">
                            <a:latin typeface="Cambria Math" panose="02040503050406030204" pitchFamily="18" charset="0"/>
                            <a:ea typeface="微软雅黑" panose="020B0503020204020204" pitchFamily="34" charset="-122"/>
                          </a:rPr>
                          <m:t>𝐷</m:t>
                        </m:r>
                      </m:e>
                      <m:sub>
                        <m:r>
                          <a:rPr lang="en-US" altLang="zh-CN" sz="2400" b="0" i="1" smtClean="0">
                            <a:latin typeface="Cambria Math" panose="02040503050406030204" pitchFamily="18" charset="0"/>
                            <a:ea typeface="微软雅黑" panose="020B0503020204020204" pitchFamily="34" charset="-122"/>
                          </a:rPr>
                          <m:t>1</m:t>
                        </m:r>
                      </m:sub>
                      <m:sup>
                        <m:r>
                          <a:rPr lang="en-US" altLang="zh-CN" sz="2400" b="0" i="1" smtClean="0">
                            <a:latin typeface="Cambria Math" panose="02040503050406030204" pitchFamily="18" charset="0"/>
                            <a:ea typeface="微软雅黑" panose="020B0503020204020204" pitchFamily="34" charset="-122"/>
                          </a:rPr>
                          <m:t>𝑝</m:t>
                        </m:r>
                        <m:r>
                          <a:rPr lang="en-US" altLang="zh-CN" sz="2400" b="0" i="1" smtClean="0">
                            <a:latin typeface="Cambria Math" panose="02040503050406030204" pitchFamily="18" charset="0"/>
                            <a:ea typeface="微软雅黑" panose="020B0503020204020204" pitchFamily="34" charset="-122"/>
                          </a:rPr>
                          <m:t>/</m:t>
                        </m:r>
                        <m:r>
                          <a:rPr lang="en-US" altLang="zh-CN" sz="2400" b="0" i="1" smtClean="0">
                            <a:latin typeface="Cambria Math" panose="02040503050406030204" pitchFamily="18" charset="0"/>
                            <a:ea typeface="微软雅黑" panose="020B0503020204020204" pitchFamily="34" charset="-122"/>
                          </a:rPr>
                          <m:t>𝑔</m:t>
                        </m:r>
                      </m:sup>
                    </m:sSubSup>
                    <m:d>
                      <m:dPr>
                        <m:ctrlPr>
                          <a:rPr lang="en-US" altLang="zh-CN" sz="2400" b="0" i="1" smtClean="0">
                            <a:latin typeface="Cambria Math" panose="02040503050406030204" pitchFamily="18" charset="0"/>
                            <a:ea typeface="微软雅黑" panose="020B0503020204020204" pitchFamily="34" charset="-122"/>
                          </a:rPr>
                        </m:ctrlPr>
                      </m:dPr>
                      <m:e>
                        <m:r>
                          <a:rPr lang="en-US" altLang="zh-CN" sz="2400" b="0" i="1" smtClean="0">
                            <a:latin typeface="Cambria Math" panose="02040503050406030204" pitchFamily="18" charset="0"/>
                            <a:ea typeface="微软雅黑" panose="020B0503020204020204" pitchFamily="34" charset="-122"/>
                          </a:rPr>
                          <m:t>𝑧</m:t>
                        </m:r>
                      </m:e>
                    </m:d>
                  </m:oMath>
                </a14:m>
                <a:r>
                  <a:rPr lang="zh-CN" altLang="en-US" sz="2400" dirty="0">
                    <a:latin typeface="微软雅黑" panose="020B0503020204020204" pitchFamily="34" charset="-122"/>
                    <a:ea typeface="微软雅黑" panose="020B0503020204020204" pitchFamily="34" charset="-122"/>
                  </a:rPr>
                  <a:t>出现大量负值</a:t>
                </a:r>
                <a:endParaRPr lang="en-US" altLang="zh-CN" sz="2400" dirty="0">
                  <a:latin typeface="微软雅黑" panose="020B0503020204020204" pitchFamily="34" charset="-122"/>
                  <a:ea typeface="微软雅黑" panose="020B0503020204020204" pitchFamily="34" charset="-122"/>
                </a:endParaRPr>
              </a:p>
              <a:p>
                <a:pPr fontAlgn="auto">
                  <a:spcBef>
                    <a:spcPts val="0"/>
                  </a:spcBef>
                  <a:spcAft>
                    <a:spcPts val="0"/>
                  </a:spcAft>
                </a:pPr>
                <a:endParaRPr lang="en-US" altLang="zh-CN" sz="2400" dirty="0">
                  <a:latin typeface="微软雅黑" panose="020B0503020204020204" pitchFamily="34" charset="-122"/>
                  <a:ea typeface="微软雅黑" panose="020B0503020204020204" pitchFamily="34" charset="-122"/>
                </a:endParaRPr>
              </a:p>
              <a:p>
                <a:pPr marL="285750" indent="-285750" fontAlgn="auto">
                  <a:spcBef>
                    <a:spcPts val="0"/>
                  </a:spcBef>
                  <a:spcAft>
                    <a:spcPts val="0"/>
                  </a:spcAft>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拟合范围为</a:t>
                </a:r>
                <a:r>
                  <a:rPr lang="en-US" altLang="zh-CN" sz="2400" dirty="0">
                    <a:latin typeface="微软雅黑" panose="020B0503020204020204" pitchFamily="34" charset="-122"/>
                    <a:ea typeface="微软雅黑" panose="020B0503020204020204" pitchFamily="34" charset="-122"/>
                  </a:rPr>
                  <a:t>0.1&lt;z&lt;0.7</a:t>
                </a:r>
                <a:r>
                  <a:rPr lang="zh-CN" altLang="en-US" sz="2400" dirty="0">
                    <a:latin typeface="微软雅黑" panose="020B0503020204020204" pitchFamily="34" charset="-122"/>
                    <a:ea typeface="微软雅黑" panose="020B0503020204020204" pitchFamily="34" charset="-122"/>
                  </a:rPr>
                  <a:t>，取点间隔</a:t>
                </a:r>
                <a:r>
                  <a:rPr lang="en-US" altLang="zh-CN" sz="2400" dirty="0">
                    <a:latin typeface="微软雅黑" panose="020B0503020204020204" pitchFamily="34" charset="-122"/>
                    <a:ea typeface="微软雅黑" panose="020B0503020204020204" pitchFamily="34" charset="-122"/>
                  </a:rPr>
                  <a:t>0.01</a:t>
                </a:r>
              </a:p>
              <a:p>
                <a:pPr marL="285750" indent="-285750" fontAlgn="auto">
                  <a:spcBef>
                    <a:spcPts val="0"/>
                  </a:spcBef>
                  <a:spcAft>
                    <a:spcPts val="0"/>
                  </a:spcAft>
                  <a:buFont typeface="Wingdings" panose="05000000000000000000" pitchFamily="2" charset="2"/>
                  <a:buChar char="Ø"/>
                </a:pPr>
                <a:endParaRPr lang="en-US" altLang="zh-CN" sz="2400" dirty="0">
                  <a:latin typeface="微软雅黑" panose="020B0503020204020204" pitchFamily="34" charset="-122"/>
                  <a:ea typeface="微软雅黑" panose="020B0503020204020204" pitchFamily="34" charset="-122"/>
                </a:endParaRPr>
              </a:p>
              <a:p>
                <a:pPr marL="285750" indent="-285750" fontAlgn="auto">
                  <a:spcBef>
                    <a:spcPts val="0"/>
                  </a:spcBef>
                  <a:spcAft>
                    <a:spcPts val="0"/>
                  </a:spcAft>
                  <a:buFont typeface="Wingdings" panose="05000000000000000000" pitchFamily="2" charset="2"/>
                  <a:buChar char="Ø"/>
                </a:pPr>
                <a:r>
                  <a:rPr lang="zh-CN" altLang="en-US" sz="2400" dirty="0">
                    <a:latin typeface="微软雅黑" panose="020B0503020204020204" pitchFamily="34" charset="-122"/>
                    <a:ea typeface="微软雅黑" panose="020B0503020204020204" pitchFamily="34" charset="-122"/>
                  </a:rPr>
                  <a:t>选取了非极化碎裂函数</a:t>
                </a:r>
                <a14:m>
                  <m:oMath xmlns:m="http://schemas.openxmlformats.org/officeDocument/2006/math">
                    <m:r>
                      <a:rPr lang="en-US" altLang="zh-CN" sz="2400" b="0" i="1" smtClean="0">
                        <a:latin typeface="Cambria Math" panose="02040503050406030204" pitchFamily="18" charset="0"/>
                        <a:ea typeface="微软雅黑" panose="020B0503020204020204" pitchFamily="34" charset="-122"/>
                      </a:rPr>
                      <m:t>𝑧</m:t>
                    </m:r>
                    <m:sSubSup>
                      <m:sSubSupPr>
                        <m:ctrlPr>
                          <a:rPr lang="en-US" altLang="zh-CN" sz="2400" b="0" i="1" smtClean="0">
                            <a:latin typeface="Cambria Math" panose="02040503050406030204" pitchFamily="18" charset="0"/>
                            <a:ea typeface="微软雅黑" panose="020B0503020204020204" pitchFamily="34" charset="-122"/>
                          </a:rPr>
                        </m:ctrlPr>
                      </m:sSubSupPr>
                      <m:e>
                        <m:r>
                          <a:rPr lang="en-US" altLang="zh-CN" sz="2400" b="0" i="1" smtClean="0">
                            <a:latin typeface="Cambria Math" panose="02040503050406030204" pitchFamily="18" charset="0"/>
                            <a:ea typeface="微软雅黑" panose="020B0503020204020204" pitchFamily="34" charset="-122"/>
                          </a:rPr>
                          <m:t>𝐷</m:t>
                        </m:r>
                      </m:e>
                      <m:sub>
                        <m:r>
                          <a:rPr lang="en-US" altLang="zh-CN" sz="2400" b="0" i="1" smtClean="0">
                            <a:latin typeface="Cambria Math" panose="02040503050406030204" pitchFamily="18" charset="0"/>
                            <a:ea typeface="微软雅黑" panose="020B0503020204020204" pitchFamily="34" charset="-122"/>
                          </a:rPr>
                          <m:t>1</m:t>
                        </m:r>
                      </m:sub>
                      <m:sup>
                        <m:r>
                          <a:rPr lang="en-US" altLang="zh-CN" sz="2400" b="0" i="1" smtClean="0">
                            <a:latin typeface="Cambria Math" panose="02040503050406030204" pitchFamily="18" charset="0"/>
                            <a:ea typeface="微软雅黑" panose="020B0503020204020204" pitchFamily="34" charset="-122"/>
                          </a:rPr>
                          <m:t>𝑝</m:t>
                        </m:r>
                        <m:r>
                          <a:rPr lang="en-US" altLang="zh-CN" sz="2400" b="0" i="1" smtClean="0">
                            <a:latin typeface="Cambria Math" panose="02040503050406030204" pitchFamily="18" charset="0"/>
                            <a:ea typeface="微软雅黑" panose="020B0503020204020204" pitchFamily="34" charset="-122"/>
                          </a:rPr>
                          <m:t>/</m:t>
                        </m:r>
                        <m:r>
                          <a:rPr lang="en-US" altLang="zh-CN" sz="2400" b="0" i="1" smtClean="0">
                            <a:latin typeface="Cambria Math" panose="02040503050406030204" pitchFamily="18" charset="0"/>
                            <a:ea typeface="微软雅黑" panose="020B0503020204020204" pitchFamily="34" charset="-122"/>
                          </a:rPr>
                          <m:t>𝑔</m:t>
                        </m:r>
                      </m:sup>
                    </m:sSubSup>
                    <m:d>
                      <m:dPr>
                        <m:ctrlPr>
                          <a:rPr lang="en-US" altLang="zh-CN" sz="2400" b="0" i="1" smtClean="0">
                            <a:latin typeface="Cambria Math" panose="02040503050406030204" pitchFamily="18" charset="0"/>
                            <a:ea typeface="微软雅黑" panose="020B0503020204020204" pitchFamily="34" charset="-122"/>
                          </a:rPr>
                        </m:ctrlPr>
                      </m:dPr>
                      <m:e>
                        <m:r>
                          <a:rPr lang="en-US" altLang="zh-CN" sz="2400" b="0" i="1" smtClean="0">
                            <a:latin typeface="Cambria Math" panose="02040503050406030204" pitchFamily="18" charset="0"/>
                            <a:ea typeface="微软雅黑" panose="020B0503020204020204" pitchFamily="34" charset="-122"/>
                          </a:rPr>
                          <m:t>𝑧</m:t>
                        </m:r>
                      </m:e>
                    </m:d>
                    <m:r>
                      <a:rPr lang="zh-CN" altLang="en-US" sz="2400" i="1">
                        <a:latin typeface="Cambria Math" panose="02040503050406030204" pitchFamily="18" charset="0"/>
                        <a:ea typeface="微软雅黑" panose="020B0503020204020204" pitchFamily="34" charset="-122"/>
                      </a:rPr>
                      <m:t>的</m:t>
                    </m:r>
                  </m:oMath>
                </a14:m>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作为误差</a:t>
                </a:r>
              </a:p>
            </p:txBody>
          </p:sp>
        </mc:Choice>
        <mc:Fallback>
          <p:sp>
            <p:nvSpPr>
              <p:cNvPr id="4" name="矩形 3">
                <a:extLst>
                  <a:ext uri="{FF2B5EF4-FFF2-40B4-BE49-F238E27FC236}">
                    <a16:creationId xmlns:a16="http://schemas.microsoft.com/office/drawing/2014/main" id="{FDE604AC-2CD9-51F8-B1C2-8849F3F94293}"/>
                  </a:ext>
                </a:extLst>
              </p:cNvPr>
              <p:cNvSpPr>
                <a:spLocks noRot="1" noChangeAspect="1" noMove="1" noResize="1" noEditPoints="1" noAdjustHandles="1" noChangeArrowheads="1" noChangeShapeType="1" noTextEdit="1"/>
              </p:cNvSpPr>
              <p:nvPr/>
            </p:nvSpPr>
            <p:spPr>
              <a:xfrm>
                <a:off x="5774160" y="2071122"/>
                <a:ext cx="4960516" cy="3589829"/>
              </a:xfrm>
              <a:prstGeom prst="rect">
                <a:avLst/>
              </a:prstGeom>
              <a:blipFill>
                <a:blip r:embed="rId3"/>
                <a:stretch>
                  <a:fillRect l="-1597" t="-1358" b="-28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7040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E2AFE7B-75FE-FB76-48FF-8018B0269E27}"/>
              </a:ext>
            </a:extLst>
          </p:cNvPr>
          <p:cNvSpPr>
            <a:spLocks noGrp="1"/>
          </p:cNvSpPr>
          <p:nvPr>
            <p:ph type="sldNum" sz="quarter" idx="12"/>
          </p:nvPr>
        </p:nvSpPr>
        <p:spPr/>
        <p:txBody>
          <a:bodyPr/>
          <a:lstStyle/>
          <a:p>
            <a:fld id="{94E020D2-E016-4DFA-9233-E593B6DE9BDE}" type="slidenum">
              <a:rPr lang="zh-CN" altLang="en-US" smtClean="0"/>
              <a:pPr/>
              <a:t>16</a:t>
            </a:fld>
            <a:endParaRPr lang="zh-CN" altLang="en-US" dirty="0"/>
          </a:p>
        </p:txBody>
      </p:sp>
      <p:sp>
        <p:nvSpPr>
          <p:cNvPr id="3" name="文本占位符 2">
            <a:extLst>
              <a:ext uri="{FF2B5EF4-FFF2-40B4-BE49-F238E27FC236}">
                <a16:creationId xmlns:a16="http://schemas.microsoft.com/office/drawing/2014/main" id="{B02A2294-F7BE-201B-7031-5F69D5B6DEE1}"/>
              </a:ext>
            </a:extLst>
          </p:cNvPr>
          <p:cNvSpPr>
            <a:spLocks noGrp="1"/>
          </p:cNvSpPr>
          <p:nvPr>
            <p:ph type="body" sz="quarter" idx="13"/>
          </p:nvPr>
        </p:nvSpPr>
        <p:spPr/>
        <p:txBody>
          <a:bodyPr/>
          <a:lstStyle/>
          <a:p>
            <a:r>
              <a:rPr lang="zh-CN" altLang="en-US" dirty="0"/>
              <a:t>旁观者模型下胶子的碎裂函数</a:t>
            </a:r>
          </a:p>
        </p:txBody>
      </p:sp>
      <p:pic>
        <p:nvPicPr>
          <p:cNvPr id="9" name="图片 8">
            <a:extLst>
              <a:ext uri="{FF2B5EF4-FFF2-40B4-BE49-F238E27FC236}">
                <a16:creationId xmlns:a16="http://schemas.microsoft.com/office/drawing/2014/main" id="{A6A52EA5-E02D-AA57-CF6F-CF7E79B6DEB7}"/>
              </a:ext>
            </a:extLst>
          </p:cNvPr>
          <p:cNvPicPr>
            <a:picLocks noChangeAspect="1"/>
          </p:cNvPicPr>
          <p:nvPr/>
        </p:nvPicPr>
        <p:blipFill>
          <a:blip r:embed="rId2"/>
          <a:stretch>
            <a:fillRect/>
          </a:stretch>
        </p:blipFill>
        <p:spPr>
          <a:xfrm>
            <a:off x="4194185" y="945991"/>
            <a:ext cx="3803629" cy="530203"/>
          </a:xfrm>
          <a:prstGeom prst="rect">
            <a:avLst/>
          </a:prstGeom>
        </p:spPr>
      </p:pic>
      <p:pic>
        <p:nvPicPr>
          <p:cNvPr id="11" name="图片 10">
            <a:extLst>
              <a:ext uri="{FF2B5EF4-FFF2-40B4-BE49-F238E27FC236}">
                <a16:creationId xmlns:a16="http://schemas.microsoft.com/office/drawing/2014/main" id="{822C50AA-18E2-B802-9C45-3E0891BA5911}"/>
              </a:ext>
            </a:extLst>
          </p:cNvPr>
          <p:cNvPicPr>
            <a:picLocks noChangeAspect="1"/>
          </p:cNvPicPr>
          <p:nvPr/>
        </p:nvPicPr>
        <p:blipFill>
          <a:blip r:embed="rId3"/>
          <a:stretch>
            <a:fillRect/>
          </a:stretch>
        </p:blipFill>
        <p:spPr>
          <a:xfrm>
            <a:off x="1954270" y="1519341"/>
            <a:ext cx="8283458" cy="5202134"/>
          </a:xfrm>
          <a:prstGeom prst="rect">
            <a:avLst/>
          </a:prstGeom>
        </p:spPr>
      </p:pic>
      <p:sp>
        <p:nvSpPr>
          <p:cNvPr id="12" name="文本框 11">
            <a:extLst>
              <a:ext uri="{FF2B5EF4-FFF2-40B4-BE49-F238E27FC236}">
                <a16:creationId xmlns:a16="http://schemas.microsoft.com/office/drawing/2014/main" id="{70FC1243-EE7C-A6D0-15FD-C54F7E5F7D0C}"/>
              </a:ext>
            </a:extLst>
          </p:cNvPr>
          <p:cNvSpPr txBox="1"/>
          <p:nvPr/>
        </p:nvSpPr>
        <p:spPr>
          <a:xfrm>
            <a:off x="0" y="945991"/>
            <a:ext cx="2057400"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T-even</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828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F4097B6F-C92A-A076-5AC0-722A26DC664C}"/>
              </a:ext>
            </a:extLst>
          </p:cNvPr>
          <p:cNvSpPr>
            <a:spLocks noGrp="1"/>
          </p:cNvSpPr>
          <p:nvPr>
            <p:ph type="sldNum" sz="quarter" idx="12"/>
          </p:nvPr>
        </p:nvSpPr>
        <p:spPr/>
        <p:txBody>
          <a:bodyPr/>
          <a:lstStyle/>
          <a:p>
            <a:fld id="{94E020D2-E016-4DFA-9233-E593B6DE9BDE}" type="slidenum">
              <a:rPr lang="zh-CN" altLang="en-US" smtClean="0"/>
              <a:pPr/>
              <a:t>17</a:t>
            </a:fld>
            <a:endParaRPr lang="zh-CN" altLang="en-US" dirty="0"/>
          </a:p>
        </p:txBody>
      </p:sp>
      <p:sp>
        <p:nvSpPr>
          <p:cNvPr id="3" name="文本占位符 2">
            <a:extLst>
              <a:ext uri="{FF2B5EF4-FFF2-40B4-BE49-F238E27FC236}">
                <a16:creationId xmlns:a16="http://schemas.microsoft.com/office/drawing/2014/main" id="{0E0742BC-4642-0BF3-8AB2-B34CD56011F2}"/>
              </a:ext>
            </a:extLst>
          </p:cNvPr>
          <p:cNvSpPr>
            <a:spLocks noGrp="1"/>
          </p:cNvSpPr>
          <p:nvPr>
            <p:ph type="body" sz="quarter" idx="13"/>
          </p:nvPr>
        </p:nvSpPr>
        <p:spPr/>
        <p:txBody>
          <a:bodyPr/>
          <a:lstStyle/>
          <a:p>
            <a:r>
              <a:rPr lang="zh-CN" altLang="en-US" dirty="0"/>
              <a:t>数值结果</a:t>
            </a:r>
          </a:p>
        </p:txBody>
      </p:sp>
      <p:pic>
        <p:nvPicPr>
          <p:cNvPr id="5" name="图片 4">
            <a:extLst>
              <a:ext uri="{FF2B5EF4-FFF2-40B4-BE49-F238E27FC236}">
                <a16:creationId xmlns:a16="http://schemas.microsoft.com/office/drawing/2014/main" id="{BFBB8045-6C59-6AC7-C35D-26A510C3727F}"/>
              </a:ext>
            </a:extLst>
          </p:cNvPr>
          <p:cNvPicPr>
            <a:picLocks noChangeAspect="1"/>
          </p:cNvPicPr>
          <p:nvPr/>
        </p:nvPicPr>
        <p:blipFill>
          <a:blip r:embed="rId2"/>
          <a:stretch>
            <a:fillRect/>
          </a:stretch>
        </p:blipFill>
        <p:spPr>
          <a:xfrm>
            <a:off x="390525" y="1332444"/>
            <a:ext cx="8009723" cy="5106456"/>
          </a:xfrm>
          <a:prstGeom prst="rect">
            <a:avLst/>
          </a:prstGeom>
        </p:spPr>
      </p:pic>
      <p:pic>
        <p:nvPicPr>
          <p:cNvPr id="7" name="图片 6">
            <a:extLst>
              <a:ext uri="{FF2B5EF4-FFF2-40B4-BE49-F238E27FC236}">
                <a16:creationId xmlns:a16="http://schemas.microsoft.com/office/drawing/2014/main" id="{7254D3BF-947B-D2E6-EA31-0A8A2EC86DA3}"/>
              </a:ext>
            </a:extLst>
          </p:cNvPr>
          <p:cNvPicPr>
            <a:picLocks noChangeAspect="1"/>
          </p:cNvPicPr>
          <p:nvPr/>
        </p:nvPicPr>
        <p:blipFill>
          <a:blip r:embed="rId3"/>
          <a:stretch>
            <a:fillRect/>
          </a:stretch>
        </p:blipFill>
        <p:spPr>
          <a:xfrm>
            <a:off x="8400248" y="2377489"/>
            <a:ext cx="3792390" cy="2311211"/>
          </a:xfrm>
          <a:prstGeom prst="rect">
            <a:avLst/>
          </a:prstGeom>
        </p:spPr>
      </p:pic>
      <p:sp>
        <p:nvSpPr>
          <p:cNvPr id="4" name="文本框 3">
            <a:extLst>
              <a:ext uri="{FF2B5EF4-FFF2-40B4-BE49-F238E27FC236}">
                <a16:creationId xmlns:a16="http://schemas.microsoft.com/office/drawing/2014/main" id="{13095DFC-40CC-30C7-5CC2-3BC82680DEC3}"/>
              </a:ext>
            </a:extLst>
          </p:cNvPr>
          <p:cNvSpPr txBox="1"/>
          <p:nvPr/>
        </p:nvSpPr>
        <p:spPr>
          <a:xfrm>
            <a:off x="0" y="938607"/>
            <a:ext cx="2057400"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T-odd</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428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CA3CE49-6016-EEB4-495C-1D613E74CE9E}"/>
              </a:ext>
            </a:extLst>
          </p:cNvPr>
          <p:cNvSpPr>
            <a:spLocks noGrp="1"/>
          </p:cNvSpPr>
          <p:nvPr>
            <p:ph type="sldNum" sz="quarter" idx="12"/>
          </p:nvPr>
        </p:nvSpPr>
        <p:spPr/>
        <p:txBody>
          <a:bodyPr/>
          <a:lstStyle/>
          <a:p>
            <a:fld id="{94E020D2-E016-4DFA-9233-E593B6DE9BDE}" type="slidenum">
              <a:rPr lang="zh-CN" altLang="en-US" smtClean="0"/>
              <a:pPr/>
              <a:t>18</a:t>
            </a:fld>
            <a:endParaRPr lang="zh-CN" altLang="en-US" dirty="0"/>
          </a:p>
        </p:txBody>
      </p:sp>
      <p:sp>
        <p:nvSpPr>
          <p:cNvPr id="3" name="文本占位符 2">
            <a:extLst>
              <a:ext uri="{FF2B5EF4-FFF2-40B4-BE49-F238E27FC236}">
                <a16:creationId xmlns:a16="http://schemas.microsoft.com/office/drawing/2014/main" id="{DDD182E1-EE0B-E7EC-7F0B-F057080598A1}"/>
              </a:ext>
            </a:extLst>
          </p:cNvPr>
          <p:cNvSpPr>
            <a:spLocks noGrp="1"/>
          </p:cNvSpPr>
          <p:nvPr>
            <p:ph type="body" sz="quarter" idx="13"/>
          </p:nvPr>
        </p:nvSpPr>
        <p:spPr/>
        <p:txBody>
          <a:bodyPr/>
          <a:lstStyle/>
          <a:p>
            <a:r>
              <a:rPr lang="zh-CN" altLang="en-US" dirty="0"/>
              <a:t>旁观者模型下胶子的碎裂函数</a:t>
            </a:r>
          </a:p>
        </p:txBody>
      </p:sp>
      <p:pic>
        <p:nvPicPr>
          <p:cNvPr id="5" name="图片 4">
            <a:extLst>
              <a:ext uri="{FF2B5EF4-FFF2-40B4-BE49-F238E27FC236}">
                <a16:creationId xmlns:a16="http://schemas.microsoft.com/office/drawing/2014/main" id="{9282C05A-D453-F536-649A-CB8B810C5518}"/>
              </a:ext>
            </a:extLst>
          </p:cNvPr>
          <p:cNvPicPr>
            <a:picLocks noChangeAspect="1"/>
          </p:cNvPicPr>
          <p:nvPr/>
        </p:nvPicPr>
        <p:blipFill>
          <a:blip r:embed="rId2"/>
          <a:stretch>
            <a:fillRect/>
          </a:stretch>
        </p:blipFill>
        <p:spPr>
          <a:xfrm>
            <a:off x="1522742" y="1011107"/>
            <a:ext cx="9146516" cy="5660929"/>
          </a:xfrm>
          <a:prstGeom prst="rect">
            <a:avLst/>
          </a:prstGeom>
        </p:spPr>
      </p:pic>
      <p:sp>
        <p:nvSpPr>
          <p:cNvPr id="6" name="文本框 5">
            <a:extLst>
              <a:ext uri="{FF2B5EF4-FFF2-40B4-BE49-F238E27FC236}">
                <a16:creationId xmlns:a16="http://schemas.microsoft.com/office/drawing/2014/main" id="{09E12207-3F41-6617-77C3-141BDF53DB18}"/>
              </a:ext>
            </a:extLst>
          </p:cNvPr>
          <p:cNvSpPr txBox="1"/>
          <p:nvPr/>
        </p:nvSpPr>
        <p:spPr>
          <a:xfrm>
            <a:off x="0" y="945991"/>
            <a:ext cx="2057400"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T-even</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3546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2D59467-BFA7-6163-E481-764389D29308}"/>
              </a:ext>
            </a:extLst>
          </p:cNvPr>
          <p:cNvSpPr>
            <a:spLocks noGrp="1"/>
          </p:cNvSpPr>
          <p:nvPr>
            <p:ph type="sldNum" sz="quarter" idx="12"/>
          </p:nvPr>
        </p:nvSpPr>
        <p:spPr/>
        <p:txBody>
          <a:bodyPr/>
          <a:lstStyle/>
          <a:p>
            <a:fld id="{94E020D2-E016-4DFA-9233-E593B6DE9BDE}" type="slidenum">
              <a:rPr lang="zh-CN" altLang="en-US" smtClean="0"/>
              <a:pPr/>
              <a:t>19</a:t>
            </a:fld>
            <a:endParaRPr lang="zh-CN" altLang="en-US" dirty="0"/>
          </a:p>
        </p:txBody>
      </p:sp>
      <p:sp>
        <p:nvSpPr>
          <p:cNvPr id="3" name="文本占位符 2">
            <a:extLst>
              <a:ext uri="{FF2B5EF4-FFF2-40B4-BE49-F238E27FC236}">
                <a16:creationId xmlns:a16="http://schemas.microsoft.com/office/drawing/2014/main" id="{063D6A0F-DB69-BEBD-5690-8C070A591021}"/>
              </a:ext>
            </a:extLst>
          </p:cNvPr>
          <p:cNvSpPr>
            <a:spLocks noGrp="1"/>
          </p:cNvSpPr>
          <p:nvPr>
            <p:ph type="body" sz="quarter" idx="13"/>
          </p:nvPr>
        </p:nvSpPr>
        <p:spPr/>
        <p:txBody>
          <a:bodyPr/>
          <a:lstStyle/>
          <a:p>
            <a:r>
              <a:rPr lang="zh-CN" altLang="en-US" dirty="0"/>
              <a:t>数值结果</a:t>
            </a:r>
          </a:p>
        </p:txBody>
      </p:sp>
      <p:pic>
        <p:nvPicPr>
          <p:cNvPr id="5" name="图片 4">
            <a:extLst>
              <a:ext uri="{FF2B5EF4-FFF2-40B4-BE49-F238E27FC236}">
                <a16:creationId xmlns:a16="http://schemas.microsoft.com/office/drawing/2014/main" id="{8ABAFA69-6BC4-E96D-BB16-452C1A54BB80}"/>
              </a:ext>
            </a:extLst>
          </p:cNvPr>
          <p:cNvPicPr>
            <a:picLocks noChangeAspect="1"/>
          </p:cNvPicPr>
          <p:nvPr/>
        </p:nvPicPr>
        <p:blipFill>
          <a:blip r:embed="rId2"/>
          <a:stretch>
            <a:fillRect/>
          </a:stretch>
        </p:blipFill>
        <p:spPr>
          <a:xfrm>
            <a:off x="260367" y="1400625"/>
            <a:ext cx="8018939" cy="5320850"/>
          </a:xfrm>
          <a:prstGeom prst="rect">
            <a:avLst/>
          </a:prstGeom>
        </p:spPr>
      </p:pic>
      <p:pic>
        <p:nvPicPr>
          <p:cNvPr id="9" name="图片 8">
            <a:extLst>
              <a:ext uri="{FF2B5EF4-FFF2-40B4-BE49-F238E27FC236}">
                <a16:creationId xmlns:a16="http://schemas.microsoft.com/office/drawing/2014/main" id="{BC7B6C13-B77B-7957-011C-EEA80609A095}"/>
              </a:ext>
            </a:extLst>
          </p:cNvPr>
          <p:cNvPicPr>
            <a:picLocks noChangeAspect="1"/>
          </p:cNvPicPr>
          <p:nvPr/>
        </p:nvPicPr>
        <p:blipFill>
          <a:blip r:embed="rId3"/>
          <a:stretch>
            <a:fillRect/>
          </a:stretch>
        </p:blipFill>
        <p:spPr>
          <a:xfrm>
            <a:off x="8146971" y="2044560"/>
            <a:ext cx="4045029" cy="1282715"/>
          </a:xfrm>
          <a:prstGeom prst="rect">
            <a:avLst/>
          </a:prstGeom>
        </p:spPr>
      </p:pic>
      <p:pic>
        <p:nvPicPr>
          <p:cNvPr id="11" name="图片 10">
            <a:extLst>
              <a:ext uri="{FF2B5EF4-FFF2-40B4-BE49-F238E27FC236}">
                <a16:creationId xmlns:a16="http://schemas.microsoft.com/office/drawing/2014/main" id="{675831FE-1F03-F07D-DEC4-BBC836A70763}"/>
              </a:ext>
            </a:extLst>
          </p:cNvPr>
          <p:cNvPicPr>
            <a:picLocks noChangeAspect="1"/>
          </p:cNvPicPr>
          <p:nvPr/>
        </p:nvPicPr>
        <p:blipFill>
          <a:blip r:embed="rId4"/>
          <a:stretch>
            <a:fillRect/>
          </a:stretch>
        </p:blipFill>
        <p:spPr>
          <a:xfrm>
            <a:off x="8146971" y="3541305"/>
            <a:ext cx="4045029" cy="679136"/>
          </a:xfrm>
          <a:prstGeom prst="rect">
            <a:avLst/>
          </a:prstGeom>
        </p:spPr>
      </p:pic>
      <p:pic>
        <p:nvPicPr>
          <p:cNvPr id="15" name="图片 14">
            <a:extLst>
              <a:ext uri="{FF2B5EF4-FFF2-40B4-BE49-F238E27FC236}">
                <a16:creationId xmlns:a16="http://schemas.microsoft.com/office/drawing/2014/main" id="{9113FF78-8FD8-4187-9BD3-0C33630790E3}"/>
              </a:ext>
            </a:extLst>
          </p:cNvPr>
          <p:cNvPicPr>
            <a:picLocks noChangeAspect="1"/>
          </p:cNvPicPr>
          <p:nvPr/>
        </p:nvPicPr>
        <p:blipFill>
          <a:blip r:embed="rId5"/>
          <a:stretch>
            <a:fillRect/>
          </a:stretch>
        </p:blipFill>
        <p:spPr>
          <a:xfrm>
            <a:off x="8279306" y="4308932"/>
            <a:ext cx="3090069" cy="679136"/>
          </a:xfrm>
          <a:prstGeom prst="rect">
            <a:avLst/>
          </a:prstGeom>
        </p:spPr>
      </p:pic>
      <p:pic>
        <p:nvPicPr>
          <p:cNvPr id="17" name="图片 16">
            <a:extLst>
              <a:ext uri="{FF2B5EF4-FFF2-40B4-BE49-F238E27FC236}">
                <a16:creationId xmlns:a16="http://schemas.microsoft.com/office/drawing/2014/main" id="{80BCB4BD-BF73-86FE-EC57-E9C9AAAFF794}"/>
              </a:ext>
            </a:extLst>
          </p:cNvPr>
          <p:cNvPicPr>
            <a:picLocks noChangeAspect="1"/>
          </p:cNvPicPr>
          <p:nvPr/>
        </p:nvPicPr>
        <p:blipFill>
          <a:blip r:embed="rId6"/>
          <a:stretch>
            <a:fillRect/>
          </a:stretch>
        </p:blipFill>
        <p:spPr>
          <a:xfrm>
            <a:off x="8610600" y="5112207"/>
            <a:ext cx="3090070" cy="596703"/>
          </a:xfrm>
          <a:prstGeom prst="rect">
            <a:avLst/>
          </a:prstGeom>
        </p:spPr>
      </p:pic>
      <p:sp>
        <p:nvSpPr>
          <p:cNvPr id="4" name="文本框 3">
            <a:extLst>
              <a:ext uri="{FF2B5EF4-FFF2-40B4-BE49-F238E27FC236}">
                <a16:creationId xmlns:a16="http://schemas.microsoft.com/office/drawing/2014/main" id="{D1D9FA20-2B24-4FA3-8FD3-8A1DC3519F23}"/>
              </a:ext>
            </a:extLst>
          </p:cNvPr>
          <p:cNvSpPr txBox="1"/>
          <p:nvPr/>
        </p:nvSpPr>
        <p:spPr>
          <a:xfrm>
            <a:off x="8279306" y="1398819"/>
            <a:ext cx="2251881"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Positivity bounds:</a:t>
            </a:r>
            <a:endParaRPr lang="zh-CN" altLang="en-US"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70DF498B-2AF3-D5A8-16AD-848B64F0788E}"/>
              </a:ext>
            </a:extLst>
          </p:cNvPr>
          <p:cNvSpPr txBox="1"/>
          <p:nvPr/>
        </p:nvSpPr>
        <p:spPr>
          <a:xfrm>
            <a:off x="0" y="938607"/>
            <a:ext cx="2057400"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T-odd</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783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CDAA061-E9FD-A268-1393-22BA53A088E8}"/>
              </a:ext>
            </a:extLst>
          </p:cNvPr>
          <p:cNvSpPr>
            <a:spLocks noGrp="1"/>
          </p:cNvSpPr>
          <p:nvPr>
            <p:ph type="sldNum" sz="quarter" idx="12"/>
          </p:nvPr>
        </p:nvSpPr>
        <p:spPr/>
        <p:txBody>
          <a:bodyPr/>
          <a:lstStyle/>
          <a:p>
            <a:fld id="{94E020D2-E016-4DFA-9233-E593B6DE9BDE}" type="slidenum">
              <a:rPr lang="zh-CN" altLang="en-US" smtClean="0"/>
              <a:pPr/>
              <a:t>2</a:t>
            </a:fld>
            <a:endParaRPr lang="zh-CN" altLang="en-US" dirty="0"/>
          </a:p>
        </p:txBody>
      </p:sp>
      <p:sp>
        <p:nvSpPr>
          <p:cNvPr id="3" name="文本占位符 2">
            <a:extLst>
              <a:ext uri="{FF2B5EF4-FFF2-40B4-BE49-F238E27FC236}">
                <a16:creationId xmlns:a16="http://schemas.microsoft.com/office/drawing/2014/main" id="{013311C8-8AD6-E764-7C32-0BFF3DFDB9BD}"/>
              </a:ext>
            </a:extLst>
          </p:cNvPr>
          <p:cNvSpPr>
            <a:spLocks noGrp="1"/>
          </p:cNvSpPr>
          <p:nvPr>
            <p:ph type="body" sz="quarter" idx="13"/>
          </p:nvPr>
        </p:nvSpPr>
        <p:spPr/>
        <p:txBody>
          <a:bodyPr/>
          <a:lstStyle/>
          <a:p>
            <a:r>
              <a:rPr lang="zh-CN" altLang="en-US" dirty="0"/>
              <a:t>目录</a:t>
            </a:r>
          </a:p>
        </p:txBody>
      </p:sp>
      <p:sp>
        <p:nvSpPr>
          <p:cNvPr id="4" name="文本框 3">
            <a:extLst>
              <a:ext uri="{FF2B5EF4-FFF2-40B4-BE49-F238E27FC236}">
                <a16:creationId xmlns:a16="http://schemas.microsoft.com/office/drawing/2014/main" id="{C1925A51-2FD7-502B-A90F-D5F842F1BF94}"/>
              </a:ext>
            </a:extLst>
          </p:cNvPr>
          <p:cNvSpPr txBox="1"/>
          <p:nvPr/>
        </p:nvSpPr>
        <p:spPr>
          <a:xfrm>
            <a:off x="906373" y="1582340"/>
            <a:ext cx="10768173" cy="3693319"/>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rPr>
              <a:t>研究背景</a:t>
            </a:r>
            <a:endParaRPr lang="en-US" altLang="zh-CN" sz="3600" b="1" dirty="0">
              <a:latin typeface="微软雅黑" panose="020B0503020204020204" pitchFamily="34" charset="-122"/>
              <a:ea typeface="微软雅黑" panose="020B0503020204020204" pitchFamily="34" charset="-122"/>
              <a:cs typeface="Times New Roman" panose="02020603050405020304" pitchFamily="18" charset="0"/>
            </a:endParaRPr>
          </a:p>
          <a:p>
            <a:pPr marL="571500" indent="-571500">
              <a:lnSpc>
                <a:spcPct val="150000"/>
              </a:lnSpc>
              <a:buFont typeface="Wingdings" panose="05000000000000000000" pitchFamily="2" charset="2"/>
              <a:buChar char="Ø"/>
            </a:pPr>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sym typeface="+mn-lt"/>
              </a:rPr>
              <a:t>旁观者模型下胶子的碎裂函数</a:t>
            </a:r>
            <a:endParaRPr lang="en-US" altLang="zh-CN" sz="3600" b="1"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571500" indent="-571500">
              <a:lnSpc>
                <a:spcPct val="150000"/>
              </a:lnSpc>
              <a:buFont typeface="Wingdings" panose="05000000000000000000" pitchFamily="2" charset="2"/>
              <a:buChar char="Ø"/>
            </a:pPr>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sym typeface="+mn-lt"/>
              </a:rPr>
              <a:t>数值结果</a:t>
            </a:r>
            <a:endParaRPr lang="en-US" altLang="zh-CN" sz="3600" b="1" dirty="0">
              <a:latin typeface="微软雅黑" panose="020B0503020204020204" pitchFamily="34" charset="-122"/>
              <a:ea typeface="微软雅黑" panose="020B0503020204020204" pitchFamily="34" charset="-122"/>
              <a:cs typeface="Times New Roman" panose="02020603050405020304" pitchFamily="18" charset="0"/>
              <a:sym typeface="+mn-lt"/>
            </a:endParaRPr>
          </a:p>
          <a:p>
            <a:pPr marL="571500" indent="-571500">
              <a:lnSpc>
                <a:spcPct val="150000"/>
              </a:lnSpc>
              <a:buFont typeface="Wingdings" panose="05000000000000000000" pitchFamily="2" charset="2"/>
              <a:buChar char="Ø"/>
            </a:pPr>
            <a:r>
              <a:rPr lang="zh-CN" altLang="en-US" sz="3600" b="1" dirty="0">
                <a:latin typeface="微软雅黑" panose="020B0503020204020204" pitchFamily="34" charset="-122"/>
                <a:ea typeface="微软雅黑" panose="020B0503020204020204" pitchFamily="34" charset="-122"/>
                <a:cs typeface="Times New Roman" panose="02020603050405020304" pitchFamily="18" charset="0"/>
                <a:sym typeface="+mn-lt"/>
              </a:rPr>
              <a:t>总结</a:t>
            </a:r>
            <a:endParaRPr lang="zh-CN" altLang="en-US"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endParaRPr lang="zh-CN" altLang="en-US" dirty="0"/>
          </a:p>
        </p:txBody>
      </p:sp>
    </p:spTree>
    <p:extLst>
      <p:ext uri="{BB962C8B-B14F-4D97-AF65-F5344CB8AC3E}">
        <p14:creationId xmlns:p14="http://schemas.microsoft.com/office/powerpoint/2010/main" val="288404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91006"/>
            <a:ext cx="12192000" cy="2988207"/>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nvGrpSpPr>
          <p:cNvPr id="16" name="组合 15"/>
          <p:cNvGrpSpPr/>
          <p:nvPr/>
        </p:nvGrpSpPr>
        <p:grpSpPr>
          <a:xfrm>
            <a:off x="8569071" y="3860666"/>
            <a:ext cx="3182112" cy="914400"/>
            <a:chOff x="6815328" y="4705350"/>
            <a:chExt cx="4242816" cy="1219200"/>
          </a:xfrm>
        </p:grpSpPr>
        <p:sp>
          <p:nvSpPr>
            <p:cNvPr id="13" name="等腰三角形 1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 name="等腰三角形 1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5" name="等腰三角形 1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2" name="组合 121"/>
          <p:cNvGrpSpPr/>
          <p:nvPr/>
        </p:nvGrpSpPr>
        <p:grpSpPr>
          <a:xfrm>
            <a:off x="8569071" y="4052936"/>
            <a:ext cx="3182112" cy="914400"/>
            <a:chOff x="6815328" y="4705350"/>
            <a:chExt cx="4242816" cy="1219200"/>
          </a:xfrm>
        </p:grpSpPr>
        <p:sp>
          <p:nvSpPr>
            <p:cNvPr id="123" name="等腰三角形 12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4" name="等腰三角形 12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5" name="等腰三角形 12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6" name="组合 125"/>
          <p:cNvGrpSpPr/>
          <p:nvPr/>
        </p:nvGrpSpPr>
        <p:grpSpPr>
          <a:xfrm>
            <a:off x="8569071" y="4245205"/>
            <a:ext cx="3182112" cy="914400"/>
            <a:chOff x="6815328" y="4705350"/>
            <a:chExt cx="4242816" cy="1219200"/>
          </a:xfrm>
        </p:grpSpPr>
        <p:sp>
          <p:nvSpPr>
            <p:cNvPr id="127" name="等腰三角形 126"/>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8" name="等腰三角形 127"/>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9" name="等腰三角形 128"/>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0" name="组合 129"/>
          <p:cNvGrpSpPr/>
          <p:nvPr/>
        </p:nvGrpSpPr>
        <p:grpSpPr>
          <a:xfrm>
            <a:off x="8569071" y="4437474"/>
            <a:ext cx="3182112" cy="914400"/>
            <a:chOff x="6815328" y="4705350"/>
            <a:chExt cx="4242816" cy="1219200"/>
          </a:xfrm>
        </p:grpSpPr>
        <p:sp>
          <p:nvSpPr>
            <p:cNvPr id="131" name="等腰三角形 130"/>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2" name="等腰三角形 131"/>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3" name="等腰三角形 132"/>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4" name="组合 133"/>
          <p:cNvGrpSpPr/>
          <p:nvPr/>
        </p:nvGrpSpPr>
        <p:grpSpPr>
          <a:xfrm>
            <a:off x="8569071" y="4634261"/>
            <a:ext cx="3182112" cy="914400"/>
            <a:chOff x="6815328" y="4705350"/>
            <a:chExt cx="4242816" cy="1219200"/>
          </a:xfrm>
        </p:grpSpPr>
        <p:sp>
          <p:nvSpPr>
            <p:cNvPr id="135" name="等腰三角形 134"/>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6" name="等腰三角形 135"/>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7" name="等腰三角形 136"/>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8" name="组合 137"/>
          <p:cNvGrpSpPr/>
          <p:nvPr/>
        </p:nvGrpSpPr>
        <p:grpSpPr>
          <a:xfrm>
            <a:off x="8569071" y="4822013"/>
            <a:ext cx="3182112" cy="914400"/>
            <a:chOff x="6815328" y="4705350"/>
            <a:chExt cx="4242816" cy="1219200"/>
          </a:xfrm>
        </p:grpSpPr>
        <p:sp>
          <p:nvSpPr>
            <p:cNvPr id="139" name="等腰三角形 138"/>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0" name="等腰三角形 139"/>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1" name="等腰三角形 140"/>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pic>
        <p:nvPicPr>
          <p:cNvPr id="33" name="图片 32">
            <a:extLst>
              <a:ext uri="{FF2B5EF4-FFF2-40B4-BE49-F238E27FC236}">
                <a16:creationId xmlns:a16="http://schemas.microsoft.com/office/drawing/2014/main" id="{61A2EC27-C1B8-4531-8547-F1449E761EB7}"/>
              </a:ext>
            </a:extLst>
          </p:cNvPr>
          <p:cNvPicPr>
            <a:picLocks noChangeAspect="1"/>
          </p:cNvPicPr>
          <p:nvPr/>
        </p:nvPicPr>
        <p:blipFill>
          <a:blip r:embed="rId2"/>
          <a:stretch>
            <a:fillRect/>
          </a:stretch>
        </p:blipFill>
        <p:spPr>
          <a:xfrm>
            <a:off x="0" y="0"/>
            <a:ext cx="1602740" cy="1520825"/>
          </a:xfrm>
          <a:prstGeom prst="rect">
            <a:avLst/>
          </a:prstGeom>
        </p:spPr>
      </p:pic>
      <p:sp>
        <p:nvSpPr>
          <p:cNvPr id="3" name="文本框 2">
            <a:extLst>
              <a:ext uri="{FF2B5EF4-FFF2-40B4-BE49-F238E27FC236}">
                <a16:creationId xmlns:a16="http://schemas.microsoft.com/office/drawing/2014/main" id="{0FB7CE09-A5F5-EAE6-1C07-44A36483C234}"/>
              </a:ext>
            </a:extLst>
          </p:cNvPr>
          <p:cNvSpPr txBox="1"/>
          <p:nvPr/>
        </p:nvSpPr>
        <p:spPr>
          <a:xfrm>
            <a:off x="258910" y="2521838"/>
            <a:ext cx="3136371" cy="1338828"/>
          </a:xfrm>
          <a:prstGeom prst="rect">
            <a:avLst/>
          </a:prstGeom>
          <a:noFill/>
        </p:spPr>
        <p:txBody>
          <a:bodyPr wrap="none" rtlCol="0">
            <a:spAutoFit/>
          </a:bodyPr>
          <a:lstStyle/>
          <a:p>
            <a:r>
              <a:rPr lang="en-US" altLang="zh-CN" sz="4050" b="1" dirty="0">
                <a:solidFill>
                  <a:srgbClr val="F4F4F4"/>
                </a:solidFill>
                <a:latin typeface="Segoe UI" panose="020B0502040204020203"/>
              </a:rPr>
              <a:t>PART FOUR </a:t>
            </a:r>
          </a:p>
          <a:p>
            <a:r>
              <a:rPr lang="zh-CN" altLang="en-US" sz="4050" b="1" dirty="0">
                <a:solidFill>
                  <a:schemeClr val="bg1"/>
                </a:solidFill>
                <a:latin typeface="Segoe UI" panose="020B0502040204020203"/>
              </a:rPr>
              <a:t>      总结</a:t>
            </a:r>
          </a:p>
        </p:txBody>
      </p:sp>
    </p:spTree>
    <p:extLst>
      <p:ext uri="{BB962C8B-B14F-4D97-AF65-F5344CB8AC3E}">
        <p14:creationId xmlns:p14="http://schemas.microsoft.com/office/powerpoint/2010/main" val="132720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EDD410-6C6C-722D-286A-05923D190D86}"/>
              </a:ext>
            </a:extLst>
          </p:cNvPr>
          <p:cNvSpPr>
            <a:spLocks noGrp="1"/>
          </p:cNvSpPr>
          <p:nvPr>
            <p:ph type="sldNum" sz="quarter" idx="12"/>
          </p:nvPr>
        </p:nvSpPr>
        <p:spPr/>
        <p:txBody>
          <a:bodyPr/>
          <a:lstStyle/>
          <a:p>
            <a:fld id="{94E020D2-E016-4DFA-9233-E593B6DE9BDE}" type="slidenum">
              <a:rPr lang="zh-CN" altLang="en-US" smtClean="0"/>
              <a:pPr/>
              <a:t>21</a:t>
            </a:fld>
            <a:endParaRPr lang="zh-CN" altLang="en-US" dirty="0"/>
          </a:p>
        </p:txBody>
      </p:sp>
      <p:sp>
        <p:nvSpPr>
          <p:cNvPr id="3" name="文本占位符 2">
            <a:extLst>
              <a:ext uri="{FF2B5EF4-FFF2-40B4-BE49-F238E27FC236}">
                <a16:creationId xmlns:a16="http://schemas.microsoft.com/office/drawing/2014/main" id="{AC439D35-C4EE-C9F6-F978-331F8F95EC04}"/>
              </a:ext>
            </a:extLst>
          </p:cNvPr>
          <p:cNvSpPr>
            <a:spLocks noGrp="1"/>
          </p:cNvSpPr>
          <p:nvPr>
            <p:ph type="body" sz="quarter" idx="13"/>
          </p:nvPr>
        </p:nvSpPr>
        <p:spPr/>
        <p:txBody>
          <a:bodyPr/>
          <a:lstStyle/>
          <a:p>
            <a:r>
              <a:rPr lang="zh-CN" altLang="en-US" dirty="0"/>
              <a:t>总结</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A1D5FF80-424D-0263-E6B4-35E5DA1820D1}"/>
                  </a:ext>
                </a:extLst>
              </p:cNvPr>
              <p:cNvSpPr/>
              <p:nvPr/>
            </p:nvSpPr>
            <p:spPr>
              <a:xfrm>
                <a:off x="721226" y="1720840"/>
                <a:ext cx="10327773" cy="3785652"/>
              </a:xfrm>
              <a:prstGeom prst="rect">
                <a:avLst/>
              </a:prstGeom>
            </p:spPr>
            <p:txBody>
              <a:bodyPr wrap="square">
                <a:spAutoFit/>
              </a:bodyPr>
              <a:lstStyle/>
              <a:p>
                <a:pPr marL="342900" indent="-342900">
                  <a:buFont typeface="+mj-lt"/>
                  <a:buAutoNum type="arabicPeriod"/>
                </a:pPr>
                <a:r>
                  <a:rPr lang="zh-CN" altLang="en-US" sz="2400" dirty="0">
                    <a:latin typeface="微软雅黑" panose="020B0503020204020204" pitchFamily="34" charset="-122"/>
                    <a:ea typeface="微软雅黑" panose="020B0503020204020204" pitchFamily="34" charset="-122"/>
                  </a:rPr>
                  <a:t>我们利用旁观者模型计算了时间反演为奇的胶子碎裂函数，考虑了所有可能的交换胶子的单圈图贡献，其中有两个图贡献为零。</a:t>
                </a:r>
                <a:endParaRPr lang="en-US" altLang="zh-CN" sz="2400" dirty="0">
                  <a:latin typeface="微软雅黑" panose="020B0503020204020204" pitchFamily="34" charset="-122"/>
                  <a:ea typeface="微软雅黑" panose="020B0503020204020204" pitchFamily="34" charset="-122"/>
                </a:endParaRPr>
              </a:p>
              <a:p>
                <a:pPr marL="342900" indent="-342900">
                  <a:buFont typeface="+mj-lt"/>
                  <a:buAutoNum type="arabicPeriod"/>
                </a:pPr>
                <a:endParaRPr lang="en-US" altLang="zh-CN" sz="240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2400" dirty="0">
                    <a:latin typeface="微软雅黑" panose="020B0503020204020204" pitchFamily="34" charset="-122"/>
                    <a:ea typeface="微软雅黑" panose="020B0503020204020204" pitchFamily="34" charset="-122"/>
                  </a:rPr>
                  <a:t>利用非极化胶子碎裂函数的拟合结果，给出</a:t>
                </a:r>
                <a:r>
                  <a:rPr lang="en-US" altLang="zh-CN" sz="2400" dirty="0">
                    <a:latin typeface="微软雅黑" panose="020B0503020204020204" pitchFamily="34" charset="-122"/>
                    <a:ea typeface="微软雅黑" panose="020B0503020204020204" pitchFamily="34" charset="-122"/>
                  </a:rPr>
                  <a:t>T-odd</a:t>
                </a:r>
                <a:r>
                  <a:rPr lang="zh-CN" altLang="en-US" sz="2400" dirty="0">
                    <a:latin typeface="微软雅黑" panose="020B0503020204020204" pitchFamily="34" charset="-122"/>
                    <a:ea typeface="微软雅黑" panose="020B0503020204020204" pitchFamily="34" charset="-122"/>
                  </a:rPr>
                  <a:t>碎裂函数对</a:t>
                </a:r>
                <a14:m>
                  <m:oMath xmlns:m="http://schemas.openxmlformats.org/officeDocument/2006/math">
                    <m:r>
                      <a:rPr lang="en-US" altLang="zh-CN" sz="2400" i="1" dirty="0" smtClean="0">
                        <a:latin typeface="Cambria Math" panose="02040503050406030204" pitchFamily="18" charset="0"/>
                        <a:ea typeface="微软雅黑" panose="020B0503020204020204" pitchFamily="34" charset="-122"/>
                      </a:rPr>
                      <m:t>𝑧</m:t>
                    </m:r>
                  </m:oMath>
                </a14:m>
                <a:r>
                  <a:rPr lang="zh-CN" altLang="en-US" sz="2400" dirty="0">
                    <a:latin typeface="微软雅黑" panose="020B0503020204020204" pitchFamily="34" charset="-122"/>
                    <a:ea typeface="微软雅黑" panose="020B0503020204020204" pitchFamily="34" charset="-122"/>
                  </a:rPr>
                  <a:t>和</a:t>
                </a:r>
                <a14:m>
                  <m:oMath xmlns:m="http://schemas.openxmlformats.org/officeDocument/2006/math">
                    <m:sSub>
                      <m:sSubPr>
                        <m:ctrlPr>
                          <a:rPr lang="en-US" altLang="zh-CN" sz="2400" i="1" dirty="0" smtClean="0">
                            <a:latin typeface="Cambria Math" panose="02040503050406030204" pitchFamily="18" charset="0"/>
                            <a:ea typeface="微软雅黑" panose="020B0503020204020204" pitchFamily="34" charset="-122"/>
                          </a:rPr>
                        </m:ctrlPr>
                      </m:sSubPr>
                      <m:e>
                        <m:r>
                          <m:rPr>
                            <m:sty m:val="p"/>
                          </m:rPr>
                          <a:rPr lang="en-US" altLang="zh-CN" sz="2400" i="1" dirty="0">
                            <a:latin typeface="Cambria Math" panose="02040503050406030204" pitchFamily="18" charset="0"/>
                            <a:ea typeface="微软雅黑" panose="020B0503020204020204" pitchFamily="34" charset="-122"/>
                          </a:rPr>
                          <m:t>k</m:t>
                        </m:r>
                      </m:e>
                      <m:sub>
                        <m:r>
                          <m:rPr>
                            <m:sty m:val="p"/>
                          </m:rPr>
                          <a:rPr lang="en-US" altLang="zh-CN" sz="2400" i="1" dirty="0">
                            <a:latin typeface="Cambria Math" panose="02040503050406030204" pitchFamily="18" charset="0"/>
                            <a:ea typeface="微软雅黑" panose="020B0503020204020204" pitchFamily="34" charset="-122"/>
                          </a:rPr>
                          <m:t>T</m:t>
                        </m:r>
                      </m:sub>
                    </m:sSub>
                  </m:oMath>
                </a14:m>
                <a:r>
                  <a:rPr lang="zh-CN" altLang="en-US" sz="2400" dirty="0">
                    <a:latin typeface="微软雅黑" panose="020B0503020204020204" pitchFamily="34" charset="-122"/>
                    <a:ea typeface="微软雅黑" panose="020B0503020204020204" pitchFamily="34" charset="-122"/>
                  </a:rPr>
                  <a:t>的依赖关系。</a:t>
                </a:r>
                <a:endParaRPr lang="en-US" altLang="zh-CN" sz="2400" dirty="0">
                  <a:latin typeface="微软雅黑" panose="020B0503020204020204" pitchFamily="34" charset="-122"/>
                  <a:ea typeface="微软雅黑" panose="020B0503020204020204" pitchFamily="34" charset="-122"/>
                </a:endParaRPr>
              </a:p>
              <a:p>
                <a:pPr marL="342900" indent="-342900">
                  <a:buFont typeface="+mj-lt"/>
                  <a:buAutoNum type="arabicPeriod"/>
                </a:pPr>
                <a:endParaRPr lang="en-US" altLang="zh-CN" sz="240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2400" dirty="0">
                    <a:latin typeface="微软雅黑" panose="020B0503020204020204" pitchFamily="34" charset="-122"/>
                    <a:ea typeface="微软雅黑" panose="020B0503020204020204" pitchFamily="34" charset="-122"/>
                  </a:rPr>
                  <a:t>模型的数值结果表明这些</a:t>
                </a:r>
                <a:r>
                  <a:rPr lang="en-US" altLang="zh-CN" sz="2400" dirty="0">
                    <a:latin typeface="微软雅黑" panose="020B0503020204020204" pitchFamily="34" charset="-122"/>
                    <a:ea typeface="微软雅黑" panose="020B0503020204020204" pitchFamily="34" charset="-122"/>
                  </a:rPr>
                  <a:t>T-odd</a:t>
                </a:r>
                <a:r>
                  <a:rPr lang="zh-CN" altLang="en-US" sz="2400" dirty="0">
                    <a:latin typeface="微软雅黑" panose="020B0503020204020204" pitchFamily="34" charset="-122"/>
                    <a:ea typeface="微软雅黑" panose="020B0503020204020204" pitchFamily="34" charset="-122"/>
                  </a:rPr>
                  <a:t>的</a:t>
                </a:r>
                <a:r>
                  <a:rPr lang="zh-CN" altLang="en-US" sz="2400">
                    <a:latin typeface="微软雅黑" panose="020B0503020204020204" pitchFamily="34" charset="-122"/>
                    <a:ea typeface="微软雅黑" panose="020B0503020204020204" pitchFamily="34" charset="-122"/>
                  </a:rPr>
                  <a:t>碎裂函数贡献是</a:t>
                </a:r>
                <a:r>
                  <a:rPr lang="zh-CN" altLang="en-US" sz="2400" dirty="0">
                    <a:latin typeface="微软雅黑" panose="020B0503020204020204" pitchFamily="34" charset="-122"/>
                    <a:ea typeface="微软雅黑" panose="020B0503020204020204" pitchFamily="34" charset="-122"/>
                  </a:rPr>
                  <a:t>可观的，可以期望对极化的靶或者束流的高能散射过程提供可观测的贡献。</a:t>
                </a:r>
                <a:endParaRPr lang="en-US" altLang="zh-CN" sz="2400" dirty="0">
                  <a:latin typeface="微软雅黑" panose="020B0503020204020204" pitchFamily="34" charset="-122"/>
                  <a:ea typeface="微软雅黑" panose="020B0503020204020204" pitchFamily="34" charset="-122"/>
                </a:endParaRPr>
              </a:p>
              <a:p>
                <a:pPr marL="342900" indent="-342900">
                  <a:buFont typeface="+mj-lt"/>
                  <a:buAutoNum type="arabicPeriod"/>
                </a:pPr>
                <a:endParaRPr lang="en-US" altLang="zh-CN" sz="2400" dirty="0">
                  <a:latin typeface="微软雅黑" panose="020B0503020204020204" pitchFamily="34" charset="-122"/>
                  <a:ea typeface="微软雅黑" panose="020B0503020204020204" pitchFamily="34" charset="-122"/>
                </a:endParaRPr>
              </a:p>
              <a:p>
                <a:pPr marL="342900" indent="-342900">
                  <a:buFont typeface="+mj-lt"/>
                  <a:buAutoNum type="arabicPeriod"/>
                </a:pPr>
                <a:r>
                  <a:rPr lang="zh-CN" altLang="en-US" sz="2400" dirty="0">
                    <a:latin typeface="微软雅黑" panose="020B0503020204020204" pitchFamily="34" charset="-122"/>
                    <a:ea typeface="微软雅黑" panose="020B0503020204020204" pitchFamily="34" charset="-122"/>
                  </a:rPr>
                  <a:t>检验了模型无关的</a:t>
                </a:r>
                <a:r>
                  <a:rPr lang="en-US" altLang="zh-CN" sz="2400" dirty="0">
                    <a:latin typeface="微软雅黑" panose="020B0503020204020204" pitchFamily="34" charset="-122"/>
                    <a:ea typeface="微软雅黑" panose="020B0503020204020204" pitchFamily="34" charset="-122"/>
                  </a:rPr>
                  <a:t>positivity bounds</a:t>
                </a:r>
                <a:r>
                  <a:rPr lang="zh-CN" altLang="en-US" sz="2400" dirty="0">
                    <a:latin typeface="微软雅黑" panose="020B0503020204020204" pitchFamily="34" charset="-122"/>
                    <a:ea typeface="微软雅黑" panose="020B0503020204020204" pitchFamily="34" charset="-122"/>
                  </a:rPr>
                  <a:t>。</a:t>
                </a:r>
              </a:p>
            </p:txBody>
          </p:sp>
        </mc:Choice>
        <mc:Fallback xmlns="">
          <p:sp>
            <p:nvSpPr>
              <p:cNvPr id="5" name="矩形 4">
                <a:extLst>
                  <a:ext uri="{FF2B5EF4-FFF2-40B4-BE49-F238E27FC236}">
                    <a16:creationId xmlns:a16="http://schemas.microsoft.com/office/drawing/2014/main" id="{A1D5FF80-424D-0263-E6B4-35E5DA1820D1}"/>
                  </a:ext>
                </a:extLst>
              </p:cNvPr>
              <p:cNvSpPr>
                <a:spLocks noRot="1" noChangeAspect="1" noMove="1" noResize="1" noEditPoints="1" noAdjustHandles="1" noChangeArrowheads="1" noChangeShapeType="1" noTextEdit="1"/>
              </p:cNvSpPr>
              <p:nvPr/>
            </p:nvSpPr>
            <p:spPr>
              <a:xfrm>
                <a:off x="721226" y="1720840"/>
                <a:ext cx="10327773" cy="3785652"/>
              </a:xfrm>
              <a:prstGeom prst="rect">
                <a:avLst/>
              </a:prstGeom>
              <a:blipFill>
                <a:blip r:embed="rId2"/>
                <a:stretch>
                  <a:fillRect l="-1063" t="-2254" r="-472" b="-33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295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927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矩形 4"/>
          <p:cNvSpPr/>
          <p:nvPr/>
        </p:nvSpPr>
        <p:spPr>
          <a:xfrm>
            <a:off x="0" y="694"/>
            <a:ext cx="12192000" cy="230793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sp>
        <p:nvSpPr>
          <p:cNvPr id="18" name="矩形 17">
            <a:extLst>
              <a:ext uri="{FF2B5EF4-FFF2-40B4-BE49-F238E27FC236}">
                <a16:creationId xmlns:a16="http://schemas.microsoft.com/office/drawing/2014/main" id="{EF4B7995-E98F-40BC-8B8B-426D07FAED2E}"/>
              </a:ext>
            </a:extLst>
          </p:cNvPr>
          <p:cNvSpPr/>
          <p:nvPr/>
        </p:nvSpPr>
        <p:spPr>
          <a:xfrm>
            <a:off x="-950" y="4271378"/>
            <a:ext cx="12192000" cy="258592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 </a:t>
            </a:r>
            <a:endParaRPr lang="zh-CN" altLang="en-US" dirty="0">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509" y="687782"/>
            <a:ext cx="1367525" cy="1370196"/>
          </a:xfrm>
          <a:prstGeom prst="rect">
            <a:avLst/>
          </a:prstGeom>
        </p:spPr>
      </p:pic>
      <p:sp>
        <p:nvSpPr>
          <p:cNvPr id="4" name="标题 1">
            <a:extLst>
              <a:ext uri="{FF2B5EF4-FFF2-40B4-BE49-F238E27FC236}">
                <a16:creationId xmlns:a16="http://schemas.microsoft.com/office/drawing/2014/main" id="{84C51922-0CAE-59F0-D314-F174B38AC424}"/>
              </a:ext>
            </a:extLst>
          </p:cNvPr>
          <p:cNvSpPr txBox="1">
            <a:spLocks/>
          </p:cNvSpPr>
          <p:nvPr/>
        </p:nvSpPr>
        <p:spPr>
          <a:xfrm>
            <a:off x="1360376" y="2295294"/>
            <a:ext cx="9469348" cy="2035373"/>
          </a:xfrm>
          <a:prstGeom prst="rect">
            <a:avLst/>
          </a:prstGeom>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400" b="1"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请大家批评指正！</a:t>
            </a:r>
          </a:p>
        </p:txBody>
      </p:sp>
    </p:spTree>
    <p:extLst>
      <p:ext uri="{BB962C8B-B14F-4D97-AF65-F5344CB8AC3E}">
        <p14:creationId xmlns:p14="http://schemas.microsoft.com/office/powerpoint/2010/main" val="3124904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91006"/>
            <a:ext cx="12192000" cy="2988207"/>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 name="文本框 11"/>
          <p:cNvSpPr txBox="1"/>
          <p:nvPr/>
        </p:nvSpPr>
        <p:spPr>
          <a:xfrm>
            <a:off x="183633" y="2446282"/>
            <a:ext cx="2838213" cy="1338828"/>
          </a:xfrm>
          <a:prstGeom prst="rect">
            <a:avLst/>
          </a:prstGeom>
          <a:noFill/>
        </p:spPr>
        <p:txBody>
          <a:bodyPr wrap="none" rtlCol="0">
            <a:spAutoFit/>
          </a:bodyPr>
          <a:lstStyle/>
          <a:p>
            <a:r>
              <a:rPr lang="en-US" altLang="zh-CN" sz="4050" b="1" dirty="0">
                <a:solidFill>
                  <a:srgbClr val="F4F4F4"/>
                </a:solidFill>
                <a:latin typeface="Segoe UI" panose="020B0502040204020203"/>
              </a:rPr>
              <a:t>PART ONE </a:t>
            </a:r>
          </a:p>
          <a:p>
            <a:r>
              <a:rPr lang="zh-CN" altLang="en-US" sz="4050" b="1" dirty="0">
                <a:solidFill>
                  <a:schemeClr val="bg1"/>
                </a:solidFill>
                <a:latin typeface="Segoe UI" panose="020B0502040204020203"/>
              </a:rPr>
              <a:t>研究背景</a:t>
            </a:r>
          </a:p>
        </p:txBody>
      </p:sp>
      <p:grpSp>
        <p:nvGrpSpPr>
          <p:cNvPr id="16" name="组合 15"/>
          <p:cNvGrpSpPr/>
          <p:nvPr/>
        </p:nvGrpSpPr>
        <p:grpSpPr>
          <a:xfrm>
            <a:off x="8569071" y="3860666"/>
            <a:ext cx="3182112" cy="914400"/>
            <a:chOff x="6815328" y="4705350"/>
            <a:chExt cx="4242816" cy="1219200"/>
          </a:xfrm>
        </p:grpSpPr>
        <p:sp>
          <p:nvSpPr>
            <p:cNvPr id="13" name="等腰三角形 1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 name="等腰三角形 1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5" name="等腰三角形 1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2" name="组合 121"/>
          <p:cNvGrpSpPr/>
          <p:nvPr/>
        </p:nvGrpSpPr>
        <p:grpSpPr>
          <a:xfrm>
            <a:off x="8569071" y="4052936"/>
            <a:ext cx="3182112" cy="914400"/>
            <a:chOff x="6815328" y="4705350"/>
            <a:chExt cx="4242816" cy="1219200"/>
          </a:xfrm>
        </p:grpSpPr>
        <p:sp>
          <p:nvSpPr>
            <p:cNvPr id="123" name="等腰三角形 12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4" name="等腰三角形 12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5" name="等腰三角形 12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6" name="组合 125"/>
          <p:cNvGrpSpPr/>
          <p:nvPr/>
        </p:nvGrpSpPr>
        <p:grpSpPr>
          <a:xfrm>
            <a:off x="8569071" y="4245205"/>
            <a:ext cx="3182112" cy="914400"/>
            <a:chOff x="6815328" y="4705350"/>
            <a:chExt cx="4242816" cy="1219200"/>
          </a:xfrm>
        </p:grpSpPr>
        <p:sp>
          <p:nvSpPr>
            <p:cNvPr id="127" name="等腰三角形 126"/>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8" name="等腰三角形 127"/>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9" name="等腰三角形 128"/>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0" name="组合 129"/>
          <p:cNvGrpSpPr/>
          <p:nvPr/>
        </p:nvGrpSpPr>
        <p:grpSpPr>
          <a:xfrm>
            <a:off x="8569071" y="4437474"/>
            <a:ext cx="3182112" cy="914400"/>
            <a:chOff x="6815328" y="4705350"/>
            <a:chExt cx="4242816" cy="1219200"/>
          </a:xfrm>
        </p:grpSpPr>
        <p:sp>
          <p:nvSpPr>
            <p:cNvPr id="131" name="等腰三角形 130"/>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2" name="等腰三角形 131"/>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3" name="等腰三角形 132"/>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4" name="组合 133"/>
          <p:cNvGrpSpPr/>
          <p:nvPr/>
        </p:nvGrpSpPr>
        <p:grpSpPr>
          <a:xfrm>
            <a:off x="8569071" y="4634261"/>
            <a:ext cx="3182112" cy="914400"/>
            <a:chOff x="6815328" y="4705350"/>
            <a:chExt cx="4242816" cy="1219200"/>
          </a:xfrm>
        </p:grpSpPr>
        <p:sp>
          <p:nvSpPr>
            <p:cNvPr id="135" name="等腰三角形 134"/>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6" name="等腰三角形 135"/>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7" name="等腰三角形 136"/>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8" name="组合 137"/>
          <p:cNvGrpSpPr/>
          <p:nvPr/>
        </p:nvGrpSpPr>
        <p:grpSpPr>
          <a:xfrm>
            <a:off x="8569071" y="4822013"/>
            <a:ext cx="3182112" cy="914400"/>
            <a:chOff x="6815328" y="4705350"/>
            <a:chExt cx="4242816" cy="1219200"/>
          </a:xfrm>
        </p:grpSpPr>
        <p:sp>
          <p:nvSpPr>
            <p:cNvPr id="139" name="等腰三角形 138"/>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0" name="等腰三角形 139"/>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1" name="等腰三角形 140"/>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pic>
        <p:nvPicPr>
          <p:cNvPr id="33" name="图片 32">
            <a:extLst>
              <a:ext uri="{FF2B5EF4-FFF2-40B4-BE49-F238E27FC236}">
                <a16:creationId xmlns:a16="http://schemas.microsoft.com/office/drawing/2014/main" id="{61A2EC27-C1B8-4531-8547-F1449E761EB7}"/>
              </a:ext>
            </a:extLst>
          </p:cNvPr>
          <p:cNvPicPr>
            <a:picLocks noChangeAspect="1"/>
          </p:cNvPicPr>
          <p:nvPr/>
        </p:nvPicPr>
        <p:blipFill>
          <a:blip r:embed="rId2"/>
          <a:stretch>
            <a:fillRect/>
          </a:stretch>
        </p:blipFill>
        <p:spPr>
          <a:xfrm>
            <a:off x="0" y="0"/>
            <a:ext cx="1602740" cy="1520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DC24A4F-16FC-1911-8690-BF017DF31AE6}"/>
              </a:ext>
            </a:extLst>
          </p:cNvPr>
          <p:cNvSpPr>
            <a:spLocks noGrp="1"/>
          </p:cNvSpPr>
          <p:nvPr>
            <p:ph type="sldNum" sz="quarter" idx="12"/>
          </p:nvPr>
        </p:nvSpPr>
        <p:spPr/>
        <p:txBody>
          <a:bodyPr/>
          <a:lstStyle/>
          <a:p>
            <a:fld id="{94E020D2-E016-4DFA-9233-E593B6DE9BDE}" type="slidenum">
              <a:rPr lang="zh-CN" altLang="en-US" smtClean="0"/>
              <a:pPr/>
              <a:t>4</a:t>
            </a:fld>
            <a:endParaRPr lang="zh-CN" altLang="en-US" dirty="0"/>
          </a:p>
        </p:txBody>
      </p:sp>
      <p:sp>
        <p:nvSpPr>
          <p:cNvPr id="3" name="文本占位符 2">
            <a:extLst>
              <a:ext uri="{FF2B5EF4-FFF2-40B4-BE49-F238E27FC236}">
                <a16:creationId xmlns:a16="http://schemas.microsoft.com/office/drawing/2014/main" id="{E112BDC4-5844-6524-7C49-E30591012CD1}"/>
              </a:ext>
            </a:extLst>
          </p:cNvPr>
          <p:cNvSpPr>
            <a:spLocks noGrp="1"/>
          </p:cNvSpPr>
          <p:nvPr>
            <p:ph type="body" sz="quarter" idx="13"/>
          </p:nvPr>
        </p:nvSpPr>
        <p:spPr/>
        <p:txBody>
          <a:bodyPr/>
          <a:lstStyle/>
          <a:p>
            <a:r>
              <a:rPr lang="zh-CN" altLang="en-US" dirty="0"/>
              <a:t>部分子模型</a:t>
            </a:r>
          </a:p>
        </p:txBody>
      </p:sp>
      <p:sp>
        <p:nvSpPr>
          <p:cNvPr id="4" name="矩形 3">
            <a:extLst>
              <a:ext uri="{FF2B5EF4-FFF2-40B4-BE49-F238E27FC236}">
                <a16:creationId xmlns:a16="http://schemas.microsoft.com/office/drawing/2014/main" id="{217F3CF5-B71E-85A2-E75C-E5BED3B0372F}"/>
              </a:ext>
            </a:extLst>
          </p:cNvPr>
          <p:cNvSpPr/>
          <p:nvPr/>
        </p:nvSpPr>
        <p:spPr>
          <a:xfrm>
            <a:off x="981891" y="1087799"/>
            <a:ext cx="9971859" cy="2677656"/>
          </a:xfrm>
          <a:prstGeom prst="rect">
            <a:avLst/>
          </a:prstGeom>
        </p:spPr>
        <p:txBody>
          <a:bodyPr wrap="square">
            <a:spAutoFit/>
          </a:bodyPr>
          <a:lstStyle/>
          <a:p>
            <a:pPr marL="285750" indent="-285750">
              <a:buFont typeface="Wingdings" panose="05000000000000000000" pitchFamily="2" charset="2"/>
              <a:buChar char="u"/>
            </a:pPr>
            <a:r>
              <a:rPr lang="zh-CN" altLang="en-US" sz="2400" dirty="0">
                <a:latin typeface="微软雅黑" panose="020B0503020204020204" charset="-122"/>
                <a:ea typeface="微软雅黑" panose="020B0503020204020204" charset="-122"/>
                <a:cs typeface="微软雅黑" panose="020B0503020204020204" charset="-122"/>
                <a:sym typeface="+mn-ea"/>
              </a:rPr>
              <a:t>部分子模型假设：强子是由类点部分子组成，在高能散射中，部分子可以近似作为相互独立的粒子，虚光子和部分子的散射是非相干的</a:t>
            </a:r>
            <a:endParaRPr lang="en-US" altLang="zh-CN" sz="2400" dirty="0">
              <a:latin typeface="微软雅黑" panose="020B0503020204020204" charset="-122"/>
              <a:ea typeface="微软雅黑" panose="020B0503020204020204" charset="-122"/>
              <a:cs typeface="微软雅黑" panose="020B0503020204020204" charset="-122"/>
              <a:sym typeface="+mn-ea"/>
            </a:endParaRPr>
          </a:p>
          <a:p>
            <a:pPr marL="285750" indent="-285750">
              <a:buFont typeface="Wingdings" panose="05000000000000000000" pitchFamily="2" charset="2"/>
              <a:buChar char="u"/>
            </a:pPr>
            <a:endParaRPr lang="en-US" altLang="zh-CN" sz="2400" dirty="0">
              <a:latin typeface="微软雅黑" panose="020B0503020204020204" charset="-122"/>
              <a:ea typeface="微软雅黑" panose="020B0503020204020204" charset="-122"/>
              <a:sym typeface="+mn-ea"/>
            </a:endParaRPr>
          </a:p>
          <a:p>
            <a:pPr marL="285750" indent="-285750">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rPr>
              <a:t>根据部分子模型假设可知，在高能散射过程中，实际上参与反应的不是强子本身，而是强子内的夸克和胶子部分子参与直接反应。在实验上，在夸克层次上对强子自旋结构的认识也主要来源于通过极化高能电子束去探测极化靶核子的深度非弹性散射获得</a:t>
            </a:r>
            <a:endParaRPr lang="en-US" altLang="zh-CN" sz="2400" i="1" dirty="0">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0C80D021-DAE5-D1D2-FAF5-20D94F1B8BC1}"/>
              </a:ext>
            </a:extLst>
          </p:cNvPr>
          <p:cNvPicPr>
            <a:picLocks noChangeAspect="1"/>
          </p:cNvPicPr>
          <p:nvPr/>
        </p:nvPicPr>
        <p:blipFill>
          <a:blip r:embed="rId2"/>
          <a:stretch>
            <a:fillRect/>
          </a:stretch>
        </p:blipFill>
        <p:spPr>
          <a:xfrm>
            <a:off x="1945129" y="3854944"/>
            <a:ext cx="8301741" cy="2683968"/>
          </a:xfrm>
          <a:prstGeom prst="rect">
            <a:avLst/>
          </a:prstGeom>
        </p:spPr>
      </p:pic>
    </p:spTree>
    <p:extLst>
      <p:ext uri="{BB962C8B-B14F-4D97-AF65-F5344CB8AC3E}">
        <p14:creationId xmlns:p14="http://schemas.microsoft.com/office/powerpoint/2010/main" val="28152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BF6E40E-08BE-6DB2-20BB-CB2AA57E8B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E020D2-E016-4DFA-9233-E593B6DE9BDE}" type="slidenum">
              <a:rPr kumimoji="0" lang="zh-CN" altLang="en-US" sz="20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2000" b="0" i="0" u="none" strike="noStrike" kern="1200" cap="none" spc="0" normalizeH="0" baseline="0" noProof="0" dirty="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文本占位符 2">
            <a:extLst>
              <a:ext uri="{FF2B5EF4-FFF2-40B4-BE49-F238E27FC236}">
                <a16:creationId xmlns:a16="http://schemas.microsoft.com/office/drawing/2014/main" id="{586E1620-7FAD-4FDE-EAF0-190E2CF53743}"/>
              </a:ext>
            </a:extLst>
          </p:cNvPr>
          <p:cNvSpPr>
            <a:spLocks noGrp="1"/>
          </p:cNvSpPr>
          <p:nvPr>
            <p:ph type="body" sz="quarter" idx="13"/>
          </p:nvPr>
        </p:nvSpPr>
        <p:spPr/>
        <p:txBody>
          <a:bodyPr/>
          <a:lstStyle/>
          <a:p>
            <a:r>
              <a:rPr lang="zh-CN" altLang="en-US" dirty="0"/>
              <a:t>高能散射过程</a:t>
            </a:r>
          </a:p>
        </p:txBody>
      </p:sp>
      <p:pic>
        <p:nvPicPr>
          <p:cNvPr id="5" name="图片 4">
            <a:extLst>
              <a:ext uri="{FF2B5EF4-FFF2-40B4-BE49-F238E27FC236}">
                <a16:creationId xmlns:a16="http://schemas.microsoft.com/office/drawing/2014/main" id="{E6AAE1F1-0480-3CA1-E109-03F5909C9872}"/>
              </a:ext>
            </a:extLst>
          </p:cNvPr>
          <p:cNvPicPr>
            <a:picLocks noChangeAspect="1"/>
          </p:cNvPicPr>
          <p:nvPr/>
        </p:nvPicPr>
        <p:blipFill>
          <a:blip r:embed="rId2"/>
          <a:stretch>
            <a:fillRect/>
          </a:stretch>
        </p:blipFill>
        <p:spPr>
          <a:xfrm>
            <a:off x="7041677" y="1459758"/>
            <a:ext cx="5150323" cy="3938483"/>
          </a:xfrm>
          <a:prstGeom prst="rect">
            <a:avLst/>
          </a:prstGeom>
        </p:spPr>
      </p:pic>
      <p:sp>
        <p:nvSpPr>
          <p:cNvPr id="6" name="矩形 5">
            <a:extLst>
              <a:ext uri="{FF2B5EF4-FFF2-40B4-BE49-F238E27FC236}">
                <a16:creationId xmlns:a16="http://schemas.microsoft.com/office/drawing/2014/main" id="{31A9C167-8713-1D74-B617-00C99A094E13}"/>
              </a:ext>
            </a:extLst>
          </p:cNvPr>
          <p:cNvSpPr/>
          <p:nvPr/>
        </p:nvSpPr>
        <p:spPr>
          <a:xfrm>
            <a:off x="474095" y="1228925"/>
            <a:ext cx="310854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SIDIS</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过程的散射截面</a:t>
            </a:r>
          </a:p>
        </p:txBody>
      </p:sp>
      <p:pic>
        <p:nvPicPr>
          <p:cNvPr id="8" name="图片 7">
            <a:extLst>
              <a:ext uri="{FF2B5EF4-FFF2-40B4-BE49-F238E27FC236}">
                <a16:creationId xmlns:a16="http://schemas.microsoft.com/office/drawing/2014/main" id="{52876A9F-0D54-CBA8-DA09-0FF3C0500FDE}"/>
              </a:ext>
            </a:extLst>
          </p:cNvPr>
          <p:cNvPicPr>
            <a:picLocks noChangeAspect="1"/>
          </p:cNvPicPr>
          <p:nvPr/>
        </p:nvPicPr>
        <p:blipFill rotWithShape="1">
          <a:blip r:embed="rId3"/>
          <a:srcRect t="17961" b="12785"/>
          <a:stretch/>
        </p:blipFill>
        <p:spPr>
          <a:xfrm>
            <a:off x="336567" y="1744176"/>
            <a:ext cx="7854933" cy="723844"/>
          </a:xfrm>
          <a:prstGeom prst="rect">
            <a:avLst/>
          </a:prstGeom>
        </p:spPr>
      </p:pic>
      <p:pic>
        <p:nvPicPr>
          <p:cNvPr id="10" name="图片 9">
            <a:extLst>
              <a:ext uri="{FF2B5EF4-FFF2-40B4-BE49-F238E27FC236}">
                <a16:creationId xmlns:a16="http://schemas.microsoft.com/office/drawing/2014/main" id="{2D5E3C42-2667-5333-885A-E0B328E7E3FD}"/>
              </a:ext>
            </a:extLst>
          </p:cNvPr>
          <p:cNvPicPr>
            <a:picLocks noChangeAspect="1"/>
          </p:cNvPicPr>
          <p:nvPr/>
        </p:nvPicPr>
        <p:blipFill rotWithShape="1">
          <a:blip r:embed="rId4"/>
          <a:srcRect t="7734" b="5143"/>
          <a:stretch/>
        </p:blipFill>
        <p:spPr>
          <a:xfrm>
            <a:off x="474095" y="3305615"/>
            <a:ext cx="5499747" cy="1267252"/>
          </a:xfrm>
          <a:prstGeom prst="rect">
            <a:avLst/>
          </a:prstGeom>
        </p:spPr>
      </p:pic>
      <p:sp>
        <p:nvSpPr>
          <p:cNvPr id="11" name="矩形 10">
            <a:extLst>
              <a:ext uri="{FF2B5EF4-FFF2-40B4-BE49-F238E27FC236}">
                <a16:creationId xmlns:a16="http://schemas.microsoft.com/office/drawing/2014/main" id="{CAB9BDF1-F6A5-9FC4-DC69-1725876647F6}"/>
              </a:ext>
            </a:extLst>
          </p:cNvPr>
          <p:cNvSpPr/>
          <p:nvPr/>
        </p:nvSpPr>
        <p:spPr>
          <a:xfrm>
            <a:off x="492074" y="2644918"/>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轻子张量</a:t>
            </a:r>
          </a:p>
        </p:txBody>
      </p:sp>
      <p:sp>
        <p:nvSpPr>
          <p:cNvPr id="12" name="矩形 11">
            <a:extLst>
              <a:ext uri="{FF2B5EF4-FFF2-40B4-BE49-F238E27FC236}">
                <a16:creationId xmlns:a16="http://schemas.microsoft.com/office/drawing/2014/main" id="{ECED9423-19EA-86BB-D2D5-C9303770745C}"/>
              </a:ext>
            </a:extLst>
          </p:cNvPr>
          <p:cNvSpPr/>
          <p:nvPr/>
        </p:nvSpPr>
        <p:spPr>
          <a:xfrm>
            <a:off x="492074" y="4749765"/>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强子张量</a:t>
            </a:r>
          </a:p>
        </p:txBody>
      </p:sp>
      <p:pic>
        <p:nvPicPr>
          <p:cNvPr id="16" name="图片 15">
            <a:extLst>
              <a:ext uri="{FF2B5EF4-FFF2-40B4-BE49-F238E27FC236}">
                <a16:creationId xmlns:a16="http://schemas.microsoft.com/office/drawing/2014/main" id="{E0C4B4BC-ECAB-0377-230C-BD807D12D164}"/>
              </a:ext>
            </a:extLst>
          </p:cNvPr>
          <p:cNvPicPr>
            <a:picLocks noChangeAspect="1"/>
          </p:cNvPicPr>
          <p:nvPr/>
        </p:nvPicPr>
        <p:blipFill>
          <a:blip r:embed="rId5"/>
          <a:stretch>
            <a:fillRect/>
          </a:stretch>
        </p:blipFill>
        <p:spPr>
          <a:xfrm>
            <a:off x="492074" y="5211430"/>
            <a:ext cx="9687586" cy="942457"/>
          </a:xfrm>
          <a:prstGeom prst="rect">
            <a:avLst/>
          </a:prstGeom>
        </p:spPr>
      </p:pic>
    </p:spTree>
    <p:extLst>
      <p:ext uri="{BB962C8B-B14F-4D97-AF65-F5344CB8AC3E}">
        <p14:creationId xmlns:p14="http://schemas.microsoft.com/office/powerpoint/2010/main" val="18870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96B558F-2B4B-4AA4-DD44-F9DC7A53C2A0}"/>
              </a:ext>
            </a:extLst>
          </p:cNvPr>
          <p:cNvSpPr>
            <a:spLocks noGrp="1"/>
          </p:cNvSpPr>
          <p:nvPr>
            <p:ph type="sldNum" sz="quarter" idx="12"/>
          </p:nvPr>
        </p:nvSpPr>
        <p:spPr/>
        <p:txBody>
          <a:bodyPr/>
          <a:lstStyle/>
          <a:p>
            <a:fld id="{94E020D2-E016-4DFA-9233-E593B6DE9BDE}" type="slidenum">
              <a:rPr lang="zh-CN" altLang="en-US" smtClean="0"/>
              <a:pPr/>
              <a:t>6</a:t>
            </a:fld>
            <a:endParaRPr lang="zh-CN" altLang="en-US" dirty="0"/>
          </a:p>
        </p:txBody>
      </p:sp>
      <p:sp>
        <p:nvSpPr>
          <p:cNvPr id="3" name="文本占位符 2">
            <a:extLst>
              <a:ext uri="{FF2B5EF4-FFF2-40B4-BE49-F238E27FC236}">
                <a16:creationId xmlns:a16="http://schemas.microsoft.com/office/drawing/2014/main" id="{F4E9D2E4-8A9E-9607-E552-E2D57E272C62}"/>
              </a:ext>
            </a:extLst>
          </p:cNvPr>
          <p:cNvSpPr>
            <a:spLocks noGrp="1"/>
          </p:cNvSpPr>
          <p:nvPr>
            <p:ph type="body" sz="quarter" idx="13"/>
          </p:nvPr>
        </p:nvSpPr>
        <p:spPr/>
        <p:txBody>
          <a:bodyPr/>
          <a:lstStyle/>
          <a:p>
            <a:r>
              <a:rPr lang="zh-CN" altLang="en-US" dirty="0"/>
              <a:t>关联函数</a:t>
            </a:r>
          </a:p>
        </p:txBody>
      </p:sp>
      <p:sp>
        <p:nvSpPr>
          <p:cNvPr id="4" name="矩形 3">
            <a:extLst>
              <a:ext uri="{FF2B5EF4-FFF2-40B4-BE49-F238E27FC236}">
                <a16:creationId xmlns:a16="http://schemas.microsoft.com/office/drawing/2014/main" id="{725E2DC1-1098-C1C4-3B63-F39A9FEFECBB}"/>
              </a:ext>
            </a:extLst>
          </p:cNvPr>
          <p:cNvSpPr/>
          <p:nvPr/>
        </p:nvSpPr>
        <p:spPr>
          <a:xfrm>
            <a:off x="0" y="1376315"/>
            <a:ext cx="3395481" cy="461665"/>
          </a:xfrm>
          <a:prstGeom prst="rect">
            <a:avLst/>
          </a:prstGeom>
        </p:spPr>
        <p:txBody>
          <a:bodyPr wrap="none">
            <a:spAutoFit/>
          </a:bodyPr>
          <a:lstStyle/>
          <a:p>
            <a:r>
              <a:rPr lang="zh-CN" altLang="en-US" sz="2400" dirty="0">
                <a:latin typeface="微软雅黑" panose="020B0503020204020204" pitchFamily="34" charset="-122"/>
                <a:ea typeface="微软雅黑" panose="020B0503020204020204" pitchFamily="34" charset="-122"/>
              </a:rPr>
              <a:t>胶子</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胶子碎裂关联函数</a:t>
            </a:r>
          </a:p>
        </p:txBody>
      </p:sp>
      <p:pic>
        <p:nvPicPr>
          <p:cNvPr id="6" name="图片 5">
            <a:extLst>
              <a:ext uri="{FF2B5EF4-FFF2-40B4-BE49-F238E27FC236}">
                <a16:creationId xmlns:a16="http://schemas.microsoft.com/office/drawing/2014/main" id="{C788F41F-98AB-A5D5-7B61-ED725D4FDC73}"/>
              </a:ext>
            </a:extLst>
          </p:cNvPr>
          <p:cNvPicPr>
            <a:picLocks noChangeAspect="1"/>
          </p:cNvPicPr>
          <p:nvPr/>
        </p:nvPicPr>
        <p:blipFill>
          <a:blip r:embed="rId2"/>
          <a:stretch>
            <a:fillRect/>
          </a:stretch>
        </p:blipFill>
        <p:spPr>
          <a:xfrm>
            <a:off x="0" y="2018955"/>
            <a:ext cx="5677832" cy="2384328"/>
          </a:xfrm>
          <a:prstGeom prst="rect">
            <a:avLst/>
          </a:prstGeom>
        </p:spPr>
      </p:pic>
      <p:pic>
        <p:nvPicPr>
          <p:cNvPr id="13" name="图片 12">
            <a:extLst>
              <a:ext uri="{FF2B5EF4-FFF2-40B4-BE49-F238E27FC236}">
                <a16:creationId xmlns:a16="http://schemas.microsoft.com/office/drawing/2014/main" id="{7CDDDE07-D74B-67C9-BEBB-B1276EACDE40}"/>
              </a:ext>
            </a:extLst>
          </p:cNvPr>
          <p:cNvPicPr>
            <a:picLocks noChangeAspect="1"/>
          </p:cNvPicPr>
          <p:nvPr/>
        </p:nvPicPr>
        <p:blipFill>
          <a:blip r:embed="rId3"/>
          <a:stretch>
            <a:fillRect/>
          </a:stretch>
        </p:blipFill>
        <p:spPr>
          <a:xfrm>
            <a:off x="5491082" y="1149576"/>
            <a:ext cx="6610878" cy="4849586"/>
          </a:xfrm>
          <a:prstGeom prst="rect">
            <a:avLst/>
          </a:prstGeom>
        </p:spPr>
      </p:pic>
      <p:pic>
        <p:nvPicPr>
          <p:cNvPr id="16" name="图片 15">
            <a:extLst>
              <a:ext uri="{FF2B5EF4-FFF2-40B4-BE49-F238E27FC236}">
                <a16:creationId xmlns:a16="http://schemas.microsoft.com/office/drawing/2014/main" id="{ECBA5309-C290-CA4A-6715-99594C74D0C2}"/>
              </a:ext>
            </a:extLst>
          </p:cNvPr>
          <p:cNvPicPr>
            <a:picLocks noChangeAspect="1"/>
          </p:cNvPicPr>
          <p:nvPr/>
        </p:nvPicPr>
        <p:blipFill>
          <a:blip r:embed="rId4"/>
          <a:stretch>
            <a:fillRect/>
          </a:stretch>
        </p:blipFill>
        <p:spPr>
          <a:xfrm>
            <a:off x="638175" y="4687741"/>
            <a:ext cx="4089838" cy="1587888"/>
          </a:xfrm>
          <a:prstGeom prst="rect">
            <a:avLst/>
          </a:prstGeom>
        </p:spPr>
      </p:pic>
    </p:spTree>
    <p:extLst>
      <p:ext uri="{BB962C8B-B14F-4D97-AF65-F5344CB8AC3E}">
        <p14:creationId xmlns:p14="http://schemas.microsoft.com/office/powerpoint/2010/main" val="302501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291006"/>
            <a:ext cx="12192000" cy="2988207"/>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nvGrpSpPr>
          <p:cNvPr id="16" name="组合 15"/>
          <p:cNvGrpSpPr/>
          <p:nvPr/>
        </p:nvGrpSpPr>
        <p:grpSpPr>
          <a:xfrm>
            <a:off x="8569071" y="3860666"/>
            <a:ext cx="3182112" cy="914400"/>
            <a:chOff x="6815328" y="4705350"/>
            <a:chExt cx="4242816" cy="1219200"/>
          </a:xfrm>
        </p:grpSpPr>
        <p:sp>
          <p:nvSpPr>
            <p:cNvPr id="13" name="等腰三角形 1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 name="等腰三角形 1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5" name="等腰三角形 1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2" name="组合 121"/>
          <p:cNvGrpSpPr/>
          <p:nvPr/>
        </p:nvGrpSpPr>
        <p:grpSpPr>
          <a:xfrm>
            <a:off x="8569071" y="4052936"/>
            <a:ext cx="3182112" cy="914400"/>
            <a:chOff x="6815328" y="4705350"/>
            <a:chExt cx="4242816" cy="1219200"/>
          </a:xfrm>
        </p:grpSpPr>
        <p:sp>
          <p:nvSpPr>
            <p:cNvPr id="123" name="等腰三角形 122"/>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4" name="等腰三角形 123"/>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5" name="等腰三角形 124"/>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26" name="组合 125"/>
          <p:cNvGrpSpPr/>
          <p:nvPr/>
        </p:nvGrpSpPr>
        <p:grpSpPr>
          <a:xfrm>
            <a:off x="8569071" y="4245205"/>
            <a:ext cx="3182112" cy="914400"/>
            <a:chOff x="6815328" y="4705350"/>
            <a:chExt cx="4242816" cy="1219200"/>
          </a:xfrm>
        </p:grpSpPr>
        <p:sp>
          <p:nvSpPr>
            <p:cNvPr id="127" name="等腰三角形 126"/>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8" name="等腰三角形 127"/>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29" name="等腰三角形 128"/>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0" name="组合 129"/>
          <p:cNvGrpSpPr/>
          <p:nvPr/>
        </p:nvGrpSpPr>
        <p:grpSpPr>
          <a:xfrm>
            <a:off x="8569071" y="4437474"/>
            <a:ext cx="3182112" cy="914400"/>
            <a:chOff x="6815328" y="4705350"/>
            <a:chExt cx="4242816" cy="1219200"/>
          </a:xfrm>
        </p:grpSpPr>
        <p:sp>
          <p:nvSpPr>
            <p:cNvPr id="131" name="等腰三角形 130"/>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2" name="等腰三角形 131"/>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3" name="等腰三角形 132"/>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4" name="组合 133"/>
          <p:cNvGrpSpPr/>
          <p:nvPr/>
        </p:nvGrpSpPr>
        <p:grpSpPr>
          <a:xfrm>
            <a:off x="8569071" y="4634261"/>
            <a:ext cx="3182112" cy="914400"/>
            <a:chOff x="6815328" y="4705350"/>
            <a:chExt cx="4242816" cy="1219200"/>
          </a:xfrm>
        </p:grpSpPr>
        <p:sp>
          <p:nvSpPr>
            <p:cNvPr id="135" name="等腰三角形 134"/>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6" name="等腰三角形 135"/>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37" name="等腰三角形 136"/>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grpSp>
        <p:nvGrpSpPr>
          <p:cNvPr id="138" name="组合 137"/>
          <p:cNvGrpSpPr/>
          <p:nvPr/>
        </p:nvGrpSpPr>
        <p:grpSpPr>
          <a:xfrm>
            <a:off x="8569071" y="4822013"/>
            <a:ext cx="3182112" cy="914400"/>
            <a:chOff x="6815328" y="4705350"/>
            <a:chExt cx="4242816" cy="1219200"/>
          </a:xfrm>
        </p:grpSpPr>
        <p:sp>
          <p:nvSpPr>
            <p:cNvPr id="139" name="等腰三角形 138"/>
            <p:cNvSpPr/>
            <p:nvPr/>
          </p:nvSpPr>
          <p:spPr>
            <a:xfrm>
              <a:off x="6815328"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0" name="等腰三角形 139"/>
            <p:cNvSpPr/>
            <p:nvPr/>
          </p:nvSpPr>
          <p:spPr>
            <a:xfrm>
              <a:off x="8229600"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sp>
          <p:nvSpPr>
            <p:cNvPr id="141" name="等腰三角形 140"/>
            <p:cNvSpPr/>
            <p:nvPr/>
          </p:nvSpPr>
          <p:spPr>
            <a:xfrm>
              <a:off x="9643872" y="4705350"/>
              <a:ext cx="1414272" cy="1219200"/>
            </a:xfrm>
            <a:prstGeom prst="flowChartPreparati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endParaRPr>
            </a:p>
          </p:txBody>
        </p:sp>
      </p:grpSp>
      <p:pic>
        <p:nvPicPr>
          <p:cNvPr id="33" name="图片 32">
            <a:extLst>
              <a:ext uri="{FF2B5EF4-FFF2-40B4-BE49-F238E27FC236}">
                <a16:creationId xmlns:a16="http://schemas.microsoft.com/office/drawing/2014/main" id="{61A2EC27-C1B8-4531-8547-F1449E761EB7}"/>
              </a:ext>
            </a:extLst>
          </p:cNvPr>
          <p:cNvPicPr>
            <a:picLocks noChangeAspect="1"/>
          </p:cNvPicPr>
          <p:nvPr/>
        </p:nvPicPr>
        <p:blipFill>
          <a:blip r:embed="rId2"/>
          <a:stretch>
            <a:fillRect/>
          </a:stretch>
        </p:blipFill>
        <p:spPr>
          <a:xfrm>
            <a:off x="0" y="0"/>
            <a:ext cx="1602740" cy="1520825"/>
          </a:xfrm>
          <a:prstGeom prst="rect">
            <a:avLst/>
          </a:prstGeom>
        </p:spPr>
      </p:pic>
      <p:sp>
        <p:nvSpPr>
          <p:cNvPr id="3" name="文本框 2">
            <a:extLst>
              <a:ext uri="{FF2B5EF4-FFF2-40B4-BE49-F238E27FC236}">
                <a16:creationId xmlns:a16="http://schemas.microsoft.com/office/drawing/2014/main" id="{6F026FFE-D947-6C0D-1834-4DA4EAD52B84}"/>
              </a:ext>
            </a:extLst>
          </p:cNvPr>
          <p:cNvSpPr txBox="1"/>
          <p:nvPr/>
        </p:nvSpPr>
        <p:spPr>
          <a:xfrm>
            <a:off x="213464" y="2446281"/>
            <a:ext cx="6936514" cy="1338828"/>
          </a:xfrm>
          <a:prstGeom prst="rect">
            <a:avLst/>
          </a:prstGeom>
          <a:noFill/>
        </p:spPr>
        <p:txBody>
          <a:bodyPr wrap="none" rtlCol="0">
            <a:spAutoFit/>
          </a:bodyPr>
          <a:lstStyle/>
          <a:p>
            <a:r>
              <a:rPr lang="en-US" altLang="zh-CN" sz="4050" b="1" dirty="0">
                <a:solidFill>
                  <a:srgbClr val="F4F4F4"/>
                </a:solidFill>
                <a:latin typeface="Segoe UI" panose="020B0502040204020203"/>
              </a:rPr>
              <a:t>PART TWO </a:t>
            </a:r>
          </a:p>
          <a:p>
            <a:r>
              <a:rPr lang="zh-CN" altLang="en-US" sz="4050" b="1" dirty="0">
                <a:solidFill>
                  <a:schemeClr val="bg1"/>
                </a:solidFill>
                <a:latin typeface="Segoe UI" panose="020B0502040204020203"/>
              </a:rPr>
              <a:t>旁观者模型下胶子的碎裂函数</a:t>
            </a:r>
          </a:p>
        </p:txBody>
      </p:sp>
    </p:spTree>
    <p:extLst>
      <p:ext uri="{BB962C8B-B14F-4D97-AF65-F5344CB8AC3E}">
        <p14:creationId xmlns:p14="http://schemas.microsoft.com/office/powerpoint/2010/main" val="29803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2EAA95C-B491-DCF4-A330-A54907F4A31D}"/>
              </a:ext>
            </a:extLst>
          </p:cNvPr>
          <p:cNvSpPr>
            <a:spLocks noGrp="1"/>
          </p:cNvSpPr>
          <p:nvPr>
            <p:ph type="sldNum" sz="quarter" idx="12"/>
          </p:nvPr>
        </p:nvSpPr>
        <p:spPr/>
        <p:txBody>
          <a:bodyPr/>
          <a:lstStyle/>
          <a:p>
            <a:fld id="{94E020D2-E016-4DFA-9233-E593B6DE9BDE}" type="slidenum">
              <a:rPr lang="zh-CN" altLang="en-US" smtClean="0"/>
              <a:pPr/>
              <a:t>8</a:t>
            </a:fld>
            <a:endParaRPr lang="zh-CN" altLang="en-US" dirty="0"/>
          </a:p>
        </p:txBody>
      </p:sp>
      <p:sp>
        <p:nvSpPr>
          <p:cNvPr id="3" name="文本占位符 2">
            <a:extLst>
              <a:ext uri="{FF2B5EF4-FFF2-40B4-BE49-F238E27FC236}">
                <a16:creationId xmlns:a16="http://schemas.microsoft.com/office/drawing/2014/main" id="{19230974-B643-BF59-C6AE-91B029BF7978}"/>
              </a:ext>
            </a:extLst>
          </p:cNvPr>
          <p:cNvSpPr>
            <a:spLocks noGrp="1"/>
          </p:cNvSpPr>
          <p:nvPr>
            <p:ph type="body" sz="quarter" idx="13"/>
          </p:nvPr>
        </p:nvSpPr>
        <p:spPr/>
        <p:txBody>
          <a:bodyPr/>
          <a:lstStyle/>
          <a:p>
            <a:r>
              <a:rPr lang="zh-CN" altLang="en-US" dirty="0"/>
              <a:t>旁观者模型</a:t>
            </a:r>
          </a:p>
        </p:txBody>
      </p:sp>
      <p:pic>
        <p:nvPicPr>
          <p:cNvPr id="5" name="图片 4">
            <a:extLst>
              <a:ext uri="{FF2B5EF4-FFF2-40B4-BE49-F238E27FC236}">
                <a16:creationId xmlns:a16="http://schemas.microsoft.com/office/drawing/2014/main" id="{EF1974E3-0F7F-CBAA-24D0-13F80F4C850F}"/>
              </a:ext>
            </a:extLst>
          </p:cNvPr>
          <p:cNvPicPr>
            <a:picLocks noChangeAspect="1"/>
          </p:cNvPicPr>
          <p:nvPr/>
        </p:nvPicPr>
        <p:blipFill>
          <a:blip r:embed="rId2"/>
          <a:stretch>
            <a:fillRect/>
          </a:stretch>
        </p:blipFill>
        <p:spPr>
          <a:xfrm>
            <a:off x="7001630" y="1518341"/>
            <a:ext cx="3654819" cy="2929611"/>
          </a:xfrm>
          <a:prstGeom prst="rect">
            <a:avLst/>
          </a:prstGeom>
        </p:spPr>
      </p:pic>
      <p:pic>
        <p:nvPicPr>
          <p:cNvPr id="9" name="图片 8">
            <a:extLst>
              <a:ext uri="{FF2B5EF4-FFF2-40B4-BE49-F238E27FC236}">
                <a16:creationId xmlns:a16="http://schemas.microsoft.com/office/drawing/2014/main" id="{C4D6FB43-C33B-82F6-41F1-64B5DFD28D2D}"/>
              </a:ext>
            </a:extLst>
          </p:cNvPr>
          <p:cNvPicPr>
            <a:picLocks noChangeAspect="1"/>
          </p:cNvPicPr>
          <p:nvPr/>
        </p:nvPicPr>
        <p:blipFill>
          <a:blip r:embed="rId3"/>
          <a:stretch>
            <a:fillRect/>
          </a:stretch>
        </p:blipFill>
        <p:spPr>
          <a:xfrm>
            <a:off x="1247775" y="1518341"/>
            <a:ext cx="3397932" cy="2929611"/>
          </a:xfrm>
          <a:prstGeom prst="rect">
            <a:avLst/>
          </a:prstGeom>
        </p:spPr>
      </p:pic>
      <p:sp>
        <p:nvSpPr>
          <p:cNvPr id="10" name="箭头: 右 9">
            <a:extLst>
              <a:ext uri="{FF2B5EF4-FFF2-40B4-BE49-F238E27FC236}">
                <a16:creationId xmlns:a16="http://schemas.microsoft.com/office/drawing/2014/main" id="{54FC0858-FC28-F1EA-60CC-1B40324B5AC5}"/>
              </a:ext>
            </a:extLst>
          </p:cNvPr>
          <p:cNvSpPr/>
          <p:nvPr/>
        </p:nvSpPr>
        <p:spPr>
          <a:xfrm>
            <a:off x="5180731" y="2773596"/>
            <a:ext cx="1285875"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F675F095-3CCC-E003-CCFA-7FE1CDB492C3}"/>
                  </a:ext>
                </a:extLst>
              </p:cNvPr>
              <p:cNvSpPr/>
              <p:nvPr/>
            </p:nvSpPr>
            <p:spPr>
              <a:xfrm>
                <a:off x="1278624" y="3998730"/>
                <a:ext cx="3336234" cy="646331"/>
              </a:xfrm>
              <a:prstGeom prst="rect">
                <a:avLst/>
              </a:prstGeom>
            </p:spPr>
            <p:txBody>
              <a:bodyPr wrap="square">
                <a:spAutoFit/>
              </a:bodyPr>
              <a:lstStyle/>
              <a:p>
                <a:pPr>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r>
                        <m:rPr>
                          <m:sty m:val="p"/>
                        </m:rPr>
                        <a:rPr lang="en-US" altLang="zh-CN" sz="2400" i="1">
                          <a:solidFill>
                            <a:srgbClr val="000000"/>
                          </a:solidFill>
                          <a:latin typeface="Cambria Math" panose="02040503050406030204" pitchFamily="18" charset="0"/>
                        </a:rPr>
                        <m:t>g</m:t>
                      </m:r>
                      <m:r>
                        <a:rPr lang="en-US" altLang="zh-CN" sz="2400" i="1">
                          <a:solidFill>
                            <a:srgbClr val="000000"/>
                          </a:solidFill>
                          <a:latin typeface="Cambria Math" panose="02040503050406030204" pitchFamily="18" charset="0"/>
                        </a:rPr>
                        <m:t>→</m:t>
                      </m:r>
                      <m:r>
                        <a:rPr lang="en-US" altLang="zh-CN" sz="2400" i="1" smtClean="0">
                          <a:solidFill>
                            <a:srgbClr val="000000"/>
                          </a:solidFill>
                          <a:latin typeface="Cambria Math" panose="02040503050406030204" pitchFamily="18" charset="0"/>
                        </a:rPr>
                        <m:t>h</m:t>
                      </m:r>
                      <m:r>
                        <a:rPr lang="en-US" altLang="zh-CN" sz="2400" i="1">
                          <a:solidFill>
                            <a:srgbClr val="000000"/>
                          </a:solidFill>
                          <a:latin typeface="Cambria Math" panose="02040503050406030204" pitchFamily="18" charset="0"/>
                        </a:rPr>
                        <m:t>+</m:t>
                      </m:r>
                      <m:r>
                        <a:rPr lang="en-US" altLang="zh-CN" sz="2400" i="1">
                          <a:solidFill>
                            <a:srgbClr val="000000"/>
                          </a:solidFill>
                          <a:latin typeface="Cambria Math" panose="02040503050406030204" pitchFamily="18" charset="0"/>
                        </a:rPr>
                        <m:t>𝑋</m:t>
                      </m:r>
                    </m:oMath>
                  </m:oMathPara>
                </a14:m>
                <a:endParaRPr lang="zh-CN" altLang="en-US" sz="2400" dirty="0">
                  <a:solidFill>
                    <a:prstClr val="black"/>
                  </a:solidFill>
                  <a:latin typeface="Calibri"/>
                  <a:ea typeface="宋体" panose="02010600030101010101" pitchFamily="2" charset="-122"/>
                </a:endParaRPr>
              </a:p>
            </p:txBody>
          </p:sp>
        </mc:Choice>
        <mc:Fallback xmlns="">
          <p:sp>
            <p:nvSpPr>
              <p:cNvPr id="13" name="矩形 12">
                <a:extLst>
                  <a:ext uri="{FF2B5EF4-FFF2-40B4-BE49-F238E27FC236}">
                    <a16:creationId xmlns:a16="http://schemas.microsoft.com/office/drawing/2014/main" id="{F675F095-3CCC-E003-CCFA-7FE1CDB492C3}"/>
                  </a:ext>
                </a:extLst>
              </p:cNvPr>
              <p:cNvSpPr>
                <a:spLocks noRot="1" noChangeAspect="1" noMove="1" noResize="1" noEditPoints="1" noAdjustHandles="1" noChangeArrowheads="1" noChangeShapeType="1" noTextEdit="1"/>
              </p:cNvSpPr>
              <p:nvPr/>
            </p:nvSpPr>
            <p:spPr>
              <a:xfrm>
                <a:off x="1278624" y="3998730"/>
                <a:ext cx="3336234" cy="64633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948D951-CBED-453F-4985-C536B847625D}"/>
                  </a:ext>
                </a:extLst>
              </p:cNvPr>
              <p:cNvSpPr txBox="1"/>
              <p:nvPr/>
            </p:nvSpPr>
            <p:spPr>
              <a:xfrm>
                <a:off x="2037915" y="5272975"/>
                <a:ext cx="8116169"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一个类时不在壳的胶子</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𝑔</m:t>
                    </m:r>
                  </m:oMath>
                </a14:m>
                <a:r>
                  <a:rPr lang="zh-CN" altLang="en-US" sz="2000" dirty="0">
                    <a:latin typeface="微软雅黑" panose="020B0503020204020204" pitchFamily="34" charset="-122"/>
                    <a:ea typeface="微软雅黑" panose="020B0503020204020204" pitchFamily="34" charset="-122"/>
                  </a:rPr>
                  <a:t>能碎裂成一个强子</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h</m:t>
                    </m:r>
                  </m:oMath>
                </a14:m>
                <a:r>
                  <a:rPr lang="zh-CN" altLang="en-US" sz="2000" dirty="0">
                    <a:latin typeface="微软雅黑" panose="020B0503020204020204" pitchFamily="34" charset="-122"/>
                    <a:ea typeface="微软雅黑" panose="020B0503020204020204" pitchFamily="34" charset="-122"/>
                  </a:rPr>
                  <a:t>和一个在壳的旁观者粒子</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𝑋</m:t>
                    </m:r>
                  </m:oMath>
                </a14:m>
                <a:endParaRPr lang="zh-CN" altLang="en-US" sz="2000" dirty="0">
                  <a:latin typeface="微软雅黑" panose="020B0503020204020204" pitchFamily="34" charset="-122"/>
                  <a:ea typeface="微软雅黑" panose="020B0503020204020204" pitchFamily="34" charset="-122"/>
                </a:endParaRPr>
              </a:p>
            </p:txBody>
          </p:sp>
        </mc:Choice>
        <mc:Fallback xmlns="">
          <p:sp>
            <p:nvSpPr>
              <p:cNvPr id="4" name="文本框 3">
                <a:extLst>
                  <a:ext uri="{FF2B5EF4-FFF2-40B4-BE49-F238E27FC236}">
                    <a16:creationId xmlns:a16="http://schemas.microsoft.com/office/drawing/2014/main" id="{7948D951-CBED-453F-4985-C536B847625D}"/>
                  </a:ext>
                </a:extLst>
              </p:cNvPr>
              <p:cNvSpPr txBox="1">
                <a:spLocks noRot="1" noChangeAspect="1" noMove="1" noResize="1" noEditPoints="1" noAdjustHandles="1" noChangeArrowheads="1" noChangeShapeType="1" noTextEdit="1"/>
              </p:cNvSpPr>
              <p:nvPr/>
            </p:nvSpPr>
            <p:spPr>
              <a:xfrm>
                <a:off x="2037915" y="5272975"/>
                <a:ext cx="8116169" cy="400110"/>
              </a:xfrm>
              <a:prstGeom prst="rect">
                <a:avLst/>
              </a:prstGeom>
              <a:blipFill>
                <a:blip r:embed="rId5"/>
                <a:stretch>
                  <a:fillRect l="-751" t="-9091" b="-257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2898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73860A4-BFE7-8094-0534-EBF46594E160}"/>
              </a:ext>
            </a:extLst>
          </p:cNvPr>
          <p:cNvSpPr>
            <a:spLocks noGrp="1"/>
          </p:cNvSpPr>
          <p:nvPr>
            <p:ph type="sldNum" sz="quarter" idx="12"/>
          </p:nvPr>
        </p:nvSpPr>
        <p:spPr/>
        <p:txBody>
          <a:bodyPr/>
          <a:lstStyle/>
          <a:p>
            <a:fld id="{94E020D2-E016-4DFA-9233-E593B6DE9BDE}" type="slidenum">
              <a:rPr lang="zh-CN" altLang="en-US" smtClean="0"/>
              <a:pPr/>
              <a:t>9</a:t>
            </a:fld>
            <a:endParaRPr lang="zh-CN" altLang="en-US" dirty="0"/>
          </a:p>
        </p:txBody>
      </p:sp>
      <p:sp>
        <p:nvSpPr>
          <p:cNvPr id="3" name="文本占位符 2">
            <a:extLst>
              <a:ext uri="{FF2B5EF4-FFF2-40B4-BE49-F238E27FC236}">
                <a16:creationId xmlns:a16="http://schemas.microsoft.com/office/drawing/2014/main" id="{321B4174-F239-CF1A-B20A-F4E4F139175B}"/>
              </a:ext>
            </a:extLst>
          </p:cNvPr>
          <p:cNvSpPr>
            <a:spLocks noGrp="1"/>
          </p:cNvSpPr>
          <p:nvPr>
            <p:ph type="body" sz="quarter" idx="13"/>
          </p:nvPr>
        </p:nvSpPr>
        <p:spPr/>
        <p:txBody>
          <a:bodyPr/>
          <a:lstStyle/>
          <a:p>
            <a:r>
              <a:rPr lang="zh-CN" altLang="en-US" dirty="0"/>
              <a:t>旁观者模型</a:t>
            </a:r>
          </a:p>
        </p:txBody>
      </p:sp>
      <p:pic>
        <p:nvPicPr>
          <p:cNvPr id="4" name="图片 3">
            <a:extLst>
              <a:ext uri="{FF2B5EF4-FFF2-40B4-BE49-F238E27FC236}">
                <a16:creationId xmlns:a16="http://schemas.microsoft.com/office/drawing/2014/main" id="{47FC1184-7D7D-5ECF-EA21-FE4627E5EA66}"/>
              </a:ext>
            </a:extLst>
          </p:cNvPr>
          <p:cNvPicPr>
            <a:picLocks noChangeAspect="1"/>
          </p:cNvPicPr>
          <p:nvPr/>
        </p:nvPicPr>
        <p:blipFill>
          <a:blip r:embed="rId2"/>
          <a:stretch>
            <a:fillRect/>
          </a:stretch>
        </p:blipFill>
        <p:spPr>
          <a:xfrm>
            <a:off x="8154790" y="2026038"/>
            <a:ext cx="3654819" cy="2929611"/>
          </a:xfrm>
          <a:prstGeom prst="rect">
            <a:avLst/>
          </a:prstGeom>
        </p:spPr>
      </p:pic>
      <p:pic>
        <p:nvPicPr>
          <p:cNvPr id="6" name="图片 5">
            <a:extLst>
              <a:ext uri="{FF2B5EF4-FFF2-40B4-BE49-F238E27FC236}">
                <a16:creationId xmlns:a16="http://schemas.microsoft.com/office/drawing/2014/main" id="{D75F0241-C23B-C3CF-41DD-61E1A4ADAD85}"/>
              </a:ext>
            </a:extLst>
          </p:cNvPr>
          <p:cNvPicPr>
            <a:picLocks noChangeAspect="1"/>
          </p:cNvPicPr>
          <p:nvPr/>
        </p:nvPicPr>
        <p:blipFill>
          <a:blip r:embed="rId3"/>
          <a:stretch>
            <a:fillRect/>
          </a:stretch>
        </p:blipFill>
        <p:spPr>
          <a:xfrm>
            <a:off x="116289" y="1816344"/>
            <a:ext cx="8494311" cy="800998"/>
          </a:xfrm>
          <a:prstGeom prst="rect">
            <a:avLst/>
          </a:prstGeom>
        </p:spPr>
      </p:pic>
      <p:sp>
        <p:nvSpPr>
          <p:cNvPr id="7" name="文本框 6">
            <a:extLst>
              <a:ext uri="{FF2B5EF4-FFF2-40B4-BE49-F238E27FC236}">
                <a16:creationId xmlns:a16="http://schemas.microsoft.com/office/drawing/2014/main" id="{B9EDF1A3-8C2F-CD29-A215-877CB7633CBD}"/>
              </a:ext>
            </a:extLst>
          </p:cNvPr>
          <p:cNvSpPr txBox="1"/>
          <p:nvPr/>
        </p:nvSpPr>
        <p:spPr>
          <a:xfrm>
            <a:off x="260367" y="1185863"/>
            <a:ext cx="443545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规范不变的胶子</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胶子碎裂关联函数</a:t>
            </a:r>
          </a:p>
        </p:txBody>
      </p:sp>
      <p:pic>
        <p:nvPicPr>
          <p:cNvPr id="9" name="图片 8">
            <a:extLst>
              <a:ext uri="{FF2B5EF4-FFF2-40B4-BE49-F238E27FC236}">
                <a16:creationId xmlns:a16="http://schemas.microsoft.com/office/drawing/2014/main" id="{40F5E088-DCC7-9776-FBCE-89F281654031}"/>
              </a:ext>
            </a:extLst>
          </p:cNvPr>
          <p:cNvPicPr>
            <a:picLocks noChangeAspect="1"/>
          </p:cNvPicPr>
          <p:nvPr/>
        </p:nvPicPr>
        <p:blipFill>
          <a:blip r:embed="rId4"/>
          <a:stretch>
            <a:fillRect/>
          </a:stretch>
        </p:blipFill>
        <p:spPr>
          <a:xfrm>
            <a:off x="1593962" y="3478196"/>
            <a:ext cx="4502038" cy="793311"/>
          </a:xfrm>
          <a:prstGeom prst="rect">
            <a:avLst/>
          </a:prstGeom>
        </p:spPr>
      </p:pic>
      <p:sp>
        <p:nvSpPr>
          <p:cNvPr id="11" name="文本框 10">
            <a:extLst>
              <a:ext uri="{FF2B5EF4-FFF2-40B4-BE49-F238E27FC236}">
                <a16:creationId xmlns:a16="http://schemas.microsoft.com/office/drawing/2014/main" id="{AB3C4820-8DCD-532D-F6E4-DF40211627F0}"/>
              </a:ext>
            </a:extLst>
          </p:cNvPr>
          <p:cNvSpPr txBox="1"/>
          <p:nvPr/>
        </p:nvSpPr>
        <p:spPr>
          <a:xfrm>
            <a:off x="237953" y="2847714"/>
            <a:ext cx="4241671"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对光锥方向上的动量进行积分</a:t>
            </a:r>
          </a:p>
        </p:txBody>
      </p:sp>
      <p:sp>
        <p:nvSpPr>
          <p:cNvPr id="13" name="文本框 12">
            <a:extLst>
              <a:ext uri="{FF2B5EF4-FFF2-40B4-BE49-F238E27FC236}">
                <a16:creationId xmlns:a16="http://schemas.microsoft.com/office/drawing/2014/main" id="{98D35730-7F34-998B-3F08-3B8CDAEEC771}"/>
              </a:ext>
            </a:extLst>
          </p:cNvPr>
          <p:cNvSpPr txBox="1"/>
          <p:nvPr/>
        </p:nvSpPr>
        <p:spPr>
          <a:xfrm>
            <a:off x="260367" y="4501879"/>
            <a:ext cx="5172075"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在旁观者模型中，关联函数可以写成</a:t>
            </a:r>
          </a:p>
        </p:txBody>
      </p:sp>
      <p:pic>
        <p:nvPicPr>
          <p:cNvPr id="15" name="图片 14">
            <a:extLst>
              <a:ext uri="{FF2B5EF4-FFF2-40B4-BE49-F238E27FC236}">
                <a16:creationId xmlns:a16="http://schemas.microsoft.com/office/drawing/2014/main" id="{36F7C9B4-256B-73C8-C2D1-63AB480FAFF2}"/>
              </a:ext>
            </a:extLst>
          </p:cNvPr>
          <p:cNvPicPr>
            <a:picLocks noChangeAspect="1"/>
          </p:cNvPicPr>
          <p:nvPr/>
        </p:nvPicPr>
        <p:blipFill>
          <a:blip r:embed="rId5"/>
          <a:stretch>
            <a:fillRect/>
          </a:stretch>
        </p:blipFill>
        <p:spPr>
          <a:xfrm>
            <a:off x="1191902" y="5132361"/>
            <a:ext cx="6800128" cy="713716"/>
          </a:xfrm>
          <a:prstGeom prst="rect">
            <a:avLst/>
          </a:prstGeom>
        </p:spPr>
      </p:pic>
    </p:spTree>
    <p:extLst>
      <p:ext uri="{BB962C8B-B14F-4D97-AF65-F5344CB8AC3E}">
        <p14:creationId xmlns:p14="http://schemas.microsoft.com/office/powerpoint/2010/main" val="14924595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2113</TotalTime>
  <Words>581</Words>
  <Application>Microsoft Office PowerPoint</Application>
  <PresentationFormat>宽屏</PresentationFormat>
  <Paragraphs>94</Paragraphs>
  <Slides>22</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等线</vt:lpstr>
      <vt:lpstr>等线 Light</vt:lpstr>
      <vt:lpstr>微软雅黑</vt:lpstr>
      <vt:lpstr>Arial</vt:lpstr>
      <vt:lpstr>Calibri</vt:lpstr>
      <vt:lpstr>Cambria Math</vt:lpstr>
      <vt:lpstr>Segoe UI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谢 修鹏</dc:creator>
  <cp:lastModifiedBy>修鹏 谢</cp:lastModifiedBy>
  <cp:revision>38</cp:revision>
  <dcterms:created xsi:type="dcterms:W3CDTF">2023-05-03T03:33:11Z</dcterms:created>
  <dcterms:modified xsi:type="dcterms:W3CDTF">2024-10-16T13:15:01Z</dcterms:modified>
</cp:coreProperties>
</file>