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258" r:id="rId2"/>
    <p:sldId id="1026" r:id="rId3"/>
    <p:sldId id="1071" r:id="rId4"/>
    <p:sldId id="1064" r:id="rId5"/>
    <p:sldId id="1072" r:id="rId6"/>
    <p:sldId id="1073" r:id="rId7"/>
    <p:sldId id="1077" r:id="rId8"/>
    <p:sldId id="1075" r:id="rId9"/>
    <p:sldId id="1078" r:id="rId10"/>
    <p:sldId id="1074" r:id="rId11"/>
    <p:sldId id="1080" r:id="rId12"/>
    <p:sldId id="1081" r:id="rId13"/>
    <p:sldId id="1079" r:id="rId14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>
        <p:scale>
          <a:sx n="75" d="100"/>
          <a:sy n="75" d="100"/>
        </p:scale>
        <p:origin x="2832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2024/3/18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6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组会报告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723218-3733-494F-A7E2-E3EDF5B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512EA1-7F16-4542-B1BC-C587EFD52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2DECC20-3D68-4378-AE26-2BA82E977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96" y="2209800"/>
            <a:ext cx="860720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6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723218-3733-494F-A7E2-E3EDF5B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512EA1-7F16-4542-B1BC-C587EFD52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67ACF4-5E00-4B5B-93E7-61B394F8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49" y="4546980"/>
            <a:ext cx="5486400" cy="19919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2DECC20-3D68-4378-AE26-2BA82E977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22012"/>
            <a:ext cx="4730450" cy="217770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75C57BB-408C-483C-923F-575B25B2609F}"/>
              </a:ext>
            </a:extLst>
          </p:cNvPr>
          <p:cNvSpPr txBox="1"/>
          <p:nvPr/>
        </p:nvSpPr>
        <p:spPr>
          <a:xfrm>
            <a:off x="5582122" y="4325026"/>
            <a:ext cx="38090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主要参数：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单端输入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输入电压噪声：</a:t>
            </a:r>
            <a:r>
              <a:rPr lang="en-US" altLang="zh-CN" dirty="0"/>
              <a:t>1.9nV/</a:t>
            </a:r>
            <a:r>
              <a:rPr lang="zh-CN" altLang="en-US" dirty="0"/>
              <a:t>√</a:t>
            </a:r>
            <a:r>
              <a:rPr lang="en-US" altLang="zh-CN" dirty="0"/>
              <a:t>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输入电流噪声：</a:t>
            </a:r>
            <a:r>
              <a:rPr lang="en-US" altLang="zh-CN" dirty="0"/>
              <a:t>60fA/</a:t>
            </a:r>
            <a:r>
              <a:rPr lang="zh-CN" altLang="en-US" dirty="0"/>
              <a:t>√</a:t>
            </a:r>
            <a:r>
              <a:rPr lang="en-US" altLang="zh-CN" dirty="0"/>
              <a:t>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f_corner</a:t>
            </a:r>
            <a:r>
              <a:rPr lang="zh-CN" altLang="en-US" dirty="0"/>
              <a:t>：</a:t>
            </a:r>
            <a:r>
              <a:rPr lang="en-US" altLang="zh-CN" dirty="0"/>
              <a:t>8mHz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一级</a:t>
            </a:r>
            <a:r>
              <a:rPr lang="en-US" altLang="zh-CN" dirty="0"/>
              <a:t>JFET</a:t>
            </a:r>
            <a:r>
              <a:rPr lang="zh-CN" altLang="en-US" dirty="0"/>
              <a:t>时信噪比：</a:t>
            </a:r>
            <a:r>
              <a:rPr lang="en-US" altLang="zh-CN" dirty="0"/>
              <a:t>0.28</a:t>
            </a:r>
            <a:r>
              <a:rPr lang="zh-CN" altLang="en-US" dirty="0"/>
              <a:t>（</a:t>
            </a:r>
            <a:r>
              <a:rPr lang="en-US" altLang="zh-CN" dirty="0"/>
              <a:t>0.11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JFET</a:t>
            </a:r>
            <a:r>
              <a:rPr lang="zh-CN" altLang="en-US" dirty="0"/>
              <a:t>级数</a:t>
            </a:r>
            <a:r>
              <a:rPr lang="en-US" altLang="zh-CN" dirty="0"/>
              <a:t>=8</a:t>
            </a:r>
            <a:r>
              <a:rPr lang="zh-CN" altLang="en-US" dirty="0"/>
              <a:t>；</a:t>
            </a:r>
            <a:r>
              <a:rPr lang="en-US" altLang="zh-CN" dirty="0"/>
              <a:t>SNR=1.03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1ABA2A6-73E6-4AEA-B19F-D7F8FDE3852C}"/>
              </a:ext>
            </a:extLst>
          </p:cNvPr>
          <p:cNvSpPr txBox="1"/>
          <p:nvPr/>
        </p:nvSpPr>
        <p:spPr>
          <a:xfrm>
            <a:off x="5582122" y="1495200"/>
            <a:ext cx="38090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主要参数：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差分输入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输入电压噪声：</a:t>
            </a:r>
            <a:r>
              <a:rPr lang="en-US" altLang="zh-CN" dirty="0"/>
              <a:t>2.5nV/</a:t>
            </a:r>
            <a:r>
              <a:rPr lang="zh-CN" altLang="en-US" dirty="0"/>
              <a:t>√</a:t>
            </a:r>
            <a:r>
              <a:rPr lang="en-US" altLang="zh-CN" dirty="0"/>
              <a:t>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输入电流噪声：</a:t>
            </a:r>
            <a:r>
              <a:rPr lang="en-US" altLang="zh-CN" dirty="0"/>
              <a:t>14fA/</a:t>
            </a:r>
            <a:r>
              <a:rPr lang="zh-CN" altLang="en-US" dirty="0"/>
              <a:t>√</a:t>
            </a:r>
            <a:r>
              <a:rPr lang="en-US" altLang="zh-CN" dirty="0"/>
              <a:t>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f_corner</a:t>
            </a:r>
            <a:r>
              <a:rPr lang="zh-CN" altLang="en-US" dirty="0"/>
              <a:t>：</a:t>
            </a:r>
            <a:r>
              <a:rPr lang="en-US" altLang="zh-CN" dirty="0"/>
              <a:t>3mHz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一级</a:t>
            </a:r>
            <a:r>
              <a:rPr lang="en-US" altLang="zh-CN" dirty="0"/>
              <a:t>JFET</a:t>
            </a:r>
            <a:r>
              <a:rPr lang="zh-CN" altLang="en-US" dirty="0"/>
              <a:t>时信噪比：</a:t>
            </a:r>
            <a:r>
              <a:rPr lang="en-US" altLang="zh-CN" dirty="0"/>
              <a:t>0.18</a:t>
            </a:r>
            <a:r>
              <a:rPr lang="zh-CN" altLang="en-US" dirty="0"/>
              <a:t>（</a:t>
            </a:r>
            <a:r>
              <a:rPr lang="en-US" altLang="zh-CN" dirty="0"/>
              <a:t>0.11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JFET</a:t>
            </a:r>
            <a:r>
              <a:rPr lang="zh-CN" altLang="en-US" dirty="0"/>
              <a:t>极数</a:t>
            </a:r>
            <a:r>
              <a:rPr lang="en-US" altLang="zh-CN" dirty="0"/>
              <a:t>=9</a:t>
            </a:r>
            <a:r>
              <a:rPr lang="zh-CN" altLang="en-US" dirty="0"/>
              <a:t>；</a:t>
            </a:r>
            <a:r>
              <a:rPr lang="en-US" altLang="zh-CN" dirty="0"/>
              <a:t>SNR=1.06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F11B21-A5C8-4794-8204-1517182FC303}"/>
              </a:ext>
            </a:extLst>
          </p:cNvPr>
          <p:cNvSpPr txBox="1"/>
          <p:nvPr/>
        </p:nvSpPr>
        <p:spPr>
          <a:xfrm>
            <a:off x="762000" y="38100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反馈方式不同</a:t>
            </a:r>
          </a:p>
        </p:txBody>
      </p:sp>
    </p:spTree>
    <p:extLst>
      <p:ext uri="{BB962C8B-B14F-4D97-AF65-F5344CB8AC3E}">
        <p14:creationId xmlns:p14="http://schemas.microsoft.com/office/powerpoint/2010/main" val="428088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36F681-AE4A-454E-80E4-D4DAE6B7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F8ED73-424D-488A-B76F-78B51CB99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75E8AD-5C45-423C-951D-DA3D4023DF31}"/>
              </a:ext>
            </a:extLst>
          </p:cNvPr>
          <p:cNvSpPr txBox="1"/>
          <p:nvPr/>
        </p:nvSpPr>
        <p:spPr>
          <a:xfrm>
            <a:off x="3842473" y="3429000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Backup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360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723218-3733-494F-A7E2-E3EDF5B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512EA1-7F16-4542-B1BC-C587EFD52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67ACF4-5E00-4B5B-93E7-61B394F8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407597"/>
            <a:ext cx="4724400" cy="17152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2DECC20-3D68-4378-AE26-2BA82E977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85037"/>
            <a:ext cx="4038600" cy="18592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CD42067-288E-4B92-893B-2C456D157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616" y="4299298"/>
            <a:ext cx="2736259" cy="19318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2175E89-CE2A-46D1-B778-365F4EEBD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116" y="1489405"/>
            <a:ext cx="2435258" cy="21385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5F31861-4165-457E-B205-0119BE6921F4}"/>
                  </a:ext>
                </a:extLst>
              </p:cNvPr>
              <p:cNvSpPr txBox="1"/>
              <p:nvPr/>
            </p:nvSpPr>
            <p:spPr>
              <a:xfrm>
                <a:off x="4267200" y="3777553"/>
                <a:ext cx="9233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运放</m:t>
                    </m:r>
                  </m:oMath>
                </a14:m>
                <a:r>
                  <a:rPr lang="zh-CN" altLang="en-US" dirty="0"/>
                  <a:t>并联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5F31861-4165-457E-B205-0119BE692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777553"/>
                <a:ext cx="923330" cy="553998"/>
              </a:xfrm>
              <a:prstGeom prst="rect">
                <a:avLst/>
              </a:prstGeom>
              <a:blipFill>
                <a:blip r:embed="rId6"/>
                <a:stretch>
                  <a:fillRect l="-11921" t="-14286" r="-15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48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9EE49F-DEB5-4018-9063-EB27E911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8CF2E6-A1EC-45B5-9835-3E4AB661B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BF395B-31C8-45FD-BB36-744E25A6BAD9}"/>
              </a:ext>
            </a:extLst>
          </p:cNvPr>
          <p:cNvSpPr txBox="1"/>
          <p:nvPr/>
        </p:nvSpPr>
        <p:spPr>
          <a:xfrm>
            <a:off x="1066800" y="2667000"/>
            <a:ext cx="7010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、空气芯线圈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、磁芯线圈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618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807852A-E8BB-4ACF-BE63-0E9A248F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0" y="3719003"/>
            <a:ext cx="7735200" cy="94105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C27C66-9A1C-40EC-BD72-313CB5DD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790B19-351E-454A-A10C-D0AC32B20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线圈编号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0D6ADB-881E-49F8-A561-B4440F3EC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1219200" y="4563240"/>
            <a:ext cx="6705600" cy="2291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1E3E8D-20A5-4552-9F96-00B013CAD631}"/>
              </a:ext>
            </a:extLst>
          </p:cNvPr>
          <p:cNvSpPr txBox="1"/>
          <p:nvPr/>
        </p:nvSpPr>
        <p:spPr>
          <a:xfrm>
            <a:off x="303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dirty="0"/>
              <a:t>v1_1</a:t>
            </a:r>
            <a:r>
              <a:rPr lang="zh-CN" altLang="en-US" sz="1000" dirty="0"/>
              <a:t>绕制参数：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绕线直径：</a:t>
            </a:r>
            <a:r>
              <a:rPr lang="en-US" altLang="zh-CN" sz="1000" dirty="0"/>
              <a:t>0.13mm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绕制桩内径：</a:t>
            </a:r>
            <a:r>
              <a:rPr lang="en-US" altLang="zh-CN" sz="1000" dirty="0"/>
              <a:t>108mm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绕制高度：</a:t>
            </a:r>
            <a:r>
              <a:rPr lang="en-US" altLang="zh-CN" sz="1000" dirty="0"/>
              <a:t>57mm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匝数（单层匝数</a:t>
            </a:r>
            <a:r>
              <a:rPr lang="en-US" altLang="zh-CN" sz="1000" dirty="0"/>
              <a:t>×</a:t>
            </a:r>
            <a:r>
              <a:rPr lang="zh-CN" altLang="en-US" sz="1000" dirty="0"/>
              <a:t>层数）：</a:t>
            </a:r>
            <a:r>
              <a:rPr lang="en-US" altLang="zh-CN" sz="1000" dirty="0"/>
              <a:t>288×15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层与层间距：</a:t>
            </a:r>
            <a:r>
              <a:rPr lang="en-US" altLang="zh-CN" sz="1000" dirty="0"/>
              <a:t>0.75mm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重量：</a:t>
            </a:r>
            <a:r>
              <a:rPr lang="en-US" altLang="zh-CN" sz="1000" dirty="0"/>
              <a:t>0.97kg</a:t>
            </a:r>
          </a:p>
          <a:p>
            <a:endParaRPr lang="en-US" altLang="zh-CN" sz="1000" dirty="0"/>
          </a:p>
          <a:p>
            <a:r>
              <a:rPr lang="zh-CN" altLang="en-US" sz="1000" dirty="0"/>
              <a:t>电学参数：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L</a:t>
            </a:r>
            <a:r>
              <a:rPr lang="zh-CN" altLang="en-US" sz="1000" dirty="0"/>
              <a:t>：</a:t>
            </a:r>
            <a:r>
              <a:rPr lang="en-US" altLang="zh-CN" sz="1000" dirty="0"/>
              <a:t>2.2932E+00 H</a:t>
            </a:r>
          </a:p>
          <a:p>
            <a:r>
              <a:rPr lang="en-US" altLang="zh-CN" sz="1000" dirty="0"/>
              <a:t>    • C</a:t>
            </a:r>
            <a:r>
              <a:rPr lang="zh-CN" altLang="en-US" sz="1000" dirty="0"/>
              <a:t>：</a:t>
            </a:r>
            <a:r>
              <a:rPr lang="en-US" altLang="zh-CN" sz="1000" dirty="0"/>
              <a:t>6.7127E-11  F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a</a:t>
            </a:r>
            <a:r>
              <a:rPr lang="zh-CN" altLang="en-US" sz="1000" dirty="0"/>
              <a:t>：</a:t>
            </a:r>
            <a:r>
              <a:rPr lang="en-US" altLang="zh-CN" sz="1000" dirty="0"/>
              <a:t>1.4698E-09  </a:t>
            </a:r>
          </a:p>
          <a:p>
            <a:r>
              <a:rPr lang="en-US" altLang="zh-CN" sz="1000" dirty="0"/>
              <a:t>    • b</a:t>
            </a:r>
            <a:r>
              <a:rPr lang="zh-CN" altLang="en-US" sz="1000" dirty="0"/>
              <a:t>：</a:t>
            </a:r>
            <a:r>
              <a:rPr lang="en-US" altLang="zh-CN" sz="1000" dirty="0"/>
              <a:t>3.0389E+00  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Rdc</a:t>
            </a:r>
            <a:r>
              <a:rPr lang="zh-CN" altLang="en-US" sz="1000" dirty="0"/>
              <a:t>：</a:t>
            </a:r>
            <a:r>
              <a:rPr lang="en-US" altLang="zh-CN" sz="1000" dirty="0"/>
              <a:t>2.2254E+03 Ω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fres</a:t>
            </a:r>
            <a:r>
              <a:rPr lang="zh-CN" altLang="en-US" sz="1000" dirty="0"/>
              <a:t>：</a:t>
            </a:r>
            <a:r>
              <a:rPr lang="en-US" altLang="zh-CN" sz="1000" dirty="0"/>
              <a:t>12.83kHz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D3A67A-2829-4D9C-A3B3-5B6C0E6F3DCD}"/>
              </a:ext>
            </a:extLst>
          </p:cNvPr>
          <p:cNvSpPr txBox="1"/>
          <p:nvPr/>
        </p:nvSpPr>
        <p:spPr>
          <a:xfrm>
            <a:off x="1995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v2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（利兹线）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121mm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90×8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2.80kg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4.0602E-02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2.0116E-10 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5.4575E-12 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2.8237E+00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6.0809E+00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55.69kHz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3DEB1C-D47E-4F56-BAD5-E5ACFA6817F2}"/>
              </a:ext>
            </a:extLst>
          </p:cNvPr>
          <p:cNvSpPr txBox="1"/>
          <p:nvPr/>
        </p:nvSpPr>
        <p:spPr>
          <a:xfrm>
            <a:off x="3687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0.6mm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200mm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150mm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250×50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0.25mm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25.34kg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2.7384E+01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1.8572E-10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9.2607E-06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2.6859E+00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6.9602E+02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2.23kHz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7AB516-0CAE-4D17-ADF9-4D8AA9CFA3B7}"/>
              </a:ext>
            </a:extLst>
          </p:cNvPr>
          <p:cNvSpPr txBox="1"/>
          <p:nvPr/>
        </p:nvSpPr>
        <p:spPr>
          <a:xfrm>
            <a:off x="5379000" y="1149220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V3.5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228.6mm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7.26kg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1.0267E-01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3.2081E-10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1.5528E-05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1.7360E+00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8.6007E+00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27.73kHz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322564-B7DB-4297-A4C5-232932681E19}"/>
              </a:ext>
            </a:extLst>
          </p:cNvPr>
          <p:cNvSpPr txBox="1"/>
          <p:nvPr/>
        </p:nvSpPr>
        <p:spPr>
          <a:xfrm>
            <a:off x="7071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v4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（利兹线）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绕制高度：</a:t>
            </a:r>
            <a:r>
              <a:rPr lang="en-US" altLang="zh-CN" dirty="0"/>
              <a:t>242mm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5.77kg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pt-BR" altLang="zh-CN" dirty="0"/>
              <a:t>    • L</a:t>
            </a:r>
            <a:r>
              <a:rPr lang="zh-CN" altLang="pt-BR" dirty="0"/>
              <a:t>：</a:t>
            </a:r>
            <a:r>
              <a:rPr lang="pt-BR" altLang="zh-CN" dirty="0"/>
              <a:t>1.0462E-01 H</a:t>
            </a:r>
          </a:p>
          <a:p>
            <a:r>
              <a:rPr lang="pt-BR" altLang="zh-CN" dirty="0"/>
              <a:t>    • C</a:t>
            </a:r>
            <a:r>
              <a:rPr lang="zh-CN" altLang="pt-BR" dirty="0"/>
              <a:t>：</a:t>
            </a:r>
            <a:r>
              <a:rPr lang="pt-BR" altLang="zh-CN" dirty="0"/>
              <a:t>3.2250E-10 F</a:t>
            </a:r>
          </a:p>
          <a:p>
            <a:r>
              <a:rPr lang="pt-BR" altLang="zh-CN" dirty="0"/>
              <a:t>    • a</a:t>
            </a:r>
            <a:r>
              <a:rPr lang="zh-CN" altLang="pt-BR" dirty="0"/>
              <a:t>：</a:t>
            </a:r>
            <a:r>
              <a:rPr lang="pt-BR" altLang="zh-CN" dirty="0"/>
              <a:t>1.0221E-10 </a:t>
            </a:r>
          </a:p>
          <a:p>
            <a:r>
              <a:rPr lang="pt-BR" altLang="zh-CN" dirty="0"/>
              <a:t>    • b</a:t>
            </a:r>
            <a:r>
              <a:rPr lang="zh-CN" altLang="pt-BR" dirty="0"/>
              <a:t>：</a:t>
            </a:r>
            <a:r>
              <a:rPr lang="pt-BR" altLang="zh-CN" dirty="0"/>
              <a:t>2.7204E+00</a:t>
            </a:r>
          </a:p>
          <a:p>
            <a:r>
              <a:rPr lang="pt-BR" altLang="zh-CN" dirty="0"/>
              <a:t>    • Rdc</a:t>
            </a:r>
            <a:r>
              <a:rPr lang="zh-CN" altLang="pt-BR" dirty="0"/>
              <a:t>：</a:t>
            </a:r>
            <a:r>
              <a:rPr lang="pt-BR" altLang="zh-CN" dirty="0"/>
              <a:t>1.3171E+01 Ω </a:t>
            </a:r>
          </a:p>
          <a:p>
            <a:r>
              <a:rPr lang="pt-BR" altLang="zh-CN" dirty="0"/>
              <a:t>    • fres</a:t>
            </a:r>
            <a:r>
              <a:rPr lang="zh-CN" altLang="pt-BR" dirty="0"/>
              <a:t>：</a:t>
            </a:r>
            <a:r>
              <a:rPr lang="pt-BR" altLang="zh-CN" dirty="0"/>
              <a:t>27.40kHz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165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426D06-561E-49DD-9721-1614C909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A5BDE7-9C0F-44A4-98AF-A52137364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V4</a:t>
            </a:r>
            <a:r>
              <a:rPr lang="zh-CN" altLang="en-US" dirty="0"/>
              <a:t>方案一信噪比讨论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3F6C32-F806-49ED-9E51-2DF9B5BD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30263"/>
            <a:ext cx="4634789" cy="2667000"/>
          </a:xfrm>
          <a:prstGeom prst="rect">
            <a:avLst/>
          </a:prstGeom>
        </p:spPr>
      </p:pic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F1BF8CE1-A541-41C9-819B-4A3688C78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25559"/>
              </p:ext>
            </p:extLst>
          </p:nvPr>
        </p:nvGraphicFramePr>
        <p:xfrm>
          <a:off x="884090" y="5410200"/>
          <a:ext cx="7129672" cy="121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418">
                  <a:extLst>
                    <a:ext uri="{9D8B030D-6E8A-4147-A177-3AD203B41FA5}">
                      <a16:colId xmlns:a16="http://schemas.microsoft.com/office/drawing/2014/main" val="3349996563"/>
                    </a:ext>
                  </a:extLst>
                </a:gridCol>
                <a:gridCol w="1782418">
                  <a:extLst>
                    <a:ext uri="{9D8B030D-6E8A-4147-A177-3AD203B41FA5}">
                      <a16:colId xmlns:a16="http://schemas.microsoft.com/office/drawing/2014/main" val="4052341105"/>
                    </a:ext>
                  </a:extLst>
                </a:gridCol>
                <a:gridCol w="1782418">
                  <a:extLst>
                    <a:ext uri="{9D8B030D-6E8A-4147-A177-3AD203B41FA5}">
                      <a16:colId xmlns:a16="http://schemas.microsoft.com/office/drawing/2014/main" val="1573127127"/>
                    </a:ext>
                  </a:extLst>
                </a:gridCol>
                <a:gridCol w="1782418">
                  <a:extLst>
                    <a:ext uri="{9D8B030D-6E8A-4147-A177-3AD203B41FA5}">
                      <a16:colId xmlns:a16="http://schemas.microsoft.com/office/drawing/2014/main" val="1676812433"/>
                    </a:ext>
                  </a:extLst>
                </a:gridCol>
              </a:tblGrid>
              <a:tr h="4038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速度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1e-5c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1e-4c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1e-3c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605625"/>
                  </a:ext>
                </a:extLst>
              </a:tr>
              <a:tr h="4038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SNR 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0.1137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1.0605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1.2736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6315923"/>
                  </a:ext>
                </a:extLst>
              </a:tr>
              <a:tr h="4038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等线" panose="02010600030101010101" pitchFamily="2" charset="-122"/>
                          <a:ea typeface="+mn-ea"/>
                        </a:rPr>
                        <a:t>SNR’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3.8466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9.0991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9.8431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7651893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BF702C32-E071-41ED-8825-7026C910C4A7}"/>
              </a:ext>
            </a:extLst>
          </p:cNvPr>
          <p:cNvSpPr txBox="1"/>
          <p:nvPr/>
        </p:nvSpPr>
        <p:spPr>
          <a:xfrm>
            <a:off x="-381000" y="4152802"/>
            <a:ext cx="4829926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SNR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：考虑电子学噪声</a:t>
            </a:r>
            <a:endParaRPr lang="en-US" altLang="zh-CN" sz="1800" kern="12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SNR’</a:t>
            </a: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：不考虑电子学噪声</a:t>
            </a:r>
            <a:endParaRPr lang="en-US" altLang="zh-CN" sz="1800" kern="12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CC5F6B-4FC9-4F37-815B-88DC612B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963" y="3345591"/>
            <a:ext cx="5517037" cy="66827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0E8F3C5-8881-41DE-A337-AFF9211E490C}"/>
              </a:ext>
            </a:extLst>
          </p:cNvPr>
          <p:cNvSpPr txBox="1"/>
          <p:nvPr/>
        </p:nvSpPr>
        <p:spPr>
          <a:xfrm>
            <a:off x="4618173" y="1435683"/>
            <a:ext cx="42210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AD745</a:t>
            </a:r>
          </a:p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输入电压噪声：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3.2 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nV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</a:t>
            </a:r>
            <a:r>
              <a:rPr lang="zh-CN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Hz</a:t>
            </a:r>
          </a:p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输入电流噪声：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6.9 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fA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</a:t>
            </a:r>
            <a:r>
              <a:rPr lang="zh-CN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Hz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8828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493D2A-D002-4B06-9111-EB208442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09F2C5-0ADC-4C68-96D3-5B8B89605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V4</a:t>
            </a:r>
            <a:r>
              <a:rPr lang="zh-CN" altLang="en-US" dirty="0"/>
              <a:t>方案一信噪比讨论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021C46-C7DF-4043-95C9-DD7CAD1B6F15}"/>
              </a:ext>
            </a:extLst>
          </p:cNvPr>
          <p:cNvSpPr txBox="1"/>
          <p:nvPr/>
        </p:nvSpPr>
        <p:spPr>
          <a:xfrm>
            <a:off x="5021631" y="1831783"/>
            <a:ext cx="3810000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1e-5c </a:t>
            </a:r>
            <a:r>
              <a:rPr lang="zh-CN" altLang="en-US" dirty="0"/>
              <a:t>情况下：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信号： 5.96e-10 </a:t>
            </a:r>
            <a:r>
              <a:rPr lang="en-US" altLang="zh-CN" dirty="0"/>
              <a:t>V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线圈热噪声： 4.67e-09 </a:t>
            </a:r>
            <a:r>
              <a:rPr lang="en-US" altLang="zh-CN" dirty="0">
                <a:solidFill>
                  <a:srgbClr val="FF0000"/>
                </a:solidFill>
              </a:rPr>
              <a:t>V</a:t>
            </a:r>
            <a:endParaRPr lang="zh-CN" alt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前放输入电压噪声： 3.</a:t>
            </a:r>
            <a:r>
              <a:rPr lang="en-US" altLang="zh-CN" dirty="0">
                <a:solidFill>
                  <a:srgbClr val="FF0000"/>
                </a:solidFill>
              </a:rPr>
              <a:t>20</a:t>
            </a:r>
            <a:r>
              <a:rPr lang="zh-CN" altLang="en-US" dirty="0">
                <a:solidFill>
                  <a:srgbClr val="FF0000"/>
                </a:solidFill>
              </a:rPr>
              <a:t>e-08 </a:t>
            </a:r>
            <a:r>
              <a:rPr lang="en-US" altLang="zh-CN" dirty="0">
                <a:solidFill>
                  <a:srgbClr val="FF0000"/>
                </a:solidFill>
              </a:rPr>
              <a:t>V</a:t>
            </a:r>
            <a:endParaRPr lang="zh-CN" alt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前放输入电流噪声： </a:t>
            </a:r>
            <a:r>
              <a:rPr lang="en-US" altLang="zh-CN" dirty="0"/>
              <a:t>9</a:t>
            </a:r>
            <a:r>
              <a:rPr lang="zh-CN" altLang="en-US" dirty="0"/>
              <a:t>.</a:t>
            </a:r>
            <a:r>
              <a:rPr lang="en-US" altLang="zh-CN" dirty="0"/>
              <a:t>09</a:t>
            </a:r>
            <a:r>
              <a:rPr lang="zh-CN" altLang="en-US" dirty="0"/>
              <a:t>e-1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53FAD9-3734-4396-A419-3FCACDFFA0BA}"/>
              </a:ext>
            </a:extLst>
          </p:cNvPr>
          <p:cNvSpPr txBox="1"/>
          <p:nvPr/>
        </p:nvSpPr>
        <p:spPr>
          <a:xfrm>
            <a:off x="184322" y="4343400"/>
            <a:ext cx="8794423" cy="254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前放输入电压噪声比线圈热噪声大</a:t>
            </a:r>
            <a:r>
              <a:rPr lang="en-US" altLang="zh-CN" dirty="0">
                <a:solidFill>
                  <a:srgbClr val="FF0000"/>
                </a:solidFill>
              </a:rPr>
              <a:t>6.85</a:t>
            </a:r>
            <a:r>
              <a:rPr lang="zh-CN" altLang="en-US" dirty="0"/>
              <a:t>倍，为了降低运放输入电压噪声的影响，有两种思路：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增加感应线圈匝数，缩小线圈绕线横截面积，在保证信噪比的同时，使得线圈热噪声水平和前放输入电压噪声水平相当，电阻放大</a:t>
            </a:r>
            <a:r>
              <a:rPr lang="en-US" altLang="zh-CN" dirty="0"/>
              <a:t>~47</a:t>
            </a:r>
            <a:r>
              <a:rPr lang="zh-CN" altLang="en-US" dirty="0"/>
              <a:t>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降低前放输入电压噪声，下降</a:t>
            </a:r>
            <a:r>
              <a:rPr lang="en-US" altLang="zh-CN" dirty="0"/>
              <a:t>~6.85</a:t>
            </a:r>
            <a:r>
              <a:rPr lang="zh-CN" altLang="en-US" dirty="0"/>
              <a:t>倍，并联</a:t>
            </a:r>
            <a:r>
              <a:rPr lang="en-US" altLang="zh-CN" dirty="0"/>
              <a:t>47</a:t>
            </a:r>
            <a:r>
              <a:rPr lang="zh-CN" altLang="en-US" dirty="0"/>
              <a:t>极</a:t>
            </a:r>
            <a:r>
              <a:rPr lang="en-US" altLang="zh-CN" dirty="0"/>
              <a:t>JFET</a:t>
            </a:r>
            <a:r>
              <a:rPr lang="zh-CN" altLang="en-US" dirty="0"/>
              <a:t>，此时前放输入电流噪声预计为</a:t>
            </a:r>
            <a:r>
              <a:rPr lang="en-US" altLang="zh-CN" dirty="0"/>
              <a:t>6.23</a:t>
            </a:r>
            <a:r>
              <a:rPr lang="zh-CN" altLang="en-US" dirty="0"/>
              <a:t>e-1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r>
              <a:rPr lang="zh-CN" altLang="en-US" dirty="0"/>
              <a:t>，与其他噪声相比仍是小量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20F6377-B81B-4ECA-8907-A2CB69FD4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7942"/>
            <a:ext cx="3554977" cy="279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8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AC21B7-3073-4056-B89A-BAB6CD59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85481-4C8A-474C-96D9-7FD886714F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  <a:r>
              <a:rPr lang="en-US" altLang="zh-CN" dirty="0"/>
              <a:t>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7F57F04-28A5-4989-A33D-A77721510F0A}"/>
                  </a:ext>
                </a:extLst>
              </p:cNvPr>
              <p:cNvSpPr txBox="1"/>
              <p:nvPr/>
            </p:nvSpPr>
            <p:spPr>
              <a:xfrm>
                <a:off x="228600" y="1285580"/>
                <a:ext cx="8674231" cy="2073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zh-CN" altLang="en-US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𝑆𝑁𝑅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i="1" baseline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 baseline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baseline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baseline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baseline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 baseline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CN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altLang="zh-CN" b="0" i="1" baseline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 baseline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altLang="zh-CN" b="0" i="1" baseline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zh-CN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zh-CN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kumimoji="0" lang="zh-CN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en-US" altLang="zh-CN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4</m:t>
                                      </m:r>
                                      <m:r>
                                        <a:rPr kumimoji="0" lang="zh-CN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𝜋</m:t>
                                      </m:r>
                                      <m: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𝑛𝑔</m:t>
                                      </m:r>
                                      <m:d>
                                        <m:dPr>
                                          <m:ctrlP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kumimoji="0" lang="zh-CN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/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kumimoji="0" lang="zh-CN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/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altLang="zh-CN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kumimoji="0" lang="en-US" altLang="zh-CN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𝑘𝑇</m:t>
                              </m:r>
                              <m:r>
                                <a:rPr kumimoji="0" lang="en-US" altLang="zh-CN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  <m:r>
                            <a:rPr kumimoji="0" lang="zh-CN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8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den>
                      </m:f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zh-CN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zh-CN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zh-CN" alt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kumimoji="0" lang="en-US" altLang="zh-CN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lang="zh-CN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𝑛𝑎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7F57F04-28A5-4989-A33D-A77721510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85580"/>
                <a:ext cx="8674231" cy="20736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1D542E68-B892-4518-9D00-CAAE57CB3FF8}"/>
              </a:ext>
            </a:extLst>
          </p:cNvPr>
          <p:cNvSpPr txBox="1"/>
          <p:nvPr/>
        </p:nvSpPr>
        <p:spPr>
          <a:xfrm>
            <a:off x="-6286" y="2850457"/>
            <a:ext cx="4572000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kumimoji="0" b="0" i="1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</a:defRPr>
            </a:lvl1pPr>
          </a:lstStyle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</a:t>
            </a:r>
            <a:r>
              <a:rPr lang="zh-CN" altLang="en-US" dirty="0"/>
              <a:t>：线圈匝数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</a:t>
            </a:r>
            <a:r>
              <a:rPr lang="zh-CN" altLang="en-US" dirty="0"/>
              <a:t>：线圈绕线半径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</a:t>
            </a:r>
            <a:r>
              <a:rPr lang="zh-CN" altLang="en-US" dirty="0"/>
              <a:t>：线圈半径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0BF8F5-BA0B-43BF-A042-5D82B4210E26}"/>
                  </a:ext>
                </a:extLst>
              </p:cNvPr>
              <p:cNvSpPr txBox="1"/>
              <p:nvPr/>
            </p:nvSpPr>
            <p:spPr>
              <a:xfrm>
                <a:off x="266635" y="4286644"/>
                <a:ext cx="7315201" cy="2543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下降</a:t>
                </a:r>
                <a:r>
                  <a:rPr lang="en-US" altLang="zh-CN" dirty="0"/>
                  <a:t>6.53</a:t>
                </a:r>
                <a:r>
                  <a:rPr lang="zh-CN" altLang="en-US" dirty="0"/>
                  <a:t>倍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n</a:t>
                </a:r>
                <a:r>
                  <a:rPr lang="zh-CN" altLang="en-US" dirty="0"/>
                  <a:t>上升</a:t>
                </a:r>
                <a:r>
                  <a:rPr lang="en-US" altLang="zh-CN" dirty="0"/>
                  <a:t>7.2</a:t>
                </a:r>
                <a:r>
                  <a:rPr lang="zh-CN" altLang="en-US" dirty="0"/>
                  <a:t>倍：通过层数放大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倍，单层匝数放大</a:t>
                </a:r>
                <a:r>
                  <a:rPr lang="en-US" altLang="zh-CN" dirty="0"/>
                  <a:t>3.6</a:t>
                </a:r>
                <a:r>
                  <a:rPr lang="zh-CN" altLang="en-US" dirty="0"/>
                  <a:t>倍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质量变大为原先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1.46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倍，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8.41kg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信噪比提升</a:t>
                </a:r>
                <a:r>
                  <a:rPr lang="en-US" altLang="zh-CN" dirty="0"/>
                  <a:t>10%</a:t>
                </a:r>
                <a:r>
                  <a:rPr lang="zh-CN" altLang="en-US" dirty="0"/>
                  <a:t>，且电阻上升了</a:t>
                </a:r>
                <a:r>
                  <a:rPr lang="en-US" altLang="zh-CN" dirty="0"/>
                  <a:t>47</a:t>
                </a:r>
                <a:r>
                  <a:rPr lang="zh-CN" altLang="en-US" dirty="0"/>
                  <a:t>倍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利用预测得到的线圈参数，得到</a:t>
                </a:r>
                <a:r>
                  <a:rPr lang="en-US" altLang="zh-CN" dirty="0"/>
                  <a:t>1e-5c</a:t>
                </a:r>
                <a:r>
                  <a:rPr lang="zh-CN" altLang="en-US" dirty="0"/>
                  <a:t>速度情况下：</a:t>
                </a:r>
                <a:r>
                  <a:rPr lang="en-US" altLang="zh-CN" dirty="0"/>
                  <a:t>SNR=1.99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0BF8F5-BA0B-43BF-A042-5D82B4210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35" y="4286644"/>
                <a:ext cx="7315201" cy="2543132"/>
              </a:xfrm>
              <a:prstGeom prst="rect">
                <a:avLst/>
              </a:prstGeom>
              <a:blipFill>
                <a:blip r:embed="rId3"/>
                <a:stretch>
                  <a:fillRect l="-750" b="-2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6BC8744F-8878-41EB-AF03-CB0F933EC005}"/>
              </a:ext>
            </a:extLst>
          </p:cNvPr>
          <p:cNvSpPr txBox="1"/>
          <p:nvPr/>
        </p:nvSpPr>
        <p:spPr>
          <a:xfrm>
            <a:off x="6083234" y="3498775"/>
            <a:ext cx="2806831" cy="249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sz="1200" dirty="0"/>
              <a:t>v5</a:t>
            </a:r>
            <a:r>
              <a:rPr lang="zh-CN" altLang="en-US" sz="1200" dirty="0"/>
              <a:t>绕制参数：</a:t>
            </a:r>
            <a:r>
              <a:rPr lang="en-US" altLang="zh-CN" sz="1200" dirty="0"/>
              <a:t>	</a:t>
            </a:r>
          </a:p>
          <a:p>
            <a:r>
              <a:rPr lang="zh-CN" altLang="en-US" sz="1200" dirty="0"/>
              <a:t>    </a:t>
            </a:r>
            <a:r>
              <a:rPr lang="en-US" altLang="zh-CN" sz="1200" dirty="0"/>
              <a:t>• </a:t>
            </a:r>
            <a:r>
              <a:rPr lang="zh-CN" altLang="en-US" sz="1200" dirty="0"/>
              <a:t>绕线直径：</a:t>
            </a:r>
            <a:r>
              <a:rPr lang="en-US" altLang="zh-CN" sz="1200" dirty="0"/>
              <a:t>0.51mm</a:t>
            </a:r>
            <a:r>
              <a:rPr lang="zh-CN" altLang="en-US" sz="1200" dirty="0"/>
              <a:t>（利兹线）</a:t>
            </a:r>
          </a:p>
          <a:p>
            <a:r>
              <a:rPr lang="zh-CN" altLang="en-US" sz="1200" dirty="0"/>
              <a:t>    </a:t>
            </a:r>
            <a:r>
              <a:rPr lang="en-US" altLang="zh-CN" sz="1200" dirty="0"/>
              <a:t>• </a:t>
            </a:r>
            <a:r>
              <a:rPr lang="zh-CN" altLang="en-US" sz="1200" dirty="0"/>
              <a:t>绕制桩内径：</a:t>
            </a:r>
            <a:r>
              <a:rPr lang="en-US" altLang="zh-CN" sz="1200" dirty="0"/>
              <a:t>114mm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绕制高度：</a:t>
            </a:r>
            <a:r>
              <a:rPr lang="en-US" altLang="zh-CN" sz="1200" dirty="0"/>
              <a:t>330mm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匝数（单层匝数</a:t>
            </a:r>
            <a:r>
              <a:rPr lang="en-US" altLang="zh-CN" sz="1200" dirty="0"/>
              <a:t>×</a:t>
            </a:r>
            <a:r>
              <a:rPr lang="zh-CN" altLang="en-US" sz="1200" dirty="0"/>
              <a:t>层数）：</a:t>
            </a:r>
            <a:r>
              <a:rPr lang="en-US" altLang="zh-CN" sz="1200" dirty="0"/>
              <a:t>648×16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层与层间距：</a:t>
            </a:r>
            <a:r>
              <a:rPr lang="en-US" altLang="zh-CN" sz="1200" dirty="0"/>
              <a:t>0.5mm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重量：</a:t>
            </a:r>
            <a:r>
              <a:rPr lang="en-US" altLang="zh-CN" sz="1200" dirty="0"/>
              <a:t>5kg</a:t>
            </a:r>
          </a:p>
          <a:p>
            <a:r>
              <a:rPr lang="zh-CN" altLang="en-US" sz="1200" dirty="0"/>
              <a:t>预测电学参数：</a:t>
            </a:r>
            <a:r>
              <a:rPr lang="en-US" altLang="zh-CN" sz="1200" dirty="0"/>
              <a:t>	</a:t>
            </a:r>
          </a:p>
          <a:p>
            <a:r>
              <a:rPr lang="pt-BR" altLang="zh-CN" sz="1200" dirty="0"/>
              <a:t>    • L</a:t>
            </a:r>
            <a:r>
              <a:rPr lang="zh-CN" altLang="pt-BR" sz="1200" dirty="0"/>
              <a:t>：</a:t>
            </a:r>
            <a:r>
              <a:rPr lang="pt-BR" altLang="zh-CN" sz="1200" dirty="0"/>
              <a:t>8</a:t>
            </a:r>
            <a:r>
              <a:rPr lang="en-US" altLang="zh-CN" sz="1200" dirty="0"/>
              <a:t>E</a:t>
            </a:r>
            <a:r>
              <a:rPr lang="pt-BR" altLang="zh-CN" sz="1200" dirty="0"/>
              <a:t>-01 H</a:t>
            </a:r>
          </a:p>
          <a:p>
            <a:r>
              <a:rPr lang="pt-BR" altLang="zh-CN" sz="1200" dirty="0"/>
              <a:t>    • C</a:t>
            </a:r>
            <a:r>
              <a:rPr lang="zh-CN" altLang="pt-BR" sz="1200" dirty="0"/>
              <a:t>：</a:t>
            </a:r>
            <a:r>
              <a:rPr lang="pt-BR" altLang="zh-CN" sz="1200" dirty="0"/>
              <a:t>1E-10 F</a:t>
            </a:r>
          </a:p>
          <a:p>
            <a:r>
              <a:rPr lang="pt-BR" altLang="zh-CN" sz="1200" dirty="0"/>
              <a:t>    • a</a:t>
            </a:r>
            <a:r>
              <a:rPr lang="zh-CN" altLang="pt-BR" sz="1200" dirty="0"/>
              <a:t>：</a:t>
            </a:r>
            <a:r>
              <a:rPr lang="pt-BR" altLang="zh-CN" sz="1200" dirty="0"/>
              <a:t>1.0221E-10 </a:t>
            </a:r>
          </a:p>
          <a:p>
            <a:r>
              <a:rPr lang="pt-BR" altLang="zh-CN" sz="1200" dirty="0"/>
              <a:t>    • b</a:t>
            </a:r>
            <a:r>
              <a:rPr lang="zh-CN" altLang="pt-BR" sz="1200" dirty="0"/>
              <a:t>：</a:t>
            </a:r>
            <a:r>
              <a:rPr lang="pt-BR" altLang="zh-CN" sz="1200" dirty="0"/>
              <a:t>3.33E+00</a:t>
            </a:r>
          </a:p>
          <a:p>
            <a:r>
              <a:rPr lang="pt-BR" altLang="zh-CN" sz="1200" dirty="0"/>
              <a:t>    • Rdc</a:t>
            </a:r>
            <a:r>
              <a:rPr lang="zh-CN" altLang="pt-BR" sz="1200" dirty="0"/>
              <a:t>：</a:t>
            </a:r>
            <a:r>
              <a:rPr lang="pt-BR" altLang="zh-CN" sz="1200" dirty="0"/>
              <a:t> 619 Ω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375B63-FAC8-4D79-98C2-00F5712CA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228600"/>
            <a:ext cx="4847209" cy="27446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D1D5270-7547-44AA-BE2C-02AB2F1D8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165190"/>
            <a:ext cx="6706063" cy="425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723218-3733-494F-A7E2-E3EDF5B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512EA1-7F16-4542-B1BC-C587EFD52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6D015C-B9AC-4F91-9E69-BB1DB6E23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276502" cy="3352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D9C5C7-0AFD-4DD5-9429-A670FEDF0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307" y="1743353"/>
            <a:ext cx="3684044" cy="29048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49D31E-992F-4ACE-AB9F-F6CC723E7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424" y="1247848"/>
            <a:ext cx="3323809" cy="58095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0B25211-C8A4-45C1-8EB0-4FDBF4E6B2C1}"/>
              </a:ext>
            </a:extLst>
          </p:cNvPr>
          <p:cNvSpPr txBox="1"/>
          <p:nvPr/>
        </p:nvSpPr>
        <p:spPr>
          <a:xfrm>
            <a:off x="381000" y="5015968"/>
            <a:ext cx="7620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14</a:t>
            </a:r>
            <a:r>
              <a:rPr lang="zh-CN" altLang="en-US" dirty="0"/>
              <a:t>极</a:t>
            </a:r>
            <a:r>
              <a:rPr lang="en-US" altLang="zh-CN" dirty="0"/>
              <a:t>JFET</a:t>
            </a:r>
            <a:r>
              <a:rPr lang="zh-CN" altLang="en-US" dirty="0"/>
              <a:t>时，</a:t>
            </a:r>
            <a:r>
              <a:rPr lang="en-US" altLang="zh-CN" dirty="0"/>
              <a:t>SNR=1.04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问题：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不存在反馈回路：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、稳定性；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、开环增益不确定性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未考虑</a:t>
            </a:r>
            <a:r>
              <a:rPr lang="en-US" altLang="zh-CN" dirty="0">
                <a:solidFill>
                  <a:srgbClr val="FF0000"/>
                </a:solidFill>
              </a:rPr>
              <a:t>1/f </a:t>
            </a:r>
            <a:r>
              <a:rPr lang="zh-CN" altLang="en-US" dirty="0">
                <a:solidFill>
                  <a:srgbClr val="FF0000"/>
                </a:solidFill>
              </a:rPr>
              <a:t>噪声</a:t>
            </a:r>
          </a:p>
        </p:txBody>
      </p:sp>
    </p:spTree>
    <p:extLst>
      <p:ext uri="{BB962C8B-B14F-4D97-AF65-F5344CB8AC3E}">
        <p14:creationId xmlns:p14="http://schemas.microsoft.com/office/powerpoint/2010/main" val="107297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6C7E9F-BF32-4983-B6E1-0135B958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0C5E81-AC8E-4C74-96CC-C68F2BB4B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1/f </a:t>
            </a:r>
            <a:r>
              <a:rPr lang="zh-CN" altLang="en-US" dirty="0"/>
              <a:t>噪声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1392D4-4889-456B-B6D9-F08E92BB2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4181550"/>
            <a:ext cx="6006251" cy="25403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4C0C46-3C60-44ED-B526-309F06128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857" y="1219200"/>
            <a:ext cx="6514286" cy="296190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DEB7E88-3A04-4B05-96B3-4A7A1D5FB49F}"/>
              </a:ext>
            </a:extLst>
          </p:cNvPr>
          <p:cNvSpPr txBox="1"/>
          <p:nvPr/>
        </p:nvSpPr>
        <p:spPr>
          <a:xfrm>
            <a:off x="5904226" y="4595667"/>
            <a:ext cx="3048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最终的信噪比是积分的结果，</a:t>
            </a:r>
            <a:r>
              <a:rPr lang="en-US" altLang="zh-CN" dirty="0"/>
              <a:t>1/f</a:t>
            </a:r>
            <a:r>
              <a:rPr lang="zh-CN" altLang="en-US" dirty="0"/>
              <a:t>噪声的拐点之前由于</a:t>
            </a:r>
            <a:r>
              <a:rPr lang="en-US" altLang="zh-CN" dirty="0"/>
              <a:t>1/f</a:t>
            </a:r>
            <a:r>
              <a:rPr lang="zh-CN" altLang="en-US" dirty="0"/>
              <a:t>噪声占主导，基本可以认为此部分不对最终信噪比有贡献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037012F-1376-48EF-8DE3-1641583248A8}"/>
              </a:ext>
            </a:extLst>
          </p:cNvPr>
          <p:cNvCxnSpPr/>
          <p:nvPr/>
        </p:nvCxnSpPr>
        <p:spPr>
          <a:xfrm>
            <a:off x="3124200" y="3368676"/>
            <a:ext cx="0" cy="3352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7D5D179C-639D-44E7-9912-BB3F72CC900C}"/>
              </a:ext>
            </a:extLst>
          </p:cNvPr>
          <p:cNvCxnSpPr/>
          <p:nvPr/>
        </p:nvCxnSpPr>
        <p:spPr>
          <a:xfrm flipH="1">
            <a:off x="2380825" y="4038600"/>
            <a:ext cx="609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50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6E893FE-DB0B-4848-9F0B-32DCFC4F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CE41FD-2176-47BE-B7F6-AD7850430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斩波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30D2C6-75E3-48F7-9490-842454086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143000"/>
            <a:ext cx="6134100" cy="33328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8EB60D-63C6-4214-B86B-725BBD13F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28" y="4726748"/>
            <a:ext cx="4866743" cy="19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4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371962</TotalTime>
  <Words>1089</Words>
  <Application>Microsoft Office PowerPoint</Application>
  <PresentationFormat>全屏显示(4:3)</PresentationFormat>
  <Paragraphs>177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Office 主题​​</vt:lpstr>
      <vt:lpstr>组会报告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4730</cp:revision>
  <cp:lastPrinted>2023-09-04T07:35:07Z</cp:lastPrinted>
  <dcterms:created xsi:type="dcterms:W3CDTF">1601-01-01T00:00:00Z</dcterms:created>
  <dcterms:modified xsi:type="dcterms:W3CDTF">2024-03-19T08:42:43Z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