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6" r:id="rId1"/>
  </p:sldMasterIdLst>
  <p:notesMasterIdLst>
    <p:notesMasterId r:id="rId46"/>
  </p:notesMasterIdLst>
  <p:sldIdLst>
    <p:sldId id="499" r:id="rId2"/>
    <p:sldId id="813" r:id="rId3"/>
    <p:sldId id="814" r:id="rId4"/>
    <p:sldId id="797" r:id="rId5"/>
    <p:sldId id="798" r:id="rId6"/>
    <p:sldId id="500" r:id="rId7"/>
    <p:sldId id="801" r:id="rId8"/>
    <p:sldId id="840" r:id="rId9"/>
    <p:sldId id="802" r:id="rId10"/>
    <p:sldId id="803" r:id="rId11"/>
    <p:sldId id="804" r:id="rId12"/>
    <p:sldId id="807" r:id="rId13"/>
    <p:sldId id="868" r:id="rId14"/>
    <p:sldId id="872" r:id="rId15"/>
    <p:sldId id="812" r:id="rId16"/>
    <p:sldId id="870" r:id="rId17"/>
    <p:sldId id="815" r:id="rId18"/>
    <p:sldId id="865" r:id="rId19"/>
    <p:sldId id="736" r:id="rId20"/>
    <p:sldId id="772" r:id="rId21"/>
    <p:sldId id="816" r:id="rId22"/>
    <p:sldId id="767" r:id="rId23"/>
    <p:sldId id="838" r:id="rId24"/>
    <p:sldId id="768" r:id="rId25"/>
    <p:sldId id="839" r:id="rId26"/>
    <p:sldId id="1246" r:id="rId27"/>
    <p:sldId id="881" r:id="rId28"/>
    <p:sldId id="882" r:id="rId29"/>
    <p:sldId id="912" r:id="rId30"/>
    <p:sldId id="895" r:id="rId31"/>
    <p:sldId id="828" r:id="rId32"/>
    <p:sldId id="829" r:id="rId33"/>
    <p:sldId id="830" r:id="rId34"/>
    <p:sldId id="899" r:id="rId35"/>
    <p:sldId id="900" r:id="rId36"/>
    <p:sldId id="834" r:id="rId37"/>
    <p:sldId id="835" r:id="rId38"/>
    <p:sldId id="827" r:id="rId39"/>
    <p:sldId id="773" r:id="rId40"/>
    <p:sldId id="826" r:id="rId41"/>
    <p:sldId id="894" r:id="rId42"/>
    <p:sldId id="1244" r:id="rId43"/>
    <p:sldId id="1245" r:id="rId44"/>
    <p:sldId id="875" r:id="rId45"/>
  </p:sldIdLst>
  <p:sldSz cx="9144000" cy="6858000" type="screen4x3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FF"/>
    <a:srgbClr val="000099"/>
    <a:srgbClr val="F6611E"/>
    <a:srgbClr val="006600"/>
    <a:srgbClr val="008000"/>
    <a:srgbClr val="00BC00"/>
    <a:srgbClr val="ED1356"/>
    <a:srgbClr val="3366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0" autoAdjust="0"/>
    <p:restoredTop sz="92144" autoAdjust="0"/>
  </p:normalViewPr>
  <p:slideViewPr>
    <p:cSldViewPr>
      <p:cViewPr varScale="1">
        <p:scale>
          <a:sx n="122" d="100"/>
          <a:sy n="122" d="100"/>
        </p:scale>
        <p:origin x="552" y="7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7C614197-26E4-4E0F-AFE1-933885FEE10F}" type="datetime1">
              <a:rPr lang="zh-CN" altLang="en-US"/>
              <a:pPr>
                <a:defRPr/>
              </a:pPr>
              <a:t>2023/9/14</a:t>
            </a:fld>
            <a:endParaRPr lang="en-US" altLang="zh-CN"/>
          </a:p>
        </p:txBody>
      </p:sp>
      <p:sp>
        <p:nvSpPr>
          <p:cNvPr id="747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1085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85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922BABF6-518C-492C-B285-0B6E196B97E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107288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charset="-122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charset="-122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charset="-122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charset="-122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量子网络：包括量子计算机，模拟式量子处理器，量子存储器，量子频率变换器，随机数产生器，量子中继站，量子开关，量子传感器。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B75782-9154-40A4-883F-2701DD9D5C30}" type="slidenum">
              <a:rPr lang="zh-CN" altLang="en-US" smtClean="0"/>
              <a:pPr>
                <a:defRPr/>
              </a:pPr>
              <a:t>14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131784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晶体也有它自身的问题，比如各向异性吸收导致只能存储一种偏振态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2BABF6-518C-492C-B285-0B6E196B97E7}" type="slidenum">
              <a:rPr lang="zh-CN" altLang="en-US" smtClean="0"/>
              <a:pPr>
                <a:defRPr/>
              </a:pPr>
              <a:t>34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849187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晶体也有它自身的问题，比如各向异性吸收导致只能存储一种偏振态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2BABF6-518C-492C-B285-0B6E196B97E7}" type="slidenum">
              <a:rPr lang="zh-CN" altLang="en-US" smtClean="0"/>
              <a:pPr>
                <a:defRPr/>
              </a:pPr>
              <a:t>35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997208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晶体也有它自身的问题，比如各向异性吸收导致只能存储一种偏振态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2BABF6-518C-492C-B285-0B6E196B97E7}" type="slidenum">
              <a:rPr lang="zh-CN" altLang="en-US" smtClean="0"/>
              <a:pPr>
                <a:defRPr/>
              </a:pPr>
              <a:t>36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999059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晶体也有它自身的问题，比如各向异性吸收导致只能存储一种偏振态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2BABF6-518C-492C-B285-0B6E196B97E7}" type="slidenum">
              <a:rPr lang="zh-CN" altLang="en-US" smtClean="0"/>
              <a:pPr>
                <a:defRPr/>
              </a:pPr>
              <a:t>37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143708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EA7409-DF35-4500-9191-94C99323B49F}" type="slidenum">
              <a:rPr lang="en-US" altLang="zh-CN" smtClean="0"/>
              <a:pPr>
                <a:defRPr/>
              </a:pPr>
              <a:t>41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424729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 dirty="0">
              <a:ea typeface="宋体" pitchFamily="2" charset="-122"/>
            </a:endParaRPr>
          </a:p>
        </p:txBody>
      </p:sp>
      <p:sp>
        <p:nvSpPr>
          <p:cNvPr id="59396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67CAF2-E08B-4338-8E9B-651FB20A0F4B}" type="slidenum">
              <a:rPr lang="en-US" altLang="zh-CN" smtClean="0">
                <a:ea typeface="宋体" pitchFamily="2" charset="-122"/>
              </a:rPr>
              <a:pPr/>
              <a:t>42</a:t>
            </a:fld>
            <a:endParaRPr lang="en-US" altLang="zh-CN"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1600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EA7409-DF35-4500-9191-94C99323B49F}" type="slidenum">
              <a:rPr lang="en-US" altLang="zh-CN" smtClean="0"/>
              <a:pPr>
                <a:defRPr/>
              </a:pPr>
              <a:t>23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46511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EA7409-DF35-4500-9191-94C99323B49F}" type="slidenum">
              <a:rPr lang="en-US" altLang="zh-CN" smtClean="0"/>
              <a:pPr>
                <a:defRPr/>
              </a:pPr>
              <a:t>27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42472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EA7409-DF35-4500-9191-94C99323B49F}" type="slidenum">
              <a:rPr lang="en-US" altLang="zh-CN" smtClean="0"/>
              <a:pPr>
                <a:defRPr/>
              </a:pPr>
              <a:t>28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42472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EA7409-DF35-4500-9191-94C99323B49F}" type="slidenum">
              <a:rPr lang="en-US" altLang="zh-CN" smtClean="0"/>
              <a:pPr>
                <a:defRPr/>
              </a:pPr>
              <a:t>29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3548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EA7409-DF35-4500-9191-94C99323B49F}" type="slidenum">
              <a:rPr lang="en-US" altLang="zh-CN" smtClean="0"/>
              <a:pPr>
                <a:defRPr/>
              </a:pPr>
              <a:t>30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424729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晶体也有它自身的问题，比如各向异性吸收导致只能存储一种偏振态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2BABF6-518C-492C-B285-0B6E196B97E7}" type="slidenum">
              <a:rPr lang="zh-CN" altLang="en-US" smtClean="0"/>
              <a:pPr>
                <a:defRPr/>
              </a:pPr>
              <a:t>31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841773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晶体也有它自身的问题，比如各向异性吸收导致只能存储一种偏振态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2BABF6-518C-492C-B285-0B6E196B97E7}" type="slidenum">
              <a:rPr lang="zh-CN" altLang="en-US" smtClean="0"/>
              <a:pPr>
                <a:defRPr/>
              </a:pPr>
              <a:t>32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454356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晶体也有它自身的问题，比如各向异性吸收导致只能存储一种偏振态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2BABF6-518C-492C-B285-0B6E196B97E7}" type="slidenum">
              <a:rPr lang="zh-CN" altLang="en-US" smtClean="0"/>
              <a:pPr>
                <a:defRPr/>
              </a:pPr>
              <a:t>33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97010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5C93A3-AC0C-47EC-AF1F-B93A268926BA}" type="datetime1">
              <a:rPr lang="zh-CN" altLang="en-US" smtClean="0"/>
              <a:t>2023/9/14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87627-5689-4BFD-ADAC-D01ABFA68E2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05203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76DB9-6ED4-4884-93F1-751CEFD426F5}" type="datetime1">
              <a:rPr lang="zh-CN" altLang="en-US" smtClean="0"/>
              <a:t>2023/9/14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49F15C-C31B-4705-AE35-49AE515ABD9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55185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F40E1-A88C-4709-AA69-4DB1DB447246}" type="datetime1">
              <a:rPr lang="zh-CN" altLang="en-US" smtClean="0"/>
              <a:t>2023/9/14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6AB61A-74A1-4415-AEE1-B504FF047BE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05640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89689-DFA9-462B-8BAC-F30B45C588D7}" type="datetime1">
              <a:rPr lang="zh-CN" altLang="en-US" smtClean="0"/>
              <a:t>2023/9/14</a:t>
            </a:fld>
            <a:endParaRPr lang="en-US" altLang="zh-CN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FF2CE3F-41ED-46D6-9263-CA17E99637E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96593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标题和图示或组织结构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SmartArt 占位符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0F4EB-6A7C-444E-A7CE-0C636DD575A3}" type="datetime1">
              <a:rPr lang="zh-CN" altLang="en-US" smtClean="0"/>
              <a:t>2023/9/14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1BBF52E-35C5-4345-AC44-ED8F9E1C18D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97963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9514B-E4B3-4359-9ABA-93E7EB6B8ACA}" type="datetime1">
              <a:rPr lang="zh-CN" altLang="en-US" smtClean="0"/>
              <a:t>2023/9/14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0E83B-D8A4-4A1E-943C-F6F75ED76DF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40449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F1AB1E-2733-4E9E-AB5F-B01646839929}" type="datetime1">
              <a:rPr lang="zh-CN" altLang="en-US" smtClean="0"/>
              <a:t>2023/9/14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B94E9D-DF2F-482F-B8EF-589B024F9DA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16500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2B348-49C8-46A7-A559-840FFA355833}" type="datetime1">
              <a:rPr lang="zh-CN" altLang="en-US" smtClean="0"/>
              <a:t>2023/9/14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99E8D-CCD7-439A-9AEE-2C175C30FA3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52688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E9D08F-086F-4B38-B2E9-FDD5FFF3A7F1}" type="datetime1">
              <a:rPr lang="zh-CN" altLang="en-US" smtClean="0"/>
              <a:t>2023/9/14</a:t>
            </a:fld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B45C8A-9A25-4679-82EE-8B95CB86C85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29038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86821E-19C8-442E-B913-6BF651D18408}" type="datetime1">
              <a:rPr lang="zh-CN" altLang="en-US" smtClean="0"/>
              <a:t>2023/9/14</a:t>
            </a:fld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C474A5-AB22-4036-B165-316914379AB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27703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B8C68F-BF66-48D4-848C-438291D34794}" type="datetime1">
              <a:rPr lang="zh-CN" altLang="en-US" smtClean="0"/>
              <a:t>2023/9/14</a:t>
            </a:fld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A4BF7-748D-464B-BC82-EE3AD06E163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95204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BF02B-5B61-434F-9131-79355664E3D5}" type="datetime1">
              <a:rPr lang="zh-CN" altLang="en-US" smtClean="0"/>
              <a:t>2023/9/14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36D55D-188F-4361-BA3E-D7DB88D7048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00940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51AA04-2055-4A91-BC1F-D56D16B31059}" type="datetime1">
              <a:rPr lang="zh-CN" altLang="en-US" smtClean="0"/>
              <a:t>2023/9/14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B0962B-C949-4FF6-B5A4-D5E34DEFC5D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64272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AF4CB117-82D7-428D-9E81-C012E16F9597}" type="datetime1">
              <a:rPr lang="zh-CN" altLang="en-US" smtClean="0"/>
              <a:t>2023/9/14</a:t>
            </a:fld>
            <a:endParaRPr lang="en-US" altLang="zh-CN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63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0C6D86CE-8BA6-4B0E-83F5-2935E1B9251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99" r:id="rId1"/>
    <p:sldLayoutId id="2147484300" r:id="rId2"/>
    <p:sldLayoutId id="2147484301" r:id="rId3"/>
    <p:sldLayoutId id="2147484302" r:id="rId4"/>
    <p:sldLayoutId id="2147484303" r:id="rId5"/>
    <p:sldLayoutId id="2147484304" r:id="rId6"/>
    <p:sldLayoutId id="2147484305" r:id="rId7"/>
    <p:sldLayoutId id="2147484306" r:id="rId8"/>
    <p:sldLayoutId id="2147484307" r:id="rId9"/>
    <p:sldLayoutId id="2147484308" r:id="rId10"/>
    <p:sldLayoutId id="2147484309" r:id="rId11"/>
    <p:sldLayoutId id="2147484310" r:id="rId12"/>
    <p:sldLayoutId id="2147484311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3.png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notesSlide" Target="../notesSlides/notesSlide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8"/>
          <p:cNvSpPr>
            <a:spLocks noChangeArrowheads="1"/>
          </p:cNvSpPr>
          <p:nvPr/>
        </p:nvSpPr>
        <p:spPr bwMode="auto">
          <a:xfrm>
            <a:off x="987756" y="4149080"/>
            <a:ext cx="7346215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5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r>
              <a:rPr lang="zh-CN" altLang="en-US" sz="3200" dirty="0"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</a:rPr>
              <a:t>李传锋</a:t>
            </a:r>
            <a:endParaRPr lang="en-US" altLang="zh-CN" sz="3200" dirty="0">
              <a:solidFill>
                <a:srgbClr val="0000CC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eaLnBrk="1" hangingPunct="1">
              <a:spcBef>
                <a:spcPct val="5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中国科学技术大学中科院量子信息重点实验室</a:t>
            </a:r>
            <a:endParaRPr lang="en-US" altLang="zh-CN" sz="2800" dirty="0">
              <a:latin typeface="微软雅黑" pitchFamily="34" charset="-122"/>
              <a:ea typeface="微软雅黑" pitchFamily="34" charset="-122"/>
            </a:endParaRPr>
          </a:p>
          <a:p>
            <a:pPr algn="ctr" eaLnBrk="1" hangingPunct="1">
              <a:spcBef>
                <a:spcPct val="5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r>
              <a:rPr lang="en-US" altLang="zh-CN" sz="2400" dirty="0">
                <a:latin typeface="微软雅黑" pitchFamily="34" charset="-122"/>
                <a:ea typeface="微软雅黑" pitchFamily="34" charset="-122"/>
              </a:rPr>
              <a:t>2023</a:t>
            </a: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2400" dirty="0">
                <a:latin typeface="微软雅黑" pitchFamily="34" charset="-122"/>
                <a:ea typeface="微软雅黑" pitchFamily="34" charset="-122"/>
              </a:rPr>
              <a:t>9</a:t>
            </a: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月</a:t>
            </a:r>
            <a:endParaRPr lang="en-US" altLang="zh-CN" sz="2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47915" y="2132856"/>
            <a:ext cx="7976731" cy="1735138"/>
          </a:xfrm>
        </p:spPr>
        <p:txBody>
          <a:bodyPr/>
          <a:lstStyle/>
          <a:p>
            <a:pPr eaLnBrk="1" hangingPunct="1">
              <a:lnSpc>
                <a:spcPts val="6500"/>
              </a:lnSpc>
            </a:pPr>
            <a:r>
              <a:rPr lang="zh-CN" altLang="en-US" sz="4800">
                <a:latin typeface="微软雅黑" pitchFamily="34" charset="-122"/>
                <a:ea typeface="微软雅黑" pitchFamily="34" charset="-122"/>
              </a:rPr>
              <a:t>量子网络的实验研究</a:t>
            </a:r>
          </a:p>
        </p:txBody>
      </p:sp>
      <p:cxnSp>
        <p:nvCxnSpPr>
          <p:cNvPr id="6" name="直接连接符 5"/>
          <p:cNvCxnSpPr/>
          <p:nvPr/>
        </p:nvCxnSpPr>
        <p:spPr>
          <a:xfrm>
            <a:off x="428596" y="1357298"/>
            <a:ext cx="8215370" cy="1588"/>
          </a:xfrm>
          <a:prstGeom prst="line">
            <a:avLst/>
          </a:prstGeom>
          <a:ln w="63500">
            <a:gradFill flip="none" rotWithShape="1">
              <a:gsLst>
                <a:gs pos="0">
                  <a:srgbClr val="FFC000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500034" y="764528"/>
            <a:ext cx="8215370" cy="1588"/>
          </a:xfrm>
          <a:prstGeom prst="line">
            <a:avLst/>
          </a:prstGeom>
          <a:ln w="63500">
            <a:gradFill flip="none" rotWithShape="1">
              <a:gsLst>
                <a:gs pos="0">
                  <a:srgbClr val="FFC000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2071688" y="65088"/>
            <a:ext cx="4900612" cy="792162"/>
          </a:xfrm>
          <a:prstGeom prst="rect">
            <a:avLst/>
          </a:prstGeom>
          <a:noFill/>
        </p:spPr>
        <p:txBody>
          <a:bodyPr/>
          <a:lstStyle/>
          <a:p>
            <a:pPr algn="ctr" eaLnBrk="1" hangingPunct="1">
              <a:defRPr/>
            </a:pPr>
            <a:r>
              <a:rPr lang="zh-CN" altLang="en-US" sz="3600" b="1">
                <a:latin typeface="微软雅黑" pitchFamily="34" charset="-122"/>
                <a:ea typeface="微软雅黑" pitchFamily="34" charset="-122"/>
                <a:cs typeface="+mj-cs"/>
              </a:rPr>
              <a:t>量子网络</a:t>
            </a:r>
            <a:endParaRPr lang="zh-CN" altLang="en-US" sz="3600" b="1" dirty="0"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sp>
        <p:nvSpPr>
          <p:cNvPr id="57348" name="文本框 5"/>
          <p:cNvSpPr txBox="1">
            <a:spLocks noChangeArrowheads="1"/>
          </p:cNvSpPr>
          <p:nvPr/>
        </p:nvSpPr>
        <p:spPr bwMode="auto">
          <a:xfrm>
            <a:off x="844550" y="836613"/>
            <a:ext cx="5254965" cy="662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800" dirty="0">
                <a:latin typeface="微软雅黑" pitchFamily="34" charset="-122"/>
                <a:ea typeface="微软雅黑" pitchFamily="34" charset="-122"/>
              </a:rPr>
              <a:t>1. 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构建单个节点：</a:t>
            </a:r>
            <a:r>
              <a:rPr lang="zh-CN" altLang="en-US" sz="2800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量子存储节点</a:t>
            </a:r>
            <a:endParaRPr lang="en-US" altLang="zh-CN" sz="2800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734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989138"/>
            <a:ext cx="1422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0" name="文本框 1"/>
          <p:cNvSpPr txBox="1">
            <a:spLocks noChangeArrowheads="1"/>
          </p:cNvSpPr>
          <p:nvPr/>
        </p:nvSpPr>
        <p:spPr bwMode="auto">
          <a:xfrm>
            <a:off x="904875" y="4095750"/>
            <a:ext cx="1722438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 sz="2000">
                <a:latin typeface="微软雅黑" pitchFamily="34" charset="-122"/>
                <a:ea typeface="微软雅黑" pitchFamily="34" charset="-122"/>
              </a:rPr>
              <a:t>稀土掺杂晶体</a:t>
            </a:r>
          </a:p>
        </p:txBody>
      </p:sp>
      <p:pic>
        <p:nvPicPr>
          <p:cNvPr id="5735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350" y="2305050"/>
            <a:ext cx="2741613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文本框 8"/>
          <p:cNvSpPr txBox="1">
            <a:spLocks noChangeArrowheads="1"/>
          </p:cNvSpPr>
          <p:nvPr/>
        </p:nvSpPr>
        <p:spPr bwMode="auto">
          <a:xfrm>
            <a:off x="4332288" y="4076700"/>
            <a:ext cx="955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 sz="2000">
                <a:latin typeface="微软雅黑" pitchFamily="34" charset="-122"/>
                <a:ea typeface="微软雅黑" pitchFamily="34" charset="-122"/>
              </a:rPr>
              <a:t>冷原子</a:t>
            </a:r>
          </a:p>
        </p:txBody>
      </p:sp>
      <p:sp>
        <p:nvSpPr>
          <p:cNvPr id="57353" name="Rectangle 5"/>
          <p:cNvSpPr>
            <a:spLocks noChangeArrowheads="1"/>
          </p:cNvSpPr>
          <p:nvPr/>
        </p:nvSpPr>
        <p:spPr bwMode="auto">
          <a:xfrm>
            <a:off x="904875" y="5437188"/>
            <a:ext cx="6410325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ts val="600"/>
              </a:spcBef>
            </a:pPr>
            <a:r>
              <a:rPr lang="en-US" altLang="zh-CN" sz="160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Z.Q. Zhou, W.B. Lin, M. Yang, C.F. Li, G.C. Guo, PRL 108, 190505 (2012)</a:t>
            </a:r>
          </a:p>
          <a:p>
            <a:pPr eaLnBrk="1" hangingPunct="1">
              <a:spcBef>
                <a:spcPts val="600"/>
              </a:spcBef>
            </a:pPr>
            <a:r>
              <a:rPr lang="en-US" altLang="zh-CN" sz="160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K.S. Choi, H. Deng, J. Laurat, H. J. Kimble, Nature 452, 67 (2008)</a:t>
            </a:r>
          </a:p>
          <a:p>
            <a:pPr eaLnBrk="1" hangingPunct="1">
              <a:spcBef>
                <a:spcPts val="600"/>
              </a:spcBef>
            </a:pPr>
            <a:r>
              <a:rPr lang="en-US" altLang="zh-CN" sz="160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H. P. Specht, et al., Nature 473, 190 (2011)</a:t>
            </a:r>
          </a:p>
        </p:txBody>
      </p:sp>
      <p:sp>
        <p:nvSpPr>
          <p:cNvPr id="57354" name="文本框 11"/>
          <p:cNvSpPr txBox="1">
            <a:spLocks noChangeArrowheads="1"/>
          </p:cNvSpPr>
          <p:nvPr/>
        </p:nvSpPr>
        <p:spPr bwMode="auto">
          <a:xfrm>
            <a:off x="7088188" y="4076700"/>
            <a:ext cx="9540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 sz="2000">
                <a:latin typeface="微软雅黑" pitchFamily="34" charset="-122"/>
                <a:ea typeface="微软雅黑" pitchFamily="34" charset="-122"/>
              </a:rPr>
              <a:t>单原子</a:t>
            </a:r>
          </a:p>
        </p:txBody>
      </p:sp>
      <p:pic>
        <p:nvPicPr>
          <p:cNvPr id="573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075" y="2386013"/>
            <a:ext cx="275272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6" name="文本框 1"/>
          <p:cNvSpPr txBox="1">
            <a:spLocks noChangeArrowheads="1"/>
          </p:cNvSpPr>
          <p:nvPr/>
        </p:nvSpPr>
        <p:spPr bwMode="auto">
          <a:xfrm>
            <a:off x="900113" y="4911725"/>
            <a:ext cx="3289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 sz="2400">
                <a:latin typeface="微软雅黑" pitchFamily="34" charset="-122"/>
                <a:ea typeface="微软雅黑" pitchFamily="34" charset="-122"/>
              </a:rPr>
              <a:t>以及热原子等系统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A29940-7F29-4BA0-A670-B344FB95D361}" type="slidenum">
              <a:rPr lang="zh-CN" altLang="en-US" smtClean="0"/>
              <a:pPr>
                <a:defRPr/>
              </a:pPr>
              <a:t>10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42329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8" descr="C:\Users\USER\Desktop\nature11023-f1.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00808"/>
            <a:ext cx="3490071" cy="121280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2" descr="C:\Users\USER\Desktop\nphys3150-f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519" y="3356992"/>
            <a:ext cx="3658949" cy="1300569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TextBox 12"/>
          <p:cNvSpPr txBox="1">
            <a:spLocks noChangeArrowheads="1"/>
          </p:cNvSpPr>
          <p:nvPr/>
        </p:nvSpPr>
        <p:spPr bwMode="auto">
          <a:xfrm>
            <a:off x="6477545" y="5800317"/>
            <a:ext cx="25589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fr-FR" altLang="zh-CN" sz="1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Hanson group, </a:t>
            </a:r>
          </a:p>
          <a:p>
            <a:pPr algn="ctr"/>
            <a:r>
              <a:rPr lang="en-US" altLang="zh-CN" sz="1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Science 372, 259 (2021)</a:t>
            </a:r>
            <a:endParaRPr lang="zh-CN" altLang="en-US" sz="16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500034" y="764528"/>
            <a:ext cx="8215370" cy="1588"/>
          </a:xfrm>
          <a:prstGeom prst="line">
            <a:avLst/>
          </a:prstGeom>
          <a:ln w="63500">
            <a:gradFill flip="none" rotWithShape="1">
              <a:gsLst>
                <a:gs pos="0">
                  <a:srgbClr val="FFC000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6"/>
          <p:cNvSpPr txBox="1">
            <a:spLocks noChangeArrowheads="1"/>
          </p:cNvSpPr>
          <p:nvPr/>
        </p:nvSpPr>
        <p:spPr>
          <a:xfrm>
            <a:off x="2071688" y="65088"/>
            <a:ext cx="4900612" cy="792162"/>
          </a:xfrm>
          <a:prstGeom prst="rect">
            <a:avLst/>
          </a:prstGeom>
          <a:noFill/>
        </p:spPr>
        <p:txBody>
          <a:bodyPr/>
          <a:lstStyle/>
          <a:p>
            <a:pPr algn="ctr" eaLnBrk="1" hangingPunct="1">
              <a:defRPr/>
            </a:pPr>
            <a:r>
              <a:rPr lang="zh-CN" altLang="en-US" sz="3600" b="1">
                <a:latin typeface="微软雅黑" pitchFamily="34" charset="-122"/>
                <a:ea typeface="微软雅黑" pitchFamily="34" charset="-122"/>
                <a:cs typeface="+mj-cs"/>
              </a:rPr>
              <a:t>量子网络</a:t>
            </a:r>
            <a:endParaRPr lang="zh-CN" altLang="en-US" sz="3600" b="1" dirty="0"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sp>
        <p:nvSpPr>
          <p:cNvPr id="58376" name="文本框 15"/>
          <p:cNvSpPr txBox="1">
            <a:spLocks noChangeArrowheads="1"/>
          </p:cNvSpPr>
          <p:nvPr/>
        </p:nvSpPr>
        <p:spPr bwMode="auto">
          <a:xfrm>
            <a:off x="827088" y="765175"/>
            <a:ext cx="4536819" cy="662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800" dirty="0">
                <a:latin typeface="微软雅黑" pitchFamily="34" charset="-122"/>
                <a:ea typeface="微软雅黑" pitchFamily="34" charset="-122"/>
              </a:rPr>
              <a:t>2. 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连接多个节点：</a:t>
            </a:r>
            <a:r>
              <a:rPr lang="zh-CN" altLang="en-US" sz="2800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量子界面</a:t>
            </a:r>
            <a:endParaRPr lang="en-US" altLang="zh-CN" sz="2800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8377" name="文本框 1"/>
          <p:cNvSpPr txBox="1">
            <a:spLocks noChangeArrowheads="1"/>
          </p:cNvSpPr>
          <p:nvPr/>
        </p:nvSpPr>
        <p:spPr bwMode="auto">
          <a:xfrm>
            <a:off x="6899054" y="1920872"/>
            <a:ext cx="13350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单原子</a:t>
            </a:r>
          </a:p>
        </p:txBody>
      </p:sp>
      <p:sp>
        <p:nvSpPr>
          <p:cNvPr id="58378" name="文本框 2"/>
          <p:cNvSpPr txBox="1">
            <a:spLocks noChangeArrowheads="1"/>
          </p:cNvSpPr>
          <p:nvPr/>
        </p:nvSpPr>
        <p:spPr bwMode="auto">
          <a:xfrm>
            <a:off x="7308304" y="3592982"/>
            <a:ext cx="1079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离子阱</a:t>
            </a:r>
          </a:p>
        </p:txBody>
      </p:sp>
      <p:sp>
        <p:nvSpPr>
          <p:cNvPr id="58379" name="文本框 1"/>
          <p:cNvSpPr txBox="1">
            <a:spLocks noChangeArrowheads="1"/>
          </p:cNvSpPr>
          <p:nvPr/>
        </p:nvSpPr>
        <p:spPr bwMode="auto">
          <a:xfrm>
            <a:off x="404203" y="3394335"/>
            <a:ext cx="20844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Atom 1 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操作比特</a:t>
            </a:r>
            <a:endParaRPr lang="en-US" altLang="zh-CN" sz="1600" dirty="0"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Atom 2&amp;3 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通信比特</a:t>
            </a:r>
          </a:p>
        </p:txBody>
      </p:sp>
      <p:sp>
        <p:nvSpPr>
          <p:cNvPr id="58380" name="矩形 11"/>
          <p:cNvSpPr>
            <a:spLocks noChangeArrowheads="1"/>
          </p:cNvSpPr>
          <p:nvPr/>
        </p:nvSpPr>
        <p:spPr bwMode="auto">
          <a:xfrm>
            <a:off x="405394" y="4007276"/>
            <a:ext cx="25751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lang="zh-CN" altLang="en-US" sz="1600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距离：</a:t>
            </a:r>
            <a:r>
              <a:rPr lang="en-US" altLang="zh-CN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5m</a:t>
            </a:r>
          </a:p>
          <a:p>
            <a:pPr marL="285750" indent="-285750">
              <a:buFont typeface="Wingdings" pitchFamily="2" charset="2"/>
              <a:buChar char="l"/>
            </a:pPr>
            <a:r>
              <a:rPr lang="zh-CN" altLang="en-US" sz="1600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纠缠产生率：</a:t>
            </a:r>
            <a:r>
              <a:rPr lang="en-US" altLang="zh-CN" sz="16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4.5/s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20" y="4841652"/>
            <a:ext cx="2039022" cy="18843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文本框 2"/>
          <p:cNvSpPr txBox="1">
            <a:spLocks noChangeArrowheads="1"/>
          </p:cNvSpPr>
          <p:nvPr/>
        </p:nvSpPr>
        <p:spPr bwMode="auto">
          <a:xfrm>
            <a:off x="6858314" y="5445224"/>
            <a:ext cx="17431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金刚石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NV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色心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0034" y="5645279"/>
            <a:ext cx="3011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三节点网络，相距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7m, 2m</a:t>
            </a:r>
            <a:endParaRPr lang="zh-CN" altLang="en-US" sz="16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4069" y="2105538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相距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21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米</a:t>
            </a:r>
          </a:p>
        </p:txBody>
      </p:sp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6462814" y="2233668"/>
            <a:ext cx="23576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sz="1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Rempe</a:t>
            </a:r>
            <a:r>
              <a:rPr lang="en-US" altLang="zh-CN" sz="1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group, </a:t>
            </a:r>
          </a:p>
          <a:p>
            <a:pPr algn="ctr"/>
            <a:r>
              <a:rPr lang="en-US" altLang="zh-CN" sz="1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Nature 484, 195 (2012)</a:t>
            </a:r>
            <a:endParaRPr lang="zh-CN" altLang="en-US" sz="16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6462814" y="3941187"/>
            <a:ext cx="24533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fr-FR" altLang="zh-CN" sz="1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Monroe group, </a:t>
            </a:r>
          </a:p>
          <a:p>
            <a:pPr algn="ctr"/>
            <a:r>
              <a:rPr lang="fr-FR" altLang="zh-CN" sz="1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Nature Phys</a:t>
            </a:r>
            <a:r>
              <a:rPr lang="en-US" altLang="zh-CN" sz="1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fr-FR" altLang="zh-CN" sz="1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11, 37 (2015)</a:t>
            </a:r>
          </a:p>
        </p:txBody>
      </p:sp>
    </p:spTree>
    <p:extLst>
      <p:ext uri="{BB962C8B-B14F-4D97-AF65-F5344CB8AC3E}">
        <p14:creationId xmlns:p14="http://schemas.microsoft.com/office/powerpoint/2010/main" val="3550769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连接符 18"/>
          <p:cNvCxnSpPr/>
          <p:nvPr/>
        </p:nvCxnSpPr>
        <p:spPr>
          <a:xfrm>
            <a:off x="500034" y="764528"/>
            <a:ext cx="8215370" cy="1588"/>
          </a:xfrm>
          <a:prstGeom prst="line">
            <a:avLst/>
          </a:prstGeom>
          <a:ln w="63500">
            <a:gradFill flip="none" rotWithShape="1">
              <a:gsLst>
                <a:gs pos="0">
                  <a:srgbClr val="FFC000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6"/>
          <p:cNvSpPr txBox="1">
            <a:spLocks noChangeArrowheads="1"/>
          </p:cNvSpPr>
          <p:nvPr/>
        </p:nvSpPr>
        <p:spPr>
          <a:xfrm>
            <a:off x="2071688" y="65088"/>
            <a:ext cx="4900612" cy="792162"/>
          </a:xfrm>
          <a:prstGeom prst="rect">
            <a:avLst/>
          </a:prstGeom>
          <a:noFill/>
        </p:spPr>
        <p:txBody>
          <a:bodyPr/>
          <a:lstStyle/>
          <a:p>
            <a:pPr algn="ctr" eaLnBrk="1" hangingPunct="1">
              <a:defRPr/>
            </a:pPr>
            <a:r>
              <a:rPr lang="zh-CN" altLang="en-US" sz="3600" b="1">
                <a:latin typeface="微软雅黑" pitchFamily="34" charset="-122"/>
                <a:ea typeface="微软雅黑" pitchFamily="34" charset="-122"/>
                <a:cs typeface="+mj-cs"/>
              </a:rPr>
              <a:t>量子网络</a:t>
            </a:r>
            <a:endParaRPr lang="zh-CN" altLang="en-US" sz="3600" b="1" dirty="0"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sp>
        <p:nvSpPr>
          <p:cNvPr id="61444" name="文本框 20"/>
          <p:cNvSpPr txBox="1">
            <a:spLocks noChangeArrowheads="1"/>
          </p:cNvSpPr>
          <p:nvPr/>
        </p:nvSpPr>
        <p:spPr bwMode="auto">
          <a:xfrm>
            <a:off x="827584" y="764704"/>
            <a:ext cx="52546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800" dirty="0">
                <a:latin typeface="微软雅黑" pitchFamily="34" charset="-122"/>
                <a:ea typeface="微软雅黑" pitchFamily="34" charset="-122"/>
              </a:rPr>
              <a:t>3. 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构建长程网络：长程纠缠分发</a:t>
            </a:r>
            <a:endParaRPr lang="zh-CN" altLang="en-US" sz="2800" dirty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30224" y="1700213"/>
            <a:ext cx="8074223" cy="463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ts val="3800"/>
              </a:lnSpc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1). 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量子中继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短程纠缠的存储器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纠缠交换     远程量子纠缠</a:t>
            </a:r>
            <a:endParaRPr lang="en-US" altLang="zh-CN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ts val="3800"/>
              </a:lnSpc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endParaRPr lang="en-US" altLang="zh-CN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ts val="3800"/>
              </a:lnSpc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endParaRPr lang="en-US" altLang="zh-CN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61950" indent="-361950" eaLnBrk="1" hangingPunct="1">
              <a:lnSpc>
                <a:spcPts val="3800"/>
              </a:lnSpc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2). 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量子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盘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把量子信息存到超长寿命的量子存储器，然后进行经典运输，新型的量子通信方案</a:t>
            </a:r>
            <a:endParaRPr lang="en-US" altLang="zh-CN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1446" name="Picture 2" descr="Quantum postal servic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724400"/>
            <a:ext cx="2879725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7" name="矩形 20"/>
          <p:cNvSpPr>
            <a:spLocks noChangeArrowheads="1"/>
          </p:cNvSpPr>
          <p:nvPr/>
        </p:nvSpPr>
        <p:spPr bwMode="auto">
          <a:xfrm>
            <a:off x="4500563" y="6049963"/>
            <a:ext cx="44211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rgbClr val="008000"/>
                </a:solidFill>
              </a:rPr>
              <a:t>M. Sellars’ group, Nature 517, 177 (2015)</a:t>
            </a:r>
            <a:endParaRPr lang="zh-CN" altLang="en-US">
              <a:solidFill>
                <a:srgbClr val="008000"/>
              </a:solidFill>
            </a:endParaRPr>
          </a:p>
        </p:txBody>
      </p:sp>
      <p:sp>
        <p:nvSpPr>
          <p:cNvPr id="61448" name="矩形 21"/>
          <p:cNvSpPr>
            <a:spLocks noChangeArrowheads="1"/>
          </p:cNvSpPr>
          <p:nvPr/>
        </p:nvSpPr>
        <p:spPr bwMode="auto">
          <a:xfrm>
            <a:off x="5076825" y="3346450"/>
            <a:ext cx="3214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rgbClr val="008000"/>
                </a:solidFill>
              </a:rPr>
              <a:t>Rev. Mod. Phys.</a:t>
            </a:r>
            <a:r>
              <a:rPr lang="zh-CN" altLang="en-US">
                <a:solidFill>
                  <a:srgbClr val="008000"/>
                </a:solidFill>
              </a:rPr>
              <a:t> </a:t>
            </a:r>
            <a:r>
              <a:rPr lang="en-US" altLang="zh-CN">
                <a:solidFill>
                  <a:srgbClr val="008000"/>
                </a:solidFill>
              </a:rPr>
              <a:t>83.33 (2011)</a:t>
            </a:r>
            <a:endParaRPr lang="zh-CN" altLang="en-US">
              <a:solidFill>
                <a:srgbClr val="008000"/>
              </a:solidFill>
            </a:endParaRPr>
          </a:p>
        </p:txBody>
      </p:sp>
      <p:pic>
        <p:nvPicPr>
          <p:cNvPr id="6144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2306638"/>
            <a:ext cx="72199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0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408238"/>
            <a:ext cx="56578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1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354263"/>
            <a:ext cx="56388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2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75" y="2425700"/>
            <a:ext cx="56578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1453" name="直接箭头连接符 16"/>
          <p:cNvCxnSpPr>
            <a:cxnSpLocks noChangeShapeType="1"/>
          </p:cNvCxnSpPr>
          <p:nvPr/>
        </p:nvCxnSpPr>
        <p:spPr bwMode="auto">
          <a:xfrm>
            <a:off x="6167438" y="2028825"/>
            <a:ext cx="360362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A29940-7F29-4BA0-A670-B344FB95D361}" type="slidenum">
              <a:rPr lang="zh-CN" altLang="en-US" smtClean="0"/>
              <a:pPr>
                <a:defRPr/>
              </a:pPr>
              <a:t>12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40154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连接符 18"/>
          <p:cNvCxnSpPr/>
          <p:nvPr/>
        </p:nvCxnSpPr>
        <p:spPr>
          <a:xfrm>
            <a:off x="500034" y="764528"/>
            <a:ext cx="8215370" cy="1588"/>
          </a:xfrm>
          <a:prstGeom prst="line">
            <a:avLst/>
          </a:prstGeom>
          <a:ln w="63500">
            <a:gradFill flip="none" rotWithShape="1">
              <a:gsLst>
                <a:gs pos="0">
                  <a:srgbClr val="FFC000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6"/>
          <p:cNvSpPr txBox="1">
            <a:spLocks noChangeArrowheads="1"/>
          </p:cNvSpPr>
          <p:nvPr/>
        </p:nvSpPr>
        <p:spPr>
          <a:xfrm>
            <a:off x="2071688" y="65088"/>
            <a:ext cx="4900612" cy="792162"/>
          </a:xfrm>
          <a:prstGeom prst="rect">
            <a:avLst/>
          </a:prstGeom>
          <a:noFill/>
        </p:spPr>
        <p:txBody>
          <a:bodyPr/>
          <a:lstStyle/>
          <a:p>
            <a:pPr algn="ctr" eaLnBrk="1" hangingPunct="1">
              <a:defRPr/>
            </a:pPr>
            <a:r>
              <a:rPr lang="zh-CN" altLang="en-US" sz="3600" b="1">
                <a:latin typeface="微软雅黑" pitchFamily="34" charset="-122"/>
                <a:ea typeface="微软雅黑" pitchFamily="34" charset="-122"/>
                <a:cs typeface="+mj-cs"/>
              </a:rPr>
              <a:t>量子网络</a:t>
            </a:r>
            <a:endParaRPr lang="zh-CN" altLang="en-US" sz="3600" b="1" dirty="0"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30225" y="1700213"/>
            <a:ext cx="2529607" cy="57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ts val="3800"/>
              </a:lnSpc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2200">
                <a:latin typeface="微软雅黑" panose="020B0503020204020204" pitchFamily="34" charset="-122"/>
                <a:ea typeface="微软雅黑" panose="020B0503020204020204" pitchFamily="34" charset="-122"/>
              </a:rPr>
              <a:t>3). </a:t>
            </a:r>
            <a:r>
              <a:rPr lang="zh-CN" altLang="en-US" sz="2200">
                <a:latin typeface="微软雅黑" panose="020B0503020204020204" pitchFamily="34" charset="-122"/>
                <a:ea typeface="微软雅黑" panose="020B0503020204020204" pitchFamily="34" charset="-122"/>
              </a:rPr>
              <a:t>量子卫星</a:t>
            </a:r>
            <a:endParaRPr lang="en-US" altLang="zh-CN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ts val="3800"/>
              </a:lnSpc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endParaRPr lang="en-US" altLang="zh-CN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ts val="3800"/>
              </a:lnSpc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endParaRPr lang="en-US" altLang="zh-CN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A29940-7F29-4BA0-A670-B344FB95D361}" type="slidenum">
              <a:rPr lang="zh-CN" altLang="en-US" smtClean="0"/>
              <a:pPr>
                <a:defRPr/>
              </a:pPr>
              <a:t>13</a:t>
            </a:fld>
            <a:endParaRPr lang="en-US" altLang="zh-CN"/>
          </a:p>
        </p:txBody>
      </p:sp>
      <p:pic>
        <p:nvPicPr>
          <p:cNvPr id="15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133992"/>
            <a:ext cx="3131773" cy="4000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20"/>
          <p:cNvSpPr txBox="1">
            <a:spLocks noChangeArrowheads="1"/>
          </p:cNvSpPr>
          <p:nvPr/>
        </p:nvSpPr>
        <p:spPr bwMode="auto">
          <a:xfrm>
            <a:off x="827584" y="764704"/>
            <a:ext cx="52546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800" dirty="0">
                <a:latin typeface="微软雅黑" pitchFamily="34" charset="-122"/>
                <a:ea typeface="微软雅黑" pitchFamily="34" charset="-122"/>
              </a:rPr>
              <a:t>3. 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构建长程网络：长程纠缠分发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3841196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C1EB48-4C45-492A-A01F-B3F97F413509}" type="slidenum">
              <a:rPr lang="zh-CN" altLang="en-US" smtClean="0"/>
              <a:pPr>
                <a:defRPr/>
              </a:pPr>
              <a:t>14</a:t>
            </a:fld>
            <a:endParaRPr lang="en-US" altLang="zh-CN"/>
          </a:p>
        </p:txBody>
      </p:sp>
      <p:cxnSp>
        <p:nvCxnSpPr>
          <p:cNvPr id="4" name="直接连接符 3"/>
          <p:cNvCxnSpPr/>
          <p:nvPr/>
        </p:nvCxnSpPr>
        <p:spPr>
          <a:xfrm>
            <a:off x="500034" y="764528"/>
            <a:ext cx="8215370" cy="1588"/>
          </a:xfrm>
          <a:prstGeom prst="line">
            <a:avLst/>
          </a:prstGeom>
          <a:ln w="63500">
            <a:gradFill flip="none" rotWithShape="1">
              <a:gsLst>
                <a:gs pos="0">
                  <a:srgbClr val="FFC000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72" y="2637094"/>
            <a:ext cx="4086888" cy="226874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914026" y="188640"/>
            <a:ext cx="5610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美国正在构建的量子网络示意图</a:t>
            </a: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230955"/>
            <a:ext cx="4631221" cy="448569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A20D9F8-340F-42CC-A922-CAA3876AD2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8" y="908720"/>
            <a:ext cx="7218548" cy="118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165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500034" y="764528"/>
            <a:ext cx="8215370" cy="1588"/>
          </a:xfrm>
          <a:prstGeom prst="line">
            <a:avLst/>
          </a:prstGeom>
          <a:ln w="63500">
            <a:gradFill flip="none" rotWithShape="1">
              <a:gsLst>
                <a:gs pos="0">
                  <a:srgbClr val="FFC000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914026" y="188640"/>
            <a:ext cx="5610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itchFamily="34" charset="-122"/>
                <a:ea typeface="微软雅黑" pitchFamily="34" charset="-122"/>
              </a:rPr>
              <a:t>欧洲正在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构建的量子网络示意图</a:t>
            </a:r>
          </a:p>
        </p:txBody>
      </p:sp>
      <p:sp>
        <p:nvSpPr>
          <p:cNvPr id="3" name="矩形 2"/>
          <p:cNvSpPr/>
          <p:nvPr/>
        </p:nvSpPr>
        <p:spPr>
          <a:xfrm>
            <a:off x="500034" y="797610"/>
            <a:ext cx="8320438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欧洲量子旗舰计划在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2018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年启动了量子互联网联盟（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QIA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）。由来自八个欧洲国家的大学的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12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个研究小组组成，他们将与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20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多家公司和研究所展开密切合作。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47" y="3435554"/>
            <a:ext cx="4018963" cy="3188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946" y="1844824"/>
            <a:ext cx="1654481" cy="4963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555" y="1572044"/>
            <a:ext cx="2189237" cy="272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600" y="1680618"/>
            <a:ext cx="3704592" cy="2083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9646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AutoShape 14"/>
          <p:cNvSpPr>
            <a:spLocks noChangeArrowheads="1"/>
          </p:cNvSpPr>
          <p:nvPr/>
        </p:nvSpPr>
        <p:spPr bwMode="auto">
          <a:xfrm>
            <a:off x="3529013" y="1008063"/>
            <a:ext cx="2052637" cy="533400"/>
          </a:xfrm>
          <a:prstGeom prst="flowChartAlternateProcess">
            <a:avLst/>
          </a:prstGeom>
          <a:solidFill>
            <a:srgbClr val="B7DBB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zh-CN" altLang="en-US" sz="2400" dirty="0">
                <a:ea typeface="黑体" pitchFamily="49" charset="-122"/>
              </a:rPr>
              <a:t>量子网络</a:t>
            </a:r>
          </a:p>
        </p:txBody>
      </p:sp>
      <p:sp>
        <p:nvSpPr>
          <p:cNvPr id="63491" name="AutoShape 15"/>
          <p:cNvSpPr>
            <a:spLocks noChangeArrowheads="1"/>
          </p:cNvSpPr>
          <p:nvPr/>
        </p:nvSpPr>
        <p:spPr bwMode="auto">
          <a:xfrm>
            <a:off x="215900" y="2684463"/>
            <a:ext cx="1824038" cy="533400"/>
          </a:xfrm>
          <a:prstGeom prst="flowChartAlternateProcess">
            <a:avLst/>
          </a:prstGeom>
          <a:solidFill>
            <a:srgbClr val="B7DBB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zh-CN" altLang="en-US" sz="2000">
                <a:ea typeface="黑体" pitchFamily="49" charset="-122"/>
              </a:rPr>
              <a:t>多光子纠缠源</a:t>
            </a:r>
          </a:p>
        </p:txBody>
      </p:sp>
      <p:sp>
        <p:nvSpPr>
          <p:cNvPr id="63492" name="AutoShape 18"/>
          <p:cNvSpPr>
            <a:spLocks noChangeArrowheads="1"/>
          </p:cNvSpPr>
          <p:nvPr/>
        </p:nvSpPr>
        <p:spPr bwMode="auto">
          <a:xfrm>
            <a:off x="4787900" y="2684463"/>
            <a:ext cx="1824038" cy="533400"/>
          </a:xfrm>
          <a:prstGeom prst="flowChartAlternateProcess">
            <a:avLst/>
          </a:prstGeom>
          <a:solidFill>
            <a:srgbClr val="B7DBB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zh-CN" altLang="en-US" sz="2000">
                <a:ea typeface="黑体" pitchFamily="49" charset="-122"/>
              </a:rPr>
              <a:t>量子存储节点</a:t>
            </a:r>
          </a:p>
        </p:txBody>
      </p:sp>
      <p:sp>
        <p:nvSpPr>
          <p:cNvPr id="63493" name="AutoShape 19"/>
          <p:cNvSpPr>
            <a:spLocks noChangeArrowheads="1"/>
          </p:cNvSpPr>
          <p:nvPr/>
        </p:nvSpPr>
        <p:spPr bwMode="auto">
          <a:xfrm>
            <a:off x="2501900" y="2684463"/>
            <a:ext cx="1824038" cy="533400"/>
          </a:xfrm>
          <a:prstGeom prst="flowChartAlternateProcess">
            <a:avLst/>
          </a:prstGeom>
          <a:solidFill>
            <a:srgbClr val="B7DBB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zh-CN" altLang="en-US" sz="2000">
                <a:ea typeface="黑体" pitchFamily="49" charset="-122"/>
              </a:rPr>
              <a:t>确定性量子光源</a:t>
            </a:r>
          </a:p>
        </p:txBody>
      </p:sp>
      <p:sp>
        <p:nvSpPr>
          <p:cNvPr id="63494" name="AutoShape 37"/>
          <p:cNvSpPr>
            <a:spLocks noChangeArrowheads="1"/>
          </p:cNvSpPr>
          <p:nvPr/>
        </p:nvSpPr>
        <p:spPr bwMode="auto">
          <a:xfrm>
            <a:off x="215900" y="4360863"/>
            <a:ext cx="1828800" cy="533400"/>
          </a:xfrm>
          <a:prstGeom prst="flowChartAlternateProcess">
            <a:avLst/>
          </a:prstGeom>
          <a:solidFill>
            <a:srgbClr val="B7DBB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zh-CN" altLang="en-US" sz="2000">
                <a:ea typeface="黑体" pitchFamily="49" charset="-122"/>
              </a:rPr>
              <a:t>参量光系统</a:t>
            </a:r>
          </a:p>
        </p:txBody>
      </p:sp>
      <p:sp>
        <p:nvSpPr>
          <p:cNvPr id="63495" name="AutoShape 38"/>
          <p:cNvSpPr>
            <a:spLocks noChangeArrowheads="1"/>
          </p:cNvSpPr>
          <p:nvPr/>
        </p:nvSpPr>
        <p:spPr bwMode="auto">
          <a:xfrm>
            <a:off x="4787900" y="4360863"/>
            <a:ext cx="1828800" cy="533400"/>
          </a:xfrm>
          <a:prstGeom prst="flowChartAlternateProcess">
            <a:avLst/>
          </a:prstGeom>
          <a:solidFill>
            <a:srgbClr val="B7DBB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zh-CN" altLang="en-US" sz="2000">
                <a:ea typeface="黑体" pitchFamily="49" charset="-122"/>
              </a:rPr>
              <a:t>稀土掺杂晶体</a:t>
            </a:r>
          </a:p>
        </p:txBody>
      </p:sp>
      <p:sp>
        <p:nvSpPr>
          <p:cNvPr id="63496" name="AutoShape 39"/>
          <p:cNvSpPr>
            <a:spLocks noChangeArrowheads="1"/>
          </p:cNvSpPr>
          <p:nvPr/>
        </p:nvSpPr>
        <p:spPr bwMode="auto">
          <a:xfrm>
            <a:off x="2501900" y="4360863"/>
            <a:ext cx="1824038" cy="533400"/>
          </a:xfrm>
          <a:prstGeom prst="flowChartAlternateProcess">
            <a:avLst/>
          </a:prstGeom>
          <a:solidFill>
            <a:srgbClr val="B7DBB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zh-CN" altLang="en-US" sz="2000" dirty="0">
                <a:ea typeface="黑体" pitchFamily="49" charset="-122"/>
              </a:rPr>
              <a:t>量子点</a:t>
            </a:r>
          </a:p>
        </p:txBody>
      </p:sp>
      <p:sp>
        <p:nvSpPr>
          <p:cNvPr id="63497" name="Line 45"/>
          <p:cNvSpPr>
            <a:spLocks noChangeShapeType="1"/>
          </p:cNvSpPr>
          <p:nvPr/>
        </p:nvSpPr>
        <p:spPr bwMode="auto">
          <a:xfrm>
            <a:off x="1130300" y="3217863"/>
            <a:ext cx="0" cy="11430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 type="stealth" w="med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63498" name="Line 51"/>
          <p:cNvSpPr>
            <a:spLocks noChangeShapeType="1"/>
          </p:cNvSpPr>
          <p:nvPr/>
        </p:nvSpPr>
        <p:spPr bwMode="auto">
          <a:xfrm>
            <a:off x="3416300" y="3217863"/>
            <a:ext cx="0" cy="11430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 type="stealth" w="med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63499" name="Line 52"/>
          <p:cNvSpPr>
            <a:spLocks noChangeShapeType="1"/>
          </p:cNvSpPr>
          <p:nvPr/>
        </p:nvSpPr>
        <p:spPr bwMode="auto">
          <a:xfrm>
            <a:off x="5702300" y="3217863"/>
            <a:ext cx="0" cy="11430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 type="stealth" w="med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63500" name="Text Box 53"/>
          <p:cNvSpPr txBox="1">
            <a:spLocks noChangeArrowheads="1"/>
          </p:cNvSpPr>
          <p:nvPr/>
        </p:nvSpPr>
        <p:spPr bwMode="auto">
          <a:xfrm>
            <a:off x="1139825" y="3521075"/>
            <a:ext cx="1371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1600">
                <a:latin typeface="黑体" pitchFamily="49" charset="-122"/>
                <a:ea typeface="黑体" pitchFamily="49" charset="-122"/>
              </a:rPr>
              <a:t>自发参量下转换</a:t>
            </a:r>
            <a:r>
              <a:rPr lang="en-US" altLang="zh-CN" sz="1600">
                <a:latin typeface="黑体" pitchFamily="49" charset="-122"/>
                <a:ea typeface="黑体" pitchFamily="49" charset="-122"/>
              </a:rPr>
              <a:t>(SPDC)</a:t>
            </a:r>
          </a:p>
        </p:txBody>
      </p:sp>
      <p:sp>
        <p:nvSpPr>
          <p:cNvPr id="63502" name="Text Box 55"/>
          <p:cNvSpPr txBox="1">
            <a:spLocks noChangeArrowheads="1"/>
          </p:cNvSpPr>
          <p:nvPr/>
        </p:nvSpPr>
        <p:spPr bwMode="auto">
          <a:xfrm>
            <a:off x="7975600" y="3467100"/>
            <a:ext cx="9191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1600">
                <a:latin typeface="黑体" pitchFamily="49" charset="-122"/>
                <a:ea typeface="黑体" pitchFamily="49" charset="-122"/>
                <a:cs typeface="Times New Roman" pitchFamily="18" charset="0"/>
              </a:rPr>
              <a:t>光纤腔耦合</a:t>
            </a:r>
          </a:p>
        </p:txBody>
      </p:sp>
      <p:sp>
        <p:nvSpPr>
          <p:cNvPr id="63503" name="Line 57"/>
          <p:cNvSpPr>
            <a:spLocks noChangeShapeType="1"/>
          </p:cNvSpPr>
          <p:nvPr/>
        </p:nvSpPr>
        <p:spPr bwMode="auto">
          <a:xfrm>
            <a:off x="1130300" y="2379663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63504" name="Line 59"/>
          <p:cNvSpPr>
            <a:spLocks noChangeShapeType="1"/>
          </p:cNvSpPr>
          <p:nvPr/>
        </p:nvSpPr>
        <p:spPr bwMode="auto">
          <a:xfrm>
            <a:off x="7988300" y="2379663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63505" name="Text Box 61"/>
          <p:cNvSpPr txBox="1">
            <a:spLocks noChangeArrowheads="1"/>
          </p:cNvSpPr>
          <p:nvPr/>
        </p:nvSpPr>
        <p:spPr bwMode="auto">
          <a:xfrm>
            <a:off x="4559300" y="1617663"/>
            <a:ext cx="13081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>
                <a:solidFill>
                  <a:srgbClr val="FF3300"/>
                </a:solidFill>
                <a:latin typeface="Times New Roman" pitchFamily="18" charset="0"/>
                <a:ea typeface="黑体" pitchFamily="49" charset="-122"/>
              </a:rPr>
              <a:t>不同体系间的结合</a:t>
            </a:r>
          </a:p>
        </p:txBody>
      </p:sp>
      <p:sp>
        <p:nvSpPr>
          <p:cNvPr id="63506" name="AutoShape 19"/>
          <p:cNvSpPr>
            <a:spLocks noChangeArrowheads="1"/>
          </p:cNvSpPr>
          <p:nvPr/>
        </p:nvSpPr>
        <p:spPr bwMode="auto">
          <a:xfrm>
            <a:off x="7073900" y="2684463"/>
            <a:ext cx="1828800" cy="533400"/>
          </a:xfrm>
          <a:prstGeom prst="flowChartAlternateProcess">
            <a:avLst/>
          </a:prstGeom>
          <a:solidFill>
            <a:srgbClr val="B7DBB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zh-CN" altLang="en-US" sz="2000">
                <a:ea typeface="黑体" pitchFamily="49" charset="-122"/>
              </a:rPr>
              <a:t>量子操作节点</a:t>
            </a:r>
          </a:p>
        </p:txBody>
      </p:sp>
      <p:sp>
        <p:nvSpPr>
          <p:cNvPr id="63507" name="AutoShape 39"/>
          <p:cNvSpPr>
            <a:spLocks noChangeArrowheads="1"/>
          </p:cNvSpPr>
          <p:nvPr/>
        </p:nvSpPr>
        <p:spPr bwMode="auto">
          <a:xfrm>
            <a:off x="7078663" y="4360863"/>
            <a:ext cx="1824037" cy="533400"/>
          </a:xfrm>
          <a:prstGeom prst="flowChartAlternateProcess">
            <a:avLst/>
          </a:prstGeom>
          <a:solidFill>
            <a:srgbClr val="B7DBB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zh-CN" altLang="en-US" sz="2000" dirty="0">
                <a:ea typeface="黑体" pitchFamily="49" charset="-122"/>
              </a:rPr>
              <a:t>离子阱，原子</a:t>
            </a:r>
          </a:p>
        </p:txBody>
      </p:sp>
      <p:sp>
        <p:nvSpPr>
          <p:cNvPr id="63508" name="Line 51"/>
          <p:cNvSpPr>
            <a:spLocks noChangeShapeType="1"/>
          </p:cNvSpPr>
          <p:nvPr/>
        </p:nvSpPr>
        <p:spPr bwMode="auto">
          <a:xfrm>
            <a:off x="7988300" y="3217863"/>
            <a:ext cx="0" cy="11430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 type="stealth" w="med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63509" name="Text Box 55"/>
          <p:cNvSpPr txBox="1">
            <a:spLocks noChangeArrowheads="1"/>
          </p:cNvSpPr>
          <p:nvPr/>
        </p:nvSpPr>
        <p:spPr bwMode="auto">
          <a:xfrm>
            <a:off x="3416300" y="3506788"/>
            <a:ext cx="10668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1600">
                <a:latin typeface="黑体" pitchFamily="49" charset="-122"/>
                <a:ea typeface="黑体" pitchFamily="49" charset="-122"/>
              </a:rPr>
              <a:t>光致激发</a:t>
            </a:r>
            <a:endParaRPr lang="en-US" altLang="zh-CN" sz="1600">
              <a:latin typeface="黑体" pitchFamily="49" charset="-122"/>
              <a:ea typeface="黑体" pitchFamily="49" charset="-122"/>
            </a:endParaRPr>
          </a:p>
          <a:p>
            <a:pPr eaLnBrk="1" hangingPunct="1"/>
            <a:r>
              <a:rPr lang="en-US" altLang="zh-CN" sz="1600">
                <a:latin typeface="黑体" pitchFamily="49" charset="-122"/>
                <a:ea typeface="黑体" pitchFamily="49" charset="-122"/>
              </a:rPr>
              <a:t>(PL,PLE)</a:t>
            </a:r>
            <a:endParaRPr lang="zh-CN" altLang="en-US" sz="160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63510" name="Line 59"/>
          <p:cNvSpPr>
            <a:spLocks noChangeShapeType="1"/>
          </p:cNvSpPr>
          <p:nvPr/>
        </p:nvSpPr>
        <p:spPr bwMode="auto">
          <a:xfrm>
            <a:off x="3408363" y="2379663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63511" name="Line 59"/>
          <p:cNvSpPr>
            <a:spLocks noChangeShapeType="1"/>
          </p:cNvSpPr>
          <p:nvPr/>
        </p:nvSpPr>
        <p:spPr bwMode="auto">
          <a:xfrm>
            <a:off x="5694363" y="2379663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zh-CN" altLang="en-US"/>
          </a:p>
        </p:txBody>
      </p:sp>
      <p:cxnSp>
        <p:nvCxnSpPr>
          <p:cNvPr id="24" name="直接连接符 23"/>
          <p:cNvCxnSpPr/>
          <p:nvPr/>
        </p:nvCxnSpPr>
        <p:spPr>
          <a:xfrm rot="5400000">
            <a:off x="4140994" y="1959769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>
            <a:stCxn id="63503" idx="0"/>
            <a:endCxn id="63504" idx="0"/>
          </p:cNvCxnSpPr>
          <p:nvPr/>
        </p:nvCxnSpPr>
        <p:spPr>
          <a:xfrm rot="16200000" flipH="1">
            <a:off x="4559300" y="-1049337"/>
            <a:ext cx="3175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514" name="Picture 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5241925"/>
            <a:ext cx="198755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15" name="Picture 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5" y="5241925"/>
            <a:ext cx="181610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16" name="Picture 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363" y="5087938"/>
            <a:ext cx="1357312" cy="17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17" name="Picture 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613" y="5384800"/>
            <a:ext cx="1857375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12"/>
          <p:cNvSpPr txBox="1">
            <a:spLocks noChangeArrowheads="1"/>
          </p:cNvSpPr>
          <p:nvPr/>
        </p:nvSpPr>
        <p:spPr>
          <a:xfrm>
            <a:off x="457200" y="111125"/>
            <a:ext cx="8229600" cy="603250"/>
          </a:xfrm>
          <a:prstGeom prst="rect">
            <a:avLst/>
          </a:prstGeom>
          <a:noFill/>
        </p:spPr>
        <p:txBody>
          <a:bodyPr/>
          <a:lstStyle/>
          <a:p>
            <a:pPr algn="ctr" eaLnBrk="1" hangingPunct="1">
              <a:defRPr/>
            </a:pPr>
            <a:r>
              <a:rPr lang="zh-CN" altLang="en-US" sz="3200" b="1" dirty="0">
                <a:latin typeface="微软雅黑" pitchFamily="34" charset="-122"/>
                <a:ea typeface="微软雅黑" pitchFamily="34" charset="-122"/>
                <a:cs typeface="+mj-cs"/>
              </a:rPr>
              <a:t>我们组构建的量子网络</a:t>
            </a:r>
          </a:p>
        </p:txBody>
      </p:sp>
      <p:cxnSp>
        <p:nvCxnSpPr>
          <p:cNvPr id="32" name="直接连接符 31"/>
          <p:cNvCxnSpPr/>
          <p:nvPr/>
        </p:nvCxnSpPr>
        <p:spPr>
          <a:xfrm>
            <a:off x="500034" y="764528"/>
            <a:ext cx="8215370" cy="1588"/>
          </a:xfrm>
          <a:prstGeom prst="line">
            <a:avLst/>
          </a:prstGeom>
          <a:ln w="63500">
            <a:gradFill flip="none" rotWithShape="1">
              <a:gsLst>
                <a:gs pos="0">
                  <a:srgbClr val="FFC000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Box 54">
            <a:extLst>
              <a:ext uri="{FF2B5EF4-FFF2-40B4-BE49-F238E27FC236}">
                <a16:creationId xmlns:a16="http://schemas.microsoft.com/office/drawing/2014/main" id="{C4F346BC-7BF7-4783-8CA2-01DCDCD82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2300" y="3501008"/>
            <a:ext cx="17500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zh-CN" altLang="en-US" sz="1600" dirty="0">
                <a:latin typeface="黑体" pitchFamily="49" charset="-122"/>
                <a:ea typeface="黑体" pitchFamily="49" charset="-122"/>
              </a:rPr>
              <a:t>原子频率梳</a:t>
            </a:r>
            <a:r>
              <a:rPr lang="en-US" altLang="zh-CN" sz="1600" dirty="0">
                <a:latin typeface="黑体" pitchFamily="49" charset="-122"/>
                <a:ea typeface="黑体" pitchFamily="49" charset="-122"/>
              </a:rPr>
              <a:t>(AFC)</a:t>
            </a:r>
          </a:p>
          <a:p>
            <a:pPr eaLnBrk="1" hangingPunct="1">
              <a:spcBef>
                <a:spcPts val="0"/>
              </a:spcBef>
            </a:pPr>
            <a:r>
              <a:rPr lang="zh-CN" altLang="en-US" sz="1600" dirty="0">
                <a:latin typeface="黑体" pitchFamily="49" charset="-122"/>
                <a:ea typeface="黑体" pitchFamily="49" charset="-122"/>
              </a:rPr>
              <a:t>无噪声</a:t>
            </a:r>
            <a:r>
              <a:rPr lang="en-US" altLang="zh-CN" sz="1600" dirty="0">
                <a:latin typeface="黑体" pitchFamily="49" charset="-122"/>
                <a:ea typeface="黑体" pitchFamily="49" charset="-122"/>
              </a:rPr>
              <a:t>PE</a:t>
            </a:r>
            <a:r>
              <a:rPr lang="zh-CN" altLang="en-US" sz="1600" dirty="0">
                <a:latin typeface="黑体" pitchFamily="49" charset="-122"/>
                <a:ea typeface="黑体" pitchFamily="49" charset="-122"/>
              </a:rPr>
              <a:t>（</a:t>
            </a:r>
            <a:r>
              <a:rPr lang="en-US" altLang="zh-CN" sz="1600" dirty="0">
                <a:latin typeface="黑体" pitchFamily="49" charset="-122"/>
                <a:ea typeface="黑体" pitchFamily="49" charset="-122"/>
              </a:rPr>
              <a:t>NLPE</a:t>
            </a:r>
            <a:r>
              <a:rPr lang="zh-CN" altLang="en-US" sz="1600" dirty="0">
                <a:latin typeface="黑体" pitchFamily="49" charset="-122"/>
                <a:ea typeface="黑体" pitchFamily="49" charset="-122"/>
              </a:rPr>
              <a:t>）</a:t>
            </a:r>
            <a:endParaRPr lang="en-US" altLang="zh-CN" sz="1600" dirty="0"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3848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 txBox="1">
            <a:spLocks/>
          </p:cNvSpPr>
          <p:nvPr/>
        </p:nvSpPr>
        <p:spPr>
          <a:xfrm>
            <a:off x="1403648" y="2060848"/>
            <a:ext cx="6552728" cy="2592288"/>
          </a:xfrm>
          <a:prstGeom prst="rect">
            <a:avLst/>
          </a:prstGeom>
        </p:spPr>
        <p:txBody>
          <a:bodyPr/>
          <a:lstStyle/>
          <a:p>
            <a:pPr marL="342900" indent="-34290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zh-CN" altLang="en-US" sz="2800" kern="0">
                <a:solidFill>
                  <a:schemeClr val="bg1">
                    <a:lumMod val="85000"/>
                  </a:schemeClr>
                </a:solidFill>
                <a:latin typeface="微软雅黑" pitchFamily="34" charset="-122"/>
                <a:ea typeface="微软雅黑" pitchFamily="34" charset="-122"/>
              </a:rPr>
              <a:t>一、量子网络简介</a:t>
            </a:r>
            <a:endParaRPr lang="en-US" altLang="zh-CN" sz="2800" kern="0">
              <a:solidFill>
                <a:schemeClr val="bg1">
                  <a:lumMod val="8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342900" indent="-34290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zh-CN" altLang="en-US" sz="2800" kern="0">
                <a:latin typeface="微软雅黑" pitchFamily="34" charset="-122"/>
                <a:ea typeface="微软雅黑" pitchFamily="34" charset="-122"/>
              </a:rPr>
              <a:t>二、量子信道的实验研究</a:t>
            </a:r>
            <a:endParaRPr lang="en-US" altLang="zh-CN" sz="2800" kern="0">
              <a:latin typeface="微软雅黑" pitchFamily="34" charset="-122"/>
              <a:ea typeface="微软雅黑" pitchFamily="34" charset="-122"/>
            </a:endParaRPr>
          </a:p>
          <a:p>
            <a:pPr marL="342900" indent="-34290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zh-CN" altLang="en-US" sz="2800" kern="0">
                <a:solidFill>
                  <a:schemeClr val="bg1">
                    <a:lumMod val="85000"/>
                  </a:schemeClr>
                </a:solidFill>
                <a:latin typeface="微软雅黑" pitchFamily="34" charset="-122"/>
                <a:ea typeface="微软雅黑" pitchFamily="34" charset="-122"/>
              </a:rPr>
              <a:t>三、</a:t>
            </a:r>
            <a:r>
              <a:rPr lang="zh-CN" altLang="en-US" sz="2800" kern="0" dirty="0">
                <a:solidFill>
                  <a:schemeClr val="bg1">
                    <a:lumMod val="85000"/>
                  </a:schemeClr>
                </a:solidFill>
                <a:latin typeface="微软雅黑" pitchFamily="34" charset="-122"/>
                <a:ea typeface="微软雅黑" pitchFamily="34" charset="-122"/>
              </a:rPr>
              <a:t>基于固态</a:t>
            </a:r>
            <a:r>
              <a:rPr lang="zh-CN" altLang="en-US" sz="2800" kern="0">
                <a:solidFill>
                  <a:schemeClr val="bg1">
                    <a:lumMod val="85000"/>
                  </a:schemeClr>
                </a:solidFill>
                <a:latin typeface="微软雅黑" pitchFamily="34" charset="-122"/>
                <a:ea typeface="微软雅黑" pitchFamily="34" charset="-122"/>
              </a:rPr>
              <a:t>量子存储器构建量子网络</a:t>
            </a:r>
            <a:endParaRPr lang="en-US" altLang="zh-CN" sz="2800" kern="0" dirty="0">
              <a:solidFill>
                <a:schemeClr val="bg1">
                  <a:lumMod val="8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500034" y="764528"/>
            <a:ext cx="8215370" cy="1588"/>
          </a:xfrm>
          <a:prstGeom prst="line">
            <a:avLst/>
          </a:prstGeom>
          <a:ln w="63500">
            <a:gradFill flip="none" rotWithShape="1">
              <a:gsLst>
                <a:gs pos="0">
                  <a:srgbClr val="FFC000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2071688" y="65088"/>
            <a:ext cx="4900612" cy="792162"/>
          </a:xfrm>
          <a:prstGeom prst="rect">
            <a:avLst/>
          </a:prstGeom>
          <a:noFill/>
        </p:spPr>
        <p:txBody>
          <a:bodyPr/>
          <a:lstStyle/>
          <a:p>
            <a:pPr algn="ctr" eaLnBrk="1" hangingPunct="1">
              <a:defRPr/>
            </a:pPr>
            <a:r>
              <a:rPr lang="zh-CN" altLang="en-US" sz="3600" b="1">
                <a:latin typeface="微软雅黑" pitchFamily="34" charset="-122"/>
                <a:ea typeface="微软雅黑" pitchFamily="34" charset="-122"/>
                <a:cs typeface="+mj-cs"/>
              </a:rPr>
              <a:t>报告内容</a:t>
            </a:r>
            <a:endParaRPr lang="zh-CN" altLang="en-US" sz="3600" b="1" dirty="0"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CA4BF7-748D-464B-BC82-EE3AD06E1631}" type="slidenum">
              <a:rPr lang="zh-CN" altLang="en-US" smtClean="0"/>
              <a:pPr>
                <a:defRPr/>
              </a:pPr>
              <a:t>17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772044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1560" y="908720"/>
            <a:ext cx="5904656" cy="576064"/>
          </a:xfrm>
        </p:spPr>
        <p:txBody>
          <a:bodyPr/>
          <a:lstStyle/>
          <a:p>
            <a:pPr algn="l"/>
            <a:r>
              <a:rPr lang="zh-CN" altLang="en-US" sz="2400" dirty="0"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</a:rPr>
              <a:t>实验验证量子信道容量的不可加性</a:t>
            </a:r>
          </a:p>
        </p:txBody>
      </p:sp>
      <p:cxnSp>
        <p:nvCxnSpPr>
          <p:cNvPr id="5" name="直接连接符 4"/>
          <p:cNvCxnSpPr/>
          <p:nvPr/>
        </p:nvCxnSpPr>
        <p:spPr>
          <a:xfrm>
            <a:off x="500034" y="764528"/>
            <a:ext cx="8215370" cy="1588"/>
          </a:xfrm>
          <a:prstGeom prst="line">
            <a:avLst/>
          </a:prstGeom>
          <a:ln w="63500">
            <a:gradFill flip="none" rotWithShape="1">
              <a:gsLst>
                <a:gs pos="0">
                  <a:srgbClr val="FFC000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2071688" y="116632"/>
            <a:ext cx="4900612" cy="792162"/>
          </a:xfrm>
          <a:prstGeom prst="rect">
            <a:avLst/>
          </a:prstGeom>
          <a:noFill/>
        </p:spPr>
        <p:txBody>
          <a:bodyPr/>
          <a:lstStyle/>
          <a:p>
            <a:pPr algn="ctr" eaLnBrk="1" hangingPunct="1">
              <a:defRPr/>
            </a:pPr>
            <a:r>
              <a:rPr lang="zh-CN" altLang="en-US" sz="3200">
                <a:latin typeface="微软雅黑" pitchFamily="34" charset="-122"/>
                <a:ea typeface="微软雅黑" pitchFamily="34" charset="-122"/>
                <a:cs typeface="+mj-cs"/>
              </a:rPr>
              <a:t>量子信道的实验研究</a:t>
            </a:r>
            <a:endParaRPr lang="zh-CN" altLang="en-US" sz="3200" dirty="0"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11560" y="1705769"/>
            <a:ext cx="494674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p"/>
            </a:pP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信道容量是通信领域最基本的问题，它刻画信道在噪声环境中可靠地传输信息的能力。</a:t>
            </a:r>
            <a:endParaRPr lang="en-US" altLang="zh-CN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5510" y="6180871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G. Smith and J. Yard, Science 321, 1812 (2008), M. Hastings, Nature Physics 5, 255 (2009)</a:t>
            </a:r>
          </a:p>
          <a:p>
            <a:r>
              <a:rPr lang="en-US" altLang="zh-CN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K. Li, et al., Phys. Rev. </a:t>
            </a:r>
            <a:r>
              <a:rPr lang="en-US" altLang="zh-CN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Lett</a:t>
            </a:r>
            <a:r>
              <a:rPr lang="en-US" altLang="zh-CN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103, 120501 (2009)</a:t>
            </a:r>
            <a:r>
              <a:rPr lang="zh-CN" altLang="en-US" dirty="0">
                <a:solidFill>
                  <a:srgbClr val="0080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（李科，郭光灿院士研究生）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1774668" y="4970172"/>
            <a:ext cx="2769538" cy="1037224"/>
            <a:chOff x="1907704" y="4726121"/>
            <a:chExt cx="2769538" cy="1037224"/>
          </a:xfrm>
        </p:grpSpPr>
        <p:sp>
          <p:nvSpPr>
            <p:cNvPr id="22" name="TextBox 21"/>
            <p:cNvSpPr txBox="1"/>
            <p:nvPr/>
          </p:nvSpPr>
          <p:spPr>
            <a:xfrm>
              <a:off x="3034475" y="4878991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>
                  <a:latin typeface="+mj-ea"/>
                  <a:ea typeface="+mj-ea"/>
                </a:rPr>
                <a:t>……</a:t>
              </a:r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3" name="右箭头 22"/>
            <p:cNvSpPr/>
            <p:nvPr/>
          </p:nvSpPr>
          <p:spPr>
            <a:xfrm>
              <a:off x="1907704" y="4726121"/>
              <a:ext cx="2769538" cy="667892"/>
            </a:xfrm>
            <a:prstGeom prst="rightArrow">
              <a:avLst>
                <a:gd name="adj1" fmla="val 67719"/>
                <a:gd name="adj2" fmla="val 61813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464450" y="5394013"/>
              <a:ext cx="12702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latin typeface="微软雅黑" pitchFamily="34" charset="-122"/>
                  <a:ea typeface="微软雅黑" pitchFamily="34" charset="-122"/>
                </a:rPr>
                <a:t>经典信道</a:t>
              </a:r>
            </a:p>
          </p:txBody>
        </p:sp>
        <p:sp>
          <p:nvSpPr>
            <p:cNvPr id="25" name="椭圆 24"/>
            <p:cNvSpPr/>
            <p:nvPr/>
          </p:nvSpPr>
          <p:spPr bwMode="auto">
            <a:xfrm>
              <a:off x="1970733" y="4894102"/>
              <a:ext cx="502807" cy="339109"/>
            </a:xfrm>
            <a:prstGeom prst="ellipse">
              <a:avLst/>
            </a:prstGeom>
            <a:gradFill flip="none" rotWithShape="1">
              <a:gsLst>
                <a:gs pos="6000">
                  <a:schemeClr val="accent1">
                    <a:shade val="30000"/>
                    <a:satMod val="115000"/>
                    <a:alpha val="75000"/>
                  </a:schemeClr>
                </a:gs>
                <a:gs pos="45000">
                  <a:schemeClr val="accent1">
                    <a:shade val="67500"/>
                    <a:satMod val="115000"/>
                    <a:alpha val="3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anchor="ctr"/>
            <a:lstStyle/>
            <a:p>
              <a:pPr>
                <a:defRPr/>
              </a:pPr>
              <a:r>
                <a:rPr lang="en-US" altLang="zh-CN">
                  <a:solidFill>
                    <a:srgbClr val="000099"/>
                  </a:solidFill>
                </a:rPr>
                <a:t>0</a:t>
              </a:r>
              <a:endParaRPr lang="zh-CN" altLang="en-US">
                <a:solidFill>
                  <a:srgbClr val="000099"/>
                </a:solidFill>
              </a:endParaRPr>
            </a:p>
          </p:txBody>
        </p:sp>
        <p:sp>
          <p:nvSpPr>
            <p:cNvPr id="27" name="椭圆 26"/>
            <p:cNvSpPr/>
            <p:nvPr/>
          </p:nvSpPr>
          <p:spPr bwMode="auto">
            <a:xfrm>
              <a:off x="3689862" y="4894141"/>
              <a:ext cx="502807" cy="339109"/>
            </a:xfrm>
            <a:prstGeom prst="ellipse">
              <a:avLst/>
            </a:prstGeom>
            <a:gradFill flip="none" rotWithShape="1">
              <a:gsLst>
                <a:gs pos="6000">
                  <a:schemeClr val="accent1">
                    <a:shade val="30000"/>
                    <a:satMod val="115000"/>
                    <a:alpha val="75000"/>
                  </a:schemeClr>
                </a:gs>
                <a:gs pos="45000">
                  <a:schemeClr val="accent1">
                    <a:shade val="67500"/>
                    <a:satMod val="115000"/>
                    <a:alpha val="3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28" name="椭圆 27"/>
            <p:cNvSpPr/>
            <p:nvPr/>
          </p:nvSpPr>
          <p:spPr bwMode="auto">
            <a:xfrm>
              <a:off x="2521186" y="4885231"/>
              <a:ext cx="502807" cy="339109"/>
            </a:xfrm>
            <a:prstGeom prst="ellipse">
              <a:avLst/>
            </a:prstGeom>
            <a:gradFill flip="none" rotWithShape="1">
              <a:gsLst>
                <a:gs pos="6000">
                  <a:schemeClr val="accent1">
                    <a:shade val="30000"/>
                    <a:satMod val="115000"/>
                    <a:alpha val="75000"/>
                  </a:schemeClr>
                </a:gs>
                <a:gs pos="45000">
                  <a:schemeClr val="accent1">
                    <a:shade val="67500"/>
                    <a:satMod val="115000"/>
                    <a:alpha val="3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anchor="ctr"/>
            <a:lstStyle/>
            <a:p>
              <a:pPr>
                <a:defRPr/>
              </a:pPr>
              <a:r>
                <a:rPr lang="en-US" altLang="zh-CN">
                  <a:solidFill>
                    <a:srgbClr val="0000CC"/>
                  </a:solidFill>
                </a:rPr>
                <a:t>1</a:t>
              </a:r>
              <a:endParaRPr lang="zh-CN" altLang="en-US">
                <a:solidFill>
                  <a:srgbClr val="0000CC"/>
                </a:solidFill>
              </a:endParaRPr>
            </a:p>
          </p:txBody>
        </p:sp>
        <p:sp>
          <p:nvSpPr>
            <p:cNvPr id="29" name="椭圆 28"/>
            <p:cNvSpPr/>
            <p:nvPr/>
          </p:nvSpPr>
          <p:spPr bwMode="auto">
            <a:xfrm>
              <a:off x="3702072" y="4887948"/>
              <a:ext cx="502807" cy="339109"/>
            </a:xfrm>
            <a:prstGeom prst="ellipse">
              <a:avLst/>
            </a:prstGeom>
            <a:gradFill flip="none" rotWithShape="1">
              <a:gsLst>
                <a:gs pos="6000">
                  <a:schemeClr val="accent1">
                    <a:shade val="30000"/>
                    <a:satMod val="115000"/>
                    <a:alpha val="75000"/>
                  </a:schemeClr>
                </a:gs>
                <a:gs pos="45000">
                  <a:schemeClr val="accent1">
                    <a:shade val="67500"/>
                    <a:satMod val="115000"/>
                    <a:alpha val="3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anchor="ctr"/>
            <a:lstStyle/>
            <a:p>
              <a:pPr>
                <a:defRPr/>
              </a:pPr>
              <a:r>
                <a:rPr lang="en-US" altLang="zh-CN">
                  <a:solidFill>
                    <a:srgbClr val="0000CC"/>
                  </a:solidFill>
                </a:rPr>
                <a:t>0</a:t>
              </a:r>
              <a:endParaRPr lang="zh-CN" altLang="en-US">
                <a:solidFill>
                  <a:srgbClr val="0000CC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976254" y="4969195"/>
            <a:ext cx="2769538" cy="1037224"/>
            <a:chOff x="5109290" y="4653136"/>
            <a:chExt cx="2769538" cy="103722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2524" y="4806734"/>
              <a:ext cx="523512" cy="379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4831" y="4798129"/>
              <a:ext cx="523512" cy="379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6236061" y="4806006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>
                  <a:latin typeface="+mj-ea"/>
                  <a:ea typeface="+mj-ea"/>
                </a:rPr>
                <a:t>……</a:t>
              </a:r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17" name="右箭头 16"/>
            <p:cNvSpPr/>
            <p:nvPr/>
          </p:nvSpPr>
          <p:spPr>
            <a:xfrm>
              <a:off x="5109290" y="4653136"/>
              <a:ext cx="2769538" cy="667892"/>
            </a:xfrm>
            <a:prstGeom prst="rightArrow">
              <a:avLst>
                <a:gd name="adj1" fmla="val 67719"/>
                <a:gd name="adj2" fmla="val 61813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666036" y="5321028"/>
              <a:ext cx="12702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latin typeface="微软雅黑" pitchFamily="34" charset="-122"/>
                  <a:ea typeface="微软雅黑" pitchFamily="34" charset="-122"/>
                </a:rPr>
                <a:t>量子信道</a:t>
              </a:r>
            </a:p>
          </p:txBody>
        </p:sp>
        <p:sp>
          <p:nvSpPr>
            <p:cNvPr id="30" name="椭圆 29"/>
            <p:cNvSpPr/>
            <p:nvPr/>
          </p:nvSpPr>
          <p:spPr bwMode="auto">
            <a:xfrm>
              <a:off x="5721044" y="4823720"/>
              <a:ext cx="502807" cy="339109"/>
            </a:xfrm>
            <a:prstGeom prst="ellipse">
              <a:avLst/>
            </a:prstGeom>
            <a:gradFill flip="none" rotWithShape="1">
              <a:gsLst>
                <a:gs pos="6000">
                  <a:schemeClr val="accent1">
                    <a:shade val="30000"/>
                    <a:satMod val="115000"/>
                    <a:alpha val="75000"/>
                  </a:schemeClr>
                </a:gs>
                <a:gs pos="45000">
                  <a:schemeClr val="accent1">
                    <a:shade val="67500"/>
                    <a:satMod val="115000"/>
                    <a:alpha val="3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31" name="椭圆 30"/>
            <p:cNvSpPr/>
            <p:nvPr/>
          </p:nvSpPr>
          <p:spPr bwMode="auto">
            <a:xfrm>
              <a:off x="5733254" y="4817527"/>
              <a:ext cx="502807" cy="339109"/>
            </a:xfrm>
            <a:prstGeom prst="ellipse">
              <a:avLst/>
            </a:prstGeom>
            <a:gradFill flip="none" rotWithShape="1">
              <a:gsLst>
                <a:gs pos="6000">
                  <a:schemeClr val="accent1">
                    <a:shade val="30000"/>
                    <a:satMod val="115000"/>
                    <a:alpha val="75000"/>
                  </a:schemeClr>
                </a:gs>
                <a:gs pos="45000">
                  <a:schemeClr val="accent1">
                    <a:shade val="67500"/>
                    <a:satMod val="115000"/>
                    <a:alpha val="3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anchor="ctr"/>
            <a:lstStyle/>
            <a:p>
              <a:pPr>
                <a:defRPr/>
              </a:pPr>
              <a:r>
                <a:rPr lang="en-US" altLang="zh-CN">
                  <a:solidFill>
                    <a:srgbClr val="0000CC"/>
                  </a:solidFill>
                </a:rPr>
                <a:t>0</a:t>
              </a:r>
              <a:endParaRPr lang="zh-CN" altLang="en-US">
                <a:solidFill>
                  <a:srgbClr val="0000CC"/>
                </a:solidFill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>
            <a:off x="600999" y="2740845"/>
            <a:ext cx="7776864" cy="396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p"/>
            </a:pP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香农第二定理解决了经典信道的容量问题。经典信道容量具有可加性。</a:t>
            </a:r>
            <a:endParaRPr lang="en-US" altLang="zh-CN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596812" y="3160542"/>
            <a:ext cx="777686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p"/>
            </a:pP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量子信息把香农理论进行量子化：把</a:t>
            </a:r>
            <a:r>
              <a:rPr lang="zh-CN" altLang="zh-CN" dirty="0">
                <a:latin typeface="微软雅黑" pitchFamily="34" charset="-122"/>
                <a:ea typeface="微软雅黑" pitchFamily="34" charset="-122"/>
              </a:rPr>
              <a:t>信息载体推广到量子系统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，即允许信息载体处于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0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和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的叠加态。这被称为标准量子香农理论。</a:t>
            </a:r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586251" y="3889075"/>
            <a:ext cx="7776864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p"/>
            </a:pP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量子信道能传输经典信息，还能传输私密的经典信息以及量子信息。理论研究表明这三种信息的容量（即经典容量、私密容量和量子容量）均具有不可加性。这被称为</a:t>
            </a:r>
            <a:r>
              <a:rPr lang="zh-CN" altLang="en-US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量子信道容量</a:t>
            </a:r>
            <a:r>
              <a:rPr lang="zh-CN" altLang="zh-CN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不可加性三部曲</a:t>
            </a:r>
            <a:r>
              <a:rPr lang="zh-CN" altLang="en-US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。</a:t>
            </a:r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33329" y="5879004"/>
            <a:ext cx="1184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00CC"/>
                </a:solidFill>
              </a:rPr>
              <a:t>1+1=2</a:t>
            </a:r>
            <a:endParaRPr lang="zh-CN" altLang="en-US" sz="2400" dirty="0">
              <a:solidFill>
                <a:srgbClr val="0000CC"/>
              </a:solidFill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2100" y="1043851"/>
            <a:ext cx="3075911" cy="1551304"/>
          </a:xfrm>
          <a:prstGeom prst="rect">
            <a:avLst/>
          </a:prstGeom>
        </p:spPr>
      </p:pic>
      <p:sp>
        <p:nvSpPr>
          <p:cNvPr id="35" name="TextBox 11"/>
          <p:cNvSpPr txBox="1"/>
          <p:nvPr/>
        </p:nvSpPr>
        <p:spPr>
          <a:xfrm>
            <a:off x="5558512" y="5878427"/>
            <a:ext cx="1297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00CC"/>
                </a:solidFill>
              </a:rPr>
              <a:t>1+1&gt;2</a:t>
            </a:r>
            <a:endParaRPr lang="zh-CN" altLang="en-US" sz="2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3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6" grpId="0"/>
      <p:bldP spid="32" grpId="0"/>
      <p:bldP spid="33" grpId="0"/>
      <p:bldP spid="12" grpId="0"/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444104" y="6228020"/>
            <a:ext cx="65122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Shang Yu, et al., Physical Review Letters 125, 060502 (2020) </a:t>
            </a:r>
            <a:endParaRPr lang="zh-CN" altLang="en-US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611560" y="908720"/>
            <a:ext cx="5904656" cy="576064"/>
          </a:xfrm>
        </p:spPr>
        <p:txBody>
          <a:bodyPr/>
          <a:lstStyle/>
          <a:p>
            <a:pPr algn="l"/>
            <a:r>
              <a:rPr lang="zh-CN" altLang="en-US" sz="2400" dirty="0"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</a:rPr>
              <a:t>实验验证量子信道容量的不可加性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500034" y="764528"/>
            <a:ext cx="8215370" cy="1588"/>
          </a:xfrm>
          <a:prstGeom prst="line">
            <a:avLst/>
          </a:prstGeom>
          <a:ln w="63500">
            <a:gradFill flip="none" rotWithShape="1">
              <a:gsLst>
                <a:gs pos="0">
                  <a:srgbClr val="FFC000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2071688" y="116632"/>
            <a:ext cx="4900612" cy="792162"/>
          </a:xfrm>
          <a:prstGeom prst="rect">
            <a:avLst/>
          </a:prstGeom>
          <a:noFill/>
        </p:spPr>
        <p:txBody>
          <a:bodyPr/>
          <a:lstStyle/>
          <a:p>
            <a:pPr algn="ctr" eaLnBrk="1" hangingPunct="1">
              <a:defRPr/>
            </a:pPr>
            <a:r>
              <a:rPr lang="zh-CN" altLang="en-US" sz="3200" dirty="0">
                <a:latin typeface="微软雅黑" pitchFamily="34" charset="-122"/>
                <a:ea typeface="微软雅黑" pitchFamily="34" charset="-122"/>
                <a:cs typeface="+mj-cs"/>
              </a:rPr>
              <a:t>量子信道的实验研究</a:t>
            </a:r>
          </a:p>
        </p:txBody>
      </p:sp>
      <p:cxnSp>
        <p:nvCxnSpPr>
          <p:cNvPr id="11" name="直接连接符 10"/>
          <p:cNvCxnSpPr/>
          <p:nvPr/>
        </p:nvCxnSpPr>
        <p:spPr>
          <a:xfrm>
            <a:off x="611188" y="6165850"/>
            <a:ext cx="7848600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3356992"/>
            <a:ext cx="3600400" cy="2335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>
          <a:xfrm>
            <a:off x="719287" y="1485072"/>
            <a:ext cx="78851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p"/>
            </a:pPr>
            <a:r>
              <a:rPr lang="zh-CN" altLang="en-US" sz="20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量子信道容量</a:t>
            </a:r>
            <a:r>
              <a:rPr lang="zh-CN" altLang="zh-CN" sz="20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不可加性三部曲</a:t>
            </a:r>
            <a:r>
              <a:rPr lang="en-US" altLang="zh-CN" sz="20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2009</a:t>
            </a:r>
            <a:r>
              <a:rPr lang="zh-CN" altLang="en-US" sz="20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年</a:t>
            </a:r>
            <a:r>
              <a:rPr lang="zh-CN" altLang="zh-CN" sz="20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完成</a:t>
            </a:r>
            <a:r>
              <a:rPr lang="zh-CN" altLang="en-US" sz="20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后，一直缺乏实验验证。原因在于量子信道容量不可加性的效应很小，难以实验观测。</a:t>
            </a:r>
            <a:endParaRPr lang="en-US" altLang="zh-CN" sz="2000" dirty="0"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BBF52E-35C5-4345-AC44-ED8F9E1C18D7}" type="slidenum">
              <a:rPr lang="en-US" altLang="zh-CN" smtClean="0"/>
              <a:pPr>
                <a:defRPr/>
              </a:pPr>
              <a:t>19</a:t>
            </a:fld>
            <a:endParaRPr lang="en-US" altLang="zh-CN"/>
          </a:p>
        </p:txBody>
      </p:sp>
      <p:sp>
        <p:nvSpPr>
          <p:cNvPr id="3" name="TextBox 2"/>
          <p:cNvSpPr txBox="1"/>
          <p:nvPr/>
        </p:nvSpPr>
        <p:spPr>
          <a:xfrm>
            <a:off x="6120313" y="5661248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/>
              <a:t>n</a:t>
            </a:r>
            <a:r>
              <a:rPr lang="en-US" altLang="zh-CN" dirty="0"/>
              <a:t>: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同时使用量子信道的数目</a:t>
            </a:r>
          </a:p>
        </p:txBody>
      </p:sp>
      <p:sp>
        <p:nvSpPr>
          <p:cNvPr id="14" name="矩形 13"/>
          <p:cNvSpPr/>
          <p:nvPr/>
        </p:nvSpPr>
        <p:spPr>
          <a:xfrm>
            <a:off x="611560" y="2348880"/>
            <a:ext cx="81038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zh-CN" altLang="en-US" sz="20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我们构建</a:t>
            </a:r>
            <a:r>
              <a:rPr lang="zh-CN" altLang="zh-CN" sz="20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“退相并擦除”</a:t>
            </a:r>
            <a:r>
              <a:rPr lang="en-US" altLang="zh-CN" sz="20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(</a:t>
            </a:r>
            <a:r>
              <a:rPr lang="en-US" altLang="zh-CN" sz="2000" dirty="0" err="1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dephrasure</a:t>
            </a:r>
            <a:r>
              <a:rPr lang="en-US" altLang="zh-CN" sz="20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, </a:t>
            </a:r>
            <a:r>
              <a:rPr lang="en-US" altLang="zh-CN" sz="2000" dirty="0" err="1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dephasing+erasure</a:t>
            </a:r>
            <a:r>
              <a:rPr lang="en-US" altLang="zh-CN" sz="20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) </a:t>
            </a:r>
            <a:r>
              <a:rPr lang="zh-CN" altLang="zh-CN" sz="20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量子信道</a:t>
            </a:r>
            <a:r>
              <a:rPr lang="zh-CN" altLang="en-US" sz="20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，操控精度达到</a:t>
            </a:r>
            <a:r>
              <a:rPr lang="en-US" altLang="zh-CN" sz="20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10</a:t>
            </a:r>
            <a:r>
              <a:rPr lang="en-US" altLang="zh-CN" sz="2000" baseline="300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-6</a:t>
            </a:r>
            <a:r>
              <a:rPr lang="zh-CN" altLang="en-US" sz="20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，</a:t>
            </a:r>
            <a:r>
              <a:rPr lang="zh-CN" altLang="zh-CN" sz="20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首次观测到量子</a:t>
            </a:r>
            <a:r>
              <a:rPr lang="zh-CN" altLang="en-US" sz="20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信道的量子</a:t>
            </a:r>
            <a:r>
              <a:rPr lang="zh-CN" altLang="zh-CN" sz="20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容量不可加性。</a:t>
            </a:r>
            <a:endParaRPr lang="en-US" altLang="zh-CN" sz="2000" dirty="0"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79" y="3573016"/>
            <a:ext cx="5272317" cy="2286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945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 txBox="1">
            <a:spLocks/>
          </p:cNvSpPr>
          <p:nvPr/>
        </p:nvSpPr>
        <p:spPr>
          <a:xfrm>
            <a:off x="1403648" y="2060848"/>
            <a:ext cx="6552728" cy="2592288"/>
          </a:xfrm>
          <a:prstGeom prst="rect">
            <a:avLst/>
          </a:prstGeom>
        </p:spPr>
        <p:txBody>
          <a:bodyPr/>
          <a:lstStyle/>
          <a:p>
            <a:pPr marL="342900" indent="-34290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zh-CN" altLang="en-US" sz="2800" kern="0">
                <a:latin typeface="微软雅黑" pitchFamily="34" charset="-122"/>
                <a:ea typeface="微软雅黑" pitchFamily="34" charset="-122"/>
              </a:rPr>
              <a:t>一、量子网络简介</a:t>
            </a:r>
            <a:endParaRPr lang="en-US" altLang="zh-CN" sz="2800" kern="0">
              <a:latin typeface="微软雅黑" pitchFamily="34" charset="-122"/>
              <a:ea typeface="微软雅黑" pitchFamily="34" charset="-122"/>
            </a:endParaRPr>
          </a:p>
          <a:p>
            <a:pPr marL="342900" indent="-34290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zh-CN" altLang="en-US" sz="2800" kern="0">
                <a:latin typeface="微软雅黑" pitchFamily="34" charset="-122"/>
                <a:ea typeface="微软雅黑" pitchFamily="34" charset="-122"/>
              </a:rPr>
              <a:t>二、量子信道的实验研究</a:t>
            </a:r>
            <a:endParaRPr lang="en-US" altLang="zh-CN" sz="2800" kern="0">
              <a:latin typeface="微软雅黑" pitchFamily="34" charset="-122"/>
              <a:ea typeface="微软雅黑" pitchFamily="34" charset="-122"/>
            </a:endParaRPr>
          </a:p>
          <a:p>
            <a:pPr marL="342900" indent="-34290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zh-CN" altLang="en-US" sz="2800" kern="0">
                <a:latin typeface="微软雅黑" pitchFamily="34" charset="-122"/>
                <a:ea typeface="微软雅黑" pitchFamily="34" charset="-122"/>
              </a:rPr>
              <a:t>三、</a:t>
            </a:r>
            <a:r>
              <a:rPr lang="zh-CN" altLang="en-US" sz="2800" kern="0" dirty="0">
                <a:latin typeface="微软雅黑" pitchFamily="34" charset="-122"/>
                <a:ea typeface="微软雅黑" pitchFamily="34" charset="-122"/>
              </a:rPr>
              <a:t>基于固态</a:t>
            </a:r>
            <a:r>
              <a:rPr lang="zh-CN" altLang="en-US" sz="2800" kern="0">
                <a:latin typeface="微软雅黑" pitchFamily="34" charset="-122"/>
                <a:ea typeface="微软雅黑" pitchFamily="34" charset="-122"/>
              </a:rPr>
              <a:t>量子存储器构建量子网络</a:t>
            </a:r>
            <a:endParaRPr lang="en-US" altLang="zh-CN" sz="2800" kern="0" dirty="0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500034" y="764528"/>
            <a:ext cx="8215370" cy="1588"/>
          </a:xfrm>
          <a:prstGeom prst="line">
            <a:avLst/>
          </a:prstGeom>
          <a:ln w="63500">
            <a:gradFill flip="none" rotWithShape="1">
              <a:gsLst>
                <a:gs pos="0">
                  <a:srgbClr val="FFC000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2071688" y="65088"/>
            <a:ext cx="4900612" cy="792162"/>
          </a:xfrm>
          <a:prstGeom prst="rect">
            <a:avLst/>
          </a:prstGeom>
          <a:noFill/>
        </p:spPr>
        <p:txBody>
          <a:bodyPr/>
          <a:lstStyle/>
          <a:p>
            <a:pPr algn="ctr" eaLnBrk="1" hangingPunct="1">
              <a:defRPr/>
            </a:pPr>
            <a:r>
              <a:rPr lang="zh-CN" altLang="en-US" sz="3600" b="1">
                <a:latin typeface="微软雅黑" pitchFamily="34" charset="-122"/>
                <a:ea typeface="微软雅黑" pitchFamily="34" charset="-122"/>
                <a:cs typeface="+mj-cs"/>
              </a:rPr>
              <a:t>报告内容</a:t>
            </a:r>
            <a:endParaRPr lang="zh-CN" altLang="en-US" sz="3600" b="1" dirty="0"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CA4BF7-748D-464B-BC82-EE3AD06E1631}" type="slidenum">
              <a:rPr lang="zh-CN" altLang="en-US" smtClean="0"/>
              <a:pPr>
                <a:defRPr/>
              </a:pPr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21841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444104" y="6228020"/>
            <a:ext cx="65122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Yu Guo, et al., Physical Review Letters 124, 030502 (2020)</a:t>
            </a:r>
            <a:endParaRPr lang="zh-CN" altLang="en-US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535753" y="764704"/>
            <a:ext cx="7942316" cy="647998"/>
          </a:xfrm>
        </p:spPr>
        <p:txBody>
          <a:bodyPr/>
          <a:lstStyle/>
          <a:p>
            <a:pPr algn="l"/>
            <a:r>
              <a:rPr lang="zh-CN" altLang="zh-CN" sz="2400" dirty="0"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</a:rPr>
              <a:t>实现量子信道因果序的相干叠加</a:t>
            </a:r>
            <a:r>
              <a:rPr lang="zh-CN" altLang="en-US" sz="2400" dirty="0"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zh-CN" altLang="zh-CN" sz="2400" dirty="0"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</a:rPr>
              <a:t>超越标准量子香农理论</a:t>
            </a:r>
            <a:endParaRPr lang="zh-CN" altLang="en-US" sz="2400" dirty="0">
              <a:solidFill>
                <a:srgbClr val="0000CC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500034" y="764528"/>
            <a:ext cx="8215370" cy="1588"/>
          </a:xfrm>
          <a:prstGeom prst="line">
            <a:avLst/>
          </a:prstGeom>
          <a:ln w="63500">
            <a:gradFill flip="none" rotWithShape="1">
              <a:gsLst>
                <a:gs pos="0">
                  <a:srgbClr val="FFC000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2071688" y="116632"/>
            <a:ext cx="4900612" cy="792162"/>
          </a:xfrm>
          <a:prstGeom prst="rect">
            <a:avLst/>
          </a:prstGeom>
          <a:noFill/>
        </p:spPr>
        <p:txBody>
          <a:bodyPr/>
          <a:lstStyle/>
          <a:p>
            <a:pPr algn="ctr" eaLnBrk="1" hangingPunct="1">
              <a:defRPr/>
            </a:pPr>
            <a:r>
              <a:rPr lang="zh-CN" altLang="en-US" sz="3200">
                <a:latin typeface="微软雅黑" pitchFamily="34" charset="-122"/>
                <a:ea typeface="微软雅黑" pitchFamily="34" charset="-122"/>
                <a:cs typeface="+mj-cs"/>
              </a:rPr>
              <a:t>量子信道的实验研究</a:t>
            </a:r>
            <a:endParaRPr lang="zh-CN" altLang="en-US" sz="3200" dirty="0"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611188" y="6165850"/>
            <a:ext cx="7848600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539552" y="1340768"/>
            <a:ext cx="7885162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p"/>
            </a:pP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标准量子香农理论只把</a:t>
            </a:r>
            <a:r>
              <a:rPr lang="zh-CN" altLang="zh-CN" dirty="0">
                <a:latin typeface="微软雅黑" pitchFamily="34" charset="-122"/>
                <a:ea typeface="微软雅黑" pitchFamily="34" charset="-122"/>
              </a:rPr>
              <a:t>信息载体推广到量子系统。近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期</a:t>
            </a:r>
            <a:r>
              <a:rPr lang="zh-CN" altLang="zh-CN" dirty="0">
                <a:latin typeface="微软雅黑" pitchFamily="34" charset="-122"/>
                <a:ea typeface="微软雅黑" pitchFamily="34" charset="-122"/>
              </a:rPr>
              <a:t>理论研究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表明，还可以把</a:t>
            </a:r>
            <a:r>
              <a:rPr lang="zh-CN" altLang="zh-CN" dirty="0">
                <a:latin typeface="微软雅黑" pitchFamily="34" charset="-122"/>
                <a:ea typeface="微软雅黑" pitchFamily="34" charset="-122"/>
              </a:rPr>
              <a:t>多个信道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的</a:t>
            </a:r>
            <a:r>
              <a:rPr lang="zh-CN" altLang="zh-CN" dirty="0">
                <a:latin typeface="微软雅黑" pitchFamily="34" charset="-122"/>
                <a:ea typeface="微软雅黑" pitchFamily="34" charset="-122"/>
              </a:rPr>
              <a:t>连接顺序处于相干叠加态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。香农理论二次量子化。</a:t>
            </a:r>
            <a:endParaRPr lang="en-US" altLang="zh-CN" sz="20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91580"/>
            <a:ext cx="2741091" cy="210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矩形 14"/>
          <p:cNvSpPr/>
          <p:nvPr/>
        </p:nvSpPr>
        <p:spPr>
          <a:xfrm>
            <a:off x="532648" y="2132856"/>
            <a:ext cx="789206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itchFamily="2" charset="2"/>
              <a:buChar char="Ø"/>
            </a:pPr>
            <a:r>
              <a:rPr lang="zh-CN" altLang="en-US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我们实验上构造量子开关（</a:t>
            </a:r>
            <a:r>
              <a:rPr lang="en-US" altLang="zh-CN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Quantum Switch</a:t>
            </a:r>
            <a:r>
              <a:rPr lang="zh-CN" altLang="en-US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），实现了量子信道因果序的相干叠加（</a:t>
            </a:r>
            <a:r>
              <a:rPr lang="en-US" altLang="zh-CN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AEFB+AFEB</a:t>
            </a:r>
            <a:r>
              <a:rPr lang="zh-CN" altLang="en-US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，</a:t>
            </a:r>
            <a:r>
              <a:rPr lang="en-US" altLang="zh-CN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A</a:t>
            </a:r>
            <a:r>
              <a:rPr lang="zh-CN" altLang="en-US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发射，</a:t>
            </a:r>
            <a:r>
              <a:rPr lang="en-US" altLang="zh-CN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B</a:t>
            </a:r>
            <a:r>
              <a:rPr lang="zh-CN" altLang="en-US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接收，</a:t>
            </a:r>
            <a:r>
              <a:rPr lang="en-US" altLang="zh-CN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E</a:t>
            </a:r>
            <a:r>
              <a:rPr lang="zh-CN" altLang="en-US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和</a:t>
            </a:r>
            <a:r>
              <a:rPr lang="en-US" altLang="zh-CN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F</a:t>
            </a:r>
            <a:r>
              <a:rPr lang="zh-CN" altLang="en-US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为信道） 。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787108" y="3531236"/>
            <a:ext cx="3858805" cy="2624246"/>
            <a:chOff x="787108" y="3531236"/>
            <a:chExt cx="3858805" cy="2624246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108" y="3531236"/>
              <a:ext cx="3858805" cy="26242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107962" y="5557949"/>
              <a:ext cx="281633" cy="47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rgbClr val="0000CC"/>
                  </a:solidFill>
                </a:rPr>
                <a:t>A</a:t>
              </a:r>
              <a:endParaRPr lang="zh-CN" altLang="en-US" dirty="0">
                <a:solidFill>
                  <a:srgbClr val="0000CC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498279" y="4437112"/>
              <a:ext cx="281633" cy="47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rgbClr val="0000CC"/>
                  </a:solidFill>
                </a:rPr>
                <a:t>B</a:t>
              </a:r>
              <a:endParaRPr lang="zh-CN" altLang="en-US" dirty="0">
                <a:solidFill>
                  <a:srgbClr val="0000CC"/>
                </a:solidFill>
              </a:endParaRPr>
            </a:p>
          </p:txBody>
        </p:sp>
      </p:grp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BBF52E-35C5-4345-AC44-ED8F9E1C18D7}" type="slidenum">
              <a:rPr lang="en-US" altLang="zh-CN" smtClean="0"/>
              <a:pPr>
                <a:defRPr/>
              </a:pPr>
              <a:t>20</a:t>
            </a:fld>
            <a:endParaRPr lang="en-US" altLang="zh-CN"/>
          </a:p>
        </p:txBody>
      </p:sp>
      <p:sp>
        <p:nvSpPr>
          <p:cNvPr id="17" name="矩形 16"/>
          <p:cNvSpPr/>
          <p:nvPr/>
        </p:nvSpPr>
        <p:spPr>
          <a:xfrm>
            <a:off x="496358" y="2852936"/>
            <a:ext cx="789206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实验结果表明叠加后，信道的量子容量可以大于标准量子香农理论（信道因果序不叠加）所允许的值。这是香农理论二次量子化的重要一步。</a:t>
            </a:r>
          </a:p>
        </p:txBody>
      </p:sp>
      <p:sp>
        <p:nvSpPr>
          <p:cNvPr id="12" name="圆角矩形标注 11"/>
          <p:cNvSpPr/>
          <p:nvPr/>
        </p:nvSpPr>
        <p:spPr>
          <a:xfrm>
            <a:off x="7649294" y="4365104"/>
            <a:ext cx="1296144" cy="936104"/>
          </a:xfrm>
          <a:prstGeom prst="wedgeRoundRectCallout">
            <a:avLst>
              <a:gd name="adj1" fmla="val -80186"/>
              <a:gd name="adj2" fmla="val -616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标准量子香农理论允许值</a:t>
            </a:r>
          </a:p>
        </p:txBody>
      </p:sp>
      <p:cxnSp>
        <p:nvCxnSpPr>
          <p:cNvPr id="5" name="直接箭头连接符 4"/>
          <p:cNvCxnSpPr/>
          <p:nvPr/>
        </p:nvCxnSpPr>
        <p:spPr>
          <a:xfrm flipV="1">
            <a:off x="2425700" y="4108450"/>
            <a:ext cx="31750" cy="1270001"/>
          </a:xfrm>
          <a:prstGeom prst="straightConnector1">
            <a:avLst/>
          </a:prstGeom>
          <a:ln w="44450">
            <a:solidFill>
              <a:srgbClr val="ED13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 flipH="1">
            <a:off x="1936750" y="4136380"/>
            <a:ext cx="65509" cy="1159520"/>
          </a:xfrm>
          <a:prstGeom prst="straightConnector1">
            <a:avLst/>
          </a:prstGeom>
          <a:ln w="44450">
            <a:solidFill>
              <a:srgbClr val="ED13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 flipH="1" flipV="1">
            <a:off x="1986500" y="4127802"/>
            <a:ext cx="439200" cy="8578"/>
          </a:xfrm>
          <a:prstGeom prst="straightConnector1">
            <a:avLst/>
          </a:prstGeom>
          <a:ln w="44450">
            <a:solidFill>
              <a:srgbClr val="ED13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>
            <a:off x="1936750" y="5269073"/>
            <a:ext cx="1580001" cy="6855"/>
          </a:xfrm>
          <a:prstGeom prst="straightConnector1">
            <a:avLst/>
          </a:prstGeom>
          <a:ln w="44450">
            <a:solidFill>
              <a:srgbClr val="ED13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 flipH="1" flipV="1">
            <a:off x="3448050" y="4419600"/>
            <a:ext cx="68701" cy="856328"/>
          </a:xfrm>
          <a:prstGeom prst="straightConnector1">
            <a:avLst/>
          </a:prstGeom>
          <a:ln w="44450">
            <a:solidFill>
              <a:srgbClr val="ED13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/>
          <p:cNvCxnSpPr/>
          <p:nvPr/>
        </p:nvCxnSpPr>
        <p:spPr>
          <a:xfrm>
            <a:off x="2425700" y="5395963"/>
            <a:ext cx="1463823" cy="17548"/>
          </a:xfrm>
          <a:prstGeom prst="straightConnector1">
            <a:avLst/>
          </a:prstGeom>
          <a:ln w="44450">
            <a:solidFill>
              <a:srgbClr val="00B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/>
          <p:cNvCxnSpPr/>
          <p:nvPr/>
        </p:nvCxnSpPr>
        <p:spPr>
          <a:xfrm flipH="1" flipV="1">
            <a:off x="2548885" y="4437112"/>
            <a:ext cx="10795" cy="1420196"/>
          </a:xfrm>
          <a:prstGeom prst="straightConnector1">
            <a:avLst/>
          </a:prstGeom>
          <a:ln w="44450">
            <a:solidFill>
              <a:srgbClr val="00B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39"/>
          <p:cNvCxnSpPr/>
          <p:nvPr/>
        </p:nvCxnSpPr>
        <p:spPr>
          <a:xfrm flipV="1">
            <a:off x="2554282" y="4442027"/>
            <a:ext cx="904635" cy="8738"/>
          </a:xfrm>
          <a:prstGeom prst="straightConnector1">
            <a:avLst/>
          </a:prstGeom>
          <a:ln w="44450">
            <a:solidFill>
              <a:srgbClr val="00B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40"/>
          <p:cNvCxnSpPr/>
          <p:nvPr/>
        </p:nvCxnSpPr>
        <p:spPr>
          <a:xfrm flipH="1">
            <a:off x="2564878" y="5855235"/>
            <a:ext cx="1321399" cy="2072"/>
          </a:xfrm>
          <a:prstGeom prst="straightConnector1">
            <a:avLst/>
          </a:prstGeom>
          <a:ln w="44450">
            <a:solidFill>
              <a:srgbClr val="00B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/>
          <p:cNvCxnSpPr/>
          <p:nvPr/>
        </p:nvCxnSpPr>
        <p:spPr>
          <a:xfrm>
            <a:off x="3851920" y="5423879"/>
            <a:ext cx="42801" cy="456458"/>
          </a:xfrm>
          <a:prstGeom prst="straightConnector1">
            <a:avLst/>
          </a:prstGeom>
          <a:ln w="44450">
            <a:solidFill>
              <a:srgbClr val="00B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646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 txBox="1">
            <a:spLocks/>
          </p:cNvSpPr>
          <p:nvPr/>
        </p:nvSpPr>
        <p:spPr>
          <a:xfrm>
            <a:off x="1403648" y="2060848"/>
            <a:ext cx="6552728" cy="2592288"/>
          </a:xfrm>
          <a:prstGeom prst="rect">
            <a:avLst/>
          </a:prstGeom>
        </p:spPr>
        <p:txBody>
          <a:bodyPr/>
          <a:lstStyle/>
          <a:p>
            <a:pPr marL="342900" indent="-34290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zh-CN" altLang="en-US" sz="2800" kern="0">
                <a:solidFill>
                  <a:schemeClr val="bg1">
                    <a:lumMod val="85000"/>
                  </a:schemeClr>
                </a:solidFill>
                <a:latin typeface="微软雅黑" pitchFamily="34" charset="-122"/>
                <a:ea typeface="微软雅黑" pitchFamily="34" charset="-122"/>
              </a:rPr>
              <a:t>一、量子网络简介</a:t>
            </a:r>
            <a:endParaRPr lang="en-US" altLang="zh-CN" sz="2800" kern="0">
              <a:solidFill>
                <a:schemeClr val="bg1">
                  <a:lumMod val="8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342900" indent="-34290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zh-CN" altLang="en-US" sz="2800" kern="0">
                <a:solidFill>
                  <a:schemeClr val="bg1">
                    <a:lumMod val="85000"/>
                  </a:schemeClr>
                </a:solidFill>
                <a:latin typeface="微软雅黑" pitchFamily="34" charset="-122"/>
                <a:ea typeface="微软雅黑" pitchFamily="34" charset="-122"/>
              </a:rPr>
              <a:t>二、量子信道的实验研究</a:t>
            </a:r>
            <a:endParaRPr lang="en-US" altLang="zh-CN" sz="2800" kern="0">
              <a:solidFill>
                <a:schemeClr val="bg1">
                  <a:lumMod val="8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342900" indent="-34290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zh-CN" altLang="en-US" sz="2800" kern="0">
                <a:latin typeface="微软雅黑" pitchFamily="34" charset="-122"/>
                <a:ea typeface="微软雅黑" pitchFamily="34" charset="-122"/>
              </a:rPr>
              <a:t>三、</a:t>
            </a:r>
            <a:r>
              <a:rPr lang="zh-CN" altLang="en-US" sz="2800" kern="0" dirty="0">
                <a:latin typeface="微软雅黑" pitchFamily="34" charset="-122"/>
                <a:ea typeface="微软雅黑" pitchFamily="34" charset="-122"/>
              </a:rPr>
              <a:t>基于固态</a:t>
            </a:r>
            <a:r>
              <a:rPr lang="zh-CN" altLang="en-US" sz="2800" kern="0">
                <a:latin typeface="微软雅黑" pitchFamily="34" charset="-122"/>
                <a:ea typeface="微软雅黑" pitchFamily="34" charset="-122"/>
              </a:rPr>
              <a:t>量子存储器构建量子网络</a:t>
            </a:r>
            <a:endParaRPr lang="en-US" altLang="zh-CN" sz="2800" kern="0" dirty="0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500034" y="764528"/>
            <a:ext cx="8215370" cy="1588"/>
          </a:xfrm>
          <a:prstGeom prst="line">
            <a:avLst/>
          </a:prstGeom>
          <a:ln w="63500">
            <a:gradFill flip="none" rotWithShape="1">
              <a:gsLst>
                <a:gs pos="0">
                  <a:srgbClr val="FFC000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2071688" y="65088"/>
            <a:ext cx="4900612" cy="792162"/>
          </a:xfrm>
          <a:prstGeom prst="rect">
            <a:avLst/>
          </a:prstGeom>
          <a:noFill/>
        </p:spPr>
        <p:txBody>
          <a:bodyPr/>
          <a:lstStyle/>
          <a:p>
            <a:pPr algn="ctr" eaLnBrk="1" hangingPunct="1">
              <a:defRPr/>
            </a:pPr>
            <a:r>
              <a:rPr lang="zh-CN" altLang="en-US" sz="3600" b="1">
                <a:latin typeface="微软雅黑" pitchFamily="34" charset="-122"/>
                <a:ea typeface="微软雅黑" pitchFamily="34" charset="-122"/>
                <a:cs typeface="+mj-cs"/>
              </a:rPr>
              <a:t>报告内容</a:t>
            </a:r>
            <a:endParaRPr lang="zh-CN" altLang="en-US" sz="3600" b="1" dirty="0"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CA4BF7-748D-464B-BC82-EE3AD06E1631}" type="slidenum">
              <a:rPr lang="zh-CN" altLang="en-US" smtClean="0"/>
              <a:pPr>
                <a:defRPr/>
              </a:pPr>
              <a:t>21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987825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1"/>
          <p:cNvCxnSpPr/>
          <p:nvPr/>
        </p:nvCxnSpPr>
        <p:spPr>
          <a:xfrm>
            <a:off x="611188" y="6165850"/>
            <a:ext cx="7848600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500034" y="764528"/>
            <a:ext cx="8215370" cy="1588"/>
          </a:xfrm>
          <a:prstGeom prst="line">
            <a:avLst/>
          </a:prstGeom>
          <a:ln w="63500">
            <a:gradFill flip="none" rotWithShape="1">
              <a:gsLst>
                <a:gs pos="0">
                  <a:srgbClr val="FFC000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9" name="Rectangle 9"/>
          <p:cNvSpPr>
            <a:spLocks noChangeArrowheads="1"/>
          </p:cNvSpPr>
          <p:nvPr/>
        </p:nvSpPr>
        <p:spPr bwMode="auto">
          <a:xfrm>
            <a:off x="762000" y="6299200"/>
            <a:ext cx="4818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altLang="zh-CN">
                <a:solidFill>
                  <a:srgbClr val="006600"/>
                </a:solidFill>
              </a:rPr>
              <a:t>C. Simon, et al., Eur. Phys. J. D 58, 1 (2010)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1258888" y="2039938"/>
            <a:ext cx="3887787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altLang="zh-CN" sz="2400" dirty="0">
                <a:latin typeface="微软雅黑" pitchFamily="34" charset="-122"/>
                <a:ea typeface="微软雅黑" pitchFamily="34" charset="-122"/>
              </a:rPr>
              <a:t>1. </a:t>
            </a: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保真度</a:t>
            </a:r>
            <a:endParaRPr lang="en-US" altLang="zh-CN" sz="240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 eaLnBrk="1" hangingPunct="1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altLang="zh-CN" sz="2400" dirty="0">
                <a:latin typeface="微软雅黑" pitchFamily="34" charset="-122"/>
                <a:ea typeface="微软雅黑" pitchFamily="34" charset="-122"/>
              </a:rPr>
              <a:t>2. </a:t>
            </a: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存储效率</a:t>
            </a:r>
            <a:endParaRPr lang="en-US" altLang="zh-CN" sz="240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 eaLnBrk="1" hangingPunct="1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altLang="zh-CN" sz="2400" dirty="0">
                <a:latin typeface="微软雅黑" pitchFamily="34" charset="-122"/>
                <a:ea typeface="微软雅黑" pitchFamily="34" charset="-122"/>
              </a:rPr>
              <a:t>3. </a:t>
            </a: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存储时间</a:t>
            </a:r>
            <a:endParaRPr lang="en-US" altLang="zh-CN" sz="240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 eaLnBrk="1" hangingPunct="1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altLang="zh-CN" sz="2400" dirty="0">
                <a:latin typeface="微软雅黑" pitchFamily="34" charset="-122"/>
                <a:ea typeface="微软雅黑" pitchFamily="34" charset="-122"/>
              </a:rPr>
              <a:t>4. </a:t>
            </a: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存储带宽</a:t>
            </a:r>
            <a:endParaRPr lang="en-US" altLang="zh-CN" sz="240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 eaLnBrk="1" hangingPunct="1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altLang="zh-CN" sz="2400" dirty="0">
                <a:latin typeface="微软雅黑" pitchFamily="34" charset="-122"/>
                <a:ea typeface="微软雅黑" pitchFamily="34" charset="-122"/>
              </a:rPr>
              <a:t>5. </a:t>
            </a: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多模式和高维存储的能力</a:t>
            </a:r>
            <a:endParaRPr lang="en-US" altLang="zh-CN" sz="240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 eaLnBrk="1" hangingPunct="1">
              <a:spcBef>
                <a:spcPct val="20000"/>
              </a:spcBef>
              <a:buFont typeface="Arial" charset="0"/>
              <a:buChar char="•"/>
              <a:defRPr/>
            </a:pPr>
            <a:endParaRPr lang="en-US" altLang="zh-CN" sz="2200" dirty="0">
              <a:latin typeface="Times New Roman" pitchFamily="18" charset="0"/>
              <a:ea typeface="+mn-ea"/>
            </a:endParaRP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619125" y="1144588"/>
            <a:ext cx="31019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dirty="0"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量子存储器的指标</a:t>
            </a:r>
            <a:r>
              <a:rPr lang="en-US" altLang="zh-CN" sz="2800" dirty="0"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:</a:t>
            </a:r>
          </a:p>
        </p:txBody>
      </p:sp>
      <p:sp>
        <p:nvSpPr>
          <p:cNvPr id="22" name="Rectangle 6"/>
          <p:cNvSpPr txBox="1">
            <a:spLocks noChangeArrowheads="1"/>
          </p:cNvSpPr>
          <p:nvPr/>
        </p:nvSpPr>
        <p:spPr>
          <a:xfrm>
            <a:off x="2071688" y="65088"/>
            <a:ext cx="4900612" cy="792162"/>
          </a:xfrm>
          <a:prstGeom prst="rect">
            <a:avLst/>
          </a:prstGeom>
          <a:noFill/>
        </p:spPr>
        <p:txBody>
          <a:bodyPr/>
          <a:lstStyle/>
          <a:p>
            <a:pPr algn="ctr" eaLnBrk="1" hangingPunct="1">
              <a:defRPr/>
            </a:pPr>
            <a:r>
              <a:rPr lang="zh-CN" altLang="en-US" sz="3600" dirty="0">
                <a:latin typeface="微软雅黑" pitchFamily="34" charset="-122"/>
                <a:ea typeface="微软雅黑" pitchFamily="34" charset="-122"/>
                <a:cs typeface="+mj-cs"/>
              </a:rPr>
              <a:t>量子存储器</a:t>
            </a:r>
          </a:p>
        </p:txBody>
      </p:sp>
      <p:sp>
        <p:nvSpPr>
          <p:cNvPr id="11273" name="TextBox 22"/>
          <p:cNvSpPr txBox="1">
            <a:spLocks noChangeArrowheads="1"/>
          </p:cNvSpPr>
          <p:nvPr/>
        </p:nvSpPr>
        <p:spPr bwMode="auto">
          <a:xfrm>
            <a:off x="571500" y="5672138"/>
            <a:ext cx="8286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000">
                <a:solidFill>
                  <a:srgbClr val="336600"/>
                </a:solidFill>
                <a:latin typeface="微软雅黑" pitchFamily="34" charset="-122"/>
                <a:ea typeface="微软雅黑" pitchFamily="34" charset="-122"/>
              </a:rPr>
              <a:t>实现量子存储的物理系统：冷原子、热原子、单原子、稀土掺杂晶体</a:t>
            </a:r>
            <a:r>
              <a:rPr lang="en-US" altLang="zh-CN" sz="2000">
                <a:solidFill>
                  <a:srgbClr val="336600"/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  <a:endParaRPr lang="zh-CN" altLang="en-US" sz="2000">
              <a:solidFill>
                <a:srgbClr val="3366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12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925" y="2425700"/>
            <a:ext cx="1152525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25" y="4051300"/>
            <a:ext cx="144145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1116013"/>
            <a:ext cx="275272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F2CE3F-41ED-46D6-9263-CA17E99637E6}" type="slidenum">
              <a:rPr lang="en-US" altLang="zh-CN" smtClean="0"/>
              <a:pPr>
                <a:defRPr/>
              </a:pPr>
              <a:t>22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483705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1"/>
          <p:cNvCxnSpPr/>
          <p:nvPr/>
        </p:nvCxnSpPr>
        <p:spPr>
          <a:xfrm>
            <a:off x="500034" y="764528"/>
            <a:ext cx="8215370" cy="1588"/>
          </a:xfrm>
          <a:prstGeom prst="line">
            <a:avLst/>
          </a:prstGeom>
          <a:ln w="63500">
            <a:gradFill flip="none" rotWithShape="1">
              <a:gsLst>
                <a:gs pos="0">
                  <a:srgbClr val="FFC000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522446" y="836712"/>
            <a:ext cx="81929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稀土：在航空航天，激光照明，军事等领域具有重要用途。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我国稀土储量第一，生产规模第一，出口量第一，是唯一能提供全部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17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种稀土金属的国家。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1475656" y="2204864"/>
            <a:ext cx="6624736" cy="4350243"/>
            <a:chOff x="1444591" y="2261990"/>
            <a:chExt cx="6624736" cy="4350243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44591" y="2261990"/>
              <a:ext cx="6624736" cy="4350243"/>
            </a:xfrm>
            <a:prstGeom prst="rect">
              <a:avLst/>
            </a:prstGeom>
          </p:spPr>
        </p:pic>
        <p:sp>
          <p:nvSpPr>
            <p:cNvPr id="15" name="圆角矩形 14"/>
            <p:cNvSpPr/>
            <p:nvPr/>
          </p:nvSpPr>
          <p:spPr>
            <a:xfrm>
              <a:off x="2339752" y="3789040"/>
              <a:ext cx="432048" cy="1296144"/>
            </a:xfrm>
            <a:prstGeom prst="round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1602255" y="5627502"/>
              <a:ext cx="5446035" cy="533975"/>
            </a:xfrm>
            <a:prstGeom prst="round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圆角矩形 16"/>
            <p:cNvSpPr/>
            <p:nvPr/>
          </p:nvSpPr>
          <p:spPr>
            <a:xfrm>
              <a:off x="2366982" y="4604656"/>
              <a:ext cx="350255" cy="448833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圆角矩形 17"/>
            <p:cNvSpPr/>
            <p:nvPr/>
          </p:nvSpPr>
          <p:spPr>
            <a:xfrm>
              <a:off x="1650227" y="5653419"/>
              <a:ext cx="5365406" cy="478140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Rectangle 6"/>
          <p:cNvSpPr txBox="1">
            <a:spLocks noChangeArrowheads="1"/>
          </p:cNvSpPr>
          <p:nvPr/>
        </p:nvSpPr>
        <p:spPr>
          <a:xfrm>
            <a:off x="2071688" y="65088"/>
            <a:ext cx="4900612" cy="792162"/>
          </a:xfrm>
          <a:prstGeom prst="rect">
            <a:avLst/>
          </a:prstGeom>
          <a:noFill/>
        </p:spPr>
        <p:txBody>
          <a:bodyPr/>
          <a:lstStyle/>
          <a:p>
            <a:pPr algn="ctr" eaLnBrk="1" hangingPunct="1">
              <a:defRPr/>
            </a:pPr>
            <a:r>
              <a:rPr lang="zh-CN" altLang="en-US" sz="3600" dirty="0">
                <a:latin typeface="微软雅黑" pitchFamily="34" charset="-122"/>
                <a:ea typeface="微软雅黑" pitchFamily="34" charset="-122"/>
                <a:cs typeface="+mj-cs"/>
              </a:rPr>
              <a:t>量子存储器</a:t>
            </a:r>
          </a:p>
        </p:txBody>
      </p:sp>
    </p:spTree>
    <p:extLst>
      <p:ext uri="{BB962C8B-B14F-4D97-AF65-F5344CB8AC3E}">
        <p14:creationId xmlns:p14="http://schemas.microsoft.com/office/powerpoint/2010/main" val="871674181"/>
      </p:ext>
    </p:extLst>
  </p:cSld>
  <p:clrMapOvr>
    <a:masterClrMapping/>
  </p:clrMapOvr>
  <p:transition spd="slow" advTm="3164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687" y="1637254"/>
            <a:ext cx="3276364" cy="2658165"/>
          </a:xfrm>
          <a:prstGeom prst="rect">
            <a:avLst/>
          </a:prstGeom>
        </p:spPr>
      </p:pic>
      <p:sp>
        <p:nvSpPr>
          <p:cNvPr id="6" name="文本框 2"/>
          <p:cNvSpPr txBox="1"/>
          <p:nvPr/>
        </p:nvSpPr>
        <p:spPr>
          <a:xfrm>
            <a:off x="1027597" y="6237312"/>
            <a:ext cx="6352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240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~10ppm @ 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YSO, YVO4 </a:t>
            </a:r>
            <a:r>
              <a:rPr lang="zh-CN" altLang="en-US" sz="2400" dirty="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等；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&lt; 3K, 0.1 T</a:t>
            </a:r>
            <a:endParaRPr lang="zh-CN" altLang="en-US" sz="2400" dirty="0">
              <a:solidFill>
                <a:srgbClr val="FF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500034" y="764528"/>
            <a:ext cx="8215370" cy="1588"/>
          </a:xfrm>
          <a:prstGeom prst="line">
            <a:avLst/>
          </a:prstGeom>
          <a:ln w="63500">
            <a:gradFill flip="none" rotWithShape="1">
              <a:gsLst>
                <a:gs pos="0">
                  <a:srgbClr val="FFC000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6"/>
          <p:cNvSpPr txBox="1">
            <a:spLocks noChangeArrowheads="1"/>
          </p:cNvSpPr>
          <p:nvPr/>
        </p:nvSpPr>
        <p:spPr>
          <a:xfrm>
            <a:off x="2071688" y="116558"/>
            <a:ext cx="4900612" cy="792162"/>
          </a:xfrm>
          <a:prstGeom prst="rect">
            <a:avLst/>
          </a:prstGeom>
          <a:noFill/>
        </p:spPr>
        <p:txBody>
          <a:bodyPr/>
          <a:lstStyle/>
          <a:p>
            <a:pPr algn="ctr" eaLnBrk="1" hangingPunct="1">
              <a:defRPr/>
            </a:pPr>
            <a:r>
              <a:rPr lang="zh-CN" altLang="en-US" sz="3200" dirty="0">
                <a:latin typeface="微软雅黑" pitchFamily="34" charset="-122"/>
                <a:ea typeface="微软雅黑" pitchFamily="34" charset="-122"/>
                <a:cs typeface="+mj-cs"/>
              </a:rPr>
              <a:t>固态量子存储器</a:t>
            </a: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468312" y="901700"/>
            <a:ext cx="32395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800" dirty="0"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</a:rPr>
              <a:t>稀土离子掺杂晶体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F2CE3F-41ED-46D6-9263-CA17E99637E6}" type="slidenum">
              <a:rPr lang="en-US" altLang="zh-CN" smtClean="0"/>
              <a:pPr>
                <a:defRPr/>
              </a:pPr>
              <a:t>24</a:t>
            </a:fld>
            <a:endParaRPr lang="en-US" altLang="zh-CN" dirty="0"/>
          </a:p>
        </p:txBody>
      </p:sp>
      <p:sp>
        <p:nvSpPr>
          <p:cNvPr id="10" name="TextBox 9"/>
          <p:cNvSpPr txBox="1"/>
          <p:nvPr/>
        </p:nvSpPr>
        <p:spPr>
          <a:xfrm>
            <a:off x="883581" y="4584098"/>
            <a:ext cx="70707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200"/>
              </a:lnSpc>
              <a:spcBef>
                <a:spcPts val="1200"/>
              </a:spcBef>
              <a:buFont typeface="Wingdings" pitchFamily="2" charset="2"/>
              <a:buChar char="Ø"/>
            </a:pPr>
            <a:r>
              <a:rPr lang="zh-CN" altLang="en-US" sz="2400" dirty="0">
                <a:solidFill>
                  <a:srgbClr val="0000CC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稀土离子的</a:t>
            </a:r>
            <a:r>
              <a:rPr lang="en-US" altLang="zh-CN" sz="2400" dirty="0">
                <a:solidFill>
                  <a:srgbClr val="0000CC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4f</a:t>
            </a:r>
            <a:r>
              <a:rPr lang="zh-CN" altLang="en-US" sz="2400" dirty="0">
                <a:solidFill>
                  <a:srgbClr val="0000CC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价电子被外层</a:t>
            </a:r>
            <a:r>
              <a:rPr lang="en-US" altLang="zh-CN" sz="2400" dirty="0">
                <a:solidFill>
                  <a:srgbClr val="0000CC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5s, 5p, 6s</a:t>
            </a:r>
            <a:r>
              <a:rPr lang="zh-CN" altLang="en-US" sz="2400" dirty="0">
                <a:solidFill>
                  <a:srgbClr val="0000CC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电子屏蔽，掺杂到晶体后仍能保持非常好的相干性。</a:t>
            </a:r>
            <a:endParaRPr lang="en-US" altLang="zh-CN" sz="2400" dirty="0">
              <a:solidFill>
                <a:srgbClr val="0000CC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marL="342900" indent="-342900">
              <a:lnSpc>
                <a:spcPts val="3200"/>
              </a:lnSpc>
              <a:spcBef>
                <a:spcPts val="1200"/>
              </a:spcBef>
              <a:buFont typeface="Wingdings" pitchFamily="2" charset="2"/>
              <a:buChar char="Ø"/>
            </a:pPr>
            <a:r>
              <a:rPr lang="zh-CN" altLang="en-US" sz="2400" dirty="0">
                <a:solidFill>
                  <a:srgbClr val="0000CC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稀土掺杂晶体易于加工，方便实用。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479" y="1412776"/>
            <a:ext cx="3003642" cy="2882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50756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F2CE3F-41ED-46D6-9263-CA17E99637E6}" type="slidenum">
              <a:rPr lang="en-US" altLang="zh-CN" smtClean="0"/>
              <a:pPr>
                <a:defRPr/>
              </a:pPr>
              <a:t>25</a:t>
            </a:fld>
            <a:endParaRPr lang="en-US" altLang="zh-CN"/>
          </a:p>
        </p:txBody>
      </p:sp>
      <p:cxnSp>
        <p:nvCxnSpPr>
          <p:cNvPr id="4" name="直接连接符 3"/>
          <p:cNvCxnSpPr/>
          <p:nvPr/>
        </p:nvCxnSpPr>
        <p:spPr>
          <a:xfrm>
            <a:off x="500034" y="764528"/>
            <a:ext cx="8215370" cy="1588"/>
          </a:xfrm>
          <a:prstGeom prst="line">
            <a:avLst/>
          </a:prstGeom>
          <a:ln w="63500">
            <a:gradFill flip="none" rotWithShape="1">
              <a:gsLst>
                <a:gs pos="0">
                  <a:srgbClr val="FFC000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4763"/>
            <a:ext cx="2236841" cy="716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2948961" y="1301463"/>
            <a:ext cx="4896544" cy="5007857"/>
            <a:chOff x="1893788" y="1085438"/>
            <a:chExt cx="4766444" cy="4779958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3788" y="1085438"/>
              <a:ext cx="4766444" cy="8313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3788" y="1904957"/>
              <a:ext cx="2690327" cy="3960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6126" y="1904958"/>
              <a:ext cx="2704106" cy="3960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TextBox 3"/>
          <p:cNvSpPr txBox="1"/>
          <p:nvPr/>
        </p:nvSpPr>
        <p:spPr>
          <a:xfrm>
            <a:off x="3798949" y="196864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国际竞争</a:t>
            </a:r>
          </a:p>
        </p:txBody>
      </p:sp>
    </p:spTree>
    <p:extLst>
      <p:ext uri="{BB962C8B-B14F-4D97-AF65-F5344CB8AC3E}">
        <p14:creationId xmlns:p14="http://schemas.microsoft.com/office/powerpoint/2010/main" val="41317939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1ECA14A-165F-4D8C-A0D0-8F0BFC02C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F2CE3F-41ED-46D6-9263-CA17E99637E6}" type="slidenum">
              <a:rPr lang="en-US" altLang="zh-CN" smtClean="0"/>
              <a:pPr>
                <a:defRPr/>
              </a:pPr>
              <a:t>26</a:t>
            </a:fld>
            <a:endParaRPr lang="en-US" altLang="zh-CN"/>
          </a:p>
        </p:txBody>
      </p:sp>
      <p:pic>
        <p:nvPicPr>
          <p:cNvPr id="4" name="Picture 13">
            <a:extLst>
              <a:ext uri="{FF2B5EF4-FFF2-40B4-BE49-F238E27FC236}">
                <a16:creationId xmlns:a16="http://schemas.microsoft.com/office/drawing/2014/main" id="{4AB77FF3-9C02-4786-B2C2-9721EA28A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193709"/>
            <a:ext cx="2473928" cy="2539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11B5756A-5003-49E9-9057-0EFC277E8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878805"/>
            <a:ext cx="2374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工作原理</a:t>
            </a:r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ED254D35-D944-4C2C-B664-523FE9D73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566" y="1192492"/>
            <a:ext cx="2103438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537E4695-57A3-4EB4-BA90-5F65D71A4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394" y="1756847"/>
            <a:ext cx="27004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buFont typeface="Wingdings" pitchFamily="2" charset="2"/>
              <a:buChar char="l"/>
            </a:pP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光学频率梳</a:t>
            </a:r>
            <a:endParaRPr lang="en-US" altLang="zh-CN" sz="20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B14B45A-9ED5-4BCF-9C26-34C74EBE1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710082"/>
            <a:ext cx="3384500" cy="605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1">
            <a:extLst>
              <a:ext uri="{FF2B5EF4-FFF2-40B4-BE49-F238E27FC236}">
                <a16:creationId xmlns:a16="http://schemas.microsoft.com/office/drawing/2014/main" id="{0AE632C9-8384-4FFB-A5C8-495BCF374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00" y="2315487"/>
            <a:ext cx="1439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时间域脉冲</a:t>
            </a:r>
          </a:p>
        </p:txBody>
      </p:sp>
      <p:sp>
        <p:nvSpPr>
          <p:cNvPr id="10" name="矩形 1">
            <a:extLst>
              <a:ext uri="{FF2B5EF4-FFF2-40B4-BE49-F238E27FC236}">
                <a16:creationId xmlns:a16="http://schemas.microsoft.com/office/drawing/2014/main" id="{C03B68D1-17C7-4884-88AE-4FC19F9B0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9792" y="6363746"/>
            <a:ext cx="4079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sz="2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Gisin</a:t>
            </a:r>
            <a:r>
              <a:rPr lang="en-US" altLang="zh-CN" sz="2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group, Nature 456, 773 (2008)</a:t>
            </a:r>
            <a:endParaRPr lang="zh-CN" altLang="en-US" sz="20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884FCAC-0569-4D1E-A4AE-42414D3FDF20}"/>
              </a:ext>
            </a:extLst>
          </p:cNvPr>
          <p:cNvSpPr/>
          <p:nvPr/>
        </p:nvSpPr>
        <p:spPr>
          <a:xfrm>
            <a:off x="196471" y="3230379"/>
            <a:ext cx="3439425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1" hangingPunct="1">
              <a:lnSpc>
                <a:spcPct val="125000"/>
              </a:lnSpc>
              <a:spcBef>
                <a:spcPts val="600"/>
              </a:spcBef>
              <a:buFont typeface="Wingdings" pitchFamily="2" charset="2"/>
              <a:buChar char="p"/>
            </a:pPr>
            <a:r>
              <a:rPr lang="zh-CN" altLang="en-US" sz="2400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原子频率梳</a:t>
            </a:r>
            <a:r>
              <a:rPr lang="en-US" altLang="zh-CN" sz="2400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(AFC)</a:t>
            </a:r>
          </a:p>
          <a:p>
            <a:pPr marL="342900" lvl="0" indent="-342900" eaLnBrk="1" hangingPunct="1">
              <a:lnSpc>
                <a:spcPct val="125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zh-CN" altLang="en-US" sz="20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控制光场：烧孔制备</a:t>
            </a:r>
            <a:r>
              <a:rPr lang="en-US" altLang="zh-CN" sz="20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AFC</a:t>
            </a:r>
          </a:p>
          <a:p>
            <a:pPr marL="342900" lvl="0" indent="-342900" eaLnBrk="1" hangingPunct="1">
              <a:lnSpc>
                <a:spcPct val="125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zh-CN" altLang="en-US" sz="20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信号光与控制光场在时间上完全分离，信噪比高</a:t>
            </a:r>
            <a:endParaRPr lang="en-US" altLang="zh-CN" sz="200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文本框 1">
            <a:extLst>
              <a:ext uri="{FF2B5EF4-FFF2-40B4-BE49-F238E27FC236}">
                <a16:creationId xmlns:a16="http://schemas.microsoft.com/office/drawing/2014/main" id="{E40EB207-DF91-44B7-A67E-8B65D5E97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848" y="2310092"/>
            <a:ext cx="22247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频率域梳状结构</a:t>
            </a: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C2E426CB-458F-4701-8182-FDB24E91AD94}"/>
              </a:ext>
            </a:extLst>
          </p:cNvPr>
          <p:cNvCxnSpPr/>
          <p:nvPr/>
        </p:nvCxnSpPr>
        <p:spPr>
          <a:xfrm>
            <a:off x="611188" y="6165850"/>
            <a:ext cx="7848600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4">
            <a:extLst>
              <a:ext uri="{FF2B5EF4-FFF2-40B4-BE49-F238E27FC236}">
                <a16:creationId xmlns:a16="http://schemas.microsoft.com/office/drawing/2014/main" id="{3DAD2744-E56D-497B-A115-0DB0F7B4B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212976"/>
            <a:ext cx="2435377" cy="246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椭圆 14">
            <a:extLst>
              <a:ext uri="{FF2B5EF4-FFF2-40B4-BE49-F238E27FC236}">
                <a16:creationId xmlns:a16="http://schemas.microsoft.com/office/drawing/2014/main" id="{62342869-9A21-43CA-8D24-4C22248DA89A}"/>
              </a:ext>
            </a:extLst>
          </p:cNvPr>
          <p:cNvSpPr/>
          <p:nvPr/>
        </p:nvSpPr>
        <p:spPr>
          <a:xfrm>
            <a:off x="7884938" y="5304292"/>
            <a:ext cx="635415" cy="394325"/>
          </a:xfrm>
          <a:prstGeom prst="ellipse">
            <a:avLst/>
          </a:prstGeom>
          <a:noFill/>
          <a:ln w="317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">
            <a:extLst>
              <a:ext uri="{FF2B5EF4-FFF2-40B4-BE49-F238E27FC236}">
                <a16:creationId xmlns:a16="http://schemas.microsoft.com/office/drawing/2014/main" id="{7B01E56D-F0CB-4F87-95FF-9CDC362266FB}"/>
              </a:ext>
            </a:extLst>
          </p:cNvPr>
          <p:cNvSpPr txBox="1"/>
          <p:nvPr/>
        </p:nvSpPr>
        <p:spPr>
          <a:xfrm>
            <a:off x="3771657" y="5765194"/>
            <a:ext cx="1520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level AFC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4">
            <a:extLst>
              <a:ext uri="{FF2B5EF4-FFF2-40B4-BE49-F238E27FC236}">
                <a16:creationId xmlns:a16="http://schemas.microsoft.com/office/drawing/2014/main" id="{EA253E97-608F-4224-B663-AD16B1118837}"/>
              </a:ext>
            </a:extLst>
          </p:cNvPr>
          <p:cNvSpPr txBox="1"/>
          <p:nvPr/>
        </p:nvSpPr>
        <p:spPr>
          <a:xfrm>
            <a:off x="7012017" y="5765194"/>
            <a:ext cx="1520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Spin-AFC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AF94CC75-4550-481B-9BAB-5457CD3E80AC}"/>
              </a:ext>
            </a:extLst>
          </p:cNvPr>
          <p:cNvCxnSpPr/>
          <p:nvPr/>
        </p:nvCxnSpPr>
        <p:spPr>
          <a:xfrm>
            <a:off x="500034" y="764528"/>
            <a:ext cx="8215370" cy="1588"/>
          </a:xfrm>
          <a:prstGeom prst="line">
            <a:avLst/>
          </a:prstGeom>
          <a:ln w="63500">
            <a:gradFill flip="none" rotWithShape="1">
              <a:gsLst>
                <a:gs pos="0">
                  <a:srgbClr val="FFC000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4">
            <a:extLst>
              <a:ext uri="{FF2B5EF4-FFF2-40B4-BE49-F238E27FC236}">
                <a16:creationId xmlns:a16="http://schemas.microsoft.com/office/drawing/2014/main" id="{5403104C-13FB-41C7-9214-B34F1BF0D0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2252" y="108645"/>
            <a:ext cx="46586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CN" altLang="en-US" sz="3200" dirty="0">
                <a:latin typeface="微软雅黑" pitchFamily="34" charset="-122"/>
                <a:ea typeface="微软雅黑" pitchFamily="34" charset="-122"/>
              </a:rPr>
              <a:t>固态量子存储的</a:t>
            </a:r>
            <a:r>
              <a:rPr lang="en-US" altLang="zh-CN" sz="3200" dirty="0">
                <a:latin typeface="微软雅黑" pitchFamily="34" charset="-122"/>
                <a:ea typeface="微软雅黑" pitchFamily="34" charset="-122"/>
              </a:rPr>
              <a:t>AFC</a:t>
            </a:r>
            <a:r>
              <a:rPr lang="zh-CN" altLang="en-US" sz="3200" dirty="0">
                <a:latin typeface="微软雅黑" pitchFamily="34" charset="-122"/>
                <a:ea typeface="微软雅黑" pitchFamily="34" charset="-122"/>
              </a:rPr>
              <a:t>方案</a:t>
            </a:r>
            <a:endParaRPr lang="en-US" altLang="zh-CN" sz="3200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8014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圆角矩形 42"/>
          <p:cNvSpPr/>
          <p:nvPr/>
        </p:nvSpPr>
        <p:spPr>
          <a:xfrm>
            <a:off x="4932040" y="3358733"/>
            <a:ext cx="1800200" cy="657384"/>
          </a:xfrm>
          <a:prstGeom prst="roundRect">
            <a:avLst/>
          </a:prstGeom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2" name="圆角矩形 41"/>
          <p:cNvSpPr/>
          <p:nvPr/>
        </p:nvSpPr>
        <p:spPr>
          <a:xfrm>
            <a:off x="396900" y="3358733"/>
            <a:ext cx="1125980" cy="657384"/>
          </a:xfrm>
          <a:prstGeom prst="roundRect">
            <a:avLst/>
          </a:prstGeom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529728" y="1052736"/>
            <a:ext cx="2170064" cy="72008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ts val="38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zh-CN" altLang="en-US" sz="240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路线图</a:t>
            </a:r>
            <a:r>
              <a:rPr kumimoji="0" lang="zh-CN" altLang="en-US" sz="2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：</a:t>
            </a:r>
            <a:endParaRPr kumimoji="0" lang="en-US" altLang="zh-CN" sz="2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500034" y="764528"/>
            <a:ext cx="8215370" cy="1588"/>
          </a:xfrm>
          <a:prstGeom prst="line">
            <a:avLst/>
          </a:prstGeom>
          <a:ln w="63500">
            <a:gradFill flip="none" rotWithShape="1">
              <a:gsLst>
                <a:gs pos="0">
                  <a:srgbClr val="FFC000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6"/>
          <p:cNvSpPr txBox="1">
            <a:spLocks noChangeArrowheads="1"/>
          </p:cNvSpPr>
          <p:nvPr/>
        </p:nvSpPr>
        <p:spPr>
          <a:xfrm>
            <a:off x="971600" y="116558"/>
            <a:ext cx="7128792" cy="649558"/>
          </a:xfrm>
          <a:prstGeom prst="rect">
            <a:avLst/>
          </a:prstGeom>
          <a:noFill/>
        </p:spPr>
        <p:txBody>
          <a:bodyPr/>
          <a:lstStyle/>
          <a:p>
            <a:pPr algn="ctr" eaLnBrk="1" hangingPunct="1">
              <a:defRPr/>
            </a:pPr>
            <a:r>
              <a:rPr lang="zh-CN" altLang="en-US" sz="3200" kern="0">
                <a:latin typeface="微软雅黑" pitchFamily="34" charset="-122"/>
                <a:ea typeface="微软雅黑" pitchFamily="34" charset="-122"/>
              </a:rPr>
              <a:t>基于固态量子存储器构建量子网络</a:t>
            </a:r>
            <a:endParaRPr lang="zh-CN" altLang="en-US" sz="3200" b="1" dirty="0"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sp>
        <p:nvSpPr>
          <p:cNvPr id="9" name="右箭头 8"/>
          <p:cNvSpPr/>
          <p:nvPr/>
        </p:nvSpPr>
        <p:spPr>
          <a:xfrm>
            <a:off x="179512" y="4004863"/>
            <a:ext cx="6850584" cy="360040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圆角矩形 15"/>
          <p:cNvSpPr/>
          <p:nvPr/>
        </p:nvSpPr>
        <p:spPr>
          <a:xfrm>
            <a:off x="1835696" y="3358733"/>
            <a:ext cx="1348920" cy="675106"/>
          </a:xfrm>
          <a:prstGeom prst="roundRect">
            <a:avLst/>
          </a:prstGeom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5536" y="3493477"/>
            <a:ext cx="1137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高保真度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47556" y="3502769"/>
            <a:ext cx="1431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宽带大容量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54790" y="3493477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latin typeface="微软雅黑" pitchFamily="34" charset="-122"/>
                <a:ea typeface="微软雅黑" pitchFamily="34" charset="-122"/>
              </a:rPr>
              <a:t>超长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寿命存储</a:t>
            </a:r>
          </a:p>
        </p:txBody>
      </p:sp>
      <p:sp>
        <p:nvSpPr>
          <p:cNvPr id="28" name="圆角矩形 27"/>
          <p:cNvSpPr/>
          <p:nvPr/>
        </p:nvSpPr>
        <p:spPr>
          <a:xfrm>
            <a:off x="7030096" y="3792291"/>
            <a:ext cx="1440160" cy="774546"/>
          </a:xfrm>
          <a:prstGeom prst="roundRect">
            <a:avLst/>
          </a:prstGeom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74112" y="3872881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latin typeface="微软雅黑" pitchFamily="34" charset="-122"/>
                <a:ea typeface="微软雅黑" pitchFamily="34" charset="-122"/>
              </a:rPr>
              <a:t>量子中继，</a:t>
            </a:r>
            <a:endParaRPr lang="en-US" altLang="zh-CN" b="1" dirty="0"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b="1">
                <a:latin typeface="微软雅黑" pitchFamily="34" charset="-122"/>
                <a:ea typeface="微软雅黑" pitchFamily="34" charset="-122"/>
              </a:rPr>
              <a:t>量子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U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盘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CA4BF7-748D-464B-BC82-EE3AD06E1631}" type="slidenum">
              <a:rPr lang="zh-CN" altLang="en-US" smtClean="0"/>
              <a:pPr>
                <a:defRPr/>
              </a:pPr>
              <a:t>27</a:t>
            </a:fld>
            <a:endParaRPr lang="en-US" altLang="zh-CN"/>
          </a:p>
        </p:txBody>
      </p:sp>
      <p:sp>
        <p:nvSpPr>
          <p:cNvPr id="17" name="圆角矩形 16"/>
          <p:cNvSpPr/>
          <p:nvPr/>
        </p:nvSpPr>
        <p:spPr>
          <a:xfrm>
            <a:off x="3507980" y="3368999"/>
            <a:ext cx="1125980" cy="657384"/>
          </a:xfrm>
          <a:prstGeom prst="roundRect">
            <a:avLst/>
          </a:prstGeom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06616" y="3503743"/>
            <a:ext cx="1137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可集成</a:t>
            </a:r>
          </a:p>
        </p:txBody>
      </p:sp>
    </p:spTree>
    <p:extLst>
      <p:ext uri="{BB962C8B-B14F-4D97-AF65-F5344CB8AC3E}">
        <p14:creationId xmlns:p14="http://schemas.microsoft.com/office/powerpoint/2010/main" val="648694894"/>
      </p:ext>
    </p:extLst>
  </p:cSld>
  <p:clrMapOvr>
    <a:masterClrMapping/>
  </p:clrMapOvr>
  <p:transition spd="slow" advTm="3164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529728" y="1052736"/>
            <a:ext cx="2170064" cy="72008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ts val="38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zh-CN" altLang="en-US" sz="240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路线图</a:t>
            </a:r>
            <a:r>
              <a:rPr kumimoji="0" lang="zh-CN" altLang="en-US" sz="2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：</a:t>
            </a:r>
            <a:endParaRPr kumimoji="0" lang="en-US" altLang="zh-CN" sz="2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500034" y="764528"/>
            <a:ext cx="8215370" cy="1588"/>
          </a:xfrm>
          <a:prstGeom prst="line">
            <a:avLst/>
          </a:prstGeom>
          <a:ln w="63500">
            <a:gradFill flip="none" rotWithShape="1">
              <a:gsLst>
                <a:gs pos="0">
                  <a:srgbClr val="FFC000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6"/>
          <p:cNvSpPr txBox="1">
            <a:spLocks noChangeArrowheads="1"/>
          </p:cNvSpPr>
          <p:nvPr/>
        </p:nvSpPr>
        <p:spPr>
          <a:xfrm>
            <a:off x="971600" y="116558"/>
            <a:ext cx="7128792" cy="649558"/>
          </a:xfrm>
          <a:prstGeom prst="rect">
            <a:avLst/>
          </a:prstGeom>
          <a:noFill/>
        </p:spPr>
        <p:txBody>
          <a:bodyPr/>
          <a:lstStyle/>
          <a:p>
            <a:pPr algn="ctr" eaLnBrk="1" hangingPunct="1">
              <a:defRPr/>
            </a:pPr>
            <a:r>
              <a:rPr lang="zh-CN" altLang="en-US" sz="3200" kern="0">
                <a:latin typeface="微软雅黑" pitchFamily="34" charset="-122"/>
                <a:ea typeface="微软雅黑" pitchFamily="34" charset="-122"/>
              </a:rPr>
              <a:t>基于固态量子存储器构建量子网络</a:t>
            </a:r>
            <a:endParaRPr lang="zh-CN" altLang="en-US" sz="3200" b="1" dirty="0"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CA4BF7-748D-464B-BC82-EE3AD06E1631}" type="slidenum">
              <a:rPr lang="zh-CN" altLang="en-US" smtClean="0"/>
              <a:pPr>
                <a:defRPr/>
              </a:pPr>
              <a:t>28</a:t>
            </a:fld>
            <a:endParaRPr lang="en-US" altLang="zh-CN"/>
          </a:p>
        </p:txBody>
      </p:sp>
      <p:sp>
        <p:nvSpPr>
          <p:cNvPr id="46" name="圆角矩形 42">
            <a:extLst>
              <a:ext uri="{FF2B5EF4-FFF2-40B4-BE49-F238E27FC236}">
                <a16:creationId xmlns:a16="http://schemas.microsoft.com/office/drawing/2014/main" id="{19E9A078-F88A-4D6A-95F1-ADB400BEA974}"/>
              </a:ext>
            </a:extLst>
          </p:cNvPr>
          <p:cNvSpPr/>
          <p:nvPr/>
        </p:nvSpPr>
        <p:spPr>
          <a:xfrm>
            <a:off x="4932040" y="3358733"/>
            <a:ext cx="1800200" cy="657384"/>
          </a:xfrm>
          <a:prstGeom prst="roundRect">
            <a:avLst/>
          </a:prstGeom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7" name="圆角矩形 41">
            <a:extLst>
              <a:ext uri="{FF2B5EF4-FFF2-40B4-BE49-F238E27FC236}">
                <a16:creationId xmlns:a16="http://schemas.microsoft.com/office/drawing/2014/main" id="{879847BE-9694-4E58-BCDC-2D458FB2B909}"/>
              </a:ext>
            </a:extLst>
          </p:cNvPr>
          <p:cNvSpPr/>
          <p:nvPr/>
        </p:nvSpPr>
        <p:spPr>
          <a:xfrm>
            <a:off x="396900" y="3358733"/>
            <a:ext cx="1125980" cy="657384"/>
          </a:xfrm>
          <a:prstGeom prst="roundRect">
            <a:avLst/>
          </a:prstGeom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8" name="右箭头 8">
            <a:extLst>
              <a:ext uri="{FF2B5EF4-FFF2-40B4-BE49-F238E27FC236}">
                <a16:creationId xmlns:a16="http://schemas.microsoft.com/office/drawing/2014/main" id="{D880BF4F-A228-4EED-968E-662B629CBFC6}"/>
              </a:ext>
            </a:extLst>
          </p:cNvPr>
          <p:cNvSpPr/>
          <p:nvPr/>
        </p:nvSpPr>
        <p:spPr>
          <a:xfrm>
            <a:off x="179512" y="4004863"/>
            <a:ext cx="6850584" cy="360040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圆角矩形 15">
            <a:extLst>
              <a:ext uri="{FF2B5EF4-FFF2-40B4-BE49-F238E27FC236}">
                <a16:creationId xmlns:a16="http://schemas.microsoft.com/office/drawing/2014/main" id="{F6A47A95-0124-4091-A3F8-8CF850B97CFC}"/>
              </a:ext>
            </a:extLst>
          </p:cNvPr>
          <p:cNvSpPr/>
          <p:nvPr/>
        </p:nvSpPr>
        <p:spPr>
          <a:xfrm>
            <a:off x="1835696" y="3358733"/>
            <a:ext cx="1348920" cy="675106"/>
          </a:xfrm>
          <a:prstGeom prst="roundRect">
            <a:avLst/>
          </a:prstGeom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0" name="TextBox 17">
            <a:extLst>
              <a:ext uri="{FF2B5EF4-FFF2-40B4-BE49-F238E27FC236}">
                <a16:creationId xmlns:a16="http://schemas.microsoft.com/office/drawing/2014/main" id="{448B8B8A-0563-4C16-A050-EF9E4ADDE133}"/>
              </a:ext>
            </a:extLst>
          </p:cNvPr>
          <p:cNvSpPr txBox="1"/>
          <p:nvPr/>
        </p:nvSpPr>
        <p:spPr>
          <a:xfrm>
            <a:off x="395536" y="3493477"/>
            <a:ext cx="1137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高保真度</a:t>
            </a:r>
          </a:p>
        </p:txBody>
      </p:sp>
      <p:sp>
        <p:nvSpPr>
          <p:cNvPr id="51" name="TextBox 18">
            <a:extLst>
              <a:ext uri="{FF2B5EF4-FFF2-40B4-BE49-F238E27FC236}">
                <a16:creationId xmlns:a16="http://schemas.microsoft.com/office/drawing/2014/main" id="{9F130093-53AA-4FC6-B496-F9CE0B57321A}"/>
              </a:ext>
            </a:extLst>
          </p:cNvPr>
          <p:cNvSpPr txBox="1"/>
          <p:nvPr/>
        </p:nvSpPr>
        <p:spPr>
          <a:xfrm>
            <a:off x="1847556" y="3502769"/>
            <a:ext cx="1431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宽带大容量</a:t>
            </a:r>
          </a:p>
        </p:txBody>
      </p:sp>
      <p:sp>
        <p:nvSpPr>
          <p:cNvPr id="52" name="TextBox 19">
            <a:extLst>
              <a:ext uri="{FF2B5EF4-FFF2-40B4-BE49-F238E27FC236}">
                <a16:creationId xmlns:a16="http://schemas.microsoft.com/office/drawing/2014/main" id="{9C9DBBE0-562D-424D-A76F-D89531488EDD}"/>
              </a:ext>
            </a:extLst>
          </p:cNvPr>
          <p:cNvSpPr txBox="1"/>
          <p:nvPr/>
        </p:nvSpPr>
        <p:spPr>
          <a:xfrm>
            <a:off x="5054790" y="3493477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latin typeface="微软雅黑" pitchFamily="34" charset="-122"/>
                <a:ea typeface="微软雅黑" pitchFamily="34" charset="-122"/>
              </a:rPr>
              <a:t>超长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寿命存储</a:t>
            </a:r>
          </a:p>
        </p:txBody>
      </p:sp>
      <p:sp>
        <p:nvSpPr>
          <p:cNvPr id="53" name="圆角矩形 27">
            <a:extLst>
              <a:ext uri="{FF2B5EF4-FFF2-40B4-BE49-F238E27FC236}">
                <a16:creationId xmlns:a16="http://schemas.microsoft.com/office/drawing/2014/main" id="{479B3F98-1167-49EE-A603-CB7E348B33CC}"/>
              </a:ext>
            </a:extLst>
          </p:cNvPr>
          <p:cNvSpPr/>
          <p:nvPr/>
        </p:nvSpPr>
        <p:spPr>
          <a:xfrm>
            <a:off x="7030096" y="3792291"/>
            <a:ext cx="1440160" cy="774546"/>
          </a:xfrm>
          <a:prstGeom prst="roundRect">
            <a:avLst/>
          </a:prstGeom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4" name="TextBox 28">
            <a:extLst>
              <a:ext uri="{FF2B5EF4-FFF2-40B4-BE49-F238E27FC236}">
                <a16:creationId xmlns:a16="http://schemas.microsoft.com/office/drawing/2014/main" id="{36D6C98C-F84E-44BA-B783-24F89F3E7A5A}"/>
              </a:ext>
            </a:extLst>
          </p:cNvPr>
          <p:cNvSpPr txBox="1"/>
          <p:nvPr/>
        </p:nvSpPr>
        <p:spPr>
          <a:xfrm>
            <a:off x="7174112" y="3872881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latin typeface="微软雅黑" pitchFamily="34" charset="-122"/>
                <a:ea typeface="微软雅黑" pitchFamily="34" charset="-122"/>
              </a:rPr>
              <a:t>量子中继，</a:t>
            </a:r>
            <a:endParaRPr lang="en-US" altLang="zh-CN" b="1" dirty="0"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b="1">
                <a:latin typeface="微软雅黑" pitchFamily="34" charset="-122"/>
                <a:ea typeface="微软雅黑" pitchFamily="34" charset="-122"/>
              </a:rPr>
              <a:t>量子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U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盘</a:t>
            </a:r>
          </a:p>
        </p:txBody>
      </p:sp>
      <p:sp>
        <p:nvSpPr>
          <p:cNvPr id="55" name="圆角矩形 16">
            <a:extLst>
              <a:ext uri="{FF2B5EF4-FFF2-40B4-BE49-F238E27FC236}">
                <a16:creationId xmlns:a16="http://schemas.microsoft.com/office/drawing/2014/main" id="{C4846548-EBCE-472F-A580-A6A538BD4AD2}"/>
              </a:ext>
            </a:extLst>
          </p:cNvPr>
          <p:cNvSpPr/>
          <p:nvPr/>
        </p:nvSpPr>
        <p:spPr>
          <a:xfrm>
            <a:off x="3507980" y="3368999"/>
            <a:ext cx="1125980" cy="657384"/>
          </a:xfrm>
          <a:prstGeom prst="roundRect">
            <a:avLst/>
          </a:prstGeom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6" name="TextBox 20">
            <a:extLst>
              <a:ext uri="{FF2B5EF4-FFF2-40B4-BE49-F238E27FC236}">
                <a16:creationId xmlns:a16="http://schemas.microsoft.com/office/drawing/2014/main" id="{F0860E51-B7CA-4695-8564-34ABE0BFC68F}"/>
              </a:ext>
            </a:extLst>
          </p:cNvPr>
          <p:cNvSpPr txBox="1"/>
          <p:nvPr/>
        </p:nvSpPr>
        <p:spPr>
          <a:xfrm>
            <a:off x="3506616" y="3503743"/>
            <a:ext cx="1137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可集成</a:t>
            </a:r>
          </a:p>
        </p:txBody>
      </p:sp>
      <p:cxnSp>
        <p:nvCxnSpPr>
          <p:cNvPr id="57" name="直接箭头连接符 56">
            <a:extLst>
              <a:ext uri="{FF2B5EF4-FFF2-40B4-BE49-F238E27FC236}">
                <a16:creationId xmlns:a16="http://schemas.microsoft.com/office/drawing/2014/main" id="{1B99D0F3-8B6A-4A6D-8DA0-C211ACDB5FF0}"/>
              </a:ext>
            </a:extLst>
          </p:cNvPr>
          <p:cNvCxnSpPr/>
          <p:nvPr/>
        </p:nvCxnSpPr>
        <p:spPr>
          <a:xfrm>
            <a:off x="898004" y="4021753"/>
            <a:ext cx="0" cy="1057514"/>
          </a:xfrm>
          <a:prstGeom prst="straightConnector1">
            <a:avLst/>
          </a:prstGeom>
          <a:ln w="63500">
            <a:gradFill flip="none" rotWithShape="1">
              <a:gsLst>
                <a:gs pos="0">
                  <a:srgbClr val="FFC000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1"/>
              <a:tileRect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6FE9C058-C7B3-4456-AB69-8A22674FC924}"/>
              </a:ext>
            </a:extLst>
          </p:cNvPr>
          <p:cNvGrpSpPr/>
          <p:nvPr/>
        </p:nvGrpSpPr>
        <p:grpSpPr>
          <a:xfrm>
            <a:off x="296360" y="5092447"/>
            <a:ext cx="1224136" cy="576064"/>
            <a:chOff x="539552" y="5661248"/>
            <a:chExt cx="2664296" cy="576064"/>
          </a:xfrm>
        </p:grpSpPr>
        <p:sp>
          <p:nvSpPr>
            <p:cNvPr id="59" name="圆角矩形 23">
              <a:extLst>
                <a:ext uri="{FF2B5EF4-FFF2-40B4-BE49-F238E27FC236}">
                  <a16:creationId xmlns:a16="http://schemas.microsoft.com/office/drawing/2014/main" id="{1ADBBC35-FF7E-4A44-9770-DED0A82EE0F1}"/>
                </a:ext>
              </a:extLst>
            </p:cNvPr>
            <p:cNvSpPr/>
            <p:nvPr/>
          </p:nvSpPr>
          <p:spPr>
            <a:xfrm>
              <a:off x="539552" y="5661248"/>
              <a:ext cx="2664296" cy="576064"/>
            </a:xfrm>
            <a:prstGeom prst="roundRect">
              <a:avLst/>
            </a:prstGeom>
            <a:ln>
              <a:solidFill>
                <a:srgbClr val="0000CC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0000FF"/>
                </a:solidFill>
              </a:endParaRPr>
            </a:p>
          </p:txBody>
        </p:sp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DE478D0B-A4AA-4FD9-9286-3597B32A3C44}"/>
                </a:ext>
              </a:extLst>
            </p:cNvPr>
            <p:cNvSpPr/>
            <p:nvPr/>
          </p:nvSpPr>
          <p:spPr>
            <a:xfrm>
              <a:off x="585455" y="5758656"/>
              <a:ext cx="259228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altLang="zh-CN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PRL 2012</a:t>
              </a:r>
              <a:endParaRPr lang="en-US" altLang="zh-CN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1" name="圆角矩形 25">
            <a:extLst>
              <a:ext uri="{FF2B5EF4-FFF2-40B4-BE49-F238E27FC236}">
                <a16:creationId xmlns:a16="http://schemas.microsoft.com/office/drawing/2014/main" id="{440E272E-89D7-42A9-8283-F00508D99C9D}"/>
              </a:ext>
            </a:extLst>
          </p:cNvPr>
          <p:cNvSpPr/>
          <p:nvPr/>
        </p:nvSpPr>
        <p:spPr>
          <a:xfrm>
            <a:off x="3275856" y="5013176"/>
            <a:ext cx="1451769" cy="992836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00FF"/>
              </a:solidFill>
            </a:endParaRPr>
          </a:p>
        </p:txBody>
      </p:sp>
      <p:cxnSp>
        <p:nvCxnSpPr>
          <p:cNvPr id="62" name="直接箭头连接符 61">
            <a:extLst>
              <a:ext uri="{FF2B5EF4-FFF2-40B4-BE49-F238E27FC236}">
                <a16:creationId xmlns:a16="http://schemas.microsoft.com/office/drawing/2014/main" id="{E4762296-B6F9-42E2-B8DD-DA4B49E5AA53}"/>
              </a:ext>
            </a:extLst>
          </p:cNvPr>
          <p:cNvCxnSpPr/>
          <p:nvPr/>
        </p:nvCxnSpPr>
        <p:spPr>
          <a:xfrm>
            <a:off x="3995936" y="4054642"/>
            <a:ext cx="0" cy="929140"/>
          </a:xfrm>
          <a:prstGeom prst="straightConnector1">
            <a:avLst/>
          </a:prstGeom>
          <a:ln w="63500">
            <a:gradFill flip="none" rotWithShape="1">
              <a:gsLst>
                <a:gs pos="0">
                  <a:srgbClr val="FFC000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1"/>
              <a:tileRect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矩形 62">
            <a:extLst>
              <a:ext uri="{FF2B5EF4-FFF2-40B4-BE49-F238E27FC236}">
                <a16:creationId xmlns:a16="http://schemas.microsoft.com/office/drawing/2014/main" id="{D21AC01A-42FD-44CD-9209-12D6CFF234CC}"/>
              </a:ext>
            </a:extLst>
          </p:cNvPr>
          <p:cNvSpPr/>
          <p:nvPr/>
        </p:nvSpPr>
        <p:spPr>
          <a:xfrm>
            <a:off x="3406675" y="5037560"/>
            <a:ext cx="1381349" cy="992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ts val="2400"/>
              </a:lnSpc>
            </a:pPr>
            <a:r>
              <a:rPr lang="en-US" altLang="zh-C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PRL 2020</a:t>
            </a:r>
          </a:p>
          <a:p>
            <a:pPr eaLnBrk="1" hangingPunct="1">
              <a:lnSpc>
                <a:spcPts val="2400"/>
              </a:lnSpc>
            </a:pPr>
            <a:r>
              <a:rPr lang="en-US" altLang="zh-C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PRL 2022a</a:t>
            </a:r>
          </a:p>
          <a:p>
            <a:pPr eaLnBrk="1" hangingPunct="1">
              <a:lnSpc>
                <a:spcPts val="2400"/>
              </a:lnSpc>
            </a:pPr>
            <a:r>
              <a:rPr lang="en-US" altLang="zh-C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PRL 2022b</a:t>
            </a:r>
          </a:p>
        </p:txBody>
      </p:sp>
      <p:sp>
        <p:nvSpPr>
          <p:cNvPr id="64" name="圆角矩形 30">
            <a:extLst>
              <a:ext uri="{FF2B5EF4-FFF2-40B4-BE49-F238E27FC236}">
                <a16:creationId xmlns:a16="http://schemas.microsoft.com/office/drawing/2014/main" id="{A413AC6A-17D4-46E5-B357-7BE9E80E6A1C}"/>
              </a:ext>
            </a:extLst>
          </p:cNvPr>
          <p:cNvSpPr/>
          <p:nvPr/>
        </p:nvSpPr>
        <p:spPr>
          <a:xfrm>
            <a:off x="1402060" y="1891144"/>
            <a:ext cx="2449860" cy="1015663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00FF"/>
              </a:solidFill>
            </a:endParaRPr>
          </a:p>
        </p:txBody>
      </p:sp>
      <p:cxnSp>
        <p:nvCxnSpPr>
          <p:cNvPr id="65" name="直接箭头连接符 64">
            <a:extLst>
              <a:ext uri="{FF2B5EF4-FFF2-40B4-BE49-F238E27FC236}">
                <a16:creationId xmlns:a16="http://schemas.microsoft.com/office/drawing/2014/main" id="{D4F9F59F-B515-46DD-BBF2-D8E9AA2964FB}"/>
              </a:ext>
            </a:extLst>
          </p:cNvPr>
          <p:cNvCxnSpPr/>
          <p:nvPr/>
        </p:nvCxnSpPr>
        <p:spPr>
          <a:xfrm flipV="1">
            <a:off x="2555776" y="2926903"/>
            <a:ext cx="0" cy="429269"/>
          </a:xfrm>
          <a:prstGeom prst="straightConnector1">
            <a:avLst/>
          </a:prstGeom>
          <a:ln w="63500">
            <a:gradFill flip="none" rotWithShape="1">
              <a:gsLst>
                <a:gs pos="0">
                  <a:srgbClr val="FFC000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1"/>
              <a:tileRect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矩形 65">
            <a:extLst>
              <a:ext uri="{FF2B5EF4-FFF2-40B4-BE49-F238E27FC236}">
                <a16:creationId xmlns:a16="http://schemas.microsoft.com/office/drawing/2014/main" id="{A5406ED9-2F61-4A76-9C4B-E70108E02DF4}"/>
              </a:ext>
            </a:extLst>
          </p:cNvPr>
          <p:cNvSpPr/>
          <p:nvPr/>
        </p:nvSpPr>
        <p:spPr>
          <a:xfrm>
            <a:off x="1402060" y="1891144"/>
            <a:ext cx="24498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ts val="2400"/>
              </a:lnSpc>
            </a:pPr>
            <a:r>
              <a:rPr lang="en-US" altLang="zh-CN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Nature </a:t>
            </a:r>
            <a:r>
              <a:rPr lang="en-US" altLang="zh-CN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Commun</a:t>
            </a:r>
            <a:r>
              <a:rPr lang="en-US" altLang="zh-CN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2015</a:t>
            </a:r>
          </a:p>
          <a:p>
            <a:pPr eaLnBrk="1" hangingPunct="1">
              <a:lnSpc>
                <a:spcPts val="2400"/>
              </a:lnSpc>
            </a:pPr>
            <a:r>
              <a:rPr lang="en-US" altLang="zh-CN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PRL 2015</a:t>
            </a:r>
          </a:p>
          <a:p>
            <a:pPr eaLnBrk="1" hangingPunct="1">
              <a:lnSpc>
                <a:spcPts val="2400"/>
              </a:lnSpc>
            </a:pPr>
            <a:r>
              <a:rPr lang="en-US" altLang="zh-CN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Nature </a:t>
            </a:r>
            <a:r>
              <a:rPr lang="en-US" altLang="zh-C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</a:t>
            </a:r>
            <a:r>
              <a:rPr lang="en-US" altLang="zh-C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2018</a:t>
            </a:r>
          </a:p>
        </p:txBody>
      </p:sp>
      <p:cxnSp>
        <p:nvCxnSpPr>
          <p:cNvPr id="67" name="直接箭头连接符 66">
            <a:extLst>
              <a:ext uri="{FF2B5EF4-FFF2-40B4-BE49-F238E27FC236}">
                <a16:creationId xmlns:a16="http://schemas.microsoft.com/office/drawing/2014/main" id="{AC0C52B7-CDA8-4148-A3DC-64D704757AC7}"/>
              </a:ext>
            </a:extLst>
          </p:cNvPr>
          <p:cNvCxnSpPr/>
          <p:nvPr/>
        </p:nvCxnSpPr>
        <p:spPr>
          <a:xfrm flipV="1">
            <a:off x="5851856" y="2620103"/>
            <a:ext cx="0" cy="737802"/>
          </a:xfrm>
          <a:prstGeom prst="straightConnector1">
            <a:avLst/>
          </a:prstGeom>
          <a:ln w="63500">
            <a:gradFill flip="none" rotWithShape="1">
              <a:gsLst>
                <a:gs pos="0">
                  <a:srgbClr val="FFC000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1"/>
              <a:tileRect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2EDCBA9F-47C2-4357-B2E8-E8623171C772}"/>
              </a:ext>
            </a:extLst>
          </p:cNvPr>
          <p:cNvGrpSpPr/>
          <p:nvPr/>
        </p:nvGrpSpPr>
        <p:grpSpPr>
          <a:xfrm>
            <a:off x="4427984" y="2161301"/>
            <a:ext cx="2808312" cy="426446"/>
            <a:chOff x="539552" y="5634824"/>
            <a:chExt cx="2664296" cy="602488"/>
          </a:xfrm>
        </p:grpSpPr>
        <p:sp>
          <p:nvSpPr>
            <p:cNvPr id="69" name="圆角矩形 35">
              <a:extLst>
                <a:ext uri="{FF2B5EF4-FFF2-40B4-BE49-F238E27FC236}">
                  <a16:creationId xmlns:a16="http://schemas.microsoft.com/office/drawing/2014/main" id="{044C5E15-D36E-424C-A919-E16DB1F4136E}"/>
                </a:ext>
              </a:extLst>
            </p:cNvPr>
            <p:cNvSpPr/>
            <p:nvPr/>
          </p:nvSpPr>
          <p:spPr>
            <a:xfrm>
              <a:off x="539552" y="5661248"/>
              <a:ext cx="2664296" cy="576064"/>
            </a:xfrm>
            <a:prstGeom prst="roundRect">
              <a:avLst/>
            </a:prstGeom>
            <a:ln>
              <a:solidFill>
                <a:srgbClr val="0000CC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0000FF"/>
                </a:solidFill>
              </a:endParaRPr>
            </a:p>
          </p:txBody>
        </p:sp>
        <p:sp>
          <p:nvSpPr>
            <p:cNvPr id="70" name="矩形 69">
              <a:extLst>
                <a:ext uri="{FF2B5EF4-FFF2-40B4-BE49-F238E27FC236}">
                  <a16:creationId xmlns:a16="http://schemas.microsoft.com/office/drawing/2014/main" id="{33494D52-57A3-478E-AADE-D50883131C6F}"/>
                </a:ext>
              </a:extLst>
            </p:cNvPr>
            <p:cNvSpPr/>
            <p:nvPr/>
          </p:nvSpPr>
          <p:spPr>
            <a:xfrm>
              <a:off x="585454" y="5634824"/>
              <a:ext cx="2592289" cy="5217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altLang="zh-CN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Nature </a:t>
              </a:r>
              <a:r>
                <a:rPr lang="en-US" altLang="zh-CN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Commun</a:t>
              </a:r>
              <a:r>
                <a:rPr lang="en-US" altLang="zh-CN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. 2021a</a:t>
              </a:r>
            </a:p>
          </p:txBody>
        </p:sp>
      </p:grpSp>
      <p:cxnSp>
        <p:nvCxnSpPr>
          <p:cNvPr id="71" name="直接箭头连接符 70">
            <a:extLst>
              <a:ext uri="{FF2B5EF4-FFF2-40B4-BE49-F238E27FC236}">
                <a16:creationId xmlns:a16="http://schemas.microsoft.com/office/drawing/2014/main" id="{3E7E994A-C963-4FAE-99A8-4873D89EBB4E}"/>
              </a:ext>
            </a:extLst>
          </p:cNvPr>
          <p:cNvCxnSpPr/>
          <p:nvPr/>
        </p:nvCxnSpPr>
        <p:spPr>
          <a:xfrm>
            <a:off x="7757400" y="4565498"/>
            <a:ext cx="0" cy="624357"/>
          </a:xfrm>
          <a:prstGeom prst="straightConnector1">
            <a:avLst/>
          </a:prstGeom>
          <a:ln w="63500">
            <a:gradFill flip="none" rotWithShape="1">
              <a:gsLst>
                <a:gs pos="0">
                  <a:srgbClr val="FFC000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1"/>
              <a:tileRect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组合 71">
            <a:extLst>
              <a:ext uri="{FF2B5EF4-FFF2-40B4-BE49-F238E27FC236}">
                <a16:creationId xmlns:a16="http://schemas.microsoft.com/office/drawing/2014/main" id="{B628DA3F-96FA-487F-AC22-CE04D8BBD241}"/>
              </a:ext>
            </a:extLst>
          </p:cNvPr>
          <p:cNvGrpSpPr/>
          <p:nvPr/>
        </p:nvGrpSpPr>
        <p:grpSpPr>
          <a:xfrm>
            <a:off x="6038176" y="5180919"/>
            <a:ext cx="2998320" cy="666209"/>
            <a:chOff x="758708" y="5661248"/>
            <a:chExt cx="2592289" cy="666209"/>
          </a:xfrm>
        </p:grpSpPr>
        <p:sp>
          <p:nvSpPr>
            <p:cNvPr id="73" name="圆角矩形 39">
              <a:extLst>
                <a:ext uri="{FF2B5EF4-FFF2-40B4-BE49-F238E27FC236}">
                  <a16:creationId xmlns:a16="http://schemas.microsoft.com/office/drawing/2014/main" id="{8E70CEBB-D9AB-4621-8DD4-DFD766E65AB6}"/>
                </a:ext>
              </a:extLst>
            </p:cNvPr>
            <p:cNvSpPr/>
            <p:nvPr/>
          </p:nvSpPr>
          <p:spPr>
            <a:xfrm>
              <a:off x="860728" y="5661248"/>
              <a:ext cx="2343120" cy="666209"/>
            </a:xfrm>
            <a:prstGeom prst="roundRect">
              <a:avLst/>
            </a:prstGeom>
            <a:ln>
              <a:solidFill>
                <a:srgbClr val="0000CC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0000FF"/>
                </a:solidFill>
              </a:endParaRPr>
            </a:p>
          </p:txBody>
        </p:sp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6061B105-74B7-4587-B3E9-C1D526B3782C}"/>
                </a:ext>
              </a:extLst>
            </p:cNvPr>
            <p:cNvSpPr/>
            <p:nvPr/>
          </p:nvSpPr>
          <p:spPr>
            <a:xfrm>
              <a:off x="758708" y="5681126"/>
              <a:ext cx="259228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altLang="zh-CN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Nature 2021</a:t>
              </a:r>
            </a:p>
            <a:p>
              <a:pPr algn="ctr" eaLnBrk="1" hangingPunct="1"/>
              <a:r>
                <a:rPr lang="en-US" altLang="zh-CN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Nature </a:t>
              </a:r>
              <a:r>
                <a:rPr lang="en-US" altLang="zh-CN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Commun</a:t>
              </a:r>
              <a:r>
                <a:rPr lang="en-US" altLang="zh-CN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. 2021b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1578788"/>
      </p:ext>
    </p:extLst>
  </p:cSld>
  <p:clrMapOvr>
    <a:masterClrMapping/>
  </p:clrMapOvr>
  <p:transition spd="slow" advTm="3164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圆角矩形 42"/>
          <p:cNvSpPr/>
          <p:nvPr/>
        </p:nvSpPr>
        <p:spPr>
          <a:xfrm>
            <a:off x="4932040" y="3358733"/>
            <a:ext cx="1800200" cy="657384"/>
          </a:xfrm>
          <a:prstGeom prst="roundRect">
            <a:avLst/>
          </a:prstGeom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529728" y="1052736"/>
            <a:ext cx="2170064" cy="72008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ts val="38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zh-CN" altLang="en-US" sz="240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路线图</a:t>
            </a:r>
            <a:r>
              <a:rPr kumimoji="0" lang="zh-CN" altLang="en-US" sz="2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：</a:t>
            </a:r>
            <a:endParaRPr kumimoji="0" lang="en-US" altLang="zh-CN" sz="2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500034" y="764528"/>
            <a:ext cx="8215370" cy="1588"/>
          </a:xfrm>
          <a:prstGeom prst="line">
            <a:avLst/>
          </a:prstGeom>
          <a:ln w="63500">
            <a:gradFill flip="none" rotWithShape="1">
              <a:gsLst>
                <a:gs pos="0">
                  <a:srgbClr val="FFC000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6"/>
          <p:cNvSpPr txBox="1">
            <a:spLocks noChangeArrowheads="1"/>
          </p:cNvSpPr>
          <p:nvPr/>
        </p:nvSpPr>
        <p:spPr>
          <a:xfrm>
            <a:off x="971600" y="116558"/>
            <a:ext cx="7128792" cy="649558"/>
          </a:xfrm>
          <a:prstGeom prst="rect">
            <a:avLst/>
          </a:prstGeom>
          <a:noFill/>
        </p:spPr>
        <p:txBody>
          <a:bodyPr/>
          <a:lstStyle/>
          <a:p>
            <a:pPr algn="ctr" eaLnBrk="1" hangingPunct="1">
              <a:defRPr/>
            </a:pPr>
            <a:r>
              <a:rPr lang="zh-CN" altLang="en-US" sz="3200" kern="0">
                <a:latin typeface="微软雅黑" pitchFamily="34" charset="-122"/>
                <a:ea typeface="微软雅黑" pitchFamily="34" charset="-122"/>
              </a:rPr>
              <a:t>基于固态量子存储器构建量子网络</a:t>
            </a:r>
            <a:endParaRPr lang="zh-CN" altLang="en-US" sz="3200" b="1" dirty="0"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sp>
        <p:nvSpPr>
          <p:cNvPr id="9" name="右箭头 8"/>
          <p:cNvSpPr/>
          <p:nvPr/>
        </p:nvSpPr>
        <p:spPr>
          <a:xfrm>
            <a:off x="179512" y="4004863"/>
            <a:ext cx="6850584" cy="360040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054790" y="3493477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latin typeface="微软雅黑" pitchFamily="34" charset="-122"/>
                <a:ea typeface="微软雅黑" pitchFamily="34" charset="-122"/>
              </a:rPr>
              <a:t>超长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寿命存储</a:t>
            </a:r>
          </a:p>
        </p:txBody>
      </p:sp>
      <p:sp>
        <p:nvSpPr>
          <p:cNvPr id="28" name="圆角矩形 27"/>
          <p:cNvSpPr/>
          <p:nvPr/>
        </p:nvSpPr>
        <p:spPr>
          <a:xfrm>
            <a:off x="7030096" y="3792291"/>
            <a:ext cx="1440160" cy="774546"/>
          </a:xfrm>
          <a:prstGeom prst="roundRect">
            <a:avLst/>
          </a:prstGeom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74112" y="3872881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量子中继，</a:t>
            </a:r>
            <a:endParaRPr lang="en-US" altLang="zh-CN" b="1" dirty="0"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b="1" dirty="0">
                <a:solidFill>
                  <a:schemeClr val="bg1">
                    <a:lumMod val="85000"/>
                  </a:schemeClr>
                </a:solidFill>
                <a:latin typeface="微软雅黑" pitchFamily="34" charset="-122"/>
                <a:ea typeface="微软雅黑" pitchFamily="34" charset="-122"/>
              </a:rPr>
              <a:t>量子</a:t>
            </a:r>
            <a:r>
              <a:rPr lang="en-US" altLang="zh-CN" b="1" dirty="0">
                <a:solidFill>
                  <a:schemeClr val="bg1">
                    <a:lumMod val="85000"/>
                  </a:schemeClr>
                </a:solidFill>
                <a:latin typeface="微软雅黑" pitchFamily="34" charset="-122"/>
                <a:ea typeface="微软雅黑" pitchFamily="34" charset="-122"/>
              </a:rPr>
              <a:t>U</a:t>
            </a:r>
            <a:r>
              <a:rPr lang="zh-CN" altLang="en-US" b="1" dirty="0">
                <a:solidFill>
                  <a:schemeClr val="bg1">
                    <a:lumMod val="85000"/>
                  </a:schemeClr>
                </a:solidFill>
                <a:latin typeface="微软雅黑" pitchFamily="34" charset="-122"/>
                <a:ea typeface="微软雅黑" pitchFamily="34" charset="-122"/>
              </a:rPr>
              <a:t>盘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CA4BF7-748D-464B-BC82-EE3AD06E1631}" type="slidenum">
              <a:rPr lang="zh-CN" altLang="en-US" smtClean="0"/>
              <a:pPr>
                <a:defRPr/>
              </a:pPr>
              <a:t>29</a:t>
            </a:fld>
            <a:endParaRPr lang="en-US" altLang="zh-CN"/>
          </a:p>
        </p:txBody>
      </p:sp>
      <p:sp>
        <p:nvSpPr>
          <p:cNvPr id="26" name="圆角矩形 25"/>
          <p:cNvSpPr/>
          <p:nvPr/>
        </p:nvSpPr>
        <p:spPr>
          <a:xfrm>
            <a:off x="3275856" y="5013176"/>
            <a:ext cx="1451769" cy="992836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406675" y="5037560"/>
            <a:ext cx="1381349" cy="992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ts val="2400"/>
              </a:lnSpc>
            </a:pPr>
            <a:r>
              <a:rPr lang="en-US" altLang="zh-CN" b="1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PRL 2020</a:t>
            </a:r>
          </a:p>
          <a:p>
            <a:pPr eaLnBrk="1" hangingPunct="1">
              <a:lnSpc>
                <a:spcPts val="2400"/>
              </a:lnSpc>
            </a:pPr>
            <a:r>
              <a:rPr lang="en-US" altLang="zh-CN" b="1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PRL 2022a</a:t>
            </a:r>
          </a:p>
          <a:p>
            <a:pPr eaLnBrk="1" hangingPunct="1">
              <a:lnSpc>
                <a:spcPts val="2400"/>
              </a:lnSpc>
            </a:pPr>
            <a:r>
              <a:rPr lang="en-US" altLang="zh-CN" b="1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PRL 2022b</a:t>
            </a:r>
          </a:p>
        </p:txBody>
      </p:sp>
      <p:cxnSp>
        <p:nvCxnSpPr>
          <p:cNvPr id="34" name="直接箭头连接符 33"/>
          <p:cNvCxnSpPr/>
          <p:nvPr/>
        </p:nvCxnSpPr>
        <p:spPr>
          <a:xfrm flipV="1">
            <a:off x="5851856" y="2620103"/>
            <a:ext cx="0" cy="737802"/>
          </a:xfrm>
          <a:prstGeom prst="straightConnector1">
            <a:avLst/>
          </a:prstGeom>
          <a:ln w="63500">
            <a:gradFill flip="none" rotWithShape="1">
              <a:gsLst>
                <a:gs pos="0">
                  <a:srgbClr val="FFC000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1"/>
              <a:tileRect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组合 34"/>
          <p:cNvGrpSpPr/>
          <p:nvPr/>
        </p:nvGrpSpPr>
        <p:grpSpPr>
          <a:xfrm>
            <a:off x="4427984" y="2161301"/>
            <a:ext cx="2808312" cy="426446"/>
            <a:chOff x="539552" y="5634824"/>
            <a:chExt cx="2664296" cy="602488"/>
          </a:xfrm>
        </p:grpSpPr>
        <p:sp>
          <p:nvSpPr>
            <p:cNvPr id="36" name="圆角矩形 35"/>
            <p:cNvSpPr/>
            <p:nvPr/>
          </p:nvSpPr>
          <p:spPr>
            <a:xfrm>
              <a:off x="539552" y="5661248"/>
              <a:ext cx="2664296" cy="576064"/>
            </a:xfrm>
            <a:prstGeom prst="roundRect">
              <a:avLst/>
            </a:prstGeom>
            <a:ln>
              <a:solidFill>
                <a:srgbClr val="0000CC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0000FF"/>
                </a:solidFill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585454" y="5634824"/>
              <a:ext cx="2592289" cy="5217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altLang="zh-CN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Nature </a:t>
              </a:r>
              <a:r>
                <a:rPr lang="en-US" altLang="zh-CN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Commun</a:t>
              </a:r>
              <a:r>
                <a:rPr lang="en-US" altLang="zh-CN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. 2021a</a:t>
              </a:r>
            </a:p>
          </p:txBody>
        </p:sp>
      </p:grpSp>
      <p:cxnSp>
        <p:nvCxnSpPr>
          <p:cNvPr id="38" name="直接箭头连接符 37"/>
          <p:cNvCxnSpPr/>
          <p:nvPr/>
        </p:nvCxnSpPr>
        <p:spPr>
          <a:xfrm>
            <a:off x="7757400" y="4565498"/>
            <a:ext cx="0" cy="624357"/>
          </a:xfrm>
          <a:prstGeom prst="straightConnector1">
            <a:avLst/>
          </a:prstGeom>
          <a:ln w="63500">
            <a:gradFill flip="none" rotWithShape="1">
              <a:gsLst>
                <a:gs pos="0">
                  <a:srgbClr val="FFC000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1"/>
              <a:tileRect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组合 38"/>
          <p:cNvGrpSpPr/>
          <p:nvPr/>
        </p:nvGrpSpPr>
        <p:grpSpPr>
          <a:xfrm>
            <a:off x="6038176" y="5180919"/>
            <a:ext cx="2998320" cy="666209"/>
            <a:chOff x="758708" y="5661248"/>
            <a:chExt cx="2592289" cy="666209"/>
          </a:xfrm>
        </p:grpSpPr>
        <p:sp>
          <p:nvSpPr>
            <p:cNvPr id="40" name="圆角矩形 39"/>
            <p:cNvSpPr/>
            <p:nvPr/>
          </p:nvSpPr>
          <p:spPr>
            <a:xfrm>
              <a:off x="860728" y="5661248"/>
              <a:ext cx="2343120" cy="666209"/>
            </a:xfrm>
            <a:prstGeom prst="roundRect">
              <a:avLst/>
            </a:prstGeom>
            <a:ln>
              <a:solidFill>
                <a:srgbClr val="0000CC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0000FF"/>
                </a:solidFill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758708" y="5681126"/>
              <a:ext cx="259228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altLang="zh-CN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Nature 2021</a:t>
              </a:r>
            </a:p>
            <a:p>
              <a:pPr algn="ctr" eaLnBrk="1" hangingPunct="1"/>
              <a:r>
                <a:rPr lang="en-US" altLang="zh-CN" b="1" dirty="0">
                  <a:solidFill>
                    <a:schemeClr val="bg1">
                      <a:lumMod val="8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Nature </a:t>
              </a:r>
              <a:r>
                <a:rPr lang="en-US" altLang="zh-CN" b="1" dirty="0" err="1">
                  <a:solidFill>
                    <a:schemeClr val="bg1">
                      <a:lumMod val="8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Commun</a:t>
              </a:r>
              <a:r>
                <a:rPr lang="en-US" altLang="zh-CN" b="1" dirty="0">
                  <a:solidFill>
                    <a:schemeClr val="bg1">
                      <a:lumMod val="8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. 2021b</a:t>
              </a:r>
            </a:p>
          </p:txBody>
        </p:sp>
      </p:grpSp>
      <p:sp>
        <p:nvSpPr>
          <p:cNvPr id="44" name="圆角矩形 41">
            <a:extLst>
              <a:ext uri="{FF2B5EF4-FFF2-40B4-BE49-F238E27FC236}">
                <a16:creationId xmlns:a16="http://schemas.microsoft.com/office/drawing/2014/main" id="{7364D7E0-194F-49D2-AA53-2E099CD37A60}"/>
              </a:ext>
            </a:extLst>
          </p:cNvPr>
          <p:cNvSpPr/>
          <p:nvPr/>
        </p:nvSpPr>
        <p:spPr>
          <a:xfrm>
            <a:off x="396900" y="3358733"/>
            <a:ext cx="1125980" cy="657384"/>
          </a:xfrm>
          <a:prstGeom prst="roundRect">
            <a:avLst/>
          </a:prstGeom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5" name="TextBox 17">
            <a:extLst>
              <a:ext uri="{FF2B5EF4-FFF2-40B4-BE49-F238E27FC236}">
                <a16:creationId xmlns:a16="http://schemas.microsoft.com/office/drawing/2014/main" id="{E93C326F-1CC6-4D9A-A30A-C4D2E31F8AB7}"/>
              </a:ext>
            </a:extLst>
          </p:cNvPr>
          <p:cNvSpPr txBox="1"/>
          <p:nvPr/>
        </p:nvSpPr>
        <p:spPr>
          <a:xfrm>
            <a:off x="395536" y="3493477"/>
            <a:ext cx="1137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>
                    <a:lumMod val="85000"/>
                  </a:schemeClr>
                </a:solidFill>
                <a:latin typeface="微软雅黑" pitchFamily="34" charset="-122"/>
                <a:ea typeface="微软雅黑" pitchFamily="34" charset="-122"/>
              </a:rPr>
              <a:t>高保真度</a:t>
            </a:r>
          </a:p>
        </p:txBody>
      </p:sp>
      <p:sp>
        <p:nvSpPr>
          <p:cNvPr id="46" name="圆角矩形 16">
            <a:extLst>
              <a:ext uri="{FF2B5EF4-FFF2-40B4-BE49-F238E27FC236}">
                <a16:creationId xmlns:a16="http://schemas.microsoft.com/office/drawing/2014/main" id="{BB5A3DBC-9A60-4448-A987-1E0F68D4D3D2}"/>
              </a:ext>
            </a:extLst>
          </p:cNvPr>
          <p:cNvSpPr/>
          <p:nvPr/>
        </p:nvSpPr>
        <p:spPr>
          <a:xfrm>
            <a:off x="3507980" y="3368999"/>
            <a:ext cx="1125980" cy="657384"/>
          </a:xfrm>
          <a:prstGeom prst="roundRect">
            <a:avLst/>
          </a:prstGeom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7" name="TextBox 20">
            <a:extLst>
              <a:ext uri="{FF2B5EF4-FFF2-40B4-BE49-F238E27FC236}">
                <a16:creationId xmlns:a16="http://schemas.microsoft.com/office/drawing/2014/main" id="{900856CA-B18D-438A-907D-EFEB8B70A6EC}"/>
              </a:ext>
            </a:extLst>
          </p:cNvPr>
          <p:cNvSpPr txBox="1"/>
          <p:nvPr/>
        </p:nvSpPr>
        <p:spPr>
          <a:xfrm>
            <a:off x="3506616" y="3503743"/>
            <a:ext cx="1137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>
                    <a:lumMod val="85000"/>
                  </a:schemeClr>
                </a:solidFill>
                <a:latin typeface="微软雅黑" pitchFamily="34" charset="-122"/>
                <a:ea typeface="微软雅黑" pitchFamily="34" charset="-122"/>
              </a:rPr>
              <a:t>可集成</a:t>
            </a:r>
          </a:p>
        </p:txBody>
      </p:sp>
      <p:cxnSp>
        <p:nvCxnSpPr>
          <p:cNvPr id="49" name="直接箭头连接符 48">
            <a:extLst>
              <a:ext uri="{FF2B5EF4-FFF2-40B4-BE49-F238E27FC236}">
                <a16:creationId xmlns:a16="http://schemas.microsoft.com/office/drawing/2014/main" id="{E50E8BE7-F2DB-4E3A-8A72-E9637750FF9D}"/>
              </a:ext>
            </a:extLst>
          </p:cNvPr>
          <p:cNvCxnSpPr/>
          <p:nvPr/>
        </p:nvCxnSpPr>
        <p:spPr>
          <a:xfrm>
            <a:off x="3995936" y="4054642"/>
            <a:ext cx="0" cy="929140"/>
          </a:xfrm>
          <a:prstGeom prst="straightConnector1">
            <a:avLst/>
          </a:prstGeom>
          <a:ln w="63500">
            <a:solidFill>
              <a:schemeClr val="bg1">
                <a:lumMod val="8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箭头连接符 50">
            <a:extLst>
              <a:ext uri="{FF2B5EF4-FFF2-40B4-BE49-F238E27FC236}">
                <a16:creationId xmlns:a16="http://schemas.microsoft.com/office/drawing/2014/main" id="{20E708D4-410B-49AD-8D59-5062FE40BEC0}"/>
              </a:ext>
            </a:extLst>
          </p:cNvPr>
          <p:cNvCxnSpPr/>
          <p:nvPr/>
        </p:nvCxnSpPr>
        <p:spPr>
          <a:xfrm>
            <a:off x="898004" y="4021753"/>
            <a:ext cx="0" cy="1057514"/>
          </a:xfrm>
          <a:prstGeom prst="straightConnector1">
            <a:avLst/>
          </a:prstGeom>
          <a:ln w="63500">
            <a:solidFill>
              <a:schemeClr val="bg1">
                <a:lumMod val="8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02FD960B-6E0E-42E4-A828-35CCBBCC4D60}"/>
              </a:ext>
            </a:extLst>
          </p:cNvPr>
          <p:cNvGrpSpPr/>
          <p:nvPr/>
        </p:nvGrpSpPr>
        <p:grpSpPr>
          <a:xfrm>
            <a:off x="296360" y="5092447"/>
            <a:ext cx="1224136" cy="576064"/>
            <a:chOff x="539552" y="5661248"/>
            <a:chExt cx="2664296" cy="576064"/>
          </a:xfrm>
        </p:grpSpPr>
        <p:sp>
          <p:nvSpPr>
            <p:cNvPr id="53" name="圆角矩形 45">
              <a:extLst>
                <a:ext uri="{FF2B5EF4-FFF2-40B4-BE49-F238E27FC236}">
                  <a16:creationId xmlns:a16="http://schemas.microsoft.com/office/drawing/2014/main" id="{98D1EC07-3AD2-4371-BE3D-2D75D2765ABF}"/>
                </a:ext>
              </a:extLst>
            </p:cNvPr>
            <p:cNvSpPr/>
            <p:nvPr/>
          </p:nvSpPr>
          <p:spPr>
            <a:xfrm>
              <a:off x="539552" y="5661248"/>
              <a:ext cx="2664296" cy="576064"/>
            </a:xfrm>
            <a:prstGeom prst="round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CEDF4E37-BFE9-4157-9D4A-8B0F2A15B50E}"/>
                </a:ext>
              </a:extLst>
            </p:cNvPr>
            <p:cNvSpPr/>
            <p:nvPr/>
          </p:nvSpPr>
          <p:spPr>
            <a:xfrm>
              <a:off x="585455" y="5758656"/>
              <a:ext cx="259228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altLang="zh-CN" b="1" dirty="0">
                  <a:solidFill>
                    <a:schemeClr val="bg1">
                      <a:lumMod val="8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PRL 2012</a:t>
              </a:r>
            </a:p>
          </p:txBody>
        </p:sp>
      </p:grpSp>
      <p:sp>
        <p:nvSpPr>
          <p:cNvPr id="55" name="圆角矩形 58">
            <a:extLst>
              <a:ext uri="{FF2B5EF4-FFF2-40B4-BE49-F238E27FC236}">
                <a16:creationId xmlns:a16="http://schemas.microsoft.com/office/drawing/2014/main" id="{7DF165E7-8FE2-44E6-9B69-1961A12C42A4}"/>
              </a:ext>
            </a:extLst>
          </p:cNvPr>
          <p:cNvSpPr/>
          <p:nvPr/>
        </p:nvSpPr>
        <p:spPr>
          <a:xfrm>
            <a:off x="1835696" y="3358733"/>
            <a:ext cx="1348920" cy="675106"/>
          </a:xfrm>
          <a:prstGeom prst="roundRect">
            <a:avLst/>
          </a:prstGeom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6" name="TextBox 59">
            <a:extLst>
              <a:ext uri="{FF2B5EF4-FFF2-40B4-BE49-F238E27FC236}">
                <a16:creationId xmlns:a16="http://schemas.microsoft.com/office/drawing/2014/main" id="{5F23C6C3-7EF6-4BFE-B502-48D3BADAA8C4}"/>
              </a:ext>
            </a:extLst>
          </p:cNvPr>
          <p:cNvSpPr txBox="1"/>
          <p:nvPr/>
        </p:nvSpPr>
        <p:spPr>
          <a:xfrm>
            <a:off x="1847556" y="3502769"/>
            <a:ext cx="1431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>
                    <a:lumMod val="85000"/>
                  </a:schemeClr>
                </a:solidFill>
                <a:latin typeface="微软雅黑" pitchFamily="34" charset="-122"/>
                <a:ea typeface="微软雅黑" pitchFamily="34" charset="-122"/>
              </a:rPr>
              <a:t>宽带大容量</a:t>
            </a:r>
          </a:p>
        </p:txBody>
      </p:sp>
      <p:sp>
        <p:nvSpPr>
          <p:cNvPr id="57" name="圆角矩形 60">
            <a:extLst>
              <a:ext uri="{FF2B5EF4-FFF2-40B4-BE49-F238E27FC236}">
                <a16:creationId xmlns:a16="http://schemas.microsoft.com/office/drawing/2014/main" id="{2A6C7D8F-D4D6-4CC5-8BE3-1E79D7E27A00}"/>
              </a:ext>
            </a:extLst>
          </p:cNvPr>
          <p:cNvSpPr/>
          <p:nvPr/>
        </p:nvSpPr>
        <p:spPr>
          <a:xfrm>
            <a:off x="1402060" y="1891144"/>
            <a:ext cx="2449860" cy="1015663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00FF"/>
              </a:solidFill>
            </a:endParaRPr>
          </a:p>
        </p:txBody>
      </p:sp>
      <p:cxnSp>
        <p:nvCxnSpPr>
          <p:cNvPr id="58" name="直接箭头连接符 57">
            <a:extLst>
              <a:ext uri="{FF2B5EF4-FFF2-40B4-BE49-F238E27FC236}">
                <a16:creationId xmlns:a16="http://schemas.microsoft.com/office/drawing/2014/main" id="{BA819C2C-AFA6-4021-BF55-A73EAB3C10BA}"/>
              </a:ext>
            </a:extLst>
          </p:cNvPr>
          <p:cNvCxnSpPr/>
          <p:nvPr/>
        </p:nvCxnSpPr>
        <p:spPr>
          <a:xfrm flipV="1">
            <a:off x="2555776" y="2926903"/>
            <a:ext cx="0" cy="429269"/>
          </a:xfrm>
          <a:prstGeom prst="straightConnector1">
            <a:avLst/>
          </a:prstGeom>
          <a:ln w="63500">
            <a:solidFill>
              <a:schemeClr val="bg1">
                <a:lumMod val="8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矩形 58">
            <a:extLst>
              <a:ext uri="{FF2B5EF4-FFF2-40B4-BE49-F238E27FC236}">
                <a16:creationId xmlns:a16="http://schemas.microsoft.com/office/drawing/2014/main" id="{012A3E0E-D5A7-4D81-ABC9-B3596115AB46}"/>
              </a:ext>
            </a:extLst>
          </p:cNvPr>
          <p:cNvSpPr/>
          <p:nvPr/>
        </p:nvSpPr>
        <p:spPr>
          <a:xfrm>
            <a:off x="1402060" y="1891144"/>
            <a:ext cx="24498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ts val="2400"/>
              </a:lnSpc>
            </a:pPr>
            <a:r>
              <a:rPr lang="en-US" altLang="zh-CN" b="1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Nature </a:t>
            </a:r>
            <a:r>
              <a:rPr lang="en-US" altLang="zh-CN" b="1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Commun</a:t>
            </a:r>
            <a:r>
              <a:rPr lang="en-US" altLang="zh-CN" b="1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b="1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2015</a:t>
            </a:r>
          </a:p>
          <a:p>
            <a:pPr eaLnBrk="1" hangingPunct="1">
              <a:lnSpc>
                <a:spcPts val="2400"/>
              </a:lnSpc>
            </a:pPr>
            <a:r>
              <a:rPr lang="en-US" altLang="zh-CN" b="1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PRL 2015</a:t>
            </a:r>
          </a:p>
          <a:p>
            <a:pPr eaLnBrk="1" hangingPunct="1">
              <a:lnSpc>
                <a:spcPts val="2400"/>
              </a:lnSpc>
            </a:pPr>
            <a:r>
              <a:rPr lang="en-US" altLang="zh-CN" b="1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Nature </a:t>
            </a:r>
            <a:r>
              <a:rPr lang="en-US" altLang="zh-CN" b="1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</a:t>
            </a:r>
            <a:r>
              <a:rPr lang="en-US" altLang="zh-CN" b="1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2018</a:t>
            </a:r>
          </a:p>
        </p:txBody>
      </p:sp>
    </p:spTree>
    <p:extLst>
      <p:ext uri="{BB962C8B-B14F-4D97-AF65-F5344CB8AC3E}">
        <p14:creationId xmlns:p14="http://schemas.microsoft.com/office/powerpoint/2010/main" val="1654922286"/>
      </p:ext>
    </p:extLst>
  </p:cSld>
  <p:clrMapOvr>
    <a:masterClrMapping/>
  </p:clrMapOvr>
  <p:transition spd="slow" advTm="3164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 txBox="1">
            <a:spLocks/>
          </p:cNvSpPr>
          <p:nvPr/>
        </p:nvSpPr>
        <p:spPr>
          <a:xfrm>
            <a:off x="1403648" y="2060848"/>
            <a:ext cx="6552728" cy="2592288"/>
          </a:xfrm>
          <a:prstGeom prst="rect">
            <a:avLst/>
          </a:prstGeom>
        </p:spPr>
        <p:txBody>
          <a:bodyPr/>
          <a:lstStyle/>
          <a:p>
            <a:pPr marL="342900" indent="-34290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zh-CN" altLang="en-US" sz="2800" kern="0">
                <a:latin typeface="微软雅黑" pitchFamily="34" charset="-122"/>
                <a:ea typeface="微软雅黑" pitchFamily="34" charset="-122"/>
              </a:rPr>
              <a:t>一、量子网络简介</a:t>
            </a:r>
            <a:endParaRPr lang="en-US" altLang="zh-CN" sz="2800" kern="0">
              <a:latin typeface="微软雅黑" pitchFamily="34" charset="-122"/>
              <a:ea typeface="微软雅黑" pitchFamily="34" charset="-122"/>
            </a:endParaRPr>
          </a:p>
          <a:p>
            <a:pPr marL="342900" indent="-34290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zh-CN" altLang="en-US" sz="2800" kern="0">
                <a:solidFill>
                  <a:schemeClr val="bg1">
                    <a:lumMod val="85000"/>
                  </a:schemeClr>
                </a:solidFill>
                <a:latin typeface="微软雅黑" pitchFamily="34" charset="-122"/>
                <a:ea typeface="微软雅黑" pitchFamily="34" charset="-122"/>
              </a:rPr>
              <a:t>二、量子信道的实验研究</a:t>
            </a:r>
            <a:endParaRPr lang="en-US" altLang="zh-CN" sz="2800" kern="0">
              <a:solidFill>
                <a:schemeClr val="bg1">
                  <a:lumMod val="8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342900" indent="-34290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zh-CN" altLang="en-US" sz="2800" kern="0">
                <a:solidFill>
                  <a:schemeClr val="bg1">
                    <a:lumMod val="85000"/>
                  </a:schemeClr>
                </a:solidFill>
                <a:latin typeface="微软雅黑" pitchFamily="34" charset="-122"/>
                <a:ea typeface="微软雅黑" pitchFamily="34" charset="-122"/>
              </a:rPr>
              <a:t>三、</a:t>
            </a:r>
            <a:r>
              <a:rPr lang="zh-CN" altLang="en-US" sz="2800" kern="0" dirty="0">
                <a:solidFill>
                  <a:schemeClr val="bg1">
                    <a:lumMod val="85000"/>
                  </a:schemeClr>
                </a:solidFill>
                <a:latin typeface="微软雅黑" pitchFamily="34" charset="-122"/>
                <a:ea typeface="微软雅黑" pitchFamily="34" charset="-122"/>
              </a:rPr>
              <a:t>基于固态</a:t>
            </a:r>
            <a:r>
              <a:rPr lang="zh-CN" altLang="en-US" sz="2800" kern="0">
                <a:solidFill>
                  <a:schemeClr val="bg1">
                    <a:lumMod val="85000"/>
                  </a:schemeClr>
                </a:solidFill>
                <a:latin typeface="微软雅黑" pitchFamily="34" charset="-122"/>
                <a:ea typeface="微软雅黑" pitchFamily="34" charset="-122"/>
              </a:rPr>
              <a:t>量子存储器构建量子网络</a:t>
            </a:r>
            <a:endParaRPr lang="en-US" altLang="zh-CN" sz="2800" kern="0" dirty="0">
              <a:solidFill>
                <a:schemeClr val="bg1">
                  <a:lumMod val="8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500034" y="764528"/>
            <a:ext cx="8215370" cy="1588"/>
          </a:xfrm>
          <a:prstGeom prst="line">
            <a:avLst/>
          </a:prstGeom>
          <a:ln w="63500">
            <a:gradFill flip="none" rotWithShape="1">
              <a:gsLst>
                <a:gs pos="0">
                  <a:srgbClr val="FFC000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2071688" y="65088"/>
            <a:ext cx="4900612" cy="792162"/>
          </a:xfrm>
          <a:prstGeom prst="rect">
            <a:avLst/>
          </a:prstGeom>
          <a:noFill/>
        </p:spPr>
        <p:txBody>
          <a:bodyPr/>
          <a:lstStyle/>
          <a:p>
            <a:pPr algn="ctr" eaLnBrk="1" hangingPunct="1">
              <a:defRPr/>
            </a:pPr>
            <a:r>
              <a:rPr lang="zh-CN" altLang="en-US" sz="3600" b="1">
                <a:latin typeface="微软雅黑" pitchFamily="34" charset="-122"/>
                <a:ea typeface="微软雅黑" pitchFamily="34" charset="-122"/>
                <a:cs typeface="+mj-cs"/>
              </a:rPr>
              <a:t>报告内容</a:t>
            </a:r>
            <a:endParaRPr lang="zh-CN" altLang="en-US" sz="3600" b="1" dirty="0"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CA4BF7-748D-464B-BC82-EE3AD06E1631}" type="slidenum">
              <a:rPr lang="zh-CN" altLang="en-US" smtClean="0"/>
              <a:pPr>
                <a:defRPr/>
              </a:pPr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471963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529728" y="1052736"/>
            <a:ext cx="2170064" cy="72008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ts val="38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zh-CN" altLang="en-US" sz="240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路线图</a:t>
            </a:r>
            <a:r>
              <a:rPr kumimoji="0" lang="zh-CN" altLang="en-US" sz="2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：</a:t>
            </a:r>
            <a:endParaRPr kumimoji="0" lang="en-US" altLang="zh-CN" sz="2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500034" y="764528"/>
            <a:ext cx="8215370" cy="1588"/>
          </a:xfrm>
          <a:prstGeom prst="line">
            <a:avLst/>
          </a:prstGeom>
          <a:ln w="63500">
            <a:gradFill flip="none" rotWithShape="1">
              <a:gsLst>
                <a:gs pos="0">
                  <a:srgbClr val="FFC000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6"/>
          <p:cNvSpPr txBox="1">
            <a:spLocks noChangeArrowheads="1"/>
          </p:cNvSpPr>
          <p:nvPr/>
        </p:nvSpPr>
        <p:spPr>
          <a:xfrm>
            <a:off x="971600" y="116558"/>
            <a:ext cx="7128792" cy="649558"/>
          </a:xfrm>
          <a:prstGeom prst="rect">
            <a:avLst/>
          </a:prstGeom>
          <a:noFill/>
        </p:spPr>
        <p:txBody>
          <a:bodyPr/>
          <a:lstStyle/>
          <a:p>
            <a:pPr algn="ctr" eaLnBrk="1" hangingPunct="1">
              <a:defRPr/>
            </a:pPr>
            <a:r>
              <a:rPr lang="zh-CN" altLang="en-US" sz="3200" kern="0">
                <a:latin typeface="微软雅黑" pitchFamily="34" charset="-122"/>
                <a:ea typeface="微软雅黑" pitchFamily="34" charset="-122"/>
              </a:rPr>
              <a:t>基于固态量子存储器构建量子网络</a:t>
            </a:r>
            <a:endParaRPr lang="zh-CN" altLang="en-US" sz="3200" b="1" dirty="0"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CA4BF7-748D-464B-BC82-EE3AD06E1631}" type="slidenum">
              <a:rPr lang="zh-CN" altLang="en-US" smtClean="0"/>
              <a:pPr>
                <a:defRPr/>
              </a:pPr>
              <a:t>30</a:t>
            </a:fld>
            <a:endParaRPr lang="en-US" altLang="zh-CN"/>
          </a:p>
        </p:txBody>
      </p:sp>
      <p:sp>
        <p:nvSpPr>
          <p:cNvPr id="35" name="圆角矩形 41">
            <a:extLst>
              <a:ext uri="{FF2B5EF4-FFF2-40B4-BE49-F238E27FC236}">
                <a16:creationId xmlns:a16="http://schemas.microsoft.com/office/drawing/2014/main" id="{B8DB6DD2-36BB-4A80-BF61-308702FB4932}"/>
              </a:ext>
            </a:extLst>
          </p:cNvPr>
          <p:cNvSpPr/>
          <p:nvPr/>
        </p:nvSpPr>
        <p:spPr>
          <a:xfrm>
            <a:off x="396900" y="3358733"/>
            <a:ext cx="1125980" cy="657384"/>
          </a:xfrm>
          <a:prstGeom prst="roundRect">
            <a:avLst/>
          </a:prstGeom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6" name="右箭头 8">
            <a:extLst>
              <a:ext uri="{FF2B5EF4-FFF2-40B4-BE49-F238E27FC236}">
                <a16:creationId xmlns:a16="http://schemas.microsoft.com/office/drawing/2014/main" id="{5F51D678-F604-46D1-90E6-910A4DA8DBFC}"/>
              </a:ext>
            </a:extLst>
          </p:cNvPr>
          <p:cNvSpPr/>
          <p:nvPr/>
        </p:nvSpPr>
        <p:spPr>
          <a:xfrm>
            <a:off x="179512" y="4004863"/>
            <a:ext cx="6850584" cy="360040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TextBox 17">
            <a:extLst>
              <a:ext uri="{FF2B5EF4-FFF2-40B4-BE49-F238E27FC236}">
                <a16:creationId xmlns:a16="http://schemas.microsoft.com/office/drawing/2014/main" id="{07EC98FF-7606-4DF4-B2D3-3F389DECB8CB}"/>
              </a:ext>
            </a:extLst>
          </p:cNvPr>
          <p:cNvSpPr txBox="1"/>
          <p:nvPr/>
        </p:nvSpPr>
        <p:spPr>
          <a:xfrm>
            <a:off x="395536" y="3493477"/>
            <a:ext cx="1137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>
                    <a:lumMod val="85000"/>
                  </a:schemeClr>
                </a:solidFill>
                <a:latin typeface="微软雅黑" pitchFamily="34" charset="-122"/>
                <a:ea typeface="微软雅黑" pitchFamily="34" charset="-122"/>
              </a:rPr>
              <a:t>高保真度</a:t>
            </a:r>
          </a:p>
        </p:txBody>
      </p:sp>
      <p:sp>
        <p:nvSpPr>
          <p:cNvPr id="43" name="圆角矩形 27">
            <a:extLst>
              <a:ext uri="{FF2B5EF4-FFF2-40B4-BE49-F238E27FC236}">
                <a16:creationId xmlns:a16="http://schemas.microsoft.com/office/drawing/2014/main" id="{ED995A09-62BC-482C-81D3-0641FE71756C}"/>
              </a:ext>
            </a:extLst>
          </p:cNvPr>
          <p:cNvSpPr/>
          <p:nvPr/>
        </p:nvSpPr>
        <p:spPr>
          <a:xfrm>
            <a:off x="7030096" y="3792291"/>
            <a:ext cx="1440160" cy="774546"/>
          </a:xfrm>
          <a:prstGeom prst="roundRect">
            <a:avLst/>
          </a:prstGeom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8" name="TextBox 28">
            <a:extLst>
              <a:ext uri="{FF2B5EF4-FFF2-40B4-BE49-F238E27FC236}">
                <a16:creationId xmlns:a16="http://schemas.microsoft.com/office/drawing/2014/main" id="{FD76B7D5-3BCD-401F-A1D0-41ABC6347D36}"/>
              </a:ext>
            </a:extLst>
          </p:cNvPr>
          <p:cNvSpPr txBox="1"/>
          <p:nvPr/>
        </p:nvSpPr>
        <p:spPr>
          <a:xfrm>
            <a:off x="7174112" y="3872881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>
                    <a:lumMod val="85000"/>
                  </a:schemeClr>
                </a:solidFill>
                <a:latin typeface="微软雅黑" pitchFamily="34" charset="-122"/>
                <a:ea typeface="微软雅黑" pitchFamily="34" charset="-122"/>
              </a:rPr>
              <a:t>量子中继，</a:t>
            </a:r>
            <a:endParaRPr lang="en-US" altLang="zh-CN" b="1" dirty="0">
              <a:solidFill>
                <a:schemeClr val="bg1">
                  <a:lumMod val="8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b="1" dirty="0">
                <a:solidFill>
                  <a:schemeClr val="bg1">
                    <a:lumMod val="85000"/>
                  </a:schemeClr>
                </a:solidFill>
                <a:latin typeface="微软雅黑" pitchFamily="34" charset="-122"/>
                <a:ea typeface="微软雅黑" pitchFamily="34" charset="-122"/>
              </a:rPr>
              <a:t>量子</a:t>
            </a:r>
            <a:r>
              <a:rPr lang="en-US" altLang="zh-CN" b="1" dirty="0">
                <a:solidFill>
                  <a:schemeClr val="bg1">
                    <a:lumMod val="85000"/>
                  </a:schemeClr>
                </a:solidFill>
                <a:latin typeface="微软雅黑" pitchFamily="34" charset="-122"/>
                <a:ea typeface="微软雅黑" pitchFamily="34" charset="-122"/>
              </a:rPr>
              <a:t>U</a:t>
            </a:r>
            <a:r>
              <a:rPr lang="zh-CN" altLang="en-US" b="1" dirty="0">
                <a:solidFill>
                  <a:schemeClr val="bg1">
                    <a:lumMod val="85000"/>
                  </a:schemeClr>
                </a:solidFill>
                <a:latin typeface="微软雅黑" pitchFamily="34" charset="-122"/>
                <a:ea typeface="微软雅黑" pitchFamily="34" charset="-122"/>
              </a:rPr>
              <a:t>盘</a:t>
            </a:r>
          </a:p>
        </p:txBody>
      </p:sp>
      <p:sp>
        <p:nvSpPr>
          <p:cNvPr id="49" name="圆角矩形 16">
            <a:extLst>
              <a:ext uri="{FF2B5EF4-FFF2-40B4-BE49-F238E27FC236}">
                <a16:creationId xmlns:a16="http://schemas.microsoft.com/office/drawing/2014/main" id="{679D261E-7BEF-4994-929C-A1CCAFC34AA7}"/>
              </a:ext>
            </a:extLst>
          </p:cNvPr>
          <p:cNvSpPr/>
          <p:nvPr/>
        </p:nvSpPr>
        <p:spPr>
          <a:xfrm>
            <a:off x="3507980" y="3368999"/>
            <a:ext cx="1125980" cy="657384"/>
          </a:xfrm>
          <a:prstGeom prst="roundRect">
            <a:avLst/>
          </a:prstGeom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0" name="TextBox 20">
            <a:extLst>
              <a:ext uri="{FF2B5EF4-FFF2-40B4-BE49-F238E27FC236}">
                <a16:creationId xmlns:a16="http://schemas.microsoft.com/office/drawing/2014/main" id="{2D7DBCC4-582A-413E-9594-3B3240A0A121}"/>
              </a:ext>
            </a:extLst>
          </p:cNvPr>
          <p:cNvSpPr txBox="1"/>
          <p:nvPr/>
        </p:nvSpPr>
        <p:spPr>
          <a:xfrm>
            <a:off x="3506616" y="3503743"/>
            <a:ext cx="1137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>
                    <a:lumMod val="85000"/>
                  </a:schemeClr>
                </a:solidFill>
                <a:latin typeface="微软雅黑" pitchFamily="34" charset="-122"/>
                <a:ea typeface="微软雅黑" pitchFamily="34" charset="-122"/>
              </a:rPr>
              <a:t>可集成</a:t>
            </a:r>
          </a:p>
        </p:txBody>
      </p:sp>
      <p:cxnSp>
        <p:nvCxnSpPr>
          <p:cNvPr id="51" name="直接箭头连接符 50">
            <a:extLst>
              <a:ext uri="{FF2B5EF4-FFF2-40B4-BE49-F238E27FC236}">
                <a16:creationId xmlns:a16="http://schemas.microsoft.com/office/drawing/2014/main" id="{826918E0-099B-46F5-B7AE-6AFDCBD32F37}"/>
              </a:ext>
            </a:extLst>
          </p:cNvPr>
          <p:cNvCxnSpPr/>
          <p:nvPr/>
        </p:nvCxnSpPr>
        <p:spPr>
          <a:xfrm>
            <a:off x="3995936" y="4054642"/>
            <a:ext cx="0" cy="929140"/>
          </a:xfrm>
          <a:prstGeom prst="straightConnector1">
            <a:avLst/>
          </a:prstGeom>
          <a:ln w="63500">
            <a:solidFill>
              <a:schemeClr val="bg1">
                <a:lumMod val="8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箭头连接符 51">
            <a:extLst>
              <a:ext uri="{FF2B5EF4-FFF2-40B4-BE49-F238E27FC236}">
                <a16:creationId xmlns:a16="http://schemas.microsoft.com/office/drawing/2014/main" id="{65FFE26F-6D9E-49B1-97D2-BF7253157D81}"/>
              </a:ext>
            </a:extLst>
          </p:cNvPr>
          <p:cNvCxnSpPr/>
          <p:nvPr/>
        </p:nvCxnSpPr>
        <p:spPr>
          <a:xfrm>
            <a:off x="7757400" y="4565498"/>
            <a:ext cx="0" cy="624357"/>
          </a:xfrm>
          <a:prstGeom prst="straightConnector1">
            <a:avLst/>
          </a:prstGeom>
          <a:ln w="63500">
            <a:solidFill>
              <a:schemeClr val="bg1">
                <a:lumMod val="8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CAB7316C-B24B-44D1-8ADE-CF5836578758}"/>
              </a:ext>
            </a:extLst>
          </p:cNvPr>
          <p:cNvGrpSpPr/>
          <p:nvPr/>
        </p:nvGrpSpPr>
        <p:grpSpPr>
          <a:xfrm>
            <a:off x="6038176" y="5180919"/>
            <a:ext cx="2998320" cy="666209"/>
            <a:chOff x="758708" y="5661248"/>
            <a:chExt cx="2592289" cy="666209"/>
          </a:xfrm>
        </p:grpSpPr>
        <p:sp>
          <p:nvSpPr>
            <p:cNvPr id="65" name="圆角矩形 39">
              <a:extLst>
                <a:ext uri="{FF2B5EF4-FFF2-40B4-BE49-F238E27FC236}">
                  <a16:creationId xmlns:a16="http://schemas.microsoft.com/office/drawing/2014/main" id="{83E9E19E-4020-4585-8888-2C4FE12156BF}"/>
                </a:ext>
              </a:extLst>
            </p:cNvPr>
            <p:cNvSpPr/>
            <p:nvPr/>
          </p:nvSpPr>
          <p:spPr>
            <a:xfrm>
              <a:off x="860728" y="5661248"/>
              <a:ext cx="2343120" cy="666209"/>
            </a:xfrm>
            <a:prstGeom prst="round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0000FF"/>
                </a:solidFill>
              </a:endParaRPr>
            </a:p>
          </p:txBody>
        </p:sp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DFAE65F2-E373-4201-BF72-6A089E122B2F}"/>
                </a:ext>
              </a:extLst>
            </p:cNvPr>
            <p:cNvSpPr/>
            <p:nvPr/>
          </p:nvSpPr>
          <p:spPr>
            <a:xfrm>
              <a:off x="758708" y="5681126"/>
              <a:ext cx="259228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altLang="zh-CN" b="1" dirty="0">
                  <a:solidFill>
                    <a:schemeClr val="bg1">
                      <a:lumMod val="8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Nature 2021</a:t>
              </a:r>
            </a:p>
            <a:p>
              <a:pPr algn="ctr" eaLnBrk="1" hangingPunct="1"/>
              <a:r>
                <a:rPr lang="en-US" altLang="zh-CN" b="1" dirty="0">
                  <a:solidFill>
                    <a:schemeClr val="bg1">
                      <a:lumMod val="8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Nature </a:t>
              </a:r>
              <a:r>
                <a:rPr lang="en-US" altLang="zh-CN" b="1" dirty="0" err="1">
                  <a:solidFill>
                    <a:schemeClr val="bg1">
                      <a:lumMod val="8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Commun</a:t>
              </a:r>
              <a:r>
                <a:rPr lang="en-US" altLang="zh-CN" b="1" dirty="0">
                  <a:solidFill>
                    <a:schemeClr val="bg1">
                      <a:lumMod val="8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. 2021b</a:t>
              </a:r>
            </a:p>
          </p:txBody>
        </p:sp>
      </p:grpSp>
      <p:cxnSp>
        <p:nvCxnSpPr>
          <p:cNvPr id="67" name="直接箭头连接符 66">
            <a:extLst>
              <a:ext uri="{FF2B5EF4-FFF2-40B4-BE49-F238E27FC236}">
                <a16:creationId xmlns:a16="http://schemas.microsoft.com/office/drawing/2014/main" id="{752D1AEE-87BB-4AFD-A965-DC9E20EED558}"/>
              </a:ext>
            </a:extLst>
          </p:cNvPr>
          <p:cNvCxnSpPr/>
          <p:nvPr/>
        </p:nvCxnSpPr>
        <p:spPr>
          <a:xfrm>
            <a:off x="898004" y="4021753"/>
            <a:ext cx="0" cy="1057514"/>
          </a:xfrm>
          <a:prstGeom prst="straightConnector1">
            <a:avLst/>
          </a:prstGeom>
          <a:ln w="63500">
            <a:solidFill>
              <a:schemeClr val="bg1">
                <a:lumMod val="8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8666C38B-54B7-401A-A5F6-2B532D44D053}"/>
              </a:ext>
            </a:extLst>
          </p:cNvPr>
          <p:cNvGrpSpPr/>
          <p:nvPr/>
        </p:nvGrpSpPr>
        <p:grpSpPr>
          <a:xfrm>
            <a:off x="296360" y="5092447"/>
            <a:ext cx="1224136" cy="576064"/>
            <a:chOff x="539552" y="5661248"/>
            <a:chExt cx="2664296" cy="576064"/>
          </a:xfrm>
        </p:grpSpPr>
        <p:sp>
          <p:nvSpPr>
            <p:cNvPr id="69" name="圆角矩形 45">
              <a:extLst>
                <a:ext uri="{FF2B5EF4-FFF2-40B4-BE49-F238E27FC236}">
                  <a16:creationId xmlns:a16="http://schemas.microsoft.com/office/drawing/2014/main" id="{C34E81B5-6928-45E1-9426-A33E9E86EADA}"/>
                </a:ext>
              </a:extLst>
            </p:cNvPr>
            <p:cNvSpPr/>
            <p:nvPr/>
          </p:nvSpPr>
          <p:spPr>
            <a:xfrm>
              <a:off x="539552" y="5661248"/>
              <a:ext cx="2664296" cy="576064"/>
            </a:xfrm>
            <a:prstGeom prst="round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70" name="矩形 69">
              <a:extLst>
                <a:ext uri="{FF2B5EF4-FFF2-40B4-BE49-F238E27FC236}">
                  <a16:creationId xmlns:a16="http://schemas.microsoft.com/office/drawing/2014/main" id="{7A0C3AF6-659C-49EA-9DE6-0F981A1CD4A2}"/>
                </a:ext>
              </a:extLst>
            </p:cNvPr>
            <p:cNvSpPr/>
            <p:nvPr/>
          </p:nvSpPr>
          <p:spPr>
            <a:xfrm>
              <a:off x="585455" y="5758656"/>
              <a:ext cx="259228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altLang="zh-CN" b="1" dirty="0">
                  <a:solidFill>
                    <a:schemeClr val="bg1">
                      <a:lumMod val="8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PRL 2012</a:t>
              </a:r>
            </a:p>
          </p:txBody>
        </p:sp>
      </p:grpSp>
      <p:sp>
        <p:nvSpPr>
          <p:cNvPr id="71" name="圆角矩形 52">
            <a:extLst>
              <a:ext uri="{FF2B5EF4-FFF2-40B4-BE49-F238E27FC236}">
                <a16:creationId xmlns:a16="http://schemas.microsoft.com/office/drawing/2014/main" id="{B7595D37-7E04-4C1F-9023-430CC7CADC3D}"/>
              </a:ext>
            </a:extLst>
          </p:cNvPr>
          <p:cNvSpPr/>
          <p:nvPr/>
        </p:nvSpPr>
        <p:spPr>
          <a:xfrm>
            <a:off x="4932040" y="3358733"/>
            <a:ext cx="1800200" cy="657384"/>
          </a:xfrm>
          <a:prstGeom prst="roundRect">
            <a:avLst/>
          </a:prstGeom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2" name="TextBox 53">
            <a:extLst>
              <a:ext uri="{FF2B5EF4-FFF2-40B4-BE49-F238E27FC236}">
                <a16:creationId xmlns:a16="http://schemas.microsoft.com/office/drawing/2014/main" id="{2E330138-0DA5-41AD-987F-9437B972CBB0}"/>
              </a:ext>
            </a:extLst>
          </p:cNvPr>
          <p:cNvSpPr txBox="1"/>
          <p:nvPr/>
        </p:nvSpPr>
        <p:spPr>
          <a:xfrm>
            <a:off x="5054790" y="3493477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latin typeface="微软雅黑" pitchFamily="34" charset="-122"/>
                <a:ea typeface="微软雅黑" pitchFamily="34" charset="-122"/>
              </a:rPr>
              <a:t>超长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寿命存储</a:t>
            </a:r>
          </a:p>
        </p:txBody>
      </p:sp>
      <p:cxnSp>
        <p:nvCxnSpPr>
          <p:cNvPr id="73" name="直接箭头连接符 72">
            <a:extLst>
              <a:ext uri="{FF2B5EF4-FFF2-40B4-BE49-F238E27FC236}">
                <a16:creationId xmlns:a16="http://schemas.microsoft.com/office/drawing/2014/main" id="{A090177D-3A06-46F1-A7A0-EE451E5B4F93}"/>
              </a:ext>
            </a:extLst>
          </p:cNvPr>
          <p:cNvCxnSpPr/>
          <p:nvPr/>
        </p:nvCxnSpPr>
        <p:spPr>
          <a:xfrm flipV="1">
            <a:off x="5851856" y="2620103"/>
            <a:ext cx="0" cy="737802"/>
          </a:xfrm>
          <a:prstGeom prst="straightConnector1">
            <a:avLst/>
          </a:prstGeom>
          <a:ln w="63500">
            <a:gradFill flip="none" rotWithShape="1">
              <a:gsLst>
                <a:gs pos="0">
                  <a:srgbClr val="FFC000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1"/>
              <a:tileRect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B8F15684-D108-4A49-B739-E0EA5B98AA0B}"/>
              </a:ext>
            </a:extLst>
          </p:cNvPr>
          <p:cNvGrpSpPr/>
          <p:nvPr/>
        </p:nvGrpSpPr>
        <p:grpSpPr>
          <a:xfrm>
            <a:off x="4427984" y="2161301"/>
            <a:ext cx="2808312" cy="426446"/>
            <a:chOff x="539552" y="5634824"/>
            <a:chExt cx="2664296" cy="602488"/>
          </a:xfrm>
        </p:grpSpPr>
        <p:sp>
          <p:nvSpPr>
            <p:cNvPr id="75" name="圆角矩形 56">
              <a:extLst>
                <a:ext uri="{FF2B5EF4-FFF2-40B4-BE49-F238E27FC236}">
                  <a16:creationId xmlns:a16="http://schemas.microsoft.com/office/drawing/2014/main" id="{A648C67A-4ECE-4600-BE28-39A4CCAE504A}"/>
                </a:ext>
              </a:extLst>
            </p:cNvPr>
            <p:cNvSpPr/>
            <p:nvPr/>
          </p:nvSpPr>
          <p:spPr>
            <a:xfrm>
              <a:off x="539552" y="5661248"/>
              <a:ext cx="2664296" cy="576064"/>
            </a:xfrm>
            <a:prstGeom prst="roundRect">
              <a:avLst/>
            </a:prstGeom>
            <a:ln>
              <a:solidFill>
                <a:srgbClr val="0000CC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0000FF"/>
                </a:solidFill>
              </a:endParaRPr>
            </a:p>
          </p:txBody>
        </p:sp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CBBAD1C5-C89F-45AA-A66C-639B463F3B60}"/>
                </a:ext>
              </a:extLst>
            </p:cNvPr>
            <p:cNvSpPr/>
            <p:nvPr/>
          </p:nvSpPr>
          <p:spPr>
            <a:xfrm>
              <a:off x="585454" y="5634824"/>
              <a:ext cx="2592289" cy="5217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altLang="zh-CN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Nature </a:t>
              </a:r>
              <a:r>
                <a:rPr lang="en-US" altLang="zh-CN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Commun</a:t>
              </a:r>
              <a:r>
                <a:rPr lang="en-US" altLang="zh-CN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. 2021a</a:t>
              </a:r>
            </a:p>
          </p:txBody>
        </p:sp>
      </p:grpSp>
      <p:sp>
        <p:nvSpPr>
          <p:cNvPr id="77" name="圆角矩形 58">
            <a:extLst>
              <a:ext uri="{FF2B5EF4-FFF2-40B4-BE49-F238E27FC236}">
                <a16:creationId xmlns:a16="http://schemas.microsoft.com/office/drawing/2014/main" id="{1C932B52-E7B5-4270-8DEE-9C8708E9D045}"/>
              </a:ext>
            </a:extLst>
          </p:cNvPr>
          <p:cNvSpPr/>
          <p:nvPr/>
        </p:nvSpPr>
        <p:spPr>
          <a:xfrm>
            <a:off x="1835696" y="3358733"/>
            <a:ext cx="1348920" cy="675106"/>
          </a:xfrm>
          <a:prstGeom prst="roundRect">
            <a:avLst/>
          </a:prstGeom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8" name="TextBox 59">
            <a:extLst>
              <a:ext uri="{FF2B5EF4-FFF2-40B4-BE49-F238E27FC236}">
                <a16:creationId xmlns:a16="http://schemas.microsoft.com/office/drawing/2014/main" id="{49961740-AC38-4CB3-8541-9600038D4392}"/>
              </a:ext>
            </a:extLst>
          </p:cNvPr>
          <p:cNvSpPr txBox="1"/>
          <p:nvPr/>
        </p:nvSpPr>
        <p:spPr>
          <a:xfrm>
            <a:off x="1847556" y="3502769"/>
            <a:ext cx="1431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>
                    <a:lumMod val="85000"/>
                  </a:schemeClr>
                </a:solidFill>
                <a:latin typeface="微软雅黑" pitchFamily="34" charset="-122"/>
                <a:ea typeface="微软雅黑" pitchFamily="34" charset="-122"/>
              </a:rPr>
              <a:t>宽带大容量</a:t>
            </a:r>
          </a:p>
        </p:txBody>
      </p:sp>
      <p:sp>
        <p:nvSpPr>
          <p:cNvPr id="79" name="圆角矩形 60">
            <a:extLst>
              <a:ext uri="{FF2B5EF4-FFF2-40B4-BE49-F238E27FC236}">
                <a16:creationId xmlns:a16="http://schemas.microsoft.com/office/drawing/2014/main" id="{4CA51B4D-921C-4E6F-9602-54C5BFEC2210}"/>
              </a:ext>
            </a:extLst>
          </p:cNvPr>
          <p:cNvSpPr/>
          <p:nvPr/>
        </p:nvSpPr>
        <p:spPr>
          <a:xfrm>
            <a:off x="1402060" y="1891144"/>
            <a:ext cx="2449860" cy="1015663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00FF"/>
              </a:solidFill>
            </a:endParaRPr>
          </a:p>
        </p:txBody>
      </p:sp>
      <p:cxnSp>
        <p:nvCxnSpPr>
          <p:cNvPr id="80" name="直接箭头连接符 79">
            <a:extLst>
              <a:ext uri="{FF2B5EF4-FFF2-40B4-BE49-F238E27FC236}">
                <a16:creationId xmlns:a16="http://schemas.microsoft.com/office/drawing/2014/main" id="{48F3B425-95A1-488E-8C0B-F3B1D0681ABF}"/>
              </a:ext>
            </a:extLst>
          </p:cNvPr>
          <p:cNvCxnSpPr/>
          <p:nvPr/>
        </p:nvCxnSpPr>
        <p:spPr>
          <a:xfrm flipV="1">
            <a:off x="2555776" y="2926903"/>
            <a:ext cx="0" cy="429269"/>
          </a:xfrm>
          <a:prstGeom prst="straightConnector1">
            <a:avLst/>
          </a:prstGeom>
          <a:ln w="63500">
            <a:solidFill>
              <a:schemeClr val="bg1">
                <a:lumMod val="8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矩形 80">
            <a:extLst>
              <a:ext uri="{FF2B5EF4-FFF2-40B4-BE49-F238E27FC236}">
                <a16:creationId xmlns:a16="http://schemas.microsoft.com/office/drawing/2014/main" id="{46B8CBFC-A652-4212-90E8-507A08F56643}"/>
              </a:ext>
            </a:extLst>
          </p:cNvPr>
          <p:cNvSpPr/>
          <p:nvPr/>
        </p:nvSpPr>
        <p:spPr>
          <a:xfrm>
            <a:off x="1402060" y="1891144"/>
            <a:ext cx="24498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ts val="2400"/>
              </a:lnSpc>
            </a:pPr>
            <a:r>
              <a:rPr lang="en-US" altLang="zh-CN" b="1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Nature </a:t>
            </a:r>
            <a:r>
              <a:rPr lang="en-US" altLang="zh-CN" b="1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Commun</a:t>
            </a:r>
            <a:r>
              <a:rPr lang="en-US" altLang="zh-CN" b="1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b="1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2015</a:t>
            </a:r>
          </a:p>
          <a:p>
            <a:pPr eaLnBrk="1" hangingPunct="1">
              <a:lnSpc>
                <a:spcPts val="2400"/>
              </a:lnSpc>
            </a:pPr>
            <a:r>
              <a:rPr lang="en-US" altLang="zh-CN" b="1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PRL 2015</a:t>
            </a:r>
          </a:p>
          <a:p>
            <a:pPr eaLnBrk="1" hangingPunct="1">
              <a:lnSpc>
                <a:spcPts val="2400"/>
              </a:lnSpc>
            </a:pPr>
            <a:r>
              <a:rPr lang="en-US" altLang="zh-CN" b="1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Nature </a:t>
            </a:r>
            <a:r>
              <a:rPr lang="en-US" altLang="zh-CN" b="1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</a:t>
            </a:r>
            <a:r>
              <a:rPr lang="en-US" altLang="zh-CN" b="1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2018</a:t>
            </a:r>
          </a:p>
        </p:txBody>
      </p:sp>
      <p:sp>
        <p:nvSpPr>
          <p:cNvPr id="82" name="圆角矩形 25">
            <a:extLst>
              <a:ext uri="{FF2B5EF4-FFF2-40B4-BE49-F238E27FC236}">
                <a16:creationId xmlns:a16="http://schemas.microsoft.com/office/drawing/2014/main" id="{F164E946-7993-4B21-BB82-3D20280CB997}"/>
              </a:ext>
            </a:extLst>
          </p:cNvPr>
          <p:cNvSpPr/>
          <p:nvPr/>
        </p:nvSpPr>
        <p:spPr>
          <a:xfrm>
            <a:off x="3275856" y="5013176"/>
            <a:ext cx="1451769" cy="992836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83" name="矩形 82">
            <a:extLst>
              <a:ext uri="{FF2B5EF4-FFF2-40B4-BE49-F238E27FC236}">
                <a16:creationId xmlns:a16="http://schemas.microsoft.com/office/drawing/2014/main" id="{1F5EF082-C69F-4F95-9DF1-4BA7FFAB1B8A}"/>
              </a:ext>
            </a:extLst>
          </p:cNvPr>
          <p:cNvSpPr/>
          <p:nvPr/>
        </p:nvSpPr>
        <p:spPr>
          <a:xfrm>
            <a:off x="3406675" y="5037560"/>
            <a:ext cx="1381349" cy="992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ts val="2400"/>
              </a:lnSpc>
            </a:pPr>
            <a:r>
              <a:rPr lang="en-US" altLang="zh-CN" b="1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PRL 2020</a:t>
            </a:r>
          </a:p>
          <a:p>
            <a:pPr eaLnBrk="1" hangingPunct="1">
              <a:lnSpc>
                <a:spcPts val="2400"/>
              </a:lnSpc>
            </a:pPr>
            <a:r>
              <a:rPr lang="en-US" altLang="zh-CN" b="1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PRL 2022a</a:t>
            </a:r>
          </a:p>
          <a:p>
            <a:pPr eaLnBrk="1" hangingPunct="1">
              <a:lnSpc>
                <a:spcPts val="2400"/>
              </a:lnSpc>
            </a:pPr>
            <a:r>
              <a:rPr lang="en-US" altLang="zh-CN" b="1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PRL 2022b</a:t>
            </a:r>
          </a:p>
        </p:txBody>
      </p:sp>
    </p:spTree>
    <p:extLst>
      <p:ext uri="{BB962C8B-B14F-4D97-AF65-F5344CB8AC3E}">
        <p14:creationId xmlns:p14="http://schemas.microsoft.com/office/powerpoint/2010/main" val="2021579588"/>
      </p:ext>
    </p:extLst>
  </p:cSld>
  <p:clrMapOvr>
    <a:masterClrMapping/>
  </p:clrMapOvr>
  <p:transition spd="slow" advTm="3164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/>
        </p:nvCxnSpPr>
        <p:spPr>
          <a:xfrm>
            <a:off x="500034" y="764528"/>
            <a:ext cx="8215370" cy="1588"/>
          </a:xfrm>
          <a:prstGeom prst="line">
            <a:avLst/>
          </a:prstGeom>
          <a:ln w="63500">
            <a:gradFill flip="none" rotWithShape="1">
              <a:gsLst>
                <a:gs pos="0">
                  <a:srgbClr val="FFC000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114" y="2671431"/>
            <a:ext cx="2685286" cy="351804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2645811"/>
            <a:ext cx="4058222" cy="13683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7744" y="3573016"/>
            <a:ext cx="2875806" cy="261645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827584" y="6372036"/>
            <a:ext cx="6551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超冷原子气体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: 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人工调控色散导致超慢光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→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压窄光脉冲空间长度</a:t>
            </a:r>
            <a:endParaRPr lang="zh-CN" altLang="en-US" dirty="0"/>
          </a:p>
        </p:txBody>
      </p:sp>
      <p:sp>
        <p:nvSpPr>
          <p:cNvPr id="24" name="矩形 23"/>
          <p:cNvSpPr/>
          <p:nvPr/>
        </p:nvSpPr>
        <p:spPr>
          <a:xfrm>
            <a:off x="978848" y="4655960"/>
            <a:ext cx="10664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v=c/n</a:t>
            </a:r>
            <a:r>
              <a:rPr lang="en-US" altLang="zh-CN" baseline="-25000" dirty="0">
                <a:latin typeface="微软雅黑" pitchFamily="34" charset="-122"/>
                <a:ea typeface="微软雅黑" pitchFamily="34" charset="-122"/>
              </a:rPr>
              <a:t>g</a:t>
            </a:r>
          </a:p>
          <a:p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L=v*t</a:t>
            </a:r>
            <a:endParaRPr lang="zh-CN" altLang="en-US" dirty="0"/>
          </a:p>
        </p:txBody>
      </p:sp>
      <p:sp>
        <p:nvSpPr>
          <p:cNvPr id="13" name="Rectangle 6"/>
          <p:cNvSpPr txBox="1">
            <a:spLocks noChangeArrowheads="1"/>
          </p:cNvSpPr>
          <p:nvPr/>
        </p:nvSpPr>
        <p:spPr>
          <a:xfrm>
            <a:off x="971600" y="116558"/>
            <a:ext cx="7128792" cy="649558"/>
          </a:xfrm>
          <a:prstGeom prst="rect">
            <a:avLst/>
          </a:prstGeom>
          <a:noFill/>
        </p:spPr>
        <p:txBody>
          <a:bodyPr/>
          <a:lstStyle/>
          <a:p>
            <a:pPr algn="ctr" eaLnBrk="1" hangingPunct="1">
              <a:defRPr/>
            </a:pPr>
            <a:r>
              <a:rPr lang="zh-CN" altLang="en-US" sz="3200" kern="0" dirty="0">
                <a:latin typeface="微软雅黑" pitchFamily="34" charset="-122"/>
                <a:ea typeface="微软雅黑" pitchFamily="34" charset="-122"/>
              </a:rPr>
              <a:t>超长寿命光存储</a:t>
            </a:r>
            <a:endParaRPr lang="zh-CN" altLang="en-US" sz="3200" b="1" dirty="0"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539551" y="980728"/>
            <a:ext cx="8067799" cy="1531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342900" indent="-342900">
              <a:lnSpc>
                <a:spcPts val="3000"/>
              </a:lnSpc>
              <a:spcBef>
                <a:spcPts val="1200"/>
              </a:spcBef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光速</a:t>
            </a:r>
            <a:r>
              <a:rPr lang="en-US" altLang="zh-CN" sz="2400" dirty="0">
                <a:latin typeface="微软雅黑" pitchFamily="34" charset="-122"/>
                <a:ea typeface="微软雅黑" pitchFamily="34" charset="-122"/>
              </a:rPr>
              <a:t>30</a:t>
            </a: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万公里每秒，是信息传输的最佳媒介</a:t>
            </a:r>
            <a:endParaRPr lang="en-US" altLang="zh-CN" sz="240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lnSpc>
                <a:spcPts val="3000"/>
              </a:lnSpc>
              <a:spcBef>
                <a:spcPts val="1200"/>
              </a:spcBef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光的捕获及存储是有效利用光场的前提</a:t>
            </a:r>
            <a:endParaRPr lang="en-US" altLang="zh-CN" sz="240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lnSpc>
                <a:spcPts val="3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慢光：</a:t>
            </a:r>
            <a:r>
              <a:rPr lang="en-US" altLang="zh-CN" sz="2400" dirty="0">
                <a:latin typeface="微软雅黑" pitchFamily="34" charset="-122"/>
                <a:ea typeface="微软雅黑" pitchFamily="34" charset="-122"/>
              </a:rPr>
              <a:t>1999</a:t>
            </a: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年，利用超冷原子把光的速度降到</a:t>
            </a:r>
            <a:r>
              <a:rPr lang="en-US" altLang="zh-CN" sz="2400" dirty="0">
                <a:latin typeface="微软雅黑" pitchFamily="34" charset="-122"/>
                <a:ea typeface="微软雅黑" pitchFamily="34" charset="-122"/>
              </a:rPr>
              <a:t>17m/s</a:t>
            </a:r>
          </a:p>
        </p:txBody>
      </p:sp>
    </p:spTree>
    <p:extLst>
      <p:ext uri="{BB962C8B-B14F-4D97-AF65-F5344CB8AC3E}">
        <p14:creationId xmlns:p14="http://schemas.microsoft.com/office/powerpoint/2010/main" val="37097205"/>
      </p:ext>
    </p:extLst>
  </p:cSld>
  <p:clrMapOvr>
    <a:masterClrMapping/>
  </p:clrMapOvr>
  <p:transition spd="slow" advTm="3216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/>
        </p:nvCxnSpPr>
        <p:spPr>
          <a:xfrm>
            <a:off x="500034" y="764528"/>
            <a:ext cx="8215370" cy="1588"/>
          </a:xfrm>
          <a:prstGeom prst="line">
            <a:avLst/>
          </a:prstGeom>
          <a:ln w="63500">
            <a:gradFill flip="none" rotWithShape="1">
              <a:gsLst>
                <a:gs pos="0">
                  <a:srgbClr val="FFC000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1" y="1625414"/>
            <a:ext cx="7366794" cy="1697897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4788024" y="6158408"/>
            <a:ext cx="40126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分钟图像存储，没有相位相干存储。</a:t>
            </a:r>
            <a:endParaRPr lang="en-US" altLang="zh-CN" dirty="0"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光存储时间的世界记录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7236296" y="2277565"/>
            <a:ext cx="1217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2013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）</a:t>
            </a:r>
            <a:endParaRPr lang="zh-CN" altLang="en-US" dirty="0"/>
          </a:p>
        </p:txBody>
      </p:sp>
      <p:sp>
        <p:nvSpPr>
          <p:cNvPr id="15" name="Rectangle 6"/>
          <p:cNvSpPr txBox="1">
            <a:spLocks noChangeArrowheads="1"/>
          </p:cNvSpPr>
          <p:nvPr/>
        </p:nvSpPr>
        <p:spPr>
          <a:xfrm>
            <a:off x="971600" y="116558"/>
            <a:ext cx="7128792" cy="649558"/>
          </a:xfrm>
          <a:prstGeom prst="rect">
            <a:avLst/>
          </a:prstGeom>
          <a:noFill/>
        </p:spPr>
        <p:txBody>
          <a:bodyPr/>
          <a:lstStyle/>
          <a:p>
            <a:pPr algn="ctr" eaLnBrk="1" hangingPunct="1">
              <a:defRPr/>
            </a:pPr>
            <a:r>
              <a:rPr lang="zh-CN" altLang="en-US" sz="3200" kern="0" dirty="0">
                <a:latin typeface="微软雅黑" pitchFamily="34" charset="-122"/>
                <a:ea typeface="微软雅黑" pitchFamily="34" charset="-122"/>
              </a:rPr>
              <a:t>超长寿命光存储</a:t>
            </a:r>
            <a:endParaRPr lang="zh-CN" altLang="en-US" sz="3200" b="1" dirty="0"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4204" y="3669332"/>
            <a:ext cx="3806457" cy="246429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4" y="3663138"/>
            <a:ext cx="2908427" cy="2369071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1106075" y="6237312"/>
            <a:ext cx="2652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>
                <a:latin typeface="微软雅黑" pitchFamily="34" charset="-122"/>
                <a:ea typeface="微软雅黑" pitchFamily="34" charset="-122"/>
              </a:rPr>
              <a:t>Pr:YSO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晶体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-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能级不清晰</a:t>
            </a:r>
            <a:endParaRPr lang="zh-CN" altLang="en-US" dirty="0"/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467544" y="1007730"/>
            <a:ext cx="8067799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342900" indent="-342900"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微软雅黑" pitchFamily="34" charset="-122"/>
                <a:ea typeface="微软雅黑" pitchFamily="34" charset="-122"/>
              </a:rPr>
              <a:t>2013</a:t>
            </a: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年，在</a:t>
            </a:r>
            <a:r>
              <a:rPr lang="en-US" altLang="zh-CN" sz="2400" dirty="0" err="1">
                <a:latin typeface="微软雅黑" pitchFamily="34" charset="-122"/>
                <a:ea typeface="微软雅黑" pitchFamily="34" charset="-122"/>
              </a:rPr>
              <a:t>Pr:YSO</a:t>
            </a: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晶体中，经典光存储了</a:t>
            </a:r>
            <a:r>
              <a:rPr lang="en-US" altLang="zh-CN" sz="2400" dirty="0"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分钟</a:t>
            </a:r>
            <a:endParaRPr lang="en-US" altLang="zh-CN" sz="2400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25865719"/>
      </p:ext>
    </p:extLst>
  </p:cSld>
  <p:clrMapOvr>
    <a:masterClrMapping/>
  </p:clrMapOvr>
  <p:transition spd="slow" advTm="3216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/>
        </p:nvCxnSpPr>
        <p:spPr>
          <a:xfrm>
            <a:off x="500034" y="764528"/>
            <a:ext cx="8215370" cy="1588"/>
          </a:xfrm>
          <a:prstGeom prst="line">
            <a:avLst/>
          </a:prstGeom>
          <a:ln w="63500">
            <a:gradFill flip="none" rotWithShape="1">
              <a:gsLst>
                <a:gs pos="0">
                  <a:srgbClr val="FFC000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8" name="Text Box 10"/>
          <p:cNvSpPr txBox="1">
            <a:spLocks noChangeArrowheads="1"/>
          </p:cNvSpPr>
          <p:nvPr/>
        </p:nvSpPr>
        <p:spPr bwMode="auto">
          <a:xfrm>
            <a:off x="539551" y="836712"/>
            <a:ext cx="8067799" cy="3134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342900" indent="-342900">
              <a:lnSpc>
                <a:spcPts val="3000"/>
              </a:lnSpc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是否有更长相干寿命的物质系统用于光存储？</a:t>
            </a:r>
            <a:endParaRPr lang="en-US" altLang="zh-CN" sz="200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lnSpc>
                <a:spcPts val="3000"/>
              </a:lnSpc>
              <a:buFont typeface="Wingdings" panose="05000000000000000000" pitchFamily="2" charset="2"/>
              <a:buChar char="l"/>
            </a:pPr>
            <a:endParaRPr lang="en-US" altLang="zh-CN" sz="200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lnSpc>
                <a:spcPts val="3000"/>
              </a:lnSpc>
              <a:buFont typeface="Wingdings" panose="05000000000000000000" pitchFamily="2" charset="2"/>
              <a:buChar char="l"/>
            </a:pPr>
            <a:endParaRPr lang="en-US" altLang="zh-CN" sz="200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lnSpc>
                <a:spcPts val="3000"/>
              </a:lnSpc>
              <a:buFont typeface="Wingdings" panose="05000000000000000000" pitchFamily="2" charset="2"/>
              <a:buChar char="l"/>
            </a:pPr>
            <a:endParaRPr lang="en-US" altLang="zh-CN" sz="200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lnSpc>
                <a:spcPts val="3000"/>
              </a:lnSpc>
              <a:buFont typeface="Wingdings" panose="05000000000000000000" pitchFamily="2" charset="2"/>
              <a:buChar char="l"/>
            </a:pPr>
            <a:endParaRPr lang="en-US" altLang="zh-CN" sz="200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lnSpc>
                <a:spcPts val="3000"/>
              </a:lnSpc>
              <a:buFont typeface="Wingdings" panose="05000000000000000000" pitchFamily="2" charset="2"/>
              <a:buChar char="l"/>
            </a:pPr>
            <a:endParaRPr lang="en-US" altLang="zh-CN" sz="200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lnSpc>
                <a:spcPts val="3000"/>
              </a:lnSpc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该工作发现</a:t>
            </a:r>
            <a:r>
              <a:rPr lang="en-US" altLang="zh-CN" sz="2000" baseline="30000" dirty="0">
                <a:latin typeface="微软雅黑" pitchFamily="34" charset="-122"/>
                <a:ea typeface="微软雅黑" pitchFamily="34" charset="-122"/>
              </a:rPr>
              <a:t>151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Eu:YSO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晶体核自旋跃迁相干寿命最长可达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6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小时，但由于能级结构未准确分辨，没有实现光的存储。</a:t>
            </a:r>
            <a:endParaRPr lang="en-US" altLang="zh-CN" sz="20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804248" y="2168309"/>
            <a:ext cx="1217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2015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）</a:t>
            </a: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513302"/>
            <a:ext cx="5165204" cy="1448351"/>
          </a:xfrm>
          <a:prstGeom prst="rect">
            <a:avLst/>
          </a:prstGeom>
        </p:spPr>
      </p:pic>
      <p:sp>
        <p:nvSpPr>
          <p:cNvPr id="12" name="Rectangle 6"/>
          <p:cNvSpPr txBox="1">
            <a:spLocks noChangeArrowheads="1"/>
          </p:cNvSpPr>
          <p:nvPr/>
        </p:nvSpPr>
        <p:spPr>
          <a:xfrm>
            <a:off x="971600" y="116558"/>
            <a:ext cx="7128792" cy="649558"/>
          </a:xfrm>
          <a:prstGeom prst="rect">
            <a:avLst/>
          </a:prstGeom>
          <a:noFill/>
        </p:spPr>
        <p:txBody>
          <a:bodyPr/>
          <a:lstStyle/>
          <a:p>
            <a:pPr algn="ctr" eaLnBrk="1" hangingPunct="1">
              <a:defRPr/>
            </a:pPr>
            <a:r>
              <a:rPr lang="zh-CN" altLang="en-US" sz="3200" kern="0" dirty="0">
                <a:latin typeface="微软雅黑" pitchFamily="34" charset="-122"/>
                <a:ea typeface="微软雅黑" pitchFamily="34" charset="-122"/>
              </a:rPr>
              <a:t>超长寿命光存储</a:t>
            </a:r>
            <a:endParaRPr lang="zh-CN" altLang="en-US" sz="3200" b="1" dirty="0"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4083735"/>
            <a:ext cx="3411961" cy="2203558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744" y="6363064"/>
            <a:ext cx="2076564" cy="293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矩形 17"/>
          <p:cNvSpPr/>
          <p:nvPr/>
        </p:nvSpPr>
        <p:spPr>
          <a:xfrm>
            <a:off x="4043557" y="4909572"/>
            <a:ext cx="4543740" cy="787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零一阶塞曼磁场</a:t>
            </a:r>
            <a:r>
              <a:rPr lang="en-US" altLang="zh-CN" sz="16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(ZEFOZ, Zero First Order Zeeman)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类似原子或离子中的钟跃迁</a:t>
            </a:r>
            <a:endParaRPr lang="zh-CN" alt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858772"/>
      </p:ext>
    </p:extLst>
  </p:cSld>
  <p:clrMapOvr>
    <a:masterClrMapping/>
  </p:clrMapOvr>
  <p:transition spd="slow" advTm="3216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/>
        </p:nvCxnSpPr>
        <p:spPr>
          <a:xfrm>
            <a:off x="500034" y="764528"/>
            <a:ext cx="8215370" cy="1588"/>
          </a:xfrm>
          <a:prstGeom prst="line">
            <a:avLst/>
          </a:prstGeom>
          <a:ln w="63500">
            <a:gradFill flip="none" rotWithShape="1">
              <a:gsLst>
                <a:gs pos="0">
                  <a:srgbClr val="FFC000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8" name="Text Box 10"/>
          <p:cNvSpPr txBox="1">
            <a:spLocks noChangeArrowheads="1"/>
          </p:cNvSpPr>
          <p:nvPr/>
        </p:nvSpPr>
        <p:spPr bwMode="auto">
          <a:xfrm>
            <a:off x="516578" y="1141678"/>
            <a:ext cx="8067799" cy="128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342900" indent="-342900">
              <a:lnSpc>
                <a:spcPts val="3000"/>
              </a:lnSpc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方案：使用</a:t>
            </a:r>
            <a:r>
              <a:rPr lang="en-US" altLang="zh-CN" sz="2000" dirty="0" err="1">
                <a:latin typeface="微软雅黑" pitchFamily="34" charset="-122"/>
                <a:ea typeface="微软雅黑" pitchFamily="34" charset="-122"/>
              </a:rPr>
              <a:t>Eu:YSO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在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ZEFOZ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磁场下实现长寿命光存储</a:t>
            </a:r>
            <a:endParaRPr lang="en-US" altLang="zh-CN" sz="200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lnSpc>
                <a:spcPts val="3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第一步：搭建光学拉曼外差探测的核磁共振谱仪，在低磁场下测定</a:t>
            </a:r>
            <a:r>
              <a:rPr lang="en-US" altLang="zh-CN" sz="2000" baseline="30000" dirty="0">
                <a:latin typeface="微软雅黑" pitchFamily="34" charset="-122"/>
                <a:ea typeface="微软雅黑" pitchFamily="34" charset="-122"/>
              </a:rPr>
              <a:t>151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Eu:YSO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晶体的自旋哈密顿量</a:t>
            </a:r>
            <a:endParaRPr lang="en-US" altLang="zh-CN" sz="20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0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895" y="3356992"/>
            <a:ext cx="4662578" cy="2623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矩形 22"/>
          <p:cNvSpPr/>
          <p:nvPr/>
        </p:nvSpPr>
        <p:spPr>
          <a:xfrm>
            <a:off x="5508104" y="6165304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谱仪的低温及磁体部分</a:t>
            </a:r>
            <a:endParaRPr lang="zh-CN" altLang="en-US" dirty="0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222643"/>
            <a:ext cx="1738610" cy="273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矩形 24"/>
          <p:cNvSpPr/>
          <p:nvPr/>
        </p:nvSpPr>
        <p:spPr>
          <a:xfrm>
            <a:off x="1058124" y="6165304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受激拉曼散射</a:t>
            </a:r>
            <a:endParaRPr lang="zh-CN" altLang="en-US" dirty="0"/>
          </a:p>
        </p:txBody>
      </p:sp>
      <p:sp>
        <p:nvSpPr>
          <p:cNvPr id="26" name="矩形 25"/>
          <p:cNvSpPr/>
          <p:nvPr/>
        </p:nvSpPr>
        <p:spPr>
          <a:xfrm>
            <a:off x="6948264" y="2220047"/>
            <a:ext cx="1888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2015-2016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）</a:t>
            </a:r>
            <a:endParaRPr lang="zh-CN" altLang="en-US" dirty="0"/>
          </a:p>
        </p:txBody>
      </p:sp>
      <p:sp>
        <p:nvSpPr>
          <p:cNvPr id="12" name="Rectangle 6"/>
          <p:cNvSpPr txBox="1">
            <a:spLocks noChangeArrowheads="1"/>
          </p:cNvSpPr>
          <p:nvPr/>
        </p:nvSpPr>
        <p:spPr>
          <a:xfrm>
            <a:off x="971600" y="116558"/>
            <a:ext cx="7128792" cy="649558"/>
          </a:xfrm>
          <a:prstGeom prst="rect">
            <a:avLst/>
          </a:prstGeom>
          <a:noFill/>
        </p:spPr>
        <p:txBody>
          <a:bodyPr/>
          <a:lstStyle/>
          <a:p>
            <a:pPr algn="ctr" eaLnBrk="1" hangingPunct="1">
              <a:defRPr/>
            </a:pPr>
            <a:r>
              <a:rPr lang="zh-CN" altLang="en-US" sz="3200" kern="0" dirty="0">
                <a:latin typeface="微软雅黑" pitchFamily="34" charset="-122"/>
                <a:ea typeface="微软雅黑" pitchFamily="34" charset="-122"/>
              </a:rPr>
              <a:t>超长寿命光存储</a:t>
            </a:r>
            <a:endParaRPr lang="zh-CN" altLang="en-US" sz="3200" b="1" dirty="0"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058" y="2805541"/>
            <a:ext cx="2882065" cy="407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3026168"/>
      </p:ext>
    </p:extLst>
  </p:cSld>
  <p:clrMapOvr>
    <a:masterClrMapping/>
  </p:clrMapOvr>
  <p:transition spd="slow" advTm="3216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圆角矩形 20"/>
          <p:cNvSpPr/>
          <p:nvPr/>
        </p:nvSpPr>
        <p:spPr>
          <a:xfrm>
            <a:off x="5796136" y="2762401"/>
            <a:ext cx="2592288" cy="25664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8000"/>
              </a:solidFill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2975299" y="2760969"/>
            <a:ext cx="2388789" cy="25664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8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9780" y="2974062"/>
            <a:ext cx="2170292" cy="217370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8719" y="2954052"/>
            <a:ext cx="2285689" cy="2207812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500034" y="764528"/>
            <a:ext cx="8215370" cy="1588"/>
          </a:xfrm>
          <a:prstGeom prst="line">
            <a:avLst/>
          </a:prstGeom>
          <a:ln w="63500">
            <a:gradFill flip="none" rotWithShape="1">
              <a:gsLst>
                <a:gs pos="0">
                  <a:srgbClr val="FFC000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7" name="Text Box 8"/>
          <p:cNvSpPr txBox="1">
            <a:spLocks noChangeArrowheads="1"/>
          </p:cNvSpPr>
          <p:nvPr/>
        </p:nvSpPr>
        <p:spPr bwMode="auto">
          <a:xfrm>
            <a:off x="251235" y="6298398"/>
            <a:ext cx="67771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1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Y. Ma, et al., J. of </a:t>
            </a:r>
            <a:r>
              <a:rPr lang="en-US" altLang="zh-CN" sz="1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Lumin</a:t>
            </a:r>
            <a:r>
              <a:rPr lang="en-US" altLang="zh-CN" sz="1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202. 32 (2018)</a:t>
            </a:r>
          </a:p>
        </p:txBody>
      </p:sp>
      <p:sp>
        <p:nvSpPr>
          <p:cNvPr id="15368" name="Text Box 10"/>
          <p:cNvSpPr txBox="1">
            <a:spLocks noChangeArrowheads="1"/>
          </p:cNvSpPr>
          <p:nvPr/>
        </p:nvSpPr>
        <p:spPr bwMode="auto">
          <a:xfrm>
            <a:off x="539551" y="980728"/>
            <a:ext cx="8067799" cy="903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342900" indent="-342900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第二步：根据哈密顿量理论预测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ZEFOZ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磁场下的能级结构</a:t>
            </a:r>
            <a:endParaRPr lang="en-US" altLang="zh-CN" sz="200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第三步：结合理论预测，在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ZEFOZ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磁场下实测能级结构 </a:t>
            </a:r>
            <a:endParaRPr lang="en-US" altLang="zh-CN" sz="2000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827584" y="2777783"/>
            <a:ext cx="1620338" cy="2566408"/>
            <a:chOff x="1475656" y="3649294"/>
            <a:chExt cx="1728192" cy="2414715"/>
          </a:xfrm>
        </p:grpSpPr>
        <p:sp>
          <p:nvSpPr>
            <p:cNvPr id="4" name="圆角矩形 3"/>
            <p:cNvSpPr/>
            <p:nvPr/>
          </p:nvSpPr>
          <p:spPr>
            <a:xfrm>
              <a:off x="1475656" y="3649294"/>
              <a:ext cx="1728192" cy="241471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8000"/>
                </a:solidFill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98496" y="3761880"/>
              <a:ext cx="1479633" cy="2245520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>
            <a:off x="977631" y="5374957"/>
            <a:ext cx="12581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ANU group</a:t>
            </a:r>
          </a:p>
          <a:p>
            <a:r>
              <a:rPr lang="en-US" altLang="zh-CN" sz="1600" b="1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Nature 2015</a:t>
            </a:r>
            <a:endParaRPr lang="zh-CN" alt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551335" y="5373216"/>
            <a:ext cx="11181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0000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Our group</a:t>
            </a:r>
          </a:p>
          <a:p>
            <a:r>
              <a:rPr lang="en-US" altLang="zh-CN" sz="1600" b="1" dirty="0">
                <a:solidFill>
                  <a:srgbClr val="0000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NC 2021a</a:t>
            </a:r>
            <a:endParaRPr lang="zh-CN" alt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707904" y="5374957"/>
            <a:ext cx="11181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0000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Our group</a:t>
            </a:r>
          </a:p>
          <a:p>
            <a:r>
              <a:rPr lang="en-US" altLang="zh-CN" sz="1600" b="1" dirty="0">
                <a:solidFill>
                  <a:srgbClr val="0000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JOL 2018</a:t>
            </a:r>
            <a:endParaRPr lang="zh-CN" alt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695946" y="5364517"/>
            <a:ext cx="759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latin typeface="微软雅黑" pitchFamily="34" charset="-122"/>
                <a:ea typeface="微软雅黑" pitchFamily="34" charset="-122"/>
              </a:rPr>
              <a:t>→</a:t>
            </a:r>
            <a:endParaRPr lang="zh-CN" altLang="en-US" sz="3600" dirty="0"/>
          </a:p>
        </p:txBody>
      </p:sp>
      <p:sp>
        <p:nvSpPr>
          <p:cNvPr id="22" name="矩形 21"/>
          <p:cNvSpPr/>
          <p:nvPr/>
        </p:nvSpPr>
        <p:spPr>
          <a:xfrm>
            <a:off x="5440510" y="5374957"/>
            <a:ext cx="9668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latin typeface="微软雅黑" pitchFamily="34" charset="-122"/>
                <a:ea typeface="微软雅黑" pitchFamily="34" charset="-122"/>
              </a:rPr>
              <a:t>→</a:t>
            </a:r>
            <a:endParaRPr lang="zh-CN" altLang="en-US" sz="3600" dirty="0"/>
          </a:p>
        </p:txBody>
      </p:sp>
      <p:cxnSp>
        <p:nvCxnSpPr>
          <p:cNvPr id="14" name="直接连接符 13"/>
          <p:cNvCxnSpPr/>
          <p:nvPr/>
        </p:nvCxnSpPr>
        <p:spPr>
          <a:xfrm>
            <a:off x="611560" y="6165304"/>
            <a:ext cx="7848600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6236632" y="2252963"/>
            <a:ext cx="1888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2017-2020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）</a:t>
            </a:r>
            <a:endParaRPr lang="zh-CN" altLang="en-US" dirty="0"/>
          </a:p>
        </p:txBody>
      </p:sp>
      <p:sp>
        <p:nvSpPr>
          <p:cNvPr id="23" name="Rectangle 6"/>
          <p:cNvSpPr txBox="1">
            <a:spLocks noChangeArrowheads="1"/>
          </p:cNvSpPr>
          <p:nvPr/>
        </p:nvSpPr>
        <p:spPr>
          <a:xfrm>
            <a:off x="971600" y="116558"/>
            <a:ext cx="7128792" cy="649558"/>
          </a:xfrm>
          <a:prstGeom prst="rect">
            <a:avLst/>
          </a:prstGeom>
          <a:noFill/>
        </p:spPr>
        <p:txBody>
          <a:bodyPr/>
          <a:lstStyle/>
          <a:p>
            <a:pPr algn="ctr" eaLnBrk="1" hangingPunct="1">
              <a:defRPr/>
            </a:pPr>
            <a:r>
              <a:rPr lang="zh-CN" altLang="en-US" sz="3200" kern="0" dirty="0">
                <a:latin typeface="微软雅黑" pitchFamily="34" charset="-122"/>
                <a:ea typeface="微软雅黑" pitchFamily="34" charset="-122"/>
              </a:rPr>
              <a:t>超长寿命光存储</a:t>
            </a:r>
            <a:endParaRPr lang="zh-CN" altLang="en-US" sz="3200" b="1" dirty="0"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55583994"/>
      </p:ext>
    </p:extLst>
  </p:cSld>
  <p:clrMapOvr>
    <a:masterClrMapping/>
  </p:clrMapOvr>
  <p:transition spd="slow" advTm="3216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/>
        </p:nvCxnSpPr>
        <p:spPr>
          <a:xfrm>
            <a:off x="500034" y="764528"/>
            <a:ext cx="8215370" cy="1588"/>
          </a:xfrm>
          <a:prstGeom prst="line">
            <a:avLst/>
          </a:prstGeom>
          <a:ln w="63500">
            <a:gradFill flip="none" rotWithShape="1">
              <a:gsLst>
                <a:gs pos="0">
                  <a:srgbClr val="FFC000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7" name="Text Box 8"/>
          <p:cNvSpPr txBox="1">
            <a:spLocks noChangeArrowheads="1"/>
          </p:cNvSpPr>
          <p:nvPr/>
        </p:nvSpPr>
        <p:spPr bwMode="auto">
          <a:xfrm>
            <a:off x="539552" y="6300028"/>
            <a:ext cx="64807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1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Y. Ma, et al., Nature Commun. 12. 2381 (2021)</a:t>
            </a:r>
          </a:p>
        </p:txBody>
      </p:sp>
      <p:sp>
        <p:nvSpPr>
          <p:cNvPr id="15368" name="Text Box 10"/>
          <p:cNvSpPr txBox="1">
            <a:spLocks noChangeArrowheads="1"/>
          </p:cNvSpPr>
          <p:nvPr/>
        </p:nvSpPr>
        <p:spPr bwMode="auto">
          <a:xfrm>
            <a:off x="539551" y="980728"/>
            <a:ext cx="8067799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342900" indent="-342900"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第四步：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spin-AFC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光量子存储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+ZEFOZ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磁场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+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动力学解耦，实现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小时相干光存储</a:t>
            </a:r>
            <a:endParaRPr lang="en-US" altLang="zh-CN" sz="2000" dirty="0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611560" y="6165304"/>
            <a:ext cx="7848600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215" y="1875020"/>
            <a:ext cx="1679788" cy="223971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4509" y="3431005"/>
            <a:ext cx="4821147" cy="2616682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7236296" y="2277565"/>
            <a:ext cx="1217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2021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）</a:t>
            </a:r>
            <a:endParaRPr lang="zh-CN" altLang="en-US" dirty="0"/>
          </a:p>
        </p:txBody>
      </p:sp>
      <p:pic>
        <p:nvPicPr>
          <p:cNvPr id="25" name="图片 24"/>
          <p:cNvPicPr/>
          <p:nvPr/>
        </p:nvPicPr>
        <p:blipFill>
          <a:blip r:embed="rId5"/>
          <a:stretch>
            <a:fillRect/>
          </a:stretch>
        </p:blipFill>
        <p:spPr>
          <a:xfrm>
            <a:off x="4788024" y="1772816"/>
            <a:ext cx="2088232" cy="197796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743" y="4130098"/>
            <a:ext cx="2598732" cy="1976397"/>
          </a:xfrm>
          <a:prstGeom prst="rect">
            <a:avLst/>
          </a:prstGeom>
        </p:spPr>
      </p:pic>
      <p:sp>
        <p:nvSpPr>
          <p:cNvPr id="12" name="Rectangle 6"/>
          <p:cNvSpPr txBox="1">
            <a:spLocks noChangeArrowheads="1"/>
          </p:cNvSpPr>
          <p:nvPr/>
        </p:nvSpPr>
        <p:spPr>
          <a:xfrm>
            <a:off x="971600" y="116558"/>
            <a:ext cx="7128792" cy="649558"/>
          </a:xfrm>
          <a:prstGeom prst="rect">
            <a:avLst/>
          </a:prstGeom>
          <a:noFill/>
        </p:spPr>
        <p:txBody>
          <a:bodyPr/>
          <a:lstStyle/>
          <a:p>
            <a:pPr algn="ctr" eaLnBrk="1" hangingPunct="1">
              <a:defRPr/>
            </a:pPr>
            <a:r>
              <a:rPr lang="zh-CN" altLang="en-US" sz="3200" kern="0" dirty="0">
                <a:latin typeface="微软雅黑" pitchFamily="34" charset="-122"/>
                <a:ea typeface="微软雅黑" pitchFamily="34" charset="-122"/>
              </a:rPr>
              <a:t>超长寿命光存储</a:t>
            </a:r>
            <a:endParaRPr lang="zh-CN" altLang="en-US" sz="3200" b="1" dirty="0"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36233249"/>
      </p:ext>
    </p:extLst>
  </p:cSld>
  <p:clrMapOvr>
    <a:masterClrMapping/>
  </p:clrMapOvr>
  <p:transition spd="slow" advTm="3216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/>
        </p:nvCxnSpPr>
        <p:spPr>
          <a:xfrm>
            <a:off x="500034" y="764528"/>
            <a:ext cx="8215370" cy="1588"/>
          </a:xfrm>
          <a:prstGeom prst="line">
            <a:avLst/>
          </a:prstGeom>
          <a:ln w="63500">
            <a:gradFill flip="none" rotWithShape="1">
              <a:gsLst>
                <a:gs pos="0">
                  <a:srgbClr val="FFC000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8" name="Text Box 10"/>
          <p:cNvSpPr txBox="1">
            <a:spLocks noChangeArrowheads="1"/>
          </p:cNvSpPr>
          <p:nvPr/>
        </p:nvSpPr>
        <p:spPr bwMode="auto">
          <a:xfrm>
            <a:off x="539552" y="988203"/>
            <a:ext cx="8067799" cy="1749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342900" indent="-342900">
              <a:lnSpc>
                <a:spcPts val="3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光存储时间达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小时，相比德国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2013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年结果提升了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60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倍</a:t>
            </a:r>
            <a:endParaRPr lang="en-US" altLang="zh-CN" sz="200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lnSpc>
                <a:spcPts val="3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CN" altLang="zh-CN" sz="2000" dirty="0">
                <a:latin typeface="微软雅黑" pitchFamily="34" charset="-122"/>
                <a:ea typeface="微软雅黑" pitchFamily="34" charset="-122"/>
              </a:rPr>
              <a:t>通过加载相位编码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time-bin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）</a:t>
            </a:r>
            <a:r>
              <a:rPr lang="zh-CN" altLang="zh-CN" sz="2000" dirty="0">
                <a:latin typeface="微软雅黑" pitchFamily="34" charset="-122"/>
                <a:ea typeface="微软雅黑" pitchFamily="34" charset="-122"/>
              </a:rPr>
              <a:t>，实验证实在经历了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zh-CN" sz="2000" dirty="0">
                <a:latin typeface="微软雅黑" pitchFamily="34" charset="-122"/>
                <a:ea typeface="微软雅黑" pitchFamily="34" charset="-122"/>
              </a:rPr>
              <a:t>个小时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的</a:t>
            </a:r>
            <a:r>
              <a:rPr lang="zh-CN" altLang="zh-CN" sz="2000" dirty="0">
                <a:latin typeface="微软雅黑" pitchFamily="34" charset="-122"/>
                <a:ea typeface="微软雅黑" pitchFamily="34" charset="-122"/>
              </a:rPr>
              <a:t>存储后，光的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相干</a:t>
            </a:r>
            <a:r>
              <a:rPr lang="zh-CN" altLang="zh-CN" sz="2000" dirty="0">
                <a:latin typeface="微软雅黑" pitchFamily="34" charset="-122"/>
                <a:ea typeface="微软雅黑" pitchFamily="34" charset="-122"/>
              </a:rPr>
              <a:t>存储保真度达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96.4 ± 2.5%</a:t>
            </a:r>
            <a:r>
              <a:rPr lang="zh-CN" altLang="zh-CN" sz="2000" dirty="0">
                <a:latin typeface="微软雅黑" pitchFamily="34" charset="-122"/>
                <a:ea typeface="微软雅黑" pitchFamily="34" charset="-122"/>
              </a:rPr>
              <a:t>。</a:t>
            </a:r>
            <a:endParaRPr lang="zh-CN" altLang="en-US" sz="200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lnSpc>
                <a:spcPts val="3000"/>
              </a:lnSpc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仍需大幅提升信噪比以支持量子应用</a:t>
            </a:r>
            <a:endParaRPr lang="en-US" altLang="zh-CN" sz="2200" dirty="0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611560" y="6165304"/>
            <a:ext cx="7848600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607" y="2960256"/>
            <a:ext cx="3070243" cy="2465070"/>
          </a:xfrm>
          <a:prstGeom prst="rect">
            <a:avLst/>
          </a:prstGeom>
        </p:spPr>
      </p:pic>
      <p:sp>
        <p:nvSpPr>
          <p:cNvPr id="9" name="Rectangle 6"/>
          <p:cNvSpPr txBox="1">
            <a:spLocks noChangeArrowheads="1"/>
          </p:cNvSpPr>
          <p:nvPr/>
        </p:nvSpPr>
        <p:spPr>
          <a:xfrm>
            <a:off x="971600" y="116558"/>
            <a:ext cx="7128792" cy="649558"/>
          </a:xfrm>
          <a:prstGeom prst="rect">
            <a:avLst/>
          </a:prstGeom>
          <a:noFill/>
        </p:spPr>
        <p:txBody>
          <a:bodyPr/>
          <a:lstStyle/>
          <a:p>
            <a:pPr algn="ctr" eaLnBrk="1" hangingPunct="1">
              <a:defRPr/>
            </a:pPr>
            <a:r>
              <a:rPr lang="zh-CN" altLang="en-US" sz="3200" kern="0" dirty="0">
                <a:latin typeface="微软雅黑" pitchFamily="34" charset="-122"/>
                <a:ea typeface="微软雅黑" pitchFamily="34" charset="-122"/>
              </a:rPr>
              <a:t>超长寿命光存储</a:t>
            </a:r>
            <a:endParaRPr lang="zh-CN" altLang="en-US" sz="3200" b="1" dirty="0"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39552" y="6300028"/>
            <a:ext cx="64807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1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Y. Ma, et al., Nature Commun. 12. 2381 (2021)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4099048B-2CC5-4F98-866D-32060E0AB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158" y="2960256"/>
            <a:ext cx="3315132" cy="2531762"/>
          </a:xfrm>
          <a:prstGeom prst="rect">
            <a:avLst/>
          </a:prstGeom>
        </p:spPr>
      </p:pic>
      <p:sp>
        <p:nvSpPr>
          <p:cNvPr id="13" name="文本框 9"/>
          <p:cNvSpPr txBox="1"/>
          <p:nvPr/>
        </p:nvSpPr>
        <p:spPr>
          <a:xfrm>
            <a:off x="467544" y="5465960"/>
            <a:ext cx="7929332" cy="496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论文入选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自然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·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通讯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》2021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年度最具影响力的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25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篇物理类论文。</a:t>
            </a:r>
          </a:p>
        </p:txBody>
      </p:sp>
    </p:spTree>
    <p:extLst>
      <p:ext uri="{BB962C8B-B14F-4D97-AF65-F5344CB8AC3E}">
        <p14:creationId xmlns:p14="http://schemas.microsoft.com/office/powerpoint/2010/main" val="1800253203"/>
      </p:ext>
    </p:extLst>
  </p:cSld>
  <p:clrMapOvr>
    <a:masterClrMapping/>
  </p:clrMapOvr>
  <p:transition spd="slow" advTm="3216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CA4BF7-748D-464B-BC82-EE3AD06E1631}" type="slidenum">
              <a:rPr lang="zh-CN" altLang="en-US" smtClean="0"/>
              <a:pPr>
                <a:defRPr/>
              </a:pPr>
              <a:t>38</a:t>
            </a:fld>
            <a:endParaRPr lang="en-US" altLang="zh-CN"/>
          </a:p>
        </p:txBody>
      </p:sp>
      <p:cxnSp>
        <p:nvCxnSpPr>
          <p:cNvPr id="5" name="直接连接符 4"/>
          <p:cNvCxnSpPr/>
          <p:nvPr/>
        </p:nvCxnSpPr>
        <p:spPr>
          <a:xfrm>
            <a:off x="500034" y="764528"/>
            <a:ext cx="8215370" cy="1588"/>
          </a:xfrm>
          <a:prstGeom prst="line">
            <a:avLst/>
          </a:prstGeom>
          <a:ln w="63500">
            <a:gradFill flip="none" rotWithShape="1">
              <a:gsLst>
                <a:gs pos="0">
                  <a:srgbClr val="FFC000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4"/>
          <p:cNvSpPr>
            <a:spLocks noChangeArrowheads="1"/>
          </p:cNvSpPr>
          <p:nvPr/>
        </p:nvSpPr>
        <p:spPr bwMode="auto">
          <a:xfrm>
            <a:off x="2078483" y="64944"/>
            <a:ext cx="51090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zh-CN" altLang="en-US" sz="3200" dirty="0">
                <a:latin typeface="微软雅黑" pitchFamily="34" charset="-122"/>
                <a:ea typeface="微软雅黑" pitchFamily="34" charset="-122"/>
              </a:rPr>
              <a:t>超长寿命光存储的潜在应用</a:t>
            </a:r>
            <a:endParaRPr lang="en-US" altLang="zh-CN" sz="32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523794" y="935977"/>
            <a:ext cx="5560374" cy="55232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p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星载量子存储器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27584" y="5674022"/>
            <a:ext cx="7632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空间量子通信综述论文中引用评价：“</a:t>
            </a:r>
            <a:r>
              <a:rPr lang="zh-CN" altLang="en-US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近期该领域的发展使得本文的讨论的想法</a:t>
            </a:r>
            <a:r>
              <a:rPr lang="en-US" altLang="zh-CN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(</a:t>
            </a:r>
            <a:r>
              <a:rPr lang="zh-CN" altLang="en-US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星载量子存储器</a:t>
            </a:r>
            <a:r>
              <a:rPr lang="en-US" altLang="zh-CN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)</a:t>
            </a:r>
            <a:r>
              <a:rPr lang="zh-CN" altLang="en-US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有望实现</a:t>
            </a:r>
            <a:r>
              <a:rPr lang="en-US" altLang="zh-CN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…</a:t>
            </a:r>
            <a:r>
              <a:rPr lang="zh-CN" altLang="en-US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就在最近，稀土掺杂晶体实现了</a:t>
            </a:r>
            <a:r>
              <a:rPr lang="en-US" altLang="zh-CN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小时的光存储</a:t>
            </a:r>
            <a:r>
              <a:rPr lang="en-US" altLang="zh-CN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[362]</a:t>
            </a:r>
            <a:r>
              <a:rPr lang="zh-CN" altLang="en-US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”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253" y="1573328"/>
            <a:ext cx="6752067" cy="10862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4581128"/>
            <a:ext cx="4320480" cy="2553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2817617"/>
            <a:ext cx="3786559" cy="258566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2996952"/>
            <a:ext cx="3818711" cy="89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530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CA4BF7-748D-464B-BC82-EE3AD06E1631}" type="slidenum">
              <a:rPr lang="zh-CN" altLang="en-US" smtClean="0"/>
              <a:pPr>
                <a:defRPr/>
              </a:pPr>
              <a:t>39</a:t>
            </a:fld>
            <a:endParaRPr lang="en-US" altLang="zh-CN"/>
          </a:p>
        </p:txBody>
      </p:sp>
      <p:cxnSp>
        <p:nvCxnSpPr>
          <p:cNvPr id="5" name="直接连接符 4"/>
          <p:cNvCxnSpPr/>
          <p:nvPr/>
        </p:nvCxnSpPr>
        <p:spPr>
          <a:xfrm>
            <a:off x="500034" y="764528"/>
            <a:ext cx="8215370" cy="1588"/>
          </a:xfrm>
          <a:prstGeom prst="line">
            <a:avLst/>
          </a:prstGeom>
          <a:ln w="63500">
            <a:gradFill flip="none" rotWithShape="1">
              <a:gsLst>
                <a:gs pos="0">
                  <a:srgbClr val="FFC000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4"/>
          <p:cNvSpPr>
            <a:spLocks noChangeArrowheads="1"/>
          </p:cNvSpPr>
          <p:nvPr/>
        </p:nvSpPr>
        <p:spPr bwMode="auto">
          <a:xfrm>
            <a:off x="2078483" y="64944"/>
            <a:ext cx="51090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zh-CN" altLang="en-US" sz="3200" dirty="0">
                <a:latin typeface="微软雅黑" pitchFamily="34" charset="-122"/>
                <a:ea typeface="微软雅黑" pitchFamily="34" charset="-122"/>
              </a:rPr>
              <a:t>超长寿命光存储的潜在应用</a:t>
            </a:r>
            <a:endParaRPr lang="en-US" altLang="zh-CN" sz="32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523794" y="935977"/>
            <a:ext cx="5488366" cy="55232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p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光学甚长基线</a:t>
            </a: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干涉天文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观测</a:t>
            </a: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系统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0BF1D5D-CEBC-4C11-BD11-AB8ED95DB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2528" y="1575389"/>
            <a:ext cx="4355976" cy="61074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E8FC977-0F47-4EBD-B322-636053A1E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536" y="2363604"/>
            <a:ext cx="4202902" cy="46809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C25AC11-C5BA-4154-8F17-D5371A36D8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64" y="1556442"/>
            <a:ext cx="4461955" cy="1656534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06" y="3645024"/>
            <a:ext cx="3611051" cy="2138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矩形 18"/>
          <p:cNvSpPr/>
          <p:nvPr/>
        </p:nvSpPr>
        <p:spPr>
          <a:xfrm>
            <a:off x="573282" y="5857485"/>
            <a:ext cx="37826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>
                <a:solidFill>
                  <a:srgbClr val="0000FF"/>
                </a:solidFill>
              </a:rPr>
              <a:t>very long baseline interferometry (VLBI) based on quantum memory</a:t>
            </a:r>
            <a:endParaRPr lang="zh-CN" altLang="en-US">
              <a:solidFill>
                <a:srgbClr val="0000FF"/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5055171" y="3140968"/>
            <a:ext cx="3674933" cy="3551665"/>
            <a:chOff x="753051" y="3221089"/>
            <a:chExt cx="3674933" cy="3551665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051" y="3221089"/>
              <a:ext cx="3674933" cy="355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2" name="直接连接符 21"/>
            <p:cNvCxnSpPr/>
            <p:nvPr/>
          </p:nvCxnSpPr>
          <p:spPr>
            <a:xfrm>
              <a:off x="2657193" y="6772754"/>
              <a:ext cx="541322" cy="0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3032091" y="6606877"/>
              <a:ext cx="541322" cy="0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4780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935163"/>
            <a:ext cx="7308850" cy="291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600" y="5157788"/>
            <a:ext cx="4589463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文本框 1"/>
          <p:cNvSpPr txBox="1">
            <a:spLocks noChangeArrowheads="1"/>
          </p:cNvSpPr>
          <p:nvPr/>
        </p:nvSpPr>
        <p:spPr bwMode="auto">
          <a:xfrm>
            <a:off x="500063" y="1073150"/>
            <a:ext cx="72405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400">
                <a:solidFill>
                  <a:srgbClr val="0C17F2"/>
                </a:solidFill>
                <a:latin typeface="微软雅黑" pitchFamily="34" charset="-122"/>
                <a:ea typeface="微软雅黑" pitchFamily="34" charset="-122"/>
              </a:rPr>
              <a:t>量子网络概念由</a:t>
            </a:r>
            <a:r>
              <a:rPr lang="en-US" altLang="zh-CN" sz="2400">
                <a:solidFill>
                  <a:srgbClr val="0C17F2"/>
                </a:solidFill>
                <a:latin typeface="微软雅黑" pitchFamily="34" charset="-122"/>
                <a:ea typeface="微软雅黑" pitchFamily="34" charset="-122"/>
              </a:rPr>
              <a:t>Wolf</a:t>
            </a:r>
            <a:r>
              <a:rPr lang="zh-CN" altLang="en-US" sz="2400">
                <a:solidFill>
                  <a:srgbClr val="0C17F2"/>
                </a:solidFill>
                <a:latin typeface="微软雅黑" pitchFamily="34" charset="-122"/>
                <a:ea typeface="微软雅黑" pitchFamily="34" charset="-122"/>
              </a:rPr>
              <a:t>奖获得者</a:t>
            </a:r>
            <a:r>
              <a:rPr lang="en-US" altLang="zh-CN" sz="2400">
                <a:solidFill>
                  <a:srgbClr val="0C17F2"/>
                </a:solidFill>
                <a:latin typeface="微软雅黑" pitchFamily="34" charset="-122"/>
                <a:ea typeface="微软雅黑" pitchFamily="34" charset="-122"/>
              </a:rPr>
              <a:t>CZ</a:t>
            </a:r>
            <a:r>
              <a:rPr lang="zh-CN" altLang="en-US" sz="2400">
                <a:solidFill>
                  <a:srgbClr val="0C17F2"/>
                </a:solidFill>
                <a:latin typeface="微软雅黑" pitchFamily="34" charset="-122"/>
                <a:ea typeface="微软雅黑" pitchFamily="34" charset="-122"/>
              </a:rPr>
              <a:t>等人首次提出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500034" y="764528"/>
            <a:ext cx="8215370" cy="1588"/>
          </a:xfrm>
          <a:prstGeom prst="line">
            <a:avLst/>
          </a:prstGeom>
          <a:ln w="63500">
            <a:gradFill flip="none" rotWithShape="1">
              <a:gsLst>
                <a:gs pos="0">
                  <a:srgbClr val="FFC000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6"/>
          <p:cNvSpPr txBox="1">
            <a:spLocks noChangeArrowheads="1"/>
          </p:cNvSpPr>
          <p:nvPr/>
        </p:nvSpPr>
        <p:spPr>
          <a:xfrm>
            <a:off x="2071688" y="65088"/>
            <a:ext cx="4900612" cy="792162"/>
          </a:xfrm>
          <a:prstGeom prst="rect">
            <a:avLst/>
          </a:prstGeom>
          <a:noFill/>
        </p:spPr>
        <p:txBody>
          <a:bodyPr/>
          <a:lstStyle/>
          <a:p>
            <a:pPr algn="ctr" eaLnBrk="1" hangingPunct="1">
              <a:defRPr/>
            </a:pPr>
            <a:r>
              <a:rPr lang="zh-CN" altLang="en-US" sz="3600" b="1">
                <a:latin typeface="微软雅黑" pitchFamily="34" charset="-122"/>
                <a:ea typeface="微软雅黑" pitchFamily="34" charset="-122"/>
                <a:cs typeface="+mj-cs"/>
              </a:rPr>
              <a:t>量子网络</a:t>
            </a:r>
            <a:endParaRPr lang="zh-CN" altLang="en-US" sz="3600" b="1" dirty="0"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A29940-7F29-4BA0-A670-B344FB95D361}" type="slidenum">
              <a:rPr lang="zh-CN" altLang="en-US" smtClean="0"/>
              <a:pPr>
                <a:defRPr/>
              </a:pPr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48044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500034" y="764528"/>
            <a:ext cx="8215370" cy="1588"/>
          </a:xfrm>
          <a:prstGeom prst="line">
            <a:avLst/>
          </a:prstGeom>
          <a:ln w="63500">
            <a:gradFill flip="none" rotWithShape="1">
              <a:gsLst>
                <a:gs pos="0">
                  <a:srgbClr val="FFC000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4"/>
          <p:cNvSpPr>
            <a:spLocks noChangeArrowheads="1"/>
          </p:cNvSpPr>
          <p:nvPr/>
        </p:nvSpPr>
        <p:spPr bwMode="auto">
          <a:xfrm>
            <a:off x="2078483" y="64944"/>
            <a:ext cx="51090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zh-CN" altLang="en-US" sz="3200" dirty="0">
                <a:latin typeface="微软雅黑" pitchFamily="34" charset="-122"/>
                <a:ea typeface="微软雅黑" pitchFamily="34" charset="-122"/>
              </a:rPr>
              <a:t>超长寿命光存储的潜在应用</a:t>
            </a:r>
            <a:endParaRPr lang="en-US" altLang="zh-CN" sz="32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523794" y="935977"/>
            <a:ext cx="5560374" cy="55232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p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光学甚长基线</a:t>
            </a: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干涉天文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观测</a:t>
            </a: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系统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15" y="1488297"/>
            <a:ext cx="5054554" cy="3704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80112" y="1412776"/>
            <a:ext cx="3419872" cy="419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CN" altLang="en-US" sz="2200" dirty="0">
                <a:latin typeface="微软雅黑" pitchFamily="34" charset="-122"/>
                <a:ea typeface="微软雅黑" pitchFamily="34" charset="-122"/>
              </a:rPr>
              <a:t>科学美国人：</a:t>
            </a:r>
            <a:r>
              <a:rPr lang="zh-CN" altLang="en-US" sz="2200" dirty="0"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</a:rPr>
              <a:t>量子天文学</a:t>
            </a:r>
            <a:endParaRPr lang="en-US" altLang="zh-CN" sz="2200" dirty="0">
              <a:solidFill>
                <a:srgbClr val="0000CC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14000"/>
              </a:lnSpc>
            </a:pPr>
            <a:endParaRPr lang="en-US" altLang="zh-CN" sz="2000" dirty="0">
              <a:latin typeface="微软雅黑" pitchFamily="34" charset="-122"/>
              <a:ea typeface="微软雅黑" pitchFamily="34" charset="-122"/>
            </a:endParaRPr>
          </a:p>
          <a:p>
            <a:pPr marL="355600" indent="-355600">
              <a:lnSpc>
                <a:spcPct val="114000"/>
              </a:lnSpc>
              <a:spcBef>
                <a:spcPts val="600"/>
              </a:spcBef>
            </a:pP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１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)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分</a:t>
            </a:r>
            <a:r>
              <a:rPr lang="zh-CN" altLang="zh-CN" sz="2000" dirty="0">
                <a:latin typeface="微软雅黑" pitchFamily="34" charset="-122"/>
                <a:ea typeface="微软雅黑" pitchFamily="34" charset="-122"/>
              </a:rPr>
              <a:t>辨单颗白矮星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；</a:t>
            </a:r>
            <a:endParaRPr lang="en-US" altLang="zh-CN" sz="2000" dirty="0">
              <a:latin typeface="微软雅黑" pitchFamily="34" charset="-122"/>
              <a:ea typeface="微软雅黑" pitchFamily="34" charset="-122"/>
            </a:endParaRPr>
          </a:p>
          <a:p>
            <a:pPr marL="355600" indent="-355600">
              <a:lnSpc>
                <a:spcPct val="114000"/>
              </a:lnSpc>
              <a:spcBef>
                <a:spcPts val="600"/>
              </a:spcBef>
            </a:pP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２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)</a:t>
            </a:r>
            <a:r>
              <a:rPr lang="zh-CN" altLang="zh-CN" sz="2000" dirty="0">
                <a:latin typeface="微软雅黑" pitchFamily="34" charset="-122"/>
                <a:ea typeface="微软雅黑" pitchFamily="34" charset="-122"/>
              </a:rPr>
              <a:t>测量恒星在银河系中心黑洞附近的运动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zh-CN" altLang="zh-CN" sz="2000" dirty="0">
                <a:latin typeface="微软雅黑" pitchFamily="34" charset="-122"/>
                <a:ea typeface="微软雅黑" pitchFamily="34" charset="-122"/>
              </a:rPr>
              <a:t>提供</a:t>
            </a:r>
            <a:r>
              <a:rPr lang="zh-CN" altLang="zh-CN" sz="2000" dirty="0"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</a:rPr>
              <a:t>新的检验广义相对论的方式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；</a:t>
            </a:r>
            <a:endParaRPr lang="en-US" altLang="zh-CN" sz="2000" dirty="0">
              <a:latin typeface="微软雅黑" pitchFamily="34" charset="-122"/>
              <a:ea typeface="微软雅黑" pitchFamily="34" charset="-122"/>
            </a:endParaRPr>
          </a:p>
          <a:p>
            <a:pPr marL="355600" indent="-355600">
              <a:lnSpc>
                <a:spcPct val="114000"/>
              </a:lnSpc>
              <a:spcBef>
                <a:spcPts val="600"/>
              </a:spcBef>
            </a:pP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３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)</a:t>
            </a:r>
            <a:r>
              <a:rPr lang="zh-CN" altLang="zh-CN" sz="2000" dirty="0">
                <a:latin typeface="微软雅黑" pitchFamily="34" charset="-122"/>
                <a:ea typeface="微软雅黑" pitchFamily="34" charset="-122"/>
              </a:rPr>
              <a:t>分辨从银河系到室女座星系团中恒星的运动。研究大尺度结构在</a:t>
            </a:r>
            <a:r>
              <a:rPr lang="zh-CN" altLang="zh-CN" sz="2000" dirty="0"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</a:rPr>
              <a:t>暗物质和暗能量</a:t>
            </a:r>
            <a:r>
              <a:rPr lang="zh-CN" altLang="zh-CN" sz="2000" dirty="0">
                <a:latin typeface="微软雅黑" pitchFamily="34" charset="-122"/>
                <a:ea typeface="微软雅黑" pitchFamily="34" charset="-122"/>
              </a:rPr>
              <a:t>的影响下，在宇宙时间尺度上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的</a:t>
            </a:r>
            <a:r>
              <a:rPr lang="zh-CN" altLang="zh-CN" sz="2000" dirty="0">
                <a:latin typeface="微软雅黑" pitchFamily="34" charset="-122"/>
                <a:ea typeface="微软雅黑" pitchFamily="34" charset="-122"/>
              </a:rPr>
              <a:t>演化。</a:t>
            </a:r>
            <a:endParaRPr lang="zh-CN" altLang="en-US" sz="20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83" y="5328042"/>
            <a:ext cx="1573316" cy="1449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2912520A-4E61-4B89-B62B-0EBB9B7A64C6}"/>
              </a:ext>
            </a:extLst>
          </p:cNvPr>
          <p:cNvSpPr/>
          <p:nvPr/>
        </p:nvSpPr>
        <p:spPr>
          <a:xfrm>
            <a:off x="2465452" y="5437402"/>
            <a:ext cx="28910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Radio-frequency very long baseline interferometry 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(VLBI) can take the photon of black hole</a:t>
            </a:r>
            <a:endParaRPr lang="zh-CN" alt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E2494A9-382C-401B-91EF-8D79E2C6C412}"/>
              </a:ext>
            </a:extLst>
          </p:cNvPr>
          <p:cNvSpPr/>
          <p:nvPr/>
        </p:nvSpPr>
        <p:spPr>
          <a:xfrm>
            <a:off x="2291105" y="6381328"/>
            <a:ext cx="53772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赖尔因为发明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VLBI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获得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1974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年诺贝尔物理学奖。</a:t>
            </a:r>
          </a:p>
        </p:txBody>
      </p:sp>
    </p:spTree>
    <p:extLst>
      <p:ext uri="{BB962C8B-B14F-4D97-AF65-F5344CB8AC3E}">
        <p14:creationId xmlns:p14="http://schemas.microsoft.com/office/powerpoint/2010/main" val="12398332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529728" y="1052736"/>
            <a:ext cx="2170064" cy="72008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ts val="38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zh-CN" altLang="en-US" sz="240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路线图</a:t>
            </a:r>
            <a:r>
              <a:rPr kumimoji="0" lang="zh-CN" altLang="en-US" sz="2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：</a:t>
            </a:r>
            <a:endParaRPr kumimoji="0" lang="en-US" altLang="zh-CN" sz="2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500034" y="764528"/>
            <a:ext cx="8215370" cy="1588"/>
          </a:xfrm>
          <a:prstGeom prst="line">
            <a:avLst/>
          </a:prstGeom>
          <a:ln w="63500">
            <a:gradFill flip="none" rotWithShape="1">
              <a:gsLst>
                <a:gs pos="0">
                  <a:srgbClr val="FFC000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6"/>
          <p:cNvSpPr txBox="1">
            <a:spLocks noChangeArrowheads="1"/>
          </p:cNvSpPr>
          <p:nvPr/>
        </p:nvSpPr>
        <p:spPr>
          <a:xfrm>
            <a:off x="971600" y="116558"/>
            <a:ext cx="7128792" cy="649558"/>
          </a:xfrm>
          <a:prstGeom prst="rect">
            <a:avLst/>
          </a:prstGeom>
          <a:noFill/>
        </p:spPr>
        <p:txBody>
          <a:bodyPr/>
          <a:lstStyle/>
          <a:p>
            <a:pPr algn="ctr" eaLnBrk="1" hangingPunct="1">
              <a:defRPr/>
            </a:pPr>
            <a:r>
              <a:rPr lang="zh-CN" altLang="en-US" sz="3200" kern="0">
                <a:latin typeface="微软雅黑" pitchFamily="34" charset="-122"/>
                <a:ea typeface="微软雅黑" pitchFamily="34" charset="-122"/>
              </a:rPr>
              <a:t>基于固态量子存储器构建量子网络</a:t>
            </a:r>
            <a:endParaRPr lang="zh-CN" altLang="en-US" sz="3200" b="1" dirty="0"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CA4BF7-748D-464B-BC82-EE3AD06E1631}" type="slidenum">
              <a:rPr lang="zh-CN" altLang="en-US" smtClean="0"/>
              <a:pPr>
                <a:defRPr/>
              </a:pPr>
              <a:t>41</a:t>
            </a:fld>
            <a:endParaRPr lang="en-US" altLang="zh-CN"/>
          </a:p>
        </p:txBody>
      </p:sp>
      <p:sp>
        <p:nvSpPr>
          <p:cNvPr id="38" name="圆角矩形 42">
            <a:extLst>
              <a:ext uri="{FF2B5EF4-FFF2-40B4-BE49-F238E27FC236}">
                <a16:creationId xmlns:a16="http://schemas.microsoft.com/office/drawing/2014/main" id="{CA5FEB47-DDBA-4A63-80CA-4AC990B894FF}"/>
              </a:ext>
            </a:extLst>
          </p:cNvPr>
          <p:cNvSpPr/>
          <p:nvPr/>
        </p:nvSpPr>
        <p:spPr>
          <a:xfrm>
            <a:off x="4932040" y="3358733"/>
            <a:ext cx="1800200" cy="657384"/>
          </a:xfrm>
          <a:prstGeom prst="roundRect">
            <a:avLst/>
          </a:prstGeom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9" name="右箭头 8">
            <a:extLst>
              <a:ext uri="{FF2B5EF4-FFF2-40B4-BE49-F238E27FC236}">
                <a16:creationId xmlns:a16="http://schemas.microsoft.com/office/drawing/2014/main" id="{4F1DE99C-32CC-4176-93DA-E6313D1B89FD}"/>
              </a:ext>
            </a:extLst>
          </p:cNvPr>
          <p:cNvSpPr/>
          <p:nvPr/>
        </p:nvSpPr>
        <p:spPr>
          <a:xfrm>
            <a:off x="179512" y="4004863"/>
            <a:ext cx="6850584" cy="360040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圆角矩形 15">
            <a:extLst>
              <a:ext uri="{FF2B5EF4-FFF2-40B4-BE49-F238E27FC236}">
                <a16:creationId xmlns:a16="http://schemas.microsoft.com/office/drawing/2014/main" id="{36742A12-F686-42B3-82C2-995D542DA6D6}"/>
              </a:ext>
            </a:extLst>
          </p:cNvPr>
          <p:cNvSpPr/>
          <p:nvPr/>
        </p:nvSpPr>
        <p:spPr>
          <a:xfrm>
            <a:off x="1835696" y="3358733"/>
            <a:ext cx="1348920" cy="675106"/>
          </a:xfrm>
          <a:prstGeom prst="roundRect">
            <a:avLst/>
          </a:prstGeom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1" name="TextBox 18">
            <a:extLst>
              <a:ext uri="{FF2B5EF4-FFF2-40B4-BE49-F238E27FC236}">
                <a16:creationId xmlns:a16="http://schemas.microsoft.com/office/drawing/2014/main" id="{F2C0C711-2B82-4213-BDF8-A989D3EF2591}"/>
              </a:ext>
            </a:extLst>
          </p:cNvPr>
          <p:cNvSpPr txBox="1"/>
          <p:nvPr/>
        </p:nvSpPr>
        <p:spPr>
          <a:xfrm>
            <a:off x="1847556" y="3502769"/>
            <a:ext cx="1431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>
                    <a:lumMod val="85000"/>
                  </a:schemeClr>
                </a:solidFill>
                <a:latin typeface="微软雅黑" pitchFamily="34" charset="-122"/>
                <a:ea typeface="微软雅黑" pitchFamily="34" charset="-122"/>
              </a:rPr>
              <a:t>宽带大容量</a:t>
            </a:r>
          </a:p>
        </p:txBody>
      </p:sp>
      <p:sp>
        <p:nvSpPr>
          <p:cNvPr id="42" name="TextBox 19">
            <a:extLst>
              <a:ext uri="{FF2B5EF4-FFF2-40B4-BE49-F238E27FC236}">
                <a16:creationId xmlns:a16="http://schemas.microsoft.com/office/drawing/2014/main" id="{0A38972E-56F9-4E47-8A46-4F0E3FB3C4CE}"/>
              </a:ext>
            </a:extLst>
          </p:cNvPr>
          <p:cNvSpPr txBox="1"/>
          <p:nvPr/>
        </p:nvSpPr>
        <p:spPr>
          <a:xfrm>
            <a:off x="5054790" y="3493477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>
                    <a:lumMod val="85000"/>
                  </a:schemeClr>
                </a:solidFill>
                <a:latin typeface="微软雅黑" pitchFamily="34" charset="-122"/>
                <a:ea typeface="微软雅黑" pitchFamily="34" charset="-122"/>
              </a:rPr>
              <a:t>超长寿命存储</a:t>
            </a:r>
          </a:p>
        </p:txBody>
      </p:sp>
      <p:sp>
        <p:nvSpPr>
          <p:cNvPr id="44" name="圆角矩形 16">
            <a:extLst>
              <a:ext uri="{FF2B5EF4-FFF2-40B4-BE49-F238E27FC236}">
                <a16:creationId xmlns:a16="http://schemas.microsoft.com/office/drawing/2014/main" id="{F4B74EC2-77CA-4118-95E8-B87730DDEEA8}"/>
              </a:ext>
            </a:extLst>
          </p:cNvPr>
          <p:cNvSpPr/>
          <p:nvPr/>
        </p:nvSpPr>
        <p:spPr>
          <a:xfrm>
            <a:off x="3507980" y="3368999"/>
            <a:ext cx="1125980" cy="657384"/>
          </a:xfrm>
          <a:prstGeom prst="roundRect">
            <a:avLst/>
          </a:prstGeom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5" name="TextBox 20">
            <a:extLst>
              <a:ext uri="{FF2B5EF4-FFF2-40B4-BE49-F238E27FC236}">
                <a16:creationId xmlns:a16="http://schemas.microsoft.com/office/drawing/2014/main" id="{A6D6DB33-54D5-425D-8A87-D9B6CED1B610}"/>
              </a:ext>
            </a:extLst>
          </p:cNvPr>
          <p:cNvSpPr txBox="1"/>
          <p:nvPr/>
        </p:nvSpPr>
        <p:spPr>
          <a:xfrm>
            <a:off x="3506616" y="3503743"/>
            <a:ext cx="1137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>
                    <a:lumMod val="85000"/>
                  </a:schemeClr>
                </a:solidFill>
                <a:latin typeface="微软雅黑" pitchFamily="34" charset="-122"/>
                <a:ea typeface="微软雅黑" pitchFamily="34" charset="-122"/>
              </a:rPr>
              <a:t>可集成</a:t>
            </a:r>
          </a:p>
        </p:txBody>
      </p:sp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0856E19B-9C76-484D-B681-03C1F53AEC3F}"/>
              </a:ext>
            </a:extLst>
          </p:cNvPr>
          <p:cNvCxnSpPr/>
          <p:nvPr/>
        </p:nvCxnSpPr>
        <p:spPr>
          <a:xfrm>
            <a:off x="3995936" y="4054642"/>
            <a:ext cx="0" cy="929140"/>
          </a:xfrm>
          <a:prstGeom prst="straightConnector1">
            <a:avLst/>
          </a:prstGeom>
          <a:ln w="63500">
            <a:solidFill>
              <a:schemeClr val="bg1">
                <a:lumMod val="8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圆角矩形 30">
            <a:extLst>
              <a:ext uri="{FF2B5EF4-FFF2-40B4-BE49-F238E27FC236}">
                <a16:creationId xmlns:a16="http://schemas.microsoft.com/office/drawing/2014/main" id="{1B7A02DF-0FB6-4F1B-A6F6-5BB0B70DDF30}"/>
              </a:ext>
            </a:extLst>
          </p:cNvPr>
          <p:cNvSpPr/>
          <p:nvPr/>
        </p:nvSpPr>
        <p:spPr>
          <a:xfrm>
            <a:off x="1402060" y="1891144"/>
            <a:ext cx="2449860" cy="1015663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00FF"/>
              </a:solidFill>
            </a:endParaRPr>
          </a:p>
        </p:txBody>
      </p:sp>
      <p:cxnSp>
        <p:nvCxnSpPr>
          <p:cNvPr id="60" name="直接箭头连接符 59">
            <a:extLst>
              <a:ext uri="{FF2B5EF4-FFF2-40B4-BE49-F238E27FC236}">
                <a16:creationId xmlns:a16="http://schemas.microsoft.com/office/drawing/2014/main" id="{D82CFB80-D13E-4974-9C21-C1B1371FD6F0}"/>
              </a:ext>
            </a:extLst>
          </p:cNvPr>
          <p:cNvCxnSpPr/>
          <p:nvPr/>
        </p:nvCxnSpPr>
        <p:spPr>
          <a:xfrm flipV="1">
            <a:off x="2555776" y="2926903"/>
            <a:ext cx="0" cy="429269"/>
          </a:xfrm>
          <a:prstGeom prst="straightConnector1">
            <a:avLst/>
          </a:prstGeom>
          <a:ln w="63500">
            <a:solidFill>
              <a:schemeClr val="bg1">
                <a:lumMod val="8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矩形 60">
            <a:extLst>
              <a:ext uri="{FF2B5EF4-FFF2-40B4-BE49-F238E27FC236}">
                <a16:creationId xmlns:a16="http://schemas.microsoft.com/office/drawing/2014/main" id="{54B710EB-CC31-4786-B08F-728251884521}"/>
              </a:ext>
            </a:extLst>
          </p:cNvPr>
          <p:cNvSpPr/>
          <p:nvPr/>
        </p:nvSpPr>
        <p:spPr>
          <a:xfrm>
            <a:off x="1402060" y="1891144"/>
            <a:ext cx="24498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ts val="2400"/>
              </a:lnSpc>
            </a:pPr>
            <a:r>
              <a:rPr lang="en-US" altLang="zh-CN" b="1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Nature </a:t>
            </a:r>
            <a:r>
              <a:rPr lang="en-US" altLang="zh-CN" b="1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Commun</a:t>
            </a:r>
            <a:r>
              <a:rPr lang="en-US" altLang="zh-CN" b="1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b="1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2015</a:t>
            </a:r>
          </a:p>
          <a:p>
            <a:pPr eaLnBrk="1" hangingPunct="1">
              <a:lnSpc>
                <a:spcPts val="2400"/>
              </a:lnSpc>
            </a:pPr>
            <a:r>
              <a:rPr lang="en-US" altLang="zh-CN" b="1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PRL 2015</a:t>
            </a:r>
          </a:p>
          <a:p>
            <a:pPr eaLnBrk="1" hangingPunct="1">
              <a:lnSpc>
                <a:spcPts val="2400"/>
              </a:lnSpc>
            </a:pPr>
            <a:r>
              <a:rPr lang="en-US" altLang="zh-CN" b="1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Nature </a:t>
            </a:r>
            <a:r>
              <a:rPr lang="en-US" altLang="zh-CN" b="1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</a:t>
            </a:r>
            <a:r>
              <a:rPr lang="en-US" altLang="zh-CN" b="1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2018</a:t>
            </a:r>
          </a:p>
        </p:txBody>
      </p:sp>
      <p:cxnSp>
        <p:nvCxnSpPr>
          <p:cNvPr id="62" name="直接箭头连接符 61">
            <a:extLst>
              <a:ext uri="{FF2B5EF4-FFF2-40B4-BE49-F238E27FC236}">
                <a16:creationId xmlns:a16="http://schemas.microsoft.com/office/drawing/2014/main" id="{8893AE73-F2A0-4E47-A37E-75BF121C2E4D}"/>
              </a:ext>
            </a:extLst>
          </p:cNvPr>
          <p:cNvCxnSpPr/>
          <p:nvPr/>
        </p:nvCxnSpPr>
        <p:spPr>
          <a:xfrm flipV="1">
            <a:off x="5851856" y="2620103"/>
            <a:ext cx="0" cy="737802"/>
          </a:xfrm>
          <a:prstGeom prst="straightConnector1">
            <a:avLst/>
          </a:prstGeom>
          <a:ln w="63500">
            <a:solidFill>
              <a:schemeClr val="bg1">
                <a:lumMod val="8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3D2B7D27-83DA-409D-8F15-1BC8500E1AD0}"/>
              </a:ext>
            </a:extLst>
          </p:cNvPr>
          <p:cNvGrpSpPr/>
          <p:nvPr/>
        </p:nvGrpSpPr>
        <p:grpSpPr>
          <a:xfrm>
            <a:off x="4427984" y="2161301"/>
            <a:ext cx="2808312" cy="426446"/>
            <a:chOff x="539552" y="5634824"/>
            <a:chExt cx="2664296" cy="602488"/>
          </a:xfrm>
        </p:grpSpPr>
        <p:sp>
          <p:nvSpPr>
            <p:cNvPr id="64" name="圆角矩形 35">
              <a:extLst>
                <a:ext uri="{FF2B5EF4-FFF2-40B4-BE49-F238E27FC236}">
                  <a16:creationId xmlns:a16="http://schemas.microsoft.com/office/drawing/2014/main" id="{7ED2B3C5-0C41-420D-B735-08A94CDEAE1F}"/>
                </a:ext>
              </a:extLst>
            </p:cNvPr>
            <p:cNvSpPr/>
            <p:nvPr/>
          </p:nvSpPr>
          <p:spPr>
            <a:xfrm>
              <a:off x="539552" y="5661248"/>
              <a:ext cx="2664296" cy="576064"/>
            </a:xfrm>
            <a:prstGeom prst="round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0000FF"/>
                </a:solidFill>
              </a:endParaRPr>
            </a:p>
          </p:txBody>
        </p:sp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3CAA30FE-3AE3-4CF6-9413-31DBBCA7FB39}"/>
                </a:ext>
              </a:extLst>
            </p:cNvPr>
            <p:cNvSpPr/>
            <p:nvPr/>
          </p:nvSpPr>
          <p:spPr>
            <a:xfrm>
              <a:off x="585454" y="5634824"/>
              <a:ext cx="2592289" cy="5217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altLang="zh-CN" b="1" dirty="0">
                  <a:solidFill>
                    <a:schemeClr val="bg1">
                      <a:lumMod val="8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Nature </a:t>
              </a:r>
              <a:r>
                <a:rPr lang="en-US" altLang="zh-CN" b="1" dirty="0" err="1">
                  <a:solidFill>
                    <a:schemeClr val="bg1">
                      <a:lumMod val="8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Commun</a:t>
              </a:r>
              <a:r>
                <a:rPr lang="en-US" altLang="zh-CN" b="1" dirty="0">
                  <a:solidFill>
                    <a:schemeClr val="bg1">
                      <a:lumMod val="8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. 2021a</a:t>
              </a:r>
            </a:p>
          </p:txBody>
        </p:sp>
      </p:grpSp>
      <p:sp>
        <p:nvSpPr>
          <p:cNvPr id="66" name="圆角矩形 47">
            <a:extLst>
              <a:ext uri="{FF2B5EF4-FFF2-40B4-BE49-F238E27FC236}">
                <a16:creationId xmlns:a16="http://schemas.microsoft.com/office/drawing/2014/main" id="{6FA49D2B-D7D6-4505-8FC9-6012AC45E5FC}"/>
              </a:ext>
            </a:extLst>
          </p:cNvPr>
          <p:cNvSpPr/>
          <p:nvPr/>
        </p:nvSpPr>
        <p:spPr>
          <a:xfrm>
            <a:off x="396900" y="3358733"/>
            <a:ext cx="1125980" cy="657384"/>
          </a:xfrm>
          <a:prstGeom prst="roundRect">
            <a:avLst/>
          </a:prstGeom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7" name="TextBox 48">
            <a:extLst>
              <a:ext uri="{FF2B5EF4-FFF2-40B4-BE49-F238E27FC236}">
                <a16:creationId xmlns:a16="http://schemas.microsoft.com/office/drawing/2014/main" id="{92B379FA-FF24-4BAF-8015-DE3C896AFC32}"/>
              </a:ext>
            </a:extLst>
          </p:cNvPr>
          <p:cNvSpPr txBox="1"/>
          <p:nvPr/>
        </p:nvSpPr>
        <p:spPr>
          <a:xfrm>
            <a:off x="395536" y="3493477"/>
            <a:ext cx="1137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>
                    <a:lumMod val="85000"/>
                  </a:schemeClr>
                </a:solidFill>
                <a:latin typeface="微软雅黑" pitchFamily="34" charset="-122"/>
                <a:ea typeface="微软雅黑" pitchFamily="34" charset="-122"/>
              </a:rPr>
              <a:t>高保真度</a:t>
            </a:r>
          </a:p>
        </p:txBody>
      </p:sp>
      <p:cxnSp>
        <p:nvCxnSpPr>
          <p:cNvPr id="68" name="直接箭头连接符 67">
            <a:extLst>
              <a:ext uri="{FF2B5EF4-FFF2-40B4-BE49-F238E27FC236}">
                <a16:creationId xmlns:a16="http://schemas.microsoft.com/office/drawing/2014/main" id="{9DBC15E9-64D6-41BA-B4D9-81279FE5E3E8}"/>
              </a:ext>
            </a:extLst>
          </p:cNvPr>
          <p:cNvCxnSpPr/>
          <p:nvPr/>
        </p:nvCxnSpPr>
        <p:spPr>
          <a:xfrm>
            <a:off x="898004" y="4021753"/>
            <a:ext cx="0" cy="1057514"/>
          </a:xfrm>
          <a:prstGeom prst="straightConnector1">
            <a:avLst/>
          </a:prstGeom>
          <a:ln w="63500">
            <a:solidFill>
              <a:schemeClr val="bg1">
                <a:lumMod val="8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3F84AF1B-A99D-4B4C-B9F3-CC70EBB639AF}"/>
              </a:ext>
            </a:extLst>
          </p:cNvPr>
          <p:cNvGrpSpPr/>
          <p:nvPr/>
        </p:nvGrpSpPr>
        <p:grpSpPr>
          <a:xfrm>
            <a:off x="296360" y="5092447"/>
            <a:ext cx="1224136" cy="576064"/>
            <a:chOff x="539552" y="5661248"/>
            <a:chExt cx="2664296" cy="576064"/>
          </a:xfrm>
        </p:grpSpPr>
        <p:sp>
          <p:nvSpPr>
            <p:cNvPr id="70" name="圆角矩形 51">
              <a:extLst>
                <a:ext uri="{FF2B5EF4-FFF2-40B4-BE49-F238E27FC236}">
                  <a16:creationId xmlns:a16="http://schemas.microsoft.com/office/drawing/2014/main" id="{1AF2F141-8F79-4903-AD2A-F68123061472}"/>
                </a:ext>
              </a:extLst>
            </p:cNvPr>
            <p:cNvSpPr/>
            <p:nvPr/>
          </p:nvSpPr>
          <p:spPr>
            <a:xfrm>
              <a:off x="539552" y="5661248"/>
              <a:ext cx="2664296" cy="576064"/>
            </a:xfrm>
            <a:prstGeom prst="round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1AF453E6-E7A1-438D-BA9F-006BAA57C46F}"/>
                </a:ext>
              </a:extLst>
            </p:cNvPr>
            <p:cNvSpPr/>
            <p:nvPr/>
          </p:nvSpPr>
          <p:spPr>
            <a:xfrm>
              <a:off x="585455" y="5758656"/>
              <a:ext cx="259228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altLang="zh-CN" b="1" dirty="0">
                  <a:solidFill>
                    <a:schemeClr val="bg1">
                      <a:lumMod val="8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PRL 2012</a:t>
              </a:r>
            </a:p>
          </p:txBody>
        </p:sp>
      </p:grpSp>
      <p:sp>
        <p:nvSpPr>
          <p:cNvPr id="72" name="圆角矩形 53">
            <a:extLst>
              <a:ext uri="{FF2B5EF4-FFF2-40B4-BE49-F238E27FC236}">
                <a16:creationId xmlns:a16="http://schemas.microsoft.com/office/drawing/2014/main" id="{7FBF7A9F-1E9B-46F6-B593-5CAF99A233CF}"/>
              </a:ext>
            </a:extLst>
          </p:cNvPr>
          <p:cNvSpPr/>
          <p:nvPr/>
        </p:nvSpPr>
        <p:spPr>
          <a:xfrm>
            <a:off x="7030096" y="3792291"/>
            <a:ext cx="1440160" cy="774546"/>
          </a:xfrm>
          <a:prstGeom prst="roundRect">
            <a:avLst/>
          </a:prstGeom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3" name="TextBox 54">
            <a:extLst>
              <a:ext uri="{FF2B5EF4-FFF2-40B4-BE49-F238E27FC236}">
                <a16:creationId xmlns:a16="http://schemas.microsoft.com/office/drawing/2014/main" id="{5CD8EEBD-7D78-43C9-9A48-1F28BBA86B07}"/>
              </a:ext>
            </a:extLst>
          </p:cNvPr>
          <p:cNvSpPr txBox="1"/>
          <p:nvPr/>
        </p:nvSpPr>
        <p:spPr>
          <a:xfrm>
            <a:off x="7174112" y="3872881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量子中继，</a:t>
            </a:r>
            <a:endParaRPr lang="en-US" altLang="zh-CN" b="1" dirty="0"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b="1" dirty="0">
                <a:solidFill>
                  <a:schemeClr val="bg1">
                    <a:lumMod val="85000"/>
                  </a:schemeClr>
                </a:solidFill>
                <a:latin typeface="微软雅黑" pitchFamily="34" charset="-122"/>
                <a:ea typeface="微软雅黑" pitchFamily="34" charset="-122"/>
              </a:rPr>
              <a:t>量子</a:t>
            </a:r>
            <a:r>
              <a:rPr lang="en-US" altLang="zh-CN" b="1" dirty="0">
                <a:solidFill>
                  <a:schemeClr val="bg1">
                    <a:lumMod val="85000"/>
                  </a:schemeClr>
                </a:solidFill>
                <a:latin typeface="微软雅黑" pitchFamily="34" charset="-122"/>
                <a:ea typeface="微软雅黑" pitchFamily="34" charset="-122"/>
              </a:rPr>
              <a:t>U</a:t>
            </a:r>
            <a:r>
              <a:rPr lang="zh-CN" altLang="en-US" b="1" dirty="0">
                <a:solidFill>
                  <a:schemeClr val="bg1">
                    <a:lumMod val="85000"/>
                  </a:schemeClr>
                </a:solidFill>
                <a:latin typeface="微软雅黑" pitchFamily="34" charset="-122"/>
                <a:ea typeface="微软雅黑" pitchFamily="34" charset="-122"/>
              </a:rPr>
              <a:t>盘</a:t>
            </a:r>
          </a:p>
        </p:txBody>
      </p:sp>
      <p:cxnSp>
        <p:nvCxnSpPr>
          <p:cNvPr id="74" name="直接箭头连接符 73">
            <a:extLst>
              <a:ext uri="{FF2B5EF4-FFF2-40B4-BE49-F238E27FC236}">
                <a16:creationId xmlns:a16="http://schemas.microsoft.com/office/drawing/2014/main" id="{11772CAE-B3E4-4D00-A959-D39CE5B9F0A5}"/>
              </a:ext>
            </a:extLst>
          </p:cNvPr>
          <p:cNvCxnSpPr/>
          <p:nvPr/>
        </p:nvCxnSpPr>
        <p:spPr>
          <a:xfrm>
            <a:off x="7757400" y="4565498"/>
            <a:ext cx="0" cy="624357"/>
          </a:xfrm>
          <a:prstGeom prst="straightConnector1">
            <a:avLst/>
          </a:prstGeom>
          <a:ln w="63500">
            <a:gradFill flip="none" rotWithShape="1">
              <a:gsLst>
                <a:gs pos="0">
                  <a:srgbClr val="FFC000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1"/>
              <a:tileRect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CB1614E6-E3DB-4039-B6F3-0D26978C9AFD}"/>
              </a:ext>
            </a:extLst>
          </p:cNvPr>
          <p:cNvGrpSpPr/>
          <p:nvPr/>
        </p:nvGrpSpPr>
        <p:grpSpPr>
          <a:xfrm>
            <a:off x="6038176" y="5180919"/>
            <a:ext cx="2998320" cy="666209"/>
            <a:chOff x="758708" y="5661248"/>
            <a:chExt cx="2592289" cy="666209"/>
          </a:xfrm>
        </p:grpSpPr>
        <p:sp>
          <p:nvSpPr>
            <p:cNvPr id="76" name="圆角矩形 57">
              <a:extLst>
                <a:ext uri="{FF2B5EF4-FFF2-40B4-BE49-F238E27FC236}">
                  <a16:creationId xmlns:a16="http://schemas.microsoft.com/office/drawing/2014/main" id="{061EBF2A-6BB7-49C0-87C6-FDD29FE827C4}"/>
                </a:ext>
              </a:extLst>
            </p:cNvPr>
            <p:cNvSpPr/>
            <p:nvPr/>
          </p:nvSpPr>
          <p:spPr>
            <a:xfrm>
              <a:off x="860728" y="5661248"/>
              <a:ext cx="2343120" cy="666209"/>
            </a:xfrm>
            <a:prstGeom prst="roundRect">
              <a:avLst/>
            </a:prstGeom>
            <a:ln>
              <a:solidFill>
                <a:srgbClr val="0000CC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0000FF"/>
                </a:solidFill>
              </a:endParaRPr>
            </a:p>
          </p:txBody>
        </p:sp>
        <p:sp>
          <p:nvSpPr>
            <p:cNvPr id="77" name="矩形 76">
              <a:extLst>
                <a:ext uri="{FF2B5EF4-FFF2-40B4-BE49-F238E27FC236}">
                  <a16:creationId xmlns:a16="http://schemas.microsoft.com/office/drawing/2014/main" id="{A570C69A-C966-4E0D-8559-7218AEA11747}"/>
                </a:ext>
              </a:extLst>
            </p:cNvPr>
            <p:cNvSpPr/>
            <p:nvPr/>
          </p:nvSpPr>
          <p:spPr>
            <a:xfrm>
              <a:off x="758708" y="5681126"/>
              <a:ext cx="259228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altLang="zh-CN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Nature 2021</a:t>
              </a:r>
            </a:p>
            <a:p>
              <a:pPr algn="ctr" eaLnBrk="1" hangingPunct="1"/>
              <a:r>
                <a:rPr lang="en-US" altLang="zh-CN" b="1" dirty="0">
                  <a:solidFill>
                    <a:schemeClr val="bg1">
                      <a:lumMod val="8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Nature </a:t>
              </a:r>
              <a:r>
                <a:rPr lang="en-US" altLang="zh-CN" b="1" dirty="0" err="1">
                  <a:solidFill>
                    <a:schemeClr val="bg1">
                      <a:lumMod val="8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Commun</a:t>
              </a:r>
              <a:r>
                <a:rPr lang="en-US" altLang="zh-CN" b="1" dirty="0">
                  <a:solidFill>
                    <a:schemeClr val="bg1">
                      <a:lumMod val="8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. 2021b</a:t>
              </a:r>
            </a:p>
          </p:txBody>
        </p:sp>
      </p:grpSp>
      <p:sp>
        <p:nvSpPr>
          <p:cNvPr id="78" name="圆角矩形 25">
            <a:extLst>
              <a:ext uri="{FF2B5EF4-FFF2-40B4-BE49-F238E27FC236}">
                <a16:creationId xmlns:a16="http://schemas.microsoft.com/office/drawing/2014/main" id="{33CE9FD3-AA78-4D04-9CE6-351C4212D5CF}"/>
              </a:ext>
            </a:extLst>
          </p:cNvPr>
          <p:cNvSpPr/>
          <p:nvPr/>
        </p:nvSpPr>
        <p:spPr>
          <a:xfrm>
            <a:off x="3275856" y="5013176"/>
            <a:ext cx="1451769" cy="992836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6741549D-B7D6-47B9-B21E-F1DE1D787556}"/>
              </a:ext>
            </a:extLst>
          </p:cNvPr>
          <p:cNvSpPr/>
          <p:nvPr/>
        </p:nvSpPr>
        <p:spPr>
          <a:xfrm>
            <a:off x="3406675" y="5037560"/>
            <a:ext cx="1381349" cy="992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ts val="2400"/>
              </a:lnSpc>
            </a:pPr>
            <a:r>
              <a:rPr lang="en-US" altLang="zh-CN" b="1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PRL 2020</a:t>
            </a:r>
          </a:p>
          <a:p>
            <a:pPr eaLnBrk="1" hangingPunct="1">
              <a:lnSpc>
                <a:spcPts val="2400"/>
              </a:lnSpc>
            </a:pPr>
            <a:r>
              <a:rPr lang="en-US" altLang="zh-CN" b="1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PRL 2022a</a:t>
            </a:r>
          </a:p>
          <a:p>
            <a:pPr eaLnBrk="1" hangingPunct="1">
              <a:lnSpc>
                <a:spcPts val="2400"/>
              </a:lnSpc>
            </a:pPr>
            <a:r>
              <a:rPr lang="en-US" altLang="zh-CN" b="1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PRL 2022b</a:t>
            </a:r>
          </a:p>
        </p:txBody>
      </p:sp>
    </p:spTree>
    <p:extLst>
      <p:ext uri="{BB962C8B-B14F-4D97-AF65-F5344CB8AC3E}">
        <p14:creationId xmlns:p14="http://schemas.microsoft.com/office/powerpoint/2010/main" val="2660862400"/>
      </p:ext>
    </p:extLst>
  </p:cSld>
  <p:clrMapOvr>
    <a:masterClrMapping/>
  </p:clrMapOvr>
  <p:transition spd="slow" advTm="3164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3922" y="881561"/>
            <a:ext cx="8033397" cy="1971375"/>
          </a:xfrm>
        </p:spPr>
        <p:txBody>
          <a:bodyPr/>
          <a:lstStyle/>
          <a:p>
            <a:pPr eaLnBrk="1" hangingPunct="1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首次基于吸收型量子存储演示多模式量子中继，</a:t>
            </a:r>
            <a:r>
              <a:rPr lang="en-US" altLang="zh-CN" sz="24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4</a:t>
            </a:r>
            <a:r>
              <a:rPr lang="zh-CN" altLang="en-US" sz="24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倍的加速了量子通信的速率。</a:t>
            </a:r>
            <a:endParaRPr lang="en-US" altLang="zh-CN" sz="2400" dirty="0"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实现了两个固态存储器的量子纠缠。</a:t>
            </a:r>
            <a:endParaRPr lang="en-US" altLang="zh-CN" sz="2400" dirty="0"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500034" y="764528"/>
            <a:ext cx="8215370" cy="1588"/>
          </a:xfrm>
          <a:prstGeom prst="line">
            <a:avLst/>
          </a:prstGeom>
          <a:ln w="63500">
            <a:gradFill flip="none" rotWithShape="1">
              <a:gsLst>
                <a:gs pos="0">
                  <a:srgbClr val="FFC000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27" y="3016320"/>
            <a:ext cx="4183954" cy="1852837"/>
          </a:xfrm>
          <a:prstGeom prst="rect">
            <a:avLst/>
          </a:prstGeom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827856" y="6165304"/>
            <a:ext cx="74885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1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X. Liu, J. Hu, </a:t>
            </a:r>
            <a:r>
              <a:rPr lang="en-US" altLang="zh-CN" sz="1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Zong</a:t>
            </a:r>
            <a:r>
              <a:rPr lang="en-US" altLang="zh-CN" sz="1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-Feng Li, </a:t>
            </a:r>
            <a:r>
              <a:rPr lang="en-US" altLang="zh-CN" sz="1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Xue</a:t>
            </a:r>
            <a:r>
              <a:rPr lang="en-US" altLang="zh-CN" sz="1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Li, Pei-Yun Li, Peng-Jun Liang, </a:t>
            </a:r>
            <a:r>
              <a:rPr lang="en-US" altLang="zh-CN" sz="1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Zong-Quan</a:t>
            </a:r>
            <a:r>
              <a:rPr lang="en-US" altLang="zh-CN" sz="1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Zhou, </a:t>
            </a:r>
            <a:r>
              <a:rPr lang="en-US" altLang="zh-CN" sz="1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Chuan</a:t>
            </a:r>
            <a:r>
              <a:rPr lang="en-US" altLang="zh-CN" sz="1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-Feng Li, </a:t>
            </a:r>
            <a:r>
              <a:rPr lang="en-US" altLang="zh-CN" sz="1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Guang</a:t>
            </a:r>
            <a:r>
              <a:rPr lang="en-US" altLang="zh-CN" sz="1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-Can </a:t>
            </a:r>
            <a:r>
              <a:rPr lang="en-US" altLang="zh-CN" sz="1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Guo</a:t>
            </a:r>
            <a:r>
              <a:rPr lang="en-US" altLang="zh-CN" sz="1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Nature 594, 41 (2021)</a:t>
            </a:r>
          </a:p>
        </p:txBody>
      </p:sp>
      <p:cxnSp>
        <p:nvCxnSpPr>
          <p:cNvPr id="10" name="直接连接符 9"/>
          <p:cNvCxnSpPr/>
          <p:nvPr/>
        </p:nvCxnSpPr>
        <p:spPr>
          <a:xfrm>
            <a:off x="611560" y="6165304"/>
            <a:ext cx="7848600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6"/>
          <p:cNvSpPr txBox="1">
            <a:spLocks noChangeArrowheads="1"/>
          </p:cNvSpPr>
          <p:nvPr/>
        </p:nvSpPr>
        <p:spPr>
          <a:xfrm>
            <a:off x="2267744" y="65088"/>
            <a:ext cx="4536504" cy="792162"/>
          </a:xfrm>
          <a:prstGeom prst="rect">
            <a:avLst/>
          </a:prstGeom>
          <a:noFill/>
        </p:spPr>
        <p:txBody>
          <a:bodyPr/>
          <a:lstStyle/>
          <a:p>
            <a:pPr algn="ctr" eaLnBrk="1" hangingPunct="1">
              <a:defRPr/>
            </a:pPr>
            <a:r>
              <a:rPr lang="zh-CN" altLang="en-US" sz="3200" dirty="0">
                <a:latin typeface="微软雅黑" pitchFamily="34" charset="-122"/>
                <a:ea typeface="微软雅黑" pitchFamily="34" charset="-122"/>
              </a:rPr>
              <a:t>实现多模式量子中继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87624" y="5120476"/>
            <a:ext cx="2340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+mn-lt"/>
                <a:ea typeface="微软雅黑" pitchFamily="34" charset="-122"/>
              </a:rPr>
              <a:t>实验装置图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A6C70-1BDC-48AA-BB43-2A074260E421}" type="slidenum">
              <a:rPr lang="en-US" altLang="zh-CN" smtClean="0"/>
              <a:pPr>
                <a:defRPr/>
              </a:pPr>
              <a:t>42</a:t>
            </a:fld>
            <a:endParaRPr lang="en-US" altLang="zh-CN"/>
          </a:p>
        </p:txBody>
      </p:sp>
      <p:pic>
        <p:nvPicPr>
          <p:cNvPr id="14" name="视频无字幕英文">
            <a:hlinkClick r:id="" action="ppaction://media"/>
            <a:extLst>
              <a:ext uri="{FF2B5EF4-FFF2-40B4-BE49-F238E27FC236}">
                <a16:creationId xmlns:a16="http://schemas.microsoft.com/office/drawing/2014/main" id="{0441B138-A3E5-4574-A04A-FFBFF24803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84345" y="3003571"/>
            <a:ext cx="4482685" cy="257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98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直接连接符 19"/>
          <p:cNvCxnSpPr/>
          <p:nvPr/>
        </p:nvCxnSpPr>
        <p:spPr>
          <a:xfrm>
            <a:off x="500034" y="764528"/>
            <a:ext cx="8215370" cy="1588"/>
          </a:xfrm>
          <a:prstGeom prst="line">
            <a:avLst/>
          </a:prstGeom>
          <a:ln w="63500">
            <a:gradFill flip="none" rotWithShape="1">
              <a:gsLst>
                <a:gs pos="0">
                  <a:srgbClr val="FFC000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353387" y="1052736"/>
            <a:ext cx="4938693" cy="928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indent="0">
              <a:lnSpc>
                <a:spcPts val="3400"/>
              </a:lnSpc>
            </a:pPr>
            <a:r>
              <a:rPr lang="en-US" altLang="zh-CN" sz="24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Nature</a:t>
            </a:r>
            <a:r>
              <a:rPr lang="zh-CN" alt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封面故事文章，</a:t>
            </a:r>
            <a:r>
              <a:rPr lang="zh-CN" altLang="en-US" sz="2400" dirty="0">
                <a:latin typeface="Times New Roman" panose="02020603050405020304" pitchFamily="18" charset="0"/>
                <a:ea typeface="微软雅黑" pitchFamily="34" charset="-122"/>
                <a:cs typeface="Times New Roman" pitchFamily="18" charset="0"/>
              </a:rPr>
              <a:t>封面故事的标题为</a:t>
            </a:r>
            <a:r>
              <a:rPr lang="en-US" altLang="zh-CN" sz="2400" dirty="0">
                <a:latin typeface="Times New Roman" panose="02020603050405020304" pitchFamily="18" charset="0"/>
                <a:ea typeface="微软雅黑" pitchFamily="34" charset="-122"/>
                <a:cs typeface="Times New Roman" pitchFamily="18" charset="0"/>
              </a:rPr>
              <a:t>Quantum connections</a:t>
            </a:r>
            <a:endParaRPr lang="en-US" altLang="zh-CN" sz="2400" dirty="0">
              <a:solidFill>
                <a:srgbClr val="0000FF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02" y="2155872"/>
            <a:ext cx="2482531" cy="3289352"/>
          </a:xfrm>
          <a:prstGeom prst="rect">
            <a:avLst/>
          </a:prstGeom>
        </p:spPr>
      </p:pic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2267744" y="65088"/>
            <a:ext cx="4536504" cy="792162"/>
          </a:xfrm>
          <a:prstGeom prst="rect">
            <a:avLst/>
          </a:prstGeom>
          <a:noFill/>
        </p:spPr>
        <p:txBody>
          <a:bodyPr/>
          <a:lstStyle/>
          <a:p>
            <a:pPr algn="ctr" eaLnBrk="1" hangingPunct="1">
              <a:defRPr/>
            </a:pPr>
            <a:r>
              <a:rPr lang="zh-CN" altLang="en-US" sz="3200" dirty="0">
                <a:latin typeface="微软雅黑" pitchFamily="34" charset="-122"/>
                <a:ea typeface="微软雅黑" pitchFamily="34" charset="-122"/>
              </a:rPr>
              <a:t>实现多模式量子中继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49114FE-50B2-4D82-AFC3-008440C5EC83}"/>
              </a:ext>
            </a:extLst>
          </p:cNvPr>
          <p:cNvSpPr txBox="1"/>
          <p:nvPr/>
        </p:nvSpPr>
        <p:spPr>
          <a:xfrm>
            <a:off x="1187624" y="5733256"/>
            <a:ext cx="704574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000" indent="-3429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入选两院院士评选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2021</a:t>
            </a: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年中国十大科技进展新闻</a:t>
            </a:r>
            <a:endParaRPr lang="en-US" altLang="zh-CN" sz="2000" dirty="0">
              <a:solidFill>
                <a:srgbClr val="0000FF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  <a:p>
            <a:pPr marL="216000" indent="-3429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入选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2021</a:t>
            </a: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年度中国高等学校十大科技进展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884" y="2844606"/>
            <a:ext cx="3069078" cy="198018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113" y="1788680"/>
            <a:ext cx="2602461" cy="368016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A53D19-998F-4D2E-9439-C3FF7E9D8081}" type="slidenum">
              <a:rPr lang="en-US" altLang="zh-CN" smtClean="0"/>
              <a:pPr>
                <a:defRPr/>
              </a:pPr>
              <a:t>43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613059781"/>
      </p:ext>
    </p:extLst>
  </p:cSld>
  <p:clrMapOvr>
    <a:masterClrMapping/>
  </p:clrMapOvr>
  <p:transition spd="slow" advTm="1069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500034" y="764528"/>
            <a:ext cx="8215370" cy="1588"/>
          </a:xfrm>
          <a:prstGeom prst="line">
            <a:avLst/>
          </a:prstGeom>
          <a:ln w="63500">
            <a:gradFill flip="none" rotWithShape="1">
              <a:gsLst>
                <a:gs pos="0">
                  <a:srgbClr val="FFC000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2071688" y="65088"/>
            <a:ext cx="4900612" cy="792162"/>
          </a:xfrm>
          <a:prstGeom prst="rect">
            <a:avLst/>
          </a:prstGeom>
          <a:noFill/>
        </p:spPr>
        <p:txBody>
          <a:bodyPr/>
          <a:lstStyle/>
          <a:p>
            <a:pPr algn="ctr" eaLnBrk="1" hangingPunct="1">
              <a:defRPr/>
            </a:pPr>
            <a:r>
              <a:rPr lang="zh-CN" altLang="en-US" sz="3600" b="1" dirty="0">
                <a:latin typeface="微软雅黑" pitchFamily="34" charset="-122"/>
                <a:ea typeface="微软雅黑" pitchFamily="34" charset="-122"/>
                <a:cs typeface="+mj-cs"/>
              </a:rPr>
              <a:t>总结与展望</a:t>
            </a:r>
          </a:p>
        </p:txBody>
      </p:sp>
      <p:sp>
        <p:nvSpPr>
          <p:cNvPr id="12" name="副标题 2"/>
          <p:cNvSpPr txBox="1">
            <a:spLocks/>
          </p:cNvSpPr>
          <p:nvPr/>
        </p:nvSpPr>
        <p:spPr>
          <a:xfrm>
            <a:off x="1029606" y="1052736"/>
            <a:ext cx="6984776" cy="2520280"/>
          </a:xfrm>
          <a:prstGeom prst="rect">
            <a:avLst/>
          </a:prstGeom>
        </p:spPr>
        <p:txBody>
          <a:bodyPr/>
          <a:lstStyle/>
          <a:p>
            <a:pPr marL="342900" indent="-342900" algn="just"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zh-CN" altLang="en-US" sz="2400" kern="0" dirty="0">
                <a:latin typeface="微软雅黑" pitchFamily="34" charset="-122"/>
                <a:ea typeface="微软雅黑" pitchFamily="34" charset="-122"/>
              </a:rPr>
              <a:t>实验验证量子信道容量不可加性并</a:t>
            </a:r>
            <a:r>
              <a:rPr lang="zh-CN" altLang="zh-CN" sz="2400" kern="0" dirty="0">
                <a:latin typeface="微软雅黑" pitchFamily="34" charset="-122"/>
                <a:ea typeface="微软雅黑" pitchFamily="34" charset="-122"/>
              </a:rPr>
              <a:t>实现量子信道因果序的相干叠加</a:t>
            </a:r>
            <a:r>
              <a:rPr lang="zh-CN" altLang="en-US" sz="2400" kern="0" dirty="0">
                <a:latin typeface="微软雅黑" pitchFamily="34" charset="-122"/>
                <a:ea typeface="微软雅黑" pitchFamily="34" charset="-122"/>
              </a:rPr>
              <a:t>；</a:t>
            </a:r>
            <a:endParaRPr lang="en-US" altLang="zh-CN" sz="2400" kern="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 algn="just"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zh-CN" altLang="en-US" sz="2400" kern="0" dirty="0">
                <a:latin typeface="微软雅黑" pitchFamily="34" charset="-122"/>
                <a:ea typeface="微软雅黑" pitchFamily="34" charset="-122"/>
              </a:rPr>
              <a:t>实现高效固态量子存储器，基于固态量子存储器构建基本的量子网络。</a:t>
            </a:r>
            <a:endParaRPr lang="en-US" altLang="zh-CN" sz="2400" kern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CA4BF7-748D-464B-BC82-EE3AD06E1631}" type="slidenum">
              <a:rPr lang="zh-CN" altLang="en-US" smtClean="0"/>
              <a:pPr>
                <a:defRPr/>
              </a:pPr>
              <a:t>44</a:t>
            </a:fld>
            <a:endParaRPr lang="en-US" altLang="zh-CN"/>
          </a:p>
        </p:txBody>
      </p:sp>
      <p:sp>
        <p:nvSpPr>
          <p:cNvPr id="32" name="TextBox 1"/>
          <p:cNvSpPr txBox="1">
            <a:spLocks noChangeArrowheads="1"/>
          </p:cNvSpPr>
          <p:nvPr/>
        </p:nvSpPr>
        <p:spPr bwMode="auto">
          <a:xfrm>
            <a:off x="3923928" y="5642664"/>
            <a:ext cx="216024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4200" dirty="0">
                <a:solidFill>
                  <a:srgbClr val="0000CC"/>
                </a:solidFill>
                <a:latin typeface="华文行楷" pitchFamily="2" charset="-122"/>
                <a:ea typeface="华文行楷" pitchFamily="2" charset="-122"/>
              </a:rPr>
              <a:t>谢谢</a:t>
            </a:r>
            <a:r>
              <a:rPr lang="zh-CN" altLang="en-US" sz="4200" dirty="0">
                <a:solidFill>
                  <a:srgbClr val="0000CC"/>
                </a:solidFill>
                <a:latin typeface="华文隶书" pitchFamily="2" charset="-122"/>
                <a:ea typeface="华文隶书" pitchFamily="2" charset="-122"/>
              </a:rPr>
              <a:t>！</a:t>
            </a:r>
          </a:p>
        </p:txBody>
      </p:sp>
      <p:sp>
        <p:nvSpPr>
          <p:cNvPr id="7" name="副标题 2"/>
          <p:cNvSpPr txBox="1">
            <a:spLocks/>
          </p:cNvSpPr>
          <p:nvPr/>
        </p:nvSpPr>
        <p:spPr>
          <a:xfrm>
            <a:off x="1053938" y="3501008"/>
            <a:ext cx="6984776" cy="1944216"/>
          </a:xfrm>
          <a:prstGeom prst="rect">
            <a:avLst/>
          </a:prstGeom>
        </p:spPr>
        <p:txBody>
          <a:bodyPr/>
          <a:lstStyle/>
          <a:p>
            <a:pPr algn="just"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zh-CN" altLang="en-US" sz="2400" kern="0" dirty="0">
                <a:latin typeface="微软雅黑" pitchFamily="34" charset="-122"/>
                <a:ea typeface="微软雅黑" pitchFamily="34" charset="-122"/>
              </a:rPr>
              <a:t>下一步研究内容：</a:t>
            </a:r>
            <a:endParaRPr lang="en-US" altLang="zh-CN" sz="2400" kern="0" dirty="0">
              <a:latin typeface="微软雅黑" pitchFamily="34" charset="-122"/>
              <a:ea typeface="微软雅黑" pitchFamily="34" charset="-122"/>
            </a:endParaRPr>
          </a:p>
          <a:p>
            <a:pPr marL="265113" indent="-265113" algn="just"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sz="2400" kern="0" dirty="0">
                <a:latin typeface="微软雅黑" pitchFamily="34" charset="-122"/>
                <a:ea typeface="微软雅黑" pitchFamily="34" charset="-122"/>
              </a:rPr>
              <a:t> 实现超长寿命量子存储，实现量子</a:t>
            </a:r>
            <a:r>
              <a:rPr lang="en-US" altLang="zh-CN" sz="2400" kern="0" dirty="0">
                <a:latin typeface="微软雅黑" pitchFamily="34" charset="-122"/>
                <a:ea typeface="微软雅黑" pitchFamily="34" charset="-122"/>
              </a:rPr>
              <a:t>U</a:t>
            </a:r>
            <a:r>
              <a:rPr lang="zh-CN" altLang="en-US" sz="2400" kern="0" dirty="0">
                <a:latin typeface="微软雅黑" pitchFamily="34" charset="-122"/>
                <a:ea typeface="微软雅黑" pitchFamily="34" charset="-122"/>
              </a:rPr>
              <a:t>盘；</a:t>
            </a:r>
            <a:endParaRPr lang="en-US" altLang="zh-CN" sz="2400" kern="0" dirty="0">
              <a:latin typeface="微软雅黑" pitchFamily="34" charset="-122"/>
              <a:ea typeface="微软雅黑" pitchFamily="34" charset="-122"/>
            </a:endParaRPr>
          </a:p>
          <a:p>
            <a:pPr marL="265113" indent="-265113" algn="just"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sz="2400" kern="0" dirty="0">
                <a:latin typeface="微软雅黑" pitchFamily="34" charset="-122"/>
                <a:ea typeface="微软雅黑" pitchFamily="34" charset="-122"/>
              </a:rPr>
              <a:t> 实现固态量子存储与离子阱等系统的对接。</a:t>
            </a:r>
            <a:endParaRPr lang="en-US" altLang="zh-CN" sz="2400" kern="0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5047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1516063"/>
            <a:ext cx="82121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38" y="2225675"/>
            <a:ext cx="6919912" cy="239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38" y="4941888"/>
            <a:ext cx="1958975" cy="184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775" y="4737100"/>
            <a:ext cx="291465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5730875"/>
            <a:ext cx="2573338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1" name="文本框 11"/>
          <p:cNvSpPr txBox="1">
            <a:spLocks noChangeArrowheads="1"/>
          </p:cNvSpPr>
          <p:nvPr/>
        </p:nvSpPr>
        <p:spPr bwMode="auto">
          <a:xfrm>
            <a:off x="500063" y="908050"/>
            <a:ext cx="45037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400">
                <a:solidFill>
                  <a:srgbClr val="0C17F2"/>
                </a:solidFill>
                <a:latin typeface="微软雅黑" pitchFamily="34" charset="-122"/>
                <a:ea typeface="微软雅黑" pitchFamily="34" charset="-122"/>
              </a:rPr>
              <a:t>量子网络概念被广泛接受</a:t>
            </a:r>
          </a:p>
        </p:txBody>
      </p:sp>
      <p:cxnSp>
        <p:nvCxnSpPr>
          <p:cNvPr id="11" name="直接连接符 10"/>
          <p:cNvCxnSpPr/>
          <p:nvPr/>
        </p:nvCxnSpPr>
        <p:spPr>
          <a:xfrm>
            <a:off x="500034" y="764528"/>
            <a:ext cx="8215370" cy="1588"/>
          </a:xfrm>
          <a:prstGeom prst="line">
            <a:avLst/>
          </a:prstGeom>
          <a:ln w="63500">
            <a:gradFill flip="none" rotWithShape="1">
              <a:gsLst>
                <a:gs pos="0">
                  <a:srgbClr val="FFC000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6"/>
          <p:cNvSpPr txBox="1">
            <a:spLocks noChangeArrowheads="1"/>
          </p:cNvSpPr>
          <p:nvPr/>
        </p:nvSpPr>
        <p:spPr>
          <a:xfrm>
            <a:off x="2071688" y="65088"/>
            <a:ext cx="4900612" cy="792162"/>
          </a:xfrm>
          <a:prstGeom prst="rect">
            <a:avLst/>
          </a:prstGeom>
          <a:noFill/>
        </p:spPr>
        <p:txBody>
          <a:bodyPr/>
          <a:lstStyle/>
          <a:p>
            <a:pPr algn="ctr" eaLnBrk="1" hangingPunct="1">
              <a:defRPr/>
            </a:pPr>
            <a:r>
              <a:rPr lang="zh-CN" altLang="en-US" sz="3600" b="1">
                <a:latin typeface="微软雅黑" pitchFamily="34" charset="-122"/>
                <a:ea typeface="微软雅黑" pitchFamily="34" charset="-122"/>
                <a:cs typeface="+mj-cs"/>
              </a:rPr>
              <a:t>量子网络</a:t>
            </a:r>
            <a:endParaRPr lang="zh-CN" altLang="en-US" sz="3600" b="1" dirty="0"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A29940-7F29-4BA0-A670-B344FB95D361}" type="slidenum">
              <a:rPr lang="zh-CN" altLang="en-US" smtClean="0"/>
              <a:pPr>
                <a:defRPr/>
              </a:pPr>
              <a:t>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00694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500034" y="764528"/>
            <a:ext cx="8215370" cy="1588"/>
          </a:xfrm>
          <a:prstGeom prst="line">
            <a:avLst/>
          </a:prstGeom>
          <a:ln w="63500">
            <a:gradFill flip="none" rotWithShape="1">
              <a:gsLst>
                <a:gs pos="0">
                  <a:srgbClr val="FFC000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8" name="Text Box 22"/>
          <p:cNvSpPr txBox="1">
            <a:spLocks noChangeArrowheads="1"/>
          </p:cNvSpPr>
          <p:nvPr/>
        </p:nvSpPr>
        <p:spPr bwMode="auto">
          <a:xfrm>
            <a:off x="683568" y="3774519"/>
            <a:ext cx="72008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just" eaLnBrk="1" hangingPunct="1">
              <a:lnSpc>
                <a:spcPct val="125000"/>
              </a:lnSpc>
              <a:spcBef>
                <a:spcPts val="600"/>
              </a:spcBef>
            </a:pP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量子信道：完成信息（经典信息和量子信息）的传输</a:t>
            </a:r>
            <a:endParaRPr lang="en-US" altLang="zh-CN" sz="2000" dirty="0">
              <a:latin typeface="微软雅黑" pitchFamily="34" charset="-122"/>
              <a:ea typeface="微软雅黑" pitchFamily="34" charset="-122"/>
            </a:endParaRPr>
          </a:p>
          <a:p>
            <a:pPr algn="just" eaLnBrk="1" hangingPunct="1">
              <a:lnSpc>
                <a:spcPct val="125000"/>
              </a:lnSpc>
              <a:spcBef>
                <a:spcPts val="600"/>
              </a:spcBef>
            </a:pP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量子节点：完成量子信息的产生、存储和操作等。</a:t>
            </a:r>
            <a:endParaRPr lang="en-US" altLang="zh-CN" sz="2000" dirty="0">
              <a:latin typeface="微软雅黑" pitchFamily="34" charset="-122"/>
              <a:ea typeface="微软雅黑" pitchFamily="34" charset="-122"/>
            </a:endParaRPr>
          </a:p>
          <a:p>
            <a:pPr marL="2330450" indent="-2330450" algn="just" eaLnBrk="1" hangingPunct="1">
              <a:lnSpc>
                <a:spcPct val="125000"/>
              </a:lnSpc>
              <a:spcBef>
                <a:spcPts val="600"/>
              </a:spcBef>
            </a:pP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量子网络可以实现：安全的量子通信、高效的分布式量子计算和远程的分布式量子传感等</a:t>
            </a:r>
            <a:endParaRPr lang="en-US" altLang="zh-CN" sz="2000" dirty="0">
              <a:latin typeface="微软雅黑" pitchFamily="34" charset="-122"/>
              <a:ea typeface="微软雅黑" pitchFamily="34" charset="-122"/>
            </a:endParaRPr>
          </a:p>
          <a:p>
            <a:pPr algn="just" eaLnBrk="1" hangingPunct="1">
              <a:lnSpc>
                <a:spcPct val="125000"/>
              </a:lnSpc>
              <a:spcBef>
                <a:spcPts val="600"/>
              </a:spcBef>
            </a:pP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核心问题：操控量子信道，提升节点性能，实现量子连接。</a:t>
            </a:r>
          </a:p>
        </p:txBody>
      </p:sp>
      <p:sp>
        <p:nvSpPr>
          <p:cNvPr id="6149" name="Text Box 24"/>
          <p:cNvSpPr txBox="1">
            <a:spLocks noChangeArrowheads="1"/>
          </p:cNvSpPr>
          <p:nvPr/>
        </p:nvSpPr>
        <p:spPr bwMode="auto">
          <a:xfrm>
            <a:off x="1676400" y="6324600"/>
            <a:ext cx="4572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dirty="0">
                <a:solidFill>
                  <a:srgbClr val="336600"/>
                </a:solidFill>
              </a:rPr>
              <a:t>H.J. Kimble, Nature 453, 1023 (2008)</a:t>
            </a:r>
          </a:p>
        </p:txBody>
      </p:sp>
      <p:cxnSp>
        <p:nvCxnSpPr>
          <p:cNvPr id="27" name="直接连接符 26"/>
          <p:cNvCxnSpPr/>
          <p:nvPr/>
        </p:nvCxnSpPr>
        <p:spPr>
          <a:xfrm>
            <a:off x="611188" y="6165850"/>
            <a:ext cx="7848600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 Box 18"/>
          <p:cNvSpPr txBox="1">
            <a:spLocks noChangeArrowheads="1"/>
          </p:cNvSpPr>
          <p:nvPr/>
        </p:nvSpPr>
        <p:spPr bwMode="auto">
          <a:xfrm>
            <a:off x="623499" y="1150970"/>
            <a:ext cx="4648200" cy="1620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342900" indent="-342900" eaLnBrk="1" hangingPunct="1">
              <a:lnSpc>
                <a:spcPts val="3800"/>
              </a:lnSpc>
              <a:spcBef>
                <a:spcPct val="50000"/>
              </a:spcBef>
              <a:buFont typeface="Wingdings" pitchFamily="2" charset="2"/>
              <a:buChar char="p"/>
            </a:pPr>
            <a:r>
              <a:rPr lang="zh-CN" altLang="en-US" sz="2400">
                <a:latin typeface="微软雅黑" pitchFamily="34" charset="-122"/>
                <a:ea typeface="微软雅黑" pitchFamily="34" charset="-122"/>
              </a:rPr>
              <a:t>量子网络</a:t>
            </a: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是经典网络的扩展与完善，其构成要素：</a:t>
            </a:r>
          </a:p>
          <a:p>
            <a:pPr eaLnBrk="1" hangingPunct="1">
              <a:spcBef>
                <a:spcPct val="50000"/>
              </a:spcBef>
            </a:pP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    量子节点、量子信道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80E83B-D8A4-4A1E-943C-F6F75ED76DF7}" type="slidenum">
              <a:rPr lang="zh-CN" altLang="en-US" smtClean="0"/>
              <a:pPr>
                <a:defRPr/>
              </a:pPr>
              <a:t>6</a:t>
            </a:fld>
            <a:endParaRPr lang="en-US" altLang="zh-CN"/>
          </a:p>
        </p:txBody>
      </p:sp>
      <p:sp>
        <p:nvSpPr>
          <p:cNvPr id="49" name="Rectangle 6"/>
          <p:cNvSpPr txBox="1">
            <a:spLocks noChangeArrowheads="1"/>
          </p:cNvSpPr>
          <p:nvPr/>
        </p:nvSpPr>
        <p:spPr>
          <a:xfrm>
            <a:off x="2071688" y="65088"/>
            <a:ext cx="4900612" cy="792162"/>
          </a:xfrm>
          <a:prstGeom prst="rect">
            <a:avLst/>
          </a:prstGeom>
          <a:noFill/>
        </p:spPr>
        <p:txBody>
          <a:bodyPr/>
          <a:lstStyle/>
          <a:p>
            <a:pPr algn="ctr" eaLnBrk="1" hangingPunct="1">
              <a:defRPr/>
            </a:pPr>
            <a:r>
              <a:rPr lang="zh-CN" altLang="en-US" sz="3600" b="1">
                <a:latin typeface="微软雅黑" pitchFamily="34" charset="-122"/>
                <a:ea typeface="微软雅黑" pitchFamily="34" charset="-122"/>
                <a:cs typeface="+mj-cs"/>
              </a:rPr>
              <a:t>量子网络</a:t>
            </a:r>
            <a:endParaRPr lang="zh-CN" altLang="en-US" sz="3600" b="1" dirty="0"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857250"/>
            <a:ext cx="2991276" cy="2795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标题 1"/>
          <p:cNvSpPr>
            <a:spLocks noGrp="1"/>
          </p:cNvSpPr>
          <p:nvPr>
            <p:ph type="title"/>
          </p:nvPr>
        </p:nvSpPr>
        <p:spPr>
          <a:xfrm>
            <a:off x="407988" y="836613"/>
            <a:ext cx="8229600" cy="1143000"/>
          </a:xfrm>
        </p:spPr>
        <p:txBody>
          <a:bodyPr/>
          <a:lstStyle/>
          <a:p>
            <a:r>
              <a:rPr lang="zh-CN" altLang="en-US" sz="4000" dirty="0">
                <a:latin typeface="微软雅黑" pitchFamily="34" charset="-122"/>
                <a:ea typeface="微软雅黑" pitchFamily="34" charset="-122"/>
              </a:rPr>
              <a:t>构建量子网络的任务分解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500034" y="764528"/>
            <a:ext cx="8215370" cy="1588"/>
          </a:xfrm>
          <a:prstGeom prst="line">
            <a:avLst/>
          </a:prstGeom>
          <a:ln w="63500">
            <a:gradFill flip="none" rotWithShape="1">
              <a:gsLst>
                <a:gs pos="0">
                  <a:srgbClr val="FFC000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2071688" y="65088"/>
            <a:ext cx="4900612" cy="792162"/>
          </a:xfrm>
          <a:prstGeom prst="rect">
            <a:avLst/>
          </a:prstGeom>
          <a:noFill/>
        </p:spPr>
        <p:txBody>
          <a:bodyPr/>
          <a:lstStyle/>
          <a:p>
            <a:pPr algn="ctr" eaLnBrk="1" hangingPunct="1">
              <a:defRPr/>
            </a:pPr>
            <a:r>
              <a:rPr lang="zh-CN" altLang="en-US" sz="3600" b="1">
                <a:latin typeface="微软雅黑" pitchFamily="34" charset="-122"/>
                <a:ea typeface="微软雅黑" pitchFamily="34" charset="-122"/>
                <a:cs typeface="+mj-cs"/>
              </a:rPr>
              <a:t>量子网络</a:t>
            </a:r>
            <a:endParaRPr lang="zh-CN" altLang="en-US" sz="3600" b="1" dirty="0"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sp>
        <p:nvSpPr>
          <p:cNvPr id="8197" name="文本框 5"/>
          <p:cNvSpPr txBox="1">
            <a:spLocks noChangeArrowheads="1"/>
          </p:cNvSpPr>
          <p:nvPr/>
        </p:nvSpPr>
        <p:spPr bwMode="auto">
          <a:xfrm>
            <a:off x="971550" y="1981200"/>
            <a:ext cx="8070850" cy="461645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AutoNum type="arabicPeriod"/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构建单个节点：量子操作节点、存储节点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AutoNum type="arabicPeriod"/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连接多个节点：量子界面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Quantum Interface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en-US" altLang="zh-CN" sz="28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AutoNum type="arabicPeriod"/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构建长程网络：长程纠缠分发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AutoNum type="arabicPeriod"/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量子编码网络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AutoNum type="arabicPeriod"/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分布式量子计算网络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*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现有光纤可以传输量子信息</a:t>
            </a:r>
            <a:endParaRPr lang="zh-CN" altLang="en-US" sz="2800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A29940-7F29-4BA0-A670-B344FB95D361}" type="slidenum">
              <a:rPr lang="zh-CN" altLang="en-US" smtClean="0"/>
              <a:pPr>
                <a:defRPr/>
              </a:pPr>
              <a:t>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19873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标题 1"/>
          <p:cNvSpPr>
            <a:spLocks noGrp="1"/>
          </p:cNvSpPr>
          <p:nvPr>
            <p:ph type="title"/>
          </p:nvPr>
        </p:nvSpPr>
        <p:spPr>
          <a:xfrm>
            <a:off x="407988" y="836613"/>
            <a:ext cx="8229600" cy="1143000"/>
          </a:xfrm>
        </p:spPr>
        <p:txBody>
          <a:bodyPr/>
          <a:lstStyle/>
          <a:p>
            <a:r>
              <a:rPr lang="zh-CN" altLang="en-US" sz="4000">
                <a:latin typeface="微软雅黑" pitchFamily="34" charset="-122"/>
                <a:ea typeface="微软雅黑" pitchFamily="34" charset="-122"/>
              </a:rPr>
              <a:t>构建量子网络的任务分解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500034" y="764528"/>
            <a:ext cx="8215370" cy="1588"/>
          </a:xfrm>
          <a:prstGeom prst="line">
            <a:avLst/>
          </a:prstGeom>
          <a:ln w="63500">
            <a:gradFill flip="none" rotWithShape="1">
              <a:gsLst>
                <a:gs pos="0">
                  <a:srgbClr val="FFC000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2071688" y="65088"/>
            <a:ext cx="4900612" cy="792162"/>
          </a:xfrm>
          <a:prstGeom prst="rect">
            <a:avLst/>
          </a:prstGeom>
          <a:noFill/>
        </p:spPr>
        <p:txBody>
          <a:bodyPr/>
          <a:lstStyle/>
          <a:p>
            <a:pPr algn="ctr" eaLnBrk="1" hangingPunct="1">
              <a:defRPr/>
            </a:pPr>
            <a:r>
              <a:rPr lang="zh-CN" altLang="en-US" sz="3600" b="1">
                <a:latin typeface="微软雅黑" pitchFamily="34" charset="-122"/>
                <a:ea typeface="微软雅黑" pitchFamily="34" charset="-122"/>
                <a:cs typeface="+mj-cs"/>
              </a:rPr>
              <a:t>量子网络</a:t>
            </a:r>
            <a:endParaRPr lang="zh-CN" altLang="en-US" sz="3600" b="1" dirty="0"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sp>
        <p:nvSpPr>
          <p:cNvPr id="8197" name="文本框 5"/>
          <p:cNvSpPr txBox="1">
            <a:spLocks noChangeArrowheads="1"/>
          </p:cNvSpPr>
          <p:nvPr/>
        </p:nvSpPr>
        <p:spPr bwMode="auto">
          <a:xfrm>
            <a:off x="971550" y="1981200"/>
            <a:ext cx="8071440" cy="3970318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AutoNum type="arabicPeriod"/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构建单个节点：量子操作节点、存储节点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AutoNum type="arabicPeriod"/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连接多个节点：量子界面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Quantum Interface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en-US" altLang="zh-CN" sz="28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AutoNum type="arabicPeriod"/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构建长程网络：长程纠缠分发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AutoNum type="arabicPeriod"/>
              <a:defRPr/>
            </a:pPr>
            <a:r>
              <a:rPr lang="zh-CN" altLang="en-US" sz="28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量子编码网络</a:t>
            </a:r>
            <a:endParaRPr lang="en-US" altLang="zh-CN" sz="28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AutoNum type="arabicPeriod"/>
              <a:defRPr/>
            </a:pPr>
            <a:r>
              <a:rPr lang="zh-CN" altLang="en-US" sz="28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分布式量子计算网络</a:t>
            </a:r>
            <a:endParaRPr lang="en-US" altLang="zh-CN" sz="28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A29940-7F29-4BA0-A670-B344FB95D361}" type="slidenum">
              <a:rPr lang="zh-CN" altLang="en-US" smtClean="0"/>
              <a:pPr>
                <a:defRPr/>
              </a:pPr>
              <a:t>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08999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500034" y="764528"/>
            <a:ext cx="8215370" cy="1588"/>
          </a:xfrm>
          <a:prstGeom prst="line">
            <a:avLst/>
          </a:prstGeom>
          <a:ln w="63500">
            <a:gradFill flip="none" rotWithShape="1">
              <a:gsLst>
                <a:gs pos="0">
                  <a:srgbClr val="FFC000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2071688" y="65088"/>
            <a:ext cx="4900612" cy="792162"/>
          </a:xfrm>
          <a:prstGeom prst="rect">
            <a:avLst/>
          </a:prstGeom>
          <a:noFill/>
        </p:spPr>
        <p:txBody>
          <a:bodyPr/>
          <a:lstStyle/>
          <a:p>
            <a:pPr algn="ctr" eaLnBrk="1" hangingPunct="1">
              <a:defRPr/>
            </a:pPr>
            <a:r>
              <a:rPr lang="zh-CN" altLang="en-US" sz="3600" b="1">
                <a:latin typeface="微软雅黑" pitchFamily="34" charset="-122"/>
                <a:ea typeface="微软雅黑" pitchFamily="34" charset="-122"/>
                <a:cs typeface="+mj-cs"/>
              </a:rPr>
              <a:t>量子网络</a:t>
            </a:r>
            <a:endParaRPr lang="zh-CN" altLang="en-US" sz="3600" b="1" dirty="0"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sp>
        <p:nvSpPr>
          <p:cNvPr id="56324" name="文本框 5"/>
          <p:cNvSpPr txBox="1">
            <a:spLocks noChangeArrowheads="1"/>
          </p:cNvSpPr>
          <p:nvPr/>
        </p:nvSpPr>
        <p:spPr bwMode="auto">
          <a:xfrm>
            <a:off x="844550" y="836613"/>
            <a:ext cx="5254965" cy="662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800" dirty="0">
                <a:latin typeface="微软雅黑" pitchFamily="34" charset="-122"/>
                <a:ea typeface="微软雅黑" pitchFamily="34" charset="-122"/>
              </a:rPr>
              <a:t>1. 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构建单个节点：</a:t>
            </a:r>
            <a:r>
              <a:rPr lang="zh-CN" altLang="en-US" sz="2800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量子操作节点</a:t>
            </a:r>
            <a:endParaRPr lang="en-US" altLang="zh-CN" sz="2800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6325" name="文本框 1"/>
          <p:cNvSpPr txBox="1">
            <a:spLocks noChangeArrowheads="1"/>
          </p:cNvSpPr>
          <p:nvPr/>
        </p:nvSpPr>
        <p:spPr bwMode="auto">
          <a:xfrm>
            <a:off x="798513" y="6283325"/>
            <a:ext cx="4464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 sz="2400">
                <a:latin typeface="微软雅黑" pitchFamily="34" charset="-122"/>
                <a:ea typeface="微软雅黑" pitchFamily="34" charset="-122"/>
              </a:rPr>
              <a:t>以及</a:t>
            </a:r>
            <a:r>
              <a:rPr lang="en-US" altLang="zh-CN" sz="2400">
                <a:latin typeface="微软雅黑" pitchFamily="34" charset="-122"/>
                <a:ea typeface="微软雅黑" pitchFamily="34" charset="-122"/>
              </a:rPr>
              <a:t>NV</a:t>
            </a:r>
            <a:r>
              <a:rPr lang="zh-CN" altLang="en-US" sz="2400">
                <a:latin typeface="微软雅黑" pitchFamily="34" charset="-122"/>
                <a:ea typeface="微软雅黑" pitchFamily="34" charset="-122"/>
              </a:rPr>
              <a:t>色心等系统</a:t>
            </a:r>
          </a:p>
        </p:txBody>
      </p:sp>
      <p:pic>
        <p:nvPicPr>
          <p:cNvPr id="5632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1628775"/>
            <a:ext cx="2930525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925" y="1651000"/>
            <a:ext cx="2932113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4005263"/>
            <a:ext cx="3467100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9" name="文本框 2"/>
          <p:cNvSpPr txBox="1">
            <a:spLocks noChangeArrowheads="1"/>
          </p:cNvSpPr>
          <p:nvPr/>
        </p:nvSpPr>
        <p:spPr bwMode="auto">
          <a:xfrm>
            <a:off x="1601788" y="3371850"/>
            <a:ext cx="1211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 sz="2000">
                <a:latin typeface="微软雅黑" pitchFamily="34" charset="-122"/>
                <a:ea typeface="微软雅黑" pitchFamily="34" charset="-122"/>
              </a:rPr>
              <a:t>原子系统</a:t>
            </a:r>
          </a:p>
        </p:txBody>
      </p:sp>
      <p:sp>
        <p:nvSpPr>
          <p:cNvPr id="56330" name="文本框 3"/>
          <p:cNvSpPr txBox="1">
            <a:spLocks noChangeArrowheads="1"/>
          </p:cNvSpPr>
          <p:nvPr/>
        </p:nvSpPr>
        <p:spPr bwMode="auto">
          <a:xfrm>
            <a:off x="6151563" y="3371850"/>
            <a:ext cx="1211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 sz="2000">
                <a:latin typeface="微软雅黑" pitchFamily="34" charset="-122"/>
                <a:ea typeface="微软雅黑" pitchFamily="34" charset="-122"/>
              </a:rPr>
              <a:t>离子系统</a:t>
            </a:r>
          </a:p>
        </p:txBody>
      </p:sp>
      <p:sp>
        <p:nvSpPr>
          <p:cNvPr id="56331" name="文本框 4"/>
          <p:cNvSpPr txBox="1">
            <a:spLocks noChangeArrowheads="1"/>
          </p:cNvSpPr>
          <p:nvPr/>
        </p:nvSpPr>
        <p:spPr bwMode="auto">
          <a:xfrm>
            <a:off x="1924050" y="5648325"/>
            <a:ext cx="1211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 sz="2000">
                <a:latin typeface="微软雅黑" pitchFamily="34" charset="-122"/>
                <a:ea typeface="微软雅黑" pitchFamily="34" charset="-122"/>
              </a:rPr>
              <a:t>光子系统</a:t>
            </a:r>
          </a:p>
        </p:txBody>
      </p:sp>
      <p:pic>
        <p:nvPicPr>
          <p:cNvPr id="56332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13" y="4057650"/>
            <a:ext cx="2022475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3" name="文本框 19"/>
          <p:cNvSpPr txBox="1">
            <a:spLocks noChangeArrowheads="1"/>
          </p:cNvSpPr>
          <p:nvPr/>
        </p:nvSpPr>
        <p:spPr bwMode="auto">
          <a:xfrm>
            <a:off x="6030913" y="5692775"/>
            <a:ext cx="1211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 sz="2000">
                <a:latin typeface="微软雅黑" pitchFamily="34" charset="-122"/>
                <a:ea typeface="微软雅黑" pitchFamily="34" charset="-122"/>
              </a:rPr>
              <a:t>超导系统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A29940-7F29-4BA0-A670-B344FB95D361}" type="slidenum">
              <a:rPr lang="zh-CN" altLang="en-US" smtClean="0"/>
              <a:pPr>
                <a:defRPr/>
              </a:pPr>
              <a:t>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84815432"/>
      </p:ext>
    </p:extLst>
  </p:cSld>
  <p:clrMapOvr>
    <a:masterClrMapping/>
  </p:clrMapOvr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63500">
          <a:gradFill flip="none" rotWithShape="1">
            <a:gsLst>
              <a:gs pos="0">
                <a:srgbClr val="FFC000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0800000" scaled="1"/>
            <a:tileRect/>
          </a:gra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Axis</Template>
  <TotalTime>22943</TotalTime>
  <Words>2673</Words>
  <Application>Microsoft Office PowerPoint</Application>
  <PresentationFormat>全屏显示(4:3)</PresentationFormat>
  <Paragraphs>391</Paragraphs>
  <Slides>44</Slides>
  <Notes>15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44</vt:i4>
      </vt:variant>
    </vt:vector>
  </HeadingPairs>
  <TitlesOfParts>
    <vt:vector size="54" baseType="lpstr">
      <vt:lpstr>黑体</vt:lpstr>
      <vt:lpstr>华文隶书</vt:lpstr>
      <vt:lpstr>华文行楷</vt:lpstr>
      <vt:lpstr>宋体</vt:lpstr>
      <vt:lpstr>微软雅黑</vt:lpstr>
      <vt:lpstr>Arial</vt:lpstr>
      <vt:lpstr>Calibri</vt:lpstr>
      <vt:lpstr>Times New Roman</vt:lpstr>
      <vt:lpstr>Wingdings</vt:lpstr>
      <vt:lpstr>默认设计模板</vt:lpstr>
      <vt:lpstr>量子网络的实验研究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构建量子网络的任务分解</vt:lpstr>
      <vt:lpstr>构建量子网络的任务分解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实验验证量子信道容量的不可加性</vt:lpstr>
      <vt:lpstr>实验验证量子信道容量的不可加性</vt:lpstr>
      <vt:lpstr>实现量子信道因果序的相干叠加，超越标准量子香农理论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ustc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年度总结 课题一：</dc:title>
  <dc:creator>cfli</dc:creator>
  <cp:lastModifiedBy>CF.Li</cp:lastModifiedBy>
  <cp:revision>972</cp:revision>
  <dcterms:created xsi:type="dcterms:W3CDTF">2012-01-03T13:57:36Z</dcterms:created>
  <dcterms:modified xsi:type="dcterms:W3CDTF">2023-09-14T10:15:41Z</dcterms:modified>
</cp:coreProperties>
</file>