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sldIdLst>
    <p:sldId id="256" r:id="rId2"/>
    <p:sldId id="263" r:id="rId3"/>
    <p:sldId id="278" r:id="rId4"/>
    <p:sldId id="277" r:id="rId5"/>
    <p:sldId id="279" r:id="rId6"/>
    <p:sldId id="280" r:id="rId7"/>
    <p:sldId id="264" r:id="rId8"/>
    <p:sldId id="272" r:id="rId9"/>
    <p:sldId id="281" r:id="rId10"/>
    <p:sldId id="276" r:id="rId11"/>
    <p:sldId id="275" r:id="rId1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6552199E-B7E1-464F-B7DC-D4C4B9DE0724}">
          <p14:sldIdLst>
            <p14:sldId id="256"/>
            <p14:sldId id="263"/>
            <p14:sldId id="278"/>
            <p14:sldId id="277"/>
            <p14:sldId id="279"/>
            <p14:sldId id="280"/>
            <p14:sldId id="264"/>
            <p14:sldId id="272"/>
            <p14:sldId id="281"/>
            <p14:sldId id="276"/>
            <p14:sldId id="27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ang jiaxuan" initials="wj" lastIdx="1" clrIdx="0">
    <p:extLst>
      <p:ext uri="{19B8F6BF-5375-455C-9EA6-DF929625EA0E}">
        <p15:presenceInfo xmlns:p15="http://schemas.microsoft.com/office/powerpoint/2012/main" userId="4b801fb3c31c0de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66FF"/>
    <a:srgbClr val="4C8A5F"/>
    <a:srgbClr val="000000"/>
    <a:srgbClr val="CFB5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82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460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5410C3-E7AA-444A-9369-935F5E367B7E}" type="datetimeFigureOut">
              <a:rPr lang="zh-CN" altLang="en-US" smtClean="0"/>
              <a:t>2024/4/29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0AD3FD-C722-4D8C-B2D4-583222EFDCD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2696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blipFill dpi="0" rotWithShape="1">
          <a:blip r:embed="rId2">
            <a:alphaModFix amt="57000"/>
            <a:lum/>
          </a:blip>
          <a:srcRect/>
          <a:stretch>
            <a:fillRect l="49000" t="55000" r="-5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1EA9485-C026-4D58-862E-4D9EFC86AFA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noFill/>
          <a:ln>
            <a:noFill/>
          </a:ln>
        </p:spPr>
        <p:txBody>
          <a:bodyPr anchor="b">
            <a:normAutofit/>
          </a:bodyPr>
          <a:lstStyle>
            <a:lvl1pPr algn="ctr"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 dirty="0"/>
              <a:t>Title</a:t>
            </a:r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4ECCA71A-E087-483D-BE23-C301228762F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 dirty="0"/>
              <a:t>subtitle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79C8BF-FCAD-40FA-B350-640927806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F120F-6C89-4E2E-BD83-3E9318B2F74B}" type="datetime1">
              <a:rPr lang="zh-CN" altLang="en-US" smtClean="0"/>
              <a:t>2024/4/29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CB29FA0-68B2-4172-BA86-DE363B58C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550C688-04D6-44FC-B76C-F8F1C01B0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DDCB0505-5B7F-47D5-A06E-7CEF5C2272D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1866" y="417901"/>
            <a:ext cx="2633700" cy="4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538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C8D620-D813-40A8-91E8-EC930D00A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4176C0B-A274-4E36-A818-9DA95BE450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F40C484-4F9C-4C45-896B-92B6180F3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13315-EC66-40D1-A053-3977D73CA3C7}" type="datetime1">
              <a:rPr lang="zh-CN" altLang="en-US" smtClean="0"/>
              <a:t>2024/4/29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A2DF727-3AE2-402C-ADE6-EE9E58D32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8B09F92-F447-493F-AD75-2FCBD1E53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4444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DE35E5F9-AAD2-4ACB-AEFC-5DD21F3151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43AA612-4293-4EE5-B38B-13EB5420D0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1699A7E-6D0D-4FE6-9D0F-7269E543B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D42F4-FEE1-4E68-A4C7-64DB61378000}" type="datetime1">
              <a:rPr lang="zh-CN" altLang="en-US" smtClean="0"/>
              <a:t>2024/4/29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398F88A-73DD-44BD-AB09-5BA0A35ED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7135AE1-374B-4FE0-8B3D-F1699FA8B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784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4176460-23A6-4AE4-8A82-3CDAE8960A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3732" y="65891"/>
            <a:ext cx="10165330" cy="681178"/>
          </a:xfrm>
        </p:spPr>
        <p:txBody>
          <a:bodyPr>
            <a:normAutofit/>
          </a:bodyPr>
          <a:lstStyle>
            <a:lvl1pPr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 dirty="0"/>
              <a:t>Title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A2FE2BE-EF55-4E93-A0E3-59FC6E23110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3732" y="751792"/>
            <a:ext cx="10515600" cy="4351338"/>
          </a:xfrm>
        </p:spPr>
        <p:txBody>
          <a:bodyPr/>
          <a:lstStyle>
            <a:lvl1pPr marL="228600" indent="-228600">
              <a:buFont typeface="Arial" panose="020B0604020202020204" pitchFamily="34" charset="0"/>
              <a:buChar char="•"/>
              <a:defRPr sz="2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Wingdings" panose="05000000000000000000" pitchFamily="2" charset="2"/>
              <a:buChar char="p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Wingdings" panose="05000000000000000000" pitchFamily="2" charset="2"/>
              <a:buChar char="Ø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en-US" altLang="zh-CN" dirty="0"/>
              <a:t>First class</a:t>
            </a:r>
          </a:p>
          <a:p>
            <a:pPr lvl="1"/>
            <a:r>
              <a:rPr lang="en-US" altLang="zh-CN" dirty="0"/>
              <a:t>Second class</a:t>
            </a:r>
          </a:p>
          <a:p>
            <a:pPr lvl="2"/>
            <a:r>
              <a:rPr lang="en-US" altLang="zh-CN" dirty="0"/>
              <a:t>Third class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A20AD61-2850-4E41-B102-46B7E8953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C05EB-D57B-4082-8177-A28AB7A98E4F}" type="datetime1">
              <a:rPr lang="zh-CN" altLang="en-US" smtClean="0"/>
              <a:t>2024/4/29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1FBDBB2-E86B-4986-9F6F-FBC6B9BE9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88D3C02-32C4-4F0A-926C-41D5C3771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‹#›</a:t>
            </a:fld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D95082B-446E-4CA1-826E-E4876B26BC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25342" y="140454"/>
            <a:ext cx="2633700" cy="438950"/>
          </a:xfrm>
          <a:prstGeom prst="rect">
            <a:avLst/>
          </a:prstGeom>
        </p:spPr>
      </p:pic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6EC96068-972E-4350-88A1-D9F3D1744444}"/>
              </a:ext>
            </a:extLst>
          </p:cNvPr>
          <p:cNvCxnSpPr>
            <a:cxnSpLocks/>
          </p:cNvCxnSpPr>
          <p:nvPr userDrawn="1"/>
        </p:nvCxnSpPr>
        <p:spPr>
          <a:xfrm>
            <a:off x="433732" y="636866"/>
            <a:ext cx="11503533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35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27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3599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15CF299-6C7A-4AE1-822D-279B669AE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3206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32D3AEB-EED7-4A6B-B5D3-5330DDC6E0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425509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D3C7FB5-578C-4D5B-B7E0-1350C3C21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788FF-7F7A-41C0-9127-06E4A54EEE09}" type="datetime1">
              <a:rPr lang="zh-CN" altLang="en-US" smtClean="0"/>
              <a:t>2024/4/29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7963393-4F19-41AD-9D52-65AF92CBC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73852E1-11B5-4141-AFBA-315CB7BC8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98581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CFBCA82-12EB-4375-99E8-B440AF3D5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10F881C-0ACC-42B2-B84A-38A83EEDF0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7FA3796-C9D0-4F11-A5AB-057CA18D7F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6001FF9-3578-4327-92F2-538A3BA3D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B8445-10A7-41D2-A993-B67F7EE05D73}" type="datetime1">
              <a:rPr lang="zh-CN" altLang="en-US" smtClean="0"/>
              <a:t>2024/4/29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D60CEA8-8CF5-40D3-9425-A20243C35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60ED133-88C0-4709-9013-7E6F0E1DB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8815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AE0065-136C-4BD7-8CDD-48CB5A88A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4FFAF18-F770-4A07-9DA3-43DDBA12C1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E1A3CDB-5EB4-4DB2-8EB4-430080749A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32430B3-A5D9-4BE8-9726-C38AB8C288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28F8CD75-6A68-4146-A9FF-06365702DC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78BD0E4-6294-4B62-ADBD-4F9B704A8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22033-A903-47F6-A006-F6A269AB4C91}" type="datetime1">
              <a:rPr lang="zh-CN" altLang="en-US" smtClean="0"/>
              <a:t>2024/4/29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BDC69B4A-2A6D-4EB9-82D3-ED0AF7B96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641CF7B1-5E05-4CDE-9141-B50D3A2B8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6473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30E94E-897B-45B8-964D-575A19417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654A970-9A3D-4381-8A0A-F3E695E31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51C7C-2BE4-489F-ADC9-69CA1D3CA901}" type="datetime1">
              <a:rPr lang="zh-CN" altLang="en-US" smtClean="0"/>
              <a:t>2024/4/29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00C2FFD-2B5B-4781-9896-30B2BCC77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F2A80F8-D007-48AB-BDED-76492E459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7063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A069F189-075D-4164-8242-F4C2DDA59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EB0C5-C0BE-4D8A-B767-DF1733D3C7B5}" type="datetime1">
              <a:rPr lang="zh-CN" altLang="en-US" smtClean="0"/>
              <a:t>2024/4/29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4342C8A-5439-4410-93F2-273A00833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62DE539-C537-4E39-80BC-079A12DF2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8397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751B905-E2AC-435F-8B12-768B77F4E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8E23D98-9D09-4835-BDDF-FDA57077F3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3072901-8622-4591-B808-35901950A5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7DDC6EF-EBDE-43A5-A360-E36ECA767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526EA-208C-48F7-9EA0-1AB4D5D98F45}" type="datetime1">
              <a:rPr lang="zh-CN" altLang="en-US" smtClean="0"/>
              <a:t>2024/4/29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5119B6D-93E5-4A65-A852-A91F1F236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099ECE4-D387-423D-9C40-160B0EF2C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3014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8CA5FAB-06E2-485A-86BA-0D0838774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18C5D2B6-0406-4784-8FE2-AA07B00619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F0FF5FC-A3FC-4480-A81D-5425B0E6C4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81547C6-1A7A-4C51-B9A8-4BBDFA1A2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1302C-9841-4E6F-A0AF-8F6D004A5090}" type="datetime1">
              <a:rPr lang="zh-CN" altLang="en-US" smtClean="0"/>
              <a:t>2024/4/29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186D8E3-BAB4-42B5-BEE5-420C53B31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47E3F9F-B921-4EDA-B568-0A319A793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3353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1F82E0A-8ADC-4E82-9030-057228E3A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205" y="605986"/>
            <a:ext cx="10156931" cy="7344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dirty="0"/>
              <a:t>Title</a:t>
            </a:r>
            <a:endParaRPr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192ED06-BA16-4CAB-99E3-4D20E8FCA5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6188" y="1409939"/>
            <a:ext cx="10291549" cy="41242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dirty="0"/>
              <a:t>Title 1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41B3552-88AB-43B5-9E54-0F97794B9E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8622F5-4419-4292-9C6A-F54ADCA2FE02}" type="datetime1">
              <a:rPr lang="zh-CN" altLang="en-US" smtClean="0"/>
              <a:t>2024/4/29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46E00D7-F075-4EA5-9A8A-BE1F6D7519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68FCBB-90E7-443D-9221-DF47A695B7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4EB773-AC9C-4FD7-86AF-8E7E9F681A4F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16988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Californian FB" panose="0207040306080B0302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华光小标宋_CNKI" panose="02000500000000000000" pitchFamily="2" charset="-122"/>
          <a:ea typeface="华光小标宋_CNKI" panose="02000500000000000000" pitchFamily="2" charset="-122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华光小标宋_CNKI" panose="02000500000000000000" pitchFamily="2" charset="-122"/>
          <a:ea typeface="华光小标宋_CNKI" panose="02000500000000000000" pitchFamily="2" charset="-122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华光小标宋_CNKI" panose="02000500000000000000" pitchFamily="2" charset="-122"/>
          <a:ea typeface="华光小标宋_CNKI" panose="02000500000000000000" pitchFamily="2" charset="-122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华光小标宋_CNKI" panose="02000500000000000000" pitchFamily="2" charset="-122"/>
          <a:ea typeface="华光小标宋_CNKI" panose="02000500000000000000" pitchFamily="2" charset="-122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7000"/>
            <a:lum/>
          </a:blip>
          <a:srcRect/>
          <a:stretch>
            <a:fillRect l="64000" t="59000" r="-4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976F51-1BA3-49A2-9A54-923E1366F3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/>
          <a:lstStyle/>
          <a:p>
            <a:r>
              <a:rPr lang="en-US" altLang="zh-CN" b="1" dirty="0"/>
              <a:t>Scintillator ECAL Digitization update</a:t>
            </a:r>
            <a:endParaRPr lang="zh-CN" altLang="en-US" b="1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A307C54-CFF7-4F7F-BD5B-77D8F00892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38486"/>
            <a:ext cx="9144000" cy="1655762"/>
          </a:xfrm>
        </p:spPr>
        <p:txBody>
          <a:bodyPr/>
          <a:lstStyle/>
          <a:p>
            <a:r>
              <a:rPr lang="en-US" altLang="zh-CN" dirty="0"/>
              <a:t>				   2024/04/29	</a:t>
            </a:r>
          </a:p>
          <a:p>
            <a:r>
              <a:rPr lang="en-US" altLang="zh-CN" dirty="0"/>
              <a:t>				Jiaxuan Wang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175965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91ADB2E-6C86-D868-B846-7102B29FC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Summary &amp;&amp; Plan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7D8FA8E-3C8A-9865-6FC3-2BC7A63EC7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568" y="804619"/>
            <a:ext cx="10515600" cy="4351338"/>
          </a:xfrm>
        </p:spPr>
        <p:txBody>
          <a:bodyPr/>
          <a:lstStyle/>
          <a:p>
            <a:r>
              <a:rPr lang="en-US" altLang="zh-CN" dirty="0"/>
              <a:t>Summary</a:t>
            </a:r>
          </a:p>
          <a:p>
            <a:pPr lvl="1"/>
            <a:r>
              <a:rPr lang="en-US" altLang="zh-CN" dirty="0"/>
              <a:t>Discrepancy between Data and MC</a:t>
            </a:r>
          </a:p>
          <a:p>
            <a:pPr lvl="1"/>
            <a:endParaRPr lang="en-US" altLang="zh-CN" dirty="0"/>
          </a:p>
          <a:p>
            <a:r>
              <a:rPr lang="en-US" altLang="zh-CN" dirty="0"/>
              <a:t>Plan</a:t>
            </a:r>
          </a:p>
          <a:p>
            <a:pPr lvl="1"/>
            <a:r>
              <a:rPr lang="en-US" altLang="zh-CN" dirty="0"/>
              <a:t>Adjust crosstalk</a:t>
            </a:r>
          </a:p>
          <a:p>
            <a:pPr lvl="1"/>
            <a:r>
              <a:rPr lang="en-US" altLang="zh-CN" dirty="0"/>
              <a:t>Detector material PCB</a:t>
            </a:r>
          </a:p>
          <a:p>
            <a:pPr lvl="1"/>
            <a:r>
              <a:rPr lang="en-US" altLang="zh-CN" dirty="0"/>
              <a:t>SiPM gain error</a:t>
            </a:r>
          </a:p>
          <a:p>
            <a:pPr lvl="1"/>
            <a:r>
              <a:rPr lang="en-US" altLang="zh-CN" dirty="0"/>
              <a:t>…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2B3D307-91C4-F9CF-BEA5-5D8B362D9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10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184390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058253-397A-DD50-495E-17E6E4434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BACKUP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173E4D5-2D75-8953-2850-0FFD1F116F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C2DC136-834A-C6F1-1CDF-1DE530E2E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11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31058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内容占位符 2">
            <a:extLst>
              <a:ext uri="{FF2B5EF4-FFF2-40B4-BE49-F238E27FC236}">
                <a16:creationId xmlns:a16="http://schemas.microsoft.com/office/drawing/2014/main" id="{A0073C1D-1254-D17A-846C-24889B6CE3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732" y="751791"/>
            <a:ext cx="10515600" cy="5691871"/>
          </a:xfrm>
        </p:spPr>
        <p:txBody>
          <a:bodyPr>
            <a:normAutofit/>
          </a:bodyPr>
          <a:lstStyle/>
          <a:p>
            <a:r>
              <a:rPr lang="en-US" altLang="zh-CN" dirty="0"/>
              <a:t>Overview</a:t>
            </a:r>
          </a:p>
          <a:p>
            <a:endParaRPr lang="en-US" altLang="zh-CN" sz="2200" dirty="0"/>
          </a:p>
          <a:p>
            <a:endParaRPr lang="en-US" altLang="zh-CN" dirty="0"/>
          </a:p>
          <a:p>
            <a:endParaRPr lang="en-US" altLang="zh-CN" sz="2200" dirty="0"/>
          </a:p>
          <a:p>
            <a:endParaRPr lang="en-US" altLang="zh-CN" dirty="0"/>
          </a:p>
          <a:p>
            <a:endParaRPr lang="en-US" altLang="zh-CN" sz="2200" dirty="0"/>
          </a:p>
          <a:p>
            <a:r>
              <a:rPr lang="en-US" altLang="zh-CN" dirty="0"/>
              <a:t>Beam size</a:t>
            </a:r>
          </a:p>
          <a:p>
            <a:pPr lvl="1"/>
            <a:r>
              <a:rPr lang="en-US" altLang="zh-CN" dirty="0"/>
              <a:t>From layer9 layer10</a:t>
            </a:r>
          </a:p>
          <a:p>
            <a:r>
              <a:rPr lang="en-US" altLang="zh-CN" dirty="0"/>
              <a:t>Format </a:t>
            </a:r>
          </a:p>
          <a:p>
            <a:pPr lvl="1"/>
            <a:r>
              <a:rPr lang="en-US" altLang="zh-CN" dirty="0"/>
              <a:t>Same with test beam data</a:t>
            </a:r>
          </a:p>
          <a:p>
            <a:pPr marL="457200" lvl="1" indent="0">
              <a:buNone/>
            </a:pPr>
            <a:endParaRPr lang="en-US" altLang="zh-CN" dirty="0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7D0CBE1C-06FE-F897-DAA4-AE7DE7045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Digitization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305A98D-1D18-C51F-CE69-6ABE9DB7E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2</a:t>
            </a:fld>
            <a:endParaRPr lang="zh-CN" altLang="en-US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3816A041-65DD-EEBB-ECCB-3E77691EC6F6}"/>
              </a:ext>
            </a:extLst>
          </p:cNvPr>
          <p:cNvSpPr/>
          <p:nvPr/>
        </p:nvSpPr>
        <p:spPr>
          <a:xfrm>
            <a:off x="2157412" y="2708745"/>
            <a:ext cx="1335881" cy="50006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E_Dep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EB0FD1DB-571B-F9C0-7B13-EE961422860D}"/>
              </a:ext>
            </a:extLst>
          </p:cNvPr>
          <p:cNvSpPr/>
          <p:nvPr/>
        </p:nvSpPr>
        <p:spPr>
          <a:xfrm>
            <a:off x="4067174" y="2708745"/>
            <a:ext cx="1335881" cy="50006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N_photon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E53525A7-0D0A-954C-7EDB-A6716D291C1C}"/>
              </a:ext>
            </a:extLst>
          </p:cNvPr>
          <p:cNvSpPr/>
          <p:nvPr/>
        </p:nvSpPr>
        <p:spPr>
          <a:xfrm>
            <a:off x="5976936" y="2708744"/>
            <a:ext cx="1335881" cy="50006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N_p.e.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A895DCB5-C50D-BF1B-2A20-191553D82638}"/>
              </a:ext>
            </a:extLst>
          </p:cNvPr>
          <p:cNvSpPr/>
          <p:nvPr/>
        </p:nvSpPr>
        <p:spPr>
          <a:xfrm>
            <a:off x="7886698" y="2708743"/>
            <a:ext cx="1335881" cy="50006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ADC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箭头: 右 10">
            <a:extLst>
              <a:ext uri="{FF2B5EF4-FFF2-40B4-BE49-F238E27FC236}">
                <a16:creationId xmlns:a16="http://schemas.microsoft.com/office/drawing/2014/main" id="{BF21E8B9-828A-019C-5932-02A0BCCC9E85}"/>
              </a:ext>
            </a:extLst>
          </p:cNvPr>
          <p:cNvSpPr/>
          <p:nvPr/>
        </p:nvSpPr>
        <p:spPr>
          <a:xfrm>
            <a:off x="3562349" y="2865905"/>
            <a:ext cx="435768" cy="18573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箭头: 右 11">
            <a:extLst>
              <a:ext uri="{FF2B5EF4-FFF2-40B4-BE49-F238E27FC236}">
                <a16:creationId xmlns:a16="http://schemas.microsoft.com/office/drawing/2014/main" id="{CA1ECB17-4957-7826-4971-5045BCDF9DB8}"/>
              </a:ext>
            </a:extLst>
          </p:cNvPr>
          <p:cNvSpPr/>
          <p:nvPr/>
        </p:nvSpPr>
        <p:spPr>
          <a:xfrm>
            <a:off x="5472111" y="2865905"/>
            <a:ext cx="435768" cy="18573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箭头: 右 12">
            <a:extLst>
              <a:ext uri="{FF2B5EF4-FFF2-40B4-BE49-F238E27FC236}">
                <a16:creationId xmlns:a16="http://schemas.microsoft.com/office/drawing/2014/main" id="{F65B8DE6-D3BC-12FB-1FCF-636D1C34B65D}"/>
              </a:ext>
            </a:extLst>
          </p:cNvPr>
          <p:cNvSpPr/>
          <p:nvPr/>
        </p:nvSpPr>
        <p:spPr>
          <a:xfrm>
            <a:off x="7381873" y="2852879"/>
            <a:ext cx="435768" cy="18573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箭头: 右 15">
            <a:extLst>
              <a:ext uri="{FF2B5EF4-FFF2-40B4-BE49-F238E27FC236}">
                <a16:creationId xmlns:a16="http://schemas.microsoft.com/office/drawing/2014/main" id="{A5C34CC7-7466-730C-2F49-1C514660C47A}"/>
              </a:ext>
            </a:extLst>
          </p:cNvPr>
          <p:cNvSpPr/>
          <p:nvPr/>
        </p:nvSpPr>
        <p:spPr>
          <a:xfrm rot="5400000">
            <a:off x="3537690" y="2552792"/>
            <a:ext cx="435768" cy="18573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箭头: 右 17">
            <a:extLst>
              <a:ext uri="{FF2B5EF4-FFF2-40B4-BE49-F238E27FC236}">
                <a16:creationId xmlns:a16="http://schemas.microsoft.com/office/drawing/2014/main" id="{3C04F55E-048B-3A83-3F5F-FF9CEE08C096}"/>
              </a:ext>
            </a:extLst>
          </p:cNvPr>
          <p:cNvSpPr/>
          <p:nvPr/>
        </p:nvSpPr>
        <p:spPr>
          <a:xfrm rot="5400000">
            <a:off x="5447452" y="2542127"/>
            <a:ext cx="435768" cy="18573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箭头: 右 18">
            <a:extLst>
              <a:ext uri="{FF2B5EF4-FFF2-40B4-BE49-F238E27FC236}">
                <a16:creationId xmlns:a16="http://schemas.microsoft.com/office/drawing/2014/main" id="{BD7CC1A1-4C96-AFEA-7726-06C74CD41A63}"/>
              </a:ext>
            </a:extLst>
          </p:cNvPr>
          <p:cNvSpPr/>
          <p:nvPr/>
        </p:nvSpPr>
        <p:spPr>
          <a:xfrm rot="5400000">
            <a:off x="7376605" y="2537405"/>
            <a:ext cx="435768" cy="18573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菱形 19">
            <a:extLst>
              <a:ext uri="{FF2B5EF4-FFF2-40B4-BE49-F238E27FC236}">
                <a16:creationId xmlns:a16="http://schemas.microsoft.com/office/drawing/2014/main" id="{C0A3A18E-735C-5E59-9A56-9F77A77523CB}"/>
              </a:ext>
            </a:extLst>
          </p:cNvPr>
          <p:cNvSpPr/>
          <p:nvPr/>
        </p:nvSpPr>
        <p:spPr>
          <a:xfrm>
            <a:off x="2862266" y="1529843"/>
            <a:ext cx="1786616" cy="952176"/>
          </a:xfrm>
          <a:prstGeom prst="diamon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Photon smear</a:t>
            </a:r>
            <a:endParaRPr lang="zh-CN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菱形 20">
            <a:extLst>
              <a:ext uri="{FF2B5EF4-FFF2-40B4-BE49-F238E27FC236}">
                <a16:creationId xmlns:a16="http://schemas.microsoft.com/office/drawing/2014/main" id="{6F8052AA-CAB7-8480-3D62-C8318C70B4CF}"/>
              </a:ext>
            </a:extLst>
          </p:cNvPr>
          <p:cNvSpPr/>
          <p:nvPr/>
        </p:nvSpPr>
        <p:spPr>
          <a:xfrm>
            <a:off x="4791419" y="1536152"/>
            <a:ext cx="1786616" cy="952176"/>
          </a:xfrm>
          <a:prstGeom prst="diamon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SiPM</a:t>
            </a:r>
          </a:p>
          <a:p>
            <a:pPr algn="ctr"/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Model</a:t>
            </a:r>
            <a:endParaRPr lang="zh-CN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菱形 21">
            <a:extLst>
              <a:ext uri="{FF2B5EF4-FFF2-40B4-BE49-F238E27FC236}">
                <a16:creationId xmlns:a16="http://schemas.microsoft.com/office/drawing/2014/main" id="{4FB5F0C5-FF0F-7D1B-AAE2-90F17E92317A}"/>
              </a:ext>
            </a:extLst>
          </p:cNvPr>
          <p:cNvSpPr/>
          <p:nvPr/>
        </p:nvSpPr>
        <p:spPr>
          <a:xfrm>
            <a:off x="6701181" y="1520241"/>
            <a:ext cx="1786616" cy="952176"/>
          </a:xfrm>
          <a:prstGeom prst="diamon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ADC</a:t>
            </a:r>
          </a:p>
          <a:p>
            <a:pPr algn="ctr"/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Convert</a:t>
            </a:r>
          </a:p>
        </p:txBody>
      </p:sp>
    </p:spTree>
    <p:extLst>
      <p:ext uri="{BB962C8B-B14F-4D97-AF65-F5344CB8AC3E}">
        <p14:creationId xmlns:p14="http://schemas.microsoft.com/office/powerpoint/2010/main" val="25962299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C426000-EEA2-6E1A-110B-765C9CD92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Digitization Step 1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45E5848-8BA9-103F-F852-D8713BECD2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732" y="751791"/>
            <a:ext cx="10515600" cy="5691871"/>
          </a:xfrm>
        </p:spPr>
        <p:txBody>
          <a:bodyPr>
            <a:normAutofit/>
          </a:bodyPr>
          <a:lstStyle/>
          <a:p>
            <a:r>
              <a:rPr lang="en-US" altLang="zh-CN" sz="2400" dirty="0"/>
              <a:t> </a:t>
            </a:r>
            <a:r>
              <a:rPr lang="en-US" altLang="zh-CN" sz="2200" dirty="0"/>
              <a:t>Workflow </a:t>
            </a:r>
          </a:p>
          <a:p>
            <a:pPr lvl="1">
              <a:buFont typeface="Wingdings" panose="05000000000000000000" pitchFamily="2" charset="2"/>
              <a:buChar char="p"/>
            </a:pPr>
            <a:r>
              <a:rPr lang="en-US" altLang="zh-CN" dirty="0"/>
              <a:t>Input : MC truth hit energy</a:t>
            </a:r>
          </a:p>
          <a:p>
            <a:pPr lvl="1">
              <a:buFont typeface="Wingdings" panose="05000000000000000000" pitchFamily="2" charset="2"/>
              <a:buChar char="p"/>
            </a:pPr>
            <a:r>
              <a:rPr lang="en-US" altLang="zh-CN" dirty="0"/>
              <a:t>Output : N_photon</a:t>
            </a:r>
          </a:p>
          <a:p>
            <a:pPr marL="457200" lvl="1" indent="0">
              <a:buNone/>
            </a:pPr>
            <a:endParaRPr lang="en-US" altLang="zh-CN" sz="2400" dirty="0"/>
          </a:p>
          <a:p>
            <a:r>
              <a:rPr lang="en-US" altLang="zh-CN" sz="2200" dirty="0"/>
              <a:t> Process</a:t>
            </a:r>
          </a:p>
          <a:p>
            <a:pPr lvl="1">
              <a:buFont typeface="Wingdings" panose="05000000000000000000" pitchFamily="2" charset="2"/>
              <a:buChar char="p"/>
            </a:pPr>
            <a:r>
              <a:rPr lang="en-US" altLang="zh-CN" dirty="0"/>
              <a:t>N_photon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altLang="zh-CN" sz="1600" dirty="0"/>
              <a:t>MIP_E : 0.305 MeV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altLang="zh-CN" sz="1600" dirty="0"/>
              <a:t>SiPM gain (ADC/p.e.) 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altLang="zh-CN" sz="1600" dirty="0"/>
              <a:t>MIP MPV (ADC/MIP)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altLang="zh-CN" sz="1600" dirty="0"/>
              <a:t>PDE</a:t>
            </a:r>
            <a:endParaRPr lang="en-US" altLang="zh-CN" dirty="0"/>
          </a:p>
          <a:p>
            <a:pPr lvl="1"/>
            <a:r>
              <a:rPr lang="en-US" altLang="zh-CN" dirty="0"/>
              <a:t>Non-uniformity of light output</a:t>
            </a:r>
          </a:p>
          <a:p>
            <a:pPr lvl="2"/>
            <a:r>
              <a:rPr lang="en-US" altLang="zh-CN" dirty="0"/>
              <a:t>~4.2%</a:t>
            </a:r>
          </a:p>
          <a:p>
            <a:pPr lvl="1">
              <a:buFont typeface="Wingdings" panose="05000000000000000000" pitchFamily="2" charset="2"/>
              <a:buChar char="p"/>
            </a:pPr>
            <a:r>
              <a:rPr lang="en-US" altLang="zh-CN" dirty="0"/>
              <a:t>Poisson Smear</a:t>
            </a:r>
          </a:p>
          <a:p>
            <a:pPr marL="914400" lvl="2" indent="0">
              <a:buNone/>
            </a:pPr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36AD532-597C-2B66-CB53-9486603F0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3</a:t>
            </a:fld>
            <a:endParaRPr lang="zh-CN" altLang="en-US" dirty="0"/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AE4E528A-42B7-9A07-3440-A81A24D3894A}"/>
              </a:ext>
            </a:extLst>
          </p:cNvPr>
          <p:cNvGrpSpPr/>
          <p:nvPr/>
        </p:nvGrpSpPr>
        <p:grpSpPr>
          <a:xfrm>
            <a:off x="4930142" y="1754077"/>
            <a:ext cx="6542798" cy="2127743"/>
            <a:chOff x="4718926" y="1124628"/>
            <a:chExt cx="6989595" cy="2304372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F65D83D9-B057-69AC-52AC-A64FB1381B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18926" y="1124628"/>
              <a:ext cx="6989595" cy="2304372"/>
            </a:xfrm>
            <a:prstGeom prst="rect">
              <a:avLst/>
            </a:prstGeom>
          </p:spPr>
        </p:pic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FD523330-4904-F8F2-8C60-D6A49DF25627}"/>
                </a:ext>
              </a:extLst>
            </p:cNvPr>
            <p:cNvSpPr txBox="1"/>
            <p:nvPr/>
          </p:nvSpPr>
          <p:spPr>
            <a:xfrm>
              <a:off x="4718926" y="1685925"/>
              <a:ext cx="6903955" cy="178594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endParaRPr lang="zh-CN" alt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3517142A-68F2-A93E-6F67-3CFC2AAC41F7}"/>
                  </a:ext>
                </a:extLst>
              </p:cNvPr>
              <p:cNvSpPr txBox="1"/>
              <p:nvPr/>
            </p:nvSpPr>
            <p:spPr>
              <a:xfrm>
                <a:off x="5453750" y="833087"/>
                <a:ext cx="5495582" cy="6362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𝑝h𝑜𝑡𝑜𝑛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𝐻𝑖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𝑀𝐼𝑃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𝑀𝑃𝑉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𝑀𝐼𝑃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𝑆𝑖𝑃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𝐺𝑎𝑖𝑛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𝑃𝐷𝐸</m:t>
                          </m:r>
                        </m:den>
                      </m:f>
                    </m:oMath>
                  </m:oMathPara>
                </a14:m>
                <a:endParaRPr lang="zh-CN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3517142A-68F2-A93E-6F67-3CFC2AAC41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3750" y="833087"/>
                <a:ext cx="5495582" cy="63626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图片 12">
            <a:extLst>
              <a:ext uri="{FF2B5EF4-FFF2-40B4-BE49-F238E27FC236}">
                <a16:creationId xmlns:a16="http://schemas.microsoft.com/office/drawing/2014/main" id="{685C8062-2F14-946F-50B0-045742F029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2137" y="3901137"/>
            <a:ext cx="6128916" cy="2827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9208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45E5848-8BA9-103F-F852-D8713BECD2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732" y="751792"/>
            <a:ext cx="10515600" cy="5477558"/>
          </a:xfrm>
        </p:spPr>
        <p:txBody>
          <a:bodyPr/>
          <a:lstStyle/>
          <a:p>
            <a:r>
              <a:rPr lang="en-US" altLang="zh-CN" dirty="0"/>
              <a:t> Workflow </a:t>
            </a:r>
          </a:p>
          <a:p>
            <a:pPr lvl="1"/>
            <a:r>
              <a:rPr lang="en-US" altLang="zh-CN" dirty="0"/>
              <a:t>Input : N_photon</a:t>
            </a:r>
          </a:p>
          <a:p>
            <a:pPr lvl="1"/>
            <a:r>
              <a:rPr lang="en-US" altLang="zh-CN" dirty="0"/>
              <a:t>Output : N_p.e.</a:t>
            </a:r>
          </a:p>
          <a:p>
            <a:pPr lvl="1"/>
            <a:endParaRPr lang="en-US" altLang="zh-CN" dirty="0"/>
          </a:p>
          <a:p>
            <a:r>
              <a:rPr lang="en-US" altLang="zh-CN" dirty="0"/>
              <a:t> Process</a:t>
            </a:r>
          </a:p>
          <a:p>
            <a:pPr lvl="1"/>
            <a:r>
              <a:rPr lang="en-US" altLang="zh-CN" dirty="0"/>
              <a:t>Pixel placement : 10um-100*100, 15um-67*67</a:t>
            </a:r>
          </a:p>
          <a:p>
            <a:pPr lvl="1"/>
            <a:r>
              <a:rPr lang="en-US" altLang="zh-CN" dirty="0"/>
              <a:t>PDE : 10um-10% 15um-25%</a:t>
            </a:r>
          </a:p>
          <a:p>
            <a:pPr lvl="1"/>
            <a:r>
              <a:rPr lang="en-US" altLang="zh-CN" dirty="0"/>
              <a:t>Crosstalk : 10um-10% 15um-15% </a:t>
            </a:r>
          </a:p>
          <a:p>
            <a:pPr lvl="1"/>
            <a:r>
              <a:rPr lang="en-US" altLang="zh-CN" dirty="0"/>
              <a:t>Avalanche</a:t>
            </a:r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endParaRPr lang="zh-CN" altLang="en-US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16062501-550F-429B-2354-071D770615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170" t="1909" r="7840" b="9789"/>
          <a:stretch/>
        </p:blipFill>
        <p:spPr>
          <a:xfrm>
            <a:off x="6640116" y="1132832"/>
            <a:ext cx="5551884" cy="4270937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5C426000-EEA2-6E1A-110B-765C9CD92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Digitization Step 2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36AD532-597C-2B66-CB53-9486603F0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4</a:t>
            </a:fld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EA7ADEFA-19B4-3207-2023-08A8274D16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2797" y="3945320"/>
            <a:ext cx="3527319" cy="241103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788B2A8-607F-EF7D-D25C-D0666AB5C05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130" t="5619" r="12023"/>
          <a:stretch/>
        </p:blipFill>
        <p:spPr>
          <a:xfrm>
            <a:off x="225280" y="3753929"/>
            <a:ext cx="2743201" cy="2967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5317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D56CBA-EAF1-BAF0-1A51-64399DAF4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Digitization Step 3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BBCDB97-008E-A995-42DA-351EDF30A7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732" y="751792"/>
            <a:ext cx="10920068" cy="5604558"/>
          </a:xfrm>
        </p:spPr>
        <p:txBody>
          <a:bodyPr/>
          <a:lstStyle/>
          <a:p>
            <a:r>
              <a:rPr lang="en-US" altLang="zh-CN" sz="2200" dirty="0"/>
              <a:t>Workflow </a:t>
            </a:r>
          </a:p>
          <a:p>
            <a:pPr lvl="1"/>
            <a:r>
              <a:rPr lang="en-US" altLang="zh-CN" dirty="0"/>
              <a:t>Input :  N_p.e.</a:t>
            </a:r>
          </a:p>
          <a:p>
            <a:pPr lvl="1">
              <a:buFont typeface="Wingdings" panose="05000000000000000000" pitchFamily="2" charset="2"/>
              <a:buChar char="p"/>
            </a:pPr>
            <a:r>
              <a:rPr lang="en-US" altLang="zh-CN" dirty="0"/>
              <a:t>Output : High-low gain mode ADC</a:t>
            </a:r>
          </a:p>
          <a:p>
            <a:pPr lvl="1"/>
            <a:endParaRPr lang="en-US" altLang="zh-CN" sz="2400" dirty="0"/>
          </a:p>
          <a:p>
            <a:r>
              <a:rPr lang="en-US" altLang="zh-CN" sz="2200" dirty="0"/>
              <a:t> Process</a:t>
            </a:r>
          </a:p>
          <a:p>
            <a:pPr lvl="1"/>
            <a:r>
              <a:rPr lang="en-US" altLang="zh-CN" dirty="0"/>
              <a:t>ADC &amp;&amp; gaussian smear</a:t>
            </a:r>
          </a:p>
          <a:p>
            <a:pPr lvl="2"/>
            <a:r>
              <a:rPr lang="en-US" altLang="zh-CN" dirty="0"/>
              <a:t>ADC Mean = N_p.e.* SiPM Gain</a:t>
            </a:r>
          </a:p>
          <a:p>
            <a:pPr lvl="2"/>
            <a:r>
              <a:rPr lang="en-US" altLang="zh-CN" dirty="0"/>
              <a:t>ADC Sigma = 3 * sqrt(N_p.e.)?</a:t>
            </a:r>
          </a:p>
          <a:p>
            <a:pPr lvl="1"/>
            <a:r>
              <a:rPr lang="en-US" altLang="zh-CN" dirty="0"/>
              <a:t>High-low gain mode ADC</a:t>
            </a:r>
          </a:p>
          <a:p>
            <a:pPr lvl="1"/>
            <a:r>
              <a:rPr lang="en-US" altLang="zh-CN" dirty="0"/>
              <a:t>Pedestal fluctuation</a:t>
            </a:r>
          </a:p>
          <a:p>
            <a:pPr lvl="1"/>
            <a:r>
              <a:rPr lang="en-US" altLang="zh-CN" dirty="0"/>
              <a:t>High-low gain saturation</a:t>
            </a:r>
          </a:p>
          <a:p>
            <a:pPr lvl="2"/>
            <a:r>
              <a:rPr lang="en-US" altLang="zh-CN" dirty="0"/>
              <a:t>High gain saturation: high adc &gt; switch point , let high adc =4000</a:t>
            </a:r>
          </a:p>
          <a:p>
            <a:pPr lvl="2"/>
            <a:r>
              <a:rPr lang="en-US" altLang="zh-CN" dirty="0"/>
              <a:t>Low gain saturation : low adc &gt; 3000, let low adc = 3000</a:t>
            </a:r>
          </a:p>
          <a:p>
            <a:pPr lvl="1"/>
            <a:endParaRPr lang="en-US" altLang="zh-CN" dirty="0"/>
          </a:p>
          <a:p>
            <a:pPr marL="914400" lvl="2" indent="0">
              <a:buNone/>
            </a:pP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4974737-9B2F-E656-EAE4-7EB48D827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110421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A6C210B-9657-2599-F138-2AB975BD6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Energy reconstruction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0BEDF47-6B27-C88A-3995-200637E986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Data sets</a:t>
            </a:r>
          </a:p>
          <a:p>
            <a:pPr lvl="1"/>
            <a:r>
              <a:rPr lang="en-US" altLang="zh-CN" dirty="0"/>
              <a:t>Data : ~100000 40GeV e- </a:t>
            </a:r>
          </a:p>
          <a:p>
            <a:pPr lvl="1"/>
            <a:r>
              <a:rPr lang="en-US" altLang="zh-CN" dirty="0"/>
              <a:t>MC : 100000 40GeV e-/pi-(97.5:2.5)</a:t>
            </a:r>
          </a:p>
          <a:p>
            <a:r>
              <a:rPr lang="en-US" altLang="zh-CN" dirty="0"/>
              <a:t>Restrictions</a:t>
            </a:r>
          </a:p>
          <a:p>
            <a:pPr lvl="1"/>
            <a:r>
              <a:rPr lang="en-US" altLang="zh-CN" dirty="0"/>
              <a:t>Hit cut</a:t>
            </a:r>
          </a:p>
          <a:p>
            <a:pPr lvl="2"/>
            <a:r>
              <a:rPr lang="en-US" altLang="zh-CN" dirty="0"/>
              <a:t>0.8 MIP cut</a:t>
            </a:r>
          </a:p>
          <a:p>
            <a:pPr lvl="2"/>
            <a:r>
              <a:rPr lang="en-US" altLang="zh-CN" dirty="0"/>
              <a:t>Dead channels cut</a:t>
            </a:r>
          </a:p>
          <a:p>
            <a:pPr lvl="1"/>
            <a:r>
              <a:rPr lang="en-US" altLang="zh-CN" dirty="0"/>
              <a:t>Event cut</a:t>
            </a:r>
          </a:p>
          <a:p>
            <a:pPr lvl="2"/>
            <a:r>
              <a:rPr lang="en-US" altLang="zh-CN" dirty="0"/>
              <a:t>50MeV &amp;&amp; 100 hits cut 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0C1A70C-424A-15CE-CC48-618A14AE9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6</a:t>
            </a:fld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306B825-64BF-04BB-5BBA-BA37D8390E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5146" y="2038975"/>
            <a:ext cx="2887813" cy="1998133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7FC92069-E3C7-37B8-F392-F78484E72D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4873" y="869410"/>
            <a:ext cx="5667376" cy="511918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7C400CC4-D562-6455-92CD-AB2050EE28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9436" y="4350786"/>
            <a:ext cx="2743201" cy="203952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9A6AA126-C02A-CC32-20CD-555A437CD3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243" y="4347903"/>
            <a:ext cx="2622957" cy="1952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8558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BBEC329C-EB70-4CBF-8B91-56BB157723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262406"/>
            <a:ext cx="5213529" cy="3529597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3CFAA264-D682-3CD9-6E9A-D45D221BA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Comparison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35D9D48-569B-4DAC-9BDF-4720811076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Data: low </a:t>
            </a:r>
            <a:r>
              <a:rPr lang="en-US" altLang="zh-CN" dirty="0" err="1"/>
              <a:t>hitNo</a:t>
            </a:r>
            <a:r>
              <a:rPr lang="en-US" altLang="zh-CN" dirty="0"/>
              <a:t> but high deposited energy </a:t>
            </a:r>
          </a:p>
          <a:p>
            <a:r>
              <a:rPr lang="en-US" altLang="zh-CN" dirty="0"/>
              <a:t>Digitization: 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9B73846-4A8A-E78B-F2C2-51A185B82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7</a:t>
            </a:fld>
            <a:endParaRPr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EB2D3D9A-74FE-FCC9-BB39-E991730BD779}"/>
              </a:ext>
            </a:extLst>
          </p:cNvPr>
          <p:cNvSpPr txBox="1"/>
          <p:nvPr/>
        </p:nvSpPr>
        <p:spPr>
          <a:xfrm>
            <a:off x="9462333" y="3257550"/>
            <a:ext cx="21043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Red: data</a:t>
            </a:r>
          </a:p>
          <a:p>
            <a:r>
              <a:rPr lang="en-US" altLang="zh-CN" sz="16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Blue: MC_truth</a:t>
            </a:r>
          </a:p>
          <a:p>
            <a:r>
              <a:rPr lang="en-US" altLang="zh-CN" sz="1600" dirty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Green: MC_digi</a:t>
            </a:r>
            <a:endParaRPr lang="zh-CN" altLang="en-US" sz="1600" dirty="0">
              <a:solidFill>
                <a:srgbClr val="00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18765760-7782-5789-A8C9-2E75231895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470" y="2257683"/>
            <a:ext cx="5213530" cy="3545201"/>
          </a:xfrm>
          <a:prstGeom prst="rect">
            <a:avLst/>
          </a:prstGeom>
        </p:spPr>
      </p:pic>
      <p:sp>
        <p:nvSpPr>
          <p:cNvPr id="24" name="文本框 23">
            <a:extLst>
              <a:ext uri="{FF2B5EF4-FFF2-40B4-BE49-F238E27FC236}">
                <a16:creationId xmlns:a16="http://schemas.microsoft.com/office/drawing/2014/main" id="{48D5C70C-6A16-A89F-3BE1-486C73642E05}"/>
              </a:ext>
            </a:extLst>
          </p:cNvPr>
          <p:cNvSpPr txBox="1"/>
          <p:nvPr/>
        </p:nvSpPr>
        <p:spPr>
          <a:xfrm>
            <a:off x="2515048" y="3257550"/>
            <a:ext cx="21043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Red: data</a:t>
            </a:r>
          </a:p>
          <a:p>
            <a:r>
              <a:rPr lang="en-US" altLang="zh-CN" sz="16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Blue: MC_truth</a:t>
            </a:r>
          </a:p>
          <a:p>
            <a:r>
              <a:rPr lang="en-US" altLang="zh-CN" sz="1600" dirty="0"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Green: MC_digi</a:t>
            </a:r>
            <a:endParaRPr lang="zh-CN" altLang="en-US" sz="1600" dirty="0">
              <a:solidFill>
                <a:srgbClr val="00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3835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8A125CA-9FEB-C48D-A1E6-FB76C45F1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Layer energy deposition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52EC7C3-E85E-225D-E914-ADBE6C5FB4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First 16 layers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02EEB5E-2BE6-C0F0-8327-3EC5BC830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8</a:t>
            </a:fld>
            <a:endParaRPr lang="zh-CN" altLang="en-US" dirty="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4E6D14C9-012E-6AD0-6FB2-7D647A8FE5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1" y="747069"/>
            <a:ext cx="7147471" cy="5653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1258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8A125CA-9FEB-C48D-A1E6-FB76C45F1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Layer </a:t>
            </a:r>
            <a:r>
              <a:rPr lang="en-US" altLang="zh-CN" dirty="0" err="1"/>
              <a:t>hitNo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52EC7C3-E85E-225D-E914-ADBE6C5FB4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First 16 layers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02EEB5E-2BE6-C0F0-8327-3EC5BC830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EB773-AC9C-4FD7-86AF-8E7E9F681A4F}" type="slidenum">
              <a:rPr lang="zh-CN" altLang="en-US" smtClean="0"/>
              <a:t>9</a:t>
            </a:fld>
            <a:endParaRPr lang="zh-CN" altLang="en-US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5913F682-DD8D-4CD4-8277-25E5D25303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2387" y="747069"/>
            <a:ext cx="7206945" cy="5682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3947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极端阴影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演示文稿1" id="{720E5E7C-4621-4789-A98D-70F6DA518C1B}" vid="{8F94931B-8313-412B-9E0E-CD1E13BBFEDC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meeting</Template>
  <TotalTime>4063</TotalTime>
  <Words>344</Words>
  <Application>Microsoft Office PowerPoint</Application>
  <PresentationFormat>宽屏</PresentationFormat>
  <Paragraphs>107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9" baseType="lpstr">
      <vt:lpstr>等线</vt:lpstr>
      <vt:lpstr>华光小标宋_CNKI</vt:lpstr>
      <vt:lpstr>Arial</vt:lpstr>
      <vt:lpstr>Californian FB</vt:lpstr>
      <vt:lpstr>Cambria Math</vt:lpstr>
      <vt:lpstr>Times New Roman</vt:lpstr>
      <vt:lpstr>Wingdings</vt:lpstr>
      <vt:lpstr>Office 主题​​</vt:lpstr>
      <vt:lpstr>Scintillator ECAL Digitization update</vt:lpstr>
      <vt:lpstr>Digitization</vt:lpstr>
      <vt:lpstr>Digitization Step 1</vt:lpstr>
      <vt:lpstr>Digitization Step 2</vt:lpstr>
      <vt:lpstr>Digitization Step 3</vt:lpstr>
      <vt:lpstr>Energy reconstruction</vt:lpstr>
      <vt:lpstr>Comparison</vt:lpstr>
      <vt:lpstr>Layer energy deposition</vt:lpstr>
      <vt:lpstr>Layer hitNo</vt:lpstr>
      <vt:lpstr>Summary &amp;&amp; Plan</vt:lpstr>
      <vt:lpstr>BACKUP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Scintillator ECAL Digitization</dc:title>
  <dc:creator>jiaxuan wang</dc:creator>
  <cp:lastModifiedBy>jiaxuan wang</cp:lastModifiedBy>
  <cp:revision>23</cp:revision>
  <dcterms:created xsi:type="dcterms:W3CDTF">2024-04-01T06:16:48Z</dcterms:created>
  <dcterms:modified xsi:type="dcterms:W3CDTF">2024-04-29T07:39:34Z</dcterms:modified>
</cp:coreProperties>
</file>