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62" r:id="rId5"/>
    <p:sldId id="264" r:id="rId6"/>
    <p:sldId id="271" r:id="rId7"/>
    <p:sldId id="272" r:id="rId8"/>
    <p:sldId id="273" r:id="rId9"/>
    <p:sldId id="274" r:id="rId10"/>
    <p:sldId id="276" r:id="rId11"/>
    <p:sldId id="275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3"/>
            <p14:sldId id="257"/>
            <p14:sldId id="262"/>
            <p14:sldId id="264"/>
            <p14:sldId id="271"/>
            <p14:sldId id="272"/>
            <p14:sldId id="273"/>
            <p14:sldId id="274"/>
            <p14:sldId id="276"/>
            <p14:sldId id="275"/>
            <p14:sldId id="265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2024/4/15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999" y="1326604"/>
            <a:ext cx="10515600" cy="4351338"/>
          </a:xfr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2024/4/15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Scintillator ECAL Digitization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2024/04/15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ADB2E-6C86-D868-B846-7102B29F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8FA8E-3C8A-9865-6FC3-2BC7A63E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9" y="1347544"/>
            <a:ext cx="10515600" cy="4351338"/>
          </a:xfrm>
        </p:spPr>
        <p:txBody>
          <a:bodyPr/>
          <a:lstStyle/>
          <a:p>
            <a:r>
              <a:rPr lang="en-US" altLang="zh-CN" dirty="0"/>
              <a:t>Basic MC digitization process 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finished</a:t>
            </a:r>
          </a:p>
          <a:p>
            <a:r>
              <a:rPr lang="en-US" altLang="zh-CN" dirty="0"/>
              <a:t>MC digitization has little influence </a:t>
            </a:r>
          </a:p>
          <a:p>
            <a:r>
              <a:rPr lang="en-US" altLang="zh-CN" dirty="0"/>
              <a:t>Still need to improve</a:t>
            </a:r>
          </a:p>
          <a:p>
            <a:pPr lvl="1"/>
            <a:r>
              <a:rPr lang="en-US" altLang="zh-CN" dirty="0"/>
              <a:t>SiPM gain</a:t>
            </a:r>
          </a:p>
          <a:p>
            <a:pPr lvl="1"/>
            <a:r>
              <a:rPr lang="en-US" altLang="zh-CN" dirty="0"/>
              <a:t>Single photoelectron peak width</a:t>
            </a:r>
          </a:p>
          <a:p>
            <a:pPr lvl="1"/>
            <a:r>
              <a:rPr lang="en-US" altLang="zh-CN" dirty="0"/>
              <a:t>Noise model</a:t>
            </a:r>
          </a:p>
          <a:p>
            <a:pPr lvl="1"/>
            <a:r>
              <a:rPr lang="en-US" altLang="zh-CN" dirty="0"/>
              <a:t>Layer 14 &amp;&amp; Layer 16 check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3D307-91C4-F9CF-BEA5-5D8B362D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43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58253-397A-DD50-495E-17E6E443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3E4D5-2D75-8953-2850-0FFD1F11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2DC136-834A-C6F1-1CDF-1DE530E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05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D5285-C22A-2EFB-75ED-0BF0FCE4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ADC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A6BC7-502A-F927-865E-6EFB3023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43BA81-C3D4-E96C-C539-8DCDAC88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8911DC-E83A-4808-DAA3-AECA6FCC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2" y="2636662"/>
            <a:ext cx="4896641" cy="3373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2441AD-3870-9676-7D97-1014DC00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06" y="2798191"/>
            <a:ext cx="4988119" cy="32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62A46-6C04-9941-8269-ECD32FCE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ADC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79111F-B737-26F8-67DB-91A8F6C0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29FFFB-AC64-98A5-E1A5-C9426464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6DC06E-7B32-67C2-5574-D32DE8A1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60" y="699806"/>
            <a:ext cx="6640361" cy="57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F977A-6A18-7F48-846F-DFAC4A0D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SiPM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06CADF-DC4F-9A15-5027-D1BEF6022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B7525-A8B3-A42C-3A8A-56D25053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6EEF4E-5F66-DB36-569E-8C06D62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0" y="2978597"/>
            <a:ext cx="4702759" cy="30260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21D37F-4738-4761-BD50-BEBBAA53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71" y="2978597"/>
            <a:ext cx="4561057" cy="29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F977A-6A18-7F48-846F-DFAC4A0D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SiPM saturation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06CADF-DC4F-9A15-5027-D1BEF6022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B7525-A8B3-A42C-3A8A-56D25053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C153E4-4009-2036-1F57-4BB12C4D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126" y="1033109"/>
            <a:ext cx="6658724" cy="52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274D-AB32-4F6B-E3E3-356E059A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Energy Deposition		E_Dep</a:t>
            </a:r>
          </a:p>
          <a:p>
            <a:r>
              <a:rPr lang="en-US" altLang="zh-CN" dirty="0"/>
              <a:t>SiPM response		N_PE</a:t>
            </a:r>
          </a:p>
          <a:p>
            <a:r>
              <a:rPr lang="en-US" altLang="zh-CN" dirty="0"/>
              <a:t>SiPM saturation correction	</a:t>
            </a:r>
            <a:r>
              <a:rPr lang="en-US" altLang="zh-CN" dirty="0" err="1"/>
              <a:t>N_PE_Saturation</a:t>
            </a:r>
            <a:endParaRPr lang="en-US" altLang="zh-CN" dirty="0"/>
          </a:p>
          <a:p>
            <a:r>
              <a:rPr lang="en-US" altLang="zh-CN" dirty="0"/>
              <a:t>ADC				calibrated ADC</a:t>
            </a:r>
          </a:p>
          <a:p>
            <a:r>
              <a:rPr lang="en-US" altLang="zh-CN" dirty="0"/>
              <a:t>ADC 				ADC under HL mode</a:t>
            </a:r>
          </a:p>
          <a:p>
            <a:endParaRPr lang="en-US" altLang="zh-CN" dirty="0"/>
          </a:p>
          <a:p>
            <a:r>
              <a:rPr lang="en-US" altLang="zh-CN" dirty="0"/>
              <a:t>Energy reconstruction</a:t>
            </a:r>
          </a:p>
          <a:p>
            <a:pPr lvl="1"/>
            <a:r>
              <a:rPr lang="en-US" altLang="zh-CN" dirty="0"/>
              <a:t>0.5 MIP cut</a:t>
            </a:r>
          </a:p>
          <a:p>
            <a:pPr lvl="1"/>
            <a:r>
              <a:rPr lang="en-US" altLang="zh-CN" dirty="0"/>
              <a:t>Dead channel cut</a:t>
            </a:r>
          </a:p>
          <a:p>
            <a:pPr lvl="1"/>
            <a:r>
              <a:rPr lang="en-US" altLang="zh-CN" dirty="0"/>
              <a:t>50MeV &amp;&amp; 100 hits cut 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62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</a:t>
            </a:r>
            <a:r>
              <a:rPr lang="en-US" altLang="zh-CN" dirty="0" err="1"/>
              <a:t>p.e</a:t>
            </a: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999" y="1326604"/>
                <a:ext cx="4136868" cy="4351338"/>
              </a:xfrm>
            </p:spPr>
            <p:txBody>
              <a:bodyPr/>
              <a:lstStyle/>
              <a:p>
                <a:r>
                  <a:rPr lang="en-US" altLang="zh-CN" dirty="0"/>
                  <a:t>Energy deposited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scintillator</a:t>
                </a:r>
              </a:p>
              <a:p>
                <a:r>
                  <a:rPr lang="en-US" altLang="zh-CN" dirty="0"/>
                  <a:t>Photon emission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Of Poisson distribution</a:t>
                </a:r>
              </a:p>
              <a:p>
                <a:r>
                  <a:rPr lang="en-US" altLang="zh-CN" dirty="0"/>
                  <a:t>PDE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seed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SiPM saturation 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fired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Exponential formula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lvl="1"/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999" y="1326604"/>
                <a:ext cx="4136868" cy="4351338"/>
              </a:xfrm>
              <a:blipFill>
                <a:blip r:embed="rId2"/>
                <a:stretch>
                  <a:fillRect l="-1327" t="-1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C578BA2-2F0A-1378-1865-C6DF70CE326F}"/>
              </a:ext>
            </a:extLst>
          </p:cNvPr>
          <p:cNvSpPr txBox="1">
            <a:spLocks/>
          </p:cNvSpPr>
          <p:nvPr/>
        </p:nvSpPr>
        <p:spPr>
          <a:xfrm>
            <a:off x="5378345" y="1057903"/>
            <a:ext cx="5975455" cy="488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Input : MC truth hit energy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Output: photoelectron number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MIP energy : 0.305 MeV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SiPM gain (ADC/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) and MIP spectrum MPV (ADC/MIP)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Poisson smear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dirty="0">
                <a:solidFill>
                  <a:schemeClr val="accent1"/>
                </a:solidFill>
              </a:rPr>
              <a:t>Input : photoelectron number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Output: photoelectron number(after saturation correction)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SiPM type 10um-10000 15um-4489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740D82-87A9-0EAC-1494-2FAEF46EE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7" r="1099"/>
          <a:stretch/>
        </p:blipFill>
        <p:spPr>
          <a:xfrm>
            <a:off x="1252123" y="3622955"/>
            <a:ext cx="2824619" cy="9398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FF88B2-278F-AD10-B69D-32C18B558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59" r="46789"/>
          <a:stretch/>
        </p:blipFill>
        <p:spPr>
          <a:xfrm>
            <a:off x="709646" y="4507206"/>
            <a:ext cx="3909571" cy="6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274D-AB32-4F6B-E3E3-356E059A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866" y="779833"/>
            <a:ext cx="7167934" cy="575907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Input : photoelectron number(after saturation correction)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Output: calibrated ADC value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SiPM gain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(ADC/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Gaussian smear 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ADC = 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 *  gain </a:t>
            </a:r>
          </a:p>
          <a:p>
            <a:pPr lvl="2"/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dirty="0">
                <a:solidFill>
                  <a:schemeClr val="accent1"/>
                </a:solidFill>
              </a:rPr>
              <a:t>Input : calibrated ADC value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Output: ADC high low gain ADC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Gaussian smear : 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Mean : calibrated ADC / Hl-ratio + pedestal mean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Sigma : pedestal sigma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High-low switch point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High gain saturation: high adc &gt; switch point , let  </a:t>
            </a:r>
            <a:r>
              <a:rPr lang="en-US" altLang="zh-CN" dirty="0" err="1">
                <a:solidFill>
                  <a:schemeClr val="accent1"/>
                </a:solidFill>
              </a:rPr>
              <a:t>highadc</a:t>
            </a:r>
            <a:r>
              <a:rPr lang="en-US" altLang="zh-CN" dirty="0">
                <a:solidFill>
                  <a:schemeClr val="accent1"/>
                </a:solidFill>
              </a:rPr>
              <a:t> =4000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Low gain saturation : low adc &gt; 3000, let </a:t>
            </a:r>
            <a:r>
              <a:rPr lang="en-US" altLang="zh-CN" dirty="0" err="1">
                <a:solidFill>
                  <a:schemeClr val="accent1"/>
                </a:solidFill>
              </a:rPr>
              <a:t>lowadc</a:t>
            </a:r>
            <a:r>
              <a:rPr lang="en-US" altLang="zh-CN" dirty="0">
                <a:solidFill>
                  <a:schemeClr val="accent1"/>
                </a:solidFill>
              </a:rPr>
              <a:t> = 3000</a:t>
            </a:r>
          </a:p>
          <a:p>
            <a:pPr lvl="2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C79A18B-44DF-1D77-31BC-7A25F8AE05EB}"/>
              </a:ext>
            </a:extLst>
          </p:cNvPr>
          <p:cNvSpPr txBox="1">
            <a:spLocks/>
          </p:cNvSpPr>
          <p:nvPr/>
        </p:nvSpPr>
        <p:spPr>
          <a:xfrm>
            <a:off x="570599" y="1326868"/>
            <a:ext cx="4136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Calibrated ADC : </a:t>
            </a:r>
            <a:r>
              <a:rPr lang="en-US" altLang="zh-CN" dirty="0" err="1"/>
              <a:t>p.e.</a:t>
            </a:r>
            <a:r>
              <a:rPr lang="en-US" altLang="zh-CN" dirty="0"/>
              <a:t> * gain</a:t>
            </a:r>
          </a:p>
          <a:p>
            <a:pPr lvl="1"/>
            <a:r>
              <a:rPr lang="en-US" altLang="zh-CN" dirty="0"/>
              <a:t>Gain error : fit error</a:t>
            </a:r>
          </a:p>
          <a:p>
            <a:pPr lvl="1"/>
            <a:r>
              <a:rPr lang="en-US" altLang="zh-CN" dirty="0"/>
              <a:t>Single photoelectron spectrum  Width : statistical error</a:t>
            </a:r>
          </a:p>
          <a:p>
            <a:r>
              <a:rPr lang="en-US" altLang="zh-CN" dirty="0"/>
              <a:t>ADC converted into high-low gain mode </a:t>
            </a:r>
          </a:p>
          <a:p>
            <a:r>
              <a:rPr lang="en-US" altLang="zh-CN" dirty="0"/>
              <a:t>ADC saturation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AA264-D682-3CD9-6E9A-D45D221B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D9D48-569B-4DAC-9BDF-47208110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with low </a:t>
            </a:r>
            <a:r>
              <a:rPr lang="en-US" altLang="zh-CN" dirty="0" err="1"/>
              <a:t>hitNo</a:t>
            </a:r>
            <a:r>
              <a:rPr lang="en-US" altLang="zh-CN" dirty="0"/>
              <a:t> but high deposited energy according to energy reconstruction</a:t>
            </a:r>
          </a:p>
          <a:p>
            <a:pPr lvl="1"/>
            <a:r>
              <a:rPr lang="en-US" altLang="zh-CN" dirty="0"/>
              <a:t>0.5MIP cut</a:t>
            </a:r>
          </a:p>
          <a:p>
            <a:pPr lvl="1"/>
            <a:r>
              <a:rPr lang="en-US" altLang="zh-CN" dirty="0"/>
              <a:t>Dead channel cut</a:t>
            </a:r>
          </a:p>
          <a:p>
            <a:pPr lvl="1"/>
            <a:r>
              <a:rPr lang="en-US" altLang="zh-CN" dirty="0"/>
              <a:t>50MeV and 100hits cut for 40GeV e- cut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B73846-4A8A-E78B-F2C2-51A185B8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4E7373-C954-AF50-0179-1A6EE064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9" y="2629888"/>
            <a:ext cx="4864000" cy="31528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17E139-0FCA-1A9E-AF3A-5797FC41E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" b="1"/>
          <a:stretch/>
        </p:blipFill>
        <p:spPr>
          <a:xfrm>
            <a:off x="5923883" y="2792061"/>
            <a:ext cx="4864001" cy="31040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2D3D9A-74FE-FCC9-BB39-E991730BD779}"/>
              </a:ext>
            </a:extLst>
          </p:cNvPr>
          <p:cNvSpPr txBox="1"/>
          <p:nvPr/>
        </p:nvSpPr>
        <p:spPr>
          <a:xfrm>
            <a:off x="3438395" y="3482305"/>
            <a:ext cx="2104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600" dirty="0">
                <a:solidFill>
                  <a:srgbClr val="0066FF"/>
                </a:solidFill>
              </a:rPr>
              <a:t>Blue: </a:t>
            </a:r>
            <a:r>
              <a:rPr lang="en-US" altLang="zh-CN" sz="1600" dirty="0" err="1">
                <a:solidFill>
                  <a:srgbClr val="0066FF"/>
                </a:solidFill>
              </a:rPr>
              <a:t>MC_truth</a:t>
            </a:r>
            <a:endParaRPr lang="en-US" altLang="zh-CN" sz="1600" dirty="0">
              <a:solidFill>
                <a:srgbClr val="0066FF"/>
              </a:solidFill>
            </a:endParaRPr>
          </a:p>
          <a:p>
            <a:r>
              <a:rPr lang="en-US" altLang="zh-CN" sz="1600" dirty="0">
                <a:solidFill>
                  <a:srgbClr val="00FF00"/>
                </a:solidFill>
              </a:rPr>
              <a:t>Green: </a:t>
            </a:r>
            <a:r>
              <a:rPr lang="en-US" altLang="zh-CN" sz="1600" dirty="0" err="1">
                <a:solidFill>
                  <a:srgbClr val="00FF00"/>
                </a:solidFill>
              </a:rPr>
              <a:t>MC_digi</a:t>
            </a:r>
            <a:endParaRPr lang="zh-CN" altLang="en-US" sz="1600" dirty="0">
              <a:solidFill>
                <a:srgbClr val="00FF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E49CE1-3804-BB82-9028-2007CEFF99D4}"/>
              </a:ext>
            </a:extLst>
          </p:cNvPr>
          <p:cNvSpPr txBox="1"/>
          <p:nvPr/>
        </p:nvSpPr>
        <p:spPr>
          <a:xfrm>
            <a:off x="8845370" y="3597127"/>
            <a:ext cx="2104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600" dirty="0">
                <a:solidFill>
                  <a:srgbClr val="0066FF"/>
                </a:solidFill>
              </a:rPr>
              <a:t>Blue: </a:t>
            </a:r>
            <a:r>
              <a:rPr lang="en-US" altLang="zh-CN" sz="1600" dirty="0" err="1">
                <a:solidFill>
                  <a:srgbClr val="0066FF"/>
                </a:solidFill>
              </a:rPr>
              <a:t>MC_truth</a:t>
            </a:r>
            <a:endParaRPr lang="en-US" altLang="zh-CN" sz="1600" dirty="0">
              <a:solidFill>
                <a:srgbClr val="0066FF"/>
              </a:solidFill>
            </a:endParaRPr>
          </a:p>
          <a:p>
            <a:r>
              <a:rPr lang="en-US" altLang="zh-CN" sz="1600" dirty="0">
                <a:solidFill>
                  <a:srgbClr val="00FF00"/>
                </a:solidFill>
              </a:rPr>
              <a:t>Green: </a:t>
            </a:r>
            <a:r>
              <a:rPr lang="en-US" altLang="zh-CN" sz="1600" dirty="0" err="1">
                <a:solidFill>
                  <a:srgbClr val="00FF00"/>
                </a:solidFill>
              </a:rPr>
              <a:t>MC_digi</a:t>
            </a:r>
            <a:endParaRPr lang="zh-CN" altLang="en-US" sz="1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8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with high energy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0CA2D88-3BD7-5130-9B49-6409BAB3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2" y="2482750"/>
            <a:ext cx="4653619" cy="3048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D1625C-FA85-9992-5A57-E2E3ECB3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01" y="2482751"/>
            <a:ext cx="4643259" cy="30486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BC4A5A-7651-4538-8E6A-0A8735B27438}"/>
              </a:ext>
            </a:extLst>
          </p:cNvPr>
          <p:cNvSpPr txBox="1"/>
          <p:nvPr/>
        </p:nvSpPr>
        <p:spPr>
          <a:xfrm>
            <a:off x="3861489" y="3268408"/>
            <a:ext cx="2104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66FF"/>
                </a:solidFill>
              </a:rPr>
              <a:t>Blue: </a:t>
            </a:r>
            <a:r>
              <a:rPr lang="en-US" altLang="zh-CN" sz="1400" dirty="0" err="1">
                <a:solidFill>
                  <a:srgbClr val="0066FF"/>
                </a:solidFill>
              </a:rPr>
              <a:t>MC_truth</a:t>
            </a:r>
            <a:endParaRPr lang="en-US" altLang="zh-CN" sz="1400" dirty="0">
              <a:solidFill>
                <a:srgbClr val="0066FF"/>
              </a:solidFill>
            </a:endParaRP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192F0D-6822-57E7-4418-998336A51D2B}"/>
              </a:ext>
            </a:extLst>
          </p:cNvPr>
          <p:cNvSpPr txBox="1"/>
          <p:nvPr/>
        </p:nvSpPr>
        <p:spPr>
          <a:xfrm>
            <a:off x="9037808" y="3271540"/>
            <a:ext cx="2104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66FF"/>
                </a:solidFill>
              </a:rPr>
              <a:t>Blue: </a:t>
            </a:r>
            <a:r>
              <a:rPr lang="en-US" altLang="zh-CN" sz="1400" dirty="0" err="1">
                <a:solidFill>
                  <a:srgbClr val="0066FF"/>
                </a:solidFill>
              </a:rPr>
              <a:t>MC_truth</a:t>
            </a:r>
            <a:endParaRPr lang="en-US" altLang="zh-CN" sz="1400" dirty="0">
              <a:solidFill>
                <a:srgbClr val="0066FF"/>
              </a:solidFill>
            </a:endParaRP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4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16 layers</a:t>
            </a:r>
          </a:p>
          <a:p>
            <a:r>
              <a:rPr lang="en-US" altLang="zh-CN" dirty="0"/>
              <a:t>Layer 14 show different behavior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0C9B05-E131-48F6-B81E-DB8D2143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752" y="801838"/>
            <a:ext cx="6887389" cy="54008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5783E8-0AAF-0D07-150F-37FAFED0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7" y="3142448"/>
            <a:ext cx="3895595" cy="25354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8226A29-0097-6708-1EBC-53F7FAEF31EF}"/>
              </a:ext>
            </a:extLst>
          </p:cNvPr>
          <p:cNvSpPr txBox="1"/>
          <p:nvPr/>
        </p:nvSpPr>
        <p:spPr>
          <a:xfrm>
            <a:off x="2479849" y="3919762"/>
            <a:ext cx="2104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66FF"/>
                </a:solidFill>
              </a:rPr>
              <a:t>Blue: </a:t>
            </a:r>
            <a:r>
              <a:rPr lang="en-US" altLang="zh-CN" sz="1400" dirty="0" err="1">
                <a:solidFill>
                  <a:srgbClr val="0066FF"/>
                </a:solidFill>
              </a:rPr>
              <a:t>MC_truth</a:t>
            </a:r>
            <a:endParaRPr lang="en-US" altLang="zh-CN" sz="1400" dirty="0">
              <a:solidFill>
                <a:srgbClr val="0066FF"/>
              </a:solidFill>
            </a:endParaRP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2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Layer No.16-29 </a:t>
            </a:r>
          </a:p>
          <a:p>
            <a:r>
              <a:rPr lang="en-US" altLang="zh-CN" dirty="0"/>
              <a:t>Layer 16 show different behavior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BA509A-B6A4-F183-A557-F72B7D69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271" y="866642"/>
            <a:ext cx="6471256" cy="52712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133A918-0C04-0632-C697-88DCDABF0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8" y="3042405"/>
            <a:ext cx="3787596" cy="24889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4685856-BE6B-C7FD-FCF7-BFA1D245EBCE}"/>
              </a:ext>
            </a:extLst>
          </p:cNvPr>
          <p:cNvSpPr txBox="1"/>
          <p:nvPr/>
        </p:nvSpPr>
        <p:spPr>
          <a:xfrm>
            <a:off x="2605042" y="3700556"/>
            <a:ext cx="2104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66FF"/>
                </a:solidFill>
              </a:rPr>
              <a:t>Blue: </a:t>
            </a:r>
            <a:r>
              <a:rPr lang="en-US" altLang="zh-CN" sz="1400" dirty="0" err="1">
                <a:solidFill>
                  <a:srgbClr val="0066FF"/>
                </a:solidFill>
              </a:rPr>
              <a:t>MC_truth</a:t>
            </a:r>
            <a:endParaRPr lang="en-US" altLang="zh-CN" sz="1400" dirty="0">
              <a:solidFill>
                <a:srgbClr val="0066FF"/>
              </a:solidFill>
            </a:endParaRP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D17B1-2EAD-2498-4979-2B7182B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HitNo2Energy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67E04CAA-F341-6BB0-443C-32F5C6CA1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42656"/>
            <a:ext cx="4655909" cy="297878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4A99B4-1E6D-F6BA-BAD8-05DC893D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D4F60A-9E0B-A14B-53BA-41BC583D2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8"/>
          <a:stretch/>
        </p:blipFill>
        <p:spPr>
          <a:xfrm>
            <a:off x="6096000" y="3687384"/>
            <a:ext cx="4649010" cy="2891901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0E111EF4-2C67-5DD1-2A76-C85C8A4DD592}"/>
              </a:ext>
            </a:extLst>
          </p:cNvPr>
          <p:cNvSpPr txBox="1">
            <a:spLocks/>
          </p:cNvSpPr>
          <p:nvPr/>
        </p:nvSpPr>
        <p:spPr>
          <a:xfrm>
            <a:off x="595999" y="13266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7ED96C-E509-412C-30EE-9597CE86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91" y="1831912"/>
            <a:ext cx="4707254" cy="30362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D6F107-8363-99F1-F1B0-1E8407F0C96B}"/>
              </a:ext>
            </a:extLst>
          </p:cNvPr>
          <p:cNvSpPr txBox="1"/>
          <p:nvPr/>
        </p:nvSpPr>
        <p:spPr>
          <a:xfrm>
            <a:off x="3632801" y="3502273"/>
            <a:ext cx="21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720E5E7C-4621-4789-A98D-70F6DA518C1B}" vid="{8F94931B-8313-412B-9E0E-CD1E13BBFED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3732</TotalTime>
  <Words>472</Words>
  <Application>Microsoft Office PowerPoint</Application>
  <PresentationFormat>宽屏</PresentationFormat>
  <Paragraphs>119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华光小标宋_CNKI</vt:lpstr>
      <vt:lpstr>Arial</vt:lpstr>
      <vt:lpstr>Californian FB</vt:lpstr>
      <vt:lpstr>Cambria Math</vt:lpstr>
      <vt:lpstr>Times New Roman</vt:lpstr>
      <vt:lpstr>Office 主题​​</vt:lpstr>
      <vt:lpstr>Scintillator ECAL Digitization update</vt:lpstr>
      <vt:lpstr>Digitization</vt:lpstr>
      <vt:lpstr>Digitization p.e </vt:lpstr>
      <vt:lpstr>Digitization</vt:lpstr>
      <vt:lpstr>Comparison</vt:lpstr>
      <vt:lpstr>Layer energy deposition</vt:lpstr>
      <vt:lpstr>Layer energy deposition</vt:lpstr>
      <vt:lpstr>Layer energy deposition</vt:lpstr>
      <vt:lpstr>HitNo2Energy</vt:lpstr>
      <vt:lpstr>Summary</vt:lpstr>
      <vt:lpstr>BACKUP</vt:lpstr>
      <vt:lpstr>ADC saturation</vt:lpstr>
      <vt:lpstr>ADC saturation</vt:lpstr>
      <vt:lpstr>SiPM saturation</vt:lpstr>
      <vt:lpstr>SiPM saturation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Scintillator ECAL Digitization</dc:title>
  <dc:creator>jiaxuan wang</dc:creator>
  <cp:lastModifiedBy>jiaxuan wang</cp:lastModifiedBy>
  <cp:revision>11</cp:revision>
  <dcterms:created xsi:type="dcterms:W3CDTF">2024-04-01T06:16:48Z</dcterms:created>
  <dcterms:modified xsi:type="dcterms:W3CDTF">2024-04-15T09:02:16Z</dcterms:modified>
</cp:coreProperties>
</file>