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0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7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7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70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3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4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b="0" spc="0" dirty="0">
                <a:solidFill>
                  <a:schemeClr val="tx1"/>
                </a:solidFill>
                <a:latin typeface="Calibri" panose="020F0502020204030204" charset="0"/>
                <a:ea typeface="楷体" panose="02010609060101010101" pitchFamily="49" charset="-122"/>
                <a:cs typeface="Calibri" panose="020F0502020204030204" charset="0"/>
              </a:rPr>
              <a:t>Simulation setup</a:t>
            </a:r>
            <a:endParaRPr lang="en-US" altLang="zh-CN" b="0" spc="0" dirty="0">
              <a:solidFill>
                <a:schemeClr val="tx1"/>
              </a:solidFill>
              <a:latin typeface="Calibri" panose="020F0502020204030204" charset="0"/>
              <a:ea typeface="楷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1400">
                <a:sym typeface="+mn-ea"/>
              </a:rPr>
              <a:t>based on baohua’s code</a:t>
            </a:r>
            <a:endParaRPr lang="en-US" altLang="zh-CN" sz="1400">
              <a:sym typeface="+mn-ea"/>
            </a:endParaRPr>
          </a:p>
          <a:p>
            <a:r>
              <a:rPr lang="en-US" altLang="zh-CN" sz="1400">
                <a:sym typeface="+mn-ea"/>
              </a:rPr>
              <a:t>change the thickness of ESR to 65um, </a:t>
            </a:r>
            <a:r>
              <a:rPr lang="en-US" altLang="zh-CN" sz="1400">
                <a:sym typeface="+mn-ea"/>
              </a:rPr>
              <a:t>and material to 1.38g/cm^3 C10H8O4</a:t>
            </a:r>
            <a:endParaRPr lang="en-US" altLang="zh-CN" sz="1400"/>
          </a:p>
          <a:p>
            <a:r>
              <a:rPr lang="en-US" altLang="zh-CN" sz="1400">
                <a:sym typeface="+mn-ea"/>
              </a:rPr>
              <a:t>add f</a:t>
            </a:r>
            <a:r>
              <a:rPr lang="en-US" altLang="zh-CN" sz="1400">
                <a:sym typeface="+mn-ea"/>
              </a:rPr>
              <a:t>ront trigger detector, thickness is variable</a:t>
            </a:r>
            <a:endParaRPr lang="en-US" altLang="zh-CN" sz="1400">
              <a:sym typeface="+mn-ea"/>
            </a:endParaRPr>
          </a:p>
          <a:p>
            <a:r>
              <a:rPr lang="en-US" altLang="zh-CN" sz="1400">
                <a:sym typeface="+mn-ea"/>
              </a:rPr>
              <a:t>add copper in PCB</a:t>
            </a:r>
            <a:endParaRPr lang="en-US" altLang="zh-CN" sz="1400"/>
          </a:p>
          <a:p>
            <a:r>
              <a:rPr lang="en-US" altLang="zh-CN" sz="1400">
                <a:sym typeface="+mn-ea"/>
              </a:rPr>
              <a:t>the thickness of Cu and PCB is variable</a:t>
            </a:r>
            <a:endParaRPr lang="en-US" altLang="zh-CN" sz="1400">
              <a:sym typeface="+mn-ea"/>
            </a:endParaRPr>
          </a:p>
          <a:p>
            <a:endParaRPr lang="en-US" altLang="zh-CN" sz="1400"/>
          </a:p>
        </p:txBody>
      </p:sp>
      <p:sp>
        <p:nvSpPr>
          <p:cNvPr id="4" name="矩形 3"/>
          <p:cNvSpPr/>
          <p:nvPr/>
        </p:nvSpPr>
        <p:spPr>
          <a:xfrm>
            <a:off x="7879080" y="4018915"/>
            <a:ext cx="2865755" cy="18605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879080" y="4204335"/>
            <a:ext cx="2865755" cy="11366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879080" y="4313555"/>
            <a:ext cx="2865120" cy="889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879080" y="4678680"/>
            <a:ext cx="2865755" cy="8020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459095" y="3962400"/>
            <a:ext cx="227774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Scintillator: polystyrene: 3 mm</a:t>
            </a:r>
            <a:endParaRPr lang="en-US" altLang="zh-CN" sz="1200"/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6716395" y="4313555"/>
            <a:ext cx="834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Cu(0mm)</a:t>
            </a:r>
            <a:endParaRPr lang="en-US" altLang="zh-CN" sz="1200"/>
          </a:p>
        </p:txBody>
      </p:sp>
      <p:sp>
        <p:nvSpPr>
          <p:cNvPr id="11" name="文本框 10"/>
          <p:cNvSpPr txBox="1"/>
          <p:nvPr>
            <p:custDataLst>
              <p:tags r:id="rId2"/>
            </p:custDataLst>
          </p:nvPr>
        </p:nvSpPr>
        <p:spPr>
          <a:xfrm>
            <a:off x="10810875" y="4114165"/>
            <a:ext cx="17659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PCB: FR4(2.5mm)</a:t>
            </a:r>
            <a:endParaRPr lang="en-US" altLang="zh-CN" sz="1200"/>
          </a:p>
        </p:txBody>
      </p: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10810875" y="4403090"/>
            <a:ext cx="11537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gap: air(4mm)</a:t>
            </a:r>
            <a:endParaRPr lang="en-US" altLang="zh-CN" sz="1200"/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5946140" y="4984750"/>
            <a:ext cx="17907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Absorber: steel: 18 mm</a:t>
            </a:r>
            <a:endParaRPr lang="en-US" altLang="zh-CN" sz="1200"/>
          </a:p>
        </p:txBody>
      </p:sp>
      <p:sp>
        <p:nvSpPr>
          <p:cNvPr id="8" name="矩形 7"/>
          <p:cNvSpPr/>
          <p:nvPr/>
        </p:nvSpPr>
        <p:spPr>
          <a:xfrm>
            <a:off x="7878445" y="2301875"/>
            <a:ext cx="2865755" cy="43370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7879080" y="3851910"/>
            <a:ext cx="2865755" cy="1670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>
            <p:custDataLst>
              <p:tags r:id="rId5"/>
            </p:custDataLst>
          </p:nvPr>
        </p:nvSpPr>
        <p:spPr>
          <a:xfrm>
            <a:off x="10469245" y="3533140"/>
            <a:ext cx="179070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Absorber: steel: 2 mm</a:t>
            </a:r>
            <a:endParaRPr lang="en-US" altLang="zh-CN" sz="1200"/>
          </a:p>
        </p:txBody>
      </p:sp>
      <p:sp>
        <p:nvSpPr>
          <p:cNvPr id="16" name="文本框 15"/>
          <p:cNvSpPr txBox="1"/>
          <p:nvPr>
            <p:custDataLst>
              <p:tags r:id="rId6"/>
            </p:custDataLst>
          </p:nvPr>
        </p:nvSpPr>
        <p:spPr>
          <a:xfrm>
            <a:off x="6604635" y="3088640"/>
            <a:ext cx="13055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gap: air, 1.5m</a:t>
            </a:r>
            <a:endParaRPr lang="en-US" altLang="zh-CN" sz="1200"/>
          </a:p>
        </p:txBody>
      </p:sp>
      <p:sp>
        <p:nvSpPr>
          <p:cNvPr id="17" name="文本框 16"/>
          <p:cNvSpPr txBox="1"/>
          <p:nvPr/>
        </p:nvSpPr>
        <p:spPr>
          <a:xfrm>
            <a:off x="9184640" y="1881505"/>
            <a:ext cx="2580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front trigger detector: polystyrene</a:t>
            </a:r>
            <a:endParaRPr lang="en-US" altLang="zh-CN" sz="1200"/>
          </a:p>
        </p:txBody>
      </p:sp>
      <p:sp>
        <p:nvSpPr>
          <p:cNvPr id="18" name="椭圆 17"/>
          <p:cNvSpPr/>
          <p:nvPr/>
        </p:nvSpPr>
        <p:spPr>
          <a:xfrm>
            <a:off x="9215755" y="5715000"/>
            <a:ext cx="75565" cy="7556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9217025" y="5853430"/>
            <a:ext cx="75565" cy="7556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9222105" y="5991860"/>
            <a:ext cx="75565" cy="7556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1" name="直接箭头连接符 20"/>
          <p:cNvCxnSpPr/>
          <p:nvPr/>
        </p:nvCxnSpPr>
        <p:spPr>
          <a:xfrm>
            <a:off x="9318625" y="619760"/>
            <a:ext cx="4445" cy="855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9399270" y="823595"/>
            <a:ext cx="20231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incident particle</a:t>
            </a:r>
            <a:endParaRPr lang="en-US" altLang="zh-CN" sz="120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0" spc="0" dirty="0">
                <a:solidFill>
                  <a:schemeClr val="tx1"/>
                </a:solidFill>
                <a:latin typeface="Calibri" panose="020F0502020204030204" charset="0"/>
                <a:ea typeface="楷体" panose="02010609060101010101" pitchFamily="49" charset="-122"/>
                <a:cs typeface="Calibri" panose="020F0502020204030204" charset="0"/>
              </a:rPr>
              <a:t>Digitization</a:t>
            </a:r>
            <a:endParaRPr lang="en-US" altLang="zh-CN" b="0" spc="0" dirty="0">
              <a:solidFill>
                <a:schemeClr val="tx1"/>
              </a:solidFill>
              <a:latin typeface="Calibri" panose="020F0502020204030204" charset="0"/>
              <a:ea typeface="楷体" panose="02010609060101010101" pitchFamily="49" charset="-122"/>
              <a:cs typeface="Calibri" panose="020F05020202040302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12205" y="1716405"/>
            <a:ext cx="4264025" cy="6578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960" y="2990215"/>
            <a:ext cx="2052320" cy="618490"/>
          </a:xfrm>
          <a:prstGeom prst="rect">
            <a:avLst/>
          </a:prstGeom>
        </p:spPr>
      </p:pic>
      <p:pic>
        <p:nvPicPr>
          <p:cNvPr id="4" name="内容占位符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rcRect t="-9799" r="48331"/>
          <a:stretch>
            <a:fillRect/>
          </a:stretch>
        </p:blipFill>
        <p:spPr>
          <a:xfrm>
            <a:off x="3232785" y="2415540"/>
            <a:ext cx="2446020" cy="699770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342900" indent="-342900">
              <a:buAutoNum type="arabicPeriod"/>
            </a:pPr>
            <a:r>
              <a:rPr lang="en-US" altLang="zh-CN" sz="1400">
                <a:sym typeface="+mn-ea"/>
              </a:rPr>
              <a:t>4.8% </a:t>
            </a:r>
            <a:r>
              <a:rPr lang="en-US" altLang="zh-CN" sz="1400">
                <a:sym typeface="+mn-ea"/>
              </a:rPr>
              <a:t>gassian smear because non-uniformity of light output </a:t>
            </a:r>
            <a:endParaRPr lang="en-US" altLang="zh-CN" sz="1400"/>
          </a:p>
          <a:p>
            <a:pPr marL="342900" indent="-342900">
              <a:buAutoNum type="arabicPeriod"/>
            </a:pPr>
            <a:r>
              <a:rPr lang="en-US" altLang="zh-CN" sz="1400"/>
              <a:t>energy to photon (poisson distribution)</a:t>
            </a:r>
            <a:endParaRPr lang="en-US" altLang="zh-CN" sz="1400"/>
          </a:p>
          <a:p>
            <a:pPr marL="342900" indent="-342900">
              <a:buAutoNum type="arabicPeriod"/>
            </a:pPr>
            <a:r>
              <a:rPr lang="en-US" altLang="zh-CN" sz="1400"/>
              <a:t>photon to phoelectron (binomial distribution, PDE=0.32)</a:t>
            </a:r>
            <a:endParaRPr lang="en-US" altLang="zh-CN" sz="1400"/>
          </a:p>
          <a:p>
            <a:pPr marL="342900" indent="-342900">
              <a:buAutoNum type="arabicPeriod"/>
            </a:pPr>
            <a:r>
              <a:rPr lang="en-US" altLang="zh-CN" sz="1400"/>
              <a:t>SiPM response model</a:t>
            </a:r>
            <a:endParaRPr lang="en-US" altLang="zh-CN" sz="1400"/>
          </a:p>
          <a:p>
            <a:pPr lvl="1"/>
            <a:r>
              <a:rPr lang="en-US" altLang="zh-CN" sz="1400"/>
              <a:t>gaussian smear with sigma</a:t>
            </a:r>
            <a:endParaRPr lang="en-US" altLang="zh-CN" sz="1400"/>
          </a:p>
          <a:p>
            <a:pPr marL="342900" indent="-342900">
              <a:buAutoNum type="arabicPeriod"/>
            </a:pPr>
            <a:r>
              <a:rPr lang="en-US" altLang="zh-CN" sz="1400"/>
              <a:t>phoelectron to adc</a:t>
            </a:r>
            <a:endParaRPr lang="en-US" altLang="zh-CN" sz="1400"/>
          </a:p>
          <a:p>
            <a:pPr marL="342900" indent="-342900">
              <a:buAutoNum type="arabicPeriod"/>
            </a:pPr>
            <a:r>
              <a:rPr lang="en-US" altLang="zh-CN" sz="1400"/>
              <a:t>gaussian smear (sigma of single phoelectron peak sqrt(n)*3)</a:t>
            </a:r>
            <a:endParaRPr lang="en-US" altLang="zh-CN" sz="1400"/>
          </a:p>
          <a:p>
            <a:pPr marL="342900" indent="-342900">
              <a:buAutoNum type="arabicPeriod"/>
            </a:pPr>
            <a:r>
              <a:rPr lang="en-US" altLang="zh-CN" sz="1400"/>
              <a:t>adc to highgain and lowgain()</a:t>
            </a:r>
            <a:endParaRPr lang="en-US" altLang="zh-CN"/>
          </a:p>
          <a:p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  <p:pic>
        <p:nvPicPr>
          <p:cNvPr id="9" name="图片 8" descr="29915772719ecf5a3404cb2041541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6420" y="2547620"/>
            <a:ext cx="4117975" cy="3509645"/>
          </a:xfrm>
          <a:prstGeom prst="rect">
            <a:avLst/>
          </a:prstGeom>
        </p:spPr>
      </p:pic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20GeV0_nobirks_no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5580" y="1450975"/>
            <a:ext cx="3640455" cy="2482850"/>
          </a:xfrm>
          <a:prstGeom prst="rect">
            <a:avLst/>
          </a:prstGeom>
        </p:spPr>
      </p:pic>
      <p:pic>
        <p:nvPicPr>
          <p:cNvPr id="5" name="图片 4" descr="40GeV0_nobirks_n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580" y="3965575"/>
            <a:ext cx="3640455" cy="2482850"/>
          </a:xfrm>
          <a:prstGeom prst="rect">
            <a:avLst/>
          </a:prstGeom>
        </p:spPr>
      </p:pic>
      <p:pic>
        <p:nvPicPr>
          <p:cNvPr id="6" name="图片 5" descr="20GeV0_nobirks_non_hitn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110" y="1450975"/>
            <a:ext cx="3640455" cy="2482850"/>
          </a:xfrm>
          <a:prstGeom prst="rect">
            <a:avLst/>
          </a:prstGeom>
        </p:spPr>
      </p:pic>
      <p:pic>
        <p:nvPicPr>
          <p:cNvPr id="7" name="图片 6" descr="40GeV0_nobirks_non_hitn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1110" y="3965575"/>
            <a:ext cx="3640455" cy="24828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955165" y="1419225"/>
            <a:ext cx="1665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energy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6751955" y="1313815"/>
            <a:ext cx="1665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hitno</a:t>
            </a:r>
            <a:endParaRPr lang="en-US" altLang="zh-CN"/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electronic calibration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88440" y="2082165"/>
            <a:ext cx="3919220" cy="33585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705" y="2082165"/>
            <a:ext cx="3919220" cy="335851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267460" y="1454150"/>
            <a:ext cx="44532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obvious non-linearity of lowgain 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commondata" val="eyJoZGlkIjoiNmEyYTEwMTY1MGNiNmRmMjU5MTU2ODZjOTU0MThmZGM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773</Words>
  <Application>WPS 演示</Application>
  <PresentationFormat>宽屏</PresentationFormat>
  <Paragraphs>56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楷体</vt:lpstr>
      <vt:lpstr>WPS</vt:lpstr>
      <vt:lpstr>Simulation setup</vt:lpstr>
      <vt:lpstr>Digitization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。。</cp:lastModifiedBy>
  <cp:revision>162</cp:revision>
  <dcterms:created xsi:type="dcterms:W3CDTF">2019-06-19T02:08:00Z</dcterms:created>
  <dcterms:modified xsi:type="dcterms:W3CDTF">2024-04-15T13:36:24Z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00EBE014664644A79966E3AE6B683521_11</vt:lpwstr>
  </property>
</Properties>
</file>