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389" r:id="rId2"/>
    <p:sldId id="398" r:id="rId3"/>
    <p:sldId id="385" r:id="rId4"/>
    <p:sldId id="396" r:id="rId5"/>
    <p:sldId id="404" r:id="rId6"/>
    <p:sldId id="405" r:id="rId7"/>
    <p:sldId id="406" r:id="rId8"/>
    <p:sldId id="407" r:id="rId9"/>
    <p:sldId id="394" r:id="rId10"/>
    <p:sldId id="386" r:id="rId11"/>
    <p:sldId id="393" r:id="rId12"/>
    <p:sldId id="395" r:id="rId13"/>
    <p:sldId id="400" r:id="rId14"/>
    <p:sldId id="274" r:id="rId15"/>
    <p:sldId id="283" r:id="rId16"/>
    <p:sldId id="284" r:id="rId17"/>
    <p:sldId id="285" r:id="rId18"/>
    <p:sldId id="287" r:id="rId19"/>
    <p:sldId id="401" r:id="rId20"/>
    <p:sldId id="288" r:id="rId21"/>
    <p:sldId id="452" r:id="rId22"/>
    <p:sldId id="450" r:id="rId23"/>
    <p:sldId id="451" r:id="rId24"/>
    <p:sldId id="453" r:id="rId25"/>
    <p:sldId id="454" r:id="rId26"/>
    <p:sldId id="455" r:id="rId27"/>
    <p:sldId id="470" r:id="rId28"/>
    <p:sldId id="457" r:id="rId29"/>
    <p:sldId id="460" r:id="rId30"/>
    <p:sldId id="458" r:id="rId31"/>
    <p:sldId id="456" r:id="rId32"/>
    <p:sldId id="464" r:id="rId33"/>
    <p:sldId id="462" r:id="rId34"/>
    <p:sldId id="463" r:id="rId35"/>
    <p:sldId id="466" r:id="rId36"/>
    <p:sldId id="415" r:id="rId37"/>
    <p:sldId id="416" r:id="rId38"/>
    <p:sldId id="417" r:id="rId39"/>
    <p:sldId id="418" r:id="rId40"/>
    <p:sldId id="419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429" r:id="rId49"/>
    <p:sldId id="430" r:id="rId50"/>
    <p:sldId id="465" r:id="rId51"/>
    <p:sldId id="467" r:id="rId52"/>
    <p:sldId id="469" r:id="rId53"/>
    <p:sldId id="431" r:id="rId54"/>
    <p:sldId id="432" r:id="rId55"/>
    <p:sldId id="435" r:id="rId56"/>
    <p:sldId id="439" r:id="rId57"/>
    <p:sldId id="440" r:id="rId58"/>
    <p:sldId id="444" r:id="rId59"/>
    <p:sldId id="380" r:id="rId6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1CA"/>
    <a:srgbClr val="A3B2C1"/>
    <a:srgbClr val="C8E7A7"/>
    <a:srgbClr val="EECE6E"/>
    <a:srgbClr val="33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84" autoAdjust="0"/>
  </p:normalViewPr>
  <p:slideViewPr>
    <p:cSldViewPr snapToGrid="0" showGuides="1">
      <p:cViewPr varScale="1">
        <p:scale>
          <a:sx n="78" d="100"/>
          <a:sy n="78" d="100"/>
        </p:scale>
        <p:origin x="894" y="78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647ED-23B0-4FA3-9F02-CA32F58C63AB}" type="datetimeFigureOut">
              <a:rPr lang="zh-CN" altLang="en-US" smtClean="0"/>
              <a:pPr/>
              <a:t>2017/10/9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D71BC-BAD7-4881-BF3B-23A384F4AB6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62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struction_(computer_science)" TargetMode="External"/><Relationship Id="rId3" Type="http://schemas.openxmlformats.org/officeDocument/2006/relationships/hyperlink" Target="https://en.wikipedia.org/wiki/Computation" TargetMode="External"/><Relationship Id="rId7" Type="http://schemas.openxmlformats.org/officeDocument/2006/relationships/hyperlink" Target="https://en.wikipedia.org/wiki/Quantum_entanglemen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Quantum_superposition" TargetMode="External"/><Relationship Id="rId5" Type="http://schemas.openxmlformats.org/officeDocument/2006/relationships/hyperlink" Target="https://en.wikipedia.org/wiki/Phenomena" TargetMode="External"/><Relationship Id="rId4" Type="http://schemas.openxmlformats.org/officeDocument/2006/relationships/hyperlink" Target="https://en.wikipedia.org/wiki/Quantum_mechanics" TargetMode="External"/><Relationship Id="rId9" Type="http://schemas.openxmlformats.org/officeDocument/2006/relationships/hyperlink" Target="https://en.wikipedia.org/wiki/Data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8153C7F5-5D50-4E80-B921-6606F704C5FB}" type="slidenum">
              <a:rPr lang="en-US" altLang="zh-CN" sz="1200" smtClean="0">
                <a:latin typeface="Arial" charset="0"/>
              </a:rPr>
              <a:pPr eaLnBrk="1" hangingPunct="1"/>
              <a:t>1</a:t>
            </a:fld>
            <a:endParaRPr lang="en-US" altLang="zh-CN" sz="1200" smtClean="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86655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11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The definition of quantum computer is ……,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[Quantum computing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studies theoretical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Computation"/>
              </a:rPr>
              <a:t>computation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systems (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quantum computers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that make direct use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Quantum mechanics"/>
              </a:rPr>
              <a:t>quantum-mechanical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tooltip="Phenomena"/>
              </a:rPr>
              <a:t>phenomena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such as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 tooltip="Quantum superposition"/>
              </a:rPr>
              <a:t>superposition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and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 tooltip="Quantum entanglement"/>
              </a:rPr>
              <a:t>entanglement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to perform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 tooltip="Instruction (computer science)"/>
              </a:rPr>
              <a:t>operations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on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 tooltip="Data"/>
              </a:rPr>
              <a:t>data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.]</a:t>
            </a:r>
            <a:endParaRPr kumimoji="0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Thus each part in the platform of information processing should follow the laws of quantum mechanics. We also should keep the quantum nature in the whole calculation.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6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In fact, the study of quantum information processing involves many different fields, such as .   Therefore, it requires the experts come from the different disciplines.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978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We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know,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classical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computer,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we</a:t>
            </a:r>
            <a:r>
              <a:rPr kumimoji="0" lang="zh-CN" altLang="en-US" dirty="0" smtClean="0"/>
              <a:t> </a:t>
            </a:r>
            <a:r>
              <a:rPr kumimoji="0" lang="zh-CN" altLang="zh-CN" dirty="0" smtClean="0"/>
              <a:t>u</a:t>
            </a:r>
            <a:r>
              <a:rPr kumimoji="0" lang="en-US" altLang="zh-CN" dirty="0" smtClean="0"/>
              <a:t>se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two</a:t>
            </a:r>
            <a:r>
              <a:rPr kumimoji="0" lang="zh-CN" altLang="en-US" dirty="0" smtClean="0"/>
              <a:t> </a:t>
            </a:r>
            <a:r>
              <a:rPr lang="en-US" altLang="zh-CN" dirty="0" smtClean="0"/>
              <a:t>distinguishable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states</a:t>
            </a:r>
            <a:r>
              <a:rPr lang="zh-CN" altLang="en-US" dirty="0" smtClean="0"/>
              <a:t> </a:t>
            </a:r>
            <a:r>
              <a:rPr lang="zh-CN" altLang="zh-CN" dirty="0" smtClean="0"/>
              <a:t>t</a:t>
            </a:r>
            <a:r>
              <a:rPr lang="en-US" altLang="zh-CN" dirty="0" smtClean="0"/>
              <a:t>o</a:t>
            </a:r>
            <a:r>
              <a:rPr lang="zh-CN" altLang="en-US" dirty="0" smtClean="0"/>
              <a:t> </a:t>
            </a:r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bit.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possible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voltages.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two-level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bit.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qubit.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zh-CN" altLang="zh-CN" dirty="0" smtClean="0"/>
              <a:t>i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either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zero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state.</a:t>
            </a:r>
            <a:r>
              <a:rPr lang="zh-CN" altLang="en-US" dirty="0" smtClean="0"/>
              <a:t> </a:t>
            </a:r>
            <a:r>
              <a:rPr lang="en-US" altLang="zh-CN" dirty="0" smtClean="0"/>
              <a:t>However,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due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zh-CN" altLang="zh-CN" dirty="0" smtClean="0"/>
              <a:t>q</a:t>
            </a:r>
            <a:r>
              <a:rPr lang="en-US" altLang="zh-CN" dirty="0" err="1" smtClean="0"/>
              <a:t>uantum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superposition,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superposition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these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tw</a:t>
            </a:r>
            <a:r>
              <a:rPr lang="zh-CN" altLang="en-US" dirty="0" smtClean="0"/>
              <a:t>o</a:t>
            </a:r>
            <a:r>
              <a:rPr lang="zh-CN" altLang="zh-CN" dirty="0" smtClean="0"/>
              <a:t> </a:t>
            </a:r>
            <a:r>
              <a:rPr lang="en-US" altLang="zh-CN" dirty="0" smtClean="0"/>
              <a:t>states.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leads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shrodinger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cat 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 in a superposition state of being both dead and alive. </a:t>
            </a:r>
            <a:endParaRPr kumimoji="0"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03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typical examples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realize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qubit,</a:t>
            </a:r>
            <a:r>
              <a:rPr lang="zh-CN" altLang="en-US" dirty="0" smtClean="0"/>
              <a:t> </a:t>
            </a:r>
            <a:r>
              <a:rPr lang="en-US" altLang="zh-CN" dirty="0" smtClean="0"/>
              <a:t>photon,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Polarization,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Horizontal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or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Vertical,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to encode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qubit</a:t>
            </a:r>
            <a:r>
              <a:rPr lang="zh-CN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Or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rgbClr val="000000"/>
                </a:solidFill>
                <a:latin typeface="Helvetica" panose="020B0604020202020204" pitchFamily="34" charset="0"/>
              </a:rPr>
              <a:t>Fock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states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to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encode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qubit.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lang="en-US" altLang="zh-CN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zh-CN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he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two-level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atom,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ground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state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rgbClr val="000000"/>
                </a:solidFill>
                <a:latin typeface="Helvetica" panose="020B0604020202020204" pitchFamily="34" charset="0"/>
              </a:rPr>
              <a:t>exicted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state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can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be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encoded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qubit.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A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spin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½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is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also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typical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example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you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can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use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spin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down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spin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up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qubit.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kumimoji="0"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96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As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mentioned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before,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classical</a:t>
            </a:r>
            <a:r>
              <a:rPr kumimoji="0" lang="zh-CN" altLang="en-US" dirty="0" smtClean="0"/>
              <a:t> </a:t>
            </a:r>
            <a:r>
              <a:rPr kumimoji="0" lang="en-US" altLang="zh-CN" dirty="0" err="1" smtClean="0"/>
              <a:t>boolean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logic</a:t>
            </a:r>
            <a:r>
              <a:rPr kumimoji="0" lang="zh-CN" altLang="en-US" dirty="0" smtClean="0"/>
              <a:t> </a:t>
            </a:r>
            <a:r>
              <a:rPr kumimoji="0" lang="zh-CN" altLang="zh-CN" dirty="0" smtClean="0"/>
              <a:t>o</a:t>
            </a:r>
            <a:r>
              <a:rPr kumimoji="0" lang="en-US" altLang="zh-CN" dirty="0" err="1" smtClean="0"/>
              <a:t>perations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irreversible.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For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example,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AND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gate,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two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inputs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but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only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one</a:t>
            </a:r>
            <a:r>
              <a:rPr kumimoji="0" lang="zh-CN" altLang="en-US" dirty="0" smtClean="0"/>
              <a:t> </a:t>
            </a:r>
            <a:r>
              <a:rPr kumimoji="0" lang="zh-CN" altLang="zh-CN" dirty="0" smtClean="0"/>
              <a:t>o</a:t>
            </a:r>
            <a:r>
              <a:rPr kumimoji="0" lang="en-US" altLang="zh-CN" dirty="0" err="1" smtClean="0"/>
              <a:t>ut</a:t>
            </a:r>
            <a:r>
              <a:rPr kumimoji="0" lang="zh-CN" altLang="en-US" dirty="0" smtClean="0"/>
              <a:t>p</a:t>
            </a:r>
            <a:r>
              <a:rPr kumimoji="0" lang="en-US" altLang="zh-CN" dirty="0" err="1" smtClean="0"/>
              <a:t>ut.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So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AND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gate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loses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information,</a:t>
            </a:r>
            <a:r>
              <a:rPr kumimoji="0" lang="zh-CN" altLang="en-US" dirty="0" smtClean="0"/>
              <a:t> </a:t>
            </a:r>
            <a:r>
              <a:rPr kumimoji="0" lang="zh-CN" altLang="zh-CN" dirty="0" smtClean="0"/>
              <a:t>i</a:t>
            </a:r>
            <a:r>
              <a:rPr kumimoji="0" lang="en-US" altLang="zh-CN" dirty="0" smtClean="0"/>
              <a:t>t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needs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at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least</a:t>
            </a:r>
            <a:r>
              <a:rPr kumimoji="0" lang="zh-CN" altLang="en-US" dirty="0" smtClean="0"/>
              <a:t> </a:t>
            </a:r>
            <a:r>
              <a:rPr kumimoji="0" lang="en-US" altLang="zh-CN" dirty="0" err="1" smtClean="0"/>
              <a:t>minmal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energy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dissipation.</a:t>
            </a:r>
            <a:r>
              <a:rPr kumimoji="0" lang="zh-CN" altLang="en-US" dirty="0" smtClean="0"/>
              <a:t> </a:t>
            </a:r>
            <a:endParaRPr kumimoji="0" lang="en-US" altLang="zh-CN" dirty="0" smtClean="0"/>
          </a:p>
          <a:p>
            <a:endParaRPr kumimoji="0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In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quantum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mechanics,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evolution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unitary.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So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quantum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logical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operations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reversible.</a:t>
            </a:r>
            <a:r>
              <a:rPr kumimoji="0" lang="zh-CN" altLang="en-US" dirty="0" smtClean="0"/>
              <a:t> </a:t>
            </a:r>
            <a:r>
              <a:rPr kumimoji="0" lang="zh-CN" altLang="zh-CN" dirty="0" smtClean="0"/>
              <a:t>I</a:t>
            </a:r>
            <a:r>
              <a:rPr kumimoji="0" lang="en-US" altLang="zh-CN" dirty="0" smtClean="0"/>
              <a:t>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principle,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no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dissipation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for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these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operations.</a:t>
            </a:r>
            <a:r>
              <a:rPr kumimoji="0" lang="zh-CN" altLang="en-US" dirty="0" smtClean="0"/>
              <a:t> </a:t>
            </a:r>
            <a:endParaRPr kumimoji="0"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86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dirty="0" smtClean="0"/>
              <a:t>Here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is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the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comparison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between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classical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and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quantum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data.</a:t>
            </a:r>
            <a:r>
              <a:rPr kumimoji="0" lang="zh-CN" altLang="en-US" dirty="0" smtClean="0"/>
              <a:t> </a:t>
            </a:r>
            <a:endParaRPr kumimoji="0"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807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519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power of quantum computers 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exhibit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aspects.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 algorithm to solve hard classical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problem, For example, Shor algorithm is a very important discovery in quantum computation to do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prime factorization.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 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 quantum </a:t>
            </a:r>
            <a:r>
              <a:rPr lang="en-US" altLang="zh-CN" dirty="0" err="1" smtClean="0"/>
              <a:t>simulations.The</a:t>
            </a:r>
            <a:r>
              <a:rPr lang="en-US" altLang="zh-CN" dirty="0" smtClean="0"/>
              <a:t> study shows that </a:t>
            </a:r>
            <a:r>
              <a:rPr lang="en-US" altLang="zh-CN" sz="2200" b="1" u="sng" dirty="0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 medium-scale quantum simulation with 30 to 100 qubits  can exceed the limitations of classical computing!</a:t>
            </a:r>
            <a:r>
              <a:rPr lang="en-US" altLang="zh-CN" sz="2200" dirty="0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Exhibit the advantage of quantum computing. </a:t>
            </a:r>
            <a:r>
              <a:rPr lang="en-US" altLang="zh-CN" sz="2000" b="1" i="1" dirty="0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Quantum simulation becomes the first application of quantum computation. Many experimentalists are trying to prove the idea on quantum simulation.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16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For realization</a:t>
            </a:r>
            <a:r>
              <a:rPr lang="en-US" altLang="zh-CN" baseline="0" dirty="0" smtClean="0"/>
              <a:t> of QC, </a:t>
            </a:r>
            <a:r>
              <a:rPr lang="en-US" altLang="zh-CN" dirty="0" err="1" smtClean="0">
                <a:solidFill>
                  <a:srgbClr val="1800C7"/>
                </a:solidFill>
                <a:latin typeface="Times New Roman" panose="02020603050405020304" pitchFamily="18" charset="0"/>
              </a:rPr>
              <a:t>DiVincenzo</a:t>
            </a:r>
            <a:r>
              <a:rPr lang="en-US" altLang="zh-CN" baseline="0" dirty="0" smtClean="0">
                <a:solidFill>
                  <a:srgbClr val="1800C7"/>
                </a:solidFill>
                <a:latin typeface="+mn-lt"/>
              </a:rPr>
              <a:t> provides </a:t>
            </a:r>
            <a:r>
              <a:rPr lang="en-US" altLang="zh-CN" dirty="0" smtClean="0">
                <a:solidFill>
                  <a:srgbClr val="1800C7"/>
                </a:solidFill>
                <a:latin typeface="Times New Roman" panose="02020603050405020304" pitchFamily="18" charset="0"/>
              </a:rPr>
              <a:t>5 criteria in 2000,</a:t>
            </a:r>
            <a:r>
              <a:rPr lang="en-US" altLang="zh-CN" baseline="0" dirty="0" smtClean="0">
                <a:solidFill>
                  <a:srgbClr val="1800C7"/>
                </a:solidFill>
                <a:latin typeface="Times New Roman" panose="02020603050405020304" pitchFamily="18" charset="0"/>
              </a:rPr>
              <a:t> including …. </a:t>
            </a:r>
            <a:r>
              <a:rPr lang="en-US" altLang="zh-CN" dirty="0" smtClean="0">
                <a:solidFill>
                  <a:srgbClr val="1800C7"/>
                </a:solidFill>
                <a:latin typeface="Times New Roman" panose="02020603050405020304" pitchFamily="18" charset="0"/>
              </a:rPr>
              <a:t>I will introduce QC according to these</a:t>
            </a:r>
            <a:r>
              <a:rPr lang="en-US" altLang="zh-CN" baseline="0" dirty="0" smtClean="0">
                <a:solidFill>
                  <a:srgbClr val="1800C7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1800C7"/>
                </a:solidFill>
                <a:latin typeface="Times New Roman" panose="02020603050405020304" pitchFamily="18" charset="0"/>
              </a:rPr>
              <a:t>criteria.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69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回顾历史</a:t>
            </a:r>
            <a:r>
              <a:rPr lang="zh-CN" altLang="en-US" dirty="0" smtClean="0"/>
              <a:t>，每当我们的科学有一定的突破与发展，社会也会相应出现极大的变革，从。</a:t>
            </a:r>
            <a:r>
              <a:rPr lang="zh-CN" altLang="en-US" dirty="0" smtClean="0"/>
              <a:t>尤其是最近几十年</a:t>
            </a:r>
            <a:r>
              <a:rPr lang="zh-CN" altLang="en-US" dirty="0" smtClean="0"/>
              <a:t>，技术</a:t>
            </a:r>
            <a:r>
              <a:rPr lang="zh-CN" altLang="en-US" dirty="0" smtClean="0"/>
              <a:t>出现了密集爆炸式</a:t>
            </a:r>
            <a:r>
              <a:rPr lang="zh-CN" altLang="en-US" dirty="0" smtClean="0"/>
              <a:t>的发展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227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Well defined qubit requires the possibility of</a:t>
            </a:r>
            <a:r>
              <a:rPr lang="en-US" altLang="zh-CN" baseline="0" dirty="0" smtClean="0"/>
              <a:t> scalability.  Here are several physical systems, which are considered to be candidates for QC.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951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187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fld id="{D254B642-9F18-41F9-8B2A-9883AEEF2372}" type="slidenum">
              <a:rPr lang="en-US" altLang="zh-CN">
                <a:solidFill>
                  <a:prstClr val="black"/>
                </a:solidFill>
                <a:latin typeface="Arial" pitchFamily="34" charset="0"/>
              </a:rPr>
              <a:pPr/>
              <a:t>23</a:t>
            </a:fld>
            <a:endParaRPr lang="en-US" altLang="zh-CN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91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797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45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0263-02DD-457A-ACC4-651C4CE96E7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5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0263-02DD-457A-ACC4-651C4CE96E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60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0263-02DD-457A-ACC4-651C4CE96E7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4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36DAB-2F60-4CE6-93AF-233EA153D1B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55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0263-02DD-457A-ACC4-651C4CE96E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5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计算能力的增长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2783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spoky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8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045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200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356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511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667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82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9AF122-D989-45F8-8ED4-4D89AAB5DD84}" type="slidenum">
              <a:rPr lang="de-DE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de-DE" altLang="zh-CN" smtClean="0"/>
          </a:p>
        </p:txBody>
      </p:sp>
    </p:spTree>
    <p:extLst>
      <p:ext uri="{BB962C8B-B14F-4D97-AF65-F5344CB8AC3E}">
        <p14:creationId xmlns:p14="http://schemas.microsoft.com/office/powerpoint/2010/main" val="2871198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C94F8-C1DD-4FA0-813E-8789A22D32D7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675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B8113CE-A0B6-4B71-A908-D00B871B61D3}" type="slidenum">
              <a:rPr kumimoji="0" lang="en-US" altLang="zh-CN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kumimoji="0" lang="en-US" altLang="zh-CN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47358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As early as 1965,</a:t>
            </a:r>
            <a:r>
              <a:rPr lang="zh-CN" altLang="en-US" dirty="0" smtClean="0"/>
              <a:t> </a:t>
            </a:r>
            <a:r>
              <a:rPr kumimoji="0" lang="en-US" altLang="zh-CN" dirty="0" smtClean="0"/>
              <a:t>Moore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noticed</a:t>
            </a:r>
            <a:r>
              <a:rPr kumimoji="0" lang="zh-CN" altLang="en-US" dirty="0" smtClean="0"/>
              <a:t> </a:t>
            </a:r>
            <a:r>
              <a:rPr kumimoji="0" lang="zh-CN" altLang="zh-CN" dirty="0" smtClean="0"/>
              <a:t>t</a:t>
            </a:r>
            <a:r>
              <a:rPr kumimoji="0" lang="en-US" altLang="zh-CN" dirty="0" smtClean="0"/>
              <a:t>his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trend.</a:t>
            </a:r>
            <a:r>
              <a:rPr kumimoji="0" lang="zh-CN" altLang="en-US" dirty="0" smtClean="0"/>
              <a:t> </a:t>
            </a:r>
            <a:r>
              <a:rPr kumimoji="0" lang="en-US" altLang="zh-CN" dirty="0" smtClean="0"/>
              <a:t>He</a:t>
            </a:r>
            <a:r>
              <a:rPr kumimoji="0" lang="zh-CN" altLang="en-US" dirty="0" smtClean="0"/>
              <a:t> </a:t>
            </a:r>
            <a:r>
              <a:rPr lang="en-US" altLang="zh-CN" dirty="0" smtClean="0"/>
              <a:t>claims that the number of transistors on integrated circuits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Should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double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approximately every 18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months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This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is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Moore’s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law.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Which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well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indicates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zh-CN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h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e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development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of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memory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microprocessor in the late 50 years. </a:t>
            </a:r>
            <a:r>
              <a:rPr lang="zh-CN" altLang="en-US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 </a:t>
            </a:r>
            <a:endParaRPr kumimoji="0"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71BC-BAD7-4881-BF3B-23A384F4AB6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259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smtClean="0"/>
              <a:t>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shows</a:t>
            </a:r>
            <a:r>
              <a:rPr lang="zh-CN" altLang="en-US" dirty="0" smtClean="0"/>
              <a:t> </a:t>
            </a:r>
            <a:r>
              <a:rPr lang="zh-CN" altLang="zh-CN" dirty="0" smtClean="0"/>
              <a:t>p</a:t>
            </a:r>
            <a:r>
              <a:rPr lang="en-US" altLang="zh-CN" dirty="0" err="1" smtClean="0"/>
              <a:t>rospective</a:t>
            </a:r>
            <a:r>
              <a:rPr lang="en-US" altLang="zh-CN" dirty="0" smtClean="0"/>
              <a:t> evolution of feature size in microelectronic circuits</a:t>
            </a:r>
            <a:r>
              <a:rPr lang="zh-CN" altLang="en-US" dirty="0" smtClean="0"/>
              <a:t>. </a:t>
            </a:r>
            <a:r>
              <a:rPr lang="zh-CN" altLang="zh-CN" dirty="0" smtClean="0"/>
              <a:t>Th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first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transistor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1947.</a:t>
            </a:r>
            <a:r>
              <a:rPr lang="zh-CN" altLang="en-US" dirty="0" smtClean="0"/>
              <a:t> </a:t>
            </a:r>
            <a:r>
              <a:rPr lang="zh-CN" altLang="zh-CN" dirty="0" smtClean="0"/>
              <a:t>I</a:t>
            </a:r>
            <a:r>
              <a:rPr lang="en-US" altLang="zh-CN" dirty="0" smtClean="0"/>
              <a:t>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zh-CN" altLang="zh-CN" dirty="0" smtClean="0"/>
              <a:t>a</a:t>
            </a:r>
            <a:r>
              <a:rPr lang="en-US" altLang="zh-CN" dirty="0" smtClean="0"/>
              <a:t>bout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hand.</a:t>
            </a:r>
            <a:r>
              <a:rPr lang="zh-CN" altLang="en-US" dirty="0" smtClean="0"/>
              <a:t> </a:t>
            </a:r>
            <a:r>
              <a:rPr lang="en-US" altLang="zh-CN" dirty="0" smtClean="0"/>
              <a:t>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zh-CN" altLang="zh-CN" dirty="0" smtClean="0"/>
              <a:t>a</a:t>
            </a:r>
            <a:r>
              <a:rPr lang="en-US" altLang="zh-CN" dirty="0" smtClean="0"/>
              <a:t>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Intel</a:t>
            </a:r>
            <a:r>
              <a:rPr lang="zh-CN" altLang="en-US" dirty="0" smtClean="0"/>
              <a:t> </a:t>
            </a:r>
            <a:r>
              <a:rPr lang="en-US" altLang="zh-CN" dirty="0" smtClean="0"/>
              <a:t>30</a:t>
            </a:r>
            <a:r>
              <a:rPr lang="zh-CN" altLang="en-US" dirty="0" smtClean="0"/>
              <a:t> </a:t>
            </a:r>
            <a:r>
              <a:rPr lang="en-US" altLang="zh-CN" dirty="0" smtClean="0"/>
              <a:t>nm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transistor.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the ultimate limit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zh-CN" altLang="zh-CN" dirty="0" smtClean="0"/>
              <a:t>t</a:t>
            </a:r>
            <a:r>
              <a:rPr lang="en-US" altLang="zh-CN" dirty="0" smtClean="0"/>
              <a:t>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size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an</a:t>
            </a:r>
            <a:r>
              <a:rPr lang="zh-CN" altLang="en-US" dirty="0" smtClean="0"/>
              <a:t> </a:t>
            </a:r>
            <a:r>
              <a:rPr lang="en-US" altLang="zh-CN" dirty="0" smtClean="0"/>
              <a:t>atom.</a:t>
            </a:r>
            <a:r>
              <a:rPr lang="zh-CN" altLang="en-US" dirty="0" smtClean="0"/>
              <a:t> 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before this ultimate limit,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feature size will become smaller than some less well defined limit, where the electrons that</a:t>
            </a:r>
          </a:p>
          <a:p>
            <a:r>
              <a:rPr lang="en-US" altLang="zh-CN" dirty="0" smtClean="0"/>
              <a:t>do the work in the semiconductor devices, will start to show that their behavior is governed by</a:t>
            </a:r>
          </a:p>
          <a:p>
            <a:r>
              <a:rPr lang="en-US" altLang="zh-CN" dirty="0" smtClean="0"/>
              <a:t>quantum mechanics, rather than the classical physical laws.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Therefore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present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fail</a:t>
            </a:r>
            <a:r>
              <a:rPr lang="zh-CN" altLang="en-US" dirty="0" smtClean="0"/>
              <a:t> </a:t>
            </a:r>
            <a:r>
              <a:rPr lang="zh-CN" altLang="zh-CN" dirty="0" smtClean="0"/>
              <a:t>d</a:t>
            </a:r>
            <a:r>
              <a:rPr lang="en-US" altLang="zh-CN" dirty="0" smtClean="0"/>
              <a:t>own.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consider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range,</a:t>
            </a:r>
            <a:r>
              <a:rPr lang="zh-CN" altLang="en-US" dirty="0" smtClean="0"/>
              <a:t> </a:t>
            </a:r>
            <a:endParaRPr kumimoji="0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43123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smtClean="0"/>
              <a:t>Possibly even more impressive than the reduction in feature size over time is a corresponding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trend in the energy consumption.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reduction of energy dissipation is a requirement for a</a:t>
            </a:r>
          </a:p>
          <a:p>
            <a:r>
              <a:rPr lang="en-US" altLang="zh-CN" dirty="0" smtClean="0"/>
              <a:t>continuing improvement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zh-CN" altLang="zh-CN" dirty="0" smtClean="0"/>
              <a:t>c</a:t>
            </a:r>
            <a:r>
              <a:rPr lang="en-US" altLang="zh-CN" dirty="0" err="1" smtClean="0"/>
              <a:t>lassical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computers.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Because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 often the limiting factor for the speed of microprocessors.</a:t>
            </a:r>
            <a:r>
              <a:rPr lang="zh-CN" altLang="en-US" dirty="0" smtClean="0"/>
              <a:t> </a:t>
            </a:r>
            <a:r>
              <a:rPr lang="en-US" altLang="zh-CN" dirty="0" smtClean="0"/>
              <a:t>However,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if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trend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continues,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dominate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very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soon.</a:t>
            </a:r>
            <a:r>
              <a:rPr lang="zh-CN" altLang="en-US" dirty="0" smtClean="0"/>
              <a:t> </a:t>
            </a:r>
            <a:r>
              <a:rPr lang="zh-CN" altLang="zh-CN" dirty="0" smtClean="0"/>
              <a:t>D</a:t>
            </a:r>
            <a:r>
              <a:rPr lang="en-US" altLang="zh-CN" dirty="0" err="1" smtClean="0"/>
              <a:t>ue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irreversible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operations,</a:t>
            </a:r>
            <a:r>
              <a:rPr lang="zh-CN" altLang="en-US" dirty="0" smtClean="0"/>
              <a:t> </a:t>
            </a:r>
            <a:r>
              <a:rPr lang="zh-CN" altLang="zh-CN" dirty="0" smtClean="0"/>
              <a:t>a</a:t>
            </a:r>
            <a:r>
              <a:rPr lang="en-US" altLang="zh-CN" dirty="0" err="1" smtClean="0"/>
              <a:t>ny</a:t>
            </a:r>
            <a:r>
              <a:rPr lang="en-US" altLang="zh-CN" dirty="0" smtClean="0"/>
              <a:t> classical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computer must dissipate at least an amount of</a:t>
            </a:r>
            <a:r>
              <a:rPr lang="zh-CN" altLang="en-US" dirty="0" smtClean="0"/>
              <a:t> </a:t>
            </a:r>
            <a:r>
              <a:rPr lang="en-US" altLang="zh-CN" i="1" dirty="0" err="1" smtClean="0"/>
              <a:t>kT</a:t>
            </a:r>
            <a:r>
              <a:rPr lang="en-US" altLang="zh-CN" dirty="0" err="1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 fundamental limit. The </a:t>
            </a:r>
            <a:r>
              <a:rPr lang="en-US" altLang="zh-CN" i="1" dirty="0" err="1" smtClean="0"/>
              <a:t>kT</a:t>
            </a:r>
            <a:r>
              <a:rPr lang="en-US" altLang="zh-CN" i="1" dirty="0" smtClean="0"/>
              <a:t> </a:t>
            </a:r>
            <a:r>
              <a:rPr lang="en-US" altLang="zh-CN" dirty="0" smtClean="0"/>
              <a:t>limit could be overcome by using so-called reversible logical operations.</a:t>
            </a:r>
            <a:r>
              <a:rPr lang="zh-CN" altLang="en-US" dirty="0" smtClean="0"/>
              <a:t> </a:t>
            </a:r>
            <a:r>
              <a:rPr lang="en-US" altLang="zh-CN" dirty="0" smtClean="0"/>
              <a:t>As we</a:t>
            </a:r>
            <a:r>
              <a:rPr lang="zh-CN" altLang="en-US" dirty="0" smtClean="0"/>
              <a:t> </a:t>
            </a:r>
            <a:r>
              <a:rPr lang="en-US" altLang="zh-CN" dirty="0" smtClean="0"/>
              <a:t>know, </a:t>
            </a:r>
            <a:r>
              <a:rPr lang="zh-CN" altLang="zh-CN" dirty="0" smtClean="0"/>
              <a:t>t</a:t>
            </a:r>
            <a:r>
              <a:rPr lang="en-US" altLang="zh-CN" dirty="0" smtClean="0"/>
              <a:t>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operations by the laws of quantum mechanics 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unitary, inherently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reversible.</a:t>
            </a:r>
            <a:r>
              <a:rPr lang="zh-CN" altLang="en-US" dirty="0" smtClean="0"/>
              <a:t> </a:t>
            </a:r>
            <a:endParaRPr kumimoji="0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366408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mtClean="0"/>
              <a:t>There</a:t>
            </a:r>
            <a:r>
              <a:rPr lang="zh-CN" altLang="en-US" smtClean="0"/>
              <a:t>f</a:t>
            </a:r>
            <a:r>
              <a:rPr lang="en-US" altLang="zh-CN" smtClean="0"/>
              <a:t>ore</a:t>
            </a:r>
            <a:r>
              <a:rPr lang="zh-CN" altLang="en-US" smtClean="0"/>
              <a:t>,</a:t>
            </a:r>
            <a:r>
              <a:rPr lang="zh-CN" altLang="zh-CN" smtClean="0"/>
              <a:t>t</a:t>
            </a:r>
            <a:r>
              <a:rPr lang="en-US" altLang="zh-CN" smtClean="0"/>
              <a:t>he</a:t>
            </a:r>
            <a:r>
              <a:rPr lang="zh-CN" altLang="en-US" smtClean="0"/>
              <a:t> </a:t>
            </a:r>
            <a:r>
              <a:rPr lang="en-US" altLang="zh-CN" smtClean="0"/>
              <a:t>electronics</a:t>
            </a:r>
            <a:r>
              <a:rPr lang="zh-CN" altLang="en-US" smtClean="0"/>
              <a:t> </a:t>
            </a:r>
            <a:r>
              <a:rPr lang="en-US" altLang="zh-CN" smtClean="0"/>
              <a:t>is</a:t>
            </a:r>
            <a:r>
              <a:rPr lang="zh-CN" altLang="en-US" smtClean="0"/>
              <a:t> </a:t>
            </a:r>
            <a:r>
              <a:rPr lang="en-US" altLang="zh-CN" smtClean="0"/>
              <a:t>just</a:t>
            </a:r>
            <a:r>
              <a:rPr lang="zh-CN" altLang="en-US" smtClean="0"/>
              <a:t> </a:t>
            </a:r>
            <a:r>
              <a:rPr lang="en-US" altLang="zh-CN" smtClean="0"/>
              <a:t>quantum</a:t>
            </a:r>
            <a:r>
              <a:rPr lang="zh-CN" altLang="en-US" smtClean="0"/>
              <a:t> </a:t>
            </a:r>
            <a:r>
              <a:rPr lang="en-US" altLang="zh-CN" smtClean="0"/>
              <a:t>–</a:t>
            </a:r>
            <a:r>
              <a:rPr lang="zh-CN" altLang="en-US" smtClean="0"/>
              <a:t> </a:t>
            </a:r>
            <a:r>
              <a:rPr lang="en-US" altLang="zh-CN" smtClean="0"/>
              <a:t>classical</a:t>
            </a:r>
            <a:r>
              <a:rPr lang="zh-CN" altLang="en-US" smtClean="0"/>
              <a:t> </a:t>
            </a:r>
            <a:r>
              <a:rPr lang="en-US" altLang="zh-CN" smtClean="0"/>
              <a:t>border.</a:t>
            </a:r>
            <a:r>
              <a:rPr lang="zh-CN" altLang="en-US" smtClean="0"/>
              <a:t> </a:t>
            </a:r>
            <a:r>
              <a:rPr lang="en-US" altLang="zh-CN" smtClean="0"/>
              <a:t>The two trends</a:t>
            </a:r>
            <a:r>
              <a:rPr lang="zh-CN" altLang="en-US" smtClean="0"/>
              <a:t> </a:t>
            </a:r>
            <a:r>
              <a:rPr lang="en-US" altLang="zh-CN" smtClean="0"/>
              <a:t>on</a:t>
            </a:r>
            <a:r>
              <a:rPr lang="zh-CN" altLang="en-US" smtClean="0"/>
              <a:t> </a:t>
            </a:r>
            <a:r>
              <a:rPr lang="en-US" altLang="zh-CN" smtClean="0"/>
              <a:t>the</a:t>
            </a:r>
            <a:r>
              <a:rPr lang="zh-CN" altLang="en-US" smtClean="0"/>
              <a:t> </a:t>
            </a:r>
            <a:r>
              <a:rPr lang="en-US" altLang="zh-CN" smtClean="0"/>
              <a:t>electronics – reduction of dissipated power and</a:t>
            </a:r>
            <a:r>
              <a:rPr lang="zh-CN" altLang="en-US" smtClean="0"/>
              <a:t> </a:t>
            </a:r>
            <a:r>
              <a:rPr lang="en-US" altLang="zh-CN" smtClean="0"/>
              <a:t>reduction of size,</a:t>
            </a:r>
            <a:r>
              <a:rPr lang="zh-CN" altLang="en-US" smtClean="0"/>
              <a:t>  </a:t>
            </a:r>
            <a:r>
              <a:rPr lang="en-US" altLang="zh-CN" smtClean="0"/>
              <a:t>appear to converge towards devices that use quantum mechanics.</a:t>
            </a:r>
            <a:endParaRPr kumimoji="0"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541660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事实上从</a:t>
            </a:r>
            <a:r>
              <a:rPr lang="en-US" altLang="zh-CN" dirty="0" smtClean="0"/>
              <a:t>20</a:t>
            </a:r>
            <a:r>
              <a:rPr lang="zh-CN" altLang="en-US" dirty="0" smtClean="0"/>
              <a:t>世纪初量子论提出以来，它的影响力</a:t>
            </a:r>
            <a:r>
              <a:rPr lang="zh-CN" altLang="en-US" dirty="0" smtClean="0"/>
              <a:t>正在逐渐加大</a:t>
            </a:r>
            <a:r>
              <a:rPr lang="zh-CN" altLang="en-US" dirty="0" smtClean="0"/>
              <a:t>。</a:t>
            </a:r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60579403-1FCA-484C-B798-9924CBFE3F2F}" type="slidenum">
              <a:rPr lang="en-US" altLang="zh-CN" sz="1200" smtClean="0">
                <a:latin typeface="Arial" charset="0"/>
              </a:rPr>
              <a:pPr eaLnBrk="1" hangingPunct="1"/>
              <a:t>9</a:t>
            </a:fld>
            <a:endParaRPr lang="en-US" altLang="zh-CN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19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60579403-1FCA-484C-B798-9924CBFE3F2F}" type="slidenum">
              <a:rPr lang="en-US" altLang="zh-CN" sz="1200" smtClean="0">
                <a:latin typeface="Arial" charset="0"/>
              </a:rPr>
              <a:pPr eaLnBrk="1" hangingPunct="1"/>
              <a:t>10</a:t>
            </a:fld>
            <a:endParaRPr lang="en-US" altLang="zh-CN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</a:endParaRPr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1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0EB27-1C60-4740-B3EC-8BE8D3BD6344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55457-E605-48FB-8087-ACF5F77A42C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7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DA3BC-C9BF-4C24-9DBD-F31E201AAB91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4DEB3-58B8-4958-A5DA-934FC505B0D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6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3839" y="304800"/>
            <a:ext cx="2001837" cy="5715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6739" y="304800"/>
            <a:ext cx="5854700" cy="5715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03F5B-CBFA-41D8-8E1C-1A78E87C379F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644FD-6C9C-436D-B751-E86144168D2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16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CF4D0-212B-4905-8728-4F7FA1CD56C0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A7528-B4A9-499E-B4F3-CBD48874714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1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F345C-31A8-4ECA-831A-DC6C3A9EF165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C892-A56B-424D-A05D-70C2C846393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29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94FE-511D-4131-A8D8-25B53F76D55C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5C313-892C-485D-9FFA-4B8411622E8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95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8A807-FDF8-4304-8AA0-14FCF116215E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60E3-90CA-45B5-A0D0-997543A9757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7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D08C7-4092-486A-ACD5-112BF1CFFA49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82A66-CE3F-4FE1-A8B3-6B500DA989C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7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B74A-6278-423F-B10B-5B2F5B16D96C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88A7D-6BC5-4EF1-A3E0-DB218BFA34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 userDrawn="1"/>
        </p:nvSpPr>
        <p:spPr bwMode="auto">
          <a:xfrm>
            <a:off x="609601" y="1566865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3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20F94-7077-4163-A068-A3D7F4D6ADA2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7149E-10F7-44A3-859A-78AD792CA74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0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0A4D2-DE1C-4F3F-BF45-E81082FBD84F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A6788-D1F4-4EB1-878B-2895FA0CEB3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7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3B02-F7B6-44E0-AD67-C40576BF1A38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A5FD-F9B8-4FCF-B069-A466A33B32E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8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72BA-DB10-43B8-8A2E-64A676D33592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79E70-C472-4BD2-96A4-96945F744AD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2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DA717-EAA8-4813-A1D5-3ECF1A7F5ABE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5FA6F-00FE-4EF4-BA9B-4A585D5BE91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75696-76ED-42E7-BC1B-C85B2A05F6AE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A73E-23EB-47AB-A988-46677B3DF99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5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4AD43-E7AF-4F90-80BF-EA9959F530F4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D64E-3C6B-4FF9-AB4E-1F0396A3385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4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1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1" y="1566865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</a:endParaRP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2687A-1F98-48DD-A951-2BAD11F05492}" type="datetime1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2017/10/9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898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5pPr>
      <a:lvl6pPr marL="3429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6pPr>
      <a:lvl7pPr marL="6858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7pPr>
      <a:lvl8pPr marL="10287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8pPr>
      <a:lvl9pPr marL="13716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  <a:ea typeface="宋体" charset="-122"/>
        </a:defRPr>
      </a:lvl9pPr>
    </p:titleStyle>
    <p:bodyStyle>
      <a:lvl1pPr marL="352425" indent="-352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25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32742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950">
          <a:solidFill>
            <a:schemeClr val="tx1"/>
          </a:solidFill>
          <a:latin typeface="+mn-lt"/>
          <a:ea typeface="+mn-ea"/>
        </a:defRPr>
      </a:lvl2pPr>
      <a:lvl3pPr marL="978694" indent="-29646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1725">
          <a:solidFill>
            <a:schemeClr val="tx1"/>
          </a:solidFill>
          <a:latin typeface="+mn-lt"/>
          <a:ea typeface="+mn-ea"/>
        </a:defRPr>
      </a:lvl3pPr>
      <a:lvl4pPr marL="1270397" indent="-2905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500">
          <a:solidFill>
            <a:schemeClr val="tx1"/>
          </a:solidFill>
          <a:latin typeface="+mn-lt"/>
          <a:ea typeface="+mn-ea"/>
        </a:defRPr>
      </a:lvl4pPr>
      <a:lvl5pPr marL="1570435" indent="-298847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5pPr>
      <a:lvl6pPr marL="19133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6pPr>
      <a:lvl7pPr marL="22562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7pPr>
      <a:lvl8pPr marL="25991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8pPr>
      <a:lvl9pPr marL="29420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4.bin"/><Relationship Id="rId39" Type="http://schemas.openxmlformats.org/officeDocument/2006/relationships/image" Target="../media/image42.jpe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3.emf"/><Relationship Id="rId34" Type="http://schemas.openxmlformats.org/officeDocument/2006/relationships/oleObject" Target="../embeddings/oleObject19.bin"/><Relationship Id="rId7" Type="http://schemas.openxmlformats.org/officeDocument/2006/relationships/image" Target="../media/image28.png"/><Relationship Id="rId12" Type="http://schemas.openxmlformats.org/officeDocument/2006/relationships/image" Target="../media/image30.emf"/><Relationship Id="rId17" Type="http://schemas.openxmlformats.org/officeDocument/2006/relationships/image" Target="../media/image32.emf"/><Relationship Id="rId25" Type="http://schemas.openxmlformats.org/officeDocument/2006/relationships/image" Target="../media/image35.emf"/><Relationship Id="rId33" Type="http://schemas.openxmlformats.org/officeDocument/2006/relationships/image" Target="../media/image38.emf"/><Relationship Id="rId38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1.bin"/><Relationship Id="rId29" Type="http://schemas.openxmlformats.org/officeDocument/2006/relationships/oleObject" Target="../embeddings/oleObject16.bin"/><Relationship Id="rId41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40.emf"/><Relationship Id="rId40" Type="http://schemas.openxmlformats.org/officeDocument/2006/relationships/image" Target="../media/image43.png"/><Relationship Id="rId5" Type="http://schemas.openxmlformats.org/officeDocument/2006/relationships/image" Target="../media/image27.png"/><Relationship Id="rId15" Type="http://schemas.openxmlformats.org/officeDocument/2006/relationships/image" Target="../media/image31.emf"/><Relationship Id="rId23" Type="http://schemas.openxmlformats.org/officeDocument/2006/relationships/image" Target="../media/image34.emf"/><Relationship Id="rId28" Type="http://schemas.openxmlformats.org/officeDocument/2006/relationships/oleObject" Target="../embeddings/oleObject15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29.emf"/><Relationship Id="rId19" Type="http://schemas.openxmlformats.org/officeDocument/2006/relationships/oleObject" Target="../embeddings/oleObject10.bin"/><Relationship Id="rId31" Type="http://schemas.openxmlformats.org/officeDocument/2006/relationships/image" Target="../media/image37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36.e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0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5.wmf"/><Relationship Id="rId3" Type="http://schemas.openxmlformats.org/officeDocument/2006/relationships/image" Target="../media/image76.wmf"/><Relationship Id="rId7" Type="http://schemas.openxmlformats.org/officeDocument/2006/relationships/image" Target="../media/image72.e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4.wmf"/><Relationship Id="rId5" Type="http://schemas.openxmlformats.org/officeDocument/2006/relationships/image" Target="../media/image71.e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__1.docx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0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emf"/><Relationship Id="rId9" Type="http://schemas.openxmlformats.org/officeDocument/2006/relationships/image" Target="../media/image10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png"/><Relationship Id="rId11" Type="http://schemas.openxmlformats.org/officeDocument/2006/relationships/image" Target="../media/image113.png"/><Relationship Id="rId5" Type="http://schemas.openxmlformats.org/officeDocument/2006/relationships/image" Target="../media/image111.png"/><Relationship Id="rId10" Type="http://schemas.openxmlformats.org/officeDocument/2006/relationships/image" Target="../media/image105.emf"/><Relationship Id="rId4" Type="http://schemas.openxmlformats.org/officeDocument/2006/relationships/image" Target="../media/image110.png"/><Relationship Id="rId9" Type="http://schemas.openxmlformats.org/officeDocument/2006/relationships/package" Target="../embeddings/Microsoft_Word___2.docx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910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14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7.png"/><Relationship Id="rId10" Type="http://schemas.openxmlformats.org/officeDocument/2006/relationships/image" Target="../media/image136.png"/><Relationship Id="rId19" Type="http://schemas.openxmlformats.org/officeDocument/2006/relationships/image" Target="../media/image115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0.png"/><Relationship Id="rId7" Type="http://schemas.openxmlformats.org/officeDocument/2006/relationships/image" Target="../media/image14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jpeg"/><Relationship Id="rId4" Type="http://schemas.openxmlformats.org/officeDocument/2006/relationships/image" Target="../media/image1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image" Target="../media/image870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12" Type="http://schemas.openxmlformats.org/officeDocument/2006/relationships/image" Target="../media/image86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0.png"/><Relationship Id="rId11" Type="http://schemas.openxmlformats.org/officeDocument/2006/relationships/image" Target="../media/image151.png"/><Relationship Id="rId5" Type="http://schemas.openxmlformats.org/officeDocument/2006/relationships/image" Target="../media/image790.png"/><Relationship Id="rId15" Type="http://schemas.openxmlformats.org/officeDocument/2006/relationships/image" Target="../media/image890.png"/><Relationship Id="rId10" Type="http://schemas.openxmlformats.org/officeDocument/2006/relationships/image" Target="../media/image84.png"/><Relationship Id="rId4" Type="http://schemas.openxmlformats.org/officeDocument/2006/relationships/image" Target="../media/image780.png"/><Relationship Id="rId9" Type="http://schemas.openxmlformats.org/officeDocument/2006/relationships/image" Target="../media/image830.png"/><Relationship Id="rId14" Type="http://schemas.openxmlformats.org/officeDocument/2006/relationships/image" Target="../media/image8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7.png"/><Relationship Id="rId7" Type="http://schemas.openxmlformats.org/officeDocument/2006/relationships/image" Target="../media/image9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0.png"/><Relationship Id="rId5" Type="http://schemas.openxmlformats.org/officeDocument/2006/relationships/image" Target="../media/image75.png"/><Relationship Id="rId4" Type="http://schemas.openxmlformats.org/officeDocument/2006/relationships/image" Target="../media/image740.png"/><Relationship Id="rId9" Type="http://schemas.openxmlformats.org/officeDocument/2006/relationships/image" Target="../media/image1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hyperlink" Target="http://en.wikipedia.org/wiki/File:Nagasakibomb.jpg" TargetMode="External"/><Relationship Id="rId7" Type="http://schemas.openxmlformats.org/officeDocument/2006/relationships/hyperlink" Target="http://tupian.hudong.com/a2_73_03_01000000000000119090311447273_jpg.html" TargetMode="Externa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hyperlink" Target="http://upload.wikimedia.org/wikipedia/commons/5/55/Meissner_effect_p1390048.jpg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5057" y="1916832"/>
            <a:ext cx="8828314" cy="15113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kumimoji="0" lang="en-US" altLang="zh-CN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Diamond based quantum computation</a:t>
            </a:r>
            <a:endParaRPr kumimoji="0" lang="zh-CN" altLang="en-US" sz="4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596410" y="3645024"/>
            <a:ext cx="792088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zh-CN" altLang="en-US" sz="2800" dirty="0" smtClean="0">
                <a:latin typeface="隶书" pitchFamily="49" charset="-122"/>
                <a:ea typeface="隶书" pitchFamily="49" charset="-122"/>
              </a:rPr>
              <a:t>王亚</a:t>
            </a:r>
            <a:endParaRPr lang="en-US" altLang="zh-CN" sz="2800" dirty="0" smtClean="0">
              <a:latin typeface="隶书" pitchFamily="49" charset="-122"/>
              <a:ea typeface="隶书" pitchFamily="49" charset="-122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zh-CN" altLang="en-US" sz="2800" dirty="0" smtClean="0">
                <a:latin typeface="隶书" pitchFamily="49" charset="-122"/>
                <a:ea typeface="隶书" pitchFamily="49" charset="-122"/>
              </a:rPr>
              <a:t>中国科学院微观磁共振重点实验室</a:t>
            </a:r>
            <a:endParaRPr lang="en-US" altLang="zh-CN" sz="2800" dirty="0" smtClean="0">
              <a:latin typeface="隶书" pitchFamily="49" charset="-122"/>
              <a:ea typeface="隶书" pitchFamily="49" charset="-122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zh-CN" altLang="en-US" sz="2800" dirty="0" smtClean="0">
                <a:latin typeface="隶书" pitchFamily="49" charset="-122"/>
                <a:ea typeface="隶书" pitchFamily="49" charset="-122"/>
              </a:rPr>
              <a:t>中国</a:t>
            </a:r>
            <a:r>
              <a:rPr lang="zh-CN" altLang="en-US" sz="2800" dirty="0">
                <a:latin typeface="隶书" pitchFamily="49" charset="-122"/>
                <a:ea typeface="隶书" pitchFamily="49" charset="-122"/>
              </a:rPr>
              <a:t>科学技术大学</a:t>
            </a:r>
          </a:p>
        </p:txBody>
      </p:sp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3779912" y="5581281"/>
            <a:ext cx="18004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en-US" altLang="zh-CN" sz="24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2017</a:t>
            </a:r>
            <a:r>
              <a:rPr lang="zh-CN" altLang="en-US" sz="24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年</a:t>
            </a:r>
            <a:r>
              <a:rPr lang="en-US" altLang="zh-CN" sz="24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10</a:t>
            </a:r>
            <a:r>
              <a:rPr lang="zh-CN" altLang="en-US" sz="24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月 </a:t>
            </a:r>
            <a:endParaRPr lang="zh-CN" altLang="en-US" sz="2400" dirty="0"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  <p:pic>
        <p:nvPicPr>
          <p:cNvPr id="8" name="Picture 10" descr="D:\我的坚果云\常用文件\实验室相关文档\Logos\科大校徽\ustcxhjpg\ustcblu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99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7" y="21486"/>
            <a:ext cx="977329" cy="9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33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2601690" y="4239635"/>
            <a:ext cx="3722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QUANTUM THEORY</a:t>
            </a:r>
            <a:endParaRPr lang="zh-C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/>
          <p:cNvCxnSpPr>
            <a:stCxn id="4" idx="2"/>
          </p:cNvCxnSpPr>
          <p:nvPr/>
        </p:nvCxnSpPr>
        <p:spPr>
          <a:xfrm flipH="1">
            <a:off x="4452258" y="4762855"/>
            <a:ext cx="10890" cy="516718"/>
          </a:xfrm>
          <a:prstGeom prst="straightConnector1">
            <a:avLst/>
          </a:prstGeom>
          <a:ln w="41275">
            <a:solidFill>
              <a:srgbClr val="0070C0"/>
            </a:solidFill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 bwMode="auto">
          <a:xfrm>
            <a:off x="1719942" y="5333648"/>
            <a:ext cx="54319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Quantum information science</a:t>
            </a:r>
            <a:endParaRPr lang="zh-CN" alt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 flipV="1">
            <a:off x="2438400" y="3592287"/>
            <a:ext cx="555176" cy="441225"/>
          </a:xfrm>
          <a:prstGeom prst="straightConnector1">
            <a:avLst/>
          </a:prstGeom>
          <a:ln w="41275">
            <a:solidFill>
              <a:srgbClr val="0070C0"/>
            </a:solidFill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 bwMode="auto">
          <a:xfrm>
            <a:off x="457200" y="2472979"/>
            <a:ext cx="23730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b="1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Evolution of </a:t>
            </a:r>
          </a:p>
          <a:p>
            <a:pPr algn="just"/>
            <a:r>
              <a:rPr lang="en-US" altLang="zh-CN" sz="2800" b="1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the universe</a:t>
            </a:r>
            <a:endParaRPr lang="zh-CN" altLang="en-US" sz="2800" b="1" dirty="0" smtClean="0"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4474037" y="3494316"/>
            <a:ext cx="10880" cy="582740"/>
          </a:xfrm>
          <a:prstGeom prst="straightConnector1">
            <a:avLst/>
          </a:prstGeom>
          <a:ln w="41275">
            <a:solidFill>
              <a:srgbClr val="0070C0"/>
            </a:solidFill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 bwMode="auto">
          <a:xfrm>
            <a:off x="2895600" y="2873479"/>
            <a:ext cx="3298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b="1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Atoms &amp; Molecules</a:t>
            </a:r>
            <a:endParaRPr lang="zh-CN" altLang="en-US" sz="2800" b="1" dirty="0" smtClean="0"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 flipV="1">
            <a:off x="4474030" y="2514602"/>
            <a:ext cx="8" cy="332369"/>
          </a:xfrm>
          <a:prstGeom prst="straightConnector1">
            <a:avLst/>
          </a:prstGeom>
          <a:ln w="41275">
            <a:solidFill>
              <a:srgbClr val="0070C0"/>
            </a:solidFill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 bwMode="auto">
          <a:xfrm>
            <a:off x="2819401" y="1645663"/>
            <a:ext cx="32983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Material Science and Chemistry</a:t>
            </a:r>
            <a:endParaRPr lang="zh-CN" altLang="en-US" sz="2800" b="1" dirty="0" smtClean="0"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9" name="直接箭头连接符 48"/>
          <p:cNvCxnSpPr/>
          <p:nvPr/>
        </p:nvCxnSpPr>
        <p:spPr>
          <a:xfrm flipV="1">
            <a:off x="5823866" y="3603173"/>
            <a:ext cx="544278" cy="484768"/>
          </a:xfrm>
          <a:prstGeom prst="straightConnector1">
            <a:avLst/>
          </a:prstGeom>
          <a:ln w="41275">
            <a:solidFill>
              <a:srgbClr val="0070C0"/>
            </a:solidFill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355" y="1763489"/>
            <a:ext cx="2247649" cy="2318656"/>
          </a:xfrm>
          <a:prstGeom prst="rect">
            <a:avLst/>
          </a:prstGeom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11175" y="545297"/>
            <a:ext cx="84264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mechanics:</a:t>
            </a:r>
          </a:p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Pillar of modern physics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4708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4F51A53E-6DA8-4904-A204-1C621EE0ED0C}" type="slidenum">
              <a:rPr lang="en-US" altLang="zh-CN" sz="1200" smtClean="0"/>
              <a:pPr eaLnBrk="1" hangingPunct="1"/>
              <a:t>11</a:t>
            </a:fld>
            <a:endParaRPr lang="en-US" altLang="zh-CN" sz="1200" smtClean="0"/>
          </a:p>
        </p:txBody>
      </p:sp>
      <p:sp>
        <p:nvSpPr>
          <p:cNvPr id="48131" name="AutoShape 2" descr="mailbox://G:/MyMail/Thunderbird/cyju_profile/Mail/202.38.64-1.8/Inbox?number=618023723&amp;part=1&amp;type=image/png&amp;filename=PastedGraphic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132" name="AutoShape 4" descr="mailbox://G:/MyMail/Thunderbird/cyju_profile/Mail/202.38.64-1.8/Inbox?number=618023723&amp;part=1&amp;type=image/png&amp;filename=PastedGraphic-2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133" name="AutoShape 6" descr="mailbox://G:/MyMail/Thunderbird/cyju_profile/Mail/202.38.64-1.8/Inbox?number=618023723&amp;part=1&amp;type=image/png&amp;filename=PastedGraphic-2.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57200" y="1013153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technology: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quantum revolution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5" name="AutoShape 4"/>
          <p:cNvSpPr>
            <a:spLocks noChangeArrowheads="1"/>
          </p:cNvSpPr>
          <p:nvPr/>
        </p:nvSpPr>
        <p:spPr bwMode="ltGray">
          <a:xfrm>
            <a:off x="6345238" y="1762125"/>
            <a:ext cx="1457325" cy="2560638"/>
          </a:xfrm>
          <a:prstGeom prst="upArrow">
            <a:avLst>
              <a:gd name="adj1" fmla="val 56361"/>
              <a:gd name="adj2" fmla="val 92841"/>
            </a:avLst>
          </a:prstGeom>
          <a:gradFill rotWithShape="1">
            <a:gsLst>
              <a:gs pos="0">
                <a:srgbClr val="AB6CCE"/>
              </a:gs>
              <a:gs pos="100000">
                <a:srgbClr val="603D74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0" lon="1919999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CN" altLang="en-US" sz="1800">
              <a:latin typeface="Arial" charset="0"/>
            </a:endParaRPr>
          </a:p>
        </p:txBody>
      </p:sp>
      <p:grpSp>
        <p:nvGrpSpPr>
          <p:cNvPr id="48136" name="组合 5"/>
          <p:cNvGrpSpPr>
            <a:grpSpLocks/>
          </p:cNvGrpSpPr>
          <p:nvPr/>
        </p:nvGrpSpPr>
        <p:grpSpPr bwMode="auto">
          <a:xfrm>
            <a:off x="5383213" y="2781300"/>
            <a:ext cx="3443287" cy="1182688"/>
            <a:chOff x="5383213" y="2888768"/>
            <a:chExt cx="3443287" cy="1182687"/>
          </a:xfrm>
        </p:grpSpPr>
        <p:sp>
          <p:nvSpPr>
            <p:cNvPr id="48149" name="AutoShape 6"/>
            <p:cNvSpPr>
              <a:spLocks noChangeArrowheads="1"/>
            </p:cNvSpPr>
            <p:nvPr/>
          </p:nvSpPr>
          <p:spPr bwMode="gray">
            <a:xfrm rot="-785197">
              <a:off x="5383213" y="2888768"/>
              <a:ext cx="3365500" cy="1182687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70195"/>
              </a:srgbClr>
            </a:solidFill>
            <a:ln w="28575">
              <a:solidFill>
                <a:srgbClr val="AB6CC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1800">
                <a:latin typeface="Arial" charset="0"/>
              </a:endParaRPr>
            </a:p>
          </p:txBody>
        </p:sp>
        <p:sp>
          <p:nvSpPr>
            <p:cNvPr id="48150" name="Text Box 38"/>
            <p:cNvSpPr txBox="1">
              <a:spLocks noChangeArrowheads="1"/>
            </p:cNvSpPr>
            <p:nvPr/>
          </p:nvSpPr>
          <p:spPr bwMode="gray">
            <a:xfrm rot="-803715">
              <a:off x="5402263" y="3071399"/>
              <a:ext cx="342423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b="1">
                  <a:solidFill>
                    <a:srgbClr val="FF6600"/>
                  </a:solidFill>
                  <a:latin typeface="Times New Roman" pitchFamily="18" charset="0"/>
                  <a:ea typeface="黑体" pitchFamily="49" charset="-122"/>
                  <a:cs typeface="Arial" charset="0"/>
                </a:rPr>
                <a:t>Bottom-up:</a:t>
              </a:r>
              <a:r>
                <a:rPr lang="en-US" altLang="zh-CN" b="1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Arial" charset="0"/>
                </a:rPr>
                <a:t> </a:t>
              </a:r>
              <a:r>
                <a:rPr lang="zh-CN" altLang="en-US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Arial" charset="0"/>
                </a:rPr>
                <a:t>对量子状态进行人工制备和主动调控</a:t>
              </a:r>
            </a:p>
          </p:txBody>
        </p:sp>
      </p:grpSp>
      <p:sp>
        <p:nvSpPr>
          <p:cNvPr id="48137" name="AutoShape 5"/>
          <p:cNvSpPr>
            <a:spLocks noChangeArrowheads="1"/>
          </p:cNvSpPr>
          <p:nvPr/>
        </p:nvSpPr>
        <p:spPr bwMode="ltGray">
          <a:xfrm>
            <a:off x="471488" y="2139950"/>
            <a:ext cx="1579562" cy="2241550"/>
          </a:xfrm>
          <a:prstGeom prst="downArrow">
            <a:avLst>
              <a:gd name="adj1" fmla="val 65009"/>
              <a:gd name="adj2" fmla="val 59806"/>
            </a:avLst>
          </a:prstGeom>
          <a:gradFill rotWithShape="1">
            <a:gsLst>
              <a:gs pos="0">
                <a:srgbClr val="346224"/>
              </a:gs>
              <a:gs pos="100000">
                <a:srgbClr val="70D34D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>
              <a:rot lat="0" lon="600000" rev="0"/>
            </a:camera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CN" altLang="en-US" sz="1800">
              <a:latin typeface="Arial" charset="0"/>
            </a:endParaRPr>
          </a:p>
        </p:txBody>
      </p:sp>
      <p:grpSp>
        <p:nvGrpSpPr>
          <p:cNvPr id="48138" name="组合 6"/>
          <p:cNvGrpSpPr>
            <a:grpSpLocks/>
          </p:cNvGrpSpPr>
          <p:nvPr/>
        </p:nvGrpSpPr>
        <p:grpSpPr bwMode="auto">
          <a:xfrm>
            <a:off x="904875" y="2505075"/>
            <a:ext cx="3459163" cy="935038"/>
            <a:chOff x="904875" y="2504593"/>
            <a:chExt cx="3459163" cy="935037"/>
          </a:xfrm>
        </p:grpSpPr>
        <p:sp>
          <p:nvSpPr>
            <p:cNvPr id="48147" name="AutoShape 9"/>
            <p:cNvSpPr>
              <a:spLocks noChangeArrowheads="1"/>
            </p:cNvSpPr>
            <p:nvPr/>
          </p:nvSpPr>
          <p:spPr bwMode="gray">
            <a:xfrm rot="120000">
              <a:off x="904875" y="2504593"/>
              <a:ext cx="3378200" cy="935037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70195"/>
              </a:srgbClr>
            </a:solidFill>
            <a:ln w="28575">
              <a:solidFill>
                <a:srgbClr val="70D34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1800">
                <a:latin typeface="Arial" charset="0"/>
              </a:endParaRPr>
            </a:p>
          </p:txBody>
        </p:sp>
        <p:sp>
          <p:nvSpPr>
            <p:cNvPr id="48148" name="Text Box 38"/>
            <p:cNvSpPr txBox="1">
              <a:spLocks noChangeArrowheads="1"/>
            </p:cNvSpPr>
            <p:nvPr/>
          </p:nvSpPr>
          <p:spPr bwMode="gray">
            <a:xfrm rot="120000">
              <a:off x="1001713" y="2577618"/>
              <a:ext cx="3362325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b="1">
                  <a:solidFill>
                    <a:srgbClr val="FF6600"/>
                  </a:solidFill>
                  <a:latin typeface="Times New Roman" pitchFamily="18" charset="0"/>
                  <a:ea typeface="黑体" pitchFamily="49" charset="-122"/>
                  <a:cs typeface="Arial" charset="0"/>
                </a:rPr>
                <a:t>Top-down: </a:t>
              </a:r>
              <a:r>
                <a:rPr lang="zh-CN" altLang="en-US">
                  <a:solidFill>
                    <a:srgbClr val="000000"/>
                  </a:solidFill>
                  <a:latin typeface="Times New Roman" pitchFamily="18" charset="0"/>
                  <a:ea typeface="黑体" pitchFamily="49" charset="-122"/>
                  <a:cs typeface="Arial" charset="0"/>
                </a:rPr>
                <a:t>对微观量子世界进行被动观察和解释</a:t>
              </a:r>
            </a:p>
          </p:txBody>
        </p:sp>
      </p:grpSp>
      <p:sp>
        <p:nvSpPr>
          <p:cNvPr id="48139" name="Freeform 49"/>
          <p:cNvSpPr>
            <a:spLocks/>
          </p:cNvSpPr>
          <p:nvPr/>
        </p:nvSpPr>
        <p:spPr bwMode="gray">
          <a:xfrm rot="-8265435">
            <a:off x="3468688" y="1203325"/>
            <a:ext cx="2044700" cy="1911350"/>
          </a:xfrm>
          <a:custGeom>
            <a:avLst/>
            <a:gdLst>
              <a:gd name="T0" fmla="*/ 0 w 952"/>
              <a:gd name="T1" fmla="*/ 2147483647 h 947"/>
              <a:gd name="T2" fmla="*/ 2147483647 w 952"/>
              <a:gd name="T3" fmla="*/ 2147483647 h 947"/>
              <a:gd name="T4" fmla="*/ 2147483647 w 952"/>
              <a:gd name="T5" fmla="*/ 2147483647 h 947"/>
              <a:gd name="T6" fmla="*/ 2147483647 w 952"/>
              <a:gd name="T7" fmla="*/ 2147483647 h 947"/>
              <a:gd name="T8" fmla="*/ 2147483647 w 952"/>
              <a:gd name="T9" fmla="*/ 2147483647 h 947"/>
              <a:gd name="T10" fmla="*/ 2147483647 w 952"/>
              <a:gd name="T11" fmla="*/ 2147483647 h 947"/>
              <a:gd name="T12" fmla="*/ 2147483647 w 952"/>
              <a:gd name="T13" fmla="*/ 2147483647 h 947"/>
              <a:gd name="T14" fmla="*/ 2147483647 w 952"/>
              <a:gd name="T15" fmla="*/ 2147483647 h 947"/>
              <a:gd name="T16" fmla="*/ 2147483647 w 952"/>
              <a:gd name="T17" fmla="*/ 2147483647 h 947"/>
              <a:gd name="T18" fmla="*/ 2147483647 w 952"/>
              <a:gd name="T19" fmla="*/ 2147483647 h 947"/>
              <a:gd name="T20" fmla="*/ 2147483647 w 952"/>
              <a:gd name="T21" fmla="*/ 2147483647 h 947"/>
              <a:gd name="T22" fmla="*/ 2147483647 w 952"/>
              <a:gd name="T23" fmla="*/ 2147483647 h 947"/>
              <a:gd name="T24" fmla="*/ 2147483647 w 952"/>
              <a:gd name="T25" fmla="*/ 2147483647 h 947"/>
              <a:gd name="T26" fmla="*/ 2147483647 w 952"/>
              <a:gd name="T27" fmla="*/ 2147483647 h 947"/>
              <a:gd name="T28" fmla="*/ 2147483647 w 952"/>
              <a:gd name="T29" fmla="*/ 2147483647 h 947"/>
              <a:gd name="T30" fmla="*/ 2147483647 w 952"/>
              <a:gd name="T31" fmla="*/ 2147483647 h 947"/>
              <a:gd name="T32" fmla="*/ 2147483647 w 952"/>
              <a:gd name="T33" fmla="*/ 2147483647 h 947"/>
              <a:gd name="T34" fmla="*/ 2147483647 w 952"/>
              <a:gd name="T35" fmla="*/ 2147483647 h 947"/>
              <a:gd name="T36" fmla="*/ 2147483647 w 952"/>
              <a:gd name="T37" fmla="*/ 2147483647 h 947"/>
              <a:gd name="T38" fmla="*/ 2147483647 w 952"/>
              <a:gd name="T39" fmla="*/ 2147483647 h 947"/>
              <a:gd name="T40" fmla="*/ 2147483647 w 952"/>
              <a:gd name="T41" fmla="*/ 2147483647 h 947"/>
              <a:gd name="T42" fmla="*/ 2147483647 w 952"/>
              <a:gd name="T43" fmla="*/ 2147483647 h 947"/>
              <a:gd name="T44" fmla="*/ 2147483647 w 952"/>
              <a:gd name="T45" fmla="*/ 2147483647 h 947"/>
              <a:gd name="T46" fmla="*/ 2147483647 w 952"/>
              <a:gd name="T47" fmla="*/ 2147483647 h 947"/>
              <a:gd name="T48" fmla="*/ 2147483647 w 952"/>
              <a:gd name="T49" fmla="*/ 2147483647 h 947"/>
              <a:gd name="T50" fmla="*/ 2147483647 w 952"/>
              <a:gd name="T51" fmla="*/ 2147483647 h 947"/>
              <a:gd name="T52" fmla="*/ 2147483647 w 952"/>
              <a:gd name="T53" fmla="*/ 2147483647 h 947"/>
              <a:gd name="T54" fmla="*/ 2147483647 w 952"/>
              <a:gd name="T55" fmla="*/ 2147483647 h 947"/>
              <a:gd name="T56" fmla="*/ 2147483647 w 952"/>
              <a:gd name="T57" fmla="*/ 2147483647 h 947"/>
              <a:gd name="T58" fmla="*/ 2147483647 w 952"/>
              <a:gd name="T59" fmla="*/ 0 h 947"/>
              <a:gd name="T60" fmla="*/ 2147483647 w 952"/>
              <a:gd name="T61" fmla="*/ 2147483647 h 947"/>
              <a:gd name="T62" fmla="*/ 2147483647 w 952"/>
              <a:gd name="T63" fmla="*/ 2147483647 h 947"/>
              <a:gd name="T64" fmla="*/ 2147483647 w 952"/>
              <a:gd name="T65" fmla="*/ 2147483647 h 947"/>
              <a:gd name="T66" fmla="*/ 2147483647 w 952"/>
              <a:gd name="T67" fmla="*/ 2147483647 h 947"/>
              <a:gd name="T68" fmla="*/ 2147483647 w 952"/>
              <a:gd name="T69" fmla="*/ 2147483647 h 947"/>
              <a:gd name="T70" fmla="*/ 2147483647 w 952"/>
              <a:gd name="T71" fmla="*/ 2147483647 h 947"/>
              <a:gd name="T72" fmla="*/ 2147483647 w 952"/>
              <a:gd name="T73" fmla="*/ 2147483647 h 947"/>
              <a:gd name="T74" fmla="*/ 2147483647 w 952"/>
              <a:gd name="T75" fmla="*/ 2147483647 h 947"/>
              <a:gd name="T76" fmla="*/ 2147483647 w 952"/>
              <a:gd name="T77" fmla="*/ 2147483647 h 947"/>
              <a:gd name="T78" fmla="*/ 2147483647 w 952"/>
              <a:gd name="T79" fmla="*/ 2147483647 h 947"/>
              <a:gd name="T80" fmla="*/ 2147483647 w 952"/>
              <a:gd name="T81" fmla="*/ 2147483647 h 947"/>
              <a:gd name="T82" fmla="*/ 2147483647 w 952"/>
              <a:gd name="T83" fmla="*/ 2147483647 h 947"/>
              <a:gd name="T84" fmla="*/ 2147483647 w 952"/>
              <a:gd name="T85" fmla="*/ 2147483647 h 947"/>
              <a:gd name="T86" fmla="*/ 2147483647 w 952"/>
              <a:gd name="T87" fmla="*/ 2147483647 h 947"/>
              <a:gd name="T88" fmla="*/ 2147483647 w 952"/>
              <a:gd name="T89" fmla="*/ 2147483647 h 947"/>
              <a:gd name="T90" fmla="*/ 2147483647 w 952"/>
              <a:gd name="T91" fmla="*/ 2147483647 h 947"/>
              <a:gd name="T92" fmla="*/ 2147483647 w 952"/>
              <a:gd name="T93" fmla="*/ 2147483647 h 947"/>
              <a:gd name="T94" fmla="*/ 2147483647 w 952"/>
              <a:gd name="T95" fmla="*/ 2147483647 h 947"/>
              <a:gd name="T96" fmla="*/ 2147483647 w 952"/>
              <a:gd name="T97" fmla="*/ 2147483647 h 947"/>
              <a:gd name="T98" fmla="*/ 2147483647 w 952"/>
              <a:gd name="T99" fmla="*/ 2147483647 h 947"/>
              <a:gd name="T100" fmla="*/ 2147483647 w 952"/>
              <a:gd name="T101" fmla="*/ 2147483647 h 947"/>
              <a:gd name="T102" fmla="*/ 2147483647 w 952"/>
              <a:gd name="T103" fmla="*/ 2147483647 h 947"/>
              <a:gd name="T104" fmla="*/ 2147483647 w 952"/>
              <a:gd name="T105" fmla="*/ 2147483647 h 947"/>
              <a:gd name="T106" fmla="*/ 2147483647 w 952"/>
              <a:gd name="T107" fmla="*/ 2147483647 h 947"/>
              <a:gd name="T108" fmla="*/ 2147483647 w 952"/>
              <a:gd name="T109" fmla="*/ 2147483647 h 947"/>
              <a:gd name="T110" fmla="*/ 2147483647 w 952"/>
              <a:gd name="T111" fmla="*/ 2147483647 h 947"/>
              <a:gd name="T112" fmla="*/ 2147483647 w 952"/>
              <a:gd name="T113" fmla="*/ 2147483647 h 947"/>
              <a:gd name="T114" fmla="*/ 2147483647 w 952"/>
              <a:gd name="T115" fmla="*/ 2147483647 h 947"/>
              <a:gd name="T116" fmla="*/ 2147483647 w 952"/>
              <a:gd name="T117" fmla="*/ 2147483647 h 947"/>
              <a:gd name="T118" fmla="*/ 0 w 952"/>
              <a:gd name="T119" fmla="*/ 2147483647 h 94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EC7A24"/>
          </a:solidFill>
          <a:ln>
            <a:noFill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8140" name="组合 3"/>
          <p:cNvGrpSpPr>
            <a:grpSpLocks/>
          </p:cNvGrpSpPr>
          <p:nvPr/>
        </p:nvGrpSpPr>
        <p:grpSpPr bwMode="auto">
          <a:xfrm>
            <a:off x="460375" y="4525963"/>
            <a:ext cx="3916363" cy="1547812"/>
            <a:chOff x="460375" y="4416476"/>
            <a:chExt cx="3916989" cy="1547667"/>
          </a:xfrm>
        </p:grpSpPr>
        <p:sp>
          <p:nvSpPr>
            <p:cNvPr id="48145" name="TextBox 1"/>
            <p:cNvSpPr txBox="1">
              <a:spLocks noChangeArrowheads="1"/>
            </p:cNvSpPr>
            <p:nvPr/>
          </p:nvSpPr>
          <p:spPr bwMode="auto">
            <a:xfrm>
              <a:off x="659413" y="4497811"/>
              <a:ext cx="351891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>
                <a:spcAft>
                  <a:spcPts val="1200"/>
                </a:spcAft>
              </a:pPr>
              <a:r>
                <a:rPr lang="zh-CN" altLang="en-US" sz="2400" b="1" u="sng">
                  <a:solidFill>
                    <a:srgbClr val="0070C0"/>
                  </a:solidFill>
                  <a:latin typeface="隶书" pitchFamily="49" charset="-122"/>
                  <a:ea typeface="隶书" pitchFamily="49" charset="-122"/>
                </a:rPr>
                <a:t>第一次量子革命</a:t>
              </a:r>
              <a:endParaRPr lang="en-US" altLang="zh-CN" sz="2400" b="1" u="sng">
                <a:solidFill>
                  <a:srgbClr val="0070C0"/>
                </a:solidFill>
                <a:latin typeface="隶书" pitchFamily="49" charset="-122"/>
                <a:ea typeface="隶书" pitchFamily="49" charset="-122"/>
              </a:endParaRPr>
            </a:p>
            <a:p>
              <a:pPr algn="ctr" eaLnBrk="1" hangingPunct="1">
                <a:spcAft>
                  <a:spcPts val="1200"/>
                </a:spcAft>
              </a:pPr>
              <a:r>
                <a:rPr lang="zh-CN" altLang="en-US">
                  <a:latin typeface="隶书" pitchFamily="49" charset="-122"/>
                  <a:ea typeface="隶书" pitchFamily="49" charset="-122"/>
                </a:rPr>
                <a:t>对量子现象的理解和直接利用</a:t>
              </a:r>
              <a:endParaRPr lang="en-US" altLang="zh-CN">
                <a:latin typeface="隶书" pitchFamily="49" charset="-122"/>
                <a:ea typeface="隶书" pitchFamily="49" charset="-122"/>
              </a:endParaRPr>
            </a:p>
            <a:p>
              <a:pPr algn="ctr" eaLnBrk="1" hangingPunct="1">
                <a:spcAft>
                  <a:spcPts val="1200"/>
                </a:spcAft>
              </a:pPr>
              <a:r>
                <a:rPr lang="zh-CN" altLang="en-US">
                  <a:latin typeface="隶书" pitchFamily="49" charset="-122"/>
                  <a:ea typeface="隶书" pitchFamily="49" charset="-122"/>
                </a:rPr>
                <a:t>晶体管、激光</a:t>
              </a:r>
              <a:r>
                <a:rPr lang="en-US" altLang="zh-CN">
                  <a:latin typeface="隶书" pitchFamily="49" charset="-122"/>
                  <a:ea typeface="隶书" pitchFamily="49" charset="-122"/>
                </a:rPr>
                <a:t>……</a:t>
              </a:r>
              <a:endParaRPr lang="zh-CN" altLang="en-US">
                <a:latin typeface="隶书" pitchFamily="49" charset="-122"/>
                <a:ea typeface="隶书" pitchFamily="49" charset="-122"/>
              </a:endParaRPr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460375" y="4416476"/>
              <a:ext cx="3916989" cy="154766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8141" name="组合 4"/>
          <p:cNvGrpSpPr>
            <a:grpSpLocks/>
          </p:cNvGrpSpPr>
          <p:nvPr/>
        </p:nvGrpSpPr>
        <p:grpSpPr bwMode="auto">
          <a:xfrm>
            <a:off x="5003800" y="4516438"/>
            <a:ext cx="3916363" cy="1547812"/>
            <a:chOff x="5003131" y="4515940"/>
            <a:chExt cx="3916989" cy="1547667"/>
          </a:xfrm>
        </p:grpSpPr>
        <p:sp>
          <p:nvSpPr>
            <p:cNvPr id="48143" name="TextBox 18"/>
            <p:cNvSpPr txBox="1">
              <a:spLocks noChangeArrowheads="1"/>
            </p:cNvSpPr>
            <p:nvPr/>
          </p:nvSpPr>
          <p:spPr bwMode="auto">
            <a:xfrm>
              <a:off x="5045079" y="4581128"/>
              <a:ext cx="377539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>
                <a:spcAft>
                  <a:spcPts val="1200"/>
                </a:spcAft>
              </a:pPr>
              <a:r>
                <a:rPr lang="zh-CN" altLang="en-US" sz="2400" b="1" u="sng">
                  <a:solidFill>
                    <a:srgbClr val="FF0000"/>
                  </a:solidFill>
                  <a:latin typeface="隶书" pitchFamily="49" charset="-122"/>
                  <a:ea typeface="隶书" pitchFamily="49" charset="-122"/>
                </a:rPr>
                <a:t>第二次量子革命</a:t>
              </a:r>
              <a:endParaRPr lang="en-US" altLang="zh-CN" sz="2400" b="1" u="sng">
                <a:solidFill>
                  <a:srgbClr val="FF0000"/>
                </a:solidFill>
                <a:latin typeface="隶书" pitchFamily="49" charset="-122"/>
                <a:ea typeface="隶书" pitchFamily="49" charset="-122"/>
              </a:endParaRPr>
            </a:p>
            <a:p>
              <a:pPr algn="ctr" eaLnBrk="1" hangingPunct="1">
                <a:spcAft>
                  <a:spcPts val="1200"/>
                </a:spcAft>
              </a:pPr>
              <a:r>
                <a:rPr lang="zh-CN" altLang="en-US">
                  <a:latin typeface="隶书" pitchFamily="49" charset="-122"/>
                  <a:ea typeface="隶书" pitchFamily="49" charset="-122"/>
                </a:rPr>
                <a:t>掌控量子效应、定制量子系统</a:t>
              </a:r>
              <a:endParaRPr lang="en-US" altLang="zh-CN">
                <a:latin typeface="隶书" pitchFamily="49" charset="-122"/>
                <a:ea typeface="隶书" pitchFamily="49" charset="-122"/>
              </a:endParaRPr>
            </a:p>
            <a:p>
              <a:pPr algn="ctr" eaLnBrk="1" hangingPunct="1">
                <a:spcAft>
                  <a:spcPts val="1200"/>
                </a:spcAft>
              </a:pPr>
              <a:r>
                <a:rPr lang="zh-CN" altLang="en-US">
                  <a:latin typeface="隶书" pitchFamily="49" charset="-122"/>
                  <a:ea typeface="隶书" pitchFamily="49" charset="-122"/>
                </a:rPr>
                <a:t>扎根于纯粹量子效应的</a:t>
              </a:r>
              <a:r>
                <a:rPr lang="zh-CN" altLang="en-US">
                  <a:solidFill>
                    <a:srgbClr val="00B0F0"/>
                  </a:solidFill>
                  <a:latin typeface="隶书" pitchFamily="49" charset="-122"/>
                  <a:ea typeface="隶书" pitchFamily="49" charset="-122"/>
                </a:rPr>
                <a:t>量子技术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5003131" y="4515940"/>
              <a:ext cx="3916989" cy="154766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8142" name="TextBox 1"/>
          <p:cNvSpPr txBox="1">
            <a:spLocks noChangeArrowheads="1"/>
          </p:cNvSpPr>
          <p:nvPr/>
        </p:nvSpPr>
        <p:spPr bwMode="auto">
          <a:xfrm>
            <a:off x="581025" y="6165850"/>
            <a:ext cx="7343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400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J. P. Dowling and G. J. Milburn, </a:t>
            </a:r>
            <a:r>
              <a:rPr lang="en-US" altLang="zh-CN" sz="1400" i="1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Quantum technology: the second quantum revolution</a:t>
            </a:r>
            <a:r>
              <a:rPr lang="en-US" altLang="zh-CN" sz="1400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, </a:t>
            </a:r>
            <a:br>
              <a:rPr lang="en-US" altLang="zh-CN" sz="1400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</a:br>
            <a:r>
              <a:rPr lang="en-US" altLang="zh-CN" sz="1400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Phil. Trans. R. Soc. </a:t>
            </a:r>
            <a:r>
              <a:rPr lang="en-US" altLang="zh-CN" sz="1400" dirty="0" err="1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Lond</a:t>
            </a:r>
            <a:r>
              <a:rPr lang="en-US" altLang="zh-CN" sz="1400" dirty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. A 361, 1655 (2003).</a:t>
            </a:r>
            <a:endParaRPr lang="zh-CN" altLang="en-US" sz="1400" dirty="0"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7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561975" y="1743075"/>
            <a:ext cx="3578225" cy="1508125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9155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DBA798EF-A76A-473C-B980-D9E85B046432}" type="slidenum">
              <a:rPr lang="en-US" altLang="zh-CN" sz="1200" smtClean="0"/>
              <a:pPr eaLnBrk="1" hangingPunct="1"/>
              <a:t>12</a:t>
            </a:fld>
            <a:endParaRPr lang="en-US" altLang="zh-CN" sz="1200" smtClean="0"/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457200" y="944276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technology</a:t>
            </a:r>
            <a:endParaRPr lang="zh-CN" altLang="en-US" sz="3200" b="1" kern="0" dirty="0">
              <a:solidFill>
                <a:schemeClr val="tx2"/>
              </a:solidFill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</p:txBody>
      </p:sp>
      <p:graphicFrame>
        <p:nvGraphicFramePr>
          <p:cNvPr id="49157" name="对象 3"/>
          <p:cNvGraphicFramePr>
            <a:graphicFrameLocks noChangeAspect="1"/>
          </p:cNvGraphicFramePr>
          <p:nvPr/>
        </p:nvGraphicFramePr>
        <p:xfrm>
          <a:off x="1301750" y="2236788"/>
          <a:ext cx="76993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" name="Photo Editor 照片" r:id="rId4" imgW="790476" imgH="781159" progId="">
                  <p:embed/>
                </p:oleObj>
              </mc:Choice>
              <mc:Fallback>
                <p:oleObj name="Photo Editor 照片" r:id="rId4" imgW="790476" imgH="7811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2236788"/>
                        <a:ext cx="76993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对象 4"/>
          <p:cNvGraphicFramePr>
            <a:graphicFrameLocks noChangeAspect="1"/>
          </p:cNvGraphicFramePr>
          <p:nvPr/>
        </p:nvGraphicFramePr>
        <p:xfrm>
          <a:off x="2868613" y="2436813"/>
          <a:ext cx="10350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Photo Editor 照片" r:id="rId6" imgW="1019048" imgH="419048" progId="">
                  <p:embed/>
                </p:oleObj>
              </mc:Choice>
              <mc:Fallback>
                <p:oleObj name="Photo Editor 照片" r:id="rId6" imgW="1019048" imgH="4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2436813"/>
                        <a:ext cx="10350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59" name="组合 31"/>
          <p:cNvGrpSpPr>
            <a:grpSpLocks/>
          </p:cNvGrpSpPr>
          <p:nvPr/>
        </p:nvGrpSpPr>
        <p:grpSpPr bwMode="auto">
          <a:xfrm>
            <a:off x="1525588" y="3940175"/>
            <a:ext cx="1963737" cy="581025"/>
            <a:chOff x="683568" y="3168650"/>
            <a:chExt cx="1963738" cy="581025"/>
          </a:xfrm>
        </p:grpSpPr>
        <p:graphicFrame>
          <p:nvGraphicFramePr>
            <p:cNvPr id="49210" name="Object 44"/>
            <p:cNvGraphicFramePr>
              <a:graphicFrameLocks noChangeAspect="1"/>
            </p:cNvGraphicFramePr>
            <p:nvPr/>
          </p:nvGraphicFramePr>
          <p:xfrm>
            <a:off x="1899593" y="3335337"/>
            <a:ext cx="620713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4" name="Photo Editor 照片" r:id="rId8" imgW="1019048" imgH="419048" progId="">
                    <p:embed/>
                  </p:oleObj>
                </mc:Choice>
                <mc:Fallback>
                  <p:oleObj name="Photo Editor 照片" r:id="rId8" imgW="1019048" imgH="4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9593" y="3335337"/>
                          <a:ext cx="620713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211" name="Object 45"/>
            <p:cNvGraphicFramePr>
              <a:graphicFrameLocks noChangeAspect="1"/>
            </p:cNvGraphicFramePr>
            <p:nvPr/>
          </p:nvGraphicFramePr>
          <p:xfrm>
            <a:off x="1791643" y="3200400"/>
            <a:ext cx="325438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5" name="公式" r:id="rId9" imgW="1477440" imgH="4752360" progId="Equation.3">
                    <p:embed/>
                  </p:oleObj>
                </mc:Choice>
                <mc:Fallback>
                  <p:oleObj name="公式" r:id="rId9" imgW="1477440" imgH="4752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643" y="3200400"/>
                          <a:ext cx="325438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212" name="Object 46"/>
            <p:cNvGraphicFramePr>
              <a:graphicFrameLocks noChangeAspect="1"/>
            </p:cNvGraphicFramePr>
            <p:nvPr/>
          </p:nvGraphicFramePr>
          <p:xfrm>
            <a:off x="2429818" y="3206750"/>
            <a:ext cx="217488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6" name="Equation" r:id="rId11" imgW="2369520" imgH="4752360" progId="Equation.DSMT4">
                    <p:embed/>
                  </p:oleObj>
                </mc:Choice>
                <mc:Fallback>
                  <p:oleObj name="Equation" r:id="rId11" imgW="2369520" imgH="47523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9818" y="3206750"/>
                          <a:ext cx="217488" cy="542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213" name="Object 47"/>
            <p:cNvGraphicFramePr>
              <a:graphicFrameLocks noChangeAspect="1"/>
            </p:cNvGraphicFramePr>
            <p:nvPr/>
          </p:nvGraphicFramePr>
          <p:xfrm>
            <a:off x="799456" y="3282950"/>
            <a:ext cx="474662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7" name="Photo Editor 照片" r:id="rId13" imgW="790476" imgH="781159" progId="">
                    <p:embed/>
                  </p:oleObj>
                </mc:Choice>
                <mc:Fallback>
                  <p:oleObj name="Photo Editor 照片" r:id="rId13" imgW="790476" imgH="7811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456" y="3282950"/>
                          <a:ext cx="474662" cy="3794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214" name="Object 48"/>
            <p:cNvGraphicFramePr>
              <a:graphicFrameLocks noChangeAspect="1"/>
            </p:cNvGraphicFramePr>
            <p:nvPr/>
          </p:nvGraphicFramePr>
          <p:xfrm>
            <a:off x="683568" y="3197225"/>
            <a:ext cx="331788" cy="534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8" name="公式" r:id="rId14" imgW="55800" imgH="186120" progId="Equation.3">
                    <p:embed/>
                  </p:oleObj>
                </mc:Choice>
                <mc:Fallback>
                  <p:oleObj name="公式" r:id="rId14" imgW="55800" imgH="186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3197225"/>
                          <a:ext cx="331788" cy="534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215" name="Object 49"/>
            <p:cNvGraphicFramePr>
              <a:graphicFrameLocks noChangeAspect="1"/>
            </p:cNvGraphicFramePr>
            <p:nvPr/>
          </p:nvGraphicFramePr>
          <p:xfrm>
            <a:off x="1209031" y="3190875"/>
            <a:ext cx="220662" cy="550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9" name="公式" r:id="rId16" imgW="92880" imgH="186120" progId="Equation.3">
                    <p:embed/>
                  </p:oleObj>
                </mc:Choice>
                <mc:Fallback>
                  <p:oleObj name="公式" r:id="rId16" imgW="92880" imgH="186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9031" y="3190875"/>
                          <a:ext cx="220662" cy="550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216" name="Text Box 56"/>
            <p:cNvSpPr txBox="1">
              <a:spLocks noChangeAspect="1" noChangeArrowheads="1"/>
            </p:cNvSpPr>
            <p:nvPr/>
          </p:nvSpPr>
          <p:spPr bwMode="auto">
            <a:xfrm>
              <a:off x="1324918" y="3168650"/>
              <a:ext cx="5397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kumimoji="1" lang="zh-CN" altLang="en-US" sz="2800">
                  <a:solidFill>
                    <a:srgbClr val="1F497D"/>
                  </a:solidFill>
                  <a:latin typeface="Arial" charset="0"/>
                  <a:ea typeface="仿宋_GB2312" pitchFamily="49" charset="-122"/>
                  <a:cs typeface="Arial" charset="0"/>
                </a:rPr>
                <a:t>＋</a:t>
              </a:r>
            </a:p>
          </p:txBody>
        </p:sp>
      </p:grpSp>
      <p:grpSp>
        <p:nvGrpSpPr>
          <p:cNvPr id="49160" name="Group 58"/>
          <p:cNvGrpSpPr>
            <a:grpSpLocks/>
          </p:cNvGrpSpPr>
          <p:nvPr/>
        </p:nvGrpSpPr>
        <p:grpSpPr bwMode="auto">
          <a:xfrm>
            <a:off x="611188" y="5373688"/>
            <a:ext cx="3703637" cy="636587"/>
            <a:chOff x="814" y="2863"/>
            <a:chExt cx="2333" cy="401"/>
          </a:xfrm>
        </p:grpSpPr>
        <p:grpSp>
          <p:nvGrpSpPr>
            <p:cNvPr id="49195" name="Group 59"/>
            <p:cNvGrpSpPr>
              <a:grpSpLocks noChangeAspect="1"/>
            </p:cNvGrpSpPr>
            <p:nvPr/>
          </p:nvGrpSpPr>
          <p:grpSpPr bwMode="auto">
            <a:xfrm>
              <a:off x="814" y="2871"/>
              <a:ext cx="2333" cy="393"/>
              <a:chOff x="1822" y="2462"/>
              <a:chExt cx="3235" cy="605"/>
            </a:xfrm>
          </p:grpSpPr>
          <p:sp>
            <p:nvSpPr>
              <p:cNvPr id="49197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1837" y="2523"/>
                <a:ext cx="3220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rgbClr val="000000"/>
                  </a:solidFill>
                  <a:latin typeface="Calibri" pitchFamily="34" charset="0"/>
                  <a:cs typeface="Arial" charset="0"/>
                </a:endParaRPr>
              </a:p>
            </p:txBody>
          </p:sp>
          <p:graphicFrame>
            <p:nvGraphicFramePr>
              <p:cNvPr id="49198" name="Object 50"/>
              <p:cNvGraphicFramePr>
                <a:graphicFrameLocks noChangeAspect="1"/>
              </p:cNvGraphicFramePr>
              <p:nvPr/>
            </p:nvGraphicFramePr>
            <p:xfrm>
              <a:off x="2666" y="2565"/>
              <a:ext cx="416" cy="4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0" name="Photo Editor 照片" r:id="rId18" imgW="790476" imgH="781159" progId="">
                      <p:embed/>
                    </p:oleObj>
                  </mc:Choice>
                  <mc:Fallback>
                    <p:oleObj name="Photo Editor 照片" r:id="rId18" imgW="790476" imgH="78115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2565"/>
                            <a:ext cx="416" cy="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99" name="Object 51"/>
              <p:cNvGraphicFramePr>
                <a:graphicFrameLocks noChangeAspect="1"/>
              </p:cNvGraphicFramePr>
              <p:nvPr/>
            </p:nvGraphicFramePr>
            <p:xfrm>
              <a:off x="3700" y="2642"/>
              <a:ext cx="54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1" name="Photo Editor 照片" r:id="rId19" imgW="1019048" imgH="419048" progId="">
                      <p:embed/>
                    </p:oleObj>
                  </mc:Choice>
                  <mc:Fallback>
                    <p:oleObj name="Photo Editor 照片" r:id="rId19" imgW="1019048" imgH="41904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00" y="2642"/>
                            <a:ext cx="54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0" name="Object 52"/>
              <p:cNvGraphicFramePr>
                <a:graphicFrameLocks noChangeAspect="1"/>
              </p:cNvGraphicFramePr>
              <p:nvPr/>
            </p:nvGraphicFramePr>
            <p:xfrm>
              <a:off x="3609" y="2482"/>
              <a:ext cx="284" cy="5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2" name="Equation" r:id="rId20" imgW="55800" imgH="186120" progId="Equation.DSMT4">
                      <p:embed/>
                    </p:oleObj>
                  </mc:Choice>
                  <mc:Fallback>
                    <p:oleObj name="Equation" r:id="rId20" imgW="5580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9" y="2482"/>
                            <a:ext cx="284" cy="5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1" name="Object 53"/>
              <p:cNvGraphicFramePr>
                <a:graphicFrameLocks noChangeAspect="1"/>
              </p:cNvGraphicFramePr>
              <p:nvPr/>
            </p:nvGraphicFramePr>
            <p:xfrm>
              <a:off x="4154" y="2462"/>
              <a:ext cx="190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3" name="Equation" r:id="rId22" imgW="92880" imgH="186120" progId="Equation.DSMT4">
                      <p:embed/>
                    </p:oleObj>
                  </mc:Choice>
                  <mc:Fallback>
                    <p:oleObj name="Equation" r:id="rId22" imgW="9288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4" y="2462"/>
                            <a:ext cx="190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2" name="Object 54"/>
              <p:cNvGraphicFramePr>
                <a:graphicFrameLocks noChangeAspect="1"/>
              </p:cNvGraphicFramePr>
              <p:nvPr/>
            </p:nvGraphicFramePr>
            <p:xfrm>
              <a:off x="2521" y="2477"/>
              <a:ext cx="290" cy="5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4" name="Equation" r:id="rId24" imgW="55800" imgH="186120" progId="Equation.DSMT4">
                      <p:embed/>
                    </p:oleObj>
                  </mc:Choice>
                  <mc:Fallback>
                    <p:oleObj name="Equation" r:id="rId24" imgW="5580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21" y="2477"/>
                            <a:ext cx="290" cy="57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3" name="Object 55"/>
              <p:cNvGraphicFramePr>
                <a:graphicFrameLocks noChangeAspect="1"/>
              </p:cNvGraphicFramePr>
              <p:nvPr/>
            </p:nvGraphicFramePr>
            <p:xfrm>
              <a:off x="3028" y="2471"/>
              <a:ext cx="193" cy="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5" name="公式" r:id="rId26" imgW="92880" imgH="186120" progId="Equation.3">
                      <p:embed/>
                    </p:oleObj>
                  </mc:Choice>
                  <mc:Fallback>
                    <p:oleObj name="公式" r:id="rId26" imgW="92880" imgH="1861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8" y="2471"/>
                            <a:ext cx="193" cy="5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4" name="Object 56"/>
              <p:cNvGraphicFramePr>
                <a:graphicFrameLocks noChangeAspect="1"/>
              </p:cNvGraphicFramePr>
              <p:nvPr/>
            </p:nvGraphicFramePr>
            <p:xfrm>
              <a:off x="1969" y="2565"/>
              <a:ext cx="416" cy="4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6" name="Photo Editor 照片" r:id="rId28" imgW="790476" imgH="781159" progId="">
                      <p:embed/>
                    </p:oleObj>
                  </mc:Choice>
                  <mc:Fallback>
                    <p:oleObj name="Photo Editor 照片" r:id="rId28" imgW="790476" imgH="78115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9" y="2565"/>
                            <a:ext cx="416" cy="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5" name="Object 57"/>
              <p:cNvGraphicFramePr>
                <a:graphicFrameLocks noChangeAspect="1"/>
              </p:cNvGraphicFramePr>
              <p:nvPr/>
            </p:nvGraphicFramePr>
            <p:xfrm>
              <a:off x="4389" y="2617"/>
              <a:ext cx="542" cy="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7" name="Photo Editor 照片" r:id="rId29" imgW="1019048" imgH="419048" progId="">
                      <p:embed/>
                    </p:oleObj>
                  </mc:Choice>
                  <mc:Fallback>
                    <p:oleObj name="Photo Editor 照片" r:id="rId29" imgW="1019048" imgH="41904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89" y="2617"/>
                            <a:ext cx="542" cy="2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6" name="Object 58"/>
              <p:cNvGraphicFramePr>
                <a:graphicFrameLocks noChangeAspect="1"/>
              </p:cNvGraphicFramePr>
              <p:nvPr/>
            </p:nvGraphicFramePr>
            <p:xfrm>
              <a:off x="4290" y="2462"/>
              <a:ext cx="284" cy="5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8" name="Equation" r:id="rId30" imgW="55800" imgH="186120" progId="Equation.DSMT4">
                      <p:embed/>
                    </p:oleObj>
                  </mc:Choice>
                  <mc:Fallback>
                    <p:oleObj name="Equation" r:id="rId30" imgW="5580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0" y="2462"/>
                            <a:ext cx="284" cy="5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7" name="Object 59"/>
              <p:cNvGraphicFramePr>
                <a:graphicFrameLocks noChangeAspect="1"/>
              </p:cNvGraphicFramePr>
              <p:nvPr/>
            </p:nvGraphicFramePr>
            <p:xfrm>
              <a:off x="4843" y="2478"/>
              <a:ext cx="190" cy="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9" name="Equation" r:id="rId32" imgW="92880" imgH="186120" progId="Equation.DSMT4">
                      <p:embed/>
                    </p:oleObj>
                  </mc:Choice>
                  <mc:Fallback>
                    <p:oleObj name="Equation" r:id="rId32" imgW="9288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3" y="2478"/>
                            <a:ext cx="190" cy="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8" name="Object 60"/>
              <p:cNvGraphicFramePr>
                <a:graphicFrameLocks noChangeAspect="1"/>
              </p:cNvGraphicFramePr>
              <p:nvPr/>
            </p:nvGraphicFramePr>
            <p:xfrm>
              <a:off x="1822" y="2477"/>
              <a:ext cx="290" cy="5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40" name="Equation" r:id="rId34" imgW="55800" imgH="186120" progId="Equation.DSMT4">
                      <p:embed/>
                    </p:oleObj>
                  </mc:Choice>
                  <mc:Fallback>
                    <p:oleObj name="Equation" r:id="rId34" imgW="5580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22" y="2477"/>
                            <a:ext cx="290" cy="57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09" name="Object 61"/>
              <p:cNvGraphicFramePr>
                <a:graphicFrameLocks noChangeAspect="1"/>
              </p:cNvGraphicFramePr>
              <p:nvPr/>
            </p:nvGraphicFramePr>
            <p:xfrm>
              <a:off x="2328" y="2471"/>
              <a:ext cx="193" cy="5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41" name="Equation" r:id="rId36" imgW="92880" imgH="186120" progId="Equation.DSMT4">
                      <p:embed/>
                    </p:oleObj>
                  </mc:Choice>
                  <mc:Fallback>
                    <p:oleObj name="Equation" r:id="rId36" imgW="92880" imgH="1861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8" y="2471"/>
                            <a:ext cx="193" cy="5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9196" name="Text Box 73"/>
            <p:cNvSpPr txBox="1">
              <a:spLocks noChangeAspect="1" noChangeArrowheads="1"/>
            </p:cNvSpPr>
            <p:nvPr/>
          </p:nvSpPr>
          <p:spPr bwMode="auto">
            <a:xfrm>
              <a:off x="1782" y="2863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kumimoji="1" lang="zh-CN" altLang="en-US" sz="3200">
                  <a:solidFill>
                    <a:srgbClr val="1F497D"/>
                  </a:solidFill>
                  <a:latin typeface="Calibri" pitchFamily="34" charset="0"/>
                  <a:ea typeface="仿宋_GB2312" pitchFamily="49" charset="-122"/>
                  <a:cs typeface="Arial" charset="0"/>
                </a:rPr>
                <a:t>＋</a:t>
              </a:r>
            </a:p>
          </p:txBody>
        </p:sp>
      </p:grpSp>
      <p:sp>
        <p:nvSpPr>
          <p:cNvPr id="49161" name="TextBox 28"/>
          <p:cNvSpPr txBox="1">
            <a:spLocks noChangeArrowheads="1"/>
          </p:cNvSpPr>
          <p:nvPr/>
        </p:nvSpPr>
        <p:spPr bwMode="auto">
          <a:xfrm>
            <a:off x="2270125" y="2349500"/>
            <a:ext cx="49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2400">
                <a:latin typeface="隶书" pitchFamily="49" charset="-122"/>
                <a:ea typeface="隶书" pitchFamily="49" charset="-122"/>
              </a:rPr>
              <a:t>或</a:t>
            </a:r>
          </a:p>
        </p:txBody>
      </p:sp>
      <p:sp>
        <p:nvSpPr>
          <p:cNvPr id="49162" name="TextBox 29"/>
          <p:cNvSpPr txBox="1">
            <a:spLocks noChangeArrowheads="1"/>
          </p:cNvSpPr>
          <p:nvPr/>
        </p:nvSpPr>
        <p:spPr bwMode="auto">
          <a:xfrm>
            <a:off x="1808163" y="4767263"/>
            <a:ext cx="1416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240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量子纠缠</a:t>
            </a:r>
          </a:p>
        </p:txBody>
      </p:sp>
      <p:sp>
        <p:nvSpPr>
          <p:cNvPr id="49163" name="TextBox 30"/>
          <p:cNvSpPr txBox="1">
            <a:spLocks noChangeArrowheads="1"/>
          </p:cNvSpPr>
          <p:nvPr/>
        </p:nvSpPr>
        <p:spPr bwMode="auto">
          <a:xfrm>
            <a:off x="684213" y="3840163"/>
            <a:ext cx="5540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240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量子世界</a:t>
            </a:r>
          </a:p>
        </p:txBody>
      </p:sp>
      <p:sp>
        <p:nvSpPr>
          <p:cNvPr id="49164" name="TextBox 32"/>
          <p:cNvSpPr txBox="1">
            <a:spLocks noChangeArrowheads="1"/>
          </p:cNvSpPr>
          <p:nvPr/>
        </p:nvSpPr>
        <p:spPr bwMode="auto">
          <a:xfrm>
            <a:off x="704850" y="1820863"/>
            <a:ext cx="5540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2400">
                <a:latin typeface="隶书" pitchFamily="49" charset="-122"/>
                <a:ea typeface="隶书" pitchFamily="49" charset="-122"/>
              </a:rPr>
              <a:t>经典世界</a:t>
            </a:r>
          </a:p>
        </p:txBody>
      </p:sp>
      <p:sp>
        <p:nvSpPr>
          <p:cNvPr id="49165" name="TextBox 33"/>
          <p:cNvSpPr txBox="1">
            <a:spLocks noChangeArrowheads="1"/>
          </p:cNvSpPr>
          <p:nvPr/>
        </p:nvSpPr>
        <p:spPr bwMode="auto">
          <a:xfrm>
            <a:off x="1403350" y="3327400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just" eaLnBrk="1" hangingPunct="1"/>
            <a:r>
              <a:rPr lang="zh-CN" altLang="en-US" sz="240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量子叠加与相干</a:t>
            </a:r>
          </a:p>
        </p:txBody>
      </p:sp>
      <p:sp>
        <p:nvSpPr>
          <p:cNvPr id="39" name="下箭头 38"/>
          <p:cNvSpPr/>
          <p:nvPr/>
        </p:nvSpPr>
        <p:spPr>
          <a:xfrm rot="16200000">
            <a:off x="3605213" y="4324350"/>
            <a:ext cx="1223962" cy="585788"/>
          </a:xfrm>
          <a:prstGeom prst="downArrow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9167" name="Group 244"/>
          <p:cNvGrpSpPr>
            <a:grpSpLocks/>
          </p:cNvGrpSpPr>
          <p:nvPr/>
        </p:nvGrpSpPr>
        <p:grpSpPr bwMode="auto">
          <a:xfrm>
            <a:off x="4765675" y="2255838"/>
            <a:ext cx="1423988" cy="1200150"/>
            <a:chOff x="1219200" y="1194023"/>
            <a:chExt cx="1143000" cy="1286398"/>
          </a:xfrm>
        </p:grpSpPr>
        <p:sp>
          <p:nvSpPr>
            <p:cNvPr id="42" name="Rounded Rectangle 245"/>
            <p:cNvSpPr/>
            <p:nvPr/>
          </p:nvSpPr>
          <p:spPr>
            <a:xfrm>
              <a:off x="1219200" y="1194023"/>
              <a:ext cx="1143000" cy="1286398"/>
            </a:xfrm>
            <a:prstGeom prst="roundRect">
              <a:avLst/>
            </a:prstGeom>
            <a:solidFill>
              <a:srgbClr val="376092"/>
            </a:solidFill>
            <a:ln>
              <a:noFill/>
            </a:ln>
            <a:scene3d>
              <a:camera prst="isometricTopUp">
                <a:rot lat="18380819" lon="21136009" rev="360000"/>
              </a:camera>
              <a:lightRig rig="threePt" dir="t"/>
            </a:scene3d>
            <a:sp3d>
              <a:bevelT w="101600" h="406400" prst="divot"/>
              <a:bevelB w="139700" h="139700" prst="divot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量子</a:t>
              </a:r>
              <a:endParaRPr lang="en-US" altLang="zh-CN" b="1" dirty="0">
                <a:solidFill>
                  <a:schemeClr val="bg1"/>
                </a:solidFill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bg1"/>
                  </a:solidFill>
                </a:rPr>
                <a:t>加密机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246"/>
            <p:cNvSpPr>
              <a:spLocks noChangeArrowheads="1"/>
            </p:cNvSpPr>
            <p:nvPr/>
          </p:nvSpPr>
          <p:spPr bwMode="auto">
            <a:xfrm>
              <a:off x="1498261" y="2223481"/>
              <a:ext cx="401387" cy="20419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defTabSz="457200">
                <a:defRPr/>
              </a:pPr>
              <a:endParaRPr lang="en-US" altLang="zh-CN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grpSp>
          <p:nvGrpSpPr>
            <p:cNvPr id="49182" name="Group 57"/>
            <p:cNvGrpSpPr>
              <a:grpSpLocks/>
            </p:cNvGrpSpPr>
            <p:nvPr/>
          </p:nvGrpSpPr>
          <p:grpSpPr bwMode="auto">
            <a:xfrm>
              <a:off x="1980843" y="2240494"/>
              <a:ext cx="199248" cy="198154"/>
              <a:chOff x="6095478" y="228813"/>
              <a:chExt cx="305364" cy="198154"/>
            </a:xfrm>
          </p:grpSpPr>
          <p:sp>
            <p:nvSpPr>
              <p:cNvPr id="45" name="Oval 248"/>
              <p:cNvSpPr>
                <a:spLocks noChangeArrowheads="1"/>
              </p:cNvSpPr>
              <p:nvPr/>
            </p:nvSpPr>
            <p:spPr bwMode="auto">
              <a:xfrm>
                <a:off x="6099930" y="228816"/>
                <a:ext cx="72257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46" name="Oval 249"/>
              <p:cNvSpPr>
                <a:spLocks noChangeArrowheads="1"/>
              </p:cNvSpPr>
              <p:nvPr/>
            </p:nvSpPr>
            <p:spPr bwMode="auto">
              <a:xfrm>
                <a:off x="6174140" y="228816"/>
                <a:ext cx="74210" cy="45943"/>
              </a:xfrm>
              <a:prstGeom prst="ellipse">
                <a:avLst/>
              </a:prstGeom>
              <a:solidFill>
                <a:srgbClr val="376092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47" name="Oval 250"/>
              <p:cNvSpPr>
                <a:spLocks noChangeArrowheads="1"/>
              </p:cNvSpPr>
              <p:nvPr/>
            </p:nvSpPr>
            <p:spPr bwMode="auto">
              <a:xfrm>
                <a:off x="6248349" y="228816"/>
                <a:ext cx="74210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48" name="Oval 251"/>
              <p:cNvSpPr>
                <a:spLocks noChangeArrowheads="1"/>
              </p:cNvSpPr>
              <p:nvPr/>
            </p:nvSpPr>
            <p:spPr bwMode="auto">
              <a:xfrm>
                <a:off x="6324513" y="228816"/>
                <a:ext cx="72256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49" name="Oval 252"/>
              <p:cNvSpPr>
                <a:spLocks noChangeArrowheads="1"/>
              </p:cNvSpPr>
              <p:nvPr/>
            </p:nvSpPr>
            <p:spPr bwMode="auto">
              <a:xfrm>
                <a:off x="6101883" y="303686"/>
                <a:ext cx="72256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0" name="Oval 253"/>
              <p:cNvSpPr>
                <a:spLocks noChangeArrowheads="1"/>
              </p:cNvSpPr>
              <p:nvPr/>
            </p:nvSpPr>
            <p:spPr bwMode="auto">
              <a:xfrm>
                <a:off x="6178045" y="303686"/>
                <a:ext cx="74210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1" name="Oval 254"/>
              <p:cNvSpPr>
                <a:spLocks noChangeArrowheads="1"/>
              </p:cNvSpPr>
              <p:nvPr/>
            </p:nvSpPr>
            <p:spPr bwMode="auto">
              <a:xfrm>
                <a:off x="6252255" y="303686"/>
                <a:ext cx="72257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2" name="Oval 255"/>
              <p:cNvSpPr>
                <a:spLocks noChangeArrowheads="1"/>
              </p:cNvSpPr>
              <p:nvPr/>
            </p:nvSpPr>
            <p:spPr bwMode="auto">
              <a:xfrm>
                <a:off x="6326465" y="303686"/>
                <a:ext cx="74210" cy="45943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3" name="Oval 256"/>
              <p:cNvSpPr>
                <a:spLocks noChangeArrowheads="1"/>
              </p:cNvSpPr>
              <p:nvPr/>
            </p:nvSpPr>
            <p:spPr bwMode="auto">
              <a:xfrm>
                <a:off x="6096024" y="378555"/>
                <a:ext cx="74210" cy="47644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4" name="Oval 257"/>
              <p:cNvSpPr>
                <a:spLocks noChangeArrowheads="1"/>
              </p:cNvSpPr>
              <p:nvPr/>
            </p:nvSpPr>
            <p:spPr bwMode="auto">
              <a:xfrm>
                <a:off x="6172187" y="378555"/>
                <a:ext cx="72256" cy="47644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5" name="Oval 258"/>
              <p:cNvSpPr>
                <a:spLocks noChangeArrowheads="1"/>
              </p:cNvSpPr>
              <p:nvPr/>
            </p:nvSpPr>
            <p:spPr bwMode="auto">
              <a:xfrm>
                <a:off x="6244444" y="378555"/>
                <a:ext cx="74210" cy="47644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56" name="Oval 259"/>
              <p:cNvSpPr>
                <a:spLocks noChangeArrowheads="1"/>
              </p:cNvSpPr>
              <p:nvPr/>
            </p:nvSpPr>
            <p:spPr bwMode="auto">
              <a:xfrm>
                <a:off x="6322559" y="378555"/>
                <a:ext cx="72257" cy="47644"/>
              </a:xfrm>
              <a:prstGeom prst="ellipse">
                <a:avLst/>
              </a:prstGeom>
              <a:gradFill rotWithShape="1">
                <a:gsLst>
                  <a:gs pos="0">
                    <a:srgbClr val="85AAAD"/>
                  </a:gs>
                  <a:gs pos="80000">
                    <a:srgbClr val="AFDEE2"/>
                  </a:gs>
                  <a:gs pos="100000">
                    <a:srgbClr val="AFE0E4"/>
                  </a:gs>
                </a:gsLst>
                <a:lin ang="16200000"/>
              </a:gra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defTabSz="457200">
                  <a:defRPr/>
                </a:pPr>
                <a:endParaRPr lang="en-US" altLang="zh-CN">
                  <a:solidFill>
                    <a:srgbClr val="FFFFFF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49168" name="Group 63"/>
          <p:cNvGrpSpPr>
            <a:grpSpLocks/>
          </p:cNvGrpSpPr>
          <p:nvPr/>
        </p:nvGrpSpPr>
        <p:grpSpPr bwMode="auto">
          <a:xfrm>
            <a:off x="4710113" y="2133600"/>
            <a:ext cx="447675" cy="574675"/>
            <a:chOff x="5029200" y="3688047"/>
            <a:chExt cx="533400" cy="693012"/>
          </a:xfrm>
        </p:grpSpPr>
        <p:sp>
          <p:nvSpPr>
            <p:cNvPr id="60" name="Rectangle 4"/>
            <p:cNvSpPr/>
            <p:nvPr/>
          </p:nvSpPr>
          <p:spPr>
            <a:xfrm flipH="1" flipV="1">
              <a:off x="5029200" y="3688047"/>
              <a:ext cx="533400" cy="457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scene3d>
              <a:camera prst="isometricTopUp">
                <a:rot lat="19476000" lon="18882001" rev="3612000"/>
              </a:camera>
              <a:lightRig rig="threePt" dir="t"/>
            </a:scene3d>
            <a:sp3d>
              <a:bevelT w="6350" h="850900" prst="divot"/>
              <a:bevelB w="139700" h="1397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1" name="Group 57"/>
            <p:cNvGrpSpPr>
              <a:grpSpLocks/>
            </p:cNvGrpSpPr>
            <p:nvPr/>
          </p:nvGrpSpPr>
          <p:grpSpPr bwMode="auto">
            <a:xfrm>
              <a:off x="5224413" y="4115381"/>
              <a:ext cx="261938" cy="265678"/>
              <a:chOff x="6099671" y="229142"/>
              <a:chExt cx="301082" cy="247611"/>
            </a:xfrm>
            <a:scene3d>
              <a:camera prst="isometricRightUp">
                <a:rot lat="2100000" lon="18900000" rev="0"/>
              </a:camera>
              <a:lightRig rig="threePt" dir="t"/>
            </a:scene3d>
          </p:grpSpPr>
          <p:sp>
            <p:nvSpPr>
              <p:cNvPr id="63" name="Oval 8"/>
              <p:cNvSpPr/>
              <p:nvPr/>
            </p:nvSpPr>
            <p:spPr>
              <a:xfrm>
                <a:off x="6099671" y="229142"/>
                <a:ext cx="72989" cy="4586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9"/>
              <p:cNvSpPr/>
              <p:nvPr/>
            </p:nvSpPr>
            <p:spPr>
              <a:xfrm>
                <a:off x="6174486" y="229142"/>
                <a:ext cx="74813" cy="4586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5" name="Oval 10"/>
              <p:cNvSpPr/>
              <p:nvPr/>
            </p:nvSpPr>
            <p:spPr>
              <a:xfrm>
                <a:off x="6249299" y="229142"/>
                <a:ext cx="72989" cy="4586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Oval 11"/>
              <p:cNvSpPr/>
              <p:nvPr/>
            </p:nvSpPr>
            <p:spPr>
              <a:xfrm>
                <a:off x="6324114" y="229142"/>
                <a:ext cx="72989" cy="4586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12"/>
              <p:cNvSpPr/>
              <p:nvPr/>
            </p:nvSpPr>
            <p:spPr>
              <a:xfrm>
                <a:off x="6101497" y="306078"/>
                <a:ext cx="72989" cy="4438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Oval 13"/>
              <p:cNvSpPr/>
              <p:nvPr/>
            </p:nvSpPr>
            <p:spPr>
              <a:xfrm>
                <a:off x="6178135" y="306078"/>
                <a:ext cx="72989" cy="4438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Oval 14"/>
              <p:cNvSpPr/>
              <p:nvPr/>
            </p:nvSpPr>
            <p:spPr>
              <a:xfrm>
                <a:off x="6251125" y="306078"/>
                <a:ext cx="72989" cy="4438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Oval 15"/>
              <p:cNvSpPr/>
              <p:nvPr/>
            </p:nvSpPr>
            <p:spPr>
              <a:xfrm>
                <a:off x="6327764" y="306078"/>
                <a:ext cx="72989" cy="4438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1" name="Oval 17"/>
              <p:cNvSpPr/>
              <p:nvPr/>
            </p:nvSpPr>
            <p:spPr>
              <a:xfrm>
                <a:off x="6111838" y="430888"/>
                <a:ext cx="72989" cy="4586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Oval 18"/>
              <p:cNvSpPr/>
              <p:nvPr/>
            </p:nvSpPr>
            <p:spPr>
              <a:xfrm>
                <a:off x="6245650" y="430888"/>
                <a:ext cx="72989" cy="4586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2" name="Rectangle 5"/>
            <p:cNvSpPr/>
            <p:nvPr/>
          </p:nvSpPr>
          <p:spPr>
            <a:xfrm>
              <a:off x="5069910" y="3768730"/>
              <a:ext cx="467997" cy="1801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/>
            <a:scene3d>
              <a:camera prst="isometricTopUp">
                <a:rot lat="19476000" lon="18882001" rev="3612000"/>
              </a:camera>
              <a:lightRig rig="threePt" dir="t"/>
            </a:scene3d>
            <a:sp3d>
              <a:bevelT w="6350" h="254000" prst="divot"/>
              <a:bevelB w="12700" h="3937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49169" name="Picture 82" descr="signal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038350"/>
            <a:ext cx="6715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0" name="TextBox 74"/>
          <p:cNvSpPr txBox="1">
            <a:spLocks noChangeArrowheads="1"/>
          </p:cNvSpPr>
          <p:nvPr/>
        </p:nvSpPr>
        <p:spPr bwMode="auto">
          <a:xfrm>
            <a:off x="4716463" y="3648075"/>
            <a:ext cx="14668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>
                <a:latin typeface="隶书" pitchFamily="49" charset="-122"/>
                <a:ea typeface="隶书" pitchFamily="49" charset="-122"/>
              </a:rPr>
              <a:t>量子密码</a:t>
            </a:r>
            <a:r>
              <a:rPr lang="en-US" altLang="zh-CN">
                <a:latin typeface="隶书" pitchFamily="49" charset="-122"/>
                <a:ea typeface="隶书" pitchFamily="49" charset="-122"/>
              </a:rPr>
              <a:t/>
            </a:r>
            <a:br>
              <a:rPr lang="en-US" altLang="zh-CN">
                <a:latin typeface="隶书" pitchFamily="49" charset="-122"/>
                <a:ea typeface="隶书" pitchFamily="49" charset="-122"/>
              </a:rPr>
            </a:br>
            <a:r>
              <a:rPr lang="zh-CN" altLang="en-US">
                <a:latin typeface="隶书" pitchFamily="49" charset="-122"/>
                <a:ea typeface="隶书" pitchFamily="49" charset="-122"/>
              </a:rPr>
              <a:t>与保密通信</a:t>
            </a:r>
          </a:p>
        </p:txBody>
      </p:sp>
      <p:pic>
        <p:nvPicPr>
          <p:cNvPr id="49171" name="Picture 2" descr="D:\百科讲座\pic\Quantum_computer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76475"/>
            <a:ext cx="17319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2" name="TextBox 76"/>
          <p:cNvSpPr txBox="1">
            <a:spLocks noChangeArrowheads="1"/>
          </p:cNvSpPr>
          <p:nvPr/>
        </p:nvSpPr>
        <p:spPr bwMode="auto">
          <a:xfrm>
            <a:off x="6721475" y="3657600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>
                <a:latin typeface="隶书" pitchFamily="49" charset="-122"/>
                <a:ea typeface="隶书" pitchFamily="49" charset="-122"/>
              </a:rPr>
              <a:t>量子计算机与</a:t>
            </a:r>
            <a:r>
              <a:rPr lang="en-US" altLang="zh-CN">
                <a:latin typeface="隶书" pitchFamily="49" charset="-122"/>
                <a:ea typeface="隶书" pitchFamily="49" charset="-122"/>
              </a:rPr>
              <a:t/>
            </a:r>
            <a:br>
              <a:rPr lang="en-US" altLang="zh-CN">
                <a:latin typeface="隶书" pitchFamily="49" charset="-122"/>
                <a:ea typeface="隶书" pitchFamily="49" charset="-122"/>
              </a:rPr>
            </a:br>
            <a:r>
              <a:rPr lang="zh-CN" altLang="en-US">
                <a:latin typeface="隶书" pitchFamily="49" charset="-122"/>
                <a:ea typeface="隶书" pitchFamily="49" charset="-122"/>
              </a:rPr>
              <a:t>量子因特网</a:t>
            </a:r>
          </a:p>
        </p:txBody>
      </p:sp>
      <p:sp>
        <p:nvSpPr>
          <p:cNvPr id="49173" name="TextBox 77"/>
          <p:cNvSpPr txBox="1">
            <a:spLocks noChangeArrowheads="1"/>
          </p:cNvSpPr>
          <p:nvPr/>
        </p:nvSpPr>
        <p:spPr bwMode="auto">
          <a:xfrm>
            <a:off x="5219700" y="5765800"/>
            <a:ext cx="274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>
                <a:latin typeface="隶书" pitchFamily="49" charset="-122"/>
                <a:ea typeface="隶书" pitchFamily="49" charset="-122"/>
              </a:rPr>
              <a:t>量子时钟与量子传感器</a:t>
            </a:r>
          </a:p>
        </p:txBody>
      </p:sp>
      <p:pic>
        <p:nvPicPr>
          <p:cNvPr id="340012" name="Picture 44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803775" y="4502150"/>
            <a:ext cx="1379538" cy="1303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5" name="Picture 45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97388"/>
            <a:ext cx="170338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6" name="TextBox 98"/>
          <p:cNvSpPr txBox="1">
            <a:spLocks noChangeArrowheads="1"/>
          </p:cNvSpPr>
          <p:nvPr/>
        </p:nvSpPr>
        <p:spPr bwMode="auto">
          <a:xfrm>
            <a:off x="5565775" y="1606550"/>
            <a:ext cx="203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400">
                <a:solidFill>
                  <a:srgbClr val="C00000"/>
                </a:solidFill>
                <a:latin typeface="隶书" pitchFamily="49" charset="-122"/>
                <a:ea typeface="隶书" pitchFamily="49" charset="-122"/>
              </a:rPr>
              <a:t>量子技术举例</a:t>
            </a:r>
          </a:p>
        </p:txBody>
      </p:sp>
    </p:spTree>
    <p:extLst>
      <p:ext uri="{BB962C8B-B14F-4D97-AF65-F5344CB8AC3E}">
        <p14:creationId xmlns:p14="http://schemas.microsoft.com/office/powerpoint/2010/main" val="15869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Quantum Computation?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86025" y="1813823"/>
            <a:ext cx="6657975" cy="186055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 dirty="0" smtClean="0">
                <a:solidFill>
                  <a:srgbClr val="000000"/>
                </a:solidFill>
                <a:latin typeface="Times" panose="02020603050405020304" pitchFamily="18" charset="0"/>
              </a:rPr>
              <a:t>Quantum computations performs </a:t>
            </a:r>
            <a:r>
              <a:rPr lang="en-US" altLang="zh-CN" sz="2800" b="1" dirty="0">
                <a:solidFill>
                  <a:srgbClr val="000000"/>
                </a:solidFill>
                <a:latin typeface="Times" panose="02020603050405020304" pitchFamily="18" charset="0"/>
              </a:rPr>
              <a:t>calculations based on </a:t>
            </a:r>
            <a:r>
              <a:rPr lang="en-US" altLang="zh-CN" sz="2800" b="1" i="1" u="sng" dirty="0">
                <a:solidFill>
                  <a:srgbClr val="C90504"/>
                </a:solidFill>
                <a:latin typeface="Times" panose="02020603050405020304" pitchFamily="18" charset="0"/>
              </a:rPr>
              <a:t>the laws of quantum mechanics</a:t>
            </a:r>
            <a:r>
              <a:rPr lang="en-US" altLang="zh-CN" sz="2800" b="1" dirty="0">
                <a:solidFill>
                  <a:srgbClr val="000000"/>
                </a:solidFill>
                <a:latin typeface="Times" panose="02020603050405020304" pitchFamily="18" charset="0"/>
              </a:rPr>
              <a:t>, which is the behavior of particles at the </a:t>
            </a:r>
            <a:r>
              <a:rPr lang="en-US" altLang="zh-CN" sz="2800" b="1" i="1" u="sng" dirty="0">
                <a:solidFill>
                  <a:srgbClr val="C90504"/>
                </a:solidFill>
                <a:latin typeface="Times" panose="02020603050405020304" pitchFamily="18" charset="0"/>
              </a:rPr>
              <a:t>sub-atomic level</a:t>
            </a:r>
            <a:r>
              <a:rPr lang="en-US" altLang="zh-CN" sz="2800" b="1" dirty="0">
                <a:solidFill>
                  <a:srgbClr val="000000"/>
                </a:solidFill>
                <a:latin typeface="Times" panose="02020603050405020304" pitchFamily="18" charset="0"/>
              </a:rPr>
              <a:t>.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11268" name="Picture 4" descr="File:Information processing system (english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183281"/>
            <a:ext cx="55816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" y="1694989"/>
            <a:ext cx="2388396" cy="20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环形箭头 19"/>
          <p:cNvSpPr/>
          <p:nvPr/>
        </p:nvSpPr>
        <p:spPr>
          <a:xfrm rot="1527431" flipV="1">
            <a:off x="2045144" y="1630900"/>
            <a:ext cx="5175707" cy="2041237"/>
          </a:xfrm>
          <a:prstGeom prst="circularArrow">
            <a:avLst>
              <a:gd name="adj1" fmla="val 3947"/>
              <a:gd name="adj2" fmla="val 587221"/>
              <a:gd name="adj3" fmla="val 20585144"/>
              <a:gd name="adj4" fmla="val 13021757"/>
              <a:gd name="adj5" fmla="val 6703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环形箭头 18"/>
          <p:cNvSpPr/>
          <p:nvPr/>
        </p:nvSpPr>
        <p:spPr>
          <a:xfrm rot="2159854" flipV="1">
            <a:off x="2733294" y="2542787"/>
            <a:ext cx="3819115" cy="2041237"/>
          </a:xfrm>
          <a:prstGeom prst="circularArrow">
            <a:avLst>
              <a:gd name="adj1" fmla="val 3947"/>
              <a:gd name="adj2" fmla="val 587221"/>
              <a:gd name="adj3" fmla="val 20585144"/>
              <a:gd name="adj4" fmla="val 11473319"/>
              <a:gd name="adj5" fmla="val 6703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环形箭头 16"/>
          <p:cNvSpPr/>
          <p:nvPr/>
        </p:nvSpPr>
        <p:spPr>
          <a:xfrm rot="6723383" flipV="1">
            <a:off x="1625353" y="2787701"/>
            <a:ext cx="2969388" cy="2041237"/>
          </a:xfrm>
          <a:prstGeom prst="circularArrow">
            <a:avLst>
              <a:gd name="adj1" fmla="val 3947"/>
              <a:gd name="adj2" fmla="val 587221"/>
              <a:gd name="adj3" fmla="val 20585144"/>
              <a:gd name="adj4" fmla="val 13585320"/>
              <a:gd name="adj5" fmla="val 6703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环形箭头 9"/>
          <p:cNvSpPr/>
          <p:nvPr/>
        </p:nvSpPr>
        <p:spPr>
          <a:xfrm rot="19107053" flipH="1">
            <a:off x="524648" y="3310444"/>
            <a:ext cx="2666120" cy="1145161"/>
          </a:xfrm>
          <a:prstGeom prst="circularArrow">
            <a:avLst>
              <a:gd name="adj1" fmla="val 5705"/>
              <a:gd name="adj2" fmla="val 663971"/>
              <a:gd name="adj3" fmla="val 19614606"/>
              <a:gd name="adj4" fmla="val 12542547"/>
              <a:gd name="adj5" fmla="val 10782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Computations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149927" y="1905000"/>
            <a:ext cx="2667000" cy="1401618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Quantum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Computation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</a:rPr>
              <a:t>&amp;</a:t>
            </a:r>
          </a:p>
          <a:p>
            <a:pPr algn="ctr" eaLnBrk="0" hangingPunct="0">
              <a:defRPr/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</a:rPr>
              <a:t>Quantum Information</a:t>
            </a:r>
            <a:endParaRPr lang="en-CA" altLang="zh-CN" sz="20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-18485" y="4142954"/>
            <a:ext cx="2209800" cy="118597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400" b="0" dirty="0">
                <a:solidFill>
                  <a:srgbClr val="000000"/>
                </a:solidFill>
                <a:latin typeface="Times New Roman" pitchFamily="18" charset="0"/>
              </a:rPr>
              <a:t>Quantum</a:t>
            </a:r>
          </a:p>
          <a:p>
            <a:pPr algn="ctr" eaLnBrk="0" hangingPunct="0">
              <a:defRPr/>
            </a:pPr>
            <a:r>
              <a:rPr lang="en-US" altLang="zh-CN" sz="2400" b="0" dirty="0">
                <a:solidFill>
                  <a:srgbClr val="000000"/>
                </a:solidFill>
                <a:latin typeface="Times New Roman" pitchFamily="18" charset="0"/>
              </a:rPr>
              <a:t>Mechanics</a:t>
            </a:r>
            <a:endParaRPr lang="en-CA" altLang="zh-CN" sz="2400" b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911926" y="4920347"/>
            <a:ext cx="2004291" cy="105987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400" b="0">
                <a:solidFill>
                  <a:srgbClr val="000000"/>
                </a:solidFill>
                <a:latin typeface="Times New Roman" pitchFamily="18" charset="0"/>
              </a:rPr>
              <a:t>Computer</a:t>
            </a:r>
          </a:p>
          <a:p>
            <a:pPr algn="ctr" eaLnBrk="0" hangingPunct="0">
              <a:defRPr/>
            </a:pPr>
            <a:r>
              <a:rPr lang="en-US" altLang="zh-CN" sz="2400" b="0">
                <a:solidFill>
                  <a:srgbClr val="000000"/>
                </a:solidFill>
                <a:latin typeface="Times New Roman" pitchFamily="18" charset="0"/>
              </a:rPr>
              <a:t>Science</a:t>
            </a:r>
            <a:endParaRPr lang="en-CA" altLang="zh-CN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010887" y="5001164"/>
            <a:ext cx="1909622" cy="97905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400" b="0" dirty="0">
                <a:solidFill>
                  <a:srgbClr val="000000"/>
                </a:solidFill>
                <a:latin typeface="Times New Roman" pitchFamily="18" charset="0"/>
              </a:rPr>
              <a:t>Digital </a:t>
            </a:r>
          </a:p>
          <a:p>
            <a:pPr algn="ctr" eaLnBrk="0" hangingPunct="0">
              <a:defRPr/>
            </a:pPr>
            <a:r>
              <a:rPr lang="en-US" altLang="zh-CN" sz="2400" b="0" dirty="0">
                <a:solidFill>
                  <a:srgbClr val="000000"/>
                </a:solidFill>
                <a:latin typeface="Times New Roman" pitchFamily="18" charset="0"/>
              </a:rPr>
              <a:t>Design</a:t>
            </a:r>
            <a:endParaRPr lang="en-CA" altLang="zh-CN" sz="24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828143" y="4461164"/>
            <a:ext cx="2216730" cy="102952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400" b="0">
                <a:solidFill>
                  <a:srgbClr val="000000"/>
                </a:solidFill>
                <a:latin typeface="Times New Roman" pitchFamily="18" charset="0"/>
              </a:rPr>
              <a:t>Information</a:t>
            </a:r>
            <a:endParaRPr lang="en-US" altLang="zh-CN" sz="2400" b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n-US" altLang="zh-CN" sz="2400" b="0">
                <a:solidFill>
                  <a:srgbClr val="000000"/>
                </a:solidFill>
                <a:latin typeface="Times New Roman" pitchFamily="18" charset="0"/>
              </a:rPr>
              <a:t>Theory</a:t>
            </a:r>
            <a:endParaRPr lang="en-CA" altLang="zh-CN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6578600" y="3394651"/>
            <a:ext cx="2565400" cy="97674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altLang="zh-CN" sz="2400" b="0" dirty="0">
                <a:solidFill>
                  <a:srgbClr val="000000"/>
                </a:solidFill>
                <a:latin typeface="Times New Roman" pitchFamily="18" charset="0"/>
              </a:rPr>
              <a:t>Cryptography</a:t>
            </a:r>
            <a:endParaRPr lang="en-CA" altLang="zh-CN" sz="2400" b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" name="环形箭头 17"/>
          <p:cNvSpPr/>
          <p:nvPr/>
        </p:nvSpPr>
        <p:spPr>
          <a:xfrm rot="3787848" flipV="1">
            <a:off x="2033067" y="2580461"/>
            <a:ext cx="3561902" cy="2065576"/>
          </a:xfrm>
          <a:prstGeom prst="circularArrow">
            <a:avLst>
              <a:gd name="adj1" fmla="val 3947"/>
              <a:gd name="adj2" fmla="val 587221"/>
              <a:gd name="adj3" fmla="val 20585144"/>
              <a:gd name="adj4" fmla="val 13059716"/>
              <a:gd name="adj5" fmla="val 6703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4123835" y="1710358"/>
            <a:ext cx="4909529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altLang="zh-CN" sz="2400" b="0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Study of </a:t>
            </a:r>
            <a:r>
              <a:rPr lang="en-US" altLang="zh-CN" sz="2400" dirty="0" smtClean="0">
                <a:solidFill>
                  <a:srgbClr val="C90504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information processing tasks</a:t>
            </a:r>
            <a:r>
              <a:rPr lang="en-US" altLang="zh-CN" sz="2400" b="0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that can be accomplished using </a:t>
            </a:r>
            <a:r>
              <a:rPr lang="en-US" altLang="zh-CN" sz="2400" b="0" i="1" u="sng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quantum mechanical systems</a:t>
            </a:r>
            <a:endParaRPr lang="en-CA" altLang="zh-CN" sz="2400" b="0" i="1" u="sng" dirty="0" smtClean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representation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r="68994"/>
          <a:stretch>
            <a:fillRect/>
          </a:stretch>
        </p:blipFill>
        <p:spPr bwMode="auto">
          <a:xfrm>
            <a:off x="417532" y="1803503"/>
            <a:ext cx="2069620" cy="41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r="16843"/>
          <a:stretch>
            <a:fillRect/>
          </a:stretch>
        </p:blipFill>
        <p:spPr bwMode="auto">
          <a:xfrm>
            <a:off x="2487152" y="1803503"/>
            <a:ext cx="3733238" cy="41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86" y="2379406"/>
            <a:ext cx="2330389" cy="370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26782076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Qubits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12838" y="1735393"/>
            <a:ext cx="98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0" dirty="0">
                <a:solidFill>
                  <a:srgbClr val="194F47"/>
                </a:solidFill>
                <a:latin typeface="Helvetica" panose="020B0604020202020204" pitchFamily="34" charset="0"/>
              </a:rPr>
              <a:t>Photon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32038" y="1735393"/>
            <a:ext cx="6118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0" dirty="0">
                <a:solidFill>
                  <a:srgbClr val="000000"/>
                </a:solidFill>
                <a:latin typeface="Helvetica" panose="020B0604020202020204" pitchFamily="34" charset="0"/>
              </a:rPr>
              <a:t>Polarization encoding   (|Horizontal&gt;  and |Vertical&gt;) </a:t>
            </a:r>
          </a:p>
          <a:p>
            <a:pPr eaLnBrk="1" hangingPunct="1"/>
            <a:r>
              <a:rPr lang="en-US" altLang="zh-CN" sz="2000" b="0" dirty="0" err="1">
                <a:solidFill>
                  <a:srgbClr val="000000"/>
                </a:solidFill>
                <a:latin typeface="Helvetica" panose="020B0604020202020204" pitchFamily="34" charset="0"/>
              </a:rPr>
              <a:t>Fock</a:t>
            </a:r>
            <a:r>
              <a:rPr lang="en-US" altLang="zh-CN" sz="2000" b="0" dirty="0">
                <a:solidFill>
                  <a:srgbClr val="000000"/>
                </a:solidFill>
                <a:latin typeface="Helvetica" panose="020B0604020202020204" pitchFamily="34" charset="0"/>
              </a:rPr>
              <a:t> state  (| Vacuum&gt;  and |Single photon&gt;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5732" y="305038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0" dirty="0">
                <a:solidFill>
                  <a:srgbClr val="194F47"/>
                </a:solidFill>
                <a:latin typeface="Helvetica" panose="020B0604020202020204" pitchFamily="34" charset="0"/>
              </a:rPr>
              <a:t>Two-level atom</a:t>
            </a: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3044567" y="2952059"/>
            <a:ext cx="1327150" cy="725488"/>
            <a:chOff x="2400" y="1392"/>
            <a:chExt cx="836" cy="457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010" y="1611"/>
              <a:ext cx="226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hangingPunct="0">
                <a:lnSpc>
                  <a:spcPct val="94000"/>
                </a:lnSpc>
                <a:buClr>
                  <a:srgbClr val="000000"/>
                </a:buClr>
                <a:buSzPct val="45000"/>
                <a:buFont typeface="Times New Roman" pitchFamily="18" charset="0"/>
                <a:buNone/>
                <a:defRPr/>
              </a:pPr>
              <a:r>
                <a:rPr lang="en-GB" altLang="zh-CN" sz="2000" i="1">
                  <a:solidFill>
                    <a:srgbClr val="0000FF"/>
                  </a:solidFill>
                  <a:latin typeface="Times New Roman" pitchFamily="18" charset="0"/>
                </a:rPr>
                <a:t>|g</a:t>
              </a:r>
              <a:r>
                <a:rPr lang="en-GB" altLang="zh-CN" sz="2000" i="1">
                  <a:solidFill>
                    <a:srgbClr val="0000FF"/>
                  </a:solidFill>
                  <a:latin typeface="Times New Roman" pitchFamily="18" charset="0"/>
                  <a:sym typeface="Symbol" pitchFamily="18" charset="2"/>
                </a:rPr>
                <a:t></a:t>
              </a: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1392"/>
              <a:ext cx="624" cy="399"/>
              <a:chOff x="3880" y="1736"/>
              <a:chExt cx="245" cy="245"/>
            </a:xfrm>
          </p:grpSpPr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3880" y="1736"/>
                <a:ext cx="245" cy="245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80" tIns="182880" rIns="182880" bIns="182880" anchor="ctr">
                <a:spAutoFit/>
              </a:bodyPr>
              <a:lstStyle/>
              <a:p>
                <a:pPr>
                  <a:defRPr/>
                </a:pPr>
                <a:endParaRPr lang="zh-CN" altLang="en-US"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3920" y="1923"/>
                <a:ext cx="179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82880" tIns="182880" rIns="182880" bIns="182880">
                <a:spAutoFit/>
              </a:bodyPr>
              <a:lstStyle/>
              <a:p>
                <a:pPr>
                  <a:defRPr/>
                </a:pPr>
                <a:endParaRPr lang="zh-CN" altLang="en-US"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3920" y="1811"/>
                <a:ext cx="179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82880" tIns="182880" rIns="182880" bIns="182880">
                <a:spAutoFit/>
              </a:bodyPr>
              <a:lstStyle/>
              <a:p>
                <a:pPr>
                  <a:defRPr/>
                </a:pPr>
                <a:endParaRPr lang="zh-CN" altLang="en-US"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11" name="Rectangle 40"/>
            <p:cNvSpPr>
              <a:spLocks noChangeArrowheads="1"/>
            </p:cNvSpPr>
            <p:nvPr/>
          </p:nvSpPr>
          <p:spPr bwMode="auto">
            <a:xfrm>
              <a:off x="2999" y="1392"/>
              <a:ext cx="217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hangingPunct="0">
                <a:lnSpc>
                  <a:spcPct val="94000"/>
                </a:lnSpc>
                <a:buClr>
                  <a:srgbClr val="000000"/>
                </a:buClr>
                <a:buSzPct val="45000"/>
                <a:buFont typeface="Times New Roman" pitchFamily="18" charset="0"/>
                <a:buNone/>
                <a:defRPr/>
              </a:pPr>
              <a:r>
                <a:rPr lang="en-GB" altLang="zh-CN" sz="2000" i="1">
                  <a:solidFill>
                    <a:srgbClr val="C90504"/>
                  </a:solidFill>
                  <a:latin typeface="Times New Roman" pitchFamily="18" charset="0"/>
                </a:rPr>
                <a:t>|e</a:t>
              </a:r>
              <a:r>
                <a:rPr lang="en-GB" altLang="zh-CN" sz="2000" i="1">
                  <a:solidFill>
                    <a:srgbClr val="C90504"/>
                  </a:solidFill>
                  <a:latin typeface="Times New Roman" pitchFamily="18" charset="0"/>
                  <a:sym typeface="Symbol" pitchFamily="18" charset="2"/>
                </a:rPr>
                <a:t></a:t>
              </a:r>
              <a:endParaRPr lang="en-GB" altLang="zh-CN" sz="2000" i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pic>
        <p:nvPicPr>
          <p:cNvPr id="15" name="Picture 3" descr="fa1_fig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38" y="4192538"/>
            <a:ext cx="5550812" cy="198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50144" y="460406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0" dirty="0">
                <a:solidFill>
                  <a:srgbClr val="194F47"/>
                </a:solidFill>
                <a:latin typeface="Helvetica" panose="020B06040202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9504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operation vs. Quantum operation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87782"/>
            <a:ext cx="4788310" cy="443168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ClrTx/>
              <a:buNone/>
            </a:pPr>
            <a:r>
              <a:rPr lang="en-US" altLang="zh-CN" sz="2200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Classical Boolean </a:t>
            </a:r>
            <a:r>
              <a:rPr lang="en-US" altLang="zh-CN" sz="22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Logic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None/>
            </a:pPr>
            <a:r>
              <a:rPr lang="en-US" altLang="zh-CN" sz="2200" kern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(irreversible)</a:t>
            </a:r>
          </a:p>
          <a:p>
            <a:pPr marL="0" indent="0" algn="ctr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6" name="Picture 1026" descr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/>
          <a:stretch>
            <a:fillRect/>
          </a:stretch>
        </p:blipFill>
        <p:spPr bwMode="auto">
          <a:xfrm>
            <a:off x="0" y="2619375"/>
            <a:ext cx="4623312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7" descr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48" y="2619375"/>
            <a:ext cx="40196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2"/>
          <p:cNvSpPr txBox="1">
            <a:spLocks/>
          </p:cNvSpPr>
          <p:nvPr/>
        </p:nvSpPr>
        <p:spPr bwMode="auto">
          <a:xfrm>
            <a:off x="4788310" y="1687782"/>
            <a:ext cx="4788310" cy="44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2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1038" indent="-3274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950">
                <a:solidFill>
                  <a:schemeClr val="tx1"/>
                </a:solidFill>
                <a:latin typeface="+mn-lt"/>
                <a:ea typeface="+mn-ea"/>
              </a:defRPr>
            </a:lvl2pPr>
            <a:lvl3pPr marL="978694" indent="-29646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1725">
                <a:solidFill>
                  <a:schemeClr val="tx1"/>
                </a:solidFill>
                <a:latin typeface="+mn-lt"/>
                <a:ea typeface="+mn-ea"/>
              </a:defRPr>
            </a:lvl3pPr>
            <a:lvl4pPr marL="1270397" indent="-290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70435" indent="-298847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913335" indent="-298847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56235" indent="-298847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99135" indent="-298847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42035" indent="-298847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CN" sz="22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Quantum Logic </a:t>
            </a:r>
          </a:p>
          <a:p>
            <a:pPr marL="0" indent="0"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altLang="zh-CN" sz="22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(reversible)</a:t>
            </a:r>
          </a:p>
          <a:p>
            <a:pPr marL="0" indent="0" algn="ctr">
              <a:buFont typeface="Wingdings" pitchFamily="2" charset="2"/>
              <a:buNone/>
            </a:pP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8695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vs. Quantum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zh-CN">
              <a:solidFill>
                <a:srgbClr val="000000"/>
              </a:solidFill>
            </a:endParaRPr>
          </a:p>
        </p:txBody>
      </p:sp>
      <p:graphicFrame>
        <p:nvGraphicFramePr>
          <p:cNvPr id="5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377879"/>
              </p:ext>
            </p:extLst>
          </p:nvPr>
        </p:nvGraphicFramePr>
        <p:xfrm>
          <a:off x="755649" y="1700808"/>
          <a:ext cx="8093075" cy="4014193"/>
        </p:xfrm>
        <a:graphic>
          <a:graphicData uri="http://schemas.openxmlformats.org/drawingml/2006/table">
            <a:tbl>
              <a:tblPr/>
              <a:tblGrid>
                <a:gridCol w="2640933"/>
                <a:gridCol w="2642603"/>
                <a:gridCol w="2809539"/>
              </a:tblGrid>
              <a:tr h="10329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Rules on Data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Classical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Quantum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Representation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0   or   1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0 or 1 and inbetween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1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Operations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Boolean logic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irreversible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Quantum logic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Unitary, reversible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19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Measurements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Deterministic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Undeterministic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宋体" charset="0"/>
                        <a:cs typeface="Times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宋体" charset="0"/>
                          <a:cs typeface="Times" panose="02020603050405020304" pitchFamily="18" charset="0"/>
                        </a:rPr>
                        <a:t>Projection measurement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7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FA6F-00FE-4EF4-BA9B-4A585D5BE91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709057"/>
            <a:ext cx="8364648" cy="4288971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544285" y="457200"/>
            <a:ext cx="8926285" cy="175259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Difference: </a:t>
            </a:r>
          </a:p>
          <a:p>
            <a:pPr eaLnBrk="1" hangingPunct="1"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Exponentially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Hilbert space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4223657" y="2168176"/>
            <a:ext cx="45284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2</a:t>
            </a:r>
            <a:r>
              <a:rPr lang="en-US" altLang="zh-CN" sz="2800" b="1" baseline="30000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64</a:t>
            </a:r>
            <a:r>
              <a:rPr lang="en-US" altLang="zh-CN" sz="28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= 0.02 Zettabytes</a:t>
            </a:r>
            <a:endParaRPr lang="en-US" altLang="zh-CN" sz="2800" b="1" baseline="30000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 algn="just"/>
            <a:r>
              <a:rPr lang="en-US" altLang="zh-CN" sz="28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 </a:t>
            </a:r>
            <a:r>
              <a:rPr lang="en-US" altLang="zh-CN" sz="28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Zettabytes = 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12</a:t>
            </a:r>
            <a:r>
              <a:rPr lang="en-US" altLang="zh-CN" sz="2800" b="1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TB  </a:t>
            </a:r>
            <a:endParaRPr lang="zh-CN" altLang="en-US" sz="2800" b="1" dirty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41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D5B0BB99-5C2D-416F-BE53-00F5322B9C25}" type="slidenum">
              <a:rPr lang="en-US" altLang="zh-CN" sz="1200" smtClean="0"/>
              <a:pPr eaLnBrk="1" hangingPunct="1"/>
              <a:t>2</a:t>
            </a:fld>
            <a:endParaRPr lang="en-US" altLang="zh-CN" sz="1200" smtClean="0"/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79388" y="911296"/>
            <a:ext cx="87582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4000" b="1" kern="0" dirty="0" smtClean="0">
                <a:solidFill>
                  <a:schemeClr val="tx2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Outline</a:t>
            </a:r>
            <a:endParaRPr lang="zh-CN" altLang="en-US" sz="4000" b="1" kern="0" dirty="0">
              <a:solidFill>
                <a:schemeClr val="tx2"/>
              </a:solidFill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256765" y="1837520"/>
            <a:ext cx="845474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marL="571500" indent="-571500" algn="just" eaLnBrk="1" hangingPunct="1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Background</a:t>
            </a:r>
          </a:p>
          <a:p>
            <a:pPr marL="571500" indent="-571500" algn="just" eaLnBrk="1" hangingPunct="1">
              <a:spcAft>
                <a:spcPts val="2400"/>
              </a:spcAft>
              <a:buFont typeface="Wingdings" panose="05000000000000000000" pitchFamily="2" charset="2"/>
              <a:buChar char="Ø"/>
            </a:pPr>
            <a:endParaRPr lang="en-US" altLang="zh-CN" sz="3600" dirty="0"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  <a:p>
            <a:pPr marL="571500" indent="-571500" algn="just" eaLnBrk="1" hangingPunct="1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Quantum computation</a:t>
            </a:r>
          </a:p>
          <a:p>
            <a:pPr marL="571500" indent="-571500" algn="just" eaLnBrk="1" hangingPunct="1">
              <a:spcAft>
                <a:spcPts val="2400"/>
              </a:spcAft>
              <a:buFont typeface="Wingdings" panose="05000000000000000000" pitchFamily="2" charset="2"/>
              <a:buChar char="Ø"/>
            </a:pPr>
            <a:endParaRPr lang="en-US" altLang="zh-CN" sz="3600" dirty="0"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  <a:p>
            <a:pPr marL="571500" indent="-571500" algn="just" eaLnBrk="1" hangingPunct="1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 smtClean="0"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Diamond-based quantum computation</a:t>
            </a:r>
            <a:endParaRPr lang="en-US" altLang="zh-CN" sz="3600" dirty="0"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computations: compute differently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37997" y="1629594"/>
            <a:ext cx="837170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619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spcAft>
                <a:spcPts val="600"/>
              </a:spcAft>
            </a:pPr>
            <a:r>
              <a:rPr lang="en-US" altLang="zh-CN" sz="2400" dirty="0" smtClean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New</a:t>
            </a:r>
            <a:r>
              <a:rPr lang="zh-CN" altLang="en-US" sz="2400" dirty="0" smtClean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zh-CN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m</a:t>
            </a:r>
            <a:r>
              <a:rPr lang="en-US" altLang="zh-CN" sz="2400" dirty="0" err="1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odel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of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zh-CN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c</a:t>
            </a:r>
            <a:r>
              <a:rPr lang="en-US" altLang="zh-CN" sz="2400" dirty="0" err="1" smtClean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omputation</a:t>
            </a:r>
            <a:r>
              <a:rPr lang="en-US" altLang="zh-CN" sz="2400" dirty="0" smtClean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can</a:t>
            </a:r>
            <a:r>
              <a:rPr lang="zh-CN" altLang="en-US" sz="2400" dirty="0" smtClean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be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faster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than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its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classical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counterpart.</a:t>
            </a:r>
            <a:r>
              <a:rPr lang="zh-CN" altLang="en-US" sz="2400" dirty="0">
                <a:solidFill>
                  <a:srgbClr val="800000"/>
                </a:solidFill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 </a:t>
            </a:r>
            <a:endParaRPr lang="en-US" altLang="zh-CN" sz="2400" dirty="0">
              <a:solidFill>
                <a:srgbClr val="800000"/>
              </a:solidFill>
              <a:latin typeface="Times" panose="02020603050405020304" pitchFamily="18" charset="0"/>
              <a:ea typeface="隶书" panose="02010509060101010101" pitchFamily="49" charset="-122"/>
              <a:cs typeface="Times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83" y="2664792"/>
            <a:ext cx="1512168" cy="2125324"/>
          </a:xfrm>
          <a:prstGeom prst="ellipse">
            <a:avLst/>
          </a:prstGeom>
          <a:ln w="9525">
            <a:solidFill>
              <a:srgbClr val="C0C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DBF5F9"/>
                </a:solidFill>
              </a14:hiddenFill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6911747" y="3026097"/>
            <a:ext cx="1743075" cy="2159000"/>
            <a:chOff x="76" y="0"/>
            <a:chExt cx="1098" cy="1360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77" y="0"/>
              <a:ext cx="1097" cy="990"/>
              <a:chOff x="0" y="0"/>
              <a:chExt cx="1097" cy="990"/>
            </a:xfrm>
          </p:grpSpPr>
          <p:sp>
            <p:nvSpPr>
              <p:cNvPr id="11" name="Oval 17"/>
              <p:cNvSpPr>
                <a:spLocks/>
              </p:cNvSpPr>
              <p:nvPr/>
            </p:nvSpPr>
            <p:spPr bwMode="auto">
              <a:xfrm>
                <a:off x="0" y="0"/>
                <a:ext cx="1097" cy="990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2" name="AutoShape 18"/>
              <p:cNvSpPr>
                <a:spLocks/>
              </p:cNvSpPr>
              <p:nvPr/>
            </p:nvSpPr>
            <p:spPr bwMode="auto">
              <a:xfrm>
                <a:off x="124" y="17"/>
                <a:ext cx="848" cy="37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1600" h="21600">
                    <a:moveTo>
                      <a:pt x="21273" y="12165"/>
                    </a:moveTo>
                    <a:lnTo>
                      <a:pt x="21535" y="13409"/>
                    </a:lnTo>
                    <a:lnTo>
                      <a:pt x="21600" y="14592"/>
                    </a:lnTo>
                    <a:lnTo>
                      <a:pt x="21502" y="15654"/>
                    </a:lnTo>
                    <a:lnTo>
                      <a:pt x="21224" y="16685"/>
                    </a:lnTo>
                    <a:lnTo>
                      <a:pt x="20799" y="17565"/>
                    </a:lnTo>
                    <a:lnTo>
                      <a:pt x="20259" y="18324"/>
                    </a:lnTo>
                    <a:lnTo>
                      <a:pt x="19556" y="19052"/>
                    </a:lnTo>
                    <a:lnTo>
                      <a:pt x="18755" y="19689"/>
                    </a:lnTo>
                    <a:lnTo>
                      <a:pt x="17856" y="20235"/>
                    </a:lnTo>
                    <a:lnTo>
                      <a:pt x="16858" y="20720"/>
                    </a:lnTo>
                    <a:lnTo>
                      <a:pt x="15812" y="21054"/>
                    </a:lnTo>
                    <a:lnTo>
                      <a:pt x="14651" y="21357"/>
                    </a:lnTo>
                    <a:lnTo>
                      <a:pt x="13473" y="21539"/>
                    </a:lnTo>
                    <a:lnTo>
                      <a:pt x="12999" y="21600"/>
                    </a:lnTo>
                    <a:lnTo>
                      <a:pt x="7783" y="21600"/>
                    </a:lnTo>
                    <a:lnTo>
                      <a:pt x="7718" y="21600"/>
                    </a:lnTo>
                    <a:lnTo>
                      <a:pt x="6688" y="21479"/>
                    </a:lnTo>
                    <a:lnTo>
                      <a:pt x="5690" y="21357"/>
                    </a:lnTo>
                    <a:lnTo>
                      <a:pt x="4742" y="21115"/>
                    </a:lnTo>
                    <a:lnTo>
                      <a:pt x="3843" y="20902"/>
                    </a:lnTo>
                    <a:lnTo>
                      <a:pt x="3041" y="20538"/>
                    </a:lnTo>
                    <a:lnTo>
                      <a:pt x="2306" y="20113"/>
                    </a:lnTo>
                    <a:lnTo>
                      <a:pt x="1668" y="19658"/>
                    </a:lnTo>
                    <a:lnTo>
                      <a:pt x="1096" y="19112"/>
                    </a:lnTo>
                    <a:lnTo>
                      <a:pt x="638" y="18445"/>
                    </a:lnTo>
                    <a:lnTo>
                      <a:pt x="294" y="17687"/>
                    </a:lnTo>
                    <a:lnTo>
                      <a:pt x="98" y="16807"/>
                    </a:lnTo>
                    <a:lnTo>
                      <a:pt x="0" y="15897"/>
                    </a:lnTo>
                    <a:lnTo>
                      <a:pt x="0" y="15775"/>
                    </a:lnTo>
                    <a:lnTo>
                      <a:pt x="65" y="14774"/>
                    </a:lnTo>
                    <a:lnTo>
                      <a:pt x="262" y="13530"/>
                    </a:lnTo>
                    <a:lnTo>
                      <a:pt x="834" y="11225"/>
                    </a:lnTo>
                    <a:lnTo>
                      <a:pt x="1537" y="9071"/>
                    </a:lnTo>
                    <a:lnTo>
                      <a:pt x="2404" y="7129"/>
                    </a:lnTo>
                    <a:lnTo>
                      <a:pt x="3336" y="5339"/>
                    </a:lnTo>
                    <a:lnTo>
                      <a:pt x="4415" y="3792"/>
                    </a:lnTo>
                    <a:lnTo>
                      <a:pt x="5576" y="2488"/>
                    </a:lnTo>
                    <a:lnTo>
                      <a:pt x="6786" y="1426"/>
                    </a:lnTo>
                    <a:lnTo>
                      <a:pt x="8127" y="637"/>
                    </a:lnTo>
                    <a:lnTo>
                      <a:pt x="9500" y="182"/>
                    </a:lnTo>
                    <a:lnTo>
                      <a:pt x="10906" y="0"/>
                    </a:lnTo>
                    <a:lnTo>
                      <a:pt x="12411" y="182"/>
                    </a:lnTo>
                    <a:lnTo>
                      <a:pt x="13850" y="698"/>
                    </a:lnTo>
                    <a:lnTo>
                      <a:pt x="15239" y="1608"/>
                    </a:lnTo>
                    <a:lnTo>
                      <a:pt x="16515" y="2730"/>
                    </a:lnTo>
                    <a:lnTo>
                      <a:pt x="17692" y="4156"/>
                    </a:lnTo>
                    <a:lnTo>
                      <a:pt x="18788" y="5885"/>
                    </a:lnTo>
                    <a:lnTo>
                      <a:pt x="19752" y="7766"/>
                    </a:lnTo>
                    <a:lnTo>
                      <a:pt x="20570" y="9860"/>
                    </a:lnTo>
                    <a:lnTo>
                      <a:pt x="21273" y="12165"/>
                    </a:lnTo>
                    <a:close/>
                    <a:moveTo>
                      <a:pt x="21273" y="12165"/>
                    </a:move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</p:grpSp>
        <p:sp>
          <p:nvSpPr>
            <p:cNvPr id="9" name="Rectangle 19"/>
            <p:cNvSpPr>
              <a:spLocks/>
            </p:cNvSpPr>
            <p:nvPr/>
          </p:nvSpPr>
          <p:spPr bwMode="auto">
            <a:xfrm>
              <a:off x="163" y="328"/>
              <a:ext cx="997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defRPr/>
              </a:pPr>
              <a:r>
                <a:rPr lang="en-US" altLang="zh-CN" sz="2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Quantum algorithms</a:t>
              </a:r>
            </a:p>
          </p:txBody>
        </p:sp>
        <p:sp>
          <p:nvSpPr>
            <p:cNvPr id="10" name="Oval 20"/>
            <p:cNvSpPr>
              <a:spLocks/>
            </p:cNvSpPr>
            <p:nvPr/>
          </p:nvSpPr>
          <p:spPr bwMode="auto">
            <a:xfrm>
              <a:off x="76" y="1041"/>
              <a:ext cx="1048" cy="319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3" name="Rectangle 62"/>
          <p:cNvSpPr>
            <a:spLocks/>
          </p:cNvSpPr>
          <p:nvPr/>
        </p:nvSpPr>
        <p:spPr bwMode="auto">
          <a:xfrm>
            <a:off x="5462361" y="4931891"/>
            <a:ext cx="27591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Solve some Hard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classical problems</a:t>
            </a:r>
          </a:p>
        </p:txBody>
      </p:sp>
      <p:pic>
        <p:nvPicPr>
          <p:cNvPr id="22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8" y="2698237"/>
            <a:ext cx="1439416" cy="2015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2361526" y="3002627"/>
            <a:ext cx="1795463" cy="2087563"/>
            <a:chOff x="81" y="0"/>
            <a:chExt cx="1131" cy="1315"/>
          </a:xfrm>
        </p:grpSpPr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81" y="0"/>
              <a:ext cx="1064" cy="973"/>
              <a:chOff x="0" y="0"/>
              <a:chExt cx="1064" cy="973"/>
            </a:xfrm>
          </p:grpSpPr>
          <p:sp>
            <p:nvSpPr>
              <p:cNvPr id="27" name="Oval 11"/>
              <p:cNvSpPr>
                <a:spLocks/>
              </p:cNvSpPr>
              <p:nvPr/>
            </p:nvSpPr>
            <p:spPr bwMode="auto">
              <a:xfrm>
                <a:off x="0" y="0"/>
                <a:ext cx="1064" cy="973"/>
              </a:xfrm>
              <a:prstGeom prst="ellipse">
                <a:avLst/>
              </a:prstGeom>
              <a:gradFill rotWithShape="0">
                <a:gsLst>
                  <a:gs pos="0">
                    <a:srgbClr val="FF0137"/>
                  </a:gs>
                  <a:gs pos="100000">
                    <a:srgbClr val="3E000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8" name="AutoShape 12"/>
              <p:cNvSpPr>
                <a:spLocks/>
              </p:cNvSpPr>
              <p:nvPr/>
            </p:nvSpPr>
            <p:spPr bwMode="auto">
              <a:xfrm>
                <a:off x="122" y="16"/>
                <a:ext cx="820" cy="3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w 21600"/>
                  <a:gd name="T85" fmla="*/ 0 h 21600"/>
                  <a:gd name="T86" fmla="*/ 0 w 21600"/>
                  <a:gd name="T87" fmla="*/ 0 h 21600"/>
                  <a:gd name="T88" fmla="*/ 0 w 21600"/>
                  <a:gd name="T89" fmla="*/ 0 h 21600"/>
                  <a:gd name="T90" fmla="*/ 0 w 21600"/>
                  <a:gd name="T91" fmla="*/ 0 h 21600"/>
                  <a:gd name="T92" fmla="*/ 0 w 21600"/>
                  <a:gd name="T93" fmla="*/ 0 h 21600"/>
                  <a:gd name="T94" fmla="*/ 0 w 21600"/>
                  <a:gd name="T95" fmla="*/ 0 h 21600"/>
                  <a:gd name="T96" fmla="*/ 0 w 21600"/>
                  <a:gd name="T97" fmla="*/ 0 h 21600"/>
                  <a:gd name="T98" fmla="*/ 0 w 21600"/>
                  <a:gd name="T99" fmla="*/ 0 h 21600"/>
                  <a:gd name="T100" fmla="*/ 0 w 21600"/>
                  <a:gd name="T101" fmla="*/ 0 h 21600"/>
                  <a:gd name="T102" fmla="*/ 0 w 21600"/>
                  <a:gd name="T103" fmla="*/ 0 h 216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1600" h="21600">
                    <a:moveTo>
                      <a:pt x="21273" y="12165"/>
                    </a:moveTo>
                    <a:lnTo>
                      <a:pt x="21535" y="13409"/>
                    </a:lnTo>
                    <a:lnTo>
                      <a:pt x="21600" y="14592"/>
                    </a:lnTo>
                    <a:lnTo>
                      <a:pt x="21502" y="15654"/>
                    </a:lnTo>
                    <a:lnTo>
                      <a:pt x="21224" y="16685"/>
                    </a:lnTo>
                    <a:lnTo>
                      <a:pt x="20799" y="17565"/>
                    </a:lnTo>
                    <a:lnTo>
                      <a:pt x="20259" y="18324"/>
                    </a:lnTo>
                    <a:lnTo>
                      <a:pt x="19556" y="19052"/>
                    </a:lnTo>
                    <a:lnTo>
                      <a:pt x="18755" y="19689"/>
                    </a:lnTo>
                    <a:lnTo>
                      <a:pt x="17856" y="20235"/>
                    </a:lnTo>
                    <a:lnTo>
                      <a:pt x="16858" y="20720"/>
                    </a:lnTo>
                    <a:lnTo>
                      <a:pt x="15812" y="21054"/>
                    </a:lnTo>
                    <a:lnTo>
                      <a:pt x="14651" y="21357"/>
                    </a:lnTo>
                    <a:lnTo>
                      <a:pt x="13473" y="21539"/>
                    </a:lnTo>
                    <a:lnTo>
                      <a:pt x="12999" y="21600"/>
                    </a:lnTo>
                    <a:lnTo>
                      <a:pt x="7783" y="21600"/>
                    </a:lnTo>
                    <a:lnTo>
                      <a:pt x="7718" y="21600"/>
                    </a:lnTo>
                    <a:lnTo>
                      <a:pt x="6688" y="21479"/>
                    </a:lnTo>
                    <a:lnTo>
                      <a:pt x="5690" y="21357"/>
                    </a:lnTo>
                    <a:lnTo>
                      <a:pt x="4742" y="21115"/>
                    </a:lnTo>
                    <a:lnTo>
                      <a:pt x="3843" y="20902"/>
                    </a:lnTo>
                    <a:lnTo>
                      <a:pt x="3041" y="20538"/>
                    </a:lnTo>
                    <a:lnTo>
                      <a:pt x="2306" y="20113"/>
                    </a:lnTo>
                    <a:lnTo>
                      <a:pt x="1668" y="19658"/>
                    </a:lnTo>
                    <a:lnTo>
                      <a:pt x="1096" y="19112"/>
                    </a:lnTo>
                    <a:lnTo>
                      <a:pt x="638" y="18445"/>
                    </a:lnTo>
                    <a:lnTo>
                      <a:pt x="294" y="17687"/>
                    </a:lnTo>
                    <a:lnTo>
                      <a:pt x="98" y="16807"/>
                    </a:lnTo>
                    <a:lnTo>
                      <a:pt x="0" y="15897"/>
                    </a:lnTo>
                    <a:lnTo>
                      <a:pt x="0" y="15775"/>
                    </a:lnTo>
                    <a:lnTo>
                      <a:pt x="65" y="14774"/>
                    </a:lnTo>
                    <a:lnTo>
                      <a:pt x="262" y="13530"/>
                    </a:lnTo>
                    <a:lnTo>
                      <a:pt x="834" y="11225"/>
                    </a:lnTo>
                    <a:lnTo>
                      <a:pt x="1537" y="9071"/>
                    </a:lnTo>
                    <a:lnTo>
                      <a:pt x="2404" y="7129"/>
                    </a:lnTo>
                    <a:lnTo>
                      <a:pt x="3336" y="5339"/>
                    </a:lnTo>
                    <a:lnTo>
                      <a:pt x="4415" y="3792"/>
                    </a:lnTo>
                    <a:lnTo>
                      <a:pt x="5576" y="2488"/>
                    </a:lnTo>
                    <a:lnTo>
                      <a:pt x="6786" y="1426"/>
                    </a:lnTo>
                    <a:lnTo>
                      <a:pt x="8127" y="637"/>
                    </a:lnTo>
                    <a:lnTo>
                      <a:pt x="9500" y="182"/>
                    </a:lnTo>
                    <a:lnTo>
                      <a:pt x="10906" y="0"/>
                    </a:lnTo>
                    <a:lnTo>
                      <a:pt x="12411" y="182"/>
                    </a:lnTo>
                    <a:lnTo>
                      <a:pt x="13850" y="698"/>
                    </a:lnTo>
                    <a:lnTo>
                      <a:pt x="15239" y="1608"/>
                    </a:lnTo>
                    <a:lnTo>
                      <a:pt x="16515" y="2730"/>
                    </a:lnTo>
                    <a:lnTo>
                      <a:pt x="17692" y="4156"/>
                    </a:lnTo>
                    <a:lnTo>
                      <a:pt x="18788" y="5885"/>
                    </a:lnTo>
                    <a:lnTo>
                      <a:pt x="19752" y="7766"/>
                    </a:lnTo>
                    <a:lnTo>
                      <a:pt x="20570" y="9860"/>
                    </a:lnTo>
                    <a:lnTo>
                      <a:pt x="21273" y="12165"/>
                    </a:lnTo>
                    <a:close/>
                    <a:moveTo>
                      <a:pt x="21273" y="12165"/>
                    </a:moveTo>
                  </a:path>
                </a:pathLst>
              </a:custGeom>
              <a:gradFill rotWithShape="0">
                <a:gsLst>
                  <a:gs pos="0">
                    <a:srgbClr val="1F497D"/>
                  </a:gs>
                  <a:gs pos="100000">
                    <a:srgbClr val="FF013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</p:grp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165" y="291"/>
              <a:ext cx="1047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defRPr/>
              </a:pPr>
              <a:r>
                <a:rPr lang="en-US" altLang="zh-CN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Quantum simulations</a:t>
              </a:r>
            </a:p>
          </p:txBody>
        </p:sp>
        <p:sp>
          <p:nvSpPr>
            <p:cNvPr id="26" name="Oval 14"/>
            <p:cNvSpPr>
              <a:spLocks/>
            </p:cNvSpPr>
            <p:nvPr/>
          </p:nvSpPr>
          <p:spPr bwMode="auto">
            <a:xfrm>
              <a:off x="84" y="1005"/>
              <a:ext cx="1017" cy="31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416838" y="473022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A medium-scale quantum simulation with 30 to 100 qubits  can exceed the limitations of classical computing!  </a:t>
            </a:r>
          </a:p>
        </p:txBody>
      </p:sp>
    </p:spTree>
    <p:extLst>
      <p:ext uri="{BB962C8B-B14F-4D97-AF65-F5344CB8AC3E}">
        <p14:creationId xmlns:p14="http://schemas.microsoft.com/office/powerpoint/2010/main" val="31436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implementation of QC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27" y="4717071"/>
            <a:ext cx="1655960" cy="12987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01994" y="5012104"/>
            <a:ext cx="646651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C7004A"/>
                </a:solidFill>
                <a:latin typeface="Times New Roman" panose="02020603050405020304" pitchFamily="18" charset="0"/>
              </a:rPr>
              <a:t>DiVincenzo</a:t>
            </a:r>
            <a:r>
              <a:rPr lang="en-US" altLang="zh-CN" dirty="0" smtClean="0">
                <a:solidFill>
                  <a:srgbClr val="C7004A"/>
                </a:solidFill>
                <a:latin typeface="Times New Roman" panose="02020603050405020304" pitchFamily="18" charset="0"/>
              </a:rPr>
              <a:t> D.P., </a:t>
            </a:r>
            <a:r>
              <a:rPr lang="en-US" altLang="zh-CN" dirty="0" err="1" smtClean="0">
                <a:solidFill>
                  <a:srgbClr val="C7004A"/>
                </a:solidFill>
                <a:latin typeface="Times New Roman" panose="02020603050405020304" pitchFamily="18" charset="0"/>
              </a:rPr>
              <a:t>Fortschr</a:t>
            </a:r>
            <a:r>
              <a:rPr lang="en-US" altLang="zh-CN" dirty="0" smtClean="0">
                <a:solidFill>
                  <a:srgbClr val="C7004A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dirty="0" err="1" smtClean="0">
                <a:solidFill>
                  <a:srgbClr val="C7004A"/>
                </a:solidFill>
                <a:latin typeface="Times New Roman" panose="02020603050405020304" pitchFamily="18" charset="0"/>
              </a:rPr>
              <a:t>Physik</a:t>
            </a:r>
            <a:r>
              <a:rPr lang="en-US" altLang="zh-CN" dirty="0" smtClean="0">
                <a:solidFill>
                  <a:srgbClr val="C7004A"/>
                </a:solidFill>
                <a:latin typeface="Times New Roman" panose="02020603050405020304" pitchFamily="18" charset="0"/>
              </a:rPr>
              <a:t>,  48 (9-11), 771 </a:t>
            </a:r>
            <a:r>
              <a:rPr lang="en-US" altLang="zh-CN" dirty="0" smtClean="0">
                <a:solidFill>
                  <a:srgbClr val="C7004A"/>
                </a:solidFill>
              </a:rPr>
              <a:t>–</a:t>
            </a:r>
            <a:r>
              <a:rPr lang="en-US" altLang="zh-CN" dirty="0" smtClean="0">
                <a:solidFill>
                  <a:srgbClr val="C7004A"/>
                </a:solidFill>
                <a:latin typeface="Times New Roman" panose="02020603050405020304" pitchFamily="18" charset="0"/>
              </a:rPr>
              <a:t> 783 (2000)</a:t>
            </a:r>
          </a:p>
          <a:p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 Physical Implementation of Quantum Computation</a:t>
            </a:r>
            <a:endParaRPr lang="en-US" altLang="zh-CN" dirty="0">
              <a:solidFill>
                <a:srgbClr val="C7004A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27489" y="1782936"/>
            <a:ext cx="6902080" cy="2830308"/>
            <a:chOff x="1524967" y="3306936"/>
            <a:chExt cx="6902080" cy="283030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80083">
              <a:off x="2016196" y="3893644"/>
              <a:ext cx="1244309" cy="1136640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524967" y="3306936"/>
              <a:ext cx="6902080" cy="2830308"/>
              <a:chOff x="0" y="3124308"/>
              <a:chExt cx="6902080" cy="2830308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29000"/>
                <a:ext cx="2261736" cy="2261736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3413350" y="3227309"/>
                <a:ext cx="2323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err="1" smtClean="0">
                    <a:solidFill>
                      <a:srgbClr val="1800C7"/>
                    </a:solidFill>
                    <a:latin typeface="Times New Roman" panose="02020603050405020304" pitchFamily="18" charset="0"/>
                  </a:rPr>
                  <a:t>DiVincenzo</a:t>
                </a:r>
                <a:r>
                  <a:rPr lang="en-US" altLang="zh-CN" dirty="0" err="1" smtClean="0">
                    <a:solidFill>
                      <a:srgbClr val="1800C7"/>
                    </a:solidFill>
                  </a:rPr>
                  <a:t>’</a:t>
                </a:r>
                <a:r>
                  <a:rPr lang="en-US" altLang="zh-CN" dirty="0" err="1" smtClean="0">
                    <a:solidFill>
                      <a:srgbClr val="1800C7"/>
                    </a:solidFill>
                    <a:latin typeface="Times New Roman" panose="02020603050405020304" pitchFamily="18" charset="0"/>
                  </a:rPr>
                  <a:t>s</a:t>
                </a:r>
                <a:r>
                  <a:rPr lang="en-US" altLang="zh-CN" dirty="0" smtClean="0">
                    <a:solidFill>
                      <a:srgbClr val="1800C7"/>
                    </a:solidFill>
                    <a:latin typeface="Times New Roman" panose="02020603050405020304" pitchFamily="18" charset="0"/>
                  </a:rPr>
                  <a:t> 5 criteria</a:t>
                </a:r>
                <a:endParaRPr lang="en-US" altLang="zh-CN" dirty="0">
                  <a:solidFill>
                    <a:srgbClr val="1800C7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左箭头标注 9"/>
              <p:cNvSpPr/>
              <p:nvPr/>
            </p:nvSpPr>
            <p:spPr>
              <a:xfrm>
                <a:off x="2568290" y="3124308"/>
                <a:ext cx="4333790" cy="2774973"/>
              </a:xfrm>
              <a:prstGeom prst="leftArrowCallout">
                <a:avLst>
                  <a:gd name="adj1" fmla="val 13566"/>
                  <a:gd name="adj2" fmla="val 6810"/>
                  <a:gd name="adj3" fmla="val 7882"/>
                  <a:gd name="adj4" fmla="val 94704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044423" y="3553959"/>
                <a:ext cx="3857657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Well-defined qubits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Initialization to a pure state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 coherence times</a:t>
                </a:r>
                <a:endPara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Universal set of quantum gates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Qubit-specific measurement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9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>
          <a:xfrm>
            <a:off x="533400" y="169863"/>
            <a:ext cx="8001000" cy="520700"/>
          </a:xfrm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systems for QC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fld id="{9C0938AB-9F0D-4CCF-8972-B8A10CD0666F}" type="slidenum">
              <a:rPr lang="zh-CN" altLang="en-US" smtClean="0">
                <a:solidFill>
                  <a:srgbClr val="000000"/>
                </a:solidFill>
              </a:rPr>
              <a:pPr/>
              <a:t>22</a:t>
            </a:fld>
            <a:endParaRPr lang="zh-CN" altLang="en-US" smtClean="0">
              <a:solidFill>
                <a:srgbClr val="000000"/>
              </a:solidFill>
            </a:endParaRPr>
          </a:p>
        </p:txBody>
      </p:sp>
      <p:pic>
        <p:nvPicPr>
          <p:cNvPr id="29700" name="图片 4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765175"/>
            <a:ext cx="36004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Schematic setup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606925"/>
            <a:ext cx="36004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图片 8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686050"/>
            <a:ext cx="36004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图片 10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679950"/>
            <a:ext cx="36004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文本框 11"/>
          <p:cNvSpPr txBox="1">
            <a:spLocks noChangeArrowheads="1"/>
          </p:cNvSpPr>
          <p:nvPr/>
        </p:nvSpPr>
        <p:spPr bwMode="auto">
          <a:xfrm>
            <a:off x="604398" y="2236409"/>
            <a:ext cx="25683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rPr>
              <a:t>Superconducting Qubit</a:t>
            </a:r>
            <a:endParaRPr lang="zh-CN" altLang="en-US" sz="2000" dirty="0">
              <a:latin typeface="Times" panose="02020603050405020304" pitchFamily="18" charset="0"/>
              <a:ea typeface="隶书" panose="020105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29705" name="文本框 14"/>
          <p:cNvSpPr txBox="1">
            <a:spLocks noChangeArrowheads="1"/>
          </p:cNvSpPr>
          <p:nvPr/>
        </p:nvSpPr>
        <p:spPr bwMode="auto">
          <a:xfrm>
            <a:off x="1433151" y="4188160"/>
            <a:ext cx="910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defRPr>
            </a:lvl1pPr>
            <a:lvl2pPr marL="742950" indent="-28575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Photon</a:t>
            </a:r>
            <a:endParaRPr lang="zh-CN" altLang="en-US" dirty="0"/>
          </a:p>
        </p:txBody>
      </p:sp>
      <p:sp>
        <p:nvSpPr>
          <p:cNvPr id="29706" name="文本框 15"/>
          <p:cNvSpPr txBox="1">
            <a:spLocks noChangeArrowheads="1"/>
          </p:cNvSpPr>
          <p:nvPr/>
        </p:nvSpPr>
        <p:spPr bwMode="auto">
          <a:xfrm>
            <a:off x="1128292" y="6139911"/>
            <a:ext cx="15205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defRPr>
            </a:lvl1pPr>
            <a:lvl2pPr marL="742950" indent="-28575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Trapped ions</a:t>
            </a:r>
            <a:endParaRPr lang="zh-CN" altLang="en-US" dirty="0"/>
          </a:p>
        </p:txBody>
      </p:sp>
      <p:sp>
        <p:nvSpPr>
          <p:cNvPr id="29707" name="文本框 16"/>
          <p:cNvSpPr txBox="1">
            <a:spLocks noChangeArrowheads="1"/>
          </p:cNvSpPr>
          <p:nvPr/>
        </p:nvSpPr>
        <p:spPr bwMode="auto">
          <a:xfrm>
            <a:off x="6160988" y="6139911"/>
            <a:ext cx="16289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defRPr>
            </a:lvl1pPr>
            <a:lvl2pPr marL="742950" indent="-28575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Quantum dots</a:t>
            </a:r>
            <a:endParaRPr lang="zh-CN" altLang="en-US" dirty="0"/>
          </a:p>
        </p:txBody>
      </p:sp>
      <p:pic>
        <p:nvPicPr>
          <p:cNvPr id="29708" name="图片 12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686050"/>
            <a:ext cx="36004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文本框 18"/>
          <p:cNvSpPr txBox="1">
            <a:spLocks noChangeArrowheads="1"/>
          </p:cNvSpPr>
          <p:nvPr/>
        </p:nvSpPr>
        <p:spPr bwMode="auto">
          <a:xfrm>
            <a:off x="5708044" y="4188160"/>
            <a:ext cx="2534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defRPr>
            </a:lvl1pPr>
            <a:lvl2pPr marL="742950" indent="-28575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NV centers in </a:t>
            </a:r>
            <a:r>
              <a:rPr lang="en-US" altLang="zh-CN" dirty="0" err="1"/>
              <a:t>diamons</a:t>
            </a:r>
            <a:endParaRPr lang="zh-CN" altLang="en-US" dirty="0"/>
          </a:p>
        </p:txBody>
      </p:sp>
      <p:pic>
        <p:nvPicPr>
          <p:cNvPr id="29710" name="图片 17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42950"/>
            <a:ext cx="36004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文本框 23"/>
          <p:cNvSpPr txBox="1">
            <a:spLocks noChangeArrowheads="1"/>
          </p:cNvSpPr>
          <p:nvPr/>
        </p:nvSpPr>
        <p:spPr bwMode="auto">
          <a:xfrm>
            <a:off x="5646424" y="2236409"/>
            <a:ext cx="2658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>
                <a:latin typeface="Times" panose="02020603050405020304" pitchFamily="18" charset="0"/>
                <a:ea typeface="隶书" panose="02010509060101010101" pitchFamily="49" charset="-122"/>
                <a:cs typeface="Times" panose="02020603050405020304" pitchFamily="18" charset="0"/>
              </a:defRPr>
            </a:lvl1pPr>
            <a:lvl2pPr marL="742950" indent="-28575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Single molecule magnet</a:t>
            </a:r>
            <a:endParaRPr lang="zh-CN" altLang="en-US" dirty="0"/>
          </a:p>
        </p:txBody>
      </p:sp>
      <p:sp>
        <p:nvSpPr>
          <p:cNvPr id="29712" name="文本框 21"/>
          <p:cNvSpPr txBox="1">
            <a:spLocks noChangeArrowheads="1"/>
          </p:cNvSpPr>
          <p:nvPr/>
        </p:nvSpPr>
        <p:spPr bwMode="auto">
          <a:xfrm>
            <a:off x="0" y="6571041"/>
            <a:ext cx="5743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Pictures from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464,</a:t>
            </a:r>
            <a:r>
              <a:rPr lang="zh-CN" altLang="en-US" sz="1600" dirty="0">
                <a:latin typeface="Times New Roman" panose="02020603050405020304" pitchFamily="18" charset="0"/>
                <a:ea typeface="隶书" panose="02010509060101010101" pitchFamily="49" charset="-122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(2010) and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344, 1135 (2014)</a:t>
            </a:r>
            <a:endParaRPr lang="zh-CN" altLang="en-US" sz="1600" dirty="0"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588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635250"/>
            <a:ext cx="25733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ZoneTexte 30"/>
          <p:cNvSpPr txBox="1">
            <a:spLocks noChangeArrowheads="1"/>
          </p:cNvSpPr>
          <p:nvPr/>
        </p:nvSpPr>
        <p:spPr bwMode="auto">
          <a:xfrm>
            <a:off x="473075" y="4578350"/>
            <a:ext cx="4575175" cy="1477328"/>
          </a:xfrm>
          <a:prstGeom prst="rect">
            <a:avLst/>
          </a:prstGeom>
          <a:solidFill>
            <a:schemeClr val="accent6">
              <a:lumMod val="20000"/>
              <a:lumOff val="80000"/>
              <a:alpha val="63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性质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室温下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的长量子</a:t>
            </a: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相干时间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光学手段制备初态和读出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磁共振手段实现量子态操控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与其他量子系统可连接</a:t>
            </a:r>
            <a:endParaRPr lang="en-US" altLang="zh-CN" dirty="0" smtClean="0">
              <a:solidFill>
                <a:srgbClr val="0070C0"/>
              </a:solidFill>
              <a:latin typeface="隶书" pitchFamily="49" charset="-122"/>
              <a:ea typeface="隶书" pitchFamily="49" charset="-122"/>
              <a:cs typeface="Times New Roman" pitchFamily="18" charset="0"/>
            </a:endParaRPr>
          </a:p>
        </p:txBody>
      </p:sp>
      <p:sp>
        <p:nvSpPr>
          <p:cNvPr id="140293" name="矩形 62"/>
          <p:cNvSpPr>
            <a:spLocks noChangeArrowheads="1"/>
          </p:cNvSpPr>
          <p:nvPr/>
        </p:nvSpPr>
        <p:spPr bwMode="auto">
          <a:xfrm>
            <a:off x="304800" y="1684338"/>
            <a:ext cx="4772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由一个替位的</a:t>
            </a:r>
            <a:r>
              <a:rPr lang="zh-CN" altLang="en-US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氮</a:t>
            </a:r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(Nitrogen)</a:t>
            </a:r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和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一个邻位</a:t>
            </a:r>
            <a:r>
              <a:rPr lang="zh-CN" altLang="en-US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空位</a:t>
            </a:r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(Vacancy)</a:t>
            </a:r>
            <a:r>
              <a:rPr lang="zh-CN" altLang="en-US" dirty="0">
                <a:solidFill>
                  <a:srgbClr val="00000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组成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(</a:t>
            </a:r>
            <a:r>
              <a:rPr lang="zh-CN" altLang="en-US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简称</a:t>
            </a:r>
            <a:r>
              <a:rPr lang="en-US" altLang="zh-CN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NV</a:t>
            </a:r>
            <a:r>
              <a:rPr lang="zh-CN" altLang="en-US" dirty="0">
                <a:solidFill>
                  <a:srgbClr val="0070C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色心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隶书" pitchFamily="49" charset="-122"/>
                <a:cs typeface="Times New Roman" pitchFamily="18" charset="0"/>
              </a:rPr>
              <a:t>)</a:t>
            </a:r>
          </a:p>
        </p:txBody>
      </p:sp>
      <p:sp>
        <p:nvSpPr>
          <p:cNvPr id="140294" name="矩形 3"/>
          <p:cNvSpPr>
            <a:spLocks noChangeArrowheads="1"/>
          </p:cNvSpPr>
          <p:nvPr/>
        </p:nvSpPr>
        <p:spPr bwMode="auto">
          <a:xfrm>
            <a:off x="523875" y="980728"/>
            <a:ext cx="8020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 center in diamond</a:t>
            </a:r>
            <a:endParaRPr lang="en-US" altLang="zh-CN" sz="3200" b="1" dirty="0">
              <a:latin typeface="Times New Roman" pitchFamily="18" charset="0"/>
              <a:ea typeface="隶书" pitchFamily="49" charset="-122"/>
              <a:cs typeface="Times New Roman" pitchFamily="18" charset="0"/>
            </a:endParaRPr>
          </a:p>
        </p:txBody>
      </p:sp>
      <p:cxnSp>
        <p:nvCxnSpPr>
          <p:cNvPr id="12" name="Connecteur droit 5"/>
          <p:cNvCxnSpPr/>
          <p:nvPr/>
        </p:nvCxnSpPr>
        <p:spPr>
          <a:xfrm>
            <a:off x="5862638" y="6065838"/>
            <a:ext cx="1000125" cy="1587"/>
          </a:xfrm>
          <a:prstGeom prst="line">
            <a:avLst/>
          </a:prstGeom>
          <a:ln>
            <a:solidFill>
              <a:srgbClr val="A5002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6"/>
          <p:cNvCxnSpPr/>
          <p:nvPr/>
        </p:nvCxnSpPr>
        <p:spPr>
          <a:xfrm>
            <a:off x="5862638" y="5137150"/>
            <a:ext cx="1000125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7"/>
          <p:cNvCxnSpPr/>
          <p:nvPr/>
        </p:nvCxnSpPr>
        <p:spPr>
          <a:xfrm>
            <a:off x="5862638" y="5280025"/>
            <a:ext cx="1000125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8"/>
          <p:cNvCxnSpPr/>
          <p:nvPr/>
        </p:nvCxnSpPr>
        <p:spPr>
          <a:xfrm>
            <a:off x="5773738" y="2597150"/>
            <a:ext cx="1077912" cy="1588"/>
          </a:xfrm>
          <a:prstGeom prst="line">
            <a:avLst/>
          </a:prstGeom>
          <a:ln w="762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9"/>
          <p:cNvCxnSpPr/>
          <p:nvPr/>
        </p:nvCxnSpPr>
        <p:spPr>
          <a:xfrm>
            <a:off x="7927975" y="3471863"/>
            <a:ext cx="1077913" cy="1587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0"/>
          <p:cNvCxnSpPr/>
          <p:nvPr/>
        </p:nvCxnSpPr>
        <p:spPr>
          <a:xfrm rot="5400000">
            <a:off x="4433887" y="4351338"/>
            <a:ext cx="3287713" cy="1588"/>
          </a:xfrm>
          <a:prstGeom prst="straightConnector1">
            <a:avLst/>
          </a:prstGeom>
          <a:ln w="57150">
            <a:solidFill>
              <a:srgbClr val="A50021"/>
            </a:solidFill>
            <a:headEnd type="arrow"/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0301" name="ZoneTexte 11"/>
          <p:cNvSpPr txBox="1">
            <a:spLocks noChangeArrowheads="1"/>
          </p:cNvSpPr>
          <p:nvPr/>
        </p:nvSpPr>
        <p:spPr bwMode="auto">
          <a:xfrm>
            <a:off x="5005388" y="3379788"/>
            <a:ext cx="1793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mtClean="0">
                <a:solidFill>
                  <a:srgbClr val="000000"/>
                </a:solidFill>
              </a:rPr>
              <a:t>637nm</a:t>
            </a:r>
            <a:endParaRPr lang="fr-FR" altLang="zh-CN" smtClean="0">
              <a:solidFill>
                <a:srgbClr val="000000"/>
              </a:solidFill>
            </a:endParaRPr>
          </a:p>
        </p:txBody>
      </p:sp>
      <p:sp>
        <p:nvSpPr>
          <p:cNvPr id="140302" name="ZoneTexte 12"/>
          <p:cNvSpPr txBox="1">
            <a:spLocks noChangeArrowheads="1"/>
          </p:cNvSpPr>
          <p:nvPr/>
        </p:nvSpPr>
        <p:spPr bwMode="auto">
          <a:xfrm>
            <a:off x="5005388" y="1919288"/>
            <a:ext cx="57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z="2400" b="1" baseline="30000" smtClean="0">
                <a:solidFill>
                  <a:srgbClr val="000000"/>
                </a:solidFill>
              </a:rPr>
              <a:t>3</a:t>
            </a:r>
            <a:r>
              <a:rPr lang="de-DE" altLang="zh-CN" sz="2400" b="1" smtClean="0">
                <a:solidFill>
                  <a:srgbClr val="000000"/>
                </a:solidFill>
              </a:rPr>
              <a:t>E</a:t>
            </a:r>
            <a:endParaRPr lang="fr-FR" altLang="zh-CN" sz="2400" b="1" smtClean="0">
              <a:solidFill>
                <a:srgbClr val="000000"/>
              </a:solidFill>
            </a:endParaRPr>
          </a:p>
        </p:txBody>
      </p:sp>
      <p:sp>
        <p:nvSpPr>
          <p:cNvPr id="140303" name="ZoneTexte 13"/>
          <p:cNvSpPr txBox="1">
            <a:spLocks noChangeArrowheads="1"/>
          </p:cNvSpPr>
          <p:nvPr/>
        </p:nvSpPr>
        <p:spPr bwMode="auto">
          <a:xfrm>
            <a:off x="7434263" y="3243263"/>
            <a:ext cx="823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z="2400" b="1" baseline="30000" smtClean="0">
                <a:solidFill>
                  <a:srgbClr val="000000"/>
                </a:solidFill>
              </a:rPr>
              <a:t>1</a:t>
            </a:r>
            <a:r>
              <a:rPr lang="de-DE" altLang="zh-CN" sz="2400" b="1" smtClean="0">
                <a:solidFill>
                  <a:srgbClr val="000000"/>
                </a:solidFill>
              </a:rPr>
              <a:t>A</a:t>
            </a:r>
            <a:endParaRPr lang="fr-FR" altLang="zh-CN" sz="2400" b="1" smtClean="0">
              <a:solidFill>
                <a:srgbClr val="000000"/>
              </a:solidFill>
            </a:endParaRPr>
          </a:p>
        </p:txBody>
      </p:sp>
      <p:sp>
        <p:nvSpPr>
          <p:cNvPr id="140304" name="ZoneTexte 14"/>
          <p:cNvSpPr txBox="1">
            <a:spLocks noChangeArrowheads="1"/>
          </p:cNvSpPr>
          <p:nvPr/>
        </p:nvSpPr>
        <p:spPr bwMode="auto">
          <a:xfrm>
            <a:off x="5005388" y="499110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z="2400" b="1" baseline="30000" smtClean="0">
                <a:solidFill>
                  <a:srgbClr val="000000"/>
                </a:solidFill>
              </a:rPr>
              <a:t>3</a:t>
            </a:r>
            <a:r>
              <a:rPr lang="de-DE" altLang="zh-CN" sz="2400" b="1" smtClean="0">
                <a:solidFill>
                  <a:srgbClr val="000000"/>
                </a:solidFill>
              </a:rPr>
              <a:t>A</a:t>
            </a:r>
            <a:endParaRPr lang="fr-FR" altLang="zh-CN" sz="2400" b="1" smtClean="0">
              <a:solidFill>
                <a:srgbClr val="000000"/>
              </a:solidFill>
            </a:endParaRPr>
          </a:p>
        </p:txBody>
      </p:sp>
      <p:cxnSp>
        <p:nvCxnSpPr>
          <p:cNvPr id="23" name="Connecteur droit avec flèche 15"/>
          <p:cNvCxnSpPr/>
          <p:nvPr/>
        </p:nvCxnSpPr>
        <p:spPr>
          <a:xfrm rot="16200000" flipH="1">
            <a:off x="6142038" y="5673725"/>
            <a:ext cx="719138" cy="20637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0306" name="ZoneTexte 16"/>
          <p:cNvSpPr txBox="1">
            <a:spLocks noChangeArrowheads="1"/>
          </p:cNvSpPr>
          <p:nvPr/>
        </p:nvSpPr>
        <p:spPr bwMode="auto">
          <a:xfrm>
            <a:off x="5568950" y="5880100"/>
            <a:ext cx="204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mtClean="0">
                <a:solidFill>
                  <a:srgbClr val="000000"/>
                </a:solidFill>
              </a:rPr>
              <a:t>0</a:t>
            </a:r>
            <a:endParaRPr lang="fr-FR" altLang="zh-CN" smtClean="0">
              <a:solidFill>
                <a:srgbClr val="000000"/>
              </a:solidFill>
            </a:endParaRPr>
          </a:p>
        </p:txBody>
      </p:sp>
      <p:cxnSp>
        <p:nvCxnSpPr>
          <p:cNvPr id="25" name="Connecteur droit avec flèche 19"/>
          <p:cNvCxnSpPr/>
          <p:nvPr/>
        </p:nvCxnSpPr>
        <p:spPr>
          <a:xfrm>
            <a:off x="6953250" y="2135188"/>
            <a:ext cx="1385888" cy="128905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0"/>
          <p:cNvCxnSpPr/>
          <p:nvPr/>
        </p:nvCxnSpPr>
        <p:spPr>
          <a:xfrm rot="5400000">
            <a:off x="6621463" y="4124325"/>
            <a:ext cx="2468562" cy="127158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1"/>
          <p:cNvSpPr/>
          <p:nvPr/>
        </p:nvSpPr>
        <p:spPr>
          <a:xfrm>
            <a:off x="7005638" y="5581650"/>
            <a:ext cx="306387" cy="20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40310" name="ZoneTexte 22"/>
          <p:cNvSpPr txBox="1">
            <a:spLocks noChangeArrowheads="1"/>
          </p:cNvSpPr>
          <p:nvPr/>
        </p:nvSpPr>
        <p:spPr bwMode="auto">
          <a:xfrm>
            <a:off x="6594475" y="5507038"/>
            <a:ext cx="97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z="1600" smtClean="0">
                <a:solidFill>
                  <a:srgbClr val="000000"/>
                </a:solidFill>
              </a:rPr>
              <a:t>2.87 GHz</a:t>
            </a:r>
            <a:endParaRPr lang="fr-FR" altLang="zh-CN" sz="1600" smtClean="0">
              <a:solidFill>
                <a:srgbClr val="000000"/>
              </a:solidFill>
            </a:endParaRPr>
          </a:p>
        </p:txBody>
      </p:sp>
      <p:cxnSp>
        <p:nvCxnSpPr>
          <p:cNvPr id="31" name="Connecteur droit 23"/>
          <p:cNvCxnSpPr/>
          <p:nvPr/>
        </p:nvCxnSpPr>
        <p:spPr>
          <a:xfrm>
            <a:off x="5773738" y="1827213"/>
            <a:ext cx="1077912" cy="1587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24"/>
          <p:cNvCxnSpPr/>
          <p:nvPr/>
        </p:nvCxnSpPr>
        <p:spPr>
          <a:xfrm>
            <a:off x="5773738" y="2135188"/>
            <a:ext cx="1077912" cy="1587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25"/>
          <p:cNvCxnSpPr/>
          <p:nvPr/>
        </p:nvCxnSpPr>
        <p:spPr>
          <a:xfrm>
            <a:off x="7005638" y="1827213"/>
            <a:ext cx="1639887" cy="154463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89"/>
          <p:cNvCxnSpPr/>
          <p:nvPr/>
        </p:nvCxnSpPr>
        <p:spPr>
          <a:xfrm rot="5400000" flipH="1" flipV="1">
            <a:off x="5203031" y="3620294"/>
            <a:ext cx="2746375" cy="158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0315" name="ZoneTexte 28"/>
          <p:cNvSpPr txBox="1">
            <a:spLocks noChangeArrowheads="1"/>
          </p:cNvSpPr>
          <p:nvPr/>
        </p:nvSpPr>
        <p:spPr bwMode="auto">
          <a:xfrm>
            <a:off x="7434263" y="3654425"/>
            <a:ext cx="1285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fr-FR" altLang="zh-CN" sz="1600" smtClean="0">
                <a:solidFill>
                  <a:srgbClr val="000000"/>
                </a:solidFill>
                <a:latin typeface="GreekC_IV50"/>
                <a:ea typeface="GreekC_IV50"/>
                <a:cs typeface="GreekC_IV50"/>
              </a:rPr>
              <a:t>t</a:t>
            </a:r>
            <a:r>
              <a:rPr lang="fr-FR" altLang="zh-CN" sz="1400" smtClean="0">
                <a:solidFill>
                  <a:srgbClr val="000000"/>
                </a:solidFill>
              </a:rPr>
              <a:t>=300ns</a:t>
            </a:r>
          </a:p>
        </p:txBody>
      </p:sp>
      <p:sp>
        <p:nvSpPr>
          <p:cNvPr id="140316" name="ZoneTexte 29"/>
          <p:cNvSpPr txBox="1">
            <a:spLocks noChangeArrowheads="1"/>
          </p:cNvSpPr>
          <p:nvPr/>
        </p:nvSpPr>
        <p:spPr bwMode="auto">
          <a:xfrm>
            <a:off x="5499100" y="5094288"/>
            <a:ext cx="506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mtClean="0">
                <a:solidFill>
                  <a:srgbClr val="000000"/>
                </a:solidFill>
              </a:rPr>
              <a:t>-1</a:t>
            </a:r>
            <a:endParaRPr lang="fr-FR" altLang="zh-CN" smtClean="0">
              <a:solidFill>
                <a:srgbClr val="000000"/>
              </a:solidFill>
            </a:endParaRPr>
          </a:p>
        </p:txBody>
      </p:sp>
      <p:sp>
        <p:nvSpPr>
          <p:cNvPr id="140317" name="ZoneTexte 30"/>
          <p:cNvSpPr txBox="1">
            <a:spLocks noChangeArrowheads="1"/>
          </p:cNvSpPr>
          <p:nvPr/>
        </p:nvSpPr>
        <p:spPr bwMode="auto">
          <a:xfrm>
            <a:off x="5584825" y="4879975"/>
            <a:ext cx="206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r>
              <a:rPr lang="de-DE" altLang="zh-CN" smtClean="0">
                <a:solidFill>
                  <a:srgbClr val="000000"/>
                </a:solidFill>
              </a:rPr>
              <a:t>1</a:t>
            </a:r>
            <a:endParaRPr lang="fr-FR" altLang="zh-CN" smtClean="0">
              <a:solidFill>
                <a:srgbClr val="000000"/>
              </a:solidFill>
            </a:endParaRPr>
          </a:p>
        </p:txBody>
      </p:sp>
      <p:grpSp>
        <p:nvGrpSpPr>
          <p:cNvPr id="39" name="组合 32"/>
          <p:cNvGrpSpPr>
            <a:grpSpLocks/>
          </p:cNvGrpSpPr>
          <p:nvPr/>
        </p:nvGrpSpPr>
        <p:grpSpPr bwMode="auto">
          <a:xfrm>
            <a:off x="5003800" y="635000"/>
            <a:ext cx="4275138" cy="5746750"/>
            <a:chOff x="4500562" y="500022"/>
            <a:chExt cx="4275168" cy="5745217"/>
          </a:xfrm>
        </p:grpSpPr>
        <p:sp>
          <p:nvSpPr>
            <p:cNvPr id="140321" name="ZoneTexte 12"/>
            <p:cNvSpPr txBox="1">
              <a:spLocks noChangeArrowheads="1"/>
            </p:cNvSpPr>
            <p:nvPr/>
          </p:nvSpPr>
          <p:spPr bwMode="auto">
            <a:xfrm>
              <a:off x="4500562" y="1783503"/>
              <a:ext cx="6480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z="2400" b="1" baseline="30000" dirty="0" smtClean="0">
                  <a:solidFill>
                    <a:srgbClr val="00B0F0"/>
                  </a:solidFill>
                </a:rPr>
                <a:t>3</a:t>
              </a:r>
              <a:r>
                <a:rPr lang="de-DE" altLang="zh-CN" sz="2400" b="1" dirty="0" smtClean="0">
                  <a:solidFill>
                    <a:srgbClr val="00B0F0"/>
                  </a:solidFill>
                </a:rPr>
                <a:t>E</a:t>
              </a:r>
              <a:endParaRPr lang="fr-FR" altLang="zh-CN" sz="2400" b="1" dirty="0" smtClean="0">
                <a:solidFill>
                  <a:srgbClr val="00B0F0"/>
                </a:solidFill>
              </a:endParaRPr>
            </a:p>
          </p:txBody>
        </p:sp>
        <p:cxnSp>
          <p:nvCxnSpPr>
            <p:cNvPr id="41" name="Connecteur droit avec flèche 10"/>
            <p:cNvCxnSpPr/>
            <p:nvPr/>
          </p:nvCxnSpPr>
          <p:spPr>
            <a:xfrm rot="5400000">
              <a:off x="3928715" y="4214575"/>
              <a:ext cx="3288423" cy="1587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arrow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5"/>
            <p:cNvCxnSpPr/>
            <p:nvPr/>
          </p:nvCxnSpPr>
          <p:spPr>
            <a:xfrm>
              <a:off x="5357818" y="5929411"/>
              <a:ext cx="1000132" cy="1587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6"/>
            <p:cNvCxnSpPr/>
            <p:nvPr/>
          </p:nvCxnSpPr>
          <p:spPr>
            <a:xfrm>
              <a:off x="5357818" y="5000971"/>
              <a:ext cx="1000132" cy="1588"/>
            </a:xfrm>
            <a:prstGeom prst="line">
              <a:avLst/>
            </a:prstGeom>
            <a:ln w="57150">
              <a:noFill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7"/>
            <p:cNvCxnSpPr/>
            <p:nvPr/>
          </p:nvCxnSpPr>
          <p:spPr>
            <a:xfrm>
              <a:off x="5357818" y="5143808"/>
              <a:ext cx="1000132" cy="1588"/>
            </a:xfrm>
            <a:prstGeom prst="line">
              <a:avLst/>
            </a:prstGeom>
            <a:ln w="57150">
              <a:noFill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8"/>
            <p:cNvCxnSpPr/>
            <p:nvPr/>
          </p:nvCxnSpPr>
          <p:spPr>
            <a:xfrm>
              <a:off x="7699397" y="500022"/>
              <a:ext cx="1076333" cy="0"/>
            </a:xfrm>
            <a:prstGeom prst="line">
              <a:avLst/>
            </a:prstGeom>
            <a:ln w="76200">
              <a:noFill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9"/>
            <p:cNvCxnSpPr/>
            <p:nvPr/>
          </p:nvCxnSpPr>
          <p:spPr>
            <a:xfrm>
              <a:off x="7424757" y="3336128"/>
              <a:ext cx="1076333" cy="0"/>
            </a:xfrm>
            <a:prstGeom prst="line">
              <a:avLst/>
            </a:prstGeom>
            <a:ln w="76200">
              <a:noFill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0328" name="ZoneTexte 11"/>
            <p:cNvSpPr txBox="1">
              <a:spLocks noChangeArrowheads="1"/>
            </p:cNvSpPr>
            <p:nvPr/>
          </p:nvSpPr>
          <p:spPr bwMode="auto">
            <a:xfrm>
              <a:off x="4500562" y="3243204"/>
              <a:ext cx="17951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dirty="0" smtClean="0">
                  <a:solidFill>
                    <a:srgbClr val="00B050"/>
                  </a:solidFill>
                </a:rPr>
                <a:t>637nm</a:t>
              </a:r>
              <a:endParaRPr lang="fr-FR" altLang="zh-CN" dirty="0" smtClean="0">
                <a:solidFill>
                  <a:srgbClr val="00B050"/>
                </a:solidFill>
              </a:endParaRPr>
            </a:p>
          </p:txBody>
        </p:sp>
        <p:sp>
          <p:nvSpPr>
            <p:cNvPr id="140329" name="ZoneTexte 13"/>
            <p:cNvSpPr txBox="1">
              <a:spLocks noChangeArrowheads="1"/>
            </p:cNvSpPr>
            <p:nvPr/>
          </p:nvSpPr>
          <p:spPr bwMode="auto">
            <a:xfrm>
              <a:off x="6929454" y="3107788"/>
              <a:ext cx="8242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z="2400" b="1" baseline="30000" dirty="0" smtClean="0">
                  <a:solidFill>
                    <a:srgbClr val="00B0F0"/>
                  </a:solidFill>
                </a:rPr>
                <a:t>1</a:t>
              </a:r>
              <a:r>
                <a:rPr lang="de-DE" altLang="zh-CN" sz="2400" b="1" dirty="0" smtClean="0">
                  <a:solidFill>
                    <a:srgbClr val="00B0F0"/>
                  </a:solidFill>
                </a:rPr>
                <a:t>A</a:t>
              </a:r>
              <a:endParaRPr lang="fr-FR" altLang="zh-CN" sz="2400" b="1" dirty="0" smtClean="0">
                <a:solidFill>
                  <a:srgbClr val="00B0F0"/>
                </a:solidFill>
              </a:endParaRPr>
            </a:p>
          </p:txBody>
        </p:sp>
        <p:sp>
          <p:nvSpPr>
            <p:cNvPr id="140330" name="ZoneTexte 14"/>
            <p:cNvSpPr txBox="1">
              <a:spLocks noChangeArrowheads="1"/>
            </p:cNvSpPr>
            <p:nvPr/>
          </p:nvSpPr>
          <p:spPr bwMode="auto">
            <a:xfrm>
              <a:off x="4500562" y="4855337"/>
              <a:ext cx="7143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z="2400" b="1" baseline="30000" smtClean="0">
                  <a:solidFill>
                    <a:srgbClr val="00B0F0"/>
                  </a:solidFill>
                </a:rPr>
                <a:t>3</a:t>
              </a:r>
              <a:r>
                <a:rPr lang="de-DE" altLang="zh-CN" sz="2400" b="1" smtClean="0">
                  <a:solidFill>
                    <a:srgbClr val="00B0F0"/>
                  </a:solidFill>
                </a:rPr>
                <a:t>A</a:t>
              </a:r>
              <a:endParaRPr lang="fr-FR" altLang="zh-CN" sz="2400" b="1" smtClean="0">
                <a:solidFill>
                  <a:srgbClr val="00B0F0"/>
                </a:solidFill>
              </a:endParaRPr>
            </a:p>
          </p:txBody>
        </p:sp>
        <p:cxnSp>
          <p:nvCxnSpPr>
            <p:cNvPr id="50" name="Connecteur droit avec flèche 15"/>
            <p:cNvCxnSpPr/>
            <p:nvPr/>
          </p:nvCxnSpPr>
          <p:spPr>
            <a:xfrm rot="16200000" flipH="1">
              <a:off x="5638112" y="5538194"/>
              <a:ext cx="718946" cy="19050"/>
            </a:xfrm>
            <a:prstGeom prst="straightConnector1">
              <a:avLst/>
            </a:prstGeom>
            <a:ln w="57150">
              <a:noFill/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0332" name="ZoneTexte 16"/>
            <p:cNvSpPr txBox="1">
              <a:spLocks noChangeArrowheads="1"/>
            </p:cNvSpPr>
            <p:nvPr/>
          </p:nvSpPr>
          <p:spPr bwMode="auto">
            <a:xfrm>
              <a:off x="5064739" y="5743534"/>
              <a:ext cx="2051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mtClean="0">
                  <a:solidFill>
                    <a:srgbClr val="000000"/>
                  </a:solidFill>
                </a:rPr>
                <a:t>0</a:t>
              </a:r>
              <a:endParaRPr lang="fr-FR" altLang="zh-CN" smtClean="0">
                <a:solidFill>
                  <a:srgbClr val="000000"/>
                </a:solidFill>
              </a:endParaRPr>
            </a:p>
          </p:txBody>
        </p:sp>
        <p:cxnSp>
          <p:nvCxnSpPr>
            <p:cNvPr id="52" name="Connecteur droit avec flèche 19"/>
            <p:cNvCxnSpPr/>
            <p:nvPr/>
          </p:nvCxnSpPr>
          <p:spPr>
            <a:xfrm>
              <a:off x="6450026" y="1999810"/>
              <a:ext cx="1384310" cy="1288706"/>
            </a:xfrm>
            <a:prstGeom prst="straightConnector1">
              <a:avLst/>
            </a:prstGeom>
            <a:ln w="38100">
              <a:noFill/>
              <a:prstDash val="dash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necteur droit avec flèche 20"/>
            <p:cNvCxnSpPr/>
            <p:nvPr/>
          </p:nvCxnSpPr>
          <p:spPr>
            <a:xfrm rot="5400000">
              <a:off x="6117781" y="3987448"/>
              <a:ext cx="2467903" cy="1273184"/>
            </a:xfrm>
            <a:prstGeom prst="straightConnector1">
              <a:avLst/>
            </a:prstGeom>
            <a:ln w="38100">
              <a:noFill/>
              <a:prstDash val="dash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Rectangle 21"/>
            <p:cNvSpPr/>
            <p:nvPr/>
          </p:nvSpPr>
          <p:spPr>
            <a:xfrm>
              <a:off x="6500826" y="5445352"/>
              <a:ext cx="307977" cy="204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140336" name="ZoneTexte 22"/>
            <p:cNvSpPr txBox="1">
              <a:spLocks noChangeArrowheads="1"/>
            </p:cNvSpPr>
            <p:nvPr/>
          </p:nvSpPr>
          <p:spPr bwMode="auto">
            <a:xfrm>
              <a:off x="6090515" y="5370321"/>
              <a:ext cx="9744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z="1600" smtClean="0">
                  <a:solidFill>
                    <a:srgbClr val="000000"/>
                  </a:solidFill>
                </a:rPr>
                <a:t>2.87 GHz</a:t>
              </a:r>
              <a:endParaRPr lang="fr-FR" altLang="zh-CN" sz="1600" smtClean="0">
                <a:solidFill>
                  <a:srgbClr val="000000"/>
                </a:solidFill>
              </a:endParaRPr>
            </a:p>
          </p:txBody>
        </p:sp>
        <p:cxnSp>
          <p:nvCxnSpPr>
            <p:cNvPr id="56" name="Connecteur droit 23"/>
            <p:cNvCxnSpPr/>
            <p:nvPr/>
          </p:nvCxnSpPr>
          <p:spPr>
            <a:xfrm>
              <a:off x="5270505" y="1691917"/>
              <a:ext cx="1076333" cy="1587"/>
            </a:xfrm>
            <a:prstGeom prst="line">
              <a:avLst/>
            </a:prstGeom>
            <a:ln w="76200">
              <a:noFill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Connecteur droit 24"/>
            <p:cNvCxnSpPr/>
            <p:nvPr/>
          </p:nvCxnSpPr>
          <p:spPr>
            <a:xfrm>
              <a:off x="5270505" y="1999810"/>
              <a:ext cx="1076333" cy="1587"/>
            </a:xfrm>
            <a:prstGeom prst="line">
              <a:avLst/>
            </a:prstGeom>
            <a:ln w="76200">
              <a:noFill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avec flèche 25"/>
            <p:cNvCxnSpPr/>
            <p:nvPr/>
          </p:nvCxnSpPr>
          <p:spPr>
            <a:xfrm>
              <a:off x="6500826" y="1691917"/>
              <a:ext cx="1641486" cy="1544225"/>
            </a:xfrm>
            <a:prstGeom prst="straightConnector1">
              <a:avLst/>
            </a:prstGeom>
            <a:ln w="38100">
              <a:noFill/>
              <a:prstDash val="dash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avec flèche 89"/>
            <p:cNvCxnSpPr/>
            <p:nvPr/>
          </p:nvCxnSpPr>
          <p:spPr>
            <a:xfrm rot="5400000" flipH="1" flipV="1">
              <a:off x="4699378" y="3483726"/>
              <a:ext cx="2747229" cy="1588"/>
            </a:xfrm>
            <a:prstGeom prst="straightConnector1">
              <a:avLst/>
            </a:prstGeom>
            <a:ln w="38100">
              <a:noFill/>
              <a:prstDash val="dash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0341" name="ZoneTexte 26"/>
            <p:cNvSpPr txBox="1">
              <a:spLocks noChangeArrowheads="1"/>
            </p:cNvSpPr>
            <p:nvPr/>
          </p:nvSpPr>
          <p:spPr bwMode="auto">
            <a:xfrm>
              <a:off x="6643702" y="5715016"/>
              <a:ext cx="16430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fr-FR" altLang="zh-CN" sz="1800" b="1" smtClean="0">
                  <a:solidFill>
                    <a:srgbClr val="FF0000"/>
                  </a:solidFill>
                </a:rPr>
                <a:t>bright</a:t>
              </a:r>
            </a:p>
          </p:txBody>
        </p:sp>
        <p:sp>
          <p:nvSpPr>
            <p:cNvPr id="140342" name="ZoneTexte 28"/>
            <p:cNvSpPr txBox="1">
              <a:spLocks noChangeArrowheads="1"/>
            </p:cNvSpPr>
            <p:nvPr/>
          </p:nvSpPr>
          <p:spPr bwMode="auto">
            <a:xfrm>
              <a:off x="6481776" y="4714923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fr-FR" altLang="zh-CN" sz="1800" b="1" dirty="0" smtClean="0">
                  <a:solidFill>
                    <a:srgbClr val="17375E"/>
                  </a:solidFill>
                </a:rPr>
                <a:t>dark</a:t>
              </a:r>
            </a:p>
          </p:txBody>
        </p:sp>
        <p:pic>
          <p:nvPicPr>
            <p:cNvPr id="140343" name="Picture 35" descr="MCj03356450000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06" y="5500702"/>
              <a:ext cx="790575" cy="744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344" name="ZoneTexte 31"/>
            <p:cNvSpPr txBox="1">
              <a:spLocks noChangeArrowheads="1"/>
            </p:cNvSpPr>
            <p:nvPr/>
          </p:nvSpPr>
          <p:spPr bwMode="auto">
            <a:xfrm>
              <a:off x="4994644" y="4957716"/>
              <a:ext cx="5060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mtClean="0">
                  <a:solidFill>
                    <a:srgbClr val="000000"/>
                  </a:solidFill>
                </a:rPr>
                <a:t>-1</a:t>
              </a:r>
              <a:endParaRPr lang="fr-FR" altLang="zh-CN" smtClean="0">
                <a:solidFill>
                  <a:srgbClr val="000000"/>
                </a:solidFill>
              </a:endParaRPr>
            </a:p>
          </p:txBody>
        </p:sp>
        <p:sp>
          <p:nvSpPr>
            <p:cNvPr id="140345" name="ZoneTexte 32"/>
            <p:cNvSpPr txBox="1">
              <a:spLocks noChangeArrowheads="1"/>
            </p:cNvSpPr>
            <p:nvPr/>
          </p:nvSpPr>
          <p:spPr bwMode="auto">
            <a:xfrm>
              <a:off x="5081225" y="4743402"/>
              <a:ext cx="2051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宋体" pitchFamily="2" charset="-122"/>
                </a:defRPr>
              </a:lvl9pPr>
            </a:lstStyle>
            <a:p>
              <a:r>
                <a:rPr lang="de-DE" altLang="zh-CN" smtClean="0">
                  <a:solidFill>
                    <a:srgbClr val="000000"/>
                  </a:solidFill>
                </a:rPr>
                <a:t>1</a:t>
              </a:r>
              <a:endParaRPr lang="fr-FR" altLang="zh-CN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4032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0150"/>
            <a:ext cx="20351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12FDD-1AF8-4D82-80ED-99A6E5D0B8ED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3" name="矩形 2"/>
          <p:cNvSpPr/>
          <p:nvPr/>
        </p:nvSpPr>
        <p:spPr>
          <a:xfrm>
            <a:off x="485775" y="6287869"/>
            <a:ext cx="537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Gruber et al., Science 276, 2012 (1997)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213"/>
          <p:cNvGrpSpPr/>
          <p:nvPr/>
        </p:nvGrpSpPr>
        <p:grpSpPr>
          <a:xfrm>
            <a:off x="756584" y="2265871"/>
            <a:ext cx="2816786" cy="2087569"/>
            <a:chOff x="1110378" y="1674961"/>
            <a:chExt cx="3755715" cy="2783425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378" y="1674961"/>
              <a:ext cx="2905998" cy="2783425"/>
            </a:xfrm>
            <a:prstGeom prst="rect">
              <a:avLst/>
            </a:prstGeom>
          </p:spPr>
        </p:pic>
        <p:cxnSp>
          <p:nvCxnSpPr>
            <p:cNvPr id="129" name="Straight Connector 128"/>
            <p:cNvCxnSpPr/>
            <p:nvPr/>
          </p:nvCxnSpPr>
          <p:spPr>
            <a:xfrm flipH="1" flipV="1">
              <a:off x="4131832" y="1778782"/>
              <a:ext cx="733551" cy="10441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4130912" y="3234068"/>
              <a:ext cx="735181" cy="109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setup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4076700"/>
            <a:ext cx="165796" cy="180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7" name="Group 106"/>
          <p:cNvGrpSpPr/>
          <p:nvPr/>
        </p:nvGrpSpPr>
        <p:grpSpPr>
          <a:xfrm>
            <a:off x="5729288" y="4264824"/>
            <a:ext cx="2707481" cy="347320"/>
            <a:chOff x="7400925" y="4267200"/>
            <a:chExt cx="3609975" cy="463093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7400925" y="4714875"/>
              <a:ext cx="36099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7620000" y="4267200"/>
              <a:ext cx="638175" cy="4286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20684" y="4320659"/>
              <a:ext cx="713691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350" dirty="0"/>
                <a:t>激光</a:t>
              </a:r>
              <a:endParaRPr lang="en-US" sz="135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620125" y="4267200"/>
              <a:ext cx="1209675" cy="42862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677958" y="4330184"/>
              <a:ext cx="1167716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350" dirty="0"/>
                <a:t>微波脉冲</a:t>
              </a:r>
              <a:endParaRPr lang="en-US" sz="1350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0201275" y="4267200"/>
              <a:ext cx="638175" cy="42862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0211484" y="4320659"/>
              <a:ext cx="7390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350" dirty="0"/>
                <a:t>读出</a:t>
              </a:r>
              <a:endParaRPr lang="en-US" sz="1350" dirty="0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2965885" y="2395445"/>
            <a:ext cx="4149553" cy="1748429"/>
            <a:chOff x="4056113" y="1847726"/>
            <a:chExt cx="5532737" cy="2331238"/>
          </a:xfrm>
        </p:grpSpPr>
        <p:grpSp>
          <p:nvGrpSpPr>
            <p:cNvPr id="213" name="Group 212"/>
            <p:cNvGrpSpPr/>
            <p:nvPr/>
          </p:nvGrpSpPr>
          <p:grpSpPr>
            <a:xfrm>
              <a:off x="4056113" y="1847726"/>
              <a:ext cx="5532737" cy="2331238"/>
              <a:chOff x="4046969" y="1847726"/>
              <a:chExt cx="5532737" cy="2331238"/>
            </a:xfrm>
          </p:grpSpPr>
          <p:grpSp>
            <p:nvGrpSpPr>
              <p:cNvPr id="137" name="Group 136"/>
              <p:cNvGrpSpPr/>
              <p:nvPr/>
            </p:nvGrpSpPr>
            <p:grpSpPr>
              <a:xfrm rot="5400000" flipH="1">
                <a:off x="4292100" y="2619654"/>
                <a:ext cx="448457" cy="938719"/>
                <a:chOff x="6005042" y="4599939"/>
                <a:chExt cx="3452212" cy="938719"/>
              </a:xfrm>
            </p:grpSpPr>
            <p:sp>
              <p:nvSpPr>
                <p:cNvPr id="142" name="Flowchart: Connector 141"/>
                <p:cNvSpPr/>
                <p:nvPr/>
              </p:nvSpPr>
              <p:spPr>
                <a:xfrm>
                  <a:off x="6005042" y="5190645"/>
                  <a:ext cx="69668" cy="69668"/>
                </a:xfrm>
                <a:prstGeom prst="flowChartConnector">
                  <a:avLst/>
                </a:prstGeom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 rot="5400000">
                  <a:off x="7447879" y="3529284"/>
                  <a:ext cx="938719" cy="30800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350" dirty="0"/>
                    <a:t>金刚石</a:t>
                  </a:r>
                  <a:endParaRPr lang="en-US" sz="1350" dirty="0"/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 flipH="1">
                <a:off x="5527048" y="3624967"/>
                <a:ext cx="100833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dirty="0"/>
                  <a:t>3D</a:t>
                </a:r>
                <a:r>
                  <a:rPr lang="zh-CN" altLang="en-US" sz="1050" b="1" dirty="0"/>
                  <a:t>位</a:t>
                </a:r>
                <a:r>
                  <a:rPr lang="zh-CN" altLang="en-US" sz="1050" b="1" dirty="0"/>
                  <a:t>移台</a:t>
                </a:r>
                <a:endParaRPr lang="en-US" sz="1050" b="1" dirty="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5201892" y="2620079"/>
                <a:ext cx="58792" cy="8305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rot="10800000" flipH="1">
                <a:off x="8917698" y="2873864"/>
                <a:ext cx="495300" cy="409575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 rot="5400000" flipH="1">
                <a:off x="4951813" y="2575596"/>
                <a:ext cx="990600" cy="933454"/>
                <a:chOff x="5438775" y="4057646"/>
                <a:chExt cx="990600" cy="93345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610225" y="4105275"/>
                  <a:ext cx="0" cy="3657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267450" y="4105275"/>
                  <a:ext cx="0" cy="3657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Arc 28"/>
                <p:cNvSpPr/>
                <p:nvPr/>
              </p:nvSpPr>
              <p:spPr>
                <a:xfrm>
                  <a:off x="5438775" y="4391025"/>
                  <a:ext cx="990600" cy="600075"/>
                </a:xfrm>
                <a:prstGeom prst="arc">
                  <a:avLst>
                    <a:gd name="adj1" fmla="val 12952980"/>
                    <a:gd name="adj2" fmla="val 19444819"/>
                  </a:avLst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5695949" y="4438651"/>
                  <a:ext cx="485775" cy="16192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1" name="Arc 30"/>
                <p:cNvSpPr/>
                <p:nvPr/>
              </p:nvSpPr>
              <p:spPr>
                <a:xfrm rot="10800000">
                  <a:off x="5572122" y="4057646"/>
                  <a:ext cx="742952" cy="581029"/>
                </a:xfrm>
                <a:prstGeom prst="arc">
                  <a:avLst>
                    <a:gd name="adj1" fmla="val 12239771"/>
                    <a:gd name="adj2" fmla="val 20258851"/>
                  </a:avLst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Right Triangle 31"/>
                <p:cNvSpPr/>
                <p:nvPr/>
              </p:nvSpPr>
              <p:spPr>
                <a:xfrm flipV="1">
                  <a:off x="5934383" y="4543080"/>
                  <a:ext cx="219075" cy="190501"/>
                </a:xfrm>
                <a:prstGeom prst="rt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Right Triangle 32"/>
                <p:cNvSpPr/>
                <p:nvPr/>
              </p:nvSpPr>
              <p:spPr>
                <a:xfrm rot="5400000" flipV="1">
                  <a:off x="5720069" y="4537211"/>
                  <a:ext cx="204789" cy="204788"/>
                </a:xfrm>
                <a:prstGeom prst="rt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 rot="5400000" flipH="1">
                <a:off x="6477512" y="1526296"/>
                <a:ext cx="631780" cy="1306187"/>
                <a:chOff x="5184088" y="3182936"/>
                <a:chExt cx="631780" cy="1306187"/>
              </a:xfrm>
            </p:grpSpPr>
            <p:sp>
              <p:nvSpPr>
                <p:cNvPr id="56" name="Rectangle 12"/>
                <p:cNvSpPr>
                  <a:spLocks noChangeArrowheads="1"/>
                </p:cNvSpPr>
                <p:nvPr/>
              </p:nvSpPr>
              <p:spPr bwMode="auto">
                <a:xfrm rot="5400000">
                  <a:off x="5072064" y="3714547"/>
                  <a:ext cx="1154755" cy="332853"/>
                </a:xfrm>
                <a:prstGeom prst="rect">
                  <a:avLst/>
                </a:prstGeom>
                <a:noFill/>
                <a:ln w="9525" algn="in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432" tIns="27432" rIns="27432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5400000">
                  <a:off x="4838771" y="3528253"/>
                  <a:ext cx="1306187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00B050"/>
                      </a:solidFill>
                    </a:rPr>
                    <a:t>532 nm </a:t>
                  </a:r>
                  <a:r>
                    <a:rPr lang="zh-CN" altLang="en-US" sz="1200" dirty="0">
                      <a:solidFill>
                        <a:srgbClr val="00B050"/>
                      </a:solidFill>
                    </a:rPr>
                    <a:t>激光</a:t>
                  </a:r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 rot="5400000" flipH="1">
                <a:off x="8883490" y="1524767"/>
                <a:ext cx="373257" cy="1019175"/>
                <a:chOff x="5411108" y="3357562"/>
                <a:chExt cx="373257" cy="1019175"/>
              </a:xfrm>
            </p:grpSpPr>
            <p:sp>
              <p:nvSpPr>
                <p:cNvPr id="71" name="Rectangle 12"/>
                <p:cNvSpPr>
                  <a:spLocks noChangeArrowheads="1"/>
                </p:cNvSpPr>
                <p:nvPr/>
              </p:nvSpPr>
              <p:spPr bwMode="auto">
                <a:xfrm rot="5400000">
                  <a:off x="5161271" y="3645695"/>
                  <a:ext cx="911225" cy="334962"/>
                </a:xfrm>
                <a:prstGeom prst="rect">
                  <a:avLst/>
                </a:prstGeom>
                <a:noFill/>
                <a:ln w="9525" algn="in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432" tIns="27432" rIns="27432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 rot="5400000">
                  <a:off x="5070797" y="3697873"/>
                  <a:ext cx="10191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50" b="1" dirty="0">
                      <a:solidFill>
                        <a:srgbClr val="FF0000"/>
                      </a:solidFill>
                    </a:rPr>
                    <a:t>探测器</a:t>
                  </a:r>
                  <a:endParaRPr lang="en-US" sz="105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 flipH="1">
                <a:off x="5338122" y="2408105"/>
                <a:ext cx="54788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b="1" dirty="0"/>
                  <a:t>镜头</a:t>
                </a:r>
                <a:endParaRPr lang="en-US" sz="1050" b="1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 flipH="1">
                <a:off x="7271726" y="3448640"/>
                <a:ext cx="787705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50" b="1" dirty="0"/>
                  <a:t>过滤器</a:t>
                </a:r>
                <a:endParaRPr lang="en-US" sz="1050" b="1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866209" y="2497077"/>
                <a:ext cx="165518" cy="10687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Chord 36"/>
              <p:cNvSpPr/>
              <p:nvPr/>
            </p:nvSpPr>
            <p:spPr>
              <a:xfrm>
                <a:off x="8908031" y="2358987"/>
                <a:ext cx="493358" cy="420170"/>
              </a:xfrm>
              <a:prstGeom prst="chord">
                <a:avLst>
                  <a:gd name="adj1" fmla="val 10437695"/>
                  <a:gd name="adj2" fmla="val 47306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9146709" y="2644731"/>
                <a:ext cx="0" cy="42598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61" name="Group 60"/>
              <p:cNvGrpSpPr/>
              <p:nvPr/>
            </p:nvGrpSpPr>
            <p:grpSpPr>
              <a:xfrm>
                <a:off x="8384708" y="2710016"/>
                <a:ext cx="0" cy="733045"/>
                <a:chOff x="6757923" y="2752548"/>
                <a:chExt cx="0" cy="733045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757923" y="2752548"/>
                  <a:ext cx="0" cy="27432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6757923" y="3211273"/>
                  <a:ext cx="0" cy="27432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Flowchart: Direct Access Storage 104"/>
              <p:cNvSpPr/>
              <p:nvPr/>
            </p:nvSpPr>
            <p:spPr>
              <a:xfrm>
                <a:off x="7564126" y="2772183"/>
                <a:ext cx="165711" cy="588014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>
                <a:off x="6025914" y="3066265"/>
                <a:ext cx="1528015" cy="49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flipH="1" flipV="1">
                <a:off x="6833154" y="3028299"/>
                <a:ext cx="747050" cy="9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 rot="16200000" flipH="1" flipV="1">
                <a:off x="6419927" y="2644682"/>
                <a:ext cx="747050" cy="9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flipH="1" flipV="1">
                <a:off x="6039040" y="3025417"/>
                <a:ext cx="747050" cy="9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 rot="5400000" flipH="1">
                <a:off x="6519729" y="2834223"/>
                <a:ext cx="440365" cy="517674"/>
                <a:chOff x="4345947" y="3601889"/>
                <a:chExt cx="440365" cy="517674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 rot="16200000">
                  <a:off x="4333875" y="3667125"/>
                  <a:ext cx="495300" cy="40957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5400000">
                  <a:off x="4303085" y="3644751"/>
                  <a:ext cx="495300" cy="409575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 rot="16200000" flipH="1" flipV="1">
                <a:off x="6563552" y="2526629"/>
                <a:ext cx="457200" cy="9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10800000" flipV="1">
                <a:off x="6280208" y="3033079"/>
                <a:ext cx="457200" cy="9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4" name="Rectangle 143"/>
              <p:cNvSpPr/>
              <p:nvPr/>
            </p:nvSpPr>
            <p:spPr>
              <a:xfrm rot="5400000" flipH="1">
                <a:off x="4850340" y="2857133"/>
                <a:ext cx="354854" cy="3247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 flipH="1">
                <a:off x="8085263" y="2339726"/>
                <a:ext cx="619451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50" b="1" dirty="0"/>
                  <a:t>小孔</a:t>
                </a:r>
                <a:endParaRPr lang="en-US" sz="1050" b="1" dirty="0"/>
              </a:p>
            </p:txBody>
          </p:sp>
        </p:grpSp>
        <p:cxnSp>
          <p:nvCxnSpPr>
            <p:cNvPr id="221" name="Straight Connector 220"/>
            <p:cNvCxnSpPr/>
            <p:nvPr/>
          </p:nvCxnSpPr>
          <p:spPr>
            <a:xfrm>
              <a:off x="7738981" y="3074589"/>
              <a:ext cx="548640" cy="4928"/>
            </a:xfrm>
            <a:prstGeom prst="line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7804325" y="3072797"/>
              <a:ext cx="1371600" cy="49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965506" y="1801154"/>
            <a:ext cx="2882595" cy="4117328"/>
            <a:chOff x="1388942" y="1055338"/>
            <a:chExt cx="3843459" cy="5489770"/>
          </a:xfrm>
        </p:grpSpPr>
        <p:cxnSp>
          <p:nvCxnSpPr>
            <p:cNvPr id="110" name="Straight Connector 109"/>
            <p:cNvCxnSpPr/>
            <p:nvPr/>
          </p:nvCxnSpPr>
          <p:spPr>
            <a:xfrm flipH="1" flipV="1">
              <a:off x="2851289" y="5862886"/>
              <a:ext cx="1947" cy="27432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17" name="Group 216"/>
            <p:cNvGrpSpPr/>
            <p:nvPr/>
          </p:nvGrpSpPr>
          <p:grpSpPr>
            <a:xfrm>
              <a:off x="1388942" y="1055338"/>
              <a:ext cx="3843459" cy="5489770"/>
              <a:chOff x="1388942" y="1055338"/>
              <a:chExt cx="3843459" cy="5489770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H="1">
                <a:off x="2552043" y="1217257"/>
                <a:ext cx="313632" cy="85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16" name="Group 215"/>
              <p:cNvGrpSpPr/>
              <p:nvPr/>
            </p:nvGrpSpPr>
            <p:grpSpPr>
              <a:xfrm>
                <a:off x="1388942" y="1055338"/>
                <a:ext cx="3843459" cy="5489770"/>
                <a:chOff x="1388942" y="1055338"/>
                <a:chExt cx="3843459" cy="5489770"/>
              </a:xfrm>
            </p:grpSpPr>
            <p:grpSp>
              <p:nvGrpSpPr>
                <p:cNvPr id="215" name="Group 214"/>
                <p:cNvGrpSpPr/>
                <p:nvPr/>
              </p:nvGrpSpPr>
              <p:grpSpPr>
                <a:xfrm>
                  <a:off x="1388942" y="1055338"/>
                  <a:ext cx="3843459" cy="5489770"/>
                  <a:chOff x="1388942" y="1055338"/>
                  <a:chExt cx="3843459" cy="5489770"/>
                </a:xfrm>
              </p:grpSpPr>
              <p:sp>
                <p:nvSpPr>
                  <p:cNvPr id="135" name="Rectangle 134"/>
                  <p:cNvSpPr/>
                  <p:nvPr/>
                </p:nvSpPr>
                <p:spPr>
                  <a:xfrm flipH="1">
                    <a:off x="2973511" y="1237589"/>
                    <a:ext cx="1631216" cy="40010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350" dirty="0"/>
                      <a:t>微</a:t>
                    </a:r>
                    <a:r>
                      <a:rPr lang="zh-CN" altLang="en-US" sz="1350" dirty="0"/>
                      <a:t>波</a:t>
                    </a:r>
                    <a:r>
                      <a:rPr lang="zh-CN" altLang="en-US" sz="1350" dirty="0"/>
                      <a:t>辐射</a:t>
                    </a:r>
                    <a:r>
                      <a:rPr lang="zh-CN" altLang="en-US" sz="1350" dirty="0"/>
                      <a:t>结</a:t>
                    </a:r>
                    <a:r>
                      <a:rPr lang="zh-CN" altLang="en-US" sz="1350" dirty="0"/>
                      <a:t>构</a:t>
                    </a:r>
                    <a:endParaRPr lang="en-US" sz="1350" dirty="0"/>
                  </a:p>
                </p:txBody>
              </p: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1388942" y="1055338"/>
                    <a:ext cx="3843459" cy="5489770"/>
                    <a:chOff x="1388942" y="1055338"/>
                    <a:chExt cx="3843459" cy="5489770"/>
                  </a:xfrm>
                </p:grpSpPr>
                <p:grpSp>
                  <p:nvGrpSpPr>
                    <p:cNvPr id="205" name="Group 204"/>
                    <p:cNvGrpSpPr/>
                    <p:nvPr/>
                  </p:nvGrpSpPr>
                  <p:grpSpPr>
                    <a:xfrm>
                      <a:off x="1388942" y="1055338"/>
                      <a:ext cx="3843459" cy="5004867"/>
                      <a:chOff x="1388942" y="1055338"/>
                      <a:chExt cx="3843459" cy="5004867"/>
                    </a:xfrm>
                  </p:grpSpPr>
                  <p:cxnSp>
                    <p:nvCxnSpPr>
                      <p:cNvPr id="132" name="Straight Connector 131"/>
                      <p:cNvCxnSpPr/>
                      <p:nvPr/>
                    </p:nvCxnSpPr>
                    <p:spPr>
                      <a:xfrm flipH="1">
                        <a:off x="2856531" y="1365151"/>
                        <a:ext cx="5250" cy="3341155"/>
                      </a:xfrm>
                      <a:prstGeom prst="line">
                        <a:avLst/>
                      </a:prstGeom>
                      <a:ln w="69850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6" name="Oval 155"/>
                      <p:cNvSpPr/>
                      <p:nvPr/>
                    </p:nvSpPr>
                    <p:spPr>
                      <a:xfrm>
                        <a:off x="2845863" y="1362866"/>
                        <a:ext cx="45719" cy="457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350"/>
                      </a:p>
                    </p:txBody>
                  </p:sp>
                  <p:cxnSp>
                    <p:nvCxnSpPr>
                      <p:cNvPr id="160" name="Straight Connector 159"/>
                      <p:cNvCxnSpPr>
                        <a:stCxn id="156" idx="0"/>
                      </p:cNvCxnSpPr>
                      <p:nvPr/>
                    </p:nvCxnSpPr>
                    <p:spPr>
                      <a:xfrm flipH="1" flipV="1">
                        <a:off x="2866776" y="1216619"/>
                        <a:ext cx="1947" cy="146247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65" name="Oval 164"/>
                      <p:cNvSpPr/>
                      <p:nvPr/>
                    </p:nvSpPr>
                    <p:spPr>
                      <a:xfrm>
                        <a:off x="2525823" y="1195226"/>
                        <a:ext cx="45719" cy="4571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350"/>
                      </a:p>
                    </p:txBody>
                  </p:sp>
                  <p:sp>
                    <p:nvSpPr>
                      <p:cNvPr id="166" name="Rectangle 165"/>
                      <p:cNvSpPr/>
                      <p:nvPr/>
                    </p:nvSpPr>
                    <p:spPr>
                      <a:xfrm>
                        <a:off x="2022990" y="1055338"/>
                        <a:ext cx="521433" cy="33496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350" dirty="0"/>
                          <a:t>50</a:t>
                        </a:r>
                        <a:endParaRPr lang="en-US" sz="1350" dirty="0"/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68" name="TextBox 167"/>
                          <p:cNvSpPr txBox="1"/>
                          <p:nvPr/>
                        </p:nvSpPr>
                        <p:spPr>
                          <a:xfrm>
                            <a:off x="2013846" y="1106441"/>
                            <a:ext cx="546247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3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oMath>
                              </m:oMathPara>
                            </a14:m>
                            <a:endParaRPr lang="en-US" sz="135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68" name="TextBox 167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013846" y="1106440"/>
                            <a:ext cx="546246" cy="276999"/>
                          </a:xfrm>
                          <a:prstGeom prst="rect">
                            <a:avLst/>
                          </a:prstGeom>
                          <a:blipFill rotWithShape="0">
                            <a:blip r:embed="rId4"/>
                            <a:stretch>
                              <a:fillRect l="-3333" r="-3333" b="-8889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171" name="Flowchart: Summing Junction 170"/>
                      <p:cNvSpPr/>
                      <p:nvPr/>
                    </p:nvSpPr>
                    <p:spPr>
                      <a:xfrm>
                        <a:off x="2665652" y="5651291"/>
                        <a:ext cx="378710" cy="377396"/>
                      </a:xfrm>
                      <a:prstGeom prst="flowChartSummingJunction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350"/>
                      </a:p>
                    </p:txBody>
                  </p:sp>
                  <p:grpSp>
                    <p:nvGrpSpPr>
                      <p:cNvPr id="180" name="Group 179"/>
                      <p:cNvGrpSpPr/>
                      <p:nvPr/>
                    </p:nvGrpSpPr>
                    <p:grpSpPr>
                      <a:xfrm>
                        <a:off x="2401535" y="4966864"/>
                        <a:ext cx="954314" cy="409253"/>
                        <a:chOff x="2419823" y="5021728"/>
                        <a:chExt cx="954314" cy="409253"/>
                      </a:xfrm>
                    </p:grpSpPr>
                    <p:sp>
                      <p:nvSpPr>
                        <p:cNvPr id="177" name="TextBox 176"/>
                        <p:cNvSpPr txBox="1"/>
                        <p:nvPr/>
                      </p:nvSpPr>
                      <p:spPr>
                        <a:xfrm>
                          <a:off x="2419823" y="5030872"/>
                          <a:ext cx="954314" cy="40010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sz="1350" dirty="0"/>
                            <a:t>放大器</a:t>
                          </a:r>
                          <a:endParaRPr lang="en-US" sz="1350" dirty="0"/>
                        </a:p>
                      </p:txBody>
                    </p:sp>
                    <p:sp>
                      <p:nvSpPr>
                        <p:cNvPr id="178" name="Rectangle 177"/>
                        <p:cNvSpPr/>
                        <p:nvPr/>
                      </p:nvSpPr>
                      <p:spPr>
                        <a:xfrm>
                          <a:off x="2419823" y="5021728"/>
                          <a:ext cx="954314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</p:grpSp>
                  <p:grpSp>
                    <p:nvGrpSpPr>
                      <p:cNvPr id="187" name="Group 186"/>
                      <p:cNvGrpSpPr/>
                      <p:nvPr/>
                    </p:nvGrpSpPr>
                    <p:grpSpPr>
                      <a:xfrm>
                        <a:off x="2836891" y="5315420"/>
                        <a:ext cx="49021" cy="356361"/>
                        <a:chOff x="2833925" y="4630576"/>
                        <a:chExt cx="49021" cy="356361"/>
                      </a:xfrm>
                    </p:grpSpPr>
                    <p:sp>
                      <p:nvSpPr>
                        <p:cNvPr id="188" name="Oval 187"/>
                        <p:cNvSpPr/>
                        <p:nvPr/>
                      </p:nvSpPr>
                      <p:spPr>
                        <a:xfrm>
                          <a:off x="2833925" y="4630576"/>
                          <a:ext cx="45719" cy="4571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  <p:cxnSp>
                      <p:nvCxnSpPr>
                        <p:cNvPr id="189" name="Straight Connector 188"/>
                        <p:cNvCxnSpPr/>
                        <p:nvPr/>
                      </p:nvCxnSpPr>
                      <p:spPr>
                        <a:xfrm flipH="1" flipV="1">
                          <a:off x="2855597" y="4679088"/>
                          <a:ext cx="1947" cy="274320"/>
                        </a:xfrm>
                        <a:prstGeom prst="line">
                          <a:avLst/>
                        </a:prstGeom>
                      </p:spPr>
                      <p:style>
                        <a:lnRef idx="3">
                          <a:schemeClr val="dk1"/>
                        </a:lnRef>
                        <a:fillRef idx="0">
                          <a:schemeClr val="dk1"/>
                        </a:fillRef>
                        <a:effectRef idx="2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90" name="Oval 189"/>
                        <p:cNvSpPr/>
                        <p:nvPr/>
                      </p:nvSpPr>
                      <p:spPr>
                        <a:xfrm>
                          <a:off x="2837227" y="4941218"/>
                          <a:ext cx="45719" cy="4571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</p:grpSp>
                  <p:grpSp>
                    <p:nvGrpSpPr>
                      <p:cNvPr id="191" name="Group 190"/>
                      <p:cNvGrpSpPr/>
                      <p:nvPr/>
                    </p:nvGrpSpPr>
                    <p:grpSpPr>
                      <a:xfrm rot="16200000">
                        <a:off x="2475661" y="5655458"/>
                        <a:ext cx="49021" cy="356361"/>
                        <a:chOff x="2833925" y="4630576"/>
                        <a:chExt cx="49021" cy="356361"/>
                      </a:xfrm>
                    </p:grpSpPr>
                    <p:sp>
                      <p:nvSpPr>
                        <p:cNvPr id="192" name="Oval 191"/>
                        <p:cNvSpPr/>
                        <p:nvPr/>
                      </p:nvSpPr>
                      <p:spPr>
                        <a:xfrm>
                          <a:off x="2833925" y="4630576"/>
                          <a:ext cx="45719" cy="4571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  <p:cxnSp>
                      <p:nvCxnSpPr>
                        <p:cNvPr id="193" name="Straight Connector 192"/>
                        <p:cNvCxnSpPr/>
                        <p:nvPr/>
                      </p:nvCxnSpPr>
                      <p:spPr>
                        <a:xfrm flipH="1" flipV="1">
                          <a:off x="2855597" y="4679088"/>
                          <a:ext cx="1947" cy="274320"/>
                        </a:xfrm>
                        <a:prstGeom prst="line">
                          <a:avLst/>
                        </a:prstGeom>
                      </p:spPr>
                      <p:style>
                        <a:lnRef idx="3">
                          <a:schemeClr val="dk1"/>
                        </a:lnRef>
                        <a:fillRef idx="0">
                          <a:schemeClr val="dk1"/>
                        </a:fillRef>
                        <a:effectRef idx="2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94" name="Oval 193"/>
                        <p:cNvSpPr/>
                        <p:nvPr/>
                      </p:nvSpPr>
                      <p:spPr>
                        <a:xfrm>
                          <a:off x="2837227" y="4941218"/>
                          <a:ext cx="45719" cy="4571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</p:grpSp>
                  <p:grpSp>
                    <p:nvGrpSpPr>
                      <p:cNvPr id="195" name="Group 194"/>
                      <p:cNvGrpSpPr/>
                      <p:nvPr/>
                    </p:nvGrpSpPr>
                    <p:grpSpPr>
                      <a:xfrm>
                        <a:off x="1388942" y="5644602"/>
                        <a:ext cx="954314" cy="409253"/>
                        <a:chOff x="2419823" y="5021728"/>
                        <a:chExt cx="954314" cy="409253"/>
                      </a:xfrm>
                    </p:grpSpPr>
                    <p:sp>
                      <p:nvSpPr>
                        <p:cNvPr id="196" name="TextBox 195"/>
                        <p:cNvSpPr txBox="1"/>
                        <p:nvPr/>
                      </p:nvSpPr>
                      <p:spPr>
                        <a:xfrm>
                          <a:off x="2419823" y="5030872"/>
                          <a:ext cx="954314" cy="40010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sz="1350" dirty="0"/>
                            <a:t>微波源</a:t>
                          </a:r>
                          <a:endParaRPr lang="en-US" sz="1350" dirty="0"/>
                        </a:p>
                      </p:txBody>
                    </p:sp>
                    <p:sp>
                      <p:nvSpPr>
                        <p:cNvPr id="197" name="Rectangle 196"/>
                        <p:cNvSpPr/>
                        <p:nvPr/>
                      </p:nvSpPr>
                      <p:spPr>
                        <a:xfrm>
                          <a:off x="2419823" y="5021728"/>
                          <a:ext cx="954314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</p:grpSp>
                  <p:grpSp>
                    <p:nvGrpSpPr>
                      <p:cNvPr id="198" name="Group 197"/>
                      <p:cNvGrpSpPr/>
                      <p:nvPr/>
                    </p:nvGrpSpPr>
                    <p:grpSpPr>
                      <a:xfrm rot="16200000">
                        <a:off x="3185332" y="5659466"/>
                        <a:ext cx="49021" cy="356361"/>
                        <a:chOff x="2833925" y="4630576"/>
                        <a:chExt cx="49021" cy="356361"/>
                      </a:xfrm>
                    </p:grpSpPr>
                    <p:sp>
                      <p:nvSpPr>
                        <p:cNvPr id="199" name="Oval 198"/>
                        <p:cNvSpPr/>
                        <p:nvPr/>
                      </p:nvSpPr>
                      <p:spPr>
                        <a:xfrm>
                          <a:off x="2833925" y="4630576"/>
                          <a:ext cx="45719" cy="4571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  <p:cxnSp>
                      <p:nvCxnSpPr>
                        <p:cNvPr id="200" name="Straight Connector 199"/>
                        <p:cNvCxnSpPr/>
                        <p:nvPr/>
                      </p:nvCxnSpPr>
                      <p:spPr>
                        <a:xfrm flipH="1" flipV="1">
                          <a:off x="2855597" y="4679088"/>
                          <a:ext cx="1947" cy="274320"/>
                        </a:xfrm>
                        <a:prstGeom prst="line">
                          <a:avLst/>
                        </a:prstGeom>
                      </p:spPr>
                      <p:style>
                        <a:lnRef idx="3">
                          <a:schemeClr val="dk1"/>
                        </a:lnRef>
                        <a:fillRef idx="0">
                          <a:schemeClr val="dk1"/>
                        </a:fillRef>
                        <a:effectRef idx="2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01" name="Oval 200"/>
                        <p:cNvSpPr/>
                        <p:nvPr/>
                      </p:nvSpPr>
                      <p:spPr>
                        <a:xfrm>
                          <a:off x="2837227" y="4941218"/>
                          <a:ext cx="45719" cy="4571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</p:grpSp>
                  <p:grpSp>
                    <p:nvGrpSpPr>
                      <p:cNvPr id="202" name="Group 201"/>
                      <p:cNvGrpSpPr/>
                      <p:nvPr/>
                    </p:nvGrpSpPr>
                    <p:grpSpPr>
                      <a:xfrm>
                        <a:off x="3367192" y="5650952"/>
                        <a:ext cx="1865209" cy="409253"/>
                        <a:chOff x="2419820" y="5021728"/>
                        <a:chExt cx="1436077" cy="409253"/>
                      </a:xfrm>
                    </p:grpSpPr>
                    <p:sp>
                      <p:nvSpPr>
                        <p:cNvPr id="203" name="TextBox 202"/>
                        <p:cNvSpPr txBox="1"/>
                        <p:nvPr/>
                      </p:nvSpPr>
                      <p:spPr>
                        <a:xfrm>
                          <a:off x="2419820" y="5030872"/>
                          <a:ext cx="1436077" cy="40010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zh-CN" altLang="en-US" sz="1350" dirty="0"/>
                            <a:t> 触发信号</a:t>
                          </a:r>
                          <a:r>
                            <a:rPr lang="en-US" altLang="zh-CN" sz="1350" dirty="0"/>
                            <a:t>/</a:t>
                          </a:r>
                          <a:r>
                            <a:rPr lang="zh-CN" altLang="en-US" sz="1350" dirty="0"/>
                            <a:t>同步</a:t>
                          </a:r>
                          <a:endParaRPr lang="en-US" sz="1350" dirty="0"/>
                        </a:p>
                      </p:txBody>
                    </p:sp>
                    <p:sp>
                      <p:nvSpPr>
                        <p:cNvPr id="204" name="Rectangle 203"/>
                        <p:cNvSpPr/>
                        <p:nvPr/>
                      </p:nvSpPr>
                      <p:spPr>
                        <a:xfrm>
                          <a:off x="2419823" y="5021728"/>
                          <a:ext cx="1315819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350"/>
                        </a:p>
                      </p:txBody>
                    </p:sp>
                  </p:grpSp>
                </p:grpSp>
                <p:grpSp>
                  <p:nvGrpSpPr>
                    <p:cNvPr id="209" name="Group 208"/>
                    <p:cNvGrpSpPr/>
                    <p:nvPr/>
                  </p:nvGrpSpPr>
                  <p:grpSpPr>
                    <a:xfrm>
                      <a:off x="2297599" y="6142535"/>
                      <a:ext cx="1360001" cy="402573"/>
                      <a:chOff x="2416471" y="6105959"/>
                      <a:chExt cx="1360001" cy="402573"/>
                    </a:xfrm>
                  </p:grpSpPr>
                  <p:sp>
                    <p:nvSpPr>
                      <p:cNvPr id="206" name="TextBox 205"/>
                      <p:cNvSpPr txBox="1"/>
                      <p:nvPr/>
                    </p:nvSpPr>
                    <p:spPr>
                      <a:xfrm>
                        <a:off x="2449036" y="6108422"/>
                        <a:ext cx="132743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zh-CN" altLang="en-US" sz="1350" dirty="0"/>
                          <a:t>微波开</a:t>
                        </a:r>
                        <a:r>
                          <a:rPr lang="zh-CN" altLang="en-US" sz="1350" dirty="0"/>
                          <a:t>关</a:t>
                        </a:r>
                        <a:endParaRPr lang="en-US" sz="1350" dirty="0"/>
                      </a:p>
                    </p:txBody>
                  </p:sp>
                  <p:sp>
                    <p:nvSpPr>
                      <p:cNvPr id="208" name="Rectangle 207"/>
                      <p:cNvSpPr/>
                      <p:nvPr/>
                    </p:nvSpPr>
                    <p:spPr>
                      <a:xfrm>
                        <a:off x="2416471" y="6105959"/>
                        <a:ext cx="1122257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350"/>
                      </a:p>
                    </p:txBody>
                  </p:sp>
                </p:grpSp>
              </p:grpSp>
            </p:grpSp>
            <p:grpSp>
              <p:nvGrpSpPr>
                <p:cNvPr id="182" name="Group 181"/>
                <p:cNvGrpSpPr/>
                <p:nvPr/>
              </p:nvGrpSpPr>
              <p:grpSpPr>
                <a:xfrm>
                  <a:off x="2837227" y="4630576"/>
                  <a:ext cx="48767" cy="356361"/>
                  <a:chOff x="2837227" y="4630576"/>
                  <a:chExt cx="48767" cy="356361"/>
                </a:xfrm>
              </p:grpSpPr>
              <p:sp>
                <p:nvSpPr>
                  <p:cNvPr id="169" name="Oval 168"/>
                  <p:cNvSpPr/>
                  <p:nvPr/>
                </p:nvSpPr>
                <p:spPr>
                  <a:xfrm>
                    <a:off x="2840275" y="4630576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cxnSp>
                <p:nvCxnSpPr>
                  <p:cNvPr id="170" name="Straight Connector 169"/>
                  <p:cNvCxnSpPr/>
                  <p:nvPr/>
                </p:nvCxnSpPr>
                <p:spPr>
                  <a:xfrm flipH="1" flipV="1">
                    <a:off x="2855597" y="4679088"/>
                    <a:ext cx="1947" cy="27432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6" name="Oval 175"/>
                  <p:cNvSpPr/>
                  <p:nvPr/>
                </p:nvSpPr>
                <p:spPr>
                  <a:xfrm>
                    <a:off x="2837227" y="4941218"/>
                    <a:ext cx="45719" cy="45719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</p:grpSp>
        <p:sp>
          <p:nvSpPr>
            <p:cNvPr id="109" name="Oval 108"/>
            <p:cNvSpPr/>
            <p:nvPr/>
          </p:nvSpPr>
          <p:spPr>
            <a:xfrm>
              <a:off x="2835967" y="5997254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1" name="Oval 110"/>
            <p:cNvSpPr/>
            <p:nvPr/>
          </p:nvSpPr>
          <p:spPr>
            <a:xfrm>
              <a:off x="2832919" y="6125016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9087" y="2284810"/>
            <a:ext cx="198178" cy="414410"/>
            <a:chOff x="5209647" y="1699149"/>
            <a:chExt cx="264237" cy="552546"/>
          </a:xfrm>
        </p:grpSpPr>
        <p:sp>
          <p:nvSpPr>
            <p:cNvPr id="3" name="Rectangle 2"/>
            <p:cNvSpPr/>
            <p:nvPr/>
          </p:nvSpPr>
          <p:spPr>
            <a:xfrm rot="1733482">
              <a:off x="5209647" y="1959550"/>
              <a:ext cx="121289" cy="29214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4" name="Rectangle 113"/>
            <p:cNvSpPr/>
            <p:nvPr/>
          </p:nvSpPr>
          <p:spPr>
            <a:xfrm rot="1733482">
              <a:off x="5352595" y="1699149"/>
              <a:ext cx="121289" cy="29214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63" y="4633911"/>
            <a:ext cx="3530787" cy="1509713"/>
          </a:xfrm>
          <a:prstGeom prst="rect">
            <a:avLst/>
          </a:prstGeom>
        </p:spPr>
      </p:pic>
      <p:grpSp>
        <p:nvGrpSpPr>
          <p:cNvPr id="115" name="Group 23"/>
          <p:cNvGrpSpPr/>
          <p:nvPr/>
        </p:nvGrpSpPr>
        <p:grpSpPr>
          <a:xfrm>
            <a:off x="3912619" y="4523858"/>
            <a:ext cx="1370162" cy="1422033"/>
            <a:chOff x="6087613" y="1304786"/>
            <a:chExt cx="1826882" cy="1896044"/>
          </a:xfrm>
        </p:grpSpPr>
        <p:pic>
          <p:nvPicPr>
            <p:cNvPr id="121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7613" y="1365934"/>
              <a:ext cx="1826882" cy="1834896"/>
            </a:xfrm>
            <a:prstGeom prst="rect">
              <a:avLst/>
            </a:prstGeom>
          </p:spPr>
        </p:pic>
        <p:cxnSp>
          <p:nvCxnSpPr>
            <p:cNvPr id="122" name="Straight Arrow Connector 10"/>
            <p:cNvCxnSpPr/>
            <p:nvPr/>
          </p:nvCxnSpPr>
          <p:spPr>
            <a:xfrm>
              <a:off x="6135624" y="1524791"/>
              <a:ext cx="32004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4"/>
            <p:cNvCxnSpPr/>
            <p:nvPr/>
          </p:nvCxnSpPr>
          <p:spPr>
            <a:xfrm flipH="1">
              <a:off x="7568184" y="1530887"/>
              <a:ext cx="32004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6"/>
            <p:cNvSpPr txBox="1"/>
            <p:nvPr/>
          </p:nvSpPr>
          <p:spPr>
            <a:xfrm>
              <a:off x="6413473" y="1304786"/>
              <a:ext cx="12899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solidFill>
                    <a:srgbClr val="FF0000"/>
                  </a:solidFill>
                </a:rPr>
                <a:t>400nm</a:t>
              </a:r>
              <a:endParaRPr lang="en-US" sz="15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2" name="直接连接符 11"/>
          <p:cNvCxnSpPr>
            <a:stCxn id="69" idx="0"/>
          </p:cNvCxnSpPr>
          <p:nvPr/>
        </p:nvCxnSpPr>
        <p:spPr>
          <a:xfrm>
            <a:off x="2826098" y="4076700"/>
            <a:ext cx="2050702" cy="2286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2787998" y="4267200"/>
            <a:ext cx="1031527" cy="162877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1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Coherence time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33825" y="4157663"/>
            <a:ext cx="1295400" cy="346075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A5002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3875" y="1800225"/>
            <a:ext cx="40576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850">
                <a:solidFill>
                  <a:schemeClr val="tx2"/>
                </a:solidFill>
                <a:latin typeface="Verdana" pitchFamily="34" charset="0"/>
                <a:ea typeface="宋体" charset="-122"/>
              </a:defRPr>
            </a:lvl9pPr>
          </a:lstStyle>
          <a:p>
            <a:r>
              <a:rPr lang="en-US" altLang="zh-TW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Qubit: A two-level system?</a:t>
            </a:r>
            <a:endParaRPr lang="en-US" altLang="zh-TW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826" y="2333624"/>
            <a:ext cx="6981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66725" indent="-466725"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35000"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000" b="1" dirty="0">
                <a:latin typeface="Times New Roman" panose="02020603050405020304" pitchFamily="18" charset="0"/>
              </a:rPr>
              <a:t>Many-body physics: Discrete levels are coupled to continua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962025" y="3700463"/>
            <a:ext cx="12954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962025" y="4614863"/>
            <a:ext cx="12954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952625" y="3371850"/>
            <a:ext cx="685800" cy="6461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/>
            <a:endParaRPr lang="en-US" altLang="zh-CN" sz="1800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2638425" y="3700463"/>
            <a:ext cx="12954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933825" y="3167063"/>
            <a:ext cx="2286000" cy="223361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/>
            <a:endParaRPr lang="en-US" altLang="zh-CN" sz="180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505450" y="5572125"/>
            <a:ext cx="3343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9159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915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400" dirty="0">
                <a:solidFill>
                  <a:srgbClr val="003366"/>
                </a:solidFill>
                <a:latin typeface="Times New Roman" panose="02020603050405020304" pitchFamily="18" charset="0"/>
              </a:rPr>
              <a:t>Time-energy </a:t>
            </a:r>
            <a:r>
              <a:rPr lang="en-US" altLang="zh-TW" sz="2400" dirty="0" smtClean="0">
                <a:solidFill>
                  <a:srgbClr val="003366"/>
                </a:solidFill>
                <a:latin typeface="Times New Roman" panose="02020603050405020304" pitchFamily="18" charset="0"/>
              </a:rPr>
              <a:t>uncertainty</a:t>
            </a:r>
            <a:endParaRPr lang="en-US" altLang="zh-TW" sz="2400" dirty="0">
              <a:solidFill>
                <a:srgbClr val="0033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Recoherence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日期占位符 1"/>
          <p:cNvSpPr>
            <a:spLocks noGrp="1"/>
          </p:cNvSpPr>
          <p:nvPr>
            <p:ph type="dt" sz="half" idx="10"/>
          </p:nvPr>
        </p:nvSpPr>
        <p:spPr>
          <a:xfrm>
            <a:off x="1066800" y="6904038"/>
            <a:ext cx="4191000" cy="373062"/>
          </a:xfrm>
        </p:spPr>
        <p:txBody>
          <a:bodyPr/>
          <a:lstStyle/>
          <a:p>
            <a:r>
              <a:rPr lang="zh-TW" altLang="en-US"/>
              <a:t>USTC, Dec 02, 2008</a:t>
            </a:r>
            <a:endParaRPr lang="en-US" altLang="zh-TW"/>
          </a:p>
        </p:txBody>
      </p:sp>
      <p:sp>
        <p:nvSpPr>
          <p:cNvPr id="229" name="Rectangle 2"/>
          <p:cNvSpPr>
            <a:spLocks noChangeArrowheads="1"/>
          </p:cNvSpPr>
          <p:nvPr/>
        </p:nvSpPr>
        <p:spPr bwMode="auto">
          <a:xfrm>
            <a:off x="465138" y="4260850"/>
            <a:ext cx="4638675" cy="24987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932238"/>
            <a:ext cx="4343400" cy="34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" name="Line 4"/>
          <p:cNvSpPr>
            <a:spLocks noChangeShapeType="1"/>
          </p:cNvSpPr>
          <p:nvPr/>
        </p:nvSpPr>
        <p:spPr bwMode="auto">
          <a:xfrm>
            <a:off x="3006725" y="5614988"/>
            <a:ext cx="0" cy="546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" name="Rectangle 8"/>
          <p:cNvSpPr>
            <a:spLocks noChangeArrowheads="1"/>
          </p:cNvSpPr>
          <p:nvPr/>
        </p:nvSpPr>
        <p:spPr bwMode="auto">
          <a:xfrm>
            <a:off x="3200400" y="4276725"/>
            <a:ext cx="1838325" cy="19907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36" name="Group 9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37" name="Oval 10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8" name="Line 11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9" name="Group 12"/>
          <p:cNvGrpSpPr>
            <a:grpSpLocks/>
          </p:cNvGrpSpPr>
          <p:nvPr/>
        </p:nvGrpSpPr>
        <p:grpSpPr bwMode="auto">
          <a:xfrm>
            <a:off x="4738688" y="1776413"/>
            <a:ext cx="1092200" cy="1087437"/>
            <a:chOff x="912" y="1200"/>
            <a:chExt cx="864" cy="864"/>
          </a:xfrm>
        </p:grpSpPr>
        <p:sp>
          <p:nvSpPr>
            <p:cNvPr id="240" name="Oval 13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1" name="Line 14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2" name="Group 15"/>
          <p:cNvGrpSpPr>
            <a:grpSpLocks/>
          </p:cNvGrpSpPr>
          <p:nvPr/>
        </p:nvGrpSpPr>
        <p:grpSpPr bwMode="auto">
          <a:xfrm>
            <a:off x="3600450" y="1789113"/>
            <a:ext cx="1114425" cy="1087437"/>
            <a:chOff x="912" y="1200"/>
            <a:chExt cx="864" cy="864"/>
          </a:xfrm>
        </p:grpSpPr>
        <p:sp>
          <p:nvSpPr>
            <p:cNvPr id="243" name="Oval 16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4" name="Line 17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5" name="Group 18"/>
          <p:cNvGrpSpPr>
            <a:grpSpLocks/>
          </p:cNvGrpSpPr>
          <p:nvPr/>
        </p:nvGrpSpPr>
        <p:grpSpPr bwMode="auto">
          <a:xfrm>
            <a:off x="1371600" y="1814513"/>
            <a:ext cx="1114425" cy="1054100"/>
            <a:chOff x="912" y="1200"/>
            <a:chExt cx="864" cy="864"/>
          </a:xfrm>
        </p:grpSpPr>
        <p:sp>
          <p:nvSpPr>
            <p:cNvPr id="246" name="Oval 19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7" name="Line 20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8" name="Group 21"/>
          <p:cNvGrpSpPr>
            <a:grpSpLocks/>
          </p:cNvGrpSpPr>
          <p:nvPr/>
        </p:nvGrpSpPr>
        <p:grpSpPr bwMode="auto">
          <a:xfrm>
            <a:off x="257175" y="1814513"/>
            <a:ext cx="1114425" cy="1054100"/>
            <a:chOff x="912" y="1200"/>
            <a:chExt cx="864" cy="864"/>
          </a:xfrm>
        </p:grpSpPr>
        <p:sp>
          <p:nvSpPr>
            <p:cNvPr id="249" name="Oval 22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0" name="Line 23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1" name="Group 24"/>
          <p:cNvGrpSpPr>
            <a:grpSpLocks/>
          </p:cNvGrpSpPr>
          <p:nvPr/>
        </p:nvGrpSpPr>
        <p:grpSpPr bwMode="auto">
          <a:xfrm>
            <a:off x="2486025" y="1814513"/>
            <a:ext cx="1114425" cy="1054100"/>
            <a:chOff x="912" y="1200"/>
            <a:chExt cx="864" cy="864"/>
          </a:xfrm>
        </p:grpSpPr>
        <p:sp>
          <p:nvSpPr>
            <p:cNvPr id="252" name="Oval 25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3" name="Line 26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4" name="Group 27"/>
          <p:cNvGrpSpPr>
            <a:grpSpLocks/>
          </p:cNvGrpSpPr>
          <p:nvPr/>
        </p:nvGrpSpPr>
        <p:grpSpPr bwMode="auto">
          <a:xfrm>
            <a:off x="5830888" y="1776413"/>
            <a:ext cx="1114425" cy="1087437"/>
            <a:chOff x="912" y="1200"/>
            <a:chExt cx="864" cy="864"/>
          </a:xfrm>
        </p:grpSpPr>
        <p:sp>
          <p:nvSpPr>
            <p:cNvPr id="255" name="Oval 28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6" name="Line 29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7" name="Group 30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58" name="Oval 31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9" name="Line 32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0" name="Group 33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61" name="Oval 34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2" name="Line 35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3" name="Group 36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64" name="Oval 37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5" name="Line 38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6" name="Group 39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67" name="Oval 40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8" name="Line 41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9" name="Group 42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70" name="Oval 43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1" name="Line 44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2" name="Group 45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73" name="Oval 46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4" name="Line 47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6" name="Group 49"/>
          <p:cNvGrpSpPr>
            <a:grpSpLocks/>
          </p:cNvGrpSpPr>
          <p:nvPr/>
        </p:nvGrpSpPr>
        <p:grpSpPr bwMode="auto">
          <a:xfrm>
            <a:off x="4738688" y="1776413"/>
            <a:ext cx="1092200" cy="1087437"/>
            <a:chOff x="912" y="1200"/>
            <a:chExt cx="864" cy="864"/>
          </a:xfrm>
        </p:grpSpPr>
        <p:sp>
          <p:nvSpPr>
            <p:cNvPr id="277" name="Oval 50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8" name="Line 51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9" name="Group 52"/>
          <p:cNvGrpSpPr>
            <a:grpSpLocks/>
          </p:cNvGrpSpPr>
          <p:nvPr/>
        </p:nvGrpSpPr>
        <p:grpSpPr bwMode="auto">
          <a:xfrm>
            <a:off x="3600450" y="1789113"/>
            <a:ext cx="1114425" cy="1087437"/>
            <a:chOff x="912" y="1200"/>
            <a:chExt cx="864" cy="864"/>
          </a:xfrm>
        </p:grpSpPr>
        <p:sp>
          <p:nvSpPr>
            <p:cNvPr id="280" name="Oval 53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1" name="Line 54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2" name="Group 55"/>
          <p:cNvGrpSpPr>
            <a:grpSpLocks/>
          </p:cNvGrpSpPr>
          <p:nvPr/>
        </p:nvGrpSpPr>
        <p:grpSpPr bwMode="auto">
          <a:xfrm>
            <a:off x="1371600" y="1814513"/>
            <a:ext cx="1114425" cy="1054100"/>
            <a:chOff x="912" y="1200"/>
            <a:chExt cx="864" cy="864"/>
          </a:xfrm>
        </p:grpSpPr>
        <p:sp>
          <p:nvSpPr>
            <p:cNvPr id="283" name="Oval 56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4" name="Line 57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5" name="Group 58"/>
          <p:cNvGrpSpPr>
            <a:grpSpLocks/>
          </p:cNvGrpSpPr>
          <p:nvPr/>
        </p:nvGrpSpPr>
        <p:grpSpPr bwMode="auto">
          <a:xfrm>
            <a:off x="257175" y="1814513"/>
            <a:ext cx="1114425" cy="1054100"/>
            <a:chOff x="912" y="1200"/>
            <a:chExt cx="864" cy="864"/>
          </a:xfrm>
        </p:grpSpPr>
        <p:sp>
          <p:nvSpPr>
            <p:cNvPr id="286" name="Oval 59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7" name="Line 60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8" name="Group 61"/>
          <p:cNvGrpSpPr>
            <a:grpSpLocks/>
          </p:cNvGrpSpPr>
          <p:nvPr/>
        </p:nvGrpSpPr>
        <p:grpSpPr bwMode="auto">
          <a:xfrm>
            <a:off x="2486025" y="1814513"/>
            <a:ext cx="1114425" cy="1054100"/>
            <a:chOff x="912" y="1200"/>
            <a:chExt cx="864" cy="864"/>
          </a:xfrm>
        </p:grpSpPr>
        <p:sp>
          <p:nvSpPr>
            <p:cNvPr id="289" name="Oval 62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0" name="Line 63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1" name="Group 64"/>
          <p:cNvGrpSpPr>
            <a:grpSpLocks/>
          </p:cNvGrpSpPr>
          <p:nvPr/>
        </p:nvGrpSpPr>
        <p:grpSpPr bwMode="auto">
          <a:xfrm>
            <a:off x="5830888" y="1776413"/>
            <a:ext cx="1114425" cy="1087437"/>
            <a:chOff x="912" y="1200"/>
            <a:chExt cx="864" cy="864"/>
          </a:xfrm>
        </p:grpSpPr>
        <p:sp>
          <p:nvSpPr>
            <p:cNvPr id="292" name="Oval 65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3" name="Line 66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4" name="Group 67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95" name="Oval 68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6" name="Line 69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7" name="Group 70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298" name="Oval 71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9" name="Line 72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0" name="Group 73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301" name="Oval 74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2" name="Line 75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3" name="Group 76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304" name="Oval 77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5" name="Line 78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6" name="Group 79"/>
          <p:cNvGrpSpPr>
            <a:grpSpLocks/>
          </p:cNvGrpSpPr>
          <p:nvPr/>
        </p:nvGrpSpPr>
        <p:grpSpPr bwMode="auto">
          <a:xfrm>
            <a:off x="6972300" y="1666875"/>
            <a:ext cx="2019300" cy="1971675"/>
            <a:chOff x="912" y="1200"/>
            <a:chExt cx="864" cy="864"/>
          </a:xfrm>
        </p:grpSpPr>
        <p:sp>
          <p:nvSpPr>
            <p:cNvPr id="307" name="Oval 80"/>
            <p:cNvSpPr>
              <a:spLocks noChangeArrowheads="1"/>
            </p:cNvSpPr>
            <p:nvPr/>
          </p:nvSpPr>
          <p:spPr bwMode="auto">
            <a:xfrm>
              <a:off x="912" y="1200"/>
              <a:ext cx="864" cy="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8" name="Line 81"/>
            <p:cNvSpPr>
              <a:spLocks noChangeShapeType="1"/>
            </p:cNvSpPr>
            <p:nvPr/>
          </p:nvSpPr>
          <p:spPr bwMode="auto">
            <a:xfrm>
              <a:off x="1344" y="1632"/>
              <a:ext cx="43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9" name="Oval 82"/>
          <p:cNvSpPr>
            <a:spLocks noChangeArrowheads="1"/>
          </p:cNvSpPr>
          <p:nvPr/>
        </p:nvSpPr>
        <p:spPr bwMode="auto">
          <a:xfrm>
            <a:off x="6972300" y="1666875"/>
            <a:ext cx="2019300" cy="1971675"/>
          </a:xfrm>
          <a:prstGeom prst="ellips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0" name="Oval 83"/>
          <p:cNvSpPr>
            <a:spLocks noChangeArrowheads="1"/>
          </p:cNvSpPr>
          <p:nvPr/>
        </p:nvSpPr>
        <p:spPr bwMode="auto">
          <a:xfrm>
            <a:off x="4738688" y="1776413"/>
            <a:ext cx="1092200" cy="1087437"/>
          </a:xfrm>
          <a:prstGeom prst="ellipse">
            <a:avLst/>
          </a:prstGeom>
          <a:noFill/>
          <a:ln w="38100">
            <a:solidFill>
              <a:srgbClr val="33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1" name="Oval 84"/>
          <p:cNvSpPr>
            <a:spLocks noChangeArrowheads="1"/>
          </p:cNvSpPr>
          <p:nvPr/>
        </p:nvSpPr>
        <p:spPr bwMode="auto">
          <a:xfrm>
            <a:off x="3600450" y="1789113"/>
            <a:ext cx="1114425" cy="1087437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2" name="Oval 85"/>
          <p:cNvSpPr>
            <a:spLocks noChangeArrowheads="1"/>
          </p:cNvSpPr>
          <p:nvPr/>
        </p:nvSpPr>
        <p:spPr bwMode="auto">
          <a:xfrm>
            <a:off x="1371600" y="1814513"/>
            <a:ext cx="1114425" cy="10541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3" name="Oval 86"/>
          <p:cNvSpPr>
            <a:spLocks noChangeArrowheads="1"/>
          </p:cNvSpPr>
          <p:nvPr/>
        </p:nvSpPr>
        <p:spPr bwMode="auto">
          <a:xfrm>
            <a:off x="257175" y="1814513"/>
            <a:ext cx="1114425" cy="10541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4" name="Oval 87"/>
          <p:cNvSpPr>
            <a:spLocks noChangeArrowheads="1"/>
          </p:cNvSpPr>
          <p:nvPr/>
        </p:nvSpPr>
        <p:spPr bwMode="auto">
          <a:xfrm>
            <a:off x="5830888" y="1776413"/>
            <a:ext cx="1114425" cy="1087437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5" name="Oval 88"/>
          <p:cNvSpPr>
            <a:spLocks noChangeArrowheads="1"/>
          </p:cNvSpPr>
          <p:nvPr/>
        </p:nvSpPr>
        <p:spPr bwMode="auto">
          <a:xfrm>
            <a:off x="2486025" y="1814513"/>
            <a:ext cx="1114425" cy="10541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316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848038"/>
              </p:ext>
            </p:extLst>
          </p:nvPr>
        </p:nvGraphicFramePr>
        <p:xfrm>
          <a:off x="685800" y="2952750"/>
          <a:ext cx="22955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" name="Equation" r:id="rId4" imgW="1143000" imgH="304560" progId="Equation.DSMT4">
                  <p:embed/>
                </p:oleObj>
              </mc:Choice>
              <mc:Fallback>
                <p:oleObj name="Equation" r:id="rId4" imgW="11430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952750"/>
                        <a:ext cx="2295525" cy="612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970884"/>
              </p:ext>
            </p:extLst>
          </p:nvPr>
        </p:nvGraphicFramePr>
        <p:xfrm>
          <a:off x="2971800" y="2952750"/>
          <a:ext cx="268763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" name="Equation" r:id="rId6" imgW="1346040" imgH="304560" progId="Equation.DSMT4">
                  <p:embed/>
                </p:oleObj>
              </mc:Choice>
              <mc:Fallback>
                <p:oleObj name="Equation" r:id="rId6" imgW="13460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952750"/>
                        <a:ext cx="2687638" cy="606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3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790001"/>
              </p:ext>
            </p:extLst>
          </p:nvPr>
        </p:nvGraphicFramePr>
        <p:xfrm>
          <a:off x="2949575" y="3562350"/>
          <a:ext cx="381635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" name="Equation" r:id="rId8" imgW="1841400" imgH="304560" progId="Equation.DSMT4">
                  <p:embed/>
                </p:oleObj>
              </mc:Choice>
              <mc:Fallback>
                <p:oleObj name="Equation" r:id="rId8" imgW="1841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9575" y="3562350"/>
                        <a:ext cx="3816350" cy="630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" name="Text Box 97"/>
          <p:cNvSpPr txBox="1">
            <a:spLocks noChangeArrowheads="1"/>
          </p:cNvSpPr>
          <p:nvPr/>
        </p:nvSpPr>
        <p:spPr bwMode="auto">
          <a:xfrm>
            <a:off x="6934200" y="4371975"/>
            <a:ext cx="1838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800000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Dynamical Fluctuation</a:t>
            </a:r>
          </a:p>
        </p:txBody>
      </p:sp>
      <p:graphicFrame>
        <p:nvGraphicFramePr>
          <p:cNvPr id="325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805952"/>
              </p:ext>
            </p:extLst>
          </p:nvPr>
        </p:nvGraphicFramePr>
        <p:xfrm>
          <a:off x="2133600" y="5210175"/>
          <a:ext cx="15446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" name="Equation" r:id="rId10" imgW="660240" imgH="203040" progId="Equation.DSMT4">
                  <p:embed/>
                </p:oleObj>
              </mc:Choice>
              <mc:Fallback>
                <p:oleObj name="Equation" r:id="rId10" imgW="6602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210175"/>
                        <a:ext cx="1544638" cy="4572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6" name="Line 99"/>
          <p:cNvSpPr>
            <a:spLocks noChangeShapeType="1"/>
          </p:cNvSpPr>
          <p:nvPr/>
        </p:nvSpPr>
        <p:spPr bwMode="auto">
          <a:xfrm flipV="1">
            <a:off x="3971925" y="4573588"/>
            <a:ext cx="733425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327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916803"/>
              </p:ext>
            </p:extLst>
          </p:nvPr>
        </p:nvGraphicFramePr>
        <p:xfrm>
          <a:off x="2178050" y="4340225"/>
          <a:ext cx="17113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" name="Equation" r:id="rId12" imgW="711000" imgH="203040" progId="Equation.DSMT4">
                  <p:embed/>
                </p:oleObj>
              </mc:Choice>
              <mc:Fallback>
                <p:oleObj name="Equation" r:id="rId12" imgW="711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4340225"/>
                        <a:ext cx="1711325" cy="4683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33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6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47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6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47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5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6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4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6" dur="6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4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2" dur="6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4" dur="5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6" dur="47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8" dur="5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0" dur="6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2" dur="47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4" dur="5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6" dur="6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8" dur="4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0" dur="6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2" dur="5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8" dur="5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0" dur="47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2" dur="5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4" dur="6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6" dur="4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8" dur="6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0" dur="5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47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4" dur="5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6" dur="6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8" dur="4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0" dur="6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  <p:bldP spid="231" grpId="0" animBg="1"/>
      <p:bldP spid="235" grpId="0" animBg="1"/>
      <p:bldP spid="235" grpId="1" animBg="1"/>
      <p:bldP spid="324" grpId="0"/>
      <p:bldP spid="3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04800" y="521807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4800" y="257012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04800" y="575147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01625" y="363692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304800" y="468467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04800" y="417032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04800" y="3128923"/>
            <a:ext cx="8455025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2" name="Picture 9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20176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600" y="31606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41512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2180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26272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5800" y="36178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0" y="46846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76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0352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512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180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822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1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3692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baseball_player__runnin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8467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33400" y="6268998"/>
            <a:ext cx="661232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91440">
            <a:spAutoFit/>
          </a:bodyPr>
          <a:lstStyle/>
          <a:p>
            <a:r>
              <a:rPr kumimoji="0"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works when the runners’ speeds are kept constant.</a:t>
            </a:r>
          </a:p>
        </p:txBody>
      </p:sp>
      <p:pic>
        <p:nvPicPr>
          <p:cNvPr id="27" name="Picture 25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7673"/>
            <a:ext cx="5492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17673"/>
            <a:ext cx="32131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Pictur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001798"/>
            <a:ext cx="32131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 descr="Pictur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17673"/>
            <a:ext cx="609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541762" y="1032475"/>
            <a:ext cx="2129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Recoherence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3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0.15509 L 0.66424 0.15417 " pathEditMode="fixed" rAng="0" ptsTypes="AA">
                                      <p:cBhvr>
                                        <p:cTn id="2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2" y="-4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88889E-6 -0.153 L 0.65417 -0.15022 " pathEditMode="fixed" rAng="0" ptsTypes="AA">
                                      <p:cBhvr>
                                        <p:cTn id="2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0.00324 L 0.57917 -0.00231 " pathEditMode="fixed" rAng="0" ptsTypes="AA">
                                      <p:cBhvr>
                                        <p:cTn id="2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0.00694 L 0.8125 0.00139 " pathEditMode="fixed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-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0.00232 L 0.80156 0.00579 " pathEditMode="fixed" rAng="0" ptsTypes="AA">
                                      <p:cBhvr>
                                        <p:cTn id="3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69" y="1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0.00232 L 0.87083 0.0051 " pathEditMode="fixed" rAng="0" ptsTypes="AA">
                                      <p:cBhvr>
                                        <p:cTn id="3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0.00949 L 0.7125 0.00394 " pathEditMode="fixed" rAng="0" ptsTypes="AA">
                                      <p:cBhvr>
                                        <p:cTn id="3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243 0.00533 L -0.67327 0.01088 " pathEditMode="fixed" rAng="0" ptsTypes="AA">
                                      <p:cBhvr>
                                        <p:cTn id="8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0.00347 L -0.65468 0.00069 " pathEditMode="fixed" rAng="0" ptsTypes="AA">
                                      <p:cBhvr>
                                        <p:cTn id="8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43" y="-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416 0.00348 L -0.59166 0.00903 " pathEditMode="fixed" rAng="0" ptsTypes="AA">
                                      <p:cBhvr>
                                        <p:cTn id="8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75" y="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0532 L -0.825 0.01088 " pathEditMode="fixed" rAng="0" ptsTypes="AA">
                                      <p:cBhvr>
                                        <p:cTn id="8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50" y="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7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00347 L -0.8 0.00532 " pathEditMode="fixed" rAng="0" ptsTypes="AA">
                                      <p:cBhvr>
                                        <p:cTn id="8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417 0.01458 L -0.87812 0.01666 " pathEditMode="fixed" rAng="0" ptsTypes="AA">
                                      <p:cBhvr>
                                        <p:cTn id="9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98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417 0.00532 L -0.725 0.01088 " pathEditMode="fixed" rAng="0" ptsTypes="AA">
                                      <p:cBhvr>
                                        <p:cTn id="9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2" y="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1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a qubit alive by dynamical decoupling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0" y="2496957"/>
            <a:ext cx="459496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 bwMode="auto">
          <a:xfrm>
            <a:off x="265982" y="1881654"/>
            <a:ext cx="4309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just"/>
            <a:r>
              <a:rPr lang="en-US" altLang="zh-CN" sz="2400" dirty="0" smtClean="0">
                <a:latin typeface="Times" panose="02020603050405020304" pitchFamily="18" charset="0"/>
                <a:ea typeface="隶书" pitchFamily="49" charset="-122"/>
                <a:cs typeface="Times" panose="02020603050405020304" pitchFamily="18" charset="0"/>
              </a:rPr>
              <a:t>Apply DD on the electronic qubit</a:t>
            </a:r>
            <a:endParaRPr lang="zh-CN" altLang="en-US" sz="2400" dirty="0" smtClean="0">
              <a:latin typeface="Times" panose="02020603050405020304" pitchFamily="18" charset="0"/>
              <a:ea typeface="隶书" pitchFamily="49" charset="-122"/>
              <a:cs typeface="Times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26" y="1553421"/>
            <a:ext cx="37671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354013" y="4756642"/>
            <a:ext cx="1257300" cy="649288"/>
            <a:chOff x="689610" y="4448097"/>
            <a:chExt cx="1257075" cy="648945"/>
          </a:xfrm>
        </p:grpSpPr>
        <p:sp>
          <p:nvSpPr>
            <p:cNvPr id="9" name="文本框 8"/>
            <p:cNvSpPr txBox="1"/>
            <p:nvPr/>
          </p:nvSpPr>
          <p:spPr>
            <a:xfrm>
              <a:off x="689610" y="4448097"/>
              <a:ext cx="1257075" cy="3696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T</a:t>
              </a:r>
              <a:r>
                <a:rPr lang="en-US" altLang="zh-CN" sz="1800" b="0" kern="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2</a:t>
              </a: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* = 40 ns</a:t>
              </a:r>
              <a:endParaRPr lang="zh-CN" altLang="en-US" sz="18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119746" y="4878083"/>
              <a:ext cx="198401" cy="21895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25400" cap="flat" cmpd="sng" algn="ctr">
              <a:solidFill>
                <a:srgbClr val="CC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 kern="0">
                <a:solidFill>
                  <a:srgbClr val="FFFFFF"/>
                </a:solidFill>
                <a:latin typeface="Verdana"/>
                <a:ea typeface="宋体"/>
              </a:endParaRPr>
            </a:p>
          </p:txBody>
        </p:sp>
      </p:grp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3833813" y="4759817"/>
            <a:ext cx="1206500" cy="649288"/>
            <a:chOff x="4761608" y="4448097"/>
            <a:chExt cx="1207382" cy="648945"/>
          </a:xfrm>
        </p:grpSpPr>
        <p:sp>
          <p:nvSpPr>
            <p:cNvPr id="12" name="椭圆 11"/>
            <p:cNvSpPr/>
            <p:nvPr/>
          </p:nvSpPr>
          <p:spPr>
            <a:xfrm>
              <a:off x="5290632" y="4878083"/>
              <a:ext cx="198582" cy="218959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 kern="0">
                <a:solidFill>
                  <a:srgbClr val="FFFFFF"/>
                </a:solidFill>
                <a:latin typeface="Verdana"/>
                <a:ea typeface="宋体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761608" y="4448097"/>
              <a:ext cx="1207382" cy="3696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T</a:t>
              </a:r>
              <a:r>
                <a:rPr lang="en-US" altLang="zh-CN" sz="1800" b="0" kern="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2</a:t>
              </a: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 = 6.2 </a:t>
              </a:r>
              <a:r>
                <a:rPr lang="en-US" altLang="zh-CN" sz="1800" b="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μs</a:t>
              </a:r>
              <a:endParaRPr lang="zh-CN" altLang="en-US" sz="18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1195388" y="4855067"/>
            <a:ext cx="2601913" cy="579438"/>
            <a:chOff x="1531508" y="4546840"/>
            <a:chExt cx="3406140" cy="579761"/>
          </a:xfrm>
        </p:grpSpPr>
        <p:sp>
          <p:nvSpPr>
            <p:cNvPr id="15" name="右箭头 14"/>
            <p:cNvSpPr/>
            <p:nvPr/>
          </p:nvSpPr>
          <p:spPr>
            <a:xfrm>
              <a:off x="1531508" y="4867694"/>
              <a:ext cx="3406140" cy="258907"/>
            </a:xfrm>
            <a:prstGeom prst="rightArrow">
              <a:avLst/>
            </a:prstGeom>
            <a:solidFill>
              <a:srgbClr val="A3B2C1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 kern="0">
                <a:solidFill>
                  <a:srgbClr val="FFFFFF"/>
                </a:solidFill>
                <a:latin typeface="Verdana"/>
                <a:ea typeface="宋体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435518" y="4546840"/>
              <a:ext cx="1363287" cy="3700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One pi Pulse</a:t>
              </a:r>
              <a:endParaRPr lang="zh-CN" altLang="en-US" sz="18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5164138" y="4866180"/>
            <a:ext cx="2640013" cy="581025"/>
            <a:chOff x="1531508" y="4546840"/>
            <a:chExt cx="3406140" cy="579761"/>
          </a:xfrm>
        </p:grpSpPr>
        <p:sp>
          <p:nvSpPr>
            <p:cNvPr id="18" name="右箭头 17"/>
            <p:cNvSpPr/>
            <p:nvPr/>
          </p:nvSpPr>
          <p:spPr>
            <a:xfrm>
              <a:off x="1531508" y="4868401"/>
              <a:ext cx="3406140" cy="258200"/>
            </a:xfrm>
            <a:prstGeom prst="rightArrow">
              <a:avLst/>
            </a:prstGeom>
            <a:solidFill>
              <a:srgbClr val="A3B2C1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 kern="0">
                <a:solidFill>
                  <a:srgbClr val="FFFFFF"/>
                </a:solidFill>
                <a:latin typeface="Verdana"/>
                <a:ea typeface="宋体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34760" y="4546840"/>
              <a:ext cx="1702045" cy="369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7 - pi Pulses</a:t>
              </a:r>
              <a:endParaRPr lang="zh-CN" altLang="en-US" sz="18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7753351" y="4788392"/>
            <a:ext cx="687387" cy="623888"/>
            <a:chOff x="5046943" y="4472426"/>
            <a:chExt cx="686406" cy="624616"/>
          </a:xfrm>
        </p:grpSpPr>
        <p:sp>
          <p:nvSpPr>
            <p:cNvPr id="21" name="椭圆 20"/>
            <p:cNvSpPr/>
            <p:nvPr/>
          </p:nvSpPr>
          <p:spPr>
            <a:xfrm>
              <a:off x="5291069" y="4877711"/>
              <a:ext cx="198154" cy="219331"/>
            </a:xfrm>
            <a:prstGeom prst="ellipse">
              <a:avLst/>
            </a:prstGeom>
            <a:solidFill>
              <a:srgbClr val="00B050">
                <a:alpha val="90000"/>
              </a:srgbClr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 kern="0">
                <a:solidFill>
                  <a:srgbClr val="FFFFFF"/>
                </a:solidFill>
                <a:latin typeface="Verdana"/>
                <a:ea typeface="宋体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46943" y="4472426"/>
              <a:ext cx="686406" cy="3687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30 </a:t>
              </a:r>
              <a:r>
                <a:rPr lang="en-US" altLang="zh-CN" sz="1800" b="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rPr>
                <a:t>μs</a:t>
              </a:r>
              <a:endParaRPr lang="zh-CN" altLang="en-US" sz="18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72600" y="5586194"/>
            <a:ext cx="8176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improvement of </a:t>
            </a:r>
            <a:r>
              <a:rPr kumimoji="0"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three orders of magnitude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spin coherence time was observed in the experiment. </a:t>
            </a:r>
          </a:p>
        </p:txBody>
      </p:sp>
      <p:sp>
        <p:nvSpPr>
          <p:cNvPr id="24" name="矩形 7"/>
          <p:cNvSpPr>
            <a:spLocks noChangeArrowheads="1"/>
          </p:cNvSpPr>
          <p:nvPr/>
        </p:nvSpPr>
        <p:spPr bwMode="auto">
          <a:xfrm>
            <a:off x="574675" y="6245225"/>
            <a:ext cx="486818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E7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90504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000" b="0" dirty="0">
                <a:solidFill>
                  <a:srgbClr val="0000FF"/>
                </a:solidFill>
                <a:latin typeface="Times" panose="02020603050405020304" pitchFamily="18" charset="0"/>
              </a:rPr>
              <a:t>J. Du et al., </a:t>
            </a:r>
            <a:r>
              <a:rPr kumimoji="0" lang="en-US" altLang="zh-CN" sz="2000" dirty="0">
                <a:solidFill>
                  <a:srgbClr val="C00000"/>
                </a:solidFill>
                <a:latin typeface="Times" panose="02020603050405020304" pitchFamily="18" charset="0"/>
              </a:rPr>
              <a:t>Nature</a:t>
            </a:r>
            <a:r>
              <a:rPr kumimoji="0" lang="en-US" altLang="zh-CN" sz="2000" b="0" dirty="0">
                <a:solidFill>
                  <a:srgbClr val="0000FF"/>
                </a:solidFill>
                <a:latin typeface="Times" panose="02020603050405020304" pitchFamily="18" charset="0"/>
              </a:rPr>
              <a:t> 461, 1265 (2009)</a:t>
            </a:r>
            <a:endParaRPr kumimoji="0" lang="zh-CN" altLang="en-US" sz="2000" b="0" dirty="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1066800" y="7110244"/>
            <a:ext cx="4191000" cy="373062"/>
          </a:xfrm>
        </p:spPr>
        <p:txBody>
          <a:bodyPr/>
          <a:lstStyle/>
          <a:p>
            <a:r>
              <a:rPr lang="zh-TW" altLang="en-US"/>
              <a:t>USTC, Dec 02, 2008</a:t>
            </a:r>
            <a:endParaRPr lang="en-US" altLang="zh-TW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562600" y="7110244"/>
            <a:ext cx="2667000" cy="381000"/>
          </a:xfrm>
        </p:spPr>
        <p:txBody>
          <a:bodyPr/>
          <a:lstStyle/>
          <a:p>
            <a:r>
              <a:rPr lang="en-US" altLang="zh-TW"/>
              <a:t>Renbao Liu (CUHK Physics)</a:t>
            </a:r>
          </a:p>
        </p:txBody>
      </p:sp>
      <p:sp>
        <p:nvSpPr>
          <p:cNvPr id="7" name="灯片编号占位符 3"/>
          <p:cNvSpPr txBox="1">
            <a:spLocks/>
          </p:cNvSpPr>
          <p:nvPr/>
        </p:nvSpPr>
        <p:spPr bwMode="auto">
          <a:xfrm>
            <a:off x="8458200" y="7110244"/>
            <a:ext cx="6096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宋体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8DE4A2-6FC7-45F1-848B-5B61E61F54CA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2013640" y="1677819"/>
            <a:ext cx="4616450" cy="4606925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 rot="5400000">
            <a:off x="1797740" y="1949281"/>
            <a:ext cx="4724400" cy="4038600"/>
            <a:chOff x="1008" y="1200"/>
            <a:chExt cx="3888" cy="2016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008" y="2352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1008" y="2640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008" y="2928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008" y="3216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1008" y="1200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1008" y="1488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1008" y="1776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1008" y="2064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1562790" y="2131844"/>
            <a:ext cx="5194300" cy="3673475"/>
            <a:chOff x="1008" y="1200"/>
            <a:chExt cx="3888" cy="2016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008" y="2352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008" y="2640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008" y="2928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1008" y="3216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1008" y="1200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1008" y="1488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1008" y="1776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1008" y="2064"/>
              <a:ext cx="3888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" name="Group 21"/>
          <p:cNvGrpSpPr>
            <a:grpSpLocks/>
          </p:cNvGrpSpPr>
          <p:nvPr/>
        </p:nvGrpSpPr>
        <p:grpSpPr bwMode="auto">
          <a:xfrm rot="3147634">
            <a:off x="2050153" y="1949281"/>
            <a:ext cx="158750" cy="381000"/>
            <a:chOff x="744" y="1536"/>
            <a:chExt cx="144" cy="336"/>
          </a:xfrm>
        </p:grpSpPr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24"/>
          <p:cNvGrpSpPr>
            <a:grpSpLocks/>
          </p:cNvGrpSpPr>
          <p:nvPr/>
        </p:nvGrpSpPr>
        <p:grpSpPr bwMode="auto">
          <a:xfrm rot="13947634">
            <a:off x="2677215" y="1952456"/>
            <a:ext cx="158750" cy="381000"/>
            <a:chOff x="744" y="1536"/>
            <a:chExt cx="144" cy="336"/>
          </a:xfrm>
        </p:grpSpPr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3" name="Group 27"/>
          <p:cNvGrpSpPr>
            <a:grpSpLocks/>
          </p:cNvGrpSpPr>
          <p:nvPr/>
        </p:nvGrpSpPr>
        <p:grpSpPr bwMode="auto">
          <a:xfrm rot="7795906">
            <a:off x="2601015" y="5152856"/>
            <a:ext cx="158750" cy="381000"/>
            <a:chOff x="744" y="1536"/>
            <a:chExt cx="144" cy="336"/>
          </a:xfrm>
        </p:grpSpPr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6" name="Group 30"/>
          <p:cNvGrpSpPr>
            <a:grpSpLocks/>
          </p:cNvGrpSpPr>
          <p:nvPr/>
        </p:nvGrpSpPr>
        <p:grpSpPr bwMode="auto">
          <a:xfrm rot="-2760466">
            <a:off x="4963215" y="2485856"/>
            <a:ext cx="158750" cy="381000"/>
            <a:chOff x="744" y="1536"/>
            <a:chExt cx="144" cy="336"/>
          </a:xfrm>
        </p:grpSpPr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Oval 3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9" name="Group 33"/>
          <p:cNvGrpSpPr>
            <a:grpSpLocks/>
          </p:cNvGrpSpPr>
          <p:nvPr/>
        </p:nvGrpSpPr>
        <p:grpSpPr bwMode="auto">
          <a:xfrm rot="7795906">
            <a:off x="5572815" y="1952456"/>
            <a:ext cx="158750" cy="381000"/>
            <a:chOff x="744" y="1536"/>
            <a:chExt cx="144" cy="336"/>
          </a:xfrm>
        </p:grpSpPr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2" name="Group 36"/>
          <p:cNvGrpSpPr>
            <a:grpSpLocks/>
          </p:cNvGrpSpPr>
          <p:nvPr/>
        </p:nvGrpSpPr>
        <p:grpSpPr bwMode="auto">
          <a:xfrm rot="7795906">
            <a:off x="5496615" y="5610056"/>
            <a:ext cx="158750" cy="381000"/>
            <a:chOff x="744" y="1536"/>
            <a:chExt cx="144" cy="336"/>
          </a:xfrm>
        </p:grpSpPr>
        <p:sp>
          <p:nvSpPr>
            <p:cNvPr id="43" name="Line 37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Oval 38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5" name="Group 39"/>
          <p:cNvGrpSpPr>
            <a:grpSpLocks/>
          </p:cNvGrpSpPr>
          <p:nvPr/>
        </p:nvGrpSpPr>
        <p:grpSpPr bwMode="auto">
          <a:xfrm rot="13947634">
            <a:off x="3848790" y="1919119"/>
            <a:ext cx="158750" cy="381000"/>
            <a:chOff x="744" y="1536"/>
            <a:chExt cx="144" cy="336"/>
          </a:xfrm>
        </p:grpSpPr>
        <p:sp>
          <p:nvSpPr>
            <p:cNvPr id="46" name="Line 40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Oval 41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8" name="Group 42"/>
          <p:cNvGrpSpPr>
            <a:grpSpLocks/>
          </p:cNvGrpSpPr>
          <p:nvPr/>
        </p:nvGrpSpPr>
        <p:grpSpPr bwMode="auto">
          <a:xfrm rot="7795906">
            <a:off x="3820215" y="4009856"/>
            <a:ext cx="158750" cy="381000"/>
            <a:chOff x="744" y="1536"/>
            <a:chExt cx="144" cy="336"/>
          </a:xfrm>
        </p:grpSpPr>
        <p:sp>
          <p:nvSpPr>
            <p:cNvPr id="49" name="Line 43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Oval 44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1" name="Group 45"/>
          <p:cNvGrpSpPr>
            <a:grpSpLocks/>
          </p:cNvGrpSpPr>
          <p:nvPr/>
        </p:nvGrpSpPr>
        <p:grpSpPr bwMode="auto">
          <a:xfrm rot="-2760466">
            <a:off x="6106215" y="5610056"/>
            <a:ext cx="158750" cy="381000"/>
            <a:chOff x="744" y="1536"/>
            <a:chExt cx="144" cy="336"/>
          </a:xfrm>
        </p:grpSpPr>
        <p:sp>
          <p:nvSpPr>
            <p:cNvPr id="52" name="Line 46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Oval 47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4" name="Group 48"/>
          <p:cNvGrpSpPr>
            <a:grpSpLocks/>
          </p:cNvGrpSpPr>
          <p:nvPr/>
        </p:nvGrpSpPr>
        <p:grpSpPr bwMode="auto">
          <a:xfrm rot="3147634">
            <a:off x="2601015" y="4052719"/>
            <a:ext cx="158750" cy="381000"/>
            <a:chOff x="744" y="1536"/>
            <a:chExt cx="144" cy="336"/>
          </a:xfrm>
        </p:grpSpPr>
        <p:sp>
          <p:nvSpPr>
            <p:cNvPr id="55" name="Line 49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Oval 50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7" name="Group 51"/>
          <p:cNvGrpSpPr>
            <a:grpSpLocks/>
          </p:cNvGrpSpPr>
          <p:nvPr/>
        </p:nvGrpSpPr>
        <p:grpSpPr bwMode="auto">
          <a:xfrm rot="3147634">
            <a:off x="2677215" y="4543256"/>
            <a:ext cx="158750" cy="381000"/>
            <a:chOff x="744" y="1536"/>
            <a:chExt cx="144" cy="336"/>
          </a:xfrm>
        </p:grpSpPr>
        <p:sp>
          <p:nvSpPr>
            <p:cNvPr id="58" name="Line 5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Oval 5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0" name="Group 54"/>
          <p:cNvGrpSpPr>
            <a:grpSpLocks/>
          </p:cNvGrpSpPr>
          <p:nvPr/>
        </p:nvGrpSpPr>
        <p:grpSpPr bwMode="auto">
          <a:xfrm rot="3147634">
            <a:off x="2067615" y="2485856"/>
            <a:ext cx="158750" cy="381000"/>
            <a:chOff x="744" y="1536"/>
            <a:chExt cx="144" cy="336"/>
          </a:xfrm>
        </p:grpSpPr>
        <p:sp>
          <p:nvSpPr>
            <p:cNvPr id="61" name="Line 5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Oval 5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3" name="Group 57"/>
          <p:cNvGrpSpPr>
            <a:grpSpLocks/>
          </p:cNvGrpSpPr>
          <p:nvPr/>
        </p:nvGrpSpPr>
        <p:grpSpPr bwMode="auto">
          <a:xfrm rot="7795906">
            <a:off x="4353615" y="1952456"/>
            <a:ext cx="158750" cy="381000"/>
            <a:chOff x="744" y="1536"/>
            <a:chExt cx="144" cy="336"/>
          </a:xfrm>
        </p:grpSpPr>
        <p:sp>
          <p:nvSpPr>
            <p:cNvPr id="64" name="Line 5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Oval 5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6" name="Group 60"/>
          <p:cNvGrpSpPr>
            <a:grpSpLocks/>
          </p:cNvGrpSpPr>
          <p:nvPr/>
        </p:nvGrpSpPr>
        <p:grpSpPr bwMode="auto">
          <a:xfrm rot="13947634">
            <a:off x="3210615" y="4086056"/>
            <a:ext cx="158750" cy="381000"/>
            <a:chOff x="744" y="1536"/>
            <a:chExt cx="144" cy="336"/>
          </a:xfrm>
        </p:grpSpPr>
        <p:sp>
          <p:nvSpPr>
            <p:cNvPr id="67" name="Line 6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Oval 6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9" name="Group 63"/>
          <p:cNvGrpSpPr>
            <a:grpSpLocks/>
          </p:cNvGrpSpPr>
          <p:nvPr/>
        </p:nvGrpSpPr>
        <p:grpSpPr bwMode="auto">
          <a:xfrm rot="7795906">
            <a:off x="3210615" y="1952456"/>
            <a:ext cx="158750" cy="381000"/>
            <a:chOff x="744" y="1536"/>
            <a:chExt cx="144" cy="336"/>
          </a:xfrm>
        </p:grpSpPr>
        <p:sp>
          <p:nvSpPr>
            <p:cNvPr id="70" name="Line 64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Oval 65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72" name="Group 66"/>
          <p:cNvGrpSpPr>
            <a:grpSpLocks/>
          </p:cNvGrpSpPr>
          <p:nvPr/>
        </p:nvGrpSpPr>
        <p:grpSpPr bwMode="auto">
          <a:xfrm rot="7795906">
            <a:off x="2601015" y="2485856"/>
            <a:ext cx="158750" cy="381000"/>
            <a:chOff x="744" y="1536"/>
            <a:chExt cx="144" cy="336"/>
          </a:xfrm>
        </p:grpSpPr>
        <p:sp>
          <p:nvSpPr>
            <p:cNvPr id="73" name="Line 67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Oval 68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75" name="Group 69"/>
          <p:cNvGrpSpPr>
            <a:grpSpLocks/>
          </p:cNvGrpSpPr>
          <p:nvPr/>
        </p:nvGrpSpPr>
        <p:grpSpPr bwMode="auto">
          <a:xfrm rot="-2760466">
            <a:off x="3210615" y="2485856"/>
            <a:ext cx="158750" cy="381000"/>
            <a:chOff x="744" y="1536"/>
            <a:chExt cx="144" cy="336"/>
          </a:xfrm>
        </p:grpSpPr>
        <p:sp>
          <p:nvSpPr>
            <p:cNvPr id="76" name="Line 70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Oval 71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78" name="Group 72"/>
          <p:cNvGrpSpPr>
            <a:grpSpLocks/>
          </p:cNvGrpSpPr>
          <p:nvPr/>
        </p:nvGrpSpPr>
        <p:grpSpPr bwMode="auto">
          <a:xfrm rot="7795906">
            <a:off x="5496615" y="2403306"/>
            <a:ext cx="158750" cy="381000"/>
            <a:chOff x="744" y="1536"/>
            <a:chExt cx="144" cy="336"/>
          </a:xfrm>
        </p:grpSpPr>
        <p:sp>
          <p:nvSpPr>
            <p:cNvPr id="79" name="Line 73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Oval 74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1" name="Group 75"/>
          <p:cNvGrpSpPr>
            <a:grpSpLocks/>
          </p:cNvGrpSpPr>
          <p:nvPr/>
        </p:nvGrpSpPr>
        <p:grpSpPr bwMode="auto">
          <a:xfrm rot="7795906">
            <a:off x="4963215" y="2028656"/>
            <a:ext cx="158750" cy="381000"/>
            <a:chOff x="744" y="1536"/>
            <a:chExt cx="144" cy="336"/>
          </a:xfrm>
        </p:grpSpPr>
        <p:sp>
          <p:nvSpPr>
            <p:cNvPr id="82" name="Line 76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Oval 77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4" name="Group 78"/>
          <p:cNvGrpSpPr>
            <a:grpSpLocks/>
          </p:cNvGrpSpPr>
          <p:nvPr/>
        </p:nvGrpSpPr>
        <p:grpSpPr bwMode="auto">
          <a:xfrm rot="7795906">
            <a:off x="3772590" y="2452519"/>
            <a:ext cx="158750" cy="381000"/>
            <a:chOff x="744" y="1536"/>
            <a:chExt cx="144" cy="336"/>
          </a:xfrm>
        </p:grpSpPr>
        <p:sp>
          <p:nvSpPr>
            <p:cNvPr id="85" name="Line 79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Oval 80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7" name="Group 81"/>
          <p:cNvGrpSpPr>
            <a:grpSpLocks/>
          </p:cNvGrpSpPr>
          <p:nvPr/>
        </p:nvGrpSpPr>
        <p:grpSpPr bwMode="auto">
          <a:xfrm rot="-2760466">
            <a:off x="4382190" y="2452519"/>
            <a:ext cx="158750" cy="381000"/>
            <a:chOff x="744" y="1536"/>
            <a:chExt cx="144" cy="336"/>
          </a:xfrm>
        </p:grpSpPr>
        <p:sp>
          <p:nvSpPr>
            <p:cNvPr id="88" name="Line 8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Oval 8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0" name="Group 84"/>
          <p:cNvGrpSpPr>
            <a:grpSpLocks/>
          </p:cNvGrpSpPr>
          <p:nvPr/>
        </p:nvGrpSpPr>
        <p:grpSpPr bwMode="auto">
          <a:xfrm rot="3147634">
            <a:off x="2067615" y="5152856"/>
            <a:ext cx="158750" cy="381000"/>
            <a:chOff x="744" y="1536"/>
            <a:chExt cx="144" cy="336"/>
          </a:xfrm>
        </p:grpSpPr>
        <p:sp>
          <p:nvSpPr>
            <p:cNvPr id="91" name="Line 8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Oval 8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3" name="Group 87"/>
          <p:cNvGrpSpPr>
            <a:grpSpLocks/>
          </p:cNvGrpSpPr>
          <p:nvPr/>
        </p:nvGrpSpPr>
        <p:grpSpPr bwMode="auto">
          <a:xfrm rot="7795906">
            <a:off x="6106215" y="2403306"/>
            <a:ext cx="158750" cy="381000"/>
            <a:chOff x="744" y="1536"/>
            <a:chExt cx="144" cy="336"/>
          </a:xfrm>
        </p:grpSpPr>
        <p:sp>
          <p:nvSpPr>
            <p:cNvPr id="94" name="Line 8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Oval 8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6" name="Group 90"/>
          <p:cNvGrpSpPr>
            <a:grpSpLocks/>
          </p:cNvGrpSpPr>
          <p:nvPr/>
        </p:nvGrpSpPr>
        <p:grpSpPr bwMode="auto">
          <a:xfrm rot="7795906">
            <a:off x="2067615" y="4009856"/>
            <a:ext cx="158750" cy="381000"/>
            <a:chOff x="744" y="1536"/>
            <a:chExt cx="144" cy="336"/>
          </a:xfrm>
        </p:grpSpPr>
        <p:sp>
          <p:nvSpPr>
            <p:cNvPr id="97" name="Line 9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Oval 9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9" name="Group 93"/>
          <p:cNvGrpSpPr>
            <a:grpSpLocks/>
          </p:cNvGrpSpPr>
          <p:nvPr/>
        </p:nvGrpSpPr>
        <p:grpSpPr bwMode="auto">
          <a:xfrm rot="-2760466">
            <a:off x="6106215" y="1952456"/>
            <a:ext cx="158750" cy="381000"/>
            <a:chOff x="744" y="1536"/>
            <a:chExt cx="144" cy="336"/>
          </a:xfrm>
        </p:grpSpPr>
        <p:sp>
          <p:nvSpPr>
            <p:cNvPr id="100" name="Line 94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Oval 95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2" name="Group 96"/>
          <p:cNvGrpSpPr>
            <a:grpSpLocks/>
          </p:cNvGrpSpPr>
          <p:nvPr/>
        </p:nvGrpSpPr>
        <p:grpSpPr bwMode="auto">
          <a:xfrm rot="7795906">
            <a:off x="3210615" y="5686256"/>
            <a:ext cx="158750" cy="381000"/>
            <a:chOff x="744" y="1536"/>
            <a:chExt cx="144" cy="336"/>
          </a:xfrm>
        </p:grpSpPr>
        <p:sp>
          <p:nvSpPr>
            <p:cNvPr id="103" name="Line 97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Oval 98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5" name="Group 99"/>
          <p:cNvGrpSpPr>
            <a:grpSpLocks/>
          </p:cNvGrpSpPr>
          <p:nvPr/>
        </p:nvGrpSpPr>
        <p:grpSpPr bwMode="auto">
          <a:xfrm rot="7795906">
            <a:off x="4963215" y="4543256"/>
            <a:ext cx="158750" cy="381000"/>
            <a:chOff x="744" y="1536"/>
            <a:chExt cx="144" cy="336"/>
          </a:xfrm>
        </p:grpSpPr>
        <p:sp>
          <p:nvSpPr>
            <p:cNvPr id="106" name="Line 100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Oval 101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8" name="Group 102"/>
          <p:cNvGrpSpPr>
            <a:grpSpLocks/>
          </p:cNvGrpSpPr>
          <p:nvPr/>
        </p:nvGrpSpPr>
        <p:grpSpPr bwMode="auto">
          <a:xfrm rot="13947634">
            <a:off x="3286815" y="5076656"/>
            <a:ext cx="158750" cy="381000"/>
            <a:chOff x="744" y="1536"/>
            <a:chExt cx="144" cy="336"/>
          </a:xfrm>
        </p:grpSpPr>
        <p:sp>
          <p:nvSpPr>
            <p:cNvPr id="109" name="Line 103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Oval 104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1" name="Group 105"/>
          <p:cNvGrpSpPr>
            <a:grpSpLocks/>
          </p:cNvGrpSpPr>
          <p:nvPr/>
        </p:nvGrpSpPr>
        <p:grpSpPr bwMode="auto">
          <a:xfrm rot="7795906">
            <a:off x="1991415" y="5610056"/>
            <a:ext cx="158750" cy="381000"/>
            <a:chOff x="744" y="1536"/>
            <a:chExt cx="144" cy="336"/>
          </a:xfrm>
        </p:grpSpPr>
        <p:sp>
          <p:nvSpPr>
            <p:cNvPr id="112" name="Line 106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Oval 107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4" name="Group 108"/>
          <p:cNvGrpSpPr>
            <a:grpSpLocks/>
          </p:cNvGrpSpPr>
          <p:nvPr/>
        </p:nvGrpSpPr>
        <p:grpSpPr bwMode="auto">
          <a:xfrm rot="7795906">
            <a:off x="2677215" y="5610056"/>
            <a:ext cx="158750" cy="381000"/>
            <a:chOff x="744" y="1536"/>
            <a:chExt cx="144" cy="336"/>
          </a:xfrm>
        </p:grpSpPr>
        <p:sp>
          <p:nvSpPr>
            <p:cNvPr id="115" name="Line 109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Oval 110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7" name="Group 111"/>
          <p:cNvGrpSpPr>
            <a:grpSpLocks/>
          </p:cNvGrpSpPr>
          <p:nvPr/>
        </p:nvGrpSpPr>
        <p:grpSpPr bwMode="auto">
          <a:xfrm rot="7795906">
            <a:off x="4429815" y="5610056"/>
            <a:ext cx="158750" cy="381000"/>
            <a:chOff x="744" y="1536"/>
            <a:chExt cx="144" cy="336"/>
          </a:xfrm>
        </p:grpSpPr>
        <p:sp>
          <p:nvSpPr>
            <p:cNvPr id="118" name="Line 11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Oval 11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0" name="Group 114"/>
          <p:cNvGrpSpPr>
            <a:grpSpLocks/>
          </p:cNvGrpSpPr>
          <p:nvPr/>
        </p:nvGrpSpPr>
        <p:grpSpPr bwMode="auto">
          <a:xfrm rot="7795906">
            <a:off x="5468040" y="4543256"/>
            <a:ext cx="158750" cy="381000"/>
            <a:chOff x="744" y="1536"/>
            <a:chExt cx="144" cy="336"/>
          </a:xfrm>
        </p:grpSpPr>
        <p:sp>
          <p:nvSpPr>
            <p:cNvPr id="121" name="Line 11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Oval 11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3" name="Group 117"/>
          <p:cNvGrpSpPr>
            <a:grpSpLocks/>
          </p:cNvGrpSpPr>
          <p:nvPr/>
        </p:nvGrpSpPr>
        <p:grpSpPr bwMode="auto">
          <a:xfrm rot="7795906">
            <a:off x="5496615" y="5006806"/>
            <a:ext cx="158750" cy="381000"/>
            <a:chOff x="744" y="1536"/>
            <a:chExt cx="144" cy="336"/>
          </a:xfrm>
        </p:grpSpPr>
        <p:sp>
          <p:nvSpPr>
            <p:cNvPr id="124" name="Line 11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Oval 11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6" name="Group 120"/>
          <p:cNvGrpSpPr>
            <a:grpSpLocks/>
          </p:cNvGrpSpPr>
          <p:nvPr/>
        </p:nvGrpSpPr>
        <p:grpSpPr bwMode="auto">
          <a:xfrm rot="-2760466">
            <a:off x="3210615" y="4619456"/>
            <a:ext cx="158750" cy="381000"/>
            <a:chOff x="744" y="1536"/>
            <a:chExt cx="144" cy="336"/>
          </a:xfrm>
        </p:grpSpPr>
        <p:sp>
          <p:nvSpPr>
            <p:cNvPr id="127" name="Line 12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Oval 12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9" name="Group 123"/>
          <p:cNvGrpSpPr>
            <a:grpSpLocks/>
          </p:cNvGrpSpPr>
          <p:nvPr/>
        </p:nvGrpSpPr>
        <p:grpSpPr bwMode="auto">
          <a:xfrm rot="3147634">
            <a:off x="4963215" y="4086056"/>
            <a:ext cx="158750" cy="381000"/>
            <a:chOff x="744" y="1536"/>
            <a:chExt cx="144" cy="336"/>
          </a:xfrm>
        </p:grpSpPr>
        <p:sp>
          <p:nvSpPr>
            <p:cNvPr id="130" name="Line 124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Oval 125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2" name="Group 126"/>
          <p:cNvGrpSpPr>
            <a:grpSpLocks/>
          </p:cNvGrpSpPr>
          <p:nvPr/>
        </p:nvGrpSpPr>
        <p:grpSpPr bwMode="auto">
          <a:xfrm rot="7795906">
            <a:off x="4353615" y="4009856"/>
            <a:ext cx="158750" cy="381000"/>
            <a:chOff x="744" y="1536"/>
            <a:chExt cx="144" cy="336"/>
          </a:xfrm>
        </p:grpSpPr>
        <p:sp>
          <p:nvSpPr>
            <p:cNvPr id="133" name="Line 127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Oval 128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5" name="Group 129"/>
          <p:cNvGrpSpPr>
            <a:grpSpLocks/>
          </p:cNvGrpSpPr>
          <p:nvPr/>
        </p:nvGrpSpPr>
        <p:grpSpPr bwMode="auto">
          <a:xfrm rot="7795906">
            <a:off x="4963215" y="5083006"/>
            <a:ext cx="158750" cy="381000"/>
            <a:chOff x="744" y="1536"/>
            <a:chExt cx="144" cy="336"/>
          </a:xfrm>
        </p:grpSpPr>
        <p:sp>
          <p:nvSpPr>
            <p:cNvPr id="136" name="Line 130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Oval 131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8" name="Group 132"/>
          <p:cNvGrpSpPr>
            <a:grpSpLocks/>
          </p:cNvGrpSpPr>
          <p:nvPr/>
        </p:nvGrpSpPr>
        <p:grpSpPr bwMode="auto">
          <a:xfrm rot="7795906">
            <a:off x="4353615" y="4555956"/>
            <a:ext cx="158750" cy="381000"/>
            <a:chOff x="744" y="1536"/>
            <a:chExt cx="144" cy="336"/>
          </a:xfrm>
        </p:grpSpPr>
        <p:sp>
          <p:nvSpPr>
            <p:cNvPr id="139" name="Line 133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Oval 134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41" name="Group 135"/>
          <p:cNvGrpSpPr>
            <a:grpSpLocks/>
          </p:cNvGrpSpPr>
          <p:nvPr/>
        </p:nvGrpSpPr>
        <p:grpSpPr bwMode="auto">
          <a:xfrm rot="7795906">
            <a:off x="3744015" y="5076656"/>
            <a:ext cx="158750" cy="381000"/>
            <a:chOff x="744" y="1536"/>
            <a:chExt cx="144" cy="336"/>
          </a:xfrm>
        </p:grpSpPr>
        <p:sp>
          <p:nvSpPr>
            <p:cNvPr id="142" name="Line 136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Oval 137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44" name="Group 138"/>
          <p:cNvGrpSpPr>
            <a:grpSpLocks/>
          </p:cNvGrpSpPr>
          <p:nvPr/>
        </p:nvGrpSpPr>
        <p:grpSpPr bwMode="auto">
          <a:xfrm rot="7795906">
            <a:off x="5572815" y="4086056"/>
            <a:ext cx="158750" cy="381000"/>
            <a:chOff x="744" y="1536"/>
            <a:chExt cx="144" cy="336"/>
          </a:xfrm>
        </p:grpSpPr>
        <p:sp>
          <p:nvSpPr>
            <p:cNvPr id="145" name="Line 139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Oval 140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47" name="Group 141"/>
          <p:cNvGrpSpPr>
            <a:grpSpLocks/>
          </p:cNvGrpSpPr>
          <p:nvPr/>
        </p:nvGrpSpPr>
        <p:grpSpPr bwMode="auto">
          <a:xfrm rot="3147634">
            <a:off x="6030015" y="3019256"/>
            <a:ext cx="158750" cy="381000"/>
            <a:chOff x="744" y="1536"/>
            <a:chExt cx="144" cy="336"/>
          </a:xfrm>
        </p:grpSpPr>
        <p:sp>
          <p:nvSpPr>
            <p:cNvPr id="148" name="Line 14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9" name="Oval 14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50" name="Group 144"/>
          <p:cNvGrpSpPr>
            <a:grpSpLocks/>
          </p:cNvGrpSpPr>
          <p:nvPr/>
        </p:nvGrpSpPr>
        <p:grpSpPr bwMode="auto">
          <a:xfrm rot="7795906">
            <a:off x="6106215" y="4009856"/>
            <a:ext cx="158750" cy="381000"/>
            <a:chOff x="744" y="1536"/>
            <a:chExt cx="144" cy="336"/>
          </a:xfrm>
        </p:grpSpPr>
        <p:sp>
          <p:nvSpPr>
            <p:cNvPr id="151" name="Line 14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Oval 14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53" name="Group 147"/>
          <p:cNvGrpSpPr>
            <a:grpSpLocks/>
          </p:cNvGrpSpPr>
          <p:nvPr/>
        </p:nvGrpSpPr>
        <p:grpSpPr bwMode="auto">
          <a:xfrm rot="7795906">
            <a:off x="5468040" y="3006556"/>
            <a:ext cx="158750" cy="381000"/>
            <a:chOff x="744" y="1536"/>
            <a:chExt cx="144" cy="336"/>
          </a:xfrm>
        </p:grpSpPr>
        <p:sp>
          <p:nvSpPr>
            <p:cNvPr id="154" name="Line 14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Oval 14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56" name="Group 150"/>
          <p:cNvGrpSpPr>
            <a:grpSpLocks/>
          </p:cNvGrpSpPr>
          <p:nvPr/>
        </p:nvGrpSpPr>
        <p:grpSpPr bwMode="auto">
          <a:xfrm rot="7795906">
            <a:off x="5496615" y="3470106"/>
            <a:ext cx="158750" cy="381000"/>
            <a:chOff x="744" y="1536"/>
            <a:chExt cx="144" cy="336"/>
          </a:xfrm>
        </p:grpSpPr>
        <p:sp>
          <p:nvSpPr>
            <p:cNvPr id="157" name="Line 15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Oval 15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59" name="Group 153"/>
          <p:cNvGrpSpPr>
            <a:grpSpLocks/>
          </p:cNvGrpSpPr>
          <p:nvPr/>
        </p:nvGrpSpPr>
        <p:grpSpPr bwMode="auto">
          <a:xfrm rot="-2760466">
            <a:off x="2143815" y="4619456"/>
            <a:ext cx="158750" cy="381000"/>
            <a:chOff x="744" y="1536"/>
            <a:chExt cx="144" cy="336"/>
          </a:xfrm>
        </p:grpSpPr>
        <p:sp>
          <p:nvSpPr>
            <p:cNvPr id="160" name="Line 154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Oval 155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62" name="Group 156"/>
          <p:cNvGrpSpPr>
            <a:grpSpLocks/>
          </p:cNvGrpSpPr>
          <p:nvPr/>
        </p:nvGrpSpPr>
        <p:grpSpPr bwMode="auto">
          <a:xfrm rot="3147634">
            <a:off x="4429815" y="3552656"/>
            <a:ext cx="158750" cy="381000"/>
            <a:chOff x="744" y="1536"/>
            <a:chExt cx="144" cy="336"/>
          </a:xfrm>
        </p:grpSpPr>
        <p:sp>
          <p:nvSpPr>
            <p:cNvPr id="163" name="Line 157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" name="Oval 158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65" name="Group 159"/>
          <p:cNvGrpSpPr>
            <a:grpSpLocks/>
          </p:cNvGrpSpPr>
          <p:nvPr/>
        </p:nvGrpSpPr>
        <p:grpSpPr bwMode="auto">
          <a:xfrm rot="7795906">
            <a:off x="6106215" y="3546306"/>
            <a:ext cx="158750" cy="381000"/>
            <a:chOff x="744" y="1536"/>
            <a:chExt cx="144" cy="336"/>
          </a:xfrm>
        </p:grpSpPr>
        <p:sp>
          <p:nvSpPr>
            <p:cNvPr id="166" name="Line 160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Oval 161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68" name="Group 162"/>
          <p:cNvGrpSpPr>
            <a:grpSpLocks/>
          </p:cNvGrpSpPr>
          <p:nvPr/>
        </p:nvGrpSpPr>
        <p:grpSpPr bwMode="auto">
          <a:xfrm rot="7795906">
            <a:off x="4963215" y="3546306"/>
            <a:ext cx="158750" cy="381000"/>
            <a:chOff x="744" y="1536"/>
            <a:chExt cx="144" cy="336"/>
          </a:xfrm>
        </p:grpSpPr>
        <p:sp>
          <p:nvSpPr>
            <p:cNvPr id="169" name="Line 163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0" name="Oval 164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71" name="Group 165"/>
          <p:cNvGrpSpPr>
            <a:grpSpLocks/>
          </p:cNvGrpSpPr>
          <p:nvPr/>
        </p:nvGrpSpPr>
        <p:grpSpPr bwMode="auto">
          <a:xfrm rot="7795906">
            <a:off x="4353615" y="3019256"/>
            <a:ext cx="158750" cy="381000"/>
            <a:chOff x="744" y="1536"/>
            <a:chExt cx="144" cy="336"/>
          </a:xfrm>
        </p:grpSpPr>
        <p:sp>
          <p:nvSpPr>
            <p:cNvPr id="172" name="Line 166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Oval 167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74" name="Group 168"/>
          <p:cNvGrpSpPr>
            <a:grpSpLocks/>
          </p:cNvGrpSpPr>
          <p:nvPr/>
        </p:nvGrpSpPr>
        <p:grpSpPr bwMode="auto">
          <a:xfrm rot="7795906">
            <a:off x="4963215" y="3019256"/>
            <a:ext cx="158750" cy="381000"/>
            <a:chOff x="744" y="1536"/>
            <a:chExt cx="144" cy="336"/>
          </a:xfrm>
        </p:grpSpPr>
        <p:sp>
          <p:nvSpPr>
            <p:cNvPr id="175" name="Line 169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Oval 170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77" name="Group 171"/>
          <p:cNvGrpSpPr>
            <a:grpSpLocks/>
          </p:cNvGrpSpPr>
          <p:nvPr/>
        </p:nvGrpSpPr>
        <p:grpSpPr bwMode="auto">
          <a:xfrm rot="7795906">
            <a:off x="3820215" y="3019256"/>
            <a:ext cx="158750" cy="381000"/>
            <a:chOff x="744" y="1536"/>
            <a:chExt cx="144" cy="336"/>
          </a:xfrm>
        </p:grpSpPr>
        <p:sp>
          <p:nvSpPr>
            <p:cNvPr id="178" name="Line 17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Oval 17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80" name="Group 174"/>
          <p:cNvGrpSpPr>
            <a:grpSpLocks/>
          </p:cNvGrpSpPr>
          <p:nvPr/>
        </p:nvGrpSpPr>
        <p:grpSpPr bwMode="auto">
          <a:xfrm rot="-2760466">
            <a:off x="2067615" y="3552656"/>
            <a:ext cx="158750" cy="381000"/>
            <a:chOff x="744" y="1536"/>
            <a:chExt cx="144" cy="336"/>
          </a:xfrm>
        </p:grpSpPr>
        <p:sp>
          <p:nvSpPr>
            <p:cNvPr id="181" name="Line 17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Oval 17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83" name="Group 177"/>
          <p:cNvGrpSpPr>
            <a:grpSpLocks/>
          </p:cNvGrpSpPr>
          <p:nvPr/>
        </p:nvGrpSpPr>
        <p:grpSpPr bwMode="auto">
          <a:xfrm rot="3147634">
            <a:off x="3210615" y="3019256"/>
            <a:ext cx="158750" cy="381000"/>
            <a:chOff x="744" y="1536"/>
            <a:chExt cx="144" cy="336"/>
          </a:xfrm>
        </p:grpSpPr>
        <p:sp>
          <p:nvSpPr>
            <p:cNvPr id="184" name="Line 17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Oval 17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86" name="Group 180"/>
          <p:cNvGrpSpPr>
            <a:grpSpLocks/>
          </p:cNvGrpSpPr>
          <p:nvPr/>
        </p:nvGrpSpPr>
        <p:grpSpPr bwMode="auto">
          <a:xfrm rot="7795906">
            <a:off x="2677215" y="3476456"/>
            <a:ext cx="158750" cy="381000"/>
            <a:chOff x="744" y="1536"/>
            <a:chExt cx="144" cy="336"/>
          </a:xfrm>
        </p:grpSpPr>
        <p:sp>
          <p:nvSpPr>
            <p:cNvPr id="187" name="Line 18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Oval 18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89" name="Group 183"/>
          <p:cNvGrpSpPr>
            <a:grpSpLocks/>
          </p:cNvGrpSpPr>
          <p:nvPr/>
        </p:nvGrpSpPr>
        <p:grpSpPr bwMode="auto">
          <a:xfrm rot="13947634">
            <a:off x="2067615" y="2943056"/>
            <a:ext cx="158750" cy="381000"/>
            <a:chOff x="744" y="1536"/>
            <a:chExt cx="144" cy="336"/>
          </a:xfrm>
        </p:grpSpPr>
        <p:sp>
          <p:nvSpPr>
            <p:cNvPr id="190" name="Line 184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Oval 185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92" name="Group 186"/>
          <p:cNvGrpSpPr>
            <a:grpSpLocks/>
          </p:cNvGrpSpPr>
          <p:nvPr/>
        </p:nvGrpSpPr>
        <p:grpSpPr bwMode="auto">
          <a:xfrm rot="7795906">
            <a:off x="2677215" y="3019256"/>
            <a:ext cx="158750" cy="381000"/>
            <a:chOff x="744" y="1536"/>
            <a:chExt cx="144" cy="336"/>
          </a:xfrm>
        </p:grpSpPr>
        <p:sp>
          <p:nvSpPr>
            <p:cNvPr id="193" name="Line 187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" name="Oval 188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95" name="Group 189"/>
          <p:cNvGrpSpPr>
            <a:grpSpLocks/>
          </p:cNvGrpSpPr>
          <p:nvPr/>
        </p:nvGrpSpPr>
        <p:grpSpPr bwMode="auto">
          <a:xfrm rot="7795906">
            <a:off x="3210615" y="3476456"/>
            <a:ext cx="158750" cy="381000"/>
            <a:chOff x="744" y="1536"/>
            <a:chExt cx="144" cy="336"/>
          </a:xfrm>
        </p:grpSpPr>
        <p:sp>
          <p:nvSpPr>
            <p:cNvPr id="196" name="Line 190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Oval 191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98" name="Group 192"/>
          <p:cNvGrpSpPr>
            <a:grpSpLocks/>
          </p:cNvGrpSpPr>
          <p:nvPr/>
        </p:nvGrpSpPr>
        <p:grpSpPr bwMode="auto">
          <a:xfrm rot="7795906">
            <a:off x="3820215" y="3476456"/>
            <a:ext cx="158750" cy="381000"/>
            <a:chOff x="744" y="1536"/>
            <a:chExt cx="144" cy="336"/>
          </a:xfrm>
        </p:grpSpPr>
        <p:sp>
          <p:nvSpPr>
            <p:cNvPr id="199" name="Line 193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0" name="Oval 194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01" name="Group 195"/>
          <p:cNvGrpSpPr>
            <a:grpSpLocks/>
          </p:cNvGrpSpPr>
          <p:nvPr/>
        </p:nvGrpSpPr>
        <p:grpSpPr bwMode="auto">
          <a:xfrm rot="3147634">
            <a:off x="4353615" y="5152856"/>
            <a:ext cx="158750" cy="381000"/>
            <a:chOff x="744" y="1536"/>
            <a:chExt cx="144" cy="336"/>
          </a:xfrm>
        </p:grpSpPr>
        <p:sp>
          <p:nvSpPr>
            <p:cNvPr id="202" name="Line 196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" name="Oval 197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04" name="Group 198"/>
          <p:cNvGrpSpPr>
            <a:grpSpLocks/>
          </p:cNvGrpSpPr>
          <p:nvPr/>
        </p:nvGrpSpPr>
        <p:grpSpPr bwMode="auto">
          <a:xfrm rot="13947634">
            <a:off x="3820215" y="4543256"/>
            <a:ext cx="158750" cy="381000"/>
            <a:chOff x="744" y="1536"/>
            <a:chExt cx="144" cy="336"/>
          </a:xfrm>
        </p:grpSpPr>
        <p:sp>
          <p:nvSpPr>
            <p:cNvPr id="205" name="Line 199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" name="Oval 200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07" name="Group 201"/>
          <p:cNvGrpSpPr>
            <a:grpSpLocks/>
          </p:cNvGrpSpPr>
          <p:nvPr/>
        </p:nvGrpSpPr>
        <p:grpSpPr bwMode="auto">
          <a:xfrm rot="13947634">
            <a:off x="6106215" y="4543256"/>
            <a:ext cx="158750" cy="381000"/>
            <a:chOff x="744" y="1536"/>
            <a:chExt cx="144" cy="336"/>
          </a:xfrm>
        </p:grpSpPr>
        <p:sp>
          <p:nvSpPr>
            <p:cNvPr id="208" name="Line 202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" name="Oval 203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10" name="Group 204"/>
          <p:cNvGrpSpPr>
            <a:grpSpLocks/>
          </p:cNvGrpSpPr>
          <p:nvPr/>
        </p:nvGrpSpPr>
        <p:grpSpPr bwMode="auto">
          <a:xfrm rot="3147634">
            <a:off x="3744015" y="5610056"/>
            <a:ext cx="158750" cy="381000"/>
            <a:chOff x="744" y="1536"/>
            <a:chExt cx="144" cy="336"/>
          </a:xfrm>
        </p:grpSpPr>
        <p:sp>
          <p:nvSpPr>
            <p:cNvPr id="211" name="Line 205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" name="Oval 206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13" name="Group 207"/>
          <p:cNvGrpSpPr>
            <a:grpSpLocks/>
          </p:cNvGrpSpPr>
          <p:nvPr/>
        </p:nvGrpSpPr>
        <p:grpSpPr bwMode="auto">
          <a:xfrm rot="3147634">
            <a:off x="4963215" y="5610056"/>
            <a:ext cx="158750" cy="381000"/>
            <a:chOff x="744" y="1536"/>
            <a:chExt cx="144" cy="336"/>
          </a:xfrm>
        </p:grpSpPr>
        <p:sp>
          <p:nvSpPr>
            <p:cNvPr id="214" name="Line 208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" name="Oval 209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16" name="Group 210"/>
          <p:cNvGrpSpPr>
            <a:grpSpLocks/>
          </p:cNvGrpSpPr>
          <p:nvPr/>
        </p:nvGrpSpPr>
        <p:grpSpPr bwMode="auto">
          <a:xfrm rot="3147634">
            <a:off x="6106215" y="5076656"/>
            <a:ext cx="158750" cy="381000"/>
            <a:chOff x="744" y="1536"/>
            <a:chExt cx="144" cy="336"/>
          </a:xfrm>
        </p:grpSpPr>
        <p:sp>
          <p:nvSpPr>
            <p:cNvPr id="217" name="Line 211"/>
            <p:cNvSpPr>
              <a:spLocks noChangeShapeType="1"/>
            </p:cNvSpPr>
            <p:nvPr/>
          </p:nvSpPr>
          <p:spPr bwMode="auto">
            <a:xfrm>
              <a:off x="816" y="1536"/>
              <a:ext cx="0" cy="33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8" name="Oval 212"/>
            <p:cNvSpPr>
              <a:spLocks noChangeArrowheads="1"/>
            </p:cNvSpPr>
            <p:nvPr/>
          </p:nvSpPr>
          <p:spPr bwMode="auto">
            <a:xfrm rot="-31082109">
              <a:off x="744" y="1608"/>
              <a:ext cx="144" cy="144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20" name="Oval 214"/>
          <p:cNvSpPr>
            <a:spLocks noChangeArrowheads="1"/>
          </p:cNvSpPr>
          <p:nvPr/>
        </p:nvSpPr>
        <p:spPr bwMode="auto">
          <a:xfrm>
            <a:off x="2477190" y="2200106"/>
            <a:ext cx="3733800" cy="3505200"/>
          </a:xfrm>
          <a:prstGeom prst="ellipse">
            <a:avLst/>
          </a:prstGeom>
          <a:noFill/>
          <a:ln w="38100">
            <a:solidFill>
              <a:srgbClr val="333300"/>
            </a:solidFill>
            <a:prstDash val="sysDot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8" name="标题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1216025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spin is the major source in diamond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9" name="Group 318"/>
          <p:cNvGrpSpPr>
            <a:grpSpLocks noChangeAspect="1"/>
          </p:cNvGrpSpPr>
          <p:nvPr/>
        </p:nvGrpSpPr>
        <p:grpSpPr>
          <a:xfrm rot="19007147">
            <a:off x="3868590" y="3730272"/>
            <a:ext cx="684000" cy="370320"/>
            <a:chOff x="1202376" y="1315052"/>
            <a:chExt cx="365760" cy="198024"/>
          </a:xfrm>
        </p:grpSpPr>
        <p:sp>
          <p:nvSpPr>
            <p:cNvPr id="230" name="Right Arrow 319"/>
            <p:cNvSpPr/>
            <p:nvPr/>
          </p:nvSpPr>
          <p:spPr>
            <a:xfrm rot="19262630" flipV="1">
              <a:off x="1202376" y="1315052"/>
              <a:ext cx="365760" cy="182880"/>
            </a:xfrm>
            <a:prstGeom prst="rightArrow">
              <a:avLst>
                <a:gd name="adj1" fmla="val 31028"/>
                <a:gd name="adj2" fmla="val 56877"/>
              </a:avLst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320"/>
            <p:cNvSpPr/>
            <p:nvPr/>
          </p:nvSpPr>
          <p:spPr>
            <a:xfrm>
              <a:off x="1272097" y="1330196"/>
              <a:ext cx="182880" cy="182880"/>
            </a:xfrm>
            <a:prstGeom prst="ellipse">
              <a:avLst/>
            </a:prstGeom>
            <a:gradFill>
              <a:gsLst>
                <a:gs pos="46000">
                  <a:srgbClr val="4BACC6">
                    <a:lumMod val="75000"/>
                    <a:alpha val="60000"/>
                  </a:srgbClr>
                </a:gs>
                <a:gs pos="15000">
                  <a:srgbClr val="4BACC6">
                    <a:lumMod val="40000"/>
                    <a:lumOff val="60000"/>
                  </a:srgbClr>
                </a:gs>
                <a:gs pos="98000">
                  <a:srgbClr val="4BACC6">
                    <a:lumMod val="50000"/>
                  </a:srgb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path path="shape">
                <a:fillToRect l="50000" t="50000" r="50000" b="50000"/>
              </a:path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24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6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0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4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38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2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6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58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0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62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4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66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8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70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2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74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6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78" dur="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0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82" dur="5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4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86" dur="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8" dur="5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90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2" dur="5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94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6" dur="5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98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0" dur="5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2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04" dur="5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06" dur="5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08" dur="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10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12" dur="5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14" dur="5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16" dur="5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118" dur="5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5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22" dur="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5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6" dur="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5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30" dur="5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5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/>
            <a:fld id="{908FBA91-E5DF-4008-B3AA-F942BE0B9C89}" type="slidenum">
              <a:rPr lang="zh-CN" altLang="en-US" sz="1200" smtClean="0">
                <a:latin typeface="Calibri" pitchFamily="34" charset="0"/>
              </a:rPr>
              <a:pPr eaLnBrk="1" hangingPunct="1"/>
              <a:t>3</a:t>
            </a:fld>
            <a:endParaRPr lang="en-US" altLang="zh-CN" sz="1200" smtClean="0">
              <a:latin typeface="Calibri" pitchFamily="34" charset="0"/>
            </a:endParaRPr>
          </a:p>
        </p:txBody>
      </p:sp>
      <p:sp>
        <p:nvSpPr>
          <p:cNvPr id="46083" name="TextBox 17"/>
          <p:cNvSpPr txBox="1">
            <a:spLocks noChangeArrowheads="1"/>
          </p:cNvSpPr>
          <p:nvPr/>
        </p:nvSpPr>
        <p:spPr bwMode="auto">
          <a:xfrm>
            <a:off x="1112838" y="1869624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经典力学</a:t>
            </a:r>
            <a:endParaRPr lang="en-US" altLang="zh-CN" b="1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热力学</a:t>
            </a:r>
          </a:p>
        </p:txBody>
      </p:sp>
      <p:sp>
        <p:nvSpPr>
          <p:cNvPr id="46084" name="TextBox 18"/>
          <p:cNvSpPr txBox="1">
            <a:spLocks noChangeArrowheads="1"/>
          </p:cNvSpPr>
          <p:nvPr/>
        </p:nvSpPr>
        <p:spPr bwMode="auto">
          <a:xfrm>
            <a:off x="3779838" y="1872799"/>
            <a:ext cx="121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电磁学</a:t>
            </a:r>
            <a:endParaRPr lang="en-US" altLang="zh-CN" b="1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电动力学</a:t>
            </a:r>
          </a:p>
        </p:txBody>
      </p:sp>
      <p:sp>
        <p:nvSpPr>
          <p:cNvPr id="46085" name="TextBox 19"/>
          <p:cNvSpPr txBox="1">
            <a:spLocks noChangeArrowheads="1"/>
          </p:cNvSpPr>
          <p:nvPr/>
        </p:nvSpPr>
        <p:spPr bwMode="auto">
          <a:xfrm>
            <a:off x="6259513" y="1655312"/>
            <a:ext cx="121126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电子学</a:t>
            </a:r>
            <a:endParaRPr lang="en-US" altLang="zh-CN" b="1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计算科学</a:t>
            </a:r>
            <a:endParaRPr lang="en-US" altLang="zh-CN" b="1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  <a:p>
            <a:pPr algn="ctr" eaLnBrk="1" hangingPunct="1"/>
            <a:r>
              <a:rPr lang="zh-CN" altLang="en-US" b="1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量子力学</a:t>
            </a:r>
          </a:p>
        </p:txBody>
      </p:sp>
      <p:pic>
        <p:nvPicPr>
          <p:cNvPr id="4608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42737"/>
            <a:ext cx="15478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2657024"/>
            <a:ext cx="15065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642737"/>
            <a:ext cx="1403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511175" y="973138"/>
            <a:ext cx="8426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隶书" pitchFamily="49" charset="-122"/>
                <a:ea typeface="隶书" pitchFamily="49" charset="-122"/>
                <a:cs typeface="Times New Roman" pitchFamily="18" charset="0"/>
              </a:rPr>
              <a:t>科学技术引领人类文明进步</a:t>
            </a:r>
          </a:p>
        </p:txBody>
      </p:sp>
      <p:grpSp>
        <p:nvGrpSpPr>
          <p:cNvPr id="46090" name="组合 2"/>
          <p:cNvGrpSpPr>
            <a:grpSpLocks/>
          </p:cNvGrpSpPr>
          <p:nvPr/>
        </p:nvGrpSpPr>
        <p:grpSpPr bwMode="auto">
          <a:xfrm>
            <a:off x="215900" y="1726749"/>
            <a:ext cx="8853488" cy="3529013"/>
            <a:chOff x="215982" y="1844824"/>
            <a:chExt cx="8853084" cy="3528392"/>
          </a:xfrm>
        </p:grpSpPr>
        <p:grpSp>
          <p:nvGrpSpPr>
            <p:cNvPr id="46100" name="组合 1"/>
            <p:cNvGrpSpPr>
              <a:grpSpLocks/>
            </p:cNvGrpSpPr>
            <p:nvPr/>
          </p:nvGrpSpPr>
          <p:grpSpPr bwMode="auto">
            <a:xfrm>
              <a:off x="323528" y="1844824"/>
              <a:ext cx="8745538" cy="3312368"/>
              <a:chOff x="304800" y="2586782"/>
              <a:chExt cx="8745538" cy="3312368"/>
            </a:xfrm>
          </p:grpSpPr>
          <p:sp>
            <p:nvSpPr>
              <p:cNvPr id="46109" name="Rectangle 6"/>
              <p:cNvSpPr>
                <a:spLocks noChangeArrowheads="1"/>
              </p:cNvSpPr>
              <p:nvPr/>
            </p:nvSpPr>
            <p:spPr bwMode="auto">
              <a:xfrm>
                <a:off x="531813" y="5019675"/>
                <a:ext cx="2495550" cy="452438"/>
              </a:xfrm>
              <a:prstGeom prst="rect">
                <a:avLst/>
              </a:prstGeom>
              <a:solidFill>
                <a:srgbClr val="3366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>
                    <a:latin typeface="黑体" pitchFamily="49" charset="-122"/>
                    <a:ea typeface="黑体" pitchFamily="49" charset="-122"/>
                  </a:rPr>
                  <a:t>蒸汽时代 </a:t>
                </a:r>
              </a:p>
            </p:txBody>
          </p:sp>
          <p:sp>
            <p:nvSpPr>
              <p:cNvPr id="46110" name="Rectangle 7"/>
              <p:cNvSpPr>
                <a:spLocks noChangeArrowheads="1"/>
              </p:cNvSpPr>
              <p:nvPr/>
            </p:nvSpPr>
            <p:spPr bwMode="auto">
              <a:xfrm>
                <a:off x="3027363" y="4819029"/>
                <a:ext cx="2493962" cy="653083"/>
              </a:xfrm>
              <a:prstGeom prst="rect">
                <a:avLst/>
              </a:prstGeom>
              <a:solidFill>
                <a:srgbClr val="993366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>
                    <a:latin typeface="黑体" pitchFamily="49" charset="-122"/>
                    <a:ea typeface="黑体" pitchFamily="49" charset="-122"/>
                  </a:rPr>
                  <a:t>电气时代 </a:t>
                </a:r>
              </a:p>
            </p:txBody>
          </p:sp>
          <p:sp>
            <p:nvSpPr>
              <p:cNvPr id="46111" name="Rectangle 8"/>
              <p:cNvSpPr>
                <a:spLocks noChangeArrowheads="1"/>
              </p:cNvSpPr>
              <p:nvPr/>
            </p:nvSpPr>
            <p:spPr bwMode="auto">
              <a:xfrm>
                <a:off x="5521325" y="4603006"/>
                <a:ext cx="2495550" cy="869107"/>
              </a:xfrm>
              <a:prstGeom prst="rect">
                <a:avLst/>
              </a:prstGeom>
              <a:solidFill>
                <a:srgbClr val="00808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>
                    <a:latin typeface="黑体" pitchFamily="49" charset="-122"/>
                    <a:ea typeface="黑体" pitchFamily="49" charset="-122"/>
                  </a:rPr>
                  <a:t>信息时代 </a:t>
                </a:r>
              </a:p>
            </p:txBody>
          </p:sp>
          <p:grpSp>
            <p:nvGrpSpPr>
              <p:cNvPr id="46112" name="Group 9"/>
              <p:cNvGrpSpPr>
                <a:grpSpLocks/>
              </p:cNvGrpSpPr>
              <p:nvPr/>
            </p:nvGrpSpPr>
            <p:grpSpPr bwMode="auto">
              <a:xfrm>
                <a:off x="304800" y="5322888"/>
                <a:ext cx="8745538" cy="576262"/>
                <a:chOff x="0" y="0"/>
                <a:chExt cx="5247" cy="346"/>
              </a:xfrm>
            </p:grpSpPr>
            <p:sp>
              <p:nvSpPr>
                <p:cNvPr id="46117" name="AutoShape 10"/>
                <p:cNvSpPr>
                  <a:spLocks noChangeArrowheads="1"/>
                </p:cNvSpPr>
                <p:nvPr/>
              </p:nvSpPr>
              <p:spPr bwMode="auto">
                <a:xfrm>
                  <a:off x="62" y="68"/>
                  <a:ext cx="5185" cy="278"/>
                </a:xfrm>
                <a:prstGeom prst="rightArrow">
                  <a:avLst>
                    <a:gd name="adj1" fmla="val 45593"/>
                    <a:gd name="adj2" fmla="val 184438"/>
                  </a:avLst>
                </a:prstGeom>
                <a:solidFill>
                  <a:srgbClr val="96969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" name="AutoShape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217" cy="316"/>
                </a:xfrm>
                <a:prstGeom prst="rightArrow">
                  <a:avLst>
                    <a:gd name="adj1" fmla="val 45593"/>
                    <a:gd name="adj2" fmla="val 163261"/>
                  </a:avLst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latin typeface="Arial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46113" name="Line 13"/>
              <p:cNvSpPr>
                <a:spLocks noChangeShapeType="1"/>
              </p:cNvSpPr>
              <p:nvPr/>
            </p:nvSpPr>
            <p:spPr bwMode="auto">
              <a:xfrm flipH="1">
                <a:off x="522287" y="2586782"/>
                <a:ext cx="9525" cy="2880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114" name="Line 14"/>
              <p:cNvSpPr>
                <a:spLocks noChangeShapeType="1"/>
              </p:cNvSpPr>
              <p:nvPr/>
            </p:nvSpPr>
            <p:spPr bwMode="auto">
              <a:xfrm>
                <a:off x="3028950" y="2586782"/>
                <a:ext cx="0" cy="2880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115" name="Line 15"/>
              <p:cNvSpPr>
                <a:spLocks noChangeShapeType="1"/>
              </p:cNvSpPr>
              <p:nvPr/>
            </p:nvSpPr>
            <p:spPr bwMode="auto">
              <a:xfrm>
                <a:off x="5521325" y="2586782"/>
                <a:ext cx="3175" cy="2880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116" name="Line 16"/>
              <p:cNvSpPr>
                <a:spLocks noChangeShapeType="1"/>
              </p:cNvSpPr>
              <p:nvPr/>
            </p:nvSpPr>
            <p:spPr bwMode="auto">
              <a:xfrm>
                <a:off x="8031163" y="2586782"/>
                <a:ext cx="0" cy="2880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554105" y="4690711"/>
              <a:ext cx="0" cy="2888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102" name="TextBox 26"/>
            <p:cNvSpPr txBox="1">
              <a:spLocks noChangeArrowheads="1"/>
            </p:cNvSpPr>
            <p:nvPr/>
          </p:nvSpPr>
          <p:spPr bwMode="auto">
            <a:xfrm>
              <a:off x="215982" y="5034662"/>
              <a:ext cx="675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just" eaLnBrk="1" hangingPunct="1"/>
              <a:r>
                <a:rPr lang="en-US" altLang="zh-CN" sz="1600"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1760s</a:t>
              </a:r>
              <a:endParaRPr lang="zh-CN" altLang="en-US" sz="1600">
                <a:latin typeface="Times New Roman" pitchFamily="18" charset="0"/>
                <a:ea typeface="隶书" pitchFamily="49" charset="-122"/>
                <a:cs typeface="Times New Roman" pitchFamily="18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3052716" y="4690711"/>
              <a:ext cx="0" cy="2888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104" name="TextBox 28"/>
            <p:cNvSpPr txBox="1">
              <a:spLocks noChangeArrowheads="1"/>
            </p:cNvSpPr>
            <p:nvPr/>
          </p:nvSpPr>
          <p:spPr bwMode="auto">
            <a:xfrm>
              <a:off x="2692172" y="5034662"/>
              <a:ext cx="675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just" eaLnBrk="1" hangingPunct="1"/>
              <a:r>
                <a:rPr lang="en-US" altLang="zh-CN" sz="1600"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1850s</a:t>
              </a:r>
              <a:endParaRPr lang="zh-CN" altLang="en-US" sz="1600">
                <a:latin typeface="Times New Roman" pitchFamily="18" charset="0"/>
                <a:ea typeface="隶书" pitchFamily="49" charset="-122"/>
                <a:cs typeface="Times New Roman" pitchFamily="18" charset="0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5546564" y="4690711"/>
              <a:ext cx="0" cy="2888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106" name="TextBox 30"/>
            <p:cNvSpPr txBox="1">
              <a:spLocks noChangeArrowheads="1"/>
            </p:cNvSpPr>
            <p:nvPr/>
          </p:nvSpPr>
          <p:spPr bwMode="auto">
            <a:xfrm>
              <a:off x="5218351" y="5034662"/>
              <a:ext cx="675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just" eaLnBrk="1" hangingPunct="1"/>
              <a:r>
                <a:rPr lang="en-US" altLang="zh-CN" sz="1600"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1940s</a:t>
              </a:r>
              <a:endParaRPr lang="zh-CN" altLang="en-US" sz="1600">
                <a:latin typeface="Times New Roman" pitchFamily="18" charset="0"/>
                <a:ea typeface="隶书" pitchFamily="49" charset="-122"/>
                <a:cs typeface="Times New Roman" pitchFamily="18" charset="0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8035650" y="4690711"/>
              <a:ext cx="0" cy="2888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108" name="TextBox 32"/>
            <p:cNvSpPr txBox="1">
              <a:spLocks noChangeArrowheads="1"/>
            </p:cNvSpPr>
            <p:nvPr/>
          </p:nvSpPr>
          <p:spPr bwMode="auto">
            <a:xfrm>
              <a:off x="7720859" y="5034662"/>
              <a:ext cx="6751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just" eaLnBrk="1" hangingPunct="1"/>
              <a:r>
                <a:rPr lang="en-US" altLang="zh-CN" sz="1600">
                  <a:latin typeface="Times New Roman" pitchFamily="18" charset="0"/>
                  <a:ea typeface="隶书" pitchFamily="49" charset="-122"/>
                  <a:cs typeface="Times New Roman" pitchFamily="18" charset="0"/>
                </a:rPr>
                <a:t>2000s</a:t>
              </a:r>
              <a:endParaRPr lang="zh-CN" altLang="en-US" sz="1600">
                <a:latin typeface="Times New Roman" pitchFamily="18" charset="0"/>
                <a:ea typeface="隶书" pitchFamily="49" charset="-122"/>
                <a:cs typeface="Times New Roman" pitchFamily="18" charset="0"/>
              </a:endParaRPr>
            </a:p>
          </p:txBody>
        </p:sp>
      </p:grpSp>
      <p:cxnSp>
        <p:nvCxnSpPr>
          <p:cNvPr id="46091" name="直接连接符 15"/>
          <p:cNvCxnSpPr>
            <a:cxnSpLocks noChangeShapeType="1"/>
          </p:cNvCxnSpPr>
          <p:nvPr/>
        </p:nvCxnSpPr>
        <p:spPr bwMode="auto">
          <a:xfrm flipV="1">
            <a:off x="2525713" y="4720774"/>
            <a:ext cx="258762" cy="476250"/>
          </a:xfrm>
          <a:prstGeom prst="line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2" name="直接连接符 15"/>
          <p:cNvCxnSpPr>
            <a:cxnSpLocks noChangeShapeType="1"/>
          </p:cNvCxnSpPr>
          <p:nvPr/>
        </p:nvCxnSpPr>
        <p:spPr bwMode="auto">
          <a:xfrm flipH="1" flipV="1">
            <a:off x="5675313" y="4744587"/>
            <a:ext cx="442912" cy="417512"/>
          </a:xfrm>
          <a:prstGeom prst="line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6093" name="组合 35"/>
          <p:cNvGrpSpPr>
            <a:grpSpLocks/>
          </p:cNvGrpSpPr>
          <p:nvPr/>
        </p:nvGrpSpPr>
        <p:grpSpPr bwMode="auto">
          <a:xfrm>
            <a:off x="571500" y="5123999"/>
            <a:ext cx="4030663" cy="706438"/>
            <a:chOff x="1081840" y="4446259"/>
            <a:chExt cx="4031215" cy="709337"/>
          </a:xfrm>
        </p:grpSpPr>
        <p:sp>
          <p:nvSpPr>
            <p:cNvPr id="46098" name="TextBox 36"/>
            <p:cNvSpPr txBox="1">
              <a:spLocks noChangeArrowheads="1"/>
            </p:cNvSpPr>
            <p:nvPr/>
          </p:nvSpPr>
          <p:spPr bwMode="auto">
            <a:xfrm>
              <a:off x="1081840" y="4446259"/>
              <a:ext cx="4031215" cy="70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zh-CN" altLang="en-US">
                  <a:latin typeface="隶书" pitchFamily="49" charset="-122"/>
                  <a:ea typeface="隶书" pitchFamily="49" charset="-122"/>
                </a:rPr>
                <a:t>   英国</a:t>
              </a:r>
              <a:endParaRPr lang="en-US" altLang="zh-CN">
                <a:latin typeface="隶书" pitchFamily="49" charset="-122"/>
                <a:ea typeface="隶书" pitchFamily="49" charset="-122"/>
              </a:endParaRPr>
            </a:p>
            <a:p>
              <a:pPr algn="ctr" eaLnBrk="1" hangingPunct="1"/>
              <a:r>
                <a:rPr lang="zh-CN" altLang="en-US">
                  <a:latin typeface="隶书" pitchFamily="49" charset="-122"/>
                  <a:ea typeface="隶书" pitchFamily="49" charset="-122"/>
                </a:rPr>
                <a:t>成为头号工业强国，“世界工厂”</a:t>
              </a:r>
            </a:p>
          </p:txBody>
        </p:sp>
        <p:pic>
          <p:nvPicPr>
            <p:cNvPr id="46099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897" y="4555925"/>
              <a:ext cx="464464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4" name="组合 38"/>
          <p:cNvGrpSpPr>
            <a:grpSpLocks/>
          </p:cNvGrpSpPr>
          <p:nvPr/>
        </p:nvGrpSpPr>
        <p:grpSpPr bwMode="auto">
          <a:xfrm>
            <a:off x="4724400" y="5123999"/>
            <a:ext cx="3775075" cy="706438"/>
            <a:chOff x="5180445" y="4505344"/>
            <a:chExt cx="3775393" cy="707886"/>
          </a:xfrm>
        </p:grpSpPr>
        <p:sp>
          <p:nvSpPr>
            <p:cNvPr id="46096" name="TextBox 39"/>
            <p:cNvSpPr txBox="1">
              <a:spLocks noChangeArrowheads="1"/>
            </p:cNvSpPr>
            <p:nvPr/>
          </p:nvSpPr>
          <p:spPr bwMode="auto">
            <a:xfrm>
              <a:off x="5180445" y="4505344"/>
              <a:ext cx="377539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latin typeface="隶书" pitchFamily="49" charset="-122"/>
                  <a:ea typeface="隶书" pitchFamily="49" charset="-122"/>
                </a:rPr>
                <a:t>   美国</a:t>
              </a:r>
              <a:endParaRPr lang="en-US" altLang="zh-CN" dirty="0">
                <a:latin typeface="隶书" pitchFamily="49" charset="-122"/>
                <a:ea typeface="隶书" pitchFamily="49" charset="-122"/>
              </a:endParaRPr>
            </a:p>
            <a:p>
              <a:pPr algn="ctr" eaLnBrk="1" hangingPunct="1"/>
              <a:r>
                <a:rPr lang="zh-CN" altLang="en-US" dirty="0">
                  <a:latin typeface="隶书" pitchFamily="49" charset="-122"/>
                  <a:ea typeface="隶书" pitchFamily="49" charset="-122"/>
                </a:rPr>
                <a:t>二战后新的世界科技和经济中心</a:t>
              </a:r>
            </a:p>
          </p:txBody>
        </p:sp>
        <p:pic>
          <p:nvPicPr>
            <p:cNvPr id="46097" name="Picture 2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019" y="4599045"/>
              <a:ext cx="445655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367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entanglement alive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Picture 2" descr="C:\Users\admin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" y="1937945"/>
            <a:ext cx="19732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 bwMode="auto">
          <a:xfrm>
            <a:off x="734051" y="1625166"/>
            <a:ext cx="611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just"/>
            <a:r>
              <a:rPr lang="en-US" altLang="zh-CN" sz="2000" dirty="0" err="1" smtClean="0">
                <a:latin typeface="Times" panose="02020603050405020304" pitchFamily="18" charset="0"/>
                <a:ea typeface="隶书" pitchFamily="49" charset="-122"/>
                <a:cs typeface="Times" panose="02020603050405020304" pitchFamily="18" charset="0"/>
              </a:rPr>
              <a:t>Si:P</a:t>
            </a:r>
            <a:endParaRPr lang="zh-CN" altLang="en-US" sz="2000" dirty="0" smtClean="0">
              <a:latin typeface="Times" panose="02020603050405020304" pitchFamily="18" charset="0"/>
              <a:ea typeface="隶书" pitchFamily="49" charset="-122"/>
              <a:cs typeface="Times" panose="02020603050405020304" pitchFamily="18" charset="0"/>
            </a:endParaRPr>
          </a:p>
        </p:txBody>
      </p:sp>
      <p:pic>
        <p:nvPicPr>
          <p:cNvPr id="7" name="Picture 5" descr="C:\Users\admin\Desktop\fig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" y="1816440"/>
            <a:ext cx="4754026" cy="172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左大括号 7"/>
          <p:cNvSpPr/>
          <p:nvPr/>
        </p:nvSpPr>
        <p:spPr>
          <a:xfrm rot="16200000">
            <a:off x="3245216" y="2884958"/>
            <a:ext cx="324453" cy="1897441"/>
          </a:xfrm>
          <a:prstGeom prst="leftBrace">
            <a:avLst/>
          </a:prstGeom>
          <a:ln w="38100">
            <a:solidFill>
              <a:srgbClr val="EEC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90770" y="4073293"/>
            <a:ext cx="3371436" cy="36933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en-US" altLang="zh-CN" dirty="0" smtClean="0">
                <a:latin typeface="Times" panose="02020603050405020304" pitchFamily="18" charset="0"/>
                <a:ea typeface="隶书" pitchFamily="49" charset="-122"/>
                <a:cs typeface="Times" panose="02020603050405020304" pitchFamily="18" charset="0"/>
              </a:rPr>
              <a:t>Preparation of entanglement states</a:t>
            </a:r>
            <a:endParaRPr lang="zh-CN" altLang="en-US" dirty="0" smtClean="0">
              <a:latin typeface="Times" panose="02020603050405020304" pitchFamily="18" charset="0"/>
              <a:ea typeface="隶书" pitchFamily="49" charset="-122"/>
              <a:cs typeface="Times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4" y="4531633"/>
            <a:ext cx="2206398" cy="141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92" y="4531632"/>
            <a:ext cx="2256330" cy="141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7"/>
          <p:cNvSpPr>
            <a:spLocks noChangeArrowheads="1"/>
          </p:cNvSpPr>
          <p:nvPr/>
        </p:nvSpPr>
        <p:spPr bwMode="auto">
          <a:xfrm>
            <a:off x="574675" y="6245225"/>
            <a:ext cx="65663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E7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90504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kumimoji="0" lang="en-US" altLang="zh-CN" sz="2000" b="0" dirty="0" smtClean="0">
                <a:solidFill>
                  <a:srgbClr val="0000FF"/>
                </a:solidFill>
                <a:latin typeface="Times" panose="02020603050405020304" pitchFamily="18" charset="0"/>
              </a:rPr>
              <a:t>Y. Wang et al., </a:t>
            </a:r>
            <a:r>
              <a:rPr kumimoji="0" lang="en-US" altLang="zh-CN" sz="2000" dirty="0" smtClean="0">
                <a:solidFill>
                  <a:srgbClr val="C00000"/>
                </a:solidFill>
                <a:latin typeface="Times" panose="02020603050405020304" pitchFamily="18" charset="0"/>
              </a:rPr>
              <a:t>Phys. Rev. Lett. </a:t>
            </a:r>
            <a:r>
              <a:rPr kumimoji="0" lang="en-US" altLang="zh-CN" sz="2000" b="0" dirty="0" smtClean="0">
                <a:solidFill>
                  <a:srgbClr val="0000FF"/>
                </a:solidFill>
                <a:latin typeface="Times" panose="02020603050405020304" pitchFamily="18" charset="0"/>
              </a:rPr>
              <a:t>106, 040501 (2011)</a:t>
            </a:r>
            <a:endParaRPr kumimoji="0" lang="zh-CN" altLang="en-US" sz="2000" dirty="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16" name="左大括号 15"/>
          <p:cNvSpPr/>
          <p:nvPr/>
        </p:nvSpPr>
        <p:spPr>
          <a:xfrm rot="16200000">
            <a:off x="5506319" y="2728313"/>
            <a:ext cx="324453" cy="2186741"/>
          </a:xfrm>
          <a:prstGeom prst="leftBrace">
            <a:avLst>
              <a:gd name="adj1" fmla="val 8333"/>
              <a:gd name="adj2" fmla="val 74284"/>
            </a:avLst>
          </a:prstGeom>
          <a:ln w="38100">
            <a:solidFill>
              <a:srgbClr val="C8E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323840" y="4088907"/>
            <a:ext cx="3188533" cy="369332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Times" panose="02020603050405020304" pitchFamily="18" charset="0"/>
                <a:ea typeface="隶书" pitchFamily="49" charset="-122"/>
                <a:cs typeface="Times" panose="02020603050405020304" pitchFamily="18" charset="0"/>
              </a:rPr>
              <a:t>Protection of entanglement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29" y="4481632"/>
            <a:ext cx="3687982" cy="165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 bwMode="auto">
          <a:xfrm>
            <a:off x="7202586" y="1553661"/>
            <a:ext cx="1775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CN" sz="2000" dirty="0" smtClean="0">
                <a:latin typeface="Times" panose="02020603050405020304" pitchFamily="18" charset="0"/>
                <a:ea typeface="隶书" pitchFamily="49" charset="-122"/>
                <a:cs typeface="Times" panose="02020603050405020304" pitchFamily="18" charset="0"/>
              </a:rPr>
              <a:t>Life time of entanglement</a:t>
            </a:r>
            <a:endParaRPr lang="zh-CN" altLang="en-US" sz="2000" dirty="0" smtClean="0">
              <a:latin typeface="Times" panose="02020603050405020304" pitchFamily="18" charset="0"/>
              <a:ea typeface="隶书" pitchFamily="49" charset="-122"/>
              <a:cs typeface="Times" panose="02020603050405020304" pitchFamily="18" charset="0"/>
            </a:endParaRP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8090338" y="3417611"/>
            <a:ext cx="931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E7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90504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 </a:t>
            </a:r>
            <a:r>
              <a:rPr kumimoji="0" lang="el-GR" altLang="zh-CN" sz="2400" b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en-US" altLang="zh-CN" sz="2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zh-CN" altLang="en-US" sz="24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8157549" y="2250060"/>
            <a:ext cx="85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E7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90504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el-GR" altLang="zh-CN" sz="2400" b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en-US" altLang="zh-CN" sz="2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zh-CN" altLang="en-US" sz="24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defined contribution tre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86" y="2669472"/>
            <a:ext cx="1216342" cy="9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 bwMode="auto">
          <a:xfrm>
            <a:off x="7097632" y="2301900"/>
            <a:ext cx="1192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just"/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DD:</a:t>
            </a:r>
            <a:endParaRPr lang="zh-CN" altLang="en-US" sz="2000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>
            <a:off x="7146966" y="3474742"/>
            <a:ext cx="10054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just"/>
            <a:r>
              <a:rPr lang="en-US" altLang="zh-CN" sz="2000" dirty="0" smtClean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 DD:</a:t>
            </a:r>
            <a:endParaRPr lang="zh-CN" altLang="en-US" sz="2000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960" y="304801"/>
            <a:ext cx="8149195" cy="1216025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coherent time by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 decoupling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690"/>
            <a:ext cx="48355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165124" y="5518282"/>
            <a:ext cx="36328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F5F5F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Bar-Gill, et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Comm. 4, 1743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926" y="2119739"/>
            <a:ext cx="4367220" cy="3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spin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13095" r="42780" b="32619"/>
          <a:stretch/>
        </p:blipFill>
        <p:spPr>
          <a:xfrm>
            <a:off x="3213126" y="2303616"/>
            <a:ext cx="1841003" cy="2688514"/>
          </a:xfrm>
          <a:prstGeom prst="rect">
            <a:avLst/>
          </a:prstGeom>
        </p:spPr>
      </p:pic>
      <p:pic>
        <p:nvPicPr>
          <p:cNvPr id="6" name="Picture 2" descr="Schematic diamogram of the Standard Growth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0" y="1682875"/>
            <a:ext cx="2704292" cy="407970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860539" y="570274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/>
            <a:r>
              <a:rPr lang="zh-CN" altLang="en-US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简化的生长模型</a:t>
            </a:r>
            <a:endParaRPr lang="zh-CN" altLang="en-US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89190" y="5139821"/>
            <a:ext cx="20882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/>
            <a:r>
              <a:rPr lang="zh-CN" altLang="en-US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正在生长</a:t>
            </a:r>
            <a:r>
              <a:rPr lang="zh-CN" altLang="en-US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的金刚石</a:t>
            </a:r>
            <a:endParaRPr lang="zh-CN" altLang="en-US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4899214" y="2142979"/>
            <a:ext cx="4244786" cy="31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标题 1"/>
          <p:cNvSpPr>
            <a:spLocks noGrp="1"/>
          </p:cNvSpPr>
          <p:nvPr>
            <p:ph type="title"/>
          </p:nvPr>
        </p:nvSpPr>
        <p:spPr>
          <a:xfrm>
            <a:off x="532885" y="317158"/>
            <a:ext cx="6745245" cy="1216025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fidelity quantum control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2" name="矩形 5"/>
          <p:cNvSpPr>
            <a:spLocks noChangeArrowheads="1"/>
          </p:cNvSpPr>
          <p:nvPr/>
        </p:nvSpPr>
        <p:spPr bwMode="auto">
          <a:xfrm>
            <a:off x="4572000" y="1807089"/>
            <a:ext cx="43978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利用组合脉冲技术和量子最优控制</a:t>
            </a:r>
            <a:endParaRPr lang="en-US" altLang="zh-CN" sz="2000" b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zh-CN" altLang="en-US" sz="20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单比特门保真度：</a:t>
            </a:r>
            <a:r>
              <a:rPr lang="en-US" altLang="zh-CN" sz="20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0.99993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zh-CN" altLang="en-US" sz="2000" b="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两比特门保真度：</a:t>
            </a:r>
            <a:r>
              <a:rPr lang="en-US" altLang="zh-CN" sz="20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0.992</a:t>
            </a:r>
          </a:p>
          <a:p>
            <a:pPr eaLnBrk="1" hangingPunct="1">
              <a:buClr>
                <a:schemeClr val="tx1"/>
              </a:buClr>
            </a:pPr>
            <a:r>
              <a:rPr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达到容错量子计算阈值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9336" name="文本框 15"/>
          <p:cNvSpPr txBox="1">
            <a:spLocks noChangeArrowheads="1"/>
          </p:cNvSpPr>
          <p:nvPr/>
        </p:nvSpPr>
        <p:spPr bwMode="auto">
          <a:xfrm>
            <a:off x="522344" y="5530550"/>
            <a:ext cx="3560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1800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单比特逻辑</a:t>
            </a:r>
            <a:r>
              <a:rPr lang="zh-CN" altLang="en-US" sz="18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门保真度达到</a:t>
            </a:r>
            <a:r>
              <a:rPr lang="en-US" altLang="zh-CN" sz="1800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0.99993</a:t>
            </a:r>
            <a:endParaRPr lang="zh-CN" altLang="en-US" sz="18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文本框 15"/>
          <p:cNvSpPr txBox="1">
            <a:spLocks noChangeArrowheads="1"/>
          </p:cNvSpPr>
          <p:nvPr/>
        </p:nvSpPr>
        <p:spPr bwMode="auto">
          <a:xfrm>
            <a:off x="5274341" y="5530550"/>
            <a:ext cx="3326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1800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两比特逻辑</a:t>
            </a:r>
            <a:r>
              <a:rPr lang="zh-CN" altLang="en-US" sz="180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门保真度达到</a:t>
            </a:r>
            <a:r>
              <a:rPr lang="en-US" altLang="zh-CN" sz="1800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0.992</a:t>
            </a:r>
            <a:endParaRPr lang="zh-CN" altLang="en-US" sz="180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6" t="-1" r="1119" b="762"/>
          <a:stretch/>
        </p:blipFill>
        <p:spPr>
          <a:xfrm>
            <a:off x="4419847" y="3335383"/>
            <a:ext cx="4669654" cy="21951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429" y="3192085"/>
            <a:ext cx="4234418" cy="23384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5" y="1838136"/>
            <a:ext cx="3845132" cy="1236130"/>
          </a:xfrm>
          <a:prstGeom prst="rect">
            <a:avLst/>
          </a:prstGeom>
        </p:spPr>
      </p:pic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495300" y="6195683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r>
              <a:rPr lang="fr-FR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Nature </a:t>
            </a:r>
            <a:r>
              <a:rPr lang="fr-FR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Communications </a:t>
            </a:r>
            <a:r>
              <a:rPr lang="fr-FR" altLang="zh-CN" sz="1800" b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6, 8748 (2015)</a:t>
            </a:r>
            <a:endParaRPr lang="zh-CN" altLang="en-US" sz="1800" b="0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property @ 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 qubit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altLang="zh-CN">
              <a:solidFill>
                <a:srgbClr val="0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43075" y="1873363"/>
            <a:ext cx="7590796" cy="3876842"/>
            <a:chOff x="319990" y="2254908"/>
            <a:chExt cx="5804185" cy="2765424"/>
          </a:xfrm>
        </p:grpSpPr>
        <p:grpSp>
          <p:nvGrpSpPr>
            <p:cNvPr id="28" name="组合 27"/>
            <p:cNvGrpSpPr/>
            <p:nvPr/>
          </p:nvGrpSpPr>
          <p:grpSpPr>
            <a:xfrm>
              <a:off x="1831287" y="2455847"/>
              <a:ext cx="2426373" cy="2192421"/>
              <a:chOff x="4299284" y="4205712"/>
              <a:chExt cx="2205794" cy="219242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999790" y="4898189"/>
                <a:ext cx="770021" cy="796758"/>
              </a:xfrm>
              <a:prstGeom prst="ellipse">
                <a:avLst/>
              </a:prstGeom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 rot="19551212">
                <a:off x="4299284" y="4890168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 rot="12695706">
                <a:off x="4312657" y="4919579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 rot="16200000">
                <a:off x="4299289" y="4900870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 rot="16200000">
                <a:off x="4299290" y="4900870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308293" y="2254908"/>
              <a:ext cx="1423556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Initialization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432297" y="4691018"/>
              <a:ext cx="1334595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Readout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251245" y="3148115"/>
              <a:ext cx="1872930" cy="28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Universal Control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10800000">
              <a:off x="1950010" y="3113172"/>
              <a:ext cx="2192421" cy="882316"/>
            </a:xfrm>
            <a:prstGeom prst="ellipse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262583" y="4044760"/>
              <a:ext cx="121621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Coherence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45823" y="3990826"/>
              <a:ext cx="161693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Info exchange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19990" y="3265007"/>
              <a:ext cx="1707554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Info transmit 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9246" y="2542341"/>
              <a:ext cx="132076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Scalability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8346" y="3281218"/>
            <a:ext cx="934865" cy="826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58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property @ 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 qubit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zh-CN">
              <a:solidFill>
                <a:srgbClr val="0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43075" y="1873363"/>
            <a:ext cx="7590796" cy="3876842"/>
            <a:chOff x="319990" y="2254908"/>
            <a:chExt cx="5804185" cy="2765424"/>
          </a:xfrm>
        </p:grpSpPr>
        <p:grpSp>
          <p:nvGrpSpPr>
            <p:cNvPr id="28" name="组合 27"/>
            <p:cNvGrpSpPr/>
            <p:nvPr/>
          </p:nvGrpSpPr>
          <p:grpSpPr>
            <a:xfrm>
              <a:off x="1831287" y="2455847"/>
              <a:ext cx="2426373" cy="2192421"/>
              <a:chOff x="4299284" y="4205712"/>
              <a:chExt cx="2205794" cy="219242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999790" y="4898189"/>
                <a:ext cx="770021" cy="796758"/>
              </a:xfrm>
              <a:prstGeom prst="ellipse">
                <a:avLst/>
              </a:prstGeom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 rot="19551212">
                <a:off x="4299284" y="4890168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 rot="12695706">
                <a:off x="4312657" y="4919579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 rot="16200000">
                <a:off x="4299289" y="4900870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 rot="16200000">
                <a:off x="4299290" y="4900870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308293" y="2254908"/>
              <a:ext cx="1423556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Initialization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432297" y="4691018"/>
              <a:ext cx="1334595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Readout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251245" y="3148115"/>
              <a:ext cx="1872930" cy="28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Universal Control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10800000">
              <a:off x="1950010" y="3113172"/>
              <a:ext cx="2192421" cy="882316"/>
            </a:xfrm>
            <a:prstGeom prst="ellipse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262583" y="4044760"/>
              <a:ext cx="121621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Coherence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45823" y="3990826"/>
              <a:ext cx="161693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 exchange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19990" y="3265007"/>
              <a:ext cx="1707554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Info transmit 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9246" y="2542341"/>
              <a:ext cx="132076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Scalability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8346" y="3281218"/>
            <a:ext cx="934865" cy="826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21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46" y="930792"/>
            <a:ext cx="7886700" cy="647088"/>
          </a:xfrm>
        </p:spPr>
        <p:txBody>
          <a:bodyPr>
            <a:normAutofit/>
          </a:bodyPr>
          <a:lstStyle/>
          <a:p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way to scale up</a:t>
            </a:r>
            <a:endParaRPr lang="de-DE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603542" y="3183131"/>
            <a:ext cx="3634637" cy="2103482"/>
            <a:chOff x="352836" y="1532228"/>
            <a:chExt cx="4375920" cy="2447588"/>
          </a:xfrm>
        </p:grpSpPr>
        <p:grpSp>
          <p:nvGrpSpPr>
            <p:cNvPr id="149" name="Group 148"/>
            <p:cNvGrpSpPr/>
            <p:nvPr/>
          </p:nvGrpSpPr>
          <p:grpSpPr>
            <a:xfrm>
              <a:off x="352836" y="1532228"/>
              <a:ext cx="4375920" cy="2447588"/>
              <a:chOff x="1119189" y="1410309"/>
              <a:chExt cx="9144000" cy="5143502"/>
            </a:xfrm>
          </p:grpSpPr>
          <p:pic>
            <p:nvPicPr>
              <p:cNvPr id="146" name="Grafi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189" y="1410309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147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189" y="1410309"/>
                <a:ext cx="9144000" cy="5143502"/>
              </a:xfrm>
              <a:prstGeom prst="rect">
                <a:avLst/>
              </a:prstGeom>
              <a:noFill/>
            </p:spPr>
          </p:pic>
        </p:grpSp>
        <p:grpSp>
          <p:nvGrpSpPr>
            <p:cNvPr id="176" name="Group 175"/>
            <p:cNvGrpSpPr/>
            <p:nvPr/>
          </p:nvGrpSpPr>
          <p:grpSpPr>
            <a:xfrm rot="1169151">
              <a:off x="1469170" y="1768470"/>
              <a:ext cx="1259026" cy="1768131"/>
              <a:chOff x="1530508" y="1659213"/>
              <a:chExt cx="2449662" cy="3137939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1792862" y="1659213"/>
                <a:ext cx="1896551" cy="3137939"/>
                <a:chOff x="1502695" y="1579767"/>
                <a:chExt cx="2195256" cy="3581992"/>
              </a:xfrm>
            </p:grpSpPr>
            <p:grpSp>
              <p:nvGrpSpPr>
                <p:cNvPr id="193" name="Group 192"/>
                <p:cNvGrpSpPr/>
                <p:nvPr/>
              </p:nvGrpSpPr>
              <p:grpSpPr>
                <a:xfrm>
                  <a:off x="2600323" y="1579767"/>
                  <a:ext cx="1097628" cy="3559088"/>
                  <a:chOff x="2600323" y="1579767"/>
                  <a:chExt cx="1097628" cy="3559088"/>
                </a:xfrm>
              </p:grpSpPr>
              <p:sp>
                <p:nvSpPr>
                  <p:cNvPr id="199" name="Arc 198"/>
                  <p:cNvSpPr/>
                  <p:nvPr/>
                </p:nvSpPr>
                <p:spPr>
                  <a:xfrm>
                    <a:off x="2638425" y="2038350"/>
                    <a:ext cx="990600" cy="2573431"/>
                  </a:xfrm>
                  <a:prstGeom prst="arc">
                    <a:avLst>
                      <a:gd name="adj1" fmla="val 5964771"/>
                      <a:gd name="adj2" fmla="val 15820639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00" name="Arc 199"/>
                  <p:cNvSpPr/>
                  <p:nvPr/>
                </p:nvSpPr>
                <p:spPr>
                  <a:xfrm>
                    <a:off x="2628900" y="1795466"/>
                    <a:ext cx="1069051" cy="3083194"/>
                  </a:xfrm>
                  <a:prstGeom prst="arc">
                    <a:avLst>
                      <a:gd name="adj1" fmla="val 6353154"/>
                      <a:gd name="adj2" fmla="val 15415700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01" name="Arc 200"/>
                  <p:cNvSpPr/>
                  <p:nvPr/>
                </p:nvSpPr>
                <p:spPr>
                  <a:xfrm>
                    <a:off x="2600323" y="1579767"/>
                    <a:ext cx="837028" cy="3559088"/>
                  </a:xfrm>
                  <a:prstGeom prst="arc">
                    <a:avLst>
                      <a:gd name="adj1" fmla="val 6321424"/>
                      <a:gd name="adj2" fmla="val 15461862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194" name="Group 193"/>
                <p:cNvGrpSpPr/>
                <p:nvPr/>
              </p:nvGrpSpPr>
              <p:grpSpPr>
                <a:xfrm flipH="1">
                  <a:off x="1502695" y="1602671"/>
                  <a:ext cx="1097627" cy="3559088"/>
                  <a:chOff x="2752724" y="1732167"/>
                  <a:chExt cx="1097627" cy="3559088"/>
                </a:xfrm>
              </p:grpSpPr>
              <p:sp>
                <p:nvSpPr>
                  <p:cNvPr id="196" name="Arc 195"/>
                  <p:cNvSpPr/>
                  <p:nvPr/>
                </p:nvSpPr>
                <p:spPr>
                  <a:xfrm>
                    <a:off x="2790825" y="2190750"/>
                    <a:ext cx="990600" cy="2573431"/>
                  </a:xfrm>
                  <a:prstGeom prst="arc">
                    <a:avLst>
                      <a:gd name="adj1" fmla="val 6005899"/>
                      <a:gd name="adj2" fmla="val 15877455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97" name="Arc 196"/>
                  <p:cNvSpPr/>
                  <p:nvPr/>
                </p:nvSpPr>
                <p:spPr>
                  <a:xfrm>
                    <a:off x="2781300" y="1947866"/>
                    <a:ext cx="1069051" cy="3083194"/>
                  </a:xfrm>
                  <a:prstGeom prst="arc">
                    <a:avLst>
                      <a:gd name="adj1" fmla="val 6384999"/>
                      <a:gd name="adj2" fmla="val 15426606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98" name="Arc 197"/>
                  <p:cNvSpPr/>
                  <p:nvPr/>
                </p:nvSpPr>
                <p:spPr>
                  <a:xfrm>
                    <a:off x="2752724" y="1732167"/>
                    <a:ext cx="828673" cy="3559088"/>
                  </a:xfrm>
                  <a:prstGeom prst="arc">
                    <a:avLst>
                      <a:gd name="adj1" fmla="val 6324571"/>
                      <a:gd name="adj2" fmla="val 15477811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2609850" y="2061254"/>
                  <a:ext cx="2" cy="247264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>
                <a:off x="1530508" y="2348880"/>
                <a:ext cx="2449662" cy="1575245"/>
                <a:chOff x="1530508" y="2342694"/>
                <a:chExt cx="2449662" cy="1575245"/>
              </a:xfrm>
            </p:grpSpPr>
            <p:sp>
              <p:nvSpPr>
                <p:cNvPr id="179" name="Oval 178"/>
                <p:cNvSpPr/>
                <p:nvPr/>
              </p:nvSpPr>
              <p:spPr>
                <a:xfrm>
                  <a:off x="2782284" y="2712569"/>
                  <a:ext cx="444363" cy="789065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2757596" y="2342694"/>
                  <a:ext cx="1218856" cy="1526085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>
                    <a:solidFill>
                      <a:srgbClr val="00B050"/>
                    </a:solidFill>
                  </a:endParaRPr>
                </a:p>
              </p:txBody>
            </p: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1530508" y="2354200"/>
                  <a:ext cx="1218856" cy="1563739"/>
                  <a:chOff x="1762129" y="4094897"/>
                  <a:chExt cx="1410825" cy="1785026"/>
                </a:xfrm>
              </p:grpSpPr>
              <p:sp>
                <p:nvSpPr>
                  <p:cNvPr id="190" name="Oval 189"/>
                  <p:cNvSpPr/>
                  <p:nvPr/>
                </p:nvSpPr>
                <p:spPr>
                  <a:xfrm>
                    <a:off x="1790701" y="4560095"/>
                    <a:ext cx="514350" cy="900726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>
                  <a:xfrm>
                    <a:off x="1771651" y="4418569"/>
                    <a:ext cx="915524" cy="1236017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92" name="Oval 191"/>
                  <p:cNvSpPr/>
                  <p:nvPr/>
                </p:nvSpPr>
                <p:spPr>
                  <a:xfrm>
                    <a:off x="1762129" y="4094897"/>
                    <a:ext cx="1410825" cy="1785026"/>
                  </a:xfrm>
                  <a:prstGeom prst="ellipse">
                    <a:avLst/>
                  </a:prstGeom>
                  <a:noFill/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182" name="Straight Arrow Connector 181"/>
                <p:cNvCxnSpPr>
                  <a:stCxn id="179" idx="6"/>
                </p:cNvCxnSpPr>
                <p:nvPr/>
              </p:nvCxnSpPr>
              <p:spPr>
                <a:xfrm flipV="1">
                  <a:off x="3226647" y="3052230"/>
                  <a:ext cx="0" cy="548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Arrow Connector 182"/>
                <p:cNvCxnSpPr>
                  <a:stCxn id="186" idx="6"/>
                </p:cNvCxnSpPr>
                <p:nvPr/>
              </p:nvCxnSpPr>
              <p:spPr>
                <a:xfrm flipH="1" flipV="1">
                  <a:off x="3555805" y="3052229"/>
                  <a:ext cx="972" cy="777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Arrow Connector 183"/>
                <p:cNvCxnSpPr/>
                <p:nvPr/>
              </p:nvCxnSpPr>
              <p:spPr>
                <a:xfrm flipH="1" flipV="1">
                  <a:off x="3979199" y="3052230"/>
                  <a:ext cx="971" cy="535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85" name="Group 184"/>
                <p:cNvGrpSpPr/>
                <p:nvPr/>
              </p:nvGrpSpPr>
              <p:grpSpPr>
                <a:xfrm>
                  <a:off x="1530511" y="3043888"/>
                  <a:ext cx="749805" cy="135256"/>
                  <a:chOff x="1199024" y="3160387"/>
                  <a:chExt cx="867899" cy="154395"/>
                </a:xfrm>
              </p:grpSpPr>
              <p:cxnSp>
                <p:nvCxnSpPr>
                  <p:cNvPr id="187" name="Straight Arrow Connector 186"/>
                  <p:cNvCxnSpPr/>
                  <p:nvPr/>
                </p:nvCxnSpPr>
                <p:spPr>
                  <a:xfrm flipV="1">
                    <a:off x="1199024" y="3169910"/>
                    <a:ext cx="0" cy="11719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Arrow Connector 187"/>
                  <p:cNvCxnSpPr>
                    <a:stCxn id="191" idx="6"/>
                  </p:cNvCxnSpPr>
                  <p:nvPr/>
                </p:nvCxnSpPr>
                <p:spPr>
                  <a:xfrm flipV="1">
                    <a:off x="1684799" y="3160387"/>
                    <a:ext cx="9525" cy="15439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Arrow Connector 188"/>
                  <p:cNvCxnSpPr>
                    <a:stCxn id="190" idx="6"/>
                  </p:cNvCxnSpPr>
                  <p:nvPr/>
                </p:nvCxnSpPr>
                <p:spPr>
                  <a:xfrm flipH="1" flipV="1">
                    <a:off x="2065799" y="3169910"/>
                    <a:ext cx="1124" cy="11875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6" name="Oval 185"/>
                <p:cNvSpPr/>
                <p:nvPr/>
              </p:nvSpPr>
              <p:spPr>
                <a:xfrm>
                  <a:off x="2765826" y="2588588"/>
                  <a:ext cx="790949" cy="1082791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>
                    <a:solidFill>
                      <a:srgbClr val="00B050"/>
                    </a:solidFill>
                  </a:endParaRPr>
                </a:p>
              </p:txBody>
            </p:sp>
          </p:grp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3" name="TextBox 202"/>
              <p:cNvSpPr txBox="1"/>
              <p:nvPr/>
            </p:nvSpPr>
            <p:spPr>
              <a:xfrm>
                <a:off x="970718" y="2132888"/>
                <a:ext cx="3312109" cy="9502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𝑀𝑎𝑔𝑛𝑒𝑡𝑖𝑐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𝑑𝑖𝑝𝑜𝑙𝑒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𝑖𝑛𝑡𝑒𝑟𝑎𝑐𝑡𝑖𝑜𝑛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：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𝑠h𝑜𝑟𝑡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𝑑𝑖𝑝</m:t>
                          </m:r>
                        </m:sub>
                      </m:sSub>
                      <m:r>
                        <a:rPr lang="de-DE" i="1">
                          <a:latin typeface="Cambria Math"/>
                        </a:rPr>
                        <m:t> 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203" name="TextBox 2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718" y="2132888"/>
                <a:ext cx="3312109" cy="950260"/>
              </a:xfrm>
              <a:prstGeom prst="rect">
                <a:avLst/>
              </a:prstGeom>
              <a:blipFill rotWithShape="0">
                <a:blip r:embed="rId5"/>
                <a:stretch>
                  <a:fillRect l="-914" b="-64151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721" y="1550146"/>
            <a:ext cx="3023448" cy="181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63081" y="3039762"/>
            <a:ext cx="4880919" cy="2965620"/>
            <a:chOff x="6217919" y="3317450"/>
            <a:chExt cx="5109129" cy="261348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4" name="TextBox 203"/>
                <p:cNvSpPr txBox="1"/>
                <p:nvPr/>
              </p:nvSpPr>
              <p:spPr>
                <a:xfrm>
                  <a:off x="6818188" y="3317450"/>
                  <a:ext cx="4133198" cy="907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Strong coupling condition</a:t>
                  </a:r>
                  <a:r>
                    <a:rPr lang="de-DE" sz="1500" dirty="0"/>
                    <a:t>: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5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500" i="1">
                          <a:latin typeface="Cambria Math"/>
                          <a:ea typeface="Cambria Math"/>
                        </a:rPr>
                        <m:t>≫</m:t>
                      </m:r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15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1500" i="1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1500" i="1">
                                  <a:latin typeface="Cambria Math"/>
                                  <a:ea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a14:m>
                  <a:endParaRPr lang="de-DE" sz="1500" dirty="0"/>
                </a:p>
              </p:txBody>
            </p:sp>
          </mc:Choice>
          <mc:Fallback>
            <p:sp>
              <p:nvSpPr>
                <p:cNvPr id="204" name="TextBox 2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188" y="3317450"/>
                  <a:ext cx="4133198" cy="90708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0" name="Group 219"/>
            <p:cNvGrpSpPr/>
            <p:nvPr/>
          </p:nvGrpSpPr>
          <p:grpSpPr>
            <a:xfrm>
              <a:off x="6217919" y="3808136"/>
              <a:ext cx="5109129" cy="1986591"/>
              <a:chOff x="5722452" y="2585901"/>
              <a:chExt cx="6268094" cy="2691494"/>
            </a:xfrm>
          </p:grpSpPr>
          <p:grpSp>
            <p:nvGrpSpPr>
              <p:cNvPr id="217" name="Group 216"/>
              <p:cNvGrpSpPr/>
              <p:nvPr/>
            </p:nvGrpSpPr>
            <p:grpSpPr>
              <a:xfrm>
                <a:off x="5722452" y="2585901"/>
                <a:ext cx="5896864" cy="2691494"/>
                <a:chOff x="5722452" y="2585901"/>
                <a:chExt cx="5896864" cy="2691494"/>
              </a:xfrm>
            </p:grpSpPr>
            <p:pic>
              <p:nvPicPr>
                <p:cNvPr id="205" name="Grafik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2452" y="2585901"/>
                  <a:ext cx="5896864" cy="2691494"/>
                </a:xfrm>
                <a:prstGeom prst="rect">
                  <a:avLst/>
                </a:prstGeom>
              </p:spPr>
            </p:pic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6587053" y="3921341"/>
                  <a:ext cx="3492137" cy="348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8" name="TextBox 217"/>
              <p:cNvSpPr txBox="1"/>
              <p:nvPr/>
            </p:nvSpPr>
            <p:spPr>
              <a:xfrm>
                <a:off x="6773748" y="3066246"/>
                <a:ext cx="3449994" cy="583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coupling regime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9296998" y="4113321"/>
                <a:ext cx="2693548" cy="583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coupling</a:t>
                </a:r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8077174" y="5567191"/>
              <a:ext cx="1691926" cy="2275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350" b="1" dirty="0"/>
                <a:t>NV</a:t>
              </a:r>
              <a:r>
                <a:rPr lang="zh-CN" altLang="en-US" sz="1350" dirty="0"/>
                <a:t>米</a:t>
              </a:r>
              <a:r>
                <a:rPr lang="en-US" altLang="zh-CN" sz="1350" dirty="0"/>
                <a:t>)</a:t>
              </a:r>
              <a:endParaRPr lang="en-US" sz="135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172425" y="5530825"/>
              <a:ext cx="17145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distance</a:t>
              </a:r>
              <a:r>
                <a:rPr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(nm)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217919" y="3808136"/>
              <a:ext cx="295585" cy="163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6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implantation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25" y="2367510"/>
            <a:ext cx="2523310" cy="12622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73451" y="3682952"/>
            <a:ext cx="1611985" cy="2341028"/>
            <a:chOff x="8099587" y="1690688"/>
            <a:chExt cx="2149313" cy="3121371"/>
          </a:xfrm>
        </p:grpSpPr>
        <p:grpSp>
          <p:nvGrpSpPr>
            <p:cNvPr id="27" name="Group 26"/>
            <p:cNvGrpSpPr/>
            <p:nvPr/>
          </p:nvGrpSpPr>
          <p:grpSpPr>
            <a:xfrm>
              <a:off x="8099587" y="2060372"/>
              <a:ext cx="2149313" cy="2751687"/>
              <a:chOff x="3775237" y="3701172"/>
              <a:chExt cx="2882738" cy="2751687"/>
            </a:xfrm>
          </p:grpSpPr>
          <p:pic>
            <p:nvPicPr>
              <p:cNvPr id="8" name="Picture 2" descr="C:\Uni\talks\Cancun 2011\mica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5237" y="3701172"/>
                <a:ext cx="2882738" cy="1994778"/>
              </a:xfrm>
              <a:prstGeom prst="rect">
                <a:avLst/>
              </a:prstGeom>
              <a:noFill/>
            </p:spPr>
          </p:pic>
          <p:cxnSp>
            <p:nvCxnSpPr>
              <p:cNvPr id="15" name="Gerade Verbindung mit Pfeil 10"/>
              <p:cNvCxnSpPr/>
              <p:nvPr/>
            </p:nvCxnSpPr>
            <p:spPr>
              <a:xfrm>
                <a:off x="4813772" y="5740801"/>
                <a:ext cx="642942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mit Pfeil 11"/>
              <p:cNvCxnSpPr/>
              <p:nvPr/>
            </p:nvCxnSpPr>
            <p:spPr>
              <a:xfrm rot="120000">
                <a:off x="4626366" y="4397659"/>
                <a:ext cx="69459" cy="114589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feld 14"/>
              <p:cNvSpPr txBox="1"/>
              <p:nvPr/>
            </p:nvSpPr>
            <p:spPr>
              <a:xfrm rot="16200000">
                <a:off x="3926574" y="4698713"/>
                <a:ext cx="992152" cy="536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30 nm</a:t>
                </a:r>
              </a:p>
            </p:txBody>
          </p:sp>
          <p:sp>
            <p:nvSpPr>
              <p:cNvPr id="18" name="Textfeld 15"/>
              <p:cNvSpPr txBox="1"/>
              <p:nvPr/>
            </p:nvSpPr>
            <p:spPr>
              <a:xfrm>
                <a:off x="4572845" y="5775751"/>
                <a:ext cx="134416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dirty="0">
                    <a:solidFill>
                      <a:srgbClr val="FF0000"/>
                    </a:solidFill>
                  </a:rPr>
                  <a:t>～</a:t>
                </a:r>
                <a:r>
                  <a:rPr lang="en-US" sz="135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1350" dirty="0">
                    <a:solidFill>
                      <a:srgbClr val="FF0000"/>
                    </a:solidFill>
                  </a:rPr>
                  <a:t>5</a:t>
                </a:r>
                <a:r>
                  <a:rPr lang="en-US" sz="1350" dirty="0">
                    <a:solidFill>
                      <a:srgbClr val="FF0000"/>
                    </a:solidFill>
                  </a:rPr>
                  <a:t> nm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796180" y="1690688"/>
              <a:ext cx="7764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20Kev</a:t>
              </a:r>
              <a:endParaRPr lang="en-US" sz="135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33946" y="2042679"/>
            <a:ext cx="19745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空间精度低</a:t>
            </a:r>
            <a:endParaRPr lang="en-US" sz="1500" dirty="0"/>
          </a:p>
        </p:txBody>
      </p:sp>
      <p:pic>
        <p:nvPicPr>
          <p:cNvPr id="33" name="Picture 2" descr="C:\manuscripts\2015-Susan\figures\figur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5" y="2044247"/>
            <a:ext cx="1978511" cy="36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347586" y="2860339"/>
            <a:ext cx="1648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/>
              <a:t>转化效率低</a:t>
            </a:r>
            <a:endParaRPr lang="en-US" sz="15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562" y="3160421"/>
            <a:ext cx="2770424" cy="204584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24280" y="5229349"/>
            <a:ext cx="10572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/>
              <a:t>离子能量</a:t>
            </a:r>
            <a:endParaRPr lang="en-US" sz="135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165246" y="3926047"/>
            <a:ext cx="10768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/>
              <a:t>转化效率</a:t>
            </a:r>
            <a:r>
              <a:rPr lang="en-US" altLang="zh-CN" sz="1350" dirty="0"/>
              <a:t>(%)</a:t>
            </a:r>
            <a:endParaRPr lang="en-US" sz="1350" dirty="0"/>
          </a:p>
        </p:txBody>
      </p:sp>
      <p:grpSp>
        <p:nvGrpSpPr>
          <p:cNvPr id="19" name="Group 48"/>
          <p:cNvGrpSpPr/>
          <p:nvPr/>
        </p:nvGrpSpPr>
        <p:grpSpPr>
          <a:xfrm>
            <a:off x="1863607" y="3737141"/>
            <a:ext cx="1531196" cy="1996725"/>
            <a:chOff x="663664" y="3598734"/>
            <a:chExt cx="2377787" cy="3040759"/>
          </a:xfrm>
        </p:grpSpPr>
        <p:grpSp>
          <p:nvGrpSpPr>
            <p:cNvPr id="20" name="Group 37"/>
            <p:cNvGrpSpPr/>
            <p:nvPr/>
          </p:nvGrpSpPr>
          <p:grpSpPr>
            <a:xfrm>
              <a:off x="663664" y="3933244"/>
              <a:ext cx="2377787" cy="2706249"/>
              <a:chOff x="10102627" y="1654137"/>
              <a:chExt cx="2072820" cy="4930334"/>
            </a:xfrm>
          </p:grpSpPr>
          <p:pic>
            <p:nvPicPr>
              <p:cNvPr id="22" name="Picture 2" descr="C:\Uni\talks\Cancun 2011\mica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102627" y="1654137"/>
                <a:ext cx="2072820" cy="4145639"/>
              </a:xfrm>
              <a:prstGeom prst="rect">
                <a:avLst/>
              </a:prstGeom>
              <a:noFill/>
            </p:spPr>
          </p:pic>
          <p:cxnSp>
            <p:nvCxnSpPr>
              <p:cNvPr id="23" name="Gerade Verbindung mit Pfeil 10"/>
              <p:cNvCxnSpPr/>
              <p:nvPr/>
            </p:nvCxnSpPr>
            <p:spPr>
              <a:xfrm>
                <a:off x="10745569" y="5726103"/>
                <a:ext cx="642942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11"/>
              <p:cNvCxnSpPr/>
              <p:nvPr/>
            </p:nvCxnSpPr>
            <p:spPr>
              <a:xfrm rot="5400000">
                <a:off x="9531917" y="4297343"/>
                <a:ext cx="2428098" cy="7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14"/>
              <p:cNvSpPr txBox="1"/>
              <p:nvPr/>
            </p:nvSpPr>
            <p:spPr>
              <a:xfrm rot="16200000">
                <a:off x="9387368" y="4188679"/>
                <a:ext cx="2371355" cy="406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750 nm</a:t>
                </a:r>
              </a:p>
            </p:txBody>
          </p:sp>
          <p:sp>
            <p:nvSpPr>
              <p:cNvPr id="26" name="Textfeld 15"/>
              <p:cNvSpPr txBox="1"/>
              <p:nvPr/>
            </p:nvSpPr>
            <p:spPr>
              <a:xfrm>
                <a:off x="10732785" y="5751917"/>
                <a:ext cx="1157058" cy="832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350 nm</a:t>
                </a:r>
              </a:p>
            </p:txBody>
          </p:sp>
        </p:grpSp>
        <p:graphicFrame>
          <p:nvGraphicFramePr>
            <p:cNvPr id="21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378940" y="3598734"/>
            <a:ext cx="1038225" cy="1123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1" name="Dokument" r:id="rId8" imgW="1045042" imgH="1148068" progId="Word.Document.12">
                    <p:embed/>
                  </p:oleObj>
                </mc:Choice>
                <mc:Fallback>
                  <p:oleObj name="Dokument" r:id="rId8" imgW="1045042" imgH="1148068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8940" y="3598734"/>
                          <a:ext cx="1038225" cy="1123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85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20560" y="852691"/>
            <a:ext cx="6026944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8" tIns="34279" rIns="68558" bIns="3427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5pPr>
            <a:lvl6pPr marL="457054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6pPr>
            <a:lvl7pPr marL="914108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7pPr>
            <a:lvl8pPr marL="1371161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8pPr>
            <a:lvl9pPr marL="1828215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7375A"/>
                </a:solidFill>
                <a:latin typeface="Arial" charset="0"/>
              </a:defRPr>
            </a:lvl9pPr>
          </a:lstStyle>
          <a:p>
            <a:pPr algn="l" eaLnBrk="0" hangingPunct="0"/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 pair optical detection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70" y="2005680"/>
            <a:ext cx="3071110" cy="184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70" y="4099250"/>
            <a:ext cx="2309625" cy="189053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036444" y="4236452"/>
            <a:ext cx="1412297" cy="1671339"/>
            <a:chOff x="6087613" y="1072962"/>
            <a:chExt cx="1883062" cy="2228452"/>
          </a:xfrm>
        </p:grpSpPr>
        <p:grpSp>
          <p:nvGrpSpPr>
            <p:cNvPr id="24" name="Group 23"/>
            <p:cNvGrpSpPr/>
            <p:nvPr/>
          </p:nvGrpSpPr>
          <p:grpSpPr>
            <a:xfrm>
              <a:off x="6087613" y="1418070"/>
              <a:ext cx="1826882" cy="1883344"/>
              <a:chOff x="6087613" y="1317486"/>
              <a:chExt cx="1826882" cy="188334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7613" y="1365934"/>
                <a:ext cx="1826882" cy="1834896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6135624" y="1524791"/>
                <a:ext cx="32004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7568184" y="1530887"/>
                <a:ext cx="32004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565875" y="1317486"/>
                <a:ext cx="95097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FF0000"/>
                    </a:solidFill>
                  </a:rPr>
                  <a:t>400nm</a:t>
                </a:r>
                <a:endParaRPr lang="en-US" sz="15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6187800" y="1072962"/>
              <a:ext cx="17828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Diffraction limit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71148" y="1728681"/>
            <a:ext cx="1394460" cy="1656905"/>
            <a:chOff x="10123401" y="1092208"/>
            <a:chExt cx="1859280" cy="2209206"/>
          </a:xfrm>
        </p:grpSpPr>
        <p:grpSp>
          <p:nvGrpSpPr>
            <p:cNvPr id="29" name="Group 28"/>
            <p:cNvGrpSpPr/>
            <p:nvPr/>
          </p:nvGrpSpPr>
          <p:grpSpPr>
            <a:xfrm>
              <a:off x="10143353" y="1467108"/>
              <a:ext cx="1763070" cy="1834306"/>
              <a:chOff x="10143353" y="1467108"/>
              <a:chExt cx="1763070" cy="183430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43353" y="1467108"/>
                <a:ext cx="1763070" cy="1834306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10958104" y="2313463"/>
                <a:ext cx="274320" cy="27432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949909" y="2496605"/>
                <a:ext cx="274320" cy="27432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0123401" y="1092208"/>
              <a:ext cx="185928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Unwanted pair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07887" y="1758496"/>
            <a:ext cx="1783340" cy="2237909"/>
            <a:chOff x="663664" y="3598734"/>
            <a:chExt cx="2377787" cy="2983879"/>
          </a:xfrm>
        </p:grpSpPr>
        <p:grpSp>
          <p:nvGrpSpPr>
            <p:cNvPr id="38" name="Group 37"/>
            <p:cNvGrpSpPr/>
            <p:nvPr/>
          </p:nvGrpSpPr>
          <p:grpSpPr>
            <a:xfrm>
              <a:off x="663664" y="3933244"/>
              <a:ext cx="2377787" cy="2649369"/>
              <a:chOff x="10102627" y="1654137"/>
              <a:chExt cx="2072820" cy="4826710"/>
            </a:xfrm>
          </p:grpSpPr>
          <p:pic>
            <p:nvPicPr>
              <p:cNvPr id="39" name="Picture 2" descr="C:\Uni\talks\Cancun 2011\mica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102627" y="1654137"/>
                <a:ext cx="2072820" cy="4145639"/>
              </a:xfrm>
              <a:prstGeom prst="rect">
                <a:avLst/>
              </a:prstGeom>
              <a:noFill/>
            </p:spPr>
          </p:pic>
          <p:cxnSp>
            <p:nvCxnSpPr>
              <p:cNvPr id="40" name="Gerade Verbindung mit Pfeil 10"/>
              <p:cNvCxnSpPr/>
              <p:nvPr/>
            </p:nvCxnSpPr>
            <p:spPr>
              <a:xfrm>
                <a:off x="10745569" y="5726103"/>
                <a:ext cx="642942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11"/>
              <p:cNvCxnSpPr/>
              <p:nvPr/>
            </p:nvCxnSpPr>
            <p:spPr>
              <a:xfrm rot="5400000">
                <a:off x="9531917" y="4297343"/>
                <a:ext cx="2428098" cy="7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14"/>
              <p:cNvSpPr txBox="1"/>
              <p:nvPr/>
            </p:nvSpPr>
            <p:spPr>
              <a:xfrm rot="16200000">
                <a:off x="9534940" y="4217398"/>
                <a:ext cx="2076213" cy="348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750 nm</a:t>
                </a:r>
              </a:p>
            </p:txBody>
          </p:sp>
          <p:sp>
            <p:nvSpPr>
              <p:cNvPr id="44" name="Textfeld 15"/>
              <p:cNvSpPr txBox="1"/>
              <p:nvPr/>
            </p:nvSpPr>
            <p:spPr>
              <a:xfrm>
                <a:off x="10732785" y="5751914"/>
                <a:ext cx="993463" cy="72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350 nm</a:t>
                </a:r>
              </a:p>
            </p:txBody>
          </p:sp>
        </p:grpSp>
        <p:graphicFrame>
          <p:nvGraphicFramePr>
            <p:cNvPr id="47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378940" y="3598734"/>
            <a:ext cx="1038225" cy="1123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6" name="Dokument" r:id="rId9" imgW="1045042" imgH="1148068" progId="Word.Document.12">
                    <p:embed/>
                  </p:oleObj>
                </mc:Choice>
                <mc:Fallback>
                  <p:oleObj name="Dokument" r:id="rId9" imgW="1045042" imgH="1148068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8940" y="3598734"/>
                          <a:ext cx="1038225" cy="1123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5" name="Gerade Verbindung mit Pfeil 13"/>
          <p:cNvCxnSpPr/>
          <p:nvPr/>
        </p:nvCxnSpPr>
        <p:spPr>
          <a:xfrm flipH="1">
            <a:off x="1688038" y="3285747"/>
            <a:ext cx="3316" cy="38225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16"/>
          <p:cNvSpPr txBox="1"/>
          <p:nvPr/>
        </p:nvSpPr>
        <p:spPr>
          <a:xfrm rot="5400000">
            <a:off x="1508231" y="3239476"/>
            <a:ext cx="6870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300 nm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520" y="3894410"/>
            <a:ext cx="2236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Pezzagna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doi:10.1002/pssa.201100455</a:t>
            </a:r>
          </a:p>
        </p:txBody>
      </p:sp>
      <p:cxnSp>
        <p:nvCxnSpPr>
          <p:cNvPr id="3" name="直接箭头连接符 2"/>
          <p:cNvCxnSpPr/>
          <p:nvPr/>
        </p:nvCxnSpPr>
        <p:spPr>
          <a:xfrm>
            <a:off x="882503" y="4133089"/>
            <a:ext cx="5316" cy="184074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84453" y="4832458"/>
            <a:ext cx="6305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50 um</a:t>
            </a:r>
            <a:endParaRPr lang="zh-CN" altLang="en-US" sz="135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972788" y="3657016"/>
            <a:ext cx="1638071" cy="1951418"/>
            <a:chOff x="7963717" y="3469405"/>
            <a:chExt cx="2184094" cy="2601891"/>
          </a:xfrm>
        </p:grpSpPr>
        <p:grpSp>
          <p:nvGrpSpPr>
            <p:cNvPr id="50" name="Group 49"/>
            <p:cNvGrpSpPr/>
            <p:nvPr/>
          </p:nvGrpSpPr>
          <p:grpSpPr>
            <a:xfrm>
              <a:off x="7963717" y="3469405"/>
              <a:ext cx="2184094" cy="2204655"/>
              <a:chOff x="7936877" y="1102854"/>
              <a:chExt cx="2184094" cy="220465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8165232" y="1475662"/>
                <a:ext cx="1727384" cy="1831847"/>
                <a:chOff x="8165232" y="1365934"/>
                <a:chExt cx="1727384" cy="1831847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65232" y="1365934"/>
                  <a:ext cx="1727384" cy="1831847"/>
                </a:xfrm>
                <a:prstGeom prst="rect">
                  <a:avLst/>
                </a:prstGeom>
              </p:spPr>
            </p:pic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933688" y="1920240"/>
                  <a:ext cx="3048" cy="6401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204237" y="1921732"/>
                  <a:ext cx="3048" cy="6401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8542352" y="2033807"/>
                  <a:ext cx="320040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H="1">
                  <a:off x="9234248" y="2039903"/>
                  <a:ext cx="320040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8753451" y="1593323"/>
                  <a:ext cx="983603" cy="4001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350" b="1" dirty="0">
                      <a:solidFill>
                        <a:srgbClr val="FF0000"/>
                      </a:solidFill>
                    </a:rPr>
                    <a:t>50nm</a:t>
                  </a:r>
                  <a:endParaRPr lang="en-US" sz="135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7936877" y="1102854"/>
                <a:ext cx="218409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GSD</a:t>
                </a:r>
                <a:r>
                  <a:rPr lang="zh-CN" alt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microscopy</a:t>
                </a:r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8050485" y="5671187"/>
              <a:ext cx="207606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power 50 mw</a:t>
              </a:r>
              <a:endPara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5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080" y="529979"/>
            <a:ext cx="7886700" cy="994172"/>
          </a:xfrm>
        </p:spPr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 pair spin detection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3" y="4421980"/>
            <a:ext cx="2922833" cy="1625598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117807" y="1646467"/>
            <a:ext cx="3623874" cy="2776542"/>
            <a:chOff x="6842716" y="791512"/>
            <a:chExt cx="3863384" cy="3001805"/>
          </a:xfrm>
        </p:grpSpPr>
        <p:sp>
          <p:nvSpPr>
            <p:cNvPr id="5" name="Rectangle 25"/>
            <p:cNvSpPr/>
            <p:nvPr/>
          </p:nvSpPr>
          <p:spPr>
            <a:xfrm>
              <a:off x="9122035" y="3098734"/>
              <a:ext cx="473676" cy="2567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"/>
                <p:cNvSpPr txBox="1"/>
                <p:nvPr/>
              </p:nvSpPr>
              <p:spPr>
                <a:xfrm>
                  <a:off x="7330610" y="791512"/>
                  <a:ext cx="2764054" cy="3472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𝑖𝑛𝑡𝑒𝑟𝑎𝑐𝑡𝑖𝑜𝑛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610" y="791512"/>
                  <a:ext cx="2764054" cy="34723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12" b="-132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4"/>
            <p:cNvCxnSpPr/>
            <p:nvPr/>
          </p:nvCxnSpPr>
          <p:spPr>
            <a:xfrm>
              <a:off x="7637462" y="1906184"/>
              <a:ext cx="21869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 Same Side Corner Rectangle 15"/>
            <p:cNvSpPr/>
            <p:nvPr/>
          </p:nvSpPr>
          <p:spPr>
            <a:xfrm>
              <a:off x="7836050" y="1599306"/>
              <a:ext cx="54241" cy="301643"/>
            </a:xfrm>
            <a:prstGeom prst="round2SameRect">
              <a:avLst>
                <a:gd name="adj1" fmla="val 19554"/>
                <a:gd name="adj2" fmla="val 0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cxnSp>
          <p:nvCxnSpPr>
            <p:cNvPr id="9" name="Straight Connector 16"/>
            <p:cNvCxnSpPr/>
            <p:nvPr/>
          </p:nvCxnSpPr>
          <p:spPr>
            <a:xfrm>
              <a:off x="7637462" y="2459489"/>
              <a:ext cx="21869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 Same Side Corner Rectangle 17"/>
            <p:cNvSpPr/>
            <p:nvPr/>
          </p:nvSpPr>
          <p:spPr>
            <a:xfrm>
              <a:off x="8703830" y="1594071"/>
              <a:ext cx="103679" cy="301643"/>
            </a:xfrm>
            <a:prstGeom prst="round2SameRect">
              <a:avLst>
                <a:gd name="adj1" fmla="val 19554"/>
                <a:gd name="adj2" fmla="val 0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1" name="Round Same Side Corner Rectangle 18"/>
            <p:cNvSpPr/>
            <p:nvPr/>
          </p:nvSpPr>
          <p:spPr>
            <a:xfrm>
              <a:off x="9626908" y="1604541"/>
              <a:ext cx="45719" cy="301643"/>
            </a:xfrm>
            <a:prstGeom prst="round2SameRect">
              <a:avLst>
                <a:gd name="adj1" fmla="val 19554"/>
                <a:gd name="adj2" fmla="val 0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2" name="Round Same Side Corner Rectangle 19"/>
            <p:cNvSpPr/>
            <p:nvPr/>
          </p:nvSpPr>
          <p:spPr>
            <a:xfrm>
              <a:off x="8700829" y="2145903"/>
              <a:ext cx="103679" cy="301643"/>
            </a:xfrm>
            <a:prstGeom prst="round2SameRect">
              <a:avLst>
                <a:gd name="adj1" fmla="val 19554"/>
                <a:gd name="adj2" fmla="val 0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20"/>
                <p:cNvSpPr/>
                <p:nvPr/>
              </p:nvSpPr>
              <p:spPr>
                <a:xfrm>
                  <a:off x="6842716" y="1697203"/>
                  <a:ext cx="764995" cy="340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𝑁𝑉</m:t>
                            </m:r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716" y="1697203"/>
                  <a:ext cx="866391" cy="38895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4965" t="-112500" r="-14685" b="-17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21"/>
                <p:cNvSpPr/>
                <p:nvPr/>
              </p:nvSpPr>
              <p:spPr>
                <a:xfrm>
                  <a:off x="7714130" y="2477049"/>
                  <a:ext cx="770928" cy="2867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𝑁𝑉</m:t>
                            </m:r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4130" y="2477049"/>
                  <a:ext cx="770928" cy="32297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9134" t="-96226" r="-15748" b="-1490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22"/>
            <p:cNvCxnSpPr/>
            <p:nvPr/>
          </p:nvCxnSpPr>
          <p:spPr>
            <a:xfrm>
              <a:off x="7637462" y="3097226"/>
              <a:ext cx="21869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6"/>
                <p:cNvSpPr/>
                <p:nvPr/>
              </p:nvSpPr>
              <p:spPr>
                <a:xfrm>
                  <a:off x="7858910" y="2832823"/>
                  <a:ext cx="864779" cy="25678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8910" y="2832823"/>
                  <a:ext cx="864779" cy="25678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26"/>
                <p:cNvSpPr/>
                <p:nvPr/>
              </p:nvSpPr>
              <p:spPr>
                <a:xfrm>
                  <a:off x="9227164" y="2502428"/>
                  <a:ext cx="939243" cy="2867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𝑁𝑉</m:t>
                            </m:r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7163" y="2502428"/>
                  <a:ext cx="939243" cy="32297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7532" t="-98077" r="-2597" b="-15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7"/>
                <p:cNvSpPr/>
                <p:nvPr/>
              </p:nvSpPr>
              <p:spPr>
                <a:xfrm>
                  <a:off x="7540356" y="1268092"/>
                  <a:ext cx="568260" cy="3244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0356" y="1268092"/>
                  <a:ext cx="620811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28"/>
                <p:cNvSpPr/>
                <p:nvPr/>
              </p:nvSpPr>
              <p:spPr>
                <a:xfrm>
                  <a:off x="8576354" y="1260838"/>
                  <a:ext cx="375148" cy="3244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6354" y="1260838"/>
                  <a:ext cx="378758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29"/>
                <p:cNvSpPr/>
                <p:nvPr/>
              </p:nvSpPr>
              <p:spPr>
                <a:xfrm>
                  <a:off x="9300545" y="1260200"/>
                  <a:ext cx="568260" cy="3244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0545" y="1260200"/>
                  <a:ext cx="620811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11"/>
                <p:cNvSpPr/>
                <p:nvPr/>
              </p:nvSpPr>
              <p:spPr>
                <a:xfrm>
                  <a:off x="6977541" y="3468890"/>
                  <a:ext cx="3728559" cy="3244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7542" y="3468890"/>
                  <a:ext cx="3728558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3"/>
            <p:cNvCxnSpPr/>
            <p:nvPr/>
          </p:nvCxnSpPr>
          <p:spPr>
            <a:xfrm rot="-60000">
              <a:off x="8746200" y="2100906"/>
              <a:ext cx="375809" cy="6371"/>
            </a:xfrm>
            <a:prstGeom prst="straightConnector1">
              <a:avLst/>
            </a:prstGeom>
            <a:ln>
              <a:solidFill>
                <a:schemeClr val="accent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51"/>
                <p:cNvSpPr/>
                <p:nvPr/>
              </p:nvSpPr>
              <p:spPr>
                <a:xfrm>
                  <a:off x="9162837" y="3035016"/>
                  <a:ext cx="418829" cy="3244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2837" y="3035016"/>
                  <a:ext cx="432874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50"/>
            <p:cNvSpPr/>
            <p:nvPr/>
          </p:nvSpPr>
          <p:spPr>
            <a:xfrm>
              <a:off x="8714311" y="2832697"/>
              <a:ext cx="398586" cy="2567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58"/>
                <p:cNvSpPr/>
                <p:nvPr/>
              </p:nvSpPr>
              <p:spPr>
                <a:xfrm>
                  <a:off x="8074333" y="1500997"/>
                  <a:ext cx="351223" cy="3244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4333" y="1500997"/>
                  <a:ext cx="348300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59"/>
                <p:cNvSpPr/>
                <p:nvPr/>
              </p:nvSpPr>
              <p:spPr>
                <a:xfrm>
                  <a:off x="9073542" y="1509170"/>
                  <a:ext cx="351223" cy="3244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3542" y="1509170"/>
                  <a:ext cx="348300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31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588178"/>
              </p:ext>
            </p:extLst>
          </p:nvPr>
        </p:nvGraphicFramePr>
        <p:xfrm>
          <a:off x="1117406" y="4168004"/>
          <a:ext cx="3961222" cy="1828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11"/>
                <a:gridCol w="1980611"/>
              </a:tblGrid>
              <a:tr h="484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Spin Property</a:t>
                      </a:r>
                    </a:p>
                  </a:txBody>
                  <a:tcPr marL="68580" marR="68580" marT="34290" marB="34290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>
                    <a:solidFill>
                      <a:srgbClr val="FF9933"/>
                    </a:solidFill>
                  </a:tcPr>
                </a:tc>
              </a:tr>
              <a:tr h="44800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NV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B0F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150 ± 18 µs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00B0F0">
                        <a:alpha val="70000"/>
                      </a:srgbClr>
                    </a:solidFill>
                  </a:tcPr>
                </a:tc>
              </a:tr>
              <a:tr h="448003">
                <a:tc>
                  <a:txBody>
                    <a:bodyPr/>
                    <a:lstStyle/>
                    <a:p>
                      <a:pPr marL="0" marR="0" indent="0" algn="ctr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NV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9933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514 ± 50 µs</a:t>
                      </a:r>
                    </a:p>
                  </a:txBody>
                  <a:tcPr marL="68580" marR="68580" marT="34290" marB="34290">
                    <a:solidFill>
                      <a:srgbClr val="FF9933">
                        <a:alpha val="70000"/>
                      </a:srgbClr>
                    </a:solidFill>
                  </a:tcPr>
                </a:tc>
              </a:tr>
              <a:tr h="4480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Coupling strength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00B0F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4.93 ± 0.05 kHz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rgbClr val="00B0F0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2" name="Picture 2" descr="C:\Uni\talks\Harvard 2013\odmr spectru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20" y="1834106"/>
            <a:ext cx="3145681" cy="22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9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FA6F-00FE-4EF4-BA9B-4A585D5BE91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15" y="1746857"/>
            <a:ext cx="6126086" cy="4393455"/>
          </a:xfrm>
          <a:prstGeom prst="rect">
            <a:avLst/>
          </a:prstGeom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511175" y="973138"/>
            <a:ext cx="8426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Exponential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increase of technology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2664" y="546166"/>
            <a:ext cx="8574837" cy="994172"/>
          </a:xfrm>
        </p:spPr>
        <p:txBody>
          <a:bodyPr>
            <a:noAutofit/>
          </a:bodyPr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fidelity entanglement creation and storage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0"/>
          <p:cNvGrpSpPr/>
          <p:nvPr/>
        </p:nvGrpSpPr>
        <p:grpSpPr>
          <a:xfrm>
            <a:off x="3602185" y="3163949"/>
            <a:ext cx="2946895" cy="1791110"/>
            <a:chOff x="6495722" y="1343353"/>
            <a:chExt cx="2153440" cy="1406763"/>
          </a:xfrm>
        </p:grpSpPr>
        <p:pic>
          <p:nvPicPr>
            <p:cNvPr id="5" name="Grafik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3" y="1402781"/>
              <a:ext cx="2146489" cy="12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29"/>
            <p:cNvGrpSpPr/>
            <p:nvPr/>
          </p:nvGrpSpPr>
          <p:grpSpPr>
            <a:xfrm rot="21022276">
              <a:off x="7445515" y="2002585"/>
              <a:ext cx="241160" cy="152388"/>
              <a:chOff x="1143000" y="809625"/>
              <a:chExt cx="381000" cy="381000"/>
            </a:xfrm>
          </p:grpSpPr>
          <p:cxnSp>
            <p:nvCxnSpPr>
              <p:cNvPr id="8" name="Straight Connector 27"/>
              <p:cNvCxnSpPr/>
              <p:nvPr/>
            </p:nvCxnSpPr>
            <p:spPr>
              <a:xfrm flipH="1">
                <a:off x="1143000" y="819150"/>
                <a:ext cx="381000" cy="3619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28"/>
              <p:cNvCxnSpPr/>
              <p:nvPr/>
            </p:nvCxnSpPr>
            <p:spPr>
              <a:xfrm rot="5400000" flipH="1">
                <a:off x="1143000" y="819150"/>
                <a:ext cx="381000" cy="3619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Nuclear Entangle Squiggl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22" y="1343353"/>
              <a:ext cx="2146489" cy="1406763"/>
            </a:xfrm>
            <a:prstGeom prst="rect">
              <a:avLst/>
            </a:prstGeom>
          </p:spPr>
        </p:pic>
      </p:grpSp>
      <p:pic>
        <p:nvPicPr>
          <p:cNvPr id="11" name="Picture 3" descr="C:\Uni\Eigene Papers\optimus\paper\figure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6551" r="-1219" b="526"/>
          <a:stretch>
            <a:fillRect/>
          </a:stretch>
        </p:blipFill>
        <p:spPr bwMode="auto">
          <a:xfrm>
            <a:off x="968890" y="4491137"/>
            <a:ext cx="2539215" cy="16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83"/>
          <p:cNvSpPr txBox="1">
            <a:spLocks noChangeArrowheads="1"/>
          </p:cNvSpPr>
          <p:nvPr/>
        </p:nvSpPr>
        <p:spPr bwMode="auto">
          <a:xfrm>
            <a:off x="1012659" y="3148022"/>
            <a:ext cx="2677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 creation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ni\talks\Harvard 2013\tomo_after_retriv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08" y="4429856"/>
            <a:ext cx="2074822" cy="18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ni\talks\Harvard 2013\tomo_after_sw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75" y="4316057"/>
            <a:ext cx="2181330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5"/>
          <p:cNvSpPr txBox="1"/>
          <p:nvPr/>
        </p:nvSpPr>
        <p:spPr>
          <a:xfrm>
            <a:off x="3741045" y="318794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to nuclear spin pair</a:t>
            </a:r>
          </a:p>
        </p:txBody>
      </p:sp>
      <p:sp>
        <p:nvSpPr>
          <p:cNvPr id="17" name="Textfeld 9"/>
          <p:cNvSpPr txBox="1"/>
          <p:nvPr/>
        </p:nvSpPr>
        <p:spPr>
          <a:xfrm>
            <a:off x="7077370" y="3228663"/>
            <a:ext cx="1162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SWAP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Scheme 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73" y="1956586"/>
            <a:ext cx="3976392" cy="10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75" y="3328716"/>
            <a:ext cx="2540514" cy="15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20" y="3233075"/>
            <a:ext cx="2778853" cy="166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32"/>
          <p:cNvCxnSpPr/>
          <p:nvPr/>
        </p:nvCxnSpPr>
        <p:spPr>
          <a:xfrm>
            <a:off x="5257494" y="2707259"/>
            <a:ext cx="234278" cy="538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33"/>
          <p:cNvCxnSpPr/>
          <p:nvPr/>
        </p:nvCxnSpPr>
        <p:spPr>
          <a:xfrm>
            <a:off x="7348339" y="2544862"/>
            <a:ext cx="255301" cy="7579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36"/>
          <p:cNvCxnSpPr/>
          <p:nvPr/>
        </p:nvCxnSpPr>
        <p:spPr>
          <a:xfrm flipH="1">
            <a:off x="3458139" y="2457499"/>
            <a:ext cx="1182014" cy="837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183"/>
          <p:cNvSpPr txBox="1">
            <a:spLocks noChangeArrowheads="1"/>
          </p:cNvSpPr>
          <p:nvPr/>
        </p:nvSpPr>
        <p:spPr bwMode="auto">
          <a:xfrm>
            <a:off x="0" y="5838355"/>
            <a:ext cx="25317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Fidelity,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0.824 ± 0.03 (</a:t>
            </a:r>
            <a:r>
              <a:rPr lang="en-US" alt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0.849</a:t>
            </a:r>
            <a:r>
              <a:rPr lang="en-US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66" y="1883821"/>
            <a:ext cx="2218327" cy="10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矩形 32"/>
          <p:cNvSpPr/>
          <p:nvPr/>
        </p:nvSpPr>
        <p:spPr>
          <a:xfrm>
            <a:off x="3848101" y="6211669"/>
            <a:ext cx="4938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de-DE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Communications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3371 (2014) 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64" y="564228"/>
            <a:ext cx="6822281" cy="994172"/>
          </a:xfrm>
        </p:spPr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spin processor</a:t>
            </a:r>
            <a:endParaRPr lang="de-DE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Rectangle 533"/>
          <p:cNvSpPr/>
          <p:nvPr/>
        </p:nvSpPr>
        <p:spPr>
          <a:xfrm>
            <a:off x="5259268" y="1670411"/>
            <a:ext cx="2797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A. Dréau et </a:t>
            </a:r>
            <a:r>
              <a:rPr lang="de-DE" sz="16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al</a:t>
            </a:r>
            <a:r>
              <a:rPr lang="de-DE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Phys. Rev. B  (2012)</a:t>
            </a:r>
            <a:endParaRPr lang="de-DE" sz="1400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68" y="2021995"/>
            <a:ext cx="3754767" cy="296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9952" y="5261166"/>
            <a:ext cx="438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慢的操控速度，以及更微弱的相互作用</a:t>
            </a:r>
            <a:r>
              <a:rPr lang="en-US" dirty="0"/>
              <a:t>	</a:t>
            </a:r>
          </a:p>
        </p:txBody>
      </p:sp>
      <p:sp>
        <p:nvSpPr>
          <p:cNvPr id="533" name="TextBox 532"/>
          <p:cNvSpPr txBox="1"/>
          <p:nvPr/>
        </p:nvSpPr>
        <p:spPr>
          <a:xfrm>
            <a:off x="1326612" y="5713455"/>
            <a:ext cx="53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自然丰度的金刚石平均耦合强度：</a:t>
            </a:r>
            <a:r>
              <a:rPr lang="en-US" altLang="zh-CN" dirty="0"/>
              <a:t>~10Hz </a:t>
            </a:r>
            <a:endParaRPr lang="en-US" dirty="0"/>
          </a:p>
        </p:txBody>
      </p:sp>
      <p:pic>
        <p:nvPicPr>
          <p:cNvPr id="536" name="Picture 5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57" y="5403501"/>
            <a:ext cx="408809" cy="408809"/>
          </a:xfrm>
          <a:prstGeom prst="rect">
            <a:avLst/>
          </a:prstGeom>
        </p:spPr>
      </p:pic>
      <p:grpSp>
        <p:nvGrpSpPr>
          <p:cNvPr id="13327" name="Group 13326"/>
          <p:cNvGrpSpPr/>
          <p:nvPr/>
        </p:nvGrpSpPr>
        <p:grpSpPr>
          <a:xfrm>
            <a:off x="1217830" y="1982446"/>
            <a:ext cx="3205889" cy="2811975"/>
            <a:chOff x="545151" y="1356399"/>
            <a:chExt cx="3641541" cy="3473263"/>
          </a:xfrm>
        </p:grpSpPr>
        <p:pic>
          <p:nvPicPr>
            <p:cNvPr id="13317" name="Picture 133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51" y="1356399"/>
              <a:ext cx="3641541" cy="3473263"/>
            </a:xfrm>
            <a:prstGeom prst="rect">
              <a:avLst/>
            </a:prstGeom>
          </p:spPr>
        </p:pic>
        <p:sp>
          <p:nvSpPr>
            <p:cNvPr id="13318" name="Oval 13317"/>
            <p:cNvSpPr/>
            <p:nvPr/>
          </p:nvSpPr>
          <p:spPr>
            <a:xfrm>
              <a:off x="2147598" y="3056349"/>
              <a:ext cx="91440" cy="9144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4" name="Oval 543"/>
            <p:cNvSpPr/>
            <p:nvPr/>
          </p:nvSpPr>
          <p:spPr>
            <a:xfrm>
              <a:off x="2147598" y="3298353"/>
              <a:ext cx="91440" cy="9144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324" name="Straight Connector 13323"/>
            <p:cNvCxnSpPr>
              <a:endCxn id="13318" idx="4"/>
            </p:cNvCxnSpPr>
            <p:nvPr/>
          </p:nvCxnSpPr>
          <p:spPr>
            <a:xfrm flipV="1">
              <a:off x="2190750" y="3147789"/>
              <a:ext cx="2568" cy="144884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" name="Oval 552"/>
            <p:cNvSpPr/>
            <p:nvPr/>
          </p:nvSpPr>
          <p:spPr>
            <a:xfrm>
              <a:off x="2554605" y="3616382"/>
              <a:ext cx="91440" cy="914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4" name="Oval 553"/>
            <p:cNvSpPr/>
            <p:nvPr/>
          </p:nvSpPr>
          <p:spPr>
            <a:xfrm>
              <a:off x="3078480" y="2109204"/>
              <a:ext cx="91440" cy="914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5" name="Oval 554"/>
            <p:cNvSpPr/>
            <p:nvPr/>
          </p:nvSpPr>
          <p:spPr>
            <a:xfrm>
              <a:off x="1163955" y="2384442"/>
              <a:ext cx="91440" cy="914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6" name="TextBox 555"/>
            <p:cNvSpPr txBox="1"/>
            <p:nvPr/>
          </p:nvSpPr>
          <p:spPr>
            <a:xfrm>
              <a:off x="3078480" y="2160931"/>
              <a:ext cx="646109" cy="410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baseline="30000" dirty="0">
                  <a:solidFill>
                    <a:srgbClr val="FF0000"/>
                  </a:solidFill>
                </a:rPr>
                <a:t>13</a:t>
              </a:r>
              <a:r>
                <a:rPr lang="en-US" altLang="zh-CN" sz="1200" b="1" dirty="0">
                  <a:solidFill>
                    <a:srgbClr val="FF0000"/>
                  </a:solidFill>
                </a:rPr>
                <a:t>C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57" name="TextBox 556"/>
            <p:cNvSpPr txBox="1"/>
            <p:nvPr/>
          </p:nvSpPr>
          <p:spPr>
            <a:xfrm>
              <a:off x="1895463" y="2915672"/>
              <a:ext cx="458967" cy="410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</a:rPr>
                <a:t>N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1905237" y="3180616"/>
              <a:ext cx="440253" cy="410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</a:rPr>
                <a:t>V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59" name="Oval 558"/>
            <p:cNvSpPr/>
            <p:nvPr/>
          </p:nvSpPr>
          <p:spPr>
            <a:xfrm>
              <a:off x="1283970" y="3933825"/>
              <a:ext cx="91440" cy="914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0" name="Oval 559"/>
            <p:cNvSpPr/>
            <p:nvPr/>
          </p:nvSpPr>
          <p:spPr>
            <a:xfrm>
              <a:off x="3373033" y="4245030"/>
              <a:ext cx="100079" cy="10157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1" name="Oval 560"/>
            <p:cNvSpPr/>
            <p:nvPr/>
          </p:nvSpPr>
          <p:spPr>
            <a:xfrm>
              <a:off x="1982732" y="2742248"/>
              <a:ext cx="91440" cy="914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045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439" y="551809"/>
            <a:ext cx="7886700" cy="994172"/>
          </a:xfrm>
        </p:spPr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coupled </a:t>
            </a:r>
            <a:r>
              <a:rPr lang="en-US" altLang="zh-CN" sz="3200" b="1" kern="12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spins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1" y="2260750"/>
            <a:ext cx="3414633" cy="3272357"/>
          </a:xfrm>
          <a:prstGeom prst="rect">
            <a:avLst/>
          </a:prstGeom>
        </p:spPr>
      </p:pic>
      <p:sp>
        <p:nvSpPr>
          <p:cNvPr id="6" name="Textfeld 21"/>
          <p:cNvSpPr txBox="1"/>
          <p:nvPr/>
        </p:nvSpPr>
        <p:spPr>
          <a:xfrm>
            <a:off x="5175843" y="5533106"/>
            <a:ext cx="28167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mbria Math" pitchFamily="18" charset="0"/>
                <a:ea typeface="Cambria Math" pitchFamily="18" charset="0"/>
              </a:rPr>
              <a:t>13C Hyperfine 413 kHz and 89 kHz.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95" y="3812086"/>
            <a:ext cx="3485227" cy="140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95" y="1966109"/>
            <a:ext cx="2377626" cy="15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04698" y="2099344"/>
            <a:ext cx="2158851" cy="2324570"/>
            <a:chOff x="406264" y="1656125"/>
            <a:chExt cx="2878468" cy="309942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6264" y="1656125"/>
              <a:ext cx="2878468" cy="308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Ellipse 10"/>
            <p:cNvSpPr/>
            <p:nvPr/>
          </p:nvSpPr>
          <p:spPr>
            <a:xfrm>
              <a:off x="2466162" y="4322133"/>
              <a:ext cx="134878" cy="136503"/>
            </a:xfrm>
            <a:prstGeom prst="ellipse">
              <a:avLst/>
            </a:prstGeom>
            <a:solidFill>
              <a:srgbClr val="EF898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Ellipse 10"/>
            <p:cNvSpPr/>
            <p:nvPr/>
          </p:nvSpPr>
          <p:spPr>
            <a:xfrm>
              <a:off x="2878693" y="4064629"/>
              <a:ext cx="134878" cy="136503"/>
            </a:xfrm>
            <a:prstGeom prst="ellipse">
              <a:avLst/>
            </a:prstGeom>
            <a:solidFill>
              <a:srgbClr val="EF898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Ellipse 10"/>
            <p:cNvSpPr/>
            <p:nvPr/>
          </p:nvSpPr>
          <p:spPr>
            <a:xfrm>
              <a:off x="2857673" y="4619049"/>
              <a:ext cx="134878" cy="136503"/>
            </a:xfrm>
            <a:prstGeom prst="ellipse">
              <a:avLst/>
            </a:prstGeom>
            <a:solidFill>
              <a:srgbClr val="EF898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84" y="329515"/>
            <a:ext cx="8001000" cy="1216025"/>
          </a:xfrm>
        </p:spPr>
        <p:txBody>
          <a:bodyPr>
            <a:normAutofit/>
          </a:bodyPr>
          <a:lstStyle/>
          <a:p>
            <a:pPr lvl="0" algn="ctr"/>
            <a:r>
              <a:rPr lang="en-US" altLang="zh-CN" sz="3200" b="1" kern="12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nuclear spin initialization and readout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hteck 30"/>
          <p:cNvSpPr/>
          <p:nvPr/>
        </p:nvSpPr>
        <p:spPr>
          <a:xfrm>
            <a:off x="5918199" y="2426397"/>
            <a:ext cx="64294" cy="92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4" name="Rechteck 34"/>
          <p:cNvSpPr/>
          <p:nvPr/>
        </p:nvSpPr>
        <p:spPr>
          <a:xfrm>
            <a:off x="6648647" y="2790729"/>
            <a:ext cx="34289" cy="5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feld 33"/>
          <p:cNvSpPr txBox="1"/>
          <p:nvPr/>
        </p:nvSpPr>
        <p:spPr>
          <a:xfrm>
            <a:off x="6614713" y="2679999"/>
            <a:ext cx="66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mbria Math" pitchFamily="18" charset="0"/>
                <a:ea typeface="Cambria Math" pitchFamily="18" charset="0"/>
              </a:rPr>
              <a:t>-</a:t>
            </a:r>
          </a:p>
        </p:txBody>
      </p:sp>
      <p:cxnSp>
        <p:nvCxnSpPr>
          <p:cNvPr id="21" name="Gerade Verbindung mit Pfeil 27"/>
          <p:cNvCxnSpPr>
            <a:stCxn id="22" idx="0"/>
          </p:cNvCxnSpPr>
          <p:nvPr/>
        </p:nvCxnSpPr>
        <p:spPr>
          <a:xfrm flipV="1">
            <a:off x="1900201" y="2648718"/>
            <a:ext cx="8505" cy="1450132"/>
          </a:xfrm>
          <a:prstGeom prst="straightConnector1">
            <a:avLst/>
          </a:prstGeom>
          <a:ln w="190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030" y="3988083"/>
            <a:ext cx="230744" cy="31949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483383" y="3733553"/>
            <a:ext cx="245400" cy="845334"/>
            <a:chOff x="3311177" y="3835070"/>
            <a:chExt cx="327200" cy="112711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6432" y="4494595"/>
              <a:ext cx="321945" cy="46758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177" y="3835070"/>
              <a:ext cx="321945" cy="4675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94936" y="2065558"/>
            <a:ext cx="5658491" cy="3255903"/>
            <a:chOff x="3954340" y="1860419"/>
            <a:chExt cx="7544655" cy="4341204"/>
          </a:xfrm>
        </p:grpSpPr>
        <p:grpSp>
          <p:nvGrpSpPr>
            <p:cNvPr id="35" name="Group 34"/>
            <p:cNvGrpSpPr/>
            <p:nvPr/>
          </p:nvGrpSpPr>
          <p:grpSpPr>
            <a:xfrm>
              <a:off x="4078432" y="1860419"/>
              <a:ext cx="7420563" cy="4341204"/>
              <a:chOff x="4078432" y="1860419"/>
              <a:chExt cx="7420563" cy="4341204"/>
            </a:xfrm>
          </p:grpSpPr>
          <p:cxnSp>
            <p:nvCxnSpPr>
              <p:cNvPr id="9" name="Gerade Verbindung mit Pfeil 23"/>
              <p:cNvCxnSpPr/>
              <p:nvPr/>
            </p:nvCxnSpPr>
            <p:spPr>
              <a:xfrm rot="5400000" flipH="1" flipV="1">
                <a:off x="3982600" y="2731664"/>
                <a:ext cx="1082878" cy="38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feld 29"/>
              <p:cNvSpPr txBox="1"/>
              <p:nvPr/>
            </p:nvSpPr>
            <p:spPr>
              <a:xfrm>
                <a:off x="6866041" y="3246626"/>
                <a:ext cx="7591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500" dirty="0">
                    <a:latin typeface="Cambria" pitchFamily="18" charset="0"/>
                  </a:rPr>
                  <a:t>时间</a:t>
                </a:r>
                <a:endParaRPr lang="en-US" sz="1500" dirty="0">
                  <a:latin typeface="Cambria" pitchFamily="18" charset="0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078432" y="1860419"/>
                <a:ext cx="7420563" cy="4341204"/>
                <a:chOff x="4078432" y="1860419"/>
                <a:chExt cx="7420563" cy="4341204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6686" t="57164" r="3046" b="3412"/>
                <a:stretch>
                  <a:fillRect/>
                </a:stretch>
              </p:blipFill>
              <p:spPr bwMode="auto">
                <a:xfrm>
                  <a:off x="4640946" y="1860419"/>
                  <a:ext cx="5786478" cy="1428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" name="Grafik 12" descr="histowithTh.png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24211" t="6487" r="5209" b="15735"/>
                <a:stretch>
                  <a:fillRect/>
                </a:stretch>
              </p:blipFill>
              <p:spPr>
                <a:xfrm rot="16200000" flipV="1">
                  <a:off x="10427424" y="2245320"/>
                  <a:ext cx="1285885" cy="857256"/>
                </a:xfrm>
                <a:prstGeom prst="rect">
                  <a:avLst/>
                </a:prstGeom>
              </p:spPr>
            </p:pic>
            <p:sp>
              <p:nvSpPr>
                <p:cNvPr id="7" name="Geschweifte Klammer rechts 17"/>
                <p:cNvSpPr/>
                <p:nvPr/>
              </p:nvSpPr>
              <p:spPr>
                <a:xfrm rot="16200000">
                  <a:off x="5434510" y="2393347"/>
                  <a:ext cx="391885" cy="2820834"/>
                </a:xfrm>
                <a:prstGeom prst="rightBrac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8" name="Gerade Verbindung mit Pfeil 19"/>
                <p:cNvCxnSpPr/>
                <p:nvPr/>
              </p:nvCxnSpPr>
              <p:spPr>
                <a:xfrm flipV="1">
                  <a:off x="5626138" y="3139945"/>
                  <a:ext cx="524891" cy="47229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6" name="Picture 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479496" y="3601299"/>
                  <a:ext cx="2622793" cy="26003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225786" y="3951044"/>
                  <a:ext cx="2698048" cy="1295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78432" y="2174436"/>
                  <a:ext cx="321945" cy="467587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08335" y="2718761"/>
                  <a:ext cx="307659" cy="425989"/>
                </a:xfrm>
                <a:prstGeom prst="rect">
                  <a:avLst/>
                </a:prstGeom>
              </p:spPr>
            </p:pic>
          </p:grpSp>
          <p:cxnSp>
            <p:nvCxnSpPr>
              <p:cNvPr id="11" name="Gerade Verbindung mit Pfeil 20"/>
              <p:cNvCxnSpPr/>
              <p:nvPr/>
            </p:nvCxnSpPr>
            <p:spPr>
              <a:xfrm>
                <a:off x="4519081" y="3273295"/>
                <a:ext cx="5961017" cy="489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feld 24"/>
            <p:cNvSpPr txBox="1"/>
            <p:nvPr/>
          </p:nvSpPr>
          <p:spPr>
            <a:xfrm>
              <a:off x="3954340" y="1871775"/>
              <a:ext cx="11695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latin typeface="Cambria" pitchFamily="18" charset="0"/>
                </a:rPr>
                <a:t>荧光强度</a:t>
              </a:r>
              <a:endParaRPr lang="en-US" sz="1350" dirty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17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99" y="514855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to </a:t>
            </a:r>
            <a:r>
              <a:rPr lang="en-US" altLang="zh-CN" sz="3200" b="1" kern="12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spins</a:t>
            </a:r>
            <a:endParaRPr lang="de-DE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81" y="2077551"/>
            <a:ext cx="3620525" cy="268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908" y="2240869"/>
            <a:ext cx="2158851" cy="2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877" y="2125351"/>
            <a:ext cx="3860357" cy="259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ieren 24"/>
          <p:cNvGrpSpPr/>
          <p:nvPr/>
        </p:nvGrpSpPr>
        <p:grpSpPr>
          <a:xfrm>
            <a:off x="792217" y="2063312"/>
            <a:ext cx="4008383" cy="2624958"/>
            <a:chOff x="4385611" y="3349978"/>
            <a:chExt cx="3110744" cy="209060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85611" y="3349978"/>
              <a:ext cx="3110744" cy="209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Gerade Verbindung mit Pfeil 10"/>
            <p:cNvCxnSpPr/>
            <p:nvPr/>
          </p:nvCxnSpPr>
          <p:spPr>
            <a:xfrm flipH="1" flipV="1">
              <a:off x="6667500" y="4361851"/>
              <a:ext cx="6831" cy="88240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2"/>
            <p:cNvCxnSpPr/>
            <p:nvPr/>
          </p:nvCxnSpPr>
          <p:spPr>
            <a:xfrm flipH="1" flipV="1">
              <a:off x="6826250" y="4177701"/>
              <a:ext cx="1920" cy="9085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3"/>
            <p:cNvCxnSpPr/>
            <p:nvPr/>
          </p:nvCxnSpPr>
          <p:spPr>
            <a:xfrm flipH="1" flipV="1">
              <a:off x="6978650" y="4031651"/>
              <a:ext cx="840" cy="89343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4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2177" y="3877499"/>
            <a:ext cx="2350515" cy="135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8250" y="3341658"/>
            <a:ext cx="3637805" cy="24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el 26"/>
          <p:cNvSpPr txBox="1">
            <a:spLocks/>
          </p:cNvSpPr>
          <p:nvPr/>
        </p:nvSpPr>
        <p:spPr bwMode="auto">
          <a:xfrm>
            <a:off x="522045" y="923925"/>
            <a:ext cx="6026027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Non-local control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Method 1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Freihandform 23"/>
          <p:cNvSpPr/>
          <p:nvPr/>
        </p:nvSpPr>
        <p:spPr>
          <a:xfrm rot="16200000">
            <a:off x="2808646" y="5208293"/>
            <a:ext cx="337187" cy="515349"/>
          </a:xfrm>
          <a:custGeom>
            <a:avLst/>
            <a:gdLst>
              <a:gd name="connsiteX0" fmla="*/ 0 w 1438275"/>
              <a:gd name="connsiteY0" fmla="*/ 507603 h 507603"/>
              <a:gd name="connsiteX1" fmla="*/ 540544 w 1438275"/>
              <a:gd name="connsiteY1" fmla="*/ 397 h 507603"/>
              <a:gd name="connsiteX2" fmla="*/ 1438275 w 1438275"/>
              <a:gd name="connsiteY2" fmla="*/ 505222 h 507603"/>
              <a:gd name="connsiteX0" fmla="*/ 0 w 1438275"/>
              <a:gd name="connsiteY0" fmla="*/ 2381 h 2381"/>
              <a:gd name="connsiteX1" fmla="*/ 1438275 w 1438275"/>
              <a:gd name="connsiteY1" fmla="*/ 0 h 2381"/>
              <a:gd name="connsiteX0" fmla="*/ 0 w 10000"/>
              <a:gd name="connsiteY0" fmla="*/ 3053650 h 3053650"/>
              <a:gd name="connsiteX1" fmla="*/ 10000 w 10000"/>
              <a:gd name="connsiteY1" fmla="*/ 3043650 h 3053650"/>
              <a:gd name="connsiteX0" fmla="*/ 0 w 12892"/>
              <a:gd name="connsiteY0" fmla="*/ 3053650 h 3053650"/>
              <a:gd name="connsiteX1" fmla="*/ 10000 w 12892"/>
              <a:gd name="connsiteY1" fmla="*/ 3043650 h 3053650"/>
              <a:gd name="connsiteX0" fmla="*/ 0 w 10000"/>
              <a:gd name="connsiteY0" fmla="*/ 3053650 h 5077199"/>
              <a:gd name="connsiteX1" fmla="*/ 10000 w 10000"/>
              <a:gd name="connsiteY1" fmla="*/ 3043650 h 5077199"/>
              <a:gd name="connsiteX0" fmla="*/ 0 w 10000"/>
              <a:gd name="connsiteY0" fmla="*/ 3053650 h 6067304"/>
              <a:gd name="connsiteX1" fmla="*/ 10000 w 10000"/>
              <a:gd name="connsiteY1" fmla="*/ 3043650 h 60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067304">
                <a:moveTo>
                  <a:pt x="0" y="3053650"/>
                </a:moveTo>
                <a:cubicBezTo>
                  <a:pt x="5022" y="0"/>
                  <a:pt x="4962" y="6067304"/>
                  <a:pt x="10000" y="3043650"/>
                </a:cubicBezTo>
              </a:path>
            </a:pathLst>
          </a:custGeom>
          <a:ln w="19050">
            <a:solidFill>
              <a:srgbClr val="B02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Freihandform 21"/>
          <p:cNvSpPr/>
          <p:nvPr/>
        </p:nvSpPr>
        <p:spPr>
          <a:xfrm rot="20623571">
            <a:off x="2979332" y="5278305"/>
            <a:ext cx="705510" cy="519883"/>
          </a:xfrm>
          <a:custGeom>
            <a:avLst/>
            <a:gdLst>
              <a:gd name="connsiteX0" fmla="*/ 0 w 1438275"/>
              <a:gd name="connsiteY0" fmla="*/ 507603 h 507603"/>
              <a:gd name="connsiteX1" fmla="*/ 540544 w 1438275"/>
              <a:gd name="connsiteY1" fmla="*/ 397 h 507603"/>
              <a:gd name="connsiteX2" fmla="*/ 1438275 w 1438275"/>
              <a:gd name="connsiteY2" fmla="*/ 505222 h 507603"/>
              <a:gd name="connsiteX0" fmla="*/ 0 w 1438275"/>
              <a:gd name="connsiteY0" fmla="*/ 2381 h 2381"/>
              <a:gd name="connsiteX1" fmla="*/ 1438275 w 1438275"/>
              <a:gd name="connsiteY1" fmla="*/ 0 h 2381"/>
              <a:gd name="connsiteX0" fmla="*/ 0 w 10000"/>
              <a:gd name="connsiteY0" fmla="*/ 3053650 h 3053650"/>
              <a:gd name="connsiteX1" fmla="*/ 10000 w 10000"/>
              <a:gd name="connsiteY1" fmla="*/ 3043650 h 3053650"/>
              <a:gd name="connsiteX0" fmla="*/ 0 w 12892"/>
              <a:gd name="connsiteY0" fmla="*/ 3053650 h 3053650"/>
              <a:gd name="connsiteX1" fmla="*/ 10000 w 12892"/>
              <a:gd name="connsiteY1" fmla="*/ 3043650 h 3053650"/>
              <a:gd name="connsiteX0" fmla="*/ 0 w 10000"/>
              <a:gd name="connsiteY0" fmla="*/ 3053650 h 5077199"/>
              <a:gd name="connsiteX1" fmla="*/ 10000 w 10000"/>
              <a:gd name="connsiteY1" fmla="*/ 3043650 h 5077199"/>
              <a:gd name="connsiteX0" fmla="*/ 0 w 10000"/>
              <a:gd name="connsiteY0" fmla="*/ 3053650 h 6067304"/>
              <a:gd name="connsiteX1" fmla="*/ 10000 w 10000"/>
              <a:gd name="connsiteY1" fmla="*/ 3043650 h 60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067304">
                <a:moveTo>
                  <a:pt x="0" y="3053650"/>
                </a:moveTo>
                <a:cubicBezTo>
                  <a:pt x="5022" y="0"/>
                  <a:pt x="4962" y="6067304"/>
                  <a:pt x="10000" y="3043650"/>
                </a:cubicBezTo>
              </a:path>
            </a:pathLst>
          </a:custGeom>
          <a:ln w="19050">
            <a:solidFill>
              <a:srgbClr val="B02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ihandform 22"/>
          <p:cNvSpPr/>
          <p:nvPr/>
        </p:nvSpPr>
        <p:spPr>
          <a:xfrm rot="20432007">
            <a:off x="3641740" y="5063152"/>
            <a:ext cx="735533" cy="519883"/>
          </a:xfrm>
          <a:custGeom>
            <a:avLst/>
            <a:gdLst>
              <a:gd name="connsiteX0" fmla="*/ 0 w 1438275"/>
              <a:gd name="connsiteY0" fmla="*/ 507603 h 507603"/>
              <a:gd name="connsiteX1" fmla="*/ 540544 w 1438275"/>
              <a:gd name="connsiteY1" fmla="*/ 397 h 507603"/>
              <a:gd name="connsiteX2" fmla="*/ 1438275 w 1438275"/>
              <a:gd name="connsiteY2" fmla="*/ 505222 h 507603"/>
              <a:gd name="connsiteX0" fmla="*/ 0 w 1438275"/>
              <a:gd name="connsiteY0" fmla="*/ 2381 h 2381"/>
              <a:gd name="connsiteX1" fmla="*/ 1438275 w 1438275"/>
              <a:gd name="connsiteY1" fmla="*/ 0 h 2381"/>
              <a:gd name="connsiteX0" fmla="*/ 0 w 10000"/>
              <a:gd name="connsiteY0" fmla="*/ 3053650 h 3053650"/>
              <a:gd name="connsiteX1" fmla="*/ 10000 w 10000"/>
              <a:gd name="connsiteY1" fmla="*/ 3043650 h 3053650"/>
              <a:gd name="connsiteX0" fmla="*/ 0 w 12892"/>
              <a:gd name="connsiteY0" fmla="*/ 3053650 h 3053650"/>
              <a:gd name="connsiteX1" fmla="*/ 10000 w 12892"/>
              <a:gd name="connsiteY1" fmla="*/ 3043650 h 3053650"/>
              <a:gd name="connsiteX0" fmla="*/ 0 w 10000"/>
              <a:gd name="connsiteY0" fmla="*/ 3053650 h 5077199"/>
              <a:gd name="connsiteX1" fmla="*/ 10000 w 10000"/>
              <a:gd name="connsiteY1" fmla="*/ 3043650 h 5077199"/>
              <a:gd name="connsiteX0" fmla="*/ 0 w 10000"/>
              <a:gd name="connsiteY0" fmla="*/ 3053650 h 6067304"/>
              <a:gd name="connsiteX1" fmla="*/ 10000 w 10000"/>
              <a:gd name="connsiteY1" fmla="*/ 3043650 h 60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067304">
                <a:moveTo>
                  <a:pt x="0" y="3053650"/>
                </a:moveTo>
                <a:cubicBezTo>
                  <a:pt x="5022" y="0"/>
                  <a:pt x="4962" y="6067304"/>
                  <a:pt x="10000" y="3043650"/>
                </a:cubicBezTo>
              </a:path>
            </a:pathLst>
          </a:custGeom>
          <a:ln w="19050">
            <a:solidFill>
              <a:srgbClr val="B02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2658770" y="5274514"/>
            <a:ext cx="0" cy="394335"/>
          </a:xfrm>
          <a:prstGeom prst="straightConnector1">
            <a:avLst/>
          </a:prstGeom>
          <a:ln w="12700">
            <a:solidFill>
              <a:srgbClr val="0088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rot="16200000" flipV="1">
            <a:off x="1936865" y="4556240"/>
            <a:ext cx="1439181" cy="6801"/>
          </a:xfrm>
          <a:prstGeom prst="straightConnector1">
            <a:avLst/>
          </a:prstGeom>
          <a:ln w="12700">
            <a:solidFill>
              <a:srgbClr val="0088EE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34"/>
          <p:cNvGrpSpPr/>
          <p:nvPr/>
        </p:nvGrpSpPr>
        <p:grpSpPr>
          <a:xfrm>
            <a:off x="2690992" y="3878820"/>
            <a:ext cx="538207" cy="1767172"/>
            <a:chOff x="2207042" y="3518793"/>
            <a:chExt cx="717609" cy="2356229"/>
          </a:xfrm>
        </p:grpSpPr>
        <p:sp>
          <p:nvSpPr>
            <p:cNvPr id="32" name="Freihandform 31"/>
            <p:cNvSpPr/>
            <p:nvPr/>
          </p:nvSpPr>
          <p:spPr>
            <a:xfrm rot="16200000">
              <a:off x="2180210" y="3576102"/>
              <a:ext cx="801749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Freihandform 32"/>
            <p:cNvSpPr/>
            <p:nvPr/>
          </p:nvSpPr>
          <p:spPr>
            <a:xfrm rot="16200000">
              <a:off x="2164972" y="4353341"/>
              <a:ext cx="801749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Freihandform 33"/>
            <p:cNvSpPr/>
            <p:nvPr/>
          </p:nvSpPr>
          <p:spPr>
            <a:xfrm rot="16200000">
              <a:off x="2149733" y="5130582"/>
              <a:ext cx="801749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Ellipse 9"/>
          <p:cNvSpPr/>
          <p:nvPr/>
        </p:nvSpPr>
        <p:spPr>
          <a:xfrm>
            <a:off x="4306402" y="5148656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Ellipse 10"/>
          <p:cNvSpPr/>
          <p:nvPr/>
        </p:nvSpPr>
        <p:spPr>
          <a:xfrm>
            <a:off x="2919706" y="5233967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Ellipse 30"/>
          <p:cNvSpPr/>
          <p:nvPr/>
        </p:nvSpPr>
        <p:spPr>
          <a:xfrm>
            <a:off x="2885470" y="3790085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feld 36"/>
          <p:cNvSpPr txBox="1"/>
          <p:nvPr/>
        </p:nvSpPr>
        <p:spPr>
          <a:xfrm>
            <a:off x="2468390" y="5024125"/>
            <a:ext cx="470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r>
              <a:rPr lang="de-DE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/2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645554" y="4418335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3298850" y="3834334"/>
            <a:ext cx="771525" cy="285750"/>
          </a:xfrm>
          <a:prstGeom prst="straightConnector1">
            <a:avLst/>
          </a:prstGeom>
          <a:ln w="12700">
            <a:solidFill>
              <a:srgbClr val="0088EE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3537094" y="3715390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" name="Gruppieren 53"/>
          <p:cNvGrpSpPr/>
          <p:nvPr/>
        </p:nvGrpSpPr>
        <p:grpSpPr>
          <a:xfrm rot="20886573">
            <a:off x="2781244" y="4194329"/>
            <a:ext cx="1769303" cy="1395459"/>
            <a:chOff x="2563599" y="4099493"/>
            <a:chExt cx="2359070" cy="1860612"/>
          </a:xfrm>
        </p:grpSpPr>
        <p:sp>
          <p:nvSpPr>
            <p:cNvPr id="50" name="Freihandform 49"/>
            <p:cNvSpPr/>
            <p:nvPr/>
          </p:nvSpPr>
          <p:spPr>
            <a:xfrm rot="19447211">
              <a:off x="2563599" y="5272973"/>
              <a:ext cx="690291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Freihandform 50"/>
            <p:cNvSpPr/>
            <p:nvPr/>
          </p:nvSpPr>
          <p:spPr>
            <a:xfrm rot="19447211">
              <a:off x="3119858" y="4876733"/>
              <a:ext cx="690291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Freihandform 51"/>
            <p:cNvSpPr/>
            <p:nvPr/>
          </p:nvSpPr>
          <p:spPr>
            <a:xfrm rot="19447211">
              <a:off x="3676119" y="4488114"/>
              <a:ext cx="690291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Freihandform 52"/>
            <p:cNvSpPr/>
            <p:nvPr/>
          </p:nvSpPr>
          <p:spPr>
            <a:xfrm rot="19447211">
              <a:off x="4232378" y="4099493"/>
              <a:ext cx="690291" cy="687132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55" name="Gerade Verbindung mit Pfeil 54"/>
          <p:cNvCxnSpPr/>
          <p:nvPr/>
        </p:nvCxnSpPr>
        <p:spPr>
          <a:xfrm rot="16200000" flipH="1">
            <a:off x="4053027" y="4657498"/>
            <a:ext cx="1064740" cy="12773"/>
          </a:xfrm>
          <a:prstGeom prst="straightConnector1">
            <a:avLst/>
          </a:prstGeom>
          <a:ln w="12700">
            <a:solidFill>
              <a:srgbClr val="0088EE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4588654" y="4681225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4302790" y="4064405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Ellipse 8"/>
          <p:cNvSpPr/>
          <p:nvPr/>
        </p:nvSpPr>
        <p:spPr>
          <a:xfrm>
            <a:off x="2914045" y="5613170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hteck 42"/>
          <p:cNvSpPr/>
          <p:nvPr/>
        </p:nvSpPr>
        <p:spPr>
          <a:xfrm>
            <a:off x="7461112" y="3863221"/>
            <a:ext cx="257057" cy="134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hteck 44"/>
          <p:cNvSpPr/>
          <p:nvPr/>
        </p:nvSpPr>
        <p:spPr>
          <a:xfrm>
            <a:off x="7245873" y="3854595"/>
            <a:ext cx="207034" cy="134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Rechteck 45"/>
          <p:cNvSpPr/>
          <p:nvPr/>
        </p:nvSpPr>
        <p:spPr>
          <a:xfrm>
            <a:off x="7019429" y="3884787"/>
            <a:ext cx="217817" cy="134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hteck 46"/>
          <p:cNvSpPr/>
          <p:nvPr/>
        </p:nvSpPr>
        <p:spPr>
          <a:xfrm>
            <a:off x="6380326" y="3837341"/>
            <a:ext cx="652043" cy="134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feld 34"/>
          <p:cNvSpPr txBox="1"/>
          <p:nvPr/>
        </p:nvSpPr>
        <p:spPr>
          <a:xfrm>
            <a:off x="2416711" y="2866220"/>
            <a:ext cx="41076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目标：</a:t>
            </a:r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|+1, +1/2〉  + |0, -1/2〉 </a:t>
            </a:r>
          </a:p>
          <a:p>
            <a:endParaRPr lang="de-DE" sz="1350" dirty="0"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6183" y="1831890"/>
            <a:ext cx="6098381" cy="1127633"/>
            <a:chOff x="2030412" y="1447801"/>
            <a:chExt cx="8131175" cy="1503511"/>
          </a:xfrm>
        </p:grpSpPr>
        <p:sp>
          <p:nvSpPr>
            <p:cNvPr id="13" name="Titel 16"/>
            <p:cNvSpPr txBox="1">
              <a:spLocks/>
            </p:cNvSpPr>
            <p:nvPr/>
          </p:nvSpPr>
          <p:spPr bwMode="auto">
            <a:xfrm>
              <a:off x="2030412" y="1514151"/>
              <a:ext cx="8131175" cy="1437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243000" indent="-243000">
                <a:buClr>
                  <a:schemeClr val="bg2"/>
                </a:buClr>
                <a:buFont typeface="Wingdings" pitchFamily="2" charset="2"/>
                <a:buChar char="Ø"/>
                <a:defRPr/>
              </a:pPr>
              <a:r>
                <a:rPr lang="zh-CN" altLang="en-US" sz="2400" kern="0" dirty="0">
                  <a:solidFill>
                    <a:srgbClr val="37375A"/>
                  </a:solidFill>
                  <a:latin typeface="Cambria"/>
                  <a:ea typeface="+mj-ea"/>
                  <a:cs typeface="Calibri" pitchFamily="34" charset="0"/>
                </a:rPr>
                <a:t>问题</a:t>
              </a:r>
              <a:r>
                <a:rPr lang="de-DE" sz="2400" kern="0" dirty="0">
                  <a:solidFill>
                    <a:srgbClr val="37375A"/>
                  </a:solidFill>
                  <a:latin typeface="Cambria"/>
                  <a:ea typeface="+mj-ea"/>
                  <a:cs typeface="Calibri" pitchFamily="34" charset="0"/>
                </a:rPr>
                <a:t>: </a:t>
              </a:r>
              <a:r>
                <a:rPr lang="zh-CN" altLang="en-US" sz="2400" kern="0" dirty="0">
                  <a:solidFill>
                    <a:srgbClr val="37375A"/>
                  </a:solidFill>
                  <a:latin typeface="Cambria"/>
                  <a:ea typeface="+mj-ea"/>
                  <a:cs typeface="Calibri" pitchFamily="34" charset="0"/>
                </a:rPr>
                <a:t>与电子自旋相纠缠</a:t>
              </a:r>
              <a:r>
                <a:rPr lang="de-DE" sz="2400" kern="0" dirty="0">
                  <a:solidFill>
                    <a:srgbClr val="37375A"/>
                  </a:solidFill>
                  <a:latin typeface="Cambria"/>
                  <a:ea typeface="+mj-ea"/>
                  <a:cs typeface="Calibri" pitchFamily="34" charset="0"/>
                </a:rPr>
                <a:t/>
              </a:r>
              <a:br>
                <a:rPr lang="de-DE" sz="2400" kern="0" dirty="0">
                  <a:solidFill>
                    <a:srgbClr val="37375A"/>
                  </a:solidFill>
                  <a:latin typeface="Cambria"/>
                  <a:ea typeface="+mj-ea"/>
                  <a:cs typeface="Calibri" pitchFamily="34" charset="0"/>
                </a:rPr>
              </a:br>
              <a:r>
                <a:rPr lang="de-DE" sz="1600" kern="0" dirty="0">
                  <a:solidFill>
                    <a:srgbClr val="37375A"/>
                  </a:solidFill>
                  <a:latin typeface="Cambria"/>
                  <a:cs typeface="Calibri" pitchFamily="34" charset="0"/>
                </a:rPr>
                <a:t> ⟹ </a:t>
              </a:r>
              <a:r>
                <a:rPr lang="zh-CN" altLang="en-US" sz="1600" kern="0" dirty="0">
                  <a:solidFill>
                    <a:srgbClr val="37375A"/>
                  </a:solidFill>
                  <a:latin typeface="Cambria"/>
                  <a:cs typeface="Calibri" pitchFamily="34" charset="0"/>
                </a:rPr>
                <a:t>操作总时间</a:t>
              </a:r>
              <a:r>
                <a:rPr lang="en-US" altLang="zh-CN" sz="1600" kern="0" dirty="0" smtClean="0">
                  <a:solidFill>
                    <a:srgbClr val="37375A"/>
                  </a:solidFill>
                  <a:latin typeface="Cambria"/>
                  <a:cs typeface="Calibri" pitchFamily="34" charset="0"/>
                </a:rPr>
                <a:t>~50us</a:t>
              </a:r>
              <a:r>
                <a:rPr lang="en-US" altLang="zh-CN" sz="1600" kern="0" dirty="0">
                  <a:solidFill>
                    <a:srgbClr val="37375A"/>
                  </a:solidFill>
                  <a:latin typeface="Cambria"/>
                  <a:cs typeface="Calibri" pitchFamily="34" charset="0"/>
                </a:rPr>
                <a:t>, </a:t>
              </a:r>
              <a:r>
                <a:rPr lang="zh-CN" altLang="en-US" sz="1600" kern="0" dirty="0">
                  <a:solidFill>
                    <a:srgbClr val="37375A"/>
                  </a:solidFill>
                  <a:latin typeface="Cambria"/>
                  <a:cs typeface="Calibri" pitchFamily="34" charset="0"/>
                </a:rPr>
                <a:t>  衰减时间</a:t>
              </a:r>
              <a:r>
                <a:rPr lang="en-US" altLang="zh-CN" sz="1600" kern="0" dirty="0">
                  <a:solidFill>
                    <a:srgbClr val="37375A"/>
                  </a:solidFill>
                  <a:latin typeface="Cambria"/>
                  <a:cs typeface="Calibri" pitchFamily="34" charset="0"/>
                </a:rPr>
                <a:t>~10us</a:t>
              </a:r>
              <a:r>
                <a:rPr lang="de-DE" sz="2400" kern="0" dirty="0">
                  <a:solidFill>
                    <a:srgbClr val="37375A"/>
                  </a:solidFill>
                  <a:latin typeface="Cambria"/>
                  <a:ea typeface="+mj-ea"/>
                  <a:cs typeface="Calibri" pitchFamily="34" charset="0"/>
                </a:rPr>
                <a:t>  </a:t>
              </a:r>
              <a:endParaRPr lang="en-US" sz="2400" kern="0" dirty="0">
                <a:solidFill>
                  <a:srgbClr val="37375A"/>
                </a:solidFill>
                <a:latin typeface="Cambria" pitchFamily="18" charset="0"/>
                <a:ea typeface="+mj-ea"/>
                <a:cs typeface="Calibri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1" y="1447801"/>
              <a:ext cx="819150" cy="81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3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31" grpId="0" animBg="1"/>
      <p:bldP spid="31" grpId="1" animBg="1"/>
      <p:bldP spid="31" grpId="2" animBg="1"/>
      <p:bldP spid="37" grpId="0"/>
      <p:bldP spid="37" grpId="1"/>
      <p:bldP spid="38" grpId="0"/>
      <p:bldP spid="38" grpId="1"/>
      <p:bldP spid="44" grpId="0"/>
      <p:bldP spid="44" grpId="1"/>
      <p:bldP spid="58" grpId="0"/>
      <p:bldP spid="58" grpId="1"/>
      <p:bldP spid="40" grpId="0" animBg="1"/>
      <p:bldP spid="40" grpId="1" animBg="1"/>
      <p:bldP spid="43" grpId="0" animBg="1"/>
      <p:bldP spid="45" grpId="0" animBg="1"/>
      <p:bldP spid="46" grpId="0" animBg="1"/>
      <p:bldP spid="47" grpId="0" animBg="1"/>
      <p:bldP spid="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3740" y="2186862"/>
            <a:ext cx="1454756" cy="1353887"/>
            <a:chOff x="5496882" y="4286250"/>
            <a:chExt cx="2476500" cy="2419350"/>
          </a:xfrm>
        </p:grpSpPr>
        <p:sp>
          <p:nvSpPr>
            <p:cNvPr id="4" name="Oval 3"/>
            <p:cNvSpPr/>
            <p:nvPr/>
          </p:nvSpPr>
          <p:spPr>
            <a:xfrm>
              <a:off x="5496882" y="4286250"/>
              <a:ext cx="2476500" cy="24193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cxnSp>
          <p:nvCxnSpPr>
            <p:cNvPr id="5" name="Straight Arrow Connector 4"/>
            <p:cNvCxnSpPr>
              <a:endCxn id="4" idx="0"/>
            </p:cNvCxnSpPr>
            <p:nvPr/>
          </p:nvCxnSpPr>
          <p:spPr>
            <a:xfrm flipV="1">
              <a:off x="6735132" y="4286250"/>
              <a:ext cx="0" cy="12763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/>
          <p:cNvSpPr/>
          <p:nvPr/>
        </p:nvSpPr>
        <p:spPr>
          <a:xfrm>
            <a:off x="1655677" y="2186862"/>
            <a:ext cx="1454756" cy="1353887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27" y="863728"/>
            <a:ext cx="7278130" cy="614363"/>
          </a:xfrm>
        </p:spPr>
        <p:txBody>
          <a:bodyPr>
            <a:normAutofit/>
          </a:bodyPr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Non-local control: Method 2</a:t>
            </a:r>
          </a:p>
        </p:txBody>
      </p:sp>
      <p:sp>
        <p:nvSpPr>
          <p:cNvPr id="7" name="Oval 6"/>
          <p:cNvSpPr/>
          <p:nvPr/>
        </p:nvSpPr>
        <p:spPr>
          <a:xfrm>
            <a:off x="1661273" y="2783633"/>
            <a:ext cx="1454756" cy="27717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92818" y="1938952"/>
                <a:ext cx="53867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35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135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757" y="1442269"/>
                <a:ext cx="627801" cy="369332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49515" t="-121667" r="-58252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18478" y="3548691"/>
                <a:ext cx="53867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35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135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971" y="3588588"/>
                <a:ext cx="627801" cy="369332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48544" t="-121667" r="-59223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21850" y="2110644"/>
                <a:ext cx="22682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37375A"/>
                    </a:solidFill>
                    <a:latin typeface="Cambria" pitchFamily="18" charset="0"/>
                    <a:ea typeface="+mj-ea"/>
                    <a:cs typeface="Calibri" pitchFamily="34" charset="0"/>
                  </a:rPr>
                  <a:t>自旋特性</a:t>
                </a:r>
                <a:r>
                  <a:rPr lang="de-DE" b="1" dirty="0">
                    <a:solidFill>
                      <a:srgbClr val="37375A"/>
                    </a:solidFill>
                    <a:latin typeface="Cambria" pitchFamily="18" charset="0"/>
                    <a:ea typeface="+mj-ea"/>
                    <a:cs typeface="Calibri" pitchFamily="34" charset="0"/>
                  </a:rPr>
                  <a:t>:</a:t>
                </a:r>
                <a:r>
                  <a:rPr lang="de-DE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zh-CN" altLang="de-DE" i="1">
                        <a:latin typeface="Cambria Math"/>
                      </a:rPr>
                      <m:t>𝜋</m:t>
                    </m:r>
                  </m:oMath>
                </a14:m>
                <a:r>
                  <a:rPr lang="zh-CN" altLang="en-US" b="1" dirty="0">
                    <a:solidFill>
                      <a:srgbClr val="37375A"/>
                    </a:solidFill>
                    <a:latin typeface="Cambria" pitchFamily="18" charset="0"/>
                    <a:ea typeface="+mj-ea"/>
                    <a:cs typeface="Calibri" pitchFamily="34" charset="0"/>
                  </a:rPr>
                  <a:t> 周期</a:t>
                </a:r>
                <a:endParaRPr lang="de-DE" b="1" dirty="0">
                  <a:solidFill>
                    <a:srgbClr val="37375A"/>
                  </a:solidFill>
                  <a:latin typeface="Cambria" pitchFamily="18" charset="0"/>
                  <a:ea typeface="+mj-ea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1671192"/>
                <a:ext cx="302433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3226" t="-15789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3275856" y="1938783"/>
            <a:ext cx="4482498" cy="1945300"/>
            <a:chOff x="2843808" y="1442044"/>
            <a:chExt cx="5976664" cy="2593733"/>
          </a:xfrm>
        </p:grpSpPr>
        <p:grpSp>
          <p:nvGrpSpPr>
            <p:cNvPr id="15" name="Group 14"/>
            <p:cNvGrpSpPr/>
            <p:nvPr/>
          </p:nvGrpSpPr>
          <p:grpSpPr>
            <a:xfrm>
              <a:off x="5567924" y="1442044"/>
              <a:ext cx="3252548" cy="1565360"/>
              <a:chOff x="499482" y="4859653"/>
              <a:chExt cx="3252548" cy="156536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99482" y="5055542"/>
                <a:ext cx="3252548" cy="1369471"/>
                <a:chOff x="499482" y="5055542"/>
                <a:chExt cx="3252548" cy="136947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499482" y="5055542"/>
                      <a:ext cx="887080" cy="40010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0" i="1">
                                <a:latin typeface="Cambria Math"/>
                              </a:rPr>
                              <m:t>𝑒𝑠𝑝𝑖𝑛</m:t>
                            </m:r>
                          </m:oMath>
                        </m:oMathPara>
                      </a14:m>
                      <a:endParaRPr lang="de-DE" sz="1350" dirty="0"/>
                    </a:p>
                  </p:txBody>
                </p:sp>
              </mc:Choice>
              <mc:Fallback xmlns="">
                <p:sp>
                  <p:nvSpPr>
                    <p:cNvPr id="18" name="Rectangle 1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482" y="5055542"/>
                      <a:ext cx="797782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537582" y="6024904"/>
                      <a:ext cx="904179" cy="40010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350" i="1">
                                <a:latin typeface="Cambria Math"/>
                              </a:rPr>
                              <m:t>𝑛𝑠𝑝𝑖𝑛</m:t>
                            </m:r>
                          </m:oMath>
                        </m:oMathPara>
                      </a14:m>
                      <a:endParaRPr lang="de-DE" sz="1350" dirty="0"/>
                    </a:p>
                  </p:txBody>
                </p:sp>
              </mc:Choice>
              <mc:Fallback xmlns="">
                <p:sp>
                  <p:nvSpPr>
                    <p:cNvPr id="19" name="Rectangle 1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7582" y="6024904"/>
                      <a:ext cx="817019" cy="369332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0" name="Group 19"/>
                <p:cNvGrpSpPr/>
                <p:nvPr/>
              </p:nvGrpSpPr>
              <p:grpSpPr>
                <a:xfrm>
                  <a:off x="1570805" y="5151439"/>
                  <a:ext cx="2181225" cy="1212298"/>
                  <a:chOff x="4305300" y="5141914"/>
                  <a:chExt cx="2181225" cy="1212298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5435453" y="5141914"/>
                    <a:ext cx="288000" cy="288000"/>
                  </a:xfrm>
                  <a:prstGeom prst="ellipse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/>
                  </a:p>
                </p:txBody>
              </p: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4438650" y="5289565"/>
                    <a:ext cx="2047875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4438650" y="6308740"/>
                    <a:ext cx="2047875" cy="0"/>
                  </a:xfrm>
                  <a:prstGeom prst="line">
                    <a:avLst/>
                  </a:prstGeom>
                  <a:ln w="76200">
                    <a:solidFill>
                      <a:srgbClr val="1FD3F7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/>
                      <p:cNvSpPr txBox="1"/>
                      <p:nvPr/>
                    </p:nvSpPr>
                    <p:spPr>
                      <a:xfrm>
                        <a:off x="4305300" y="5789972"/>
                        <a:ext cx="1016827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de-DE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sz="135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350" i="1">
                                              <a:latin typeface="Cambria Math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/>
                              </m:sSub>
                            </m:oMath>
                          </m:oMathPara>
                        </a14:m>
                        <a:endParaRPr lang="de-DE" sz="1350" dirty="0"/>
                      </a:p>
                    </p:txBody>
                  </p:sp>
                </mc:Choice>
                <mc:Fallback xmlns="">
                  <p:sp>
                    <p:nvSpPr>
                      <p:cNvPr id="24" name="TextBox 2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5300" y="5789972"/>
                        <a:ext cx="1016827" cy="369332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l="-14371" t="-121667" r="-14970" b="-188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" name="Oval 24"/>
                  <p:cNvSpPr/>
                  <p:nvPr/>
                </p:nvSpPr>
                <p:spPr>
                  <a:xfrm>
                    <a:off x="5534978" y="6246212"/>
                    <a:ext cx="108000" cy="108000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350"/>
                  </a:p>
                </p:txBody>
              </p:sp>
              <p:cxnSp>
                <p:nvCxnSpPr>
                  <p:cNvPr id="26" name="Straight Connector 25"/>
                  <p:cNvCxnSpPr>
                    <a:stCxn id="25" idx="0"/>
                    <a:endCxn id="21" idx="0"/>
                  </p:cNvCxnSpPr>
                  <p:nvPr/>
                </p:nvCxnSpPr>
                <p:spPr>
                  <a:xfrm flipH="1" flipV="1">
                    <a:off x="5579453" y="5141914"/>
                    <a:ext cx="9525" cy="1104298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1577097" y="4859653"/>
                    <a:ext cx="1016827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de-DE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35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/>
                          </m:sSub>
                        </m:oMath>
                      </m:oMathPara>
                    </a14:m>
                    <a:endParaRPr lang="de-DE" sz="135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7097" y="4859653"/>
                    <a:ext cx="1016827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3174" t="-121667" r="-14371" b="-18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843808" y="3138608"/>
                  <a:ext cx="5688631" cy="8971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i="1">
                                        <a:latin typeface="Cambria Math"/>
                                        <a:ea typeface="Cambria Math"/>
                                      </a:rPr>
                                      <m:t>𝜓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135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⨂</m:t>
                        </m:r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350" i="1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  <m:r>
                                      <a:rPr lang="de-DE" sz="1350" i="1">
                                        <a:latin typeface="Cambria Math"/>
                                        <a:ea typeface="Cambria Math"/>
                                      </a:rPr>
                                      <m:t>≠</m:t>
                                    </m:r>
                                    <m:r>
                                      <a:rPr lang="de-DE" sz="135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"/>
                                            <m:endChr m:val="⟩"/>
                                            <m:ctrlPr>
                                              <a:rPr lang="en-US" sz="135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35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nary>
                                <m:r>
                                  <a:rPr lang="de-DE" sz="1350" i="1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sz="135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350" i="1">
                                            <a:latin typeface="Cambria Math"/>
                                            <a:ea typeface="Cambria Math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135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groupChr>
                          <m:groupChrPr>
                            <m:chr m:val="⇒"/>
                            <m:vertJc m:val="bot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m:rPr>
                                <m:brk m:alnAt="2"/>
                              </m:rPr>
                              <a:rPr lang="de-DE" altLang="zh-CN" sz="1350" i="1">
                                <a:latin typeface="Cambria Math"/>
                              </a:rPr>
                              <m:t>2</m:t>
                            </m:r>
                            <m:r>
                              <a:rPr lang="zh-CN" altLang="de-DE" sz="1350" i="1">
                                <a:latin typeface="Cambria Math"/>
                              </a:rPr>
                              <m:t>𝜋</m:t>
                            </m:r>
                            <m:r>
                              <a:rPr lang="de-DE" altLang="zh-CN" sz="135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350" i="1">
                                <a:latin typeface="Cambria Math"/>
                              </a:rPr>
                              <m:t>𝑟𝑜𝑡𝑎𝑡𝑖𝑜𝑛</m:t>
                            </m:r>
                          </m:e>
                        </m:groupChr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i="1">
                                        <a:latin typeface="Cambria Math"/>
                                        <a:ea typeface="Cambria Math"/>
                                      </a:rPr>
                                      <m:t>𝜓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135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1350" i="1">
                            <a:latin typeface="Cambria Math"/>
                            <a:ea typeface="Cambria Math"/>
                          </a:rPr>
                          <m:t>⨂</m:t>
                        </m:r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de-DE" sz="1350" i="1">
                                        <a:latin typeface="Cambria Math"/>
                                        <a:ea typeface="Cambria Math"/>
                                      </a:rPr>
                                      <m:t>𝑘</m:t>
                                    </m:r>
                                    <m:r>
                                      <a:rPr lang="de-DE" sz="1350" i="1">
                                        <a:latin typeface="Cambria Math"/>
                                        <a:ea typeface="Cambria Math"/>
                                      </a:rPr>
                                      <m:t>≠</m:t>
                                    </m:r>
                                    <m:r>
                                      <a:rPr lang="de-DE" sz="135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begChr m:val=""/>
                                            <m:endChr m:val="⟩"/>
                                            <m:ctrlPr>
                                              <a:rPr lang="en-US" sz="135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35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nary>
                                <m:r>
                                  <a:rPr lang="de-DE" sz="135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sz="135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350" i="1">
                                            <a:latin typeface="Cambria Math"/>
                                            <a:ea typeface="Cambria Math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135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sz="135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808" y="3138608"/>
                  <a:ext cx="5688631" cy="86645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375576" y="2587368"/>
                <a:ext cx="1740733" cy="378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35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350" i="1">
                              <a:latin typeface="Cambria Math"/>
                            </a:rPr>
                            <m:t>𝑒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de-DE" sz="135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altLang="zh-CN" sz="1350" i="1">
                              <a:latin typeface="Cambria Math"/>
                            </a:rPr>
                            <m:t>2</m:t>
                          </m:r>
                          <m:r>
                            <a:rPr lang="zh-CN" altLang="de-DE" sz="1350" i="1">
                              <a:latin typeface="Cambria Math"/>
                            </a:rPr>
                            <m:t>𝜋</m:t>
                          </m:r>
                          <m:r>
                            <a:rPr lang="de-DE" altLang="zh-CN" sz="1350" i="1">
                              <a:latin typeface="Cambria Math"/>
                            </a:rPr>
                            <m:t> </m:t>
                          </m:r>
                          <m:r>
                            <a:rPr lang="en-US" sz="1350" i="1">
                              <a:latin typeface="Cambria Math"/>
                            </a:rPr>
                            <m:t>𝑟𝑜𝑡𝑎𝑡𝑖𝑜𝑛</m:t>
                          </m:r>
                        </m:e>
                      </m:groupChr>
                      <m:sSub>
                        <m:sSubPr>
                          <m:ctrlPr>
                            <a:rPr lang="de-DE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35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135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sz="135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768" y="2306824"/>
                <a:ext cx="2315313" cy="47410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745825" y="4123300"/>
            <a:ext cx="5742370" cy="1956223"/>
            <a:chOff x="1010003" y="4437112"/>
            <a:chExt cx="7018381" cy="218609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003" y="4509120"/>
              <a:ext cx="3706013" cy="2114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4572000" y="4437112"/>
              <a:ext cx="3456384" cy="2057617"/>
              <a:chOff x="4644008" y="4417563"/>
              <a:chExt cx="3456384" cy="20576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4654387" y="4417563"/>
                    <a:ext cx="3446005" cy="5454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  <m:r>
                                        <a:rPr lang="de-DE" altLang="zh-CN" sz="135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𝟎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groupChr>
                            <m:groupChrPr>
                              <m:chr m:val="⇒"/>
                              <m:vertJc m:val="bot"/>
                              <m:ctrlPr>
                                <a:rPr lang="en-US" sz="135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/>
                          </m:groupCh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  <m:r>
                                        <a:rPr lang="de-DE" altLang="zh-CN" sz="135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de-DE" sz="1350" dirty="0"/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4387" y="4417563"/>
                    <a:ext cx="3446005" cy="52360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4647565" y="4921619"/>
                    <a:ext cx="3446005" cy="5454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  <m:r>
                                        <a:rPr lang="de-DE" altLang="zh-CN" sz="135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groupChr>
                            <m:groupChrPr>
                              <m:chr m:val="⇒"/>
                              <m:vertJc m:val="bot"/>
                              <m:ctrlPr>
                                <a:rPr lang="en-US" sz="135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/>
                          </m:groupCh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  <m:r>
                                        <a:rPr lang="de-DE" altLang="zh-CN" sz="135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𝟎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de-DE" sz="1350" dirty="0"/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7565" y="4921619"/>
                    <a:ext cx="3446005" cy="52360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/>
                  <p:cNvSpPr/>
                  <p:nvPr/>
                </p:nvSpPr>
                <p:spPr>
                  <a:xfrm>
                    <a:off x="4644008" y="5425675"/>
                    <a:ext cx="3446005" cy="5454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350" i="1">
                                          <a:latin typeface="Cambria Math"/>
                                          <a:ea typeface="Cambria Math"/>
                                        </a:rPr>
                                        <m:t>10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groupChr>
                            <m:groupChrPr>
                              <m:chr m:val="⇒"/>
                              <m:vertJc m:val="bot"/>
                              <m:ctrlPr>
                                <a:rPr lang="en-US" sz="135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/>
                          </m:groupCh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350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de-DE" sz="1350" dirty="0"/>
                  </a:p>
                </p:txBody>
              </p:sp>
            </mc:Choice>
            <mc:Fallback xmlns="">
              <p:sp>
                <p:nvSpPr>
                  <p:cNvPr id="34" name="Rectangle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4008" y="5425675"/>
                    <a:ext cx="3446005" cy="523605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4644008" y="5929732"/>
                    <a:ext cx="3446005" cy="5454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350" i="1">
                                          <a:latin typeface="Cambria Math"/>
                                          <a:ea typeface="Cambria Math"/>
                                        </a:rPr>
                                        <m:t>11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groupChr>
                            <m:groupChrPr>
                              <m:chr m:val="⇒"/>
                              <m:vertJc m:val="bot"/>
                              <m:ctrlPr>
                                <a:rPr lang="en-US" sz="135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/>
                          </m:groupCh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altLang="zh-CN" sz="135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sz="135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350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350" i="1">
                                          <a:latin typeface="Cambria Math"/>
                                          <a:ea typeface="Cambria Math"/>
                                        </a:rPr>
                                        <m:t>11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de-DE" altLang="zh-CN" sz="135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de-DE" sz="1350" dirty="0"/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4008" y="5929731"/>
                    <a:ext cx="3446005" cy="52360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267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431" y="2522655"/>
            <a:ext cx="2434970" cy="137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410" y="1884333"/>
            <a:ext cx="3637805" cy="24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ihandform 23"/>
          <p:cNvSpPr/>
          <p:nvPr/>
        </p:nvSpPr>
        <p:spPr>
          <a:xfrm rot="16200000">
            <a:off x="2854805" y="3750968"/>
            <a:ext cx="337187" cy="515349"/>
          </a:xfrm>
          <a:custGeom>
            <a:avLst/>
            <a:gdLst>
              <a:gd name="connsiteX0" fmla="*/ 0 w 1438275"/>
              <a:gd name="connsiteY0" fmla="*/ 507603 h 507603"/>
              <a:gd name="connsiteX1" fmla="*/ 540544 w 1438275"/>
              <a:gd name="connsiteY1" fmla="*/ 397 h 507603"/>
              <a:gd name="connsiteX2" fmla="*/ 1438275 w 1438275"/>
              <a:gd name="connsiteY2" fmla="*/ 505222 h 507603"/>
              <a:gd name="connsiteX0" fmla="*/ 0 w 1438275"/>
              <a:gd name="connsiteY0" fmla="*/ 2381 h 2381"/>
              <a:gd name="connsiteX1" fmla="*/ 1438275 w 1438275"/>
              <a:gd name="connsiteY1" fmla="*/ 0 h 2381"/>
              <a:gd name="connsiteX0" fmla="*/ 0 w 10000"/>
              <a:gd name="connsiteY0" fmla="*/ 3053650 h 3053650"/>
              <a:gd name="connsiteX1" fmla="*/ 10000 w 10000"/>
              <a:gd name="connsiteY1" fmla="*/ 3043650 h 3053650"/>
              <a:gd name="connsiteX0" fmla="*/ 0 w 12892"/>
              <a:gd name="connsiteY0" fmla="*/ 3053650 h 3053650"/>
              <a:gd name="connsiteX1" fmla="*/ 10000 w 12892"/>
              <a:gd name="connsiteY1" fmla="*/ 3043650 h 3053650"/>
              <a:gd name="connsiteX0" fmla="*/ 0 w 10000"/>
              <a:gd name="connsiteY0" fmla="*/ 3053650 h 5077199"/>
              <a:gd name="connsiteX1" fmla="*/ 10000 w 10000"/>
              <a:gd name="connsiteY1" fmla="*/ 3043650 h 5077199"/>
              <a:gd name="connsiteX0" fmla="*/ 0 w 10000"/>
              <a:gd name="connsiteY0" fmla="*/ 3053650 h 6067304"/>
              <a:gd name="connsiteX1" fmla="*/ 10000 w 10000"/>
              <a:gd name="connsiteY1" fmla="*/ 3043650 h 60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067304">
                <a:moveTo>
                  <a:pt x="0" y="3053650"/>
                </a:moveTo>
                <a:cubicBezTo>
                  <a:pt x="5022" y="0"/>
                  <a:pt x="4962" y="6067304"/>
                  <a:pt x="10000" y="3043650"/>
                </a:cubicBezTo>
              </a:path>
            </a:pathLst>
          </a:custGeom>
          <a:ln w="19050">
            <a:solidFill>
              <a:srgbClr val="B02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uppieren 53"/>
          <p:cNvGrpSpPr/>
          <p:nvPr/>
        </p:nvGrpSpPr>
        <p:grpSpPr>
          <a:xfrm rot="395922">
            <a:off x="3054935" y="3474498"/>
            <a:ext cx="1315146" cy="633571"/>
            <a:chOff x="2487699" y="5802039"/>
            <a:chExt cx="1753528" cy="844761"/>
          </a:xfrm>
        </p:grpSpPr>
        <p:sp>
          <p:nvSpPr>
            <p:cNvPr id="22" name="Freihandform 21"/>
            <p:cNvSpPr/>
            <p:nvPr/>
          </p:nvSpPr>
          <p:spPr>
            <a:xfrm rot="21105877">
              <a:off x="2487699" y="5953623"/>
              <a:ext cx="882980" cy="693177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Freihandform 22"/>
            <p:cNvSpPr/>
            <p:nvPr/>
          </p:nvSpPr>
          <p:spPr>
            <a:xfrm rot="20669253">
              <a:off x="3320671" y="5802039"/>
              <a:ext cx="920556" cy="693177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26" name="Gerade Verbindung mit Pfeil 25"/>
          <p:cNvCxnSpPr/>
          <p:nvPr/>
        </p:nvCxnSpPr>
        <p:spPr>
          <a:xfrm flipV="1">
            <a:off x="2704929" y="3817189"/>
            <a:ext cx="0" cy="394335"/>
          </a:xfrm>
          <a:prstGeom prst="straightConnector1">
            <a:avLst/>
          </a:prstGeom>
          <a:ln w="12700">
            <a:solidFill>
              <a:srgbClr val="0088E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2514550" y="3566800"/>
            <a:ext cx="470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r>
              <a:rPr lang="de-DE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/2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3503271" y="3732336"/>
            <a:ext cx="396118" cy="88811"/>
          </a:xfrm>
          <a:prstGeom prst="straightConnector1">
            <a:avLst/>
          </a:prstGeom>
          <a:ln w="12700">
            <a:solidFill>
              <a:srgbClr val="0088EE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3510718" y="3834087"/>
            <a:ext cx="470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r>
              <a:rPr lang="de-DE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/2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55" name="Gerade Verbindung mit Pfeil 54"/>
          <p:cNvCxnSpPr/>
          <p:nvPr/>
        </p:nvCxnSpPr>
        <p:spPr>
          <a:xfrm>
            <a:off x="4625169" y="2674188"/>
            <a:ext cx="20972" cy="1451424"/>
          </a:xfrm>
          <a:prstGeom prst="straightConnector1">
            <a:avLst/>
          </a:prstGeom>
          <a:ln w="12700">
            <a:solidFill>
              <a:srgbClr val="0088EE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4634814" y="3223900"/>
            <a:ext cx="385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2</a:t>
            </a:r>
            <a:r>
              <a:rPr lang="el-GR" sz="1350" dirty="0">
                <a:solidFill>
                  <a:srgbClr val="0088EE"/>
                </a:solidFill>
                <a:latin typeface="Cambria Math" pitchFamily="18" charset="0"/>
                <a:ea typeface="Cambria Math" pitchFamily="18" charset="0"/>
              </a:rPr>
              <a:t>π</a:t>
            </a:r>
            <a:endParaRPr lang="en-US" sz="1350" dirty="0">
              <a:solidFill>
                <a:srgbClr val="0088EE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48" name="Gerade Verbindung mit Pfeil 47"/>
          <p:cNvCxnSpPr/>
          <p:nvPr/>
        </p:nvCxnSpPr>
        <p:spPr>
          <a:xfrm flipV="1">
            <a:off x="3512064" y="4123594"/>
            <a:ext cx="396118" cy="88811"/>
          </a:xfrm>
          <a:prstGeom prst="straightConnector1">
            <a:avLst/>
          </a:prstGeom>
          <a:ln w="12700">
            <a:solidFill>
              <a:srgbClr val="0088EE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55"/>
          <p:cNvGrpSpPr/>
          <p:nvPr/>
        </p:nvGrpSpPr>
        <p:grpSpPr>
          <a:xfrm rot="21312091">
            <a:off x="3008479" y="3633260"/>
            <a:ext cx="1395326" cy="719621"/>
            <a:chOff x="2487699" y="5802039"/>
            <a:chExt cx="1753528" cy="844761"/>
          </a:xfrm>
        </p:grpSpPr>
        <p:sp>
          <p:nvSpPr>
            <p:cNvPr id="57" name="Freihandform 56"/>
            <p:cNvSpPr/>
            <p:nvPr/>
          </p:nvSpPr>
          <p:spPr>
            <a:xfrm rot="21105877">
              <a:off x="2487699" y="5953623"/>
              <a:ext cx="882980" cy="693177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Freihandform 58"/>
            <p:cNvSpPr/>
            <p:nvPr/>
          </p:nvSpPr>
          <p:spPr>
            <a:xfrm rot="20669253">
              <a:off x="3320671" y="5802039"/>
              <a:ext cx="920556" cy="693177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" name="Gruppieren 24"/>
          <p:cNvGrpSpPr/>
          <p:nvPr/>
        </p:nvGrpSpPr>
        <p:grpSpPr>
          <a:xfrm rot="395922">
            <a:off x="3058023" y="3879182"/>
            <a:ext cx="1315146" cy="633571"/>
            <a:chOff x="2487699" y="5802039"/>
            <a:chExt cx="1753528" cy="844761"/>
          </a:xfrm>
        </p:grpSpPr>
        <p:sp>
          <p:nvSpPr>
            <p:cNvPr id="27" name="Freihandform 26"/>
            <p:cNvSpPr/>
            <p:nvPr/>
          </p:nvSpPr>
          <p:spPr>
            <a:xfrm rot="21105877">
              <a:off x="2487699" y="5953623"/>
              <a:ext cx="882980" cy="693177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Freihandform 27"/>
            <p:cNvSpPr/>
            <p:nvPr/>
          </p:nvSpPr>
          <p:spPr>
            <a:xfrm rot="20669253">
              <a:off x="3320671" y="5802039"/>
              <a:ext cx="920556" cy="693177"/>
            </a:xfrm>
            <a:custGeom>
              <a:avLst/>
              <a:gdLst>
                <a:gd name="connsiteX0" fmla="*/ 0 w 1438275"/>
                <a:gd name="connsiteY0" fmla="*/ 507603 h 507603"/>
                <a:gd name="connsiteX1" fmla="*/ 540544 w 1438275"/>
                <a:gd name="connsiteY1" fmla="*/ 397 h 507603"/>
                <a:gd name="connsiteX2" fmla="*/ 1438275 w 1438275"/>
                <a:gd name="connsiteY2" fmla="*/ 505222 h 507603"/>
                <a:gd name="connsiteX0" fmla="*/ 0 w 1438275"/>
                <a:gd name="connsiteY0" fmla="*/ 2381 h 2381"/>
                <a:gd name="connsiteX1" fmla="*/ 1438275 w 1438275"/>
                <a:gd name="connsiteY1" fmla="*/ 0 h 2381"/>
                <a:gd name="connsiteX0" fmla="*/ 0 w 10000"/>
                <a:gd name="connsiteY0" fmla="*/ 3053650 h 3053650"/>
                <a:gd name="connsiteX1" fmla="*/ 10000 w 10000"/>
                <a:gd name="connsiteY1" fmla="*/ 3043650 h 3053650"/>
                <a:gd name="connsiteX0" fmla="*/ 0 w 12892"/>
                <a:gd name="connsiteY0" fmla="*/ 3053650 h 3053650"/>
                <a:gd name="connsiteX1" fmla="*/ 10000 w 12892"/>
                <a:gd name="connsiteY1" fmla="*/ 3043650 h 3053650"/>
                <a:gd name="connsiteX0" fmla="*/ 0 w 10000"/>
                <a:gd name="connsiteY0" fmla="*/ 3053650 h 5077199"/>
                <a:gd name="connsiteX1" fmla="*/ 10000 w 10000"/>
                <a:gd name="connsiteY1" fmla="*/ 3043650 h 5077199"/>
                <a:gd name="connsiteX0" fmla="*/ 0 w 10000"/>
                <a:gd name="connsiteY0" fmla="*/ 3053650 h 6067304"/>
                <a:gd name="connsiteX1" fmla="*/ 10000 w 10000"/>
                <a:gd name="connsiteY1" fmla="*/ 3043650 h 60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6067304">
                  <a:moveTo>
                    <a:pt x="0" y="3053650"/>
                  </a:moveTo>
                  <a:cubicBezTo>
                    <a:pt x="5022" y="0"/>
                    <a:pt x="4962" y="6067304"/>
                    <a:pt x="10000" y="3043650"/>
                  </a:cubicBezTo>
                </a:path>
              </a:pathLst>
            </a:custGeom>
            <a:ln w="19050">
              <a:solidFill>
                <a:srgbClr val="B02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9" name="Freihandform 28"/>
          <p:cNvSpPr/>
          <p:nvPr/>
        </p:nvSpPr>
        <p:spPr>
          <a:xfrm rot="16200000">
            <a:off x="4241852" y="3655203"/>
            <a:ext cx="337187" cy="515349"/>
          </a:xfrm>
          <a:custGeom>
            <a:avLst/>
            <a:gdLst>
              <a:gd name="connsiteX0" fmla="*/ 0 w 1438275"/>
              <a:gd name="connsiteY0" fmla="*/ 507603 h 507603"/>
              <a:gd name="connsiteX1" fmla="*/ 540544 w 1438275"/>
              <a:gd name="connsiteY1" fmla="*/ 397 h 507603"/>
              <a:gd name="connsiteX2" fmla="*/ 1438275 w 1438275"/>
              <a:gd name="connsiteY2" fmla="*/ 505222 h 507603"/>
              <a:gd name="connsiteX0" fmla="*/ 0 w 1438275"/>
              <a:gd name="connsiteY0" fmla="*/ 2381 h 2381"/>
              <a:gd name="connsiteX1" fmla="*/ 1438275 w 1438275"/>
              <a:gd name="connsiteY1" fmla="*/ 0 h 2381"/>
              <a:gd name="connsiteX0" fmla="*/ 0 w 10000"/>
              <a:gd name="connsiteY0" fmla="*/ 3053650 h 3053650"/>
              <a:gd name="connsiteX1" fmla="*/ 10000 w 10000"/>
              <a:gd name="connsiteY1" fmla="*/ 3043650 h 3053650"/>
              <a:gd name="connsiteX0" fmla="*/ 0 w 12892"/>
              <a:gd name="connsiteY0" fmla="*/ 3053650 h 3053650"/>
              <a:gd name="connsiteX1" fmla="*/ 10000 w 12892"/>
              <a:gd name="connsiteY1" fmla="*/ 3043650 h 3053650"/>
              <a:gd name="connsiteX0" fmla="*/ 0 w 10000"/>
              <a:gd name="connsiteY0" fmla="*/ 3053650 h 5077199"/>
              <a:gd name="connsiteX1" fmla="*/ 10000 w 10000"/>
              <a:gd name="connsiteY1" fmla="*/ 3043650 h 5077199"/>
              <a:gd name="connsiteX0" fmla="*/ 0 w 10000"/>
              <a:gd name="connsiteY0" fmla="*/ 3053650 h 6067304"/>
              <a:gd name="connsiteX1" fmla="*/ 10000 w 10000"/>
              <a:gd name="connsiteY1" fmla="*/ 3043650 h 60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067304">
                <a:moveTo>
                  <a:pt x="0" y="3053650"/>
                </a:moveTo>
                <a:cubicBezTo>
                  <a:pt x="5022" y="0"/>
                  <a:pt x="4962" y="6067304"/>
                  <a:pt x="10000" y="3043650"/>
                </a:cubicBezTo>
              </a:path>
            </a:pathLst>
          </a:custGeom>
          <a:ln w="19050">
            <a:solidFill>
              <a:srgbClr val="B02B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Ellipse 9"/>
          <p:cNvSpPr/>
          <p:nvPr/>
        </p:nvSpPr>
        <p:spPr>
          <a:xfrm>
            <a:off x="4352561" y="3684738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Ellipse 39"/>
          <p:cNvSpPr/>
          <p:nvPr/>
        </p:nvSpPr>
        <p:spPr>
          <a:xfrm>
            <a:off x="4348949" y="4057811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Ellipse 10"/>
          <p:cNvSpPr/>
          <p:nvPr/>
        </p:nvSpPr>
        <p:spPr>
          <a:xfrm>
            <a:off x="2965865" y="3776642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Ellipse 8"/>
          <p:cNvSpPr/>
          <p:nvPr/>
        </p:nvSpPr>
        <p:spPr>
          <a:xfrm>
            <a:off x="2960204" y="4155845"/>
            <a:ext cx="101159" cy="102377"/>
          </a:xfrm>
          <a:prstGeom prst="ellipse">
            <a:avLst/>
          </a:prstGeom>
          <a:solidFill>
            <a:srgbClr val="EF898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itel 16"/>
          <p:cNvSpPr txBox="1">
            <a:spLocks/>
          </p:cNvSpPr>
          <p:nvPr/>
        </p:nvSpPr>
        <p:spPr bwMode="auto">
          <a:xfrm>
            <a:off x="1563979" y="4459245"/>
            <a:ext cx="5615297" cy="119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de-DE" sz="1350" dirty="0">
                <a:latin typeface="Cambria Math" pitchFamily="18" charset="0"/>
                <a:ea typeface="Cambria Math" pitchFamily="18" charset="0"/>
              </a:rPr>
              <a:t>|+1, +〉 </a:t>
            </a:r>
          </a:p>
          <a:p>
            <a:pPr marL="342900" indent="-342900"/>
            <a:r>
              <a:rPr lang="de-DE" sz="1350" dirty="0">
                <a:latin typeface="Cambria Math" pitchFamily="18" charset="0"/>
                <a:ea typeface="Cambria Math" pitchFamily="18" charset="0"/>
              </a:rPr>
              <a:t>→ |+1, +〉 + |+1, − 〉 + |0, +〉 + |0, −〉</a:t>
            </a:r>
          </a:p>
          <a:p>
            <a:pPr marL="342900" indent="-342900"/>
            <a:r>
              <a:rPr lang="de-DE" sz="1350" dirty="0">
                <a:latin typeface="Cambria Math" pitchFamily="18" charset="0"/>
                <a:ea typeface="Cambria Math" pitchFamily="18" charset="0"/>
              </a:rPr>
              <a:t>→ |+1, +〉 </a:t>
            </a:r>
            <a:r>
              <a:rPr lang="de-DE" sz="1350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−</a:t>
            </a:r>
            <a:r>
              <a:rPr lang="de-DE" sz="1350" dirty="0">
                <a:latin typeface="Cambria Math" pitchFamily="18" charset="0"/>
                <a:ea typeface="Cambria Math" pitchFamily="18" charset="0"/>
              </a:rPr>
              <a:t> |+1, − 〉 + |0, +〉 + |0, −〉</a:t>
            </a:r>
          </a:p>
          <a:p>
            <a:pPr marL="342900" indent="-342900"/>
            <a:r>
              <a:rPr lang="de-DE" sz="1350" dirty="0">
                <a:latin typeface="Cambria Math" pitchFamily="18" charset="0"/>
                <a:ea typeface="Cambria Math" pitchFamily="18" charset="0"/>
              </a:rPr>
              <a:t>→ − |+1, +〉  + |0, −〉</a:t>
            </a:r>
            <a:endParaRPr lang="en-US" sz="1350" dirty="0">
              <a:latin typeface="Cambria Math" pitchFamily="18" charset="0"/>
              <a:ea typeface="Cambria Math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35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7228704" y="2656850"/>
            <a:ext cx="603907" cy="134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Gerade Verbindung mit Pfeil 42"/>
          <p:cNvCxnSpPr/>
          <p:nvPr/>
        </p:nvCxnSpPr>
        <p:spPr>
          <a:xfrm flipV="1">
            <a:off x="3500158" y="4123594"/>
            <a:ext cx="396118" cy="88811"/>
          </a:xfrm>
          <a:prstGeom prst="straightConnector1">
            <a:avLst/>
          </a:prstGeom>
          <a:ln w="12700">
            <a:solidFill>
              <a:srgbClr val="0088EE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/>
          <p:cNvSpPr/>
          <p:nvPr/>
        </p:nvSpPr>
        <p:spPr>
          <a:xfrm>
            <a:off x="6796217" y="2511657"/>
            <a:ext cx="427823" cy="134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hteck 41"/>
          <p:cNvSpPr/>
          <p:nvPr/>
        </p:nvSpPr>
        <p:spPr>
          <a:xfrm>
            <a:off x="6308124" y="2576529"/>
            <a:ext cx="480341" cy="138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830161" y="4776952"/>
            <a:ext cx="3683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FF0000"/>
                </a:solidFill>
              </a:rPr>
              <a:t>优势：核的退相干时间，电子自旋的操纵速度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06627" y="863728"/>
            <a:ext cx="7278130" cy="614363"/>
          </a:xfrm>
        </p:spPr>
        <p:txBody>
          <a:bodyPr>
            <a:normAutofit/>
          </a:bodyPr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Non-local control: Method 2</a:t>
            </a:r>
          </a:p>
        </p:txBody>
      </p:sp>
    </p:spTree>
    <p:extLst>
      <p:ext uri="{BB962C8B-B14F-4D97-AF65-F5344CB8AC3E}">
        <p14:creationId xmlns:p14="http://schemas.microsoft.com/office/powerpoint/2010/main" val="25727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7" grpId="0"/>
      <p:bldP spid="37" grpId="1"/>
      <p:bldP spid="44" grpId="0"/>
      <p:bldP spid="44" grpId="1"/>
      <p:bldP spid="44" grpId="2"/>
      <p:bldP spid="58" grpId="0"/>
      <p:bldP spid="58" grpId="1"/>
      <p:bldP spid="29" grpId="0" animBg="1"/>
      <p:bldP spid="29" grpId="1" animBg="1"/>
      <p:bldP spid="10" grpId="0" animBg="1"/>
      <p:bldP spid="40" grpId="0" animBg="1"/>
      <p:bldP spid="40" grpId="1" animBg="1"/>
      <p:bldP spid="11" grpId="0" animBg="1"/>
      <p:bldP spid="11" grpId="1" animBg="1"/>
      <p:bldP spid="35" grpId="0" animBg="1"/>
      <p:bldP spid="38" grpId="0" animBg="1"/>
      <p:bldP spid="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05" y="292445"/>
            <a:ext cx="8001000" cy="1216025"/>
          </a:xfrm>
        </p:spPr>
        <p:txBody>
          <a:bodyPr/>
          <a:lstStyle/>
          <a:p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GHZ and W state preparation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1" y="1955552"/>
            <a:ext cx="8670157" cy="32466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268609" y="5323929"/>
                <a:ext cx="383473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>
                          <a:latin typeface="Cambria Math"/>
                        </a:rPr>
                        <m:t>𝑭</m:t>
                      </m:r>
                      <m:r>
                        <a:rPr lang="de-DE" sz="2000" b="1" i="1">
                          <a:latin typeface="Cambria Math"/>
                        </a:rPr>
                        <m:t>=</m:t>
                      </m:r>
                      <m:r>
                        <a:rPr lang="de-DE" sz="2000" b="1" i="1">
                          <a:latin typeface="Cambria Math"/>
                        </a:rPr>
                        <m:t>𝟖𝟖</m:t>
                      </m:r>
                      <m:r>
                        <a:rPr lang="de-DE" sz="2000" b="1" i="1">
                          <a:latin typeface="Cambria Math"/>
                        </a:rPr>
                        <m:t> ±</m:t>
                      </m:r>
                      <m:r>
                        <a:rPr lang="de-DE" sz="2000" b="1" i="1"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sz="2000" b="1" i="1">
                          <a:latin typeface="Cambria Math"/>
                          <a:ea typeface="Cambria Math"/>
                        </a:rPr>
                        <m:t> % 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𝑓𝑜𝑟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𝐺𝐻𝑍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𝑠𝑡𝑎𝑡𝑒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sz="2000" i="1" dirty="0" smtClean="0"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>
                          <a:latin typeface="Cambria Math"/>
                        </a:rPr>
                        <m:t>𝑭</m:t>
                      </m:r>
                      <m:r>
                        <a:rPr lang="de-DE" sz="2000" b="1" i="1">
                          <a:latin typeface="Cambria Math"/>
                        </a:rPr>
                        <m:t>=</m:t>
                      </m:r>
                      <m:r>
                        <a:rPr lang="de-DE" sz="2000" b="1" i="1">
                          <a:latin typeface="Cambria Math"/>
                        </a:rPr>
                        <m:t>𝟖𝟓</m:t>
                      </m:r>
                      <m:r>
                        <a:rPr lang="de-DE" sz="2000" b="1" i="1">
                          <a:latin typeface="Cambria Math"/>
                        </a:rPr>
                        <m:t> ±</m:t>
                      </m:r>
                      <m:r>
                        <a:rPr lang="de-DE" sz="2000" b="1" i="1"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de-DE" sz="2000" b="1" i="1">
                          <a:latin typeface="Cambria Math"/>
                          <a:ea typeface="Cambria Math"/>
                        </a:rPr>
                        <m:t> % 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𝑓𝑜𝑟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000" i="1">
                          <a:latin typeface="Cambria Math"/>
                          <a:ea typeface="Cambria Math"/>
                        </a:rPr>
                        <m:t>𝑠𝑡𝑎𝑡𝑒</m:t>
                      </m:r>
                    </m:oMath>
                  </m:oMathPara>
                </a14:m>
                <a:endParaRPr lang="de-DE" sz="2000" dirty="0"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609" y="5323929"/>
                <a:ext cx="3834731" cy="707886"/>
              </a:xfrm>
              <a:prstGeom prst="rect">
                <a:avLst/>
              </a:prstGeom>
              <a:blipFill rotWithShape="0">
                <a:blip r:embed="rId4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1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41" y="464795"/>
            <a:ext cx="7886700" cy="994172"/>
          </a:xfrm>
        </p:spPr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error correction</a:t>
            </a:r>
            <a:endParaRPr lang="de-DE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822582"/>
            <a:ext cx="3700463" cy="182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70" y="2785311"/>
            <a:ext cx="3872850" cy="248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6" y="1709977"/>
            <a:ext cx="4618850" cy="177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892969" y="3128962"/>
            <a:ext cx="2705474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36627" y="3128962"/>
            <a:ext cx="328179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060852" y="5572541"/>
            <a:ext cx="3452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506, 7487 (2014)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Moore’s 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5300" y="1688690"/>
            <a:ext cx="86487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Moore</a:t>
            </a:r>
            <a:r>
              <a:rPr lang="en-US" altLang="en-US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‘</a:t>
            </a:r>
            <a:r>
              <a:rPr lang="en-US" altLang="zh-CN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 law is the observation that over the history of computing hardware, the number of transistors on integrated circuits doubles approximately every 18</a:t>
            </a:r>
            <a:r>
              <a:rPr lang="zh-CN" altLang="en-US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months</a:t>
            </a:r>
            <a:r>
              <a:rPr lang="zh-CN" altLang="en-US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altLang="zh-CN" sz="2400" b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pic>
        <p:nvPicPr>
          <p:cNvPr id="16386" name="Picture 2" descr="photo of Gordon Mo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2" y="2888840"/>
            <a:ext cx="1772535" cy="24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1608" y="5407742"/>
            <a:ext cx="2362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rgbClr val="000000"/>
                </a:solidFill>
              </a:rPr>
              <a:t>Gordon E. Moore</a:t>
            </a:r>
            <a:r>
              <a:rPr lang="en-US" altLang="zh-CN" sz="2000" b="0" dirty="0">
                <a:solidFill>
                  <a:srgbClr val="000000"/>
                </a:solidFill>
                <a:latin typeface="Helvetica" panose="020B0604020202020204" pitchFamily="34" charset="0"/>
              </a:rPr>
              <a:t> (Intel 1965)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619" y="2881576"/>
            <a:ext cx="4243031" cy="31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nuclear spins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79E70-C472-4BD2-96A4-96945F744AD6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7" y="2242622"/>
            <a:ext cx="8654354" cy="33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zh-CN">
              <a:solidFill>
                <a:srgbClr val="0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43075" y="1873363"/>
            <a:ext cx="7590796" cy="3876842"/>
            <a:chOff x="319990" y="2254908"/>
            <a:chExt cx="5804185" cy="2765424"/>
          </a:xfrm>
        </p:grpSpPr>
        <p:grpSp>
          <p:nvGrpSpPr>
            <p:cNvPr id="28" name="组合 27"/>
            <p:cNvGrpSpPr/>
            <p:nvPr/>
          </p:nvGrpSpPr>
          <p:grpSpPr>
            <a:xfrm>
              <a:off x="1831287" y="2455847"/>
              <a:ext cx="2426373" cy="2192421"/>
              <a:chOff x="4299284" y="4205712"/>
              <a:chExt cx="2205794" cy="219242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999790" y="4898189"/>
                <a:ext cx="770021" cy="796758"/>
              </a:xfrm>
              <a:prstGeom prst="ellipse">
                <a:avLst/>
              </a:prstGeom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 rot="19551212">
                <a:off x="4299284" y="4890168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 rot="12695706">
                <a:off x="4312657" y="4919579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 rot="16200000">
                <a:off x="4299289" y="4900870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 rot="16200000">
                <a:off x="4299290" y="4900870"/>
                <a:ext cx="2192421" cy="802106"/>
              </a:xfrm>
              <a:prstGeom prst="ellipse">
                <a:avLst/>
              </a:pr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308293" y="2254908"/>
              <a:ext cx="1423556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Initialization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432297" y="4691018"/>
              <a:ext cx="1334595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Readout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251245" y="3148115"/>
              <a:ext cx="1872930" cy="28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Universal Control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10800000">
              <a:off x="1950010" y="3113172"/>
              <a:ext cx="2192421" cy="882316"/>
            </a:xfrm>
            <a:prstGeom prst="ellipse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262583" y="4044760"/>
              <a:ext cx="121621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Coherence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45823" y="3990826"/>
              <a:ext cx="161693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Info exchange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19990" y="3265007"/>
              <a:ext cx="1707554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Info transmit 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9246" y="2542341"/>
              <a:ext cx="1320760" cy="32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Scalability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8346" y="3281218"/>
            <a:ext cx="934865" cy="826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 transmit &amp; exchange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3492" y="4299924"/>
            <a:ext cx="6851297" cy="1878454"/>
          </a:xfrm>
          <a:prstGeom prst="rect">
            <a:avLst/>
          </a:prstGeom>
          <a:solidFill>
            <a:schemeClr val="accent6">
              <a:lumMod val="40000"/>
              <a:lumOff val="6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5083" y="530357"/>
            <a:ext cx="7886700" cy="994172"/>
          </a:xfrm>
        </p:spPr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997734"/>
            <a:ext cx="2429693" cy="22331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72892" y="4230445"/>
            <a:ext cx="37310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node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Register</a:t>
            </a:r>
          </a:p>
          <a:p>
            <a:pPr marL="900113" lvl="2" indent="-214313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error correction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Memory</a:t>
            </a:r>
          </a:p>
          <a:p>
            <a:pPr marL="900113" lvl="2" indent="-214313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Interface</a:t>
            </a:r>
          </a:p>
          <a:p>
            <a:pPr marL="900113" lvl="2" indent="-214313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33695" y="4440546"/>
            <a:ext cx="220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Channel</a:t>
            </a:r>
          </a:p>
          <a:p>
            <a:pPr marL="557213" lvl="1" indent="-214313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loss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102576" y="1615824"/>
            <a:ext cx="4927585" cy="2677779"/>
            <a:chOff x="4195764" y="992025"/>
            <a:chExt cx="6570113" cy="3570371"/>
          </a:xfrm>
        </p:grpSpPr>
        <p:sp>
          <p:nvSpPr>
            <p:cNvPr id="9" name="文本框 8"/>
            <p:cNvSpPr txBox="1"/>
            <p:nvPr/>
          </p:nvSpPr>
          <p:spPr>
            <a:xfrm>
              <a:off x="4195764" y="1305782"/>
              <a:ext cx="4809518" cy="2985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Ø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Secure quantum communication</a:t>
              </a:r>
            </a:p>
            <a:p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14313" indent="-214313">
                <a:buFont typeface="Wingdings" panose="05000000000000000000" pitchFamily="2" charset="2"/>
                <a:buChar char="Ø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Quantum computing </a:t>
              </a:r>
            </a:p>
            <a:p>
              <a:pPr marL="214313" indent="-214313">
                <a:buFont typeface="Wingdings" panose="05000000000000000000" pitchFamily="2" charset="2"/>
                <a:buChar char="Ø"/>
              </a:pP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14313" indent="-214313">
                <a:buFont typeface="Wingdings" panose="05000000000000000000" pitchFamily="2" charset="2"/>
                <a:buChar char="Ø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Quantum simulation</a:t>
              </a:r>
            </a:p>
            <a:p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14313" indent="-214313">
                <a:buFont typeface="Wingdings" panose="05000000000000000000" pitchFamily="2" charset="2"/>
                <a:buChar char="Ø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endParaRPr lang="en-US" altLang="zh-CN" sz="1350" dirty="0"/>
            </a:p>
          </p:txBody>
        </p:sp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8192" y="992025"/>
              <a:ext cx="1237685" cy="1152292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148" y="3321977"/>
              <a:ext cx="1066145" cy="1240419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061" y="2174576"/>
              <a:ext cx="1862077" cy="1107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7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32" y="280088"/>
            <a:ext cx="8001000" cy="1216025"/>
          </a:xfrm>
        </p:spPr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 center based quantum network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38" y="2411219"/>
            <a:ext cx="964202" cy="78924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680902" y="2727688"/>
            <a:ext cx="1750423" cy="875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48891" y="2740751"/>
            <a:ext cx="741545" cy="955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435360" y="2619344"/>
            <a:ext cx="156754" cy="156754"/>
            <a:chOff x="4730803" y="1827008"/>
            <a:chExt cx="209005" cy="209005"/>
          </a:xfrm>
        </p:grpSpPr>
        <p:sp>
          <p:nvSpPr>
            <p:cNvPr id="7" name="Explosion 1 6"/>
            <p:cNvSpPr/>
            <p:nvPr/>
          </p:nvSpPr>
          <p:spPr>
            <a:xfrm>
              <a:off x="4730803" y="1827008"/>
              <a:ext cx="209005" cy="209005"/>
            </a:xfrm>
            <a:prstGeom prst="irregularSeal1">
              <a:avLst/>
            </a:prstGeom>
            <a:solidFill>
              <a:srgbClr val="EF5E41"/>
            </a:solidFill>
            <a:ln>
              <a:solidFill>
                <a:srgbClr val="FF0000"/>
              </a:solidFill>
            </a:ln>
            <a:effectLst>
              <a:glow rad="63500">
                <a:srgbClr val="FF0000">
                  <a:alpha val="3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4801498" y="1896420"/>
              <a:ext cx="69668" cy="69668"/>
            </a:xfrm>
            <a:prstGeom prst="flowChartConnector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00" y="3650658"/>
            <a:ext cx="2973462" cy="19078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27" y="4433820"/>
            <a:ext cx="964202" cy="78924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297150" y="4670037"/>
            <a:ext cx="156754" cy="156754"/>
            <a:chOff x="4730803" y="1827008"/>
            <a:chExt cx="209005" cy="209005"/>
          </a:xfrm>
        </p:grpSpPr>
        <p:sp>
          <p:nvSpPr>
            <p:cNvPr id="26" name="Explosion 1 25"/>
            <p:cNvSpPr/>
            <p:nvPr/>
          </p:nvSpPr>
          <p:spPr>
            <a:xfrm>
              <a:off x="4730803" y="1827008"/>
              <a:ext cx="209005" cy="209005"/>
            </a:xfrm>
            <a:prstGeom prst="irregularSeal1">
              <a:avLst/>
            </a:prstGeom>
            <a:solidFill>
              <a:srgbClr val="EF5E41"/>
            </a:solidFill>
            <a:ln>
              <a:solidFill>
                <a:srgbClr val="FF0000"/>
              </a:solidFill>
            </a:ln>
            <a:effectLst>
              <a:glow rad="63500">
                <a:srgbClr val="FF0000">
                  <a:alpha val="3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4801498" y="1896420"/>
              <a:ext cx="69668" cy="69668"/>
            </a:xfrm>
            <a:prstGeom prst="flowChartConnector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04" y="3399987"/>
            <a:ext cx="2859396" cy="183464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5531547" y="3953346"/>
            <a:ext cx="668824" cy="619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489726" y="4821993"/>
            <a:ext cx="945131" cy="54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918640" y="2697529"/>
            <a:ext cx="2462542" cy="1736291"/>
            <a:chOff x="4177421" y="2418870"/>
            <a:chExt cx="3283389" cy="231505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177421" y="2418870"/>
              <a:ext cx="27432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372974" y="2418870"/>
              <a:ext cx="1085850" cy="10933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6374960" y="2492620"/>
              <a:ext cx="1085850" cy="10933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6367421" y="2577117"/>
              <a:ext cx="1085850" cy="10933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58824" y="2917916"/>
              <a:ext cx="0" cy="1816009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2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91412" y="2315653"/>
            <a:ext cx="1686318" cy="1131882"/>
            <a:chOff x="3487148" y="2368598"/>
            <a:chExt cx="1489118" cy="1017552"/>
          </a:xfrm>
        </p:grpSpPr>
        <p:cxnSp>
          <p:nvCxnSpPr>
            <p:cNvPr id="6" name="Gerade Verbindung mit Pfeil 33"/>
            <p:cNvCxnSpPr/>
            <p:nvPr/>
          </p:nvCxnSpPr>
          <p:spPr bwMode="auto">
            <a:xfrm rot="10800000">
              <a:off x="3923379" y="2482207"/>
              <a:ext cx="785692" cy="6368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34"/>
            <p:cNvCxnSpPr/>
            <p:nvPr/>
          </p:nvCxnSpPr>
          <p:spPr bwMode="auto">
            <a:xfrm flipV="1">
              <a:off x="3799322" y="2482207"/>
              <a:ext cx="785692" cy="6368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41"/>
            <p:cNvGrpSpPr/>
            <p:nvPr/>
          </p:nvGrpSpPr>
          <p:grpSpPr bwMode="auto">
            <a:xfrm rot="10800000">
              <a:off x="4543300" y="2368598"/>
              <a:ext cx="138146" cy="149662"/>
              <a:chOff x="5450305" y="5287181"/>
              <a:chExt cx="238627" cy="284962"/>
            </a:xfrm>
            <a:scene3d>
              <a:camera prst="orthographicFront">
                <a:rot lat="0" lon="0" rev="13800000"/>
              </a:camera>
              <a:lightRig rig="threePt" dir="t"/>
            </a:scene3d>
          </p:grpSpPr>
          <p:sp>
            <p:nvSpPr>
              <p:cNvPr id="30" name="Freihandform 36"/>
              <p:cNvSpPr/>
              <p:nvPr/>
            </p:nvSpPr>
            <p:spPr>
              <a:xfrm>
                <a:off x="5450305" y="5293895"/>
                <a:ext cx="238627" cy="264694"/>
              </a:xfrm>
              <a:custGeom>
                <a:avLst/>
                <a:gdLst>
                  <a:gd name="connsiteX0" fmla="*/ 12032 w 238627"/>
                  <a:gd name="connsiteY0" fmla="*/ 0 h 264694"/>
                  <a:gd name="connsiteX1" fmla="*/ 204537 w 238627"/>
                  <a:gd name="connsiteY1" fmla="*/ 72189 h 264694"/>
                  <a:gd name="connsiteX2" fmla="*/ 204537 w 238627"/>
                  <a:gd name="connsiteY2" fmla="*/ 180473 h 264694"/>
                  <a:gd name="connsiteX3" fmla="*/ 0 w 238627"/>
                  <a:gd name="connsiteY3" fmla="*/ 264694 h 264694"/>
                  <a:gd name="connsiteX4" fmla="*/ 0 w 238627"/>
                  <a:gd name="connsiteY4" fmla="*/ 264694 h 264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627" h="264694">
                    <a:moveTo>
                      <a:pt x="12032" y="0"/>
                    </a:moveTo>
                    <a:cubicBezTo>
                      <a:pt x="92242" y="21055"/>
                      <a:pt x="172453" y="42110"/>
                      <a:pt x="204537" y="72189"/>
                    </a:cubicBezTo>
                    <a:cubicBezTo>
                      <a:pt x="236621" y="102268"/>
                      <a:pt x="238627" y="148389"/>
                      <a:pt x="204537" y="180473"/>
                    </a:cubicBezTo>
                    <a:cubicBezTo>
                      <a:pt x="170448" y="212557"/>
                      <a:pt x="0" y="264694"/>
                      <a:pt x="0" y="264694"/>
                    </a:cubicBezTo>
                    <a:lnTo>
                      <a:pt x="0" y="26469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350"/>
              </a:p>
            </p:txBody>
          </p:sp>
          <p:cxnSp>
            <p:nvCxnSpPr>
              <p:cNvPr id="31" name="Gerade Verbindung 37"/>
              <p:cNvCxnSpPr/>
              <p:nvPr/>
            </p:nvCxnSpPr>
            <p:spPr>
              <a:xfrm rot="5400000">
                <a:off x="5311237" y="5429264"/>
                <a:ext cx="284962" cy="7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43"/>
            <p:cNvGrpSpPr/>
            <p:nvPr/>
          </p:nvGrpSpPr>
          <p:grpSpPr bwMode="auto">
            <a:xfrm rot="10800000">
              <a:off x="3798874" y="2369013"/>
              <a:ext cx="138146" cy="149662"/>
              <a:chOff x="5450305" y="5287181"/>
              <a:chExt cx="238627" cy="284962"/>
            </a:xfrm>
            <a:scene3d>
              <a:camera prst="orthographicFront">
                <a:rot lat="0" lon="0" rev="19200000"/>
              </a:camera>
              <a:lightRig rig="threePt" dir="t"/>
            </a:scene3d>
          </p:grpSpPr>
          <p:sp>
            <p:nvSpPr>
              <p:cNvPr id="28" name="Freihandform 39"/>
              <p:cNvSpPr/>
              <p:nvPr/>
            </p:nvSpPr>
            <p:spPr>
              <a:xfrm>
                <a:off x="5450305" y="5293895"/>
                <a:ext cx="238627" cy="264694"/>
              </a:xfrm>
              <a:custGeom>
                <a:avLst/>
                <a:gdLst>
                  <a:gd name="connsiteX0" fmla="*/ 12032 w 238627"/>
                  <a:gd name="connsiteY0" fmla="*/ 0 h 264694"/>
                  <a:gd name="connsiteX1" fmla="*/ 204537 w 238627"/>
                  <a:gd name="connsiteY1" fmla="*/ 72189 h 264694"/>
                  <a:gd name="connsiteX2" fmla="*/ 204537 w 238627"/>
                  <a:gd name="connsiteY2" fmla="*/ 180473 h 264694"/>
                  <a:gd name="connsiteX3" fmla="*/ 0 w 238627"/>
                  <a:gd name="connsiteY3" fmla="*/ 264694 h 264694"/>
                  <a:gd name="connsiteX4" fmla="*/ 0 w 238627"/>
                  <a:gd name="connsiteY4" fmla="*/ 264694 h 264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627" h="264694">
                    <a:moveTo>
                      <a:pt x="12032" y="0"/>
                    </a:moveTo>
                    <a:cubicBezTo>
                      <a:pt x="92242" y="21055"/>
                      <a:pt x="172453" y="42110"/>
                      <a:pt x="204537" y="72189"/>
                    </a:cubicBezTo>
                    <a:cubicBezTo>
                      <a:pt x="236621" y="102268"/>
                      <a:pt x="238627" y="148389"/>
                      <a:pt x="204537" y="180473"/>
                    </a:cubicBezTo>
                    <a:cubicBezTo>
                      <a:pt x="170448" y="212557"/>
                      <a:pt x="0" y="264694"/>
                      <a:pt x="0" y="264694"/>
                    </a:cubicBezTo>
                    <a:lnTo>
                      <a:pt x="0" y="26469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350"/>
              </a:p>
            </p:txBody>
          </p:sp>
          <p:cxnSp>
            <p:nvCxnSpPr>
              <p:cNvPr id="29" name="Gerade Verbindung 40"/>
              <p:cNvCxnSpPr/>
              <p:nvPr/>
            </p:nvCxnSpPr>
            <p:spPr>
              <a:xfrm rot="5400000">
                <a:off x="5311237" y="5429264"/>
                <a:ext cx="284962" cy="7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hteck 41"/>
            <p:cNvSpPr/>
            <p:nvPr/>
          </p:nvSpPr>
          <p:spPr bwMode="auto">
            <a:xfrm rot="10800000">
              <a:off x="4210089" y="2594439"/>
              <a:ext cx="96489" cy="30015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350"/>
            </a:p>
          </p:txBody>
        </p:sp>
        <p:grpSp>
          <p:nvGrpSpPr>
            <p:cNvPr id="54" name="Group 53"/>
            <p:cNvGrpSpPr/>
            <p:nvPr/>
          </p:nvGrpSpPr>
          <p:grpSpPr>
            <a:xfrm rot="20966876">
              <a:off x="3487148" y="3188126"/>
              <a:ext cx="365760" cy="198024"/>
              <a:chOff x="1202376" y="1315052"/>
              <a:chExt cx="365760" cy="198024"/>
            </a:xfrm>
          </p:grpSpPr>
          <p:sp>
            <p:nvSpPr>
              <p:cNvPr id="64" name="Right Arrow 63"/>
              <p:cNvSpPr/>
              <p:nvPr/>
            </p:nvSpPr>
            <p:spPr>
              <a:xfrm rot="19262630" flipV="1">
                <a:off x="1202376" y="1315052"/>
                <a:ext cx="365760" cy="18288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272097" y="1330196"/>
                <a:ext cx="182880" cy="182880"/>
              </a:xfrm>
              <a:prstGeom prst="ellipse">
                <a:avLst/>
              </a:prstGeom>
              <a:gradFill>
                <a:gsLst>
                  <a:gs pos="46000">
                    <a:srgbClr val="4BACC6">
                      <a:lumMod val="75000"/>
                      <a:alpha val="60000"/>
                    </a:srgbClr>
                  </a:gs>
                  <a:gs pos="15000">
                    <a:srgbClr val="4BACC6">
                      <a:lumMod val="40000"/>
                      <a:lumOff val="60000"/>
                    </a:srgbClr>
                  </a:gs>
                  <a:gs pos="98000">
                    <a:srgbClr val="4BACC6">
                      <a:lumMod val="5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 rot="13919379">
              <a:off x="4689001" y="3093222"/>
              <a:ext cx="208770" cy="365760"/>
              <a:chOff x="1665704" y="1782634"/>
              <a:chExt cx="208770" cy="365760"/>
            </a:xfrm>
          </p:grpSpPr>
          <p:sp>
            <p:nvSpPr>
              <p:cNvPr id="58" name="Right Arrow 57"/>
              <p:cNvSpPr/>
              <p:nvPr/>
            </p:nvSpPr>
            <p:spPr>
              <a:xfrm rot="18030517" flipV="1">
                <a:off x="1600154" y="1874074"/>
                <a:ext cx="365760" cy="18288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>
                <a:gsLst>
                  <a:gs pos="45000">
                    <a:srgbClr val="EEECE1">
                      <a:lumMod val="50000"/>
                    </a:srgbClr>
                  </a:gs>
                  <a:gs pos="15000">
                    <a:srgbClr val="EEECE1">
                      <a:lumMod val="90000"/>
                    </a:srgbClr>
                  </a:gs>
                  <a:gs pos="98000">
                    <a:srgbClr val="EEECE1">
                      <a:lumMod val="1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65704" y="1906312"/>
                <a:ext cx="182880" cy="182880"/>
              </a:xfrm>
              <a:prstGeom prst="ellipse">
                <a:avLst/>
              </a:prstGeom>
              <a:gradFill>
                <a:gsLst>
                  <a:gs pos="45000">
                    <a:srgbClr val="EEECE1">
                      <a:lumMod val="50000"/>
                    </a:srgbClr>
                  </a:gs>
                  <a:gs pos="15000">
                    <a:srgbClr val="EEECE1">
                      <a:lumMod val="90000"/>
                    </a:srgbClr>
                  </a:gs>
                  <a:gs pos="98000">
                    <a:srgbClr val="EEECE1">
                      <a:lumMod val="1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1493849" y="1696703"/>
            <a:ext cx="18976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/>
              <a:t>基于光子发射</a:t>
            </a:r>
            <a:endParaRPr lang="en-GB" sz="1500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351072" y="4354504"/>
            <a:ext cx="2379771" cy="1687950"/>
            <a:chOff x="6731600" y="1721084"/>
            <a:chExt cx="2530145" cy="1670417"/>
          </a:xfrm>
        </p:grpSpPr>
        <p:grpSp>
          <p:nvGrpSpPr>
            <p:cNvPr id="47" name="Group 46"/>
            <p:cNvGrpSpPr/>
            <p:nvPr/>
          </p:nvGrpSpPr>
          <p:grpSpPr>
            <a:xfrm>
              <a:off x="7265929" y="2276810"/>
              <a:ext cx="1434935" cy="429892"/>
              <a:chOff x="1599584" y="4625127"/>
              <a:chExt cx="1219200" cy="327824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691419" y="4625127"/>
                <a:ext cx="1058091" cy="327824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99584" y="4662174"/>
                <a:ext cx="1219200" cy="28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black"/>
                    </a:solidFill>
                  </a:rPr>
                  <a:t>纠缠光子源</a:t>
                </a:r>
                <a:endParaRPr lang="en-GB" sz="1200" b="1" kern="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50" name="Straight Arrow Connector 49"/>
            <p:cNvCxnSpPr/>
            <p:nvPr/>
          </p:nvCxnSpPr>
          <p:spPr>
            <a:xfrm flipH="1">
              <a:off x="7028130" y="2713703"/>
              <a:ext cx="635604" cy="38322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>
            <a:xfrm>
              <a:off x="8323529" y="2713704"/>
              <a:ext cx="541040" cy="37451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grpSp>
          <p:nvGrpSpPr>
            <p:cNvPr id="66" name="Group 65"/>
            <p:cNvGrpSpPr/>
            <p:nvPr/>
          </p:nvGrpSpPr>
          <p:grpSpPr>
            <a:xfrm rot="20966876">
              <a:off x="6799521" y="3193477"/>
              <a:ext cx="365760" cy="198024"/>
              <a:chOff x="1202376" y="1315052"/>
              <a:chExt cx="365760" cy="198024"/>
            </a:xfrm>
          </p:grpSpPr>
          <p:sp>
            <p:nvSpPr>
              <p:cNvPr id="67" name="Right Arrow 66"/>
              <p:cNvSpPr/>
              <p:nvPr/>
            </p:nvSpPr>
            <p:spPr>
              <a:xfrm rot="19262630" flipV="1">
                <a:off x="1202376" y="1315052"/>
                <a:ext cx="365760" cy="18288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72097" y="1330196"/>
                <a:ext cx="182880" cy="182880"/>
              </a:xfrm>
              <a:prstGeom prst="ellipse">
                <a:avLst/>
              </a:prstGeom>
              <a:gradFill>
                <a:gsLst>
                  <a:gs pos="46000">
                    <a:srgbClr val="4BACC6">
                      <a:lumMod val="75000"/>
                      <a:alpha val="60000"/>
                    </a:srgbClr>
                  </a:gs>
                  <a:gs pos="15000">
                    <a:srgbClr val="4BACC6">
                      <a:lumMod val="40000"/>
                      <a:lumOff val="60000"/>
                    </a:srgbClr>
                  </a:gs>
                  <a:gs pos="98000">
                    <a:srgbClr val="4BACC6">
                      <a:lumMod val="5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3919379">
              <a:off x="8800551" y="3098573"/>
              <a:ext cx="208770" cy="365760"/>
              <a:chOff x="1665704" y="1782634"/>
              <a:chExt cx="208770" cy="365760"/>
            </a:xfrm>
          </p:grpSpPr>
          <p:sp>
            <p:nvSpPr>
              <p:cNvPr id="70" name="Right Arrow 69"/>
              <p:cNvSpPr/>
              <p:nvPr/>
            </p:nvSpPr>
            <p:spPr>
              <a:xfrm rot="18030517" flipV="1">
                <a:off x="1600154" y="1874074"/>
                <a:ext cx="365760" cy="18288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>
                <a:gsLst>
                  <a:gs pos="45000">
                    <a:srgbClr val="EEECE1">
                      <a:lumMod val="50000"/>
                    </a:srgbClr>
                  </a:gs>
                  <a:gs pos="15000">
                    <a:srgbClr val="EEECE1">
                      <a:lumMod val="90000"/>
                    </a:srgbClr>
                  </a:gs>
                  <a:gs pos="98000">
                    <a:srgbClr val="EEECE1">
                      <a:lumMod val="1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665704" y="1906312"/>
                <a:ext cx="182880" cy="182880"/>
              </a:xfrm>
              <a:prstGeom prst="ellipse">
                <a:avLst/>
              </a:prstGeom>
              <a:gradFill>
                <a:gsLst>
                  <a:gs pos="45000">
                    <a:srgbClr val="EEECE1">
                      <a:lumMod val="50000"/>
                    </a:srgbClr>
                  </a:gs>
                  <a:gs pos="15000">
                    <a:srgbClr val="EEECE1">
                      <a:lumMod val="90000"/>
                    </a:srgbClr>
                  </a:gs>
                  <a:gs pos="98000">
                    <a:srgbClr val="EEECE1">
                      <a:lumMod val="1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6731600" y="1721084"/>
              <a:ext cx="25301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/>
                <a:t>基于光子吸收</a:t>
              </a:r>
              <a:endParaRPr lang="en-GB" sz="15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328979" y="1918318"/>
            <a:ext cx="1931873" cy="644891"/>
            <a:chOff x="4872326" y="4063131"/>
            <a:chExt cx="2575830" cy="859855"/>
          </a:xfrm>
        </p:grpSpPr>
        <p:grpSp>
          <p:nvGrpSpPr>
            <p:cNvPr id="72" name="Group 71"/>
            <p:cNvGrpSpPr/>
            <p:nvPr/>
          </p:nvGrpSpPr>
          <p:grpSpPr>
            <a:xfrm rot="20966876">
              <a:off x="4872326" y="4724962"/>
              <a:ext cx="365760" cy="198024"/>
              <a:chOff x="1202376" y="1315052"/>
              <a:chExt cx="365760" cy="198024"/>
            </a:xfrm>
          </p:grpSpPr>
          <p:sp>
            <p:nvSpPr>
              <p:cNvPr id="73" name="Right Arrow 72"/>
              <p:cNvSpPr/>
              <p:nvPr/>
            </p:nvSpPr>
            <p:spPr>
              <a:xfrm rot="19262630" flipV="1">
                <a:off x="1202376" y="1315052"/>
                <a:ext cx="365760" cy="18288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272097" y="1330196"/>
                <a:ext cx="182880" cy="182880"/>
              </a:xfrm>
              <a:prstGeom prst="ellipse">
                <a:avLst/>
              </a:prstGeom>
              <a:gradFill>
                <a:gsLst>
                  <a:gs pos="46000">
                    <a:srgbClr val="4BACC6">
                      <a:lumMod val="75000"/>
                      <a:alpha val="60000"/>
                    </a:srgbClr>
                  </a:gs>
                  <a:gs pos="15000">
                    <a:srgbClr val="4BACC6">
                      <a:lumMod val="40000"/>
                      <a:lumOff val="60000"/>
                    </a:srgbClr>
                  </a:gs>
                  <a:gs pos="98000">
                    <a:srgbClr val="4BACC6">
                      <a:lumMod val="5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 rot="13919379">
              <a:off x="7160891" y="4630058"/>
              <a:ext cx="208770" cy="365760"/>
              <a:chOff x="1665704" y="1782634"/>
              <a:chExt cx="208770" cy="365760"/>
            </a:xfrm>
          </p:grpSpPr>
          <p:sp>
            <p:nvSpPr>
              <p:cNvPr id="76" name="Right Arrow 75"/>
              <p:cNvSpPr/>
              <p:nvPr/>
            </p:nvSpPr>
            <p:spPr>
              <a:xfrm rot="18030517" flipV="1">
                <a:off x="1600154" y="1874074"/>
                <a:ext cx="365760" cy="18288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>
                <a:gsLst>
                  <a:gs pos="45000">
                    <a:srgbClr val="EEECE1">
                      <a:lumMod val="50000"/>
                    </a:srgbClr>
                  </a:gs>
                  <a:gs pos="15000">
                    <a:srgbClr val="EEECE1">
                      <a:lumMod val="90000"/>
                    </a:srgbClr>
                  </a:gs>
                  <a:gs pos="98000">
                    <a:srgbClr val="EEECE1">
                      <a:lumMod val="1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665704" y="1906312"/>
                <a:ext cx="182880" cy="182880"/>
              </a:xfrm>
              <a:prstGeom prst="ellipse">
                <a:avLst/>
              </a:prstGeom>
              <a:gradFill>
                <a:gsLst>
                  <a:gs pos="45000">
                    <a:srgbClr val="EEECE1">
                      <a:lumMod val="50000"/>
                    </a:srgbClr>
                  </a:gs>
                  <a:gs pos="15000">
                    <a:srgbClr val="EEECE1">
                      <a:lumMod val="90000"/>
                    </a:srgbClr>
                  </a:gs>
                  <a:gs pos="98000">
                    <a:srgbClr val="EEECE1">
                      <a:lumMod val="1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4928602" y="4063131"/>
              <a:ext cx="25134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/>
                <a:t>发射与吸收相结合</a:t>
              </a:r>
              <a:endParaRPr lang="en-GB" sz="1500" b="1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5485935" y="4802739"/>
              <a:ext cx="136661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stealth" w="lg" len="lg"/>
            </a:ln>
            <a:effectLst/>
          </p:spPr>
        </p:cxnSp>
      </p:grpSp>
      <p:sp>
        <p:nvSpPr>
          <p:cNvPr id="41" name="TextBox 40"/>
          <p:cNvSpPr txBox="1"/>
          <p:nvPr/>
        </p:nvSpPr>
        <p:spPr>
          <a:xfrm>
            <a:off x="4531985" y="4932508"/>
            <a:ext cx="43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关键需求</a:t>
            </a:r>
            <a:r>
              <a:rPr lang="en-US" altLang="zh-CN" b="1" dirty="0">
                <a:solidFill>
                  <a:srgbClr val="FF0000"/>
                </a:solidFill>
              </a:rPr>
              <a:t>: </a:t>
            </a:r>
            <a:r>
              <a:rPr lang="zh-CN" altLang="en-US" b="1" dirty="0">
                <a:solidFill>
                  <a:srgbClr val="FF0000"/>
                </a:solidFill>
              </a:rPr>
              <a:t>足够长相干时间的量子存储器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92725" y="995170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Ways to link remote nodes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98853" y="2026507"/>
            <a:ext cx="2446638" cy="1742303"/>
            <a:chOff x="1163737" y="4425170"/>
            <a:chExt cx="2700923" cy="1951611"/>
          </a:xfrm>
        </p:grpSpPr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737" y="4679837"/>
              <a:ext cx="2342108" cy="169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>
              <a:off x="3228984" y="4668951"/>
              <a:ext cx="635676" cy="792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32878" y="4425170"/>
              <a:ext cx="635676" cy="792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Rectangle 55"/>
            <p:cNvSpPr/>
            <p:nvPr/>
          </p:nvSpPr>
          <p:spPr>
            <a:xfrm rot="3600000">
              <a:off x="1182010" y="4691898"/>
              <a:ext cx="717089" cy="620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5090993" y="4240681"/>
            <a:ext cx="25795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Stephan Ritter, et al, Nature 4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1254" y="4624084"/>
            <a:ext cx="2309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latin typeface="+mj-ea"/>
                <a:ea typeface="+mj-ea"/>
              </a:rPr>
              <a:t>NV</a:t>
            </a:r>
            <a:r>
              <a:rPr lang="zh-CN" altLang="en-US" sz="1500" dirty="0">
                <a:latin typeface="+mj-ea"/>
                <a:ea typeface="+mj-ea"/>
              </a:rPr>
              <a:t>色心体系中还没有一种光子写入的方式</a:t>
            </a:r>
            <a:endParaRPr lang="en-US" sz="1500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56" y="2727843"/>
            <a:ext cx="4480919" cy="1459499"/>
          </a:xfrm>
          <a:prstGeom prst="rect">
            <a:avLst/>
          </a:prstGeom>
        </p:spPr>
      </p:pic>
      <p:sp>
        <p:nvSpPr>
          <p:cNvPr id="61" name="Rectangle 59"/>
          <p:cNvSpPr/>
          <p:nvPr/>
        </p:nvSpPr>
        <p:spPr>
          <a:xfrm>
            <a:off x="581987" y="3891848"/>
            <a:ext cx="3347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Bernien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al, Nature 497, 86 (2013)</a:t>
            </a:r>
          </a:p>
        </p:txBody>
      </p:sp>
    </p:spTree>
    <p:extLst>
      <p:ext uri="{BB962C8B-B14F-4D97-AF65-F5344CB8AC3E}">
        <p14:creationId xmlns:p14="http://schemas.microsoft.com/office/powerpoint/2010/main" val="314216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1" grpId="0"/>
      <p:bldP spid="60" grpId="0"/>
      <p:bldP spid="3" grpId="0"/>
      <p:bldP spid="6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Box 1"/>
          <p:cNvSpPr txBox="1">
            <a:spLocks noChangeArrowheads="1"/>
          </p:cNvSpPr>
          <p:nvPr/>
        </p:nvSpPr>
        <p:spPr bwMode="auto">
          <a:xfrm>
            <a:off x="314334" y="929338"/>
            <a:ext cx="8829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Quantum teleportation like photon state storage 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79261" y="2155440"/>
            <a:ext cx="3711382" cy="3874658"/>
            <a:chOff x="269066" y="1360225"/>
            <a:chExt cx="4041882" cy="4397241"/>
          </a:xfrm>
        </p:grpSpPr>
        <p:grpSp>
          <p:nvGrpSpPr>
            <p:cNvPr id="4" name="组合 3"/>
            <p:cNvGrpSpPr/>
            <p:nvPr/>
          </p:nvGrpSpPr>
          <p:grpSpPr>
            <a:xfrm>
              <a:off x="269066" y="1986359"/>
              <a:ext cx="4041882" cy="3771107"/>
              <a:chOff x="738141" y="2076612"/>
              <a:chExt cx="4041882" cy="3771107"/>
            </a:xfrm>
          </p:grpSpPr>
          <p:sp>
            <p:nvSpPr>
              <p:cNvPr id="57" name="Rectangle 26"/>
              <p:cNvSpPr/>
              <p:nvPr/>
            </p:nvSpPr>
            <p:spPr>
              <a:xfrm>
                <a:off x="864640" y="2076612"/>
                <a:ext cx="3915383" cy="37711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TextBox 269"/>
              <p:cNvSpPr txBox="1"/>
              <p:nvPr/>
            </p:nvSpPr>
            <p:spPr>
              <a:xfrm>
                <a:off x="1798345" y="4577251"/>
                <a:ext cx="5017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60" name="Straight Connector 250"/>
              <p:cNvCxnSpPr/>
              <p:nvPr/>
            </p:nvCxnSpPr>
            <p:spPr>
              <a:xfrm rot="19623077" flipH="1">
                <a:off x="2443498" y="3993001"/>
                <a:ext cx="103687" cy="405928"/>
              </a:xfrm>
              <a:prstGeom prst="line">
                <a:avLst/>
              </a:prstGeom>
              <a:ln w="15875">
                <a:solidFill>
                  <a:srgbClr val="E2AC00">
                    <a:alpha val="5882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251"/>
              <p:cNvCxnSpPr/>
              <p:nvPr/>
            </p:nvCxnSpPr>
            <p:spPr>
              <a:xfrm>
                <a:off x="1599251" y="2740436"/>
                <a:ext cx="670671" cy="0"/>
              </a:xfrm>
              <a:prstGeom prst="line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TextBox 252"/>
                  <p:cNvSpPr txBox="1"/>
                  <p:nvPr/>
                </p:nvSpPr>
                <p:spPr>
                  <a:xfrm>
                    <a:off x="738141" y="2227859"/>
                    <a:ext cx="2772639" cy="43824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 =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↑↑</m:t>
                                      </m:r>
                                    </m:e>
                                  </m:d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CN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⨂</m:t>
                                      </m:r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CN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"/>
                                              <m:endChr m:val="⟩"/>
                                              <m:ctrlP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↓↓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63" name="TextBox 2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141" y="2227859"/>
                    <a:ext cx="2772639" cy="43824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719" t="-193651" r="-5276" b="-26349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4" name="Straight Connector 253"/>
              <p:cNvCxnSpPr/>
              <p:nvPr/>
            </p:nvCxnSpPr>
            <p:spPr>
              <a:xfrm>
                <a:off x="1397900" y="4469615"/>
                <a:ext cx="447876" cy="0"/>
              </a:xfrm>
              <a:prstGeom prst="line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254"/>
              <p:cNvCxnSpPr/>
              <p:nvPr/>
            </p:nvCxnSpPr>
            <p:spPr>
              <a:xfrm>
                <a:off x="2170981" y="4469615"/>
                <a:ext cx="447876" cy="0"/>
              </a:xfrm>
              <a:prstGeom prst="line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255"/>
                  <p:cNvSpPr txBox="1"/>
                  <p:nvPr/>
                </p:nvSpPr>
                <p:spPr>
                  <a:xfrm>
                    <a:off x="1175074" y="4459211"/>
                    <a:ext cx="816121" cy="1975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900" dirty="0"/>
                  </a:p>
                </p:txBody>
              </p:sp>
            </mc:Choice>
            <mc:Fallback xmlns="">
              <p:sp>
                <p:nvSpPr>
                  <p:cNvPr id="66" name="TextBox 2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5074" y="4459212"/>
                    <a:ext cx="796820" cy="19768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32824" t="-154545" r="-37405" b="-236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256"/>
                  <p:cNvSpPr txBox="1"/>
                  <p:nvPr/>
                </p:nvSpPr>
                <p:spPr>
                  <a:xfrm>
                    <a:off x="2086171" y="4478173"/>
                    <a:ext cx="796885" cy="1975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900" i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7" name="TextBox 2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86172" y="4478173"/>
                    <a:ext cx="795218" cy="19768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3846" t="-154545" r="-37692" b="-23636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257"/>
                  <p:cNvSpPr txBox="1"/>
                  <p:nvPr/>
                </p:nvSpPr>
                <p:spPr>
                  <a:xfrm>
                    <a:off x="1358828" y="3639292"/>
                    <a:ext cx="1357648" cy="2557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"/>
                              <m:ctrlPr>
                                <a:rPr lang="en-US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12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Box 2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8827" y="3639292"/>
                    <a:ext cx="1357648" cy="25577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22870" t="-159524" r="-32287" b="-2428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259"/>
                  <p:cNvSpPr txBox="1"/>
                  <p:nvPr/>
                </p:nvSpPr>
                <p:spPr>
                  <a:xfrm>
                    <a:off x="2565567" y="5436404"/>
                    <a:ext cx="1838965" cy="23408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69" name="TextBox 2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5568" y="5436405"/>
                    <a:ext cx="1822807" cy="23416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4047" t="-125641" r="-12709" b="-18974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Freeform 262"/>
              <p:cNvSpPr/>
              <p:nvPr/>
            </p:nvSpPr>
            <p:spPr>
              <a:xfrm rot="14578200" flipH="1">
                <a:off x="1544584" y="3938273"/>
                <a:ext cx="2702694" cy="176860"/>
              </a:xfrm>
              <a:custGeom>
                <a:avLst/>
                <a:gdLst>
                  <a:gd name="connsiteX0" fmla="*/ 0 w 647700"/>
                  <a:gd name="connsiteY0" fmla="*/ 191054 h 434502"/>
                  <a:gd name="connsiteX1" fmla="*/ 83344 w 647700"/>
                  <a:gd name="connsiteY1" fmla="*/ 191054 h 434502"/>
                  <a:gd name="connsiteX2" fmla="*/ 178594 w 647700"/>
                  <a:gd name="connsiteY2" fmla="*/ 5317 h 434502"/>
                  <a:gd name="connsiteX3" fmla="*/ 273844 w 647700"/>
                  <a:gd name="connsiteY3" fmla="*/ 429179 h 434502"/>
                  <a:gd name="connsiteX4" fmla="*/ 381000 w 647700"/>
                  <a:gd name="connsiteY4" fmla="*/ 554 h 434502"/>
                  <a:gd name="connsiteX5" fmla="*/ 481013 w 647700"/>
                  <a:gd name="connsiteY5" fmla="*/ 429179 h 434502"/>
                  <a:gd name="connsiteX6" fmla="*/ 552450 w 647700"/>
                  <a:gd name="connsiteY6" fmla="*/ 238679 h 434502"/>
                  <a:gd name="connsiteX7" fmla="*/ 647700 w 647700"/>
                  <a:gd name="connsiteY7" fmla="*/ 212485 h 43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7700" h="434502">
                    <a:moveTo>
                      <a:pt x="0" y="191054"/>
                    </a:moveTo>
                    <a:cubicBezTo>
                      <a:pt x="26789" y="206532"/>
                      <a:pt x="53579" y="222010"/>
                      <a:pt x="83344" y="191054"/>
                    </a:cubicBezTo>
                    <a:cubicBezTo>
                      <a:pt x="113109" y="160098"/>
                      <a:pt x="146844" y="-34371"/>
                      <a:pt x="178594" y="5317"/>
                    </a:cubicBezTo>
                    <a:cubicBezTo>
                      <a:pt x="210344" y="45004"/>
                      <a:pt x="240110" y="429973"/>
                      <a:pt x="273844" y="429179"/>
                    </a:cubicBezTo>
                    <a:cubicBezTo>
                      <a:pt x="307578" y="428385"/>
                      <a:pt x="346472" y="554"/>
                      <a:pt x="381000" y="554"/>
                    </a:cubicBezTo>
                    <a:cubicBezTo>
                      <a:pt x="415528" y="554"/>
                      <a:pt x="452438" y="389492"/>
                      <a:pt x="481013" y="429179"/>
                    </a:cubicBezTo>
                    <a:cubicBezTo>
                      <a:pt x="509588" y="468867"/>
                      <a:pt x="524669" y="274795"/>
                      <a:pt x="552450" y="238679"/>
                    </a:cubicBezTo>
                    <a:cubicBezTo>
                      <a:pt x="580231" y="202563"/>
                      <a:pt x="613965" y="207524"/>
                      <a:pt x="647700" y="212485"/>
                    </a:cubicBezTo>
                  </a:path>
                </a:pathLst>
              </a:custGeom>
              <a:noFill/>
              <a:ln w="222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/>
              </a:p>
            </p:txBody>
          </p:sp>
          <p:grpSp>
            <p:nvGrpSpPr>
              <p:cNvPr id="71" name="Group 40"/>
              <p:cNvGrpSpPr/>
              <p:nvPr/>
            </p:nvGrpSpPr>
            <p:grpSpPr>
              <a:xfrm>
                <a:off x="3018196" y="3794526"/>
                <a:ext cx="1417040" cy="305924"/>
                <a:chOff x="3380961" y="1057689"/>
                <a:chExt cx="1417040" cy="305924"/>
              </a:xfrm>
            </p:grpSpPr>
            <p:sp>
              <p:nvSpPr>
                <p:cNvPr id="72" name="Flowchart: Delay 260"/>
                <p:cNvSpPr/>
                <p:nvPr/>
              </p:nvSpPr>
              <p:spPr>
                <a:xfrm>
                  <a:off x="4179961" y="1088936"/>
                  <a:ext cx="267605" cy="233961"/>
                </a:xfrm>
                <a:prstGeom prst="flowChartDelay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sp>
              <p:nvSpPr>
                <p:cNvPr id="73" name="Freeform 261"/>
                <p:cNvSpPr/>
                <p:nvPr/>
              </p:nvSpPr>
              <p:spPr>
                <a:xfrm>
                  <a:off x="4459854" y="1187635"/>
                  <a:ext cx="338147" cy="135262"/>
                </a:xfrm>
                <a:custGeom>
                  <a:avLst/>
                  <a:gdLst>
                    <a:gd name="connsiteX0" fmla="*/ 0 w 526473"/>
                    <a:gd name="connsiteY0" fmla="*/ 19244 h 120844"/>
                    <a:gd name="connsiteX1" fmla="*/ 46182 w 526473"/>
                    <a:gd name="connsiteY1" fmla="*/ 772 h 120844"/>
                    <a:gd name="connsiteX2" fmla="*/ 129309 w 526473"/>
                    <a:gd name="connsiteY2" fmla="*/ 28481 h 120844"/>
                    <a:gd name="connsiteX3" fmla="*/ 175491 w 526473"/>
                    <a:gd name="connsiteY3" fmla="*/ 83899 h 120844"/>
                    <a:gd name="connsiteX4" fmla="*/ 203200 w 526473"/>
                    <a:gd name="connsiteY4" fmla="*/ 102372 h 120844"/>
                    <a:gd name="connsiteX5" fmla="*/ 258618 w 526473"/>
                    <a:gd name="connsiteY5" fmla="*/ 83899 h 120844"/>
                    <a:gd name="connsiteX6" fmla="*/ 286327 w 526473"/>
                    <a:gd name="connsiteY6" fmla="*/ 74662 h 120844"/>
                    <a:gd name="connsiteX7" fmla="*/ 397164 w 526473"/>
                    <a:gd name="connsiteY7" fmla="*/ 102372 h 120844"/>
                    <a:gd name="connsiteX8" fmla="*/ 452582 w 526473"/>
                    <a:gd name="connsiteY8" fmla="*/ 120844 h 120844"/>
                    <a:gd name="connsiteX9" fmla="*/ 526473 w 526473"/>
                    <a:gd name="connsiteY9" fmla="*/ 111608 h 120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6473" h="120844">
                      <a:moveTo>
                        <a:pt x="0" y="19244"/>
                      </a:moveTo>
                      <a:cubicBezTo>
                        <a:pt x="15394" y="13087"/>
                        <a:pt x="29670" y="2273"/>
                        <a:pt x="46182" y="772"/>
                      </a:cubicBezTo>
                      <a:cubicBezTo>
                        <a:pt x="89986" y="-3210"/>
                        <a:pt x="99393" y="8536"/>
                        <a:pt x="129309" y="28481"/>
                      </a:cubicBezTo>
                      <a:cubicBezTo>
                        <a:pt x="147473" y="55726"/>
                        <a:pt x="148822" y="61675"/>
                        <a:pt x="175491" y="83899"/>
                      </a:cubicBezTo>
                      <a:cubicBezTo>
                        <a:pt x="184019" y="91006"/>
                        <a:pt x="193964" y="96214"/>
                        <a:pt x="203200" y="102372"/>
                      </a:cubicBezTo>
                      <a:lnTo>
                        <a:pt x="258618" y="83899"/>
                      </a:lnTo>
                      <a:lnTo>
                        <a:pt x="286327" y="74662"/>
                      </a:lnTo>
                      <a:cubicBezTo>
                        <a:pt x="465732" y="94597"/>
                        <a:pt x="312317" y="64662"/>
                        <a:pt x="397164" y="102372"/>
                      </a:cubicBezTo>
                      <a:cubicBezTo>
                        <a:pt x="414958" y="110280"/>
                        <a:pt x="452582" y="120844"/>
                        <a:pt x="452582" y="120844"/>
                      </a:cubicBezTo>
                      <a:cubicBezTo>
                        <a:pt x="514074" y="110596"/>
                        <a:pt x="489273" y="111608"/>
                        <a:pt x="526473" y="11160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/>
                </a:p>
              </p:txBody>
            </p:sp>
            <p:grpSp>
              <p:nvGrpSpPr>
                <p:cNvPr id="74" name="Group 263"/>
                <p:cNvGrpSpPr/>
                <p:nvPr/>
              </p:nvGrpSpPr>
              <p:grpSpPr>
                <a:xfrm>
                  <a:off x="3380961" y="1057689"/>
                  <a:ext cx="749468" cy="305924"/>
                  <a:chOff x="4000248" y="3172756"/>
                  <a:chExt cx="723901" cy="434502"/>
                </a:xfrm>
              </p:grpSpPr>
              <p:sp>
                <p:nvSpPr>
                  <p:cNvPr id="75" name="Freeform 280"/>
                  <p:cNvSpPr/>
                  <p:nvPr/>
                </p:nvSpPr>
                <p:spPr>
                  <a:xfrm>
                    <a:off x="4000248" y="3172756"/>
                    <a:ext cx="647700" cy="434502"/>
                  </a:xfrm>
                  <a:custGeom>
                    <a:avLst/>
                    <a:gdLst>
                      <a:gd name="connsiteX0" fmla="*/ 0 w 647700"/>
                      <a:gd name="connsiteY0" fmla="*/ 191054 h 434502"/>
                      <a:gd name="connsiteX1" fmla="*/ 83344 w 647700"/>
                      <a:gd name="connsiteY1" fmla="*/ 191054 h 434502"/>
                      <a:gd name="connsiteX2" fmla="*/ 178594 w 647700"/>
                      <a:gd name="connsiteY2" fmla="*/ 5317 h 434502"/>
                      <a:gd name="connsiteX3" fmla="*/ 273844 w 647700"/>
                      <a:gd name="connsiteY3" fmla="*/ 429179 h 434502"/>
                      <a:gd name="connsiteX4" fmla="*/ 381000 w 647700"/>
                      <a:gd name="connsiteY4" fmla="*/ 554 h 434502"/>
                      <a:gd name="connsiteX5" fmla="*/ 481013 w 647700"/>
                      <a:gd name="connsiteY5" fmla="*/ 429179 h 434502"/>
                      <a:gd name="connsiteX6" fmla="*/ 552450 w 647700"/>
                      <a:gd name="connsiteY6" fmla="*/ 238679 h 434502"/>
                      <a:gd name="connsiteX7" fmla="*/ 647700 w 647700"/>
                      <a:gd name="connsiteY7" fmla="*/ 212485 h 43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47700" h="434502">
                        <a:moveTo>
                          <a:pt x="0" y="191054"/>
                        </a:moveTo>
                        <a:cubicBezTo>
                          <a:pt x="26789" y="206532"/>
                          <a:pt x="53579" y="222010"/>
                          <a:pt x="83344" y="191054"/>
                        </a:cubicBezTo>
                        <a:cubicBezTo>
                          <a:pt x="113109" y="160098"/>
                          <a:pt x="146844" y="-34371"/>
                          <a:pt x="178594" y="5317"/>
                        </a:cubicBezTo>
                        <a:cubicBezTo>
                          <a:pt x="210344" y="45004"/>
                          <a:pt x="240110" y="429973"/>
                          <a:pt x="273844" y="429179"/>
                        </a:cubicBezTo>
                        <a:cubicBezTo>
                          <a:pt x="307578" y="428385"/>
                          <a:pt x="346472" y="554"/>
                          <a:pt x="381000" y="554"/>
                        </a:cubicBezTo>
                        <a:cubicBezTo>
                          <a:pt x="415528" y="554"/>
                          <a:pt x="452438" y="389492"/>
                          <a:pt x="481013" y="429179"/>
                        </a:cubicBezTo>
                        <a:cubicBezTo>
                          <a:pt x="509588" y="468867"/>
                          <a:pt x="524669" y="274795"/>
                          <a:pt x="552450" y="238679"/>
                        </a:cubicBezTo>
                        <a:cubicBezTo>
                          <a:pt x="580231" y="202563"/>
                          <a:pt x="613965" y="207524"/>
                          <a:pt x="647700" y="212485"/>
                        </a:cubicBez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b="1"/>
                  </a:p>
                </p:txBody>
              </p:sp>
              <p:cxnSp>
                <p:nvCxnSpPr>
                  <p:cNvPr id="76" name="Straight Arrow Connector 281"/>
                  <p:cNvCxnSpPr/>
                  <p:nvPr/>
                </p:nvCxnSpPr>
                <p:spPr>
                  <a:xfrm>
                    <a:off x="4647949" y="3383283"/>
                    <a:ext cx="76200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8" name="Straight Connector 265"/>
              <p:cNvCxnSpPr/>
              <p:nvPr/>
            </p:nvCxnSpPr>
            <p:spPr>
              <a:xfrm flipH="1">
                <a:off x="1448689" y="3974687"/>
                <a:ext cx="97098" cy="442556"/>
              </a:xfrm>
              <a:prstGeom prst="line">
                <a:avLst/>
              </a:prstGeom>
              <a:ln w="15875">
                <a:solidFill>
                  <a:srgbClr val="FF0000">
                    <a:alpha val="5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266"/>
              <p:cNvGrpSpPr/>
              <p:nvPr/>
            </p:nvGrpSpPr>
            <p:grpSpPr>
              <a:xfrm rot="14973488">
                <a:off x="1765927" y="3059306"/>
                <a:ext cx="835135" cy="240739"/>
                <a:chOff x="4000248" y="3172756"/>
                <a:chExt cx="723901" cy="434502"/>
              </a:xfrm>
            </p:grpSpPr>
            <p:sp>
              <p:nvSpPr>
                <p:cNvPr id="84" name="Freeform 276"/>
                <p:cNvSpPr/>
                <p:nvPr/>
              </p:nvSpPr>
              <p:spPr>
                <a:xfrm>
                  <a:off x="4000248" y="3172756"/>
                  <a:ext cx="647700" cy="434502"/>
                </a:xfrm>
                <a:custGeom>
                  <a:avLst/>
                  <a:gdLst>
                    <a:gd name="connsiteX0" fmla="*/ 0 w 647700"/>
                    <a:gd name="connsiteY0" fmla="*/ 191054 h 434502"/>
                    <a:gd name="connsiteX1" fmla="*/ 83344 w 647700"/>
                    <a:gd name="connsiteY1" fmla="*/ 191054 h 434502"/>
                    <a:gd name="connsiteX2" fmla="*/ 178594 w 647700"/>
                    <a:gd name="connsiteY2" fmla="*/ 5317 h 434502"/>
                    <a:gd name="connsiteX3" fmla="*/ 273844 w 647700"/>
                    <a:gd name="connsiteY3" fmla="*/ 429179 h 434502"/>
                    <a:gd name="connsiteX4" fmla="*/ 381000 w 647700"/>
                    <a:gd name="connsiteY4" fmla="*/ 554 h 434502"/>
                    <a:gd name="connsiteX5" fmla="*/ 481013 w 647700"/>
                    <a:gd name="connsiteY5" fmla="*/ 429179 h 434502"/>
                    <a:gd name="connsiteX6" fmla="*/ 552450 w 647700"/>
                    <a:gd name="connsiteY6" fmla="*/ 238679 h 434502"/>
                    <a:gd name="connsiteX7" fmla="*/ 647700 w 647700"/>
                    <a:gd name="connsiteY7" fmla="*/ 212485 h 434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47700" h="434502">
                      <a:moveTo>
                        <a:pt x="0" y="191054"/>
                      </a:moveTo>
                      <a:cubicBezTo>
                        <a:pt x="26789" y="206532"/>
                        <a:pt x="53579" y="222010"/>
                        <a:pt x="83344" y="191054"/>
                      </a:cubicBezTo>
                      <a:cubicBezTo>
                        <a:pt x="113109" y="160098"/>
                        <a:pt x="146844" y="-34371"/>
                        <a:pt x="178594" y="5317"/>
                      </a:cubicBezTo>
                      <a:cubicBezTo>
                        <a:pt x="210344" y="45004"/>
                        <a:pt x="240110" y="429973"/>
                        <a:pt x="273844" y="429179"/>
                      </a:cubicBezTo>
                      <a:cubicBezTo>
                        <a:pt x="307578" y="428385"/>
                        <a:pt x="346472" y="554"/>
                        <a:pt x="381000" y="554"/>
                      </a:cubicBezTo>
                      <a:cubicBezTo>
                        <a:pt x="415528" y="554"/>
                        <a:pt x="452438" y="389492"/>
                        <a:pt x="481013" y="429179"/>
                      </a:cubicBezTo>
                      <a:cubicBezTo>
                        <a:pt x="509588" y="468867"/>
                        <a:pt x="524669" y="274795"/>
                        <a:pt x="552450" y="238679"/>
                      </a:cubicBezTo>
                      <a:cubicBezTo>
                        <a:pt x="580231" y="202563"/>
                        <a:pt x="613965" y="207524"/>
                        <a:pt x="647700" y="212485"/>
                      </a:cubicBezTo>
                    </a:path>
                  </a:pathLst>
                </a:custGeom>
                <a:noFill/>
                <a:ln w="15875">
                  <a:solidFill>
                    <a:srgbClr val="E2AC00">
                      <a:alpha val="58824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b="1"/>
                </a:p>
              </p:txBody>
            </p:sp>
            <p:cxnSp>
              <p:nvCxnSpPr>
                <p:cNvPr id="85" name="Straight Arrow Connector 277"/>
                <p:cNvCxnSpPr/>
                <p:nvPr/>
              </p:nvCxnSpPr>
              <p:spPr>
                <a:xfrm>
                  <a:off x="4647949" y="3383283"/>
                  <a:ext cx="76200" cy="0"/>
                </a:xfrm>
                <a:prstGeom prst="straightConnector1">
                  <a:avLst/>
                </a:prstGeom>
                <a:ln w="15875">
                  <a:solidFill>
                    <a:srgbClr val="E2AC00">
                      <a:alpha val="58824"/>
                    </a:srgb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6" name="Straight Connector 267"/>
              <p:cNvCxnSpPr/>
              <p:nvPr/>
            </p:nvCxnSpPr>
            <p:spPr>
              <a:xfrm>
                <a:off x="3248038" y="5334497"/>
                <a:ext cx="447876" cy="0"/>
              </a:xfrm>
              <a:prstGeom prst="line">
                <a:avLst/>
              </a:prstGeom>
              <a:ln w="317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7" name="Group 268"/>
              <p:cNvGrpSpPr/>
              <p:nvPr/>
            </p:nvGrpSpPr>
            <p:grpSpPr>
              <a:xfrm>
                <a:off x="1586349" y="4253397"/>
                <a:ext cx="857682" cy="179836"/>
                <a:chOff x="5075611" y="5308600"/>
                <a:chExt cx="2438400" cy="821257"/>
              </a:xfrm>
            </p:grpSpPr>
            <p:sp>
              <p:nvSpPr>
                <p:cNvPr id="88" name="Freeform 274"/>
                <p:cNvSpPr/>
                <p:nvPr/>
              </p:nvSpPr>
              <p:spPr>
                <a:xfrm>
                  <a:off x="5075611" y="5308600"/>
                  <a:ext cx="2438400" cy="812840"/>
                </a:xfrm>
                <a:custGeom>
                  <a:avLst/>
                  <a:gdLst>
                    <a:gd name="connsiteX0" fmla="*/ 0 w 2438400"/>
                    <a:gd name="connsiteY0" fmla="*/ 414874 h 812840"/>
                    <a:gd name="connsiteX1" fmla="*/ 203200 w 2438400"/>
                    <a:gd name="connsiteY1" fmla="*/ 33874 h 812840"/>
                    <a:gd name="connsiteX2" fmla="*/ 533400 w 2438400"/>
                    <a:gd name="connsiteY2" fmla="*/ 812807 h 812840"/>
                    <a:gd name="connsiteX3" fmla="*/ 863600 w 2438400"/>
                    <a:gd name="connsiteY3" fmla="*/ 7 h 812840"/>
                    <a:gd name="connsiteX4" fmla="*/ 1193800 w 2438400"/>
                    <a:gd name="connsiteY4" fmla="*/ 795874 h 812840"/>
                    <a:gd name="connsiteX5" fmla="*/ 1549400 w 2438400"/>
                    <a:gd name="connsiteY5" fmla="*/ 16940 h 812840"/>
                    <a:gd name="connsiteX6" fmla="*/ 1888067 w 2438400"/>
                    <a:gd name="connsiteY6" fmla="*/ 804340 h 812840"/>
                    <a:gd name="connsiteX7" fmla="*/ 2209800 w 2438400"/>
                    <a:gd name="connsiteY7" fmla="*/ 25407 h 812840"/>
                    <a:gd name="connsiteX8" fmla="*/ 2438400 w 2438400"/>
                    <a:gd name="connsiteY8" fmla="*/ 423340 h 81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38400" h="812840">
                      <a:moveTo>
                        <a:pt x="0" y="414874"/>
                      </a:moveTo>
                      <a:cubicBezTo>
                        <a:pt x="57150" y="191213"/>
                        <a:pt x="114300" y="-32448"/>
                        <a:pt x="203200" y="33874"/>
                      </a:cubicBezTo>
                      <a:cubicBezTo>
                        <a:pt x="292100" y="100196"/>
                        <a:pt x="423333" y="818452"/>
                        <a:pt x="533400" y="812807"/>
                      </a:cubicBezTo>
                      <a:cubicBezTo>
                        <a:pt x="643467" y="807163"/>
                        <a:pt x="753533" y="2829"/>
                        <a:pt x="863600" y="7"/>
                      </a:cubicBezTo>
                      <a:cubicBezTo>
                        <a:pt x="973667" y="-2815"/>
                        <a:pt x="1079500" y="793052"/>
                        <a:pt x="1193800" y="795874"/>
                      </a:cubicBezTo>
                      <a:cubicBezTo>
                        <a:pt x="1308100" y="798696"/>
                        <a:pt x="1433689" y="15529"/>
                        <a:pt x="1549400" y="16940"/>
                      </a:cubicBezTo>
                      <a:cubicBezTo>
                        <a:pt x="1665111" y="18351"/>
                        <a:pt x="1778000" y="802929"/>
                        <a:pt x="1888067" y="804340"/>
                      </a:cubicBezTo>
                      <a:cubicBezTo>
                        <a:pt x="1998134" y="805751"/>
                        <a:pt x="2118078" y="88907"/>
                        <a:pt x="2209800" y="25407"/>
                      </a:cubicBezTo>
                      <a:cubicBezTo>
                        <a:pt x="2301522" y="-38093"/>
                        <a:pt x="2376311" y="342907"/>
                        <a:pt x="2438400" y="423340"/>
                      </a:cubicBezTo>
                    </a:path>
                  </a:pathLst>
                </a:custGeom>
                <a:noFill/>
                <a:ln w="158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 275"/>
                <p:cNvSpPr/>
                <p:nvPr/>
              </p:nvSpPr>
              <p:spPr>
                <a:xfrm flipV="1">
                  <a:off x="5075611" y="5317017"/>
                  <a:ext cx="2438400" cy="812840"/>
                </a:xfrm>
                <a:custGeom>
                  <a:avLst/>
                  <a:gdLst>
                    <a:gd name="connsiteX0" fmla="*/ 0 w 2438400"/>
                    <a:gd name="connsiteY0" fmla="*/ 414874 h 812840"/>
                    <a:gd name="connsiteX1" fmla="*/ 203200 w 2438400"/>
                    <a:gd name="connsiteY1" fmla="*/ 33874 h 812840"/>
                    <a:gd name="connsiteX2" fmla="*/ 533400 w 2438400"/>
                    <a:gd name="connsiteY2" fmla="*/ 812807 h 812840"/>
                    <a:gd name="connsiteX3" fmla="*/ 863600 w 2438400"/>
                    <a:gd name="connsiteY3" fmla="*/ 7 h 812840"/>
                    <a:gd name="connsiteX4" fmla="*/ 1193800 w 2438400"/>
                    <a:gd name="connsiteY4" fmla="*/ 795874 h 812840"/>
                    <a:gd name="connsiteX5" fmla="*/ 1549400 w 2438400"/>
                    <a:gd name="connsiteY5" fmla="*/ 16940 h 812840"/>
                    <a:gd name="connsiteX6" fmla="*/ 1888067 w 2438400"/>
                    <a:gd name="connsiteY6" fmla="*/ 804340 h 812840"/>
                    <a:gd name="connsiteX7" fmla="*/ 2209800 w 2438400"/>
                    <a:gd name="connsiteY7" fmla="*/ 25407 h 812840"/>
                    <a:gd name="connsiteX8" fmla="*/ 2438400 w 2438400"/>
                    <a:gd name="connsiteY8" fmla="*/ 423340 h 81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38400" h="812840">
                      <a:moveTo>
                        <a:pt x="0" y="414874"/>
                      </a:moveTo>
                      <a:cubicBezTo>
                        <a:pt x="57150" y="191213"/>
                        <a:pt x="114300" y="-32448"/>
                        <a:pt x="203200" y="33874"/>
                      </a:cubicBezTo>
                      <a:cubicBezTo>
                        <a:pt x="292100" y="100196"/>
                        <a:pt x="423333" y="818452"/>
                        <a:pt x="533400" y="812807"/>
                      </a:cubicBezTo>
                      <a:cubicBezTo>
                        <a:pt x="643467" y="807163"/>
                        <a:pt x="753533" y="2829"/>
                        <a:pt x="863600" y="7"/>
                      </a:cubicBezTo>
                      <a:cubicBezTo>
                        <a:pt x="973667" y="-2815"/>
                        <a:pt x="1079500" y="793052"/>
                        <a:pt x="1193800" y="795874"/>
                      </a:cubicBezTo>
                      <a:cubicBezTo>
                        <a:pt x="1308100" y="798696"/>
                        <a:pt x="1433689" y="15529"/>
                        <a:pt x="1549400" y="16940"/>
                      </a:cubicBezTo>
                      <a:cubicBezTo>
                        <a:pt x="1665111" y="18351"/>
                        <a:pt x="1778000" y="802929"/>
                        <a:pt x="1888067" y="804340"/>
                      </a:cubicBezTo>
                      <a:cubicBezTo>
                        <a:pt x="1998134" y="805751"/>
                        <a:pt x="2118078" y="88907"/>
                        <a:pt x="2209800" y="25407"/>
                      </a:cubicBezTo>
                      <a:cubicBezTo>
                        <a:pt x="2301522" y="-38093"/>
                        <a:pt x="2376311" y="342907"/>
                        <a:pt x="2438400" y="423340"/>
                      </a:cubicBezTo>
                    </a:path>
                  </a:pathLst>
                </a:custGeom>
                <a:noFill/>
                <a:ln w="158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TextBox 270"/>
              <p:cNvSpPr txBox="1"/>
              <p:nvPr/>
            </p:nvSpPr>
            <p:spPr>
              <a:xfrm>
                <a:off x="1775636" y="4025030"/>
                <a:ext cx="166060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①</a:t>
                </a:r>
              </a:p>
            </p:txBody>
          </p:sp>
          <p:sp>
            <p:nvSpPr>
              <p:cNvPr id="91" name="TextBox 271"/>
              <p:cNvSpPr txBox="1"/>
              <p:nvPr/>
            </p:nvSpPr>
            <p:spPr>
              <a:xfrm>
                <a:off x="1788552" y="3239054"/>
                <a:ext cx="166060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Calibri" panose="020F0502020204030204" pitchFamily="34" charset="0"/>
                  </a:rPr>
                  <a:t>②</a:t>
                </a:r>
                <a:endParaRPr lang="en-US" sz="900" dirty="0"/>
              </a:p>
            </p:txBody>
          </p:sp>
          <p:sp>
            <p:nvSpPr>
              <p:cNvPr id="92" name="TextBox 272"/>
              <p:cNvSpPr txBox="1"/>
              <p:nvPr/>
            </p:nvSpPr>
            <p:spPr>
              <a:xfrm>
                <a:off x="2985459" y="4129393"/>
                <a:ext cx="166060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Calibri" panose="020F0502020204030204" pitchFamily="34" charset="0"/>
                  </a:rPr>
                  <a:t>③</a:t>
                </a:r>
                <a:endParaRPr lang="en-US" sz="900" dirty="0"/>
              </a:p>
            </p:txBody>
          </p:sp>
          <p:sp>
            <p:nvSpPr>
              <p:cNvPr id="93" name="Oval 273"/>
              <p:cNvSpPr/>
              <p:nvPr/>
            </p:nvSpPr>
            <p:spPr>
              <a:xfrm rot="20966876">
                <a:off x="1385047" y="4250482"/>
                <a:ext cx="192024" cy="1920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94" name="Group 425"/>
              <p:cNvGrpSpPr/>
              <p:nvPr/>
            </p:nvGrpSpPr>
            <p:grpSpPr>
              <a:xfrm rot="16950411">
                <a:off x="1330738" y="3096103"/>
                <a:ext cx="871845" cy="214946"/>
                <a:chOff x="3982109" y="3166257"/>
                <a:chExt cx="728969" cy="434502"/>
              </a:xfrm>
            </p:grpSpPr>
            <p:sp>
              <p:nvSpPr>
                <p:cNvPr id="95" name="Freeform 426"/>
                <p:cNvSpPr/>
                <p:nvPr/>
              </p:nvSpPr>
              <p:spPr>
                <a:xfrm>
                  <a:off x="3982109" y="3166257"/>
                  <a:ext cx="647700" cy="434502"/>
                </a:xfrm>
                <a:custGeom>
                  <a:avLst/>
                  <a:gdLst>
                    <a:gd name="connsiteX0" fmla="*/ 0 w 647700"/>
                    <a:gd name="connsiteY0" fmla="*/ 191054 h 434502"/>
                    <a:gd name="connsiteX1" fmla="*/ 83344 w 647700"/>
                    <a:gd name="connsiteY1" fmla="*/ 191054 h 434502"/>
                    <a:gd name="connsiteX2" fmla="*/ 178594 w 647700"/>
                    <a:gd name="connsiteY2" fmla="*/ 5317 h 434502"/>
                    <a:gd name="connsiteX3" fmla="*/ 273844 w 647700"/>
                    <a:gd name="connsiteY3" fmla="*/ 429179 h 434502"/>
                    <a:gd name="connsiteX4" fmla="*/ 381000 w 647700"/>
                    <a:gd name="connsiteY4" fmla="*/ 554 h 434502"/>
                    <a:gd name="connsiteX5" fmla="*/ 481013 w 647700"/>
                    <a:gd name="connsiteY5" fmla="*/ 429179 h 434502"/>
                    <a:gd name="connsiteX6" fmla="*/ 552450 w 647700"/>
                    <a:gd name="connsiteY6" fmla="*/ 238679 h 434502"/>
                    <a:gd name="connsiteX7" fmla="*/ 647700 w 647700"/>
                    <a:gd name="connsiteY7" fmla="*/ 212485 h 434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47700" h="434502">
                      <a:moveTo>
                        <a:pt x="0" y="191054"/>
                      </a:moveTo>
                      <a:cubicBezTo>
                        <a:pt x="26789" y="206532"/>
                        <a:pt x="53579" y="222010"/>
                        <a:pt x="83344" y="191054"/>
                      </a:cubicBezTo>
                      <a:cubicBezTo>
                        <a:pt x="113109" y="160098"/>
                        <a:pt x="146844" y="-34371"/>
                        <a:pt x="178594" y="5317"/>
                      </a:cubicBezTo>
                      <a:cubicBezTo>
                        <a:pt x="210344" y="45004"/>
                        <a:pt x="240110" y="429973"/>
                        <a:pt x="273844" y="429179"/>
                      </a:cubicBezTo>
                      <a:cubicBezTo>
                        <a:pt x="307578" y="428385"/>
                        <a:pt x="346472" y="554"/>
                        <a:pt x="381000" y="554"/>
                      </a:cubicBezTo>
                      <a:cubicBezTo>
                        <a:pt x="415528" y="554"/>
                        <a:pt x="452438" y="389492"/>
                        <a:pt x="481013" y="429179"/>
                      </a:cubicBezTo>
                      <a:cubicBezTo>
                        <a:pt x="509588" y="468867"/>
                        <a:pt x="524669" y="274795"/>
                        <a:pt x="552450" y="238679"/>
                      </a:cubicBezTo>
                      <a:cubicBezTo>
                        <a:pt x="580231" y="202563"/>
                        <a:pt x="613965" y="207524"/>
                        <a:pt x="647700" y="212485"/>
                      </a:cubicBezTo>
                    </a:path>
                  </a:pathLst>
                </a:custGeom>
                <a:noFill/>
                <a:ln w="15875">
                  <a:solidFill>
                    <a:srgbClr val="FF0000">
                      <a:alpha val="63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b="1"/>
                </a:p>
              </p:txBody>
            </p:sp>
            <p:cxnSp>
              <p:nvCxnSpPr>
                <p:cNvPr id="96" name="Straight Arrow Connector 427"/>
                <p:cNvCxnSpPr/>
                <p:nvPr/>
              </p:nvCxnSpPr>
              <p:spPr>
                <a:xfrm>
                  <a:off x="4634878" y="3388160"/>
                  <a:ext cx="76200" cy="0"/>
                </a:xfrm>
                <a:prstGeom prst="straightConnector1">
                  <a:avLst/>
                </a:prstGeom>
                <a:ln w="15875">
                  <a:solidFill>
                    <a:srgbClr val="FF0000">
                      <a:alpha val="63000"/>
                    </a:srgb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Oval 258"/>
              <p:cNvSpPr/>
              <p:nvPr/>
            </p:nvSpPr>
            <p:spPr>
              <a:xfrm rot="20966876">
                <a:off x="2433938" y="4250482"/>
                <a:ext cx="192024" cy="19201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9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692334" y="1360225"/>
              <a:ext cx="3592342" cy="41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Writing and heralding scheme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253185" y="1818663"/>
            <a:ext cx="4421258" cy="2716268"/>
            <a:chOff x="4148968" y="2918569"/>
            <a:chExt cx="4705198" cy="2859190"/>
          </a:xfrm>
        </p:grpSpPr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8968" y="2918569"/>
              <a:ext cx="4705198" cy="2859190"/>
            </a:xfrm>
            <a:prstGeom prst="rect">
              <a:avLst/>
            </a:prstGeom>
          </p:spPr>
        </p:pic>
        <p:sp>
          <p:nvSpPr>
            <p:cNvPr id="99" name="文本框 98"/>
            <p:cNvSpPr txBox="1"/>
            <p:nvPr/>
          </p:nvSpPr>
          <p:spPr>
            <a:xfrm>
              <a:off x="4907431" y="2954125"/>
              <a:ext cx="223561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Quantum Teleportation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252"/>
              <p:cNvSpPr txBox="1"/>
              <p:nvPr/>
            </p:nvSpPr>
            <p:spPr>
              <a:xfrm>
                <a:off x="4275438" y="4736282"/>
                <a:ext cx="4782065" cy="870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=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⨂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zh-CN" altLang="en-US" sz="1400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⨂</m:t>
                                  </m:r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zh-CN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zh-CN" alt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zh-CN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⊥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 (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altLang="zh-CN" sz="1200" dirty="0">
                  <a:ea typeface="Cambria Math" panose="02040503050406030204" pitchFamily="18" charset="0"/>
                </a:endParaRPr>
              </a:p>
              <a:p>
                <a:endParaRPr lang="en-US" sz="1200" dirty="0"/>
              </a:p>
            </p:txBody>
          </p:sp>
        </mc:Choice>
        <mc:Fallback>
          <p:sp>
            <p:nvSpPr>
              <p:cNvPr id="100" name="TextBox 2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38" y="4736282"/>
                <a:ext cx="4782065" cy="870046"/>
              </a:xfrm>
              <a:prstGeom prst="rect">
                <a:avLst/>
              </a:prstGeom>
              <a:blipFill rotWithShape="0">
                <a:blip r:embed="rId9"/>
                <a:stretch>
                  <a:fillRect l="-9554" t="-98601" r="-8790" b="-860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38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storage time and high </a:t>
            </a:r>
            <a:r>
              <a:rPr lang="en-US" altLang="zh-CN" sz="32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fidelity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0" y="2652392"/>
            <a:ext cx="6187938" cy="3096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404" y="2880120"/>
            <a:ext cx="3041951" cy="264335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1445741" y="2073932"/>
            <a:ext cx="3781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Memory time &gt; 10s</a:t>
            </a:r>
            <a:endParaRPr lang="zh-C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6355508" y="2090408"/>
            <a:ext cx="28008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Fidelity: 98%</a:t>
            </a:r>
            <a:endParaRPr lang="zh-C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07753" y="6226327"/>
            <a:ext cx="3522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Nature </a:t>
            </a:r>
            <a:r>
              <a:rPr lang="en-US" altLang="zh-CN" sz="20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photonics, </a:t>
            </a:r>
            <a:r>
              <a:rPr lang="en-US" altLang="zh-CN" sz="2000" dirty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10 </a:t>
            </a:r>
            <a:r>
              <a:rPr lang="en-US" altLang="zh-CN" sz="20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507 (2016)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130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efficiency</a:t>
            </a:r>
            <a:endParaRPr lang="zh-CN" alt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252" y="1947860"/>
            <a:ext cx="2551710" cy="2325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37570" y="1610202"/>
            <a:ext cx="654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~4%</a:t>
            </a:r>
            <a:endParaRPr lang="zh-CN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5677649" y="1910285"/>
            <a:ext cx="115785" cy="375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45" y="1846740"/>
            <a:ext cx="3269847" cy="4306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74" y="4495752"/>
            <a:ext cx="3230269" cy="119900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25290" y="5858501"/>
            <a:ext cx="37178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APPLIED 6, 011001 (2016)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3B3648-0528-4177-A92C-EA623D0814A9}" type="slidenum">
              <a:rPr lang="en-US" altLang="zh-CN" smtClean="0">
                <a:solidFill>
                  <a:srgbClr val="000000"/>
                </a:solidFill>
              </a:rPr>
              <a:t>58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195263" y="3984712"/>
            <a:ext cx="2852064" cy="2117010"/>
            <a:chOff x="673014" y="1282905"/>
            <a:chExt cx="2852064" cy="21170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2555" y="1707031"/>
              <a:ext cx="2113099" cy="1240682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673014" y="1282905"/>
              <a:ext cx="28520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FF0000"/>
                </a:buClr>
              </a:pPr>
              <a:r>
                <a:rPr lang="zh-CN" altLang="en-US" sz="1600" b="1" kern="0" dirty="0">
                  <a:solidFill>
                    <a:srgbClr val="00B0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操作保真度突破量子容错门槛</a:t>
              </a:r>
              <a:endParaRPr lang="en-US" altLang="zh-CN" sz="1600" b="1" kern="0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01735" y="3092138"/>
              <a:ext cx="25378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0" dirty="0">
                  <a:latin typeface="Times New Roman" pitchFamily="18" charset="0"/>
                  <a:cs typeface="Times New Roman" pitchFamily="18" charset="0"/>
                </a:rPr>
                <a:t>Nature </a:t>
              </a:r>
              <a:r>
                <a:rPr lang="en-US" altLang="zh-CN" sz="1400" kern="0" dirty="0" err="1">
                  <a:latin typeface="Times New Roman" pitchFamily="18" charset="0"/>
                  <a:cs typeface="Times New Roman" pitchFamily="18" charset="0"/>
                </a:rPr>
                <a:t>Commun</a:t>
              </a:r>
              <a:r>
                <a:rPr lang="en-US" altLang="zh-CN" sz="1400" kern="0" dirty="0">
                  <a:latin typeface="Times New Roman" pitchFamily="18" charset="0"/>
                  <a:cs typeface="Times New Roman" pitchFamily="18" charset="0"/>
                </a:rPr>
                <a:t>. 6, 8748 (2015)</a:t>
              </a:r>
              <a:endParaRPr lang="zh-CN" altLang="en-US" sz="1400" kern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297856" y="1746435"/>
            <a:ext cx="2646879" cy="2176694"/>
            <a:chOff x="661063" y="4439566"/>
            <a:chExt cx="2646879" cy="21766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191" y="4765818"/>
              <a:ext cx="2455865" cy="1456511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661063" y="4439566"/>
              <a:ext cx="26468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kern="0" dirty="0" smtClean="0">
                  <a:solidFill>
                    <a:srgbClr val="00B0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量子处理器：实现量子纠错</a:t>
              </a:r>
              <a:endParaRPr lang="en-US" altLang="zh-CN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966076" y="6308483"/>
              <a:ext cx="19287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 smtClean="0">
                  <a:latin typeface="Times New Roman" pitchFamily="18" charset="0"/>
                  <a:ea typeface="幼圆" pitchFamily="49" charset="-122"/>
                  <a:cs typeface="Times New Roman" pitchFamily="18" charset="0"/>
                </a:rPr>
                <a:t>Nature, 506 204 (2014)</a:t>
              </a:r>
              <a:endParaRPr lang="zh-CN" altLang="en-US" sz="1400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72200" y="1766883"/>
            <a:ext cx="2021184" cy="2166173"/>
            <a:chOff x="3860011" y="1232201"/>
            <a:chExt cx="2021184" cy="2166173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011" y="1592336"/>
              <a:ext cx="2021184" cy="140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3980776" y="3090597"/>
              <a:ext cx="17796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Nature 497, 86 (2013)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4274334" y="1232201"/>
              <a:ext cx="14157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kern="0" dirty="0">
                  <a:solidFill>
                    <a:srgbClr val="00B0F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光学远程连接</a:t>
              </a:r>
              <a:endParaRPr lang="en-US" altLang="zh-CN" sz="1600" b="1" kern="0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 bwMode="auto">
          <a:xfrm>
            <a:off x="6087010" y="3955974"/>
            <a:ext cx="2789705" cy="338554"/>
          </a:xfrm>
          <a:prstGeom prst="rect">
            <a:avLst/>
          </a:prstGeom>
          <a:noFill/>
          <a:ln w="34925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zh-CN" altLang="en-US" sz="1600" b="1" kern="0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量子存储器</a:t>
            </a:r>
            <a:r>
              <a:rPr lang="zh-CN" altLang="en-US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：单光子</a:t>
            </a:r>
            <a:r>
              <a:rPr lang="zh-CN" altLang="en-US" sz="1600" b="1" kern="0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态存储</a:t>
            </a:r>
          </a:p>
        </p:txBody>
      </p: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6931816" y="4305511"/>
            <a:ext cx="1188000" cy="1330537"/>
            <a:chOff x="2135188" y="1486122"/>
            <a:chExt cx="1765373" cy="1977179"/>
          </a:xfrm>
        </p:grpSpPr>
        <p:sp>
          <p:nvSpPr>
            <p:cNvPr id="17" name="Freeform 43"/>
            <p:cNvSpPr/>
            <p:nvPr/>
          </p:nvSpPr>
          <p:spPr>
            <a:xfrm rot="3123790">
              <a:off x="1671154" y="2044122"/>
              <a:ext cx="1476000" cy="360000"/>
            </a:xfrm>
            <a:custGeom>
              <a:avLst/>
              <a:gdLst>
                <a:gd name="connsiteX0" fmla="*/ 0 w 2013857"/>
                <a:gd name="connsiteY0" fmla="*/ 304800 h 676970"/>
                <a:gd name="connsiteX1" fmla="*/ 185057 w 2013857"/>
                <a:gd name="connsiteY1" fmla="*/ 489857 h 676970"/>
                <a:gd name="connsiteX2" fmla="*/ 402772 w 2013857"/>
                <a:gd name="connsiteY2" fmla="*/ 152400 h 676970"/>
                <a:gd name="connsiteX3" fmla="*/ 620486 w 2013857"/>
                <a:gd name="connsiteY3" fmla="*/ 674914 h 676970"/>
                <a:gd name="connsiteX4" fmla="*/ 805543 w 2013857"/>
                <a:gd name="connsiteY4" fmla="*/ 0 h 676970"/>
                <a:gd name="connsiteX5" fmla="*/ 990600 w 2013857"/>
                <a:gd name="connsiteY5" fmla="*/ 674914 h 676970"/>
                <a:gd name="connsiteX6" fmla="*/ 1208314 w 2013857"/>
                <a:gd name="connsiteY6" fmla="*/ 217714 h 676970"/>
                <a:gd name="connsiteX7" fmla="*/ 1393372 w 2013857"/>
                <a:gd name="connsiteY7" fmla="*/ 446314 h 676970"/>
                <a:gd name="connsiteX8" fmla="*/ 1611086 w 2013857"/>
                <a:gd name="connsiteY8" fmla="*/ 337457 h 676970"/>
                <a:gd name="connsiteX9" fmla="*/ 2013857 w 2013857"/>
                <a:gd name="connsiteY9" fmla="*/ 326571 h 6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3857" h="676970">
                  <a:moveTo>
                    <a:pt x="0" y="304800"/>
                  </a:moveTo>
                  <a:cubicBezTo>
                    <a:pt x="58964" y="410028"/>
                    <a:pt x="117928" y="515257"/>
                    <a:pt x="185057" y="489857"/>
                  </a:cubicBezTo>
                  <a:cubicBezTo>
                    <a:pt x="252186" y="464457"/>
                    <a:pt x="330201" y="121557"/>
                    <a:pt x="402772" y="152400"/>
                  </a:cubicBezTo>
                  <a:cubicBezTo>
                    <a:pt x="475343" y="183243"/>
                    <a:pt x="553357" y="700314"/>
                    <a:pt x="620486" y="674914"/>
                  </a:cubicBezTo>
                  <a:cubicBezTo>
                    <a:pt x="687615" y="649514"/>
                    <a:pt x="743857" y="0"/>
                    <a:pt x="805543" y="0"/>
                  </a:cubicBezTo>
                  <a:cubicBezTo>
                    <a:pt x="867229" y="0"/>
                    <a:pt x="923472" y="638628"/>
                    <a:pt x="990600" y="674914"/>
                  </a:cubicBezTo>
                  <a:cubicBezTo>
                    <a:pt x="1057728" y="711200"/>
                    <a:pt x="1141185" y="255814"/>
                    <a:pt x="1208314" y="217714"/>
                  </a:cubicBezTo>
                  <a:cubicBezTo>
                    <a:pt x="1275443" y="179614"/>
                    <a:pt x="1326243" y="426357"/>
                    <a:pt x="1393372" y="446314"/>
                  </a:cubicBezTo>
                  <a:cubicBezTo>
                    <a:pt x="1460501" y="466271"/>
                    <a:pt x="1507672" y="357414"/>
                    <a:pt x="1611086" y="337457"/>
                  </a:cubicBezTo>
                  <a:cubicBezTo>
                    <a:pt x="1714500" y="317500"/>
                    <a:pt x="1932214" y="333828"/>
                    <a:pt x="2013857" y="32657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tailEnd type="triangle" w="lg" len="lg"/>
            </a:ln>
            <a:effectLst>
              <a:glow rad="127000">
                <a:srgbClr val="B1B1B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Oval 272"/>
            <p:cNvSpPr/>
            <p:nvPr/>
          </p:nvSpPr>
          <p:spPr>
            <a:xfrm rot="308689">
              <a:off x="2704833" y="2178951"/>
              <a:ext cx="648341" cy="1056503"/>
            </a:xfrm>
            <a:prstGeom prst="ellipse">
              <a:avLst/>
            </a:prstGeom>
            <a:solidFill>
              <a:srgbClr val="00B05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b="1"/>
            </a:p>
          </p:txBody>
        </p:sp>
        <p:grpSp>
          <p:nvGrpSpPr>
            <p:cNvPr id="19" name="Gruppieren 20"/>
            <p:cNvGrpSpPr/>
            <p:nvPr/>
          </p:nvGrpSpPr>
          <p:grpSpPr bwMode="auto">
            <a:xfrm>
              <a:off x="2135188" y="2158441"/>
              <a:ext cx="1765373" cy="1304860"/>
              <a:chOff x="2571587" y="5643578"/>
              <a:chExt cx="1142917" cy="857256"/>
            </a:xfrm>
          </p:grpSpPr>
          <p:cxnSp>
            <p:nvCxnSpPr>
              <p:cNvPr id="26" name="Gerade Verbindung 28"/>
              <p:cNvCxnSpPr/>
              <p:nvPr/>
            </p:nvCxnSpPr>
            <p:spPr>
              <a:xfrm rot="16200000" flipH="1">
                <a:off x="2535848" y="5893238"/>
                <a:ext cx="629178" cy="557700"/>
              </a:xfrm>
              <a:prstGeom prst="line">
                <a:avLst/>
              </a:prstGeom>
              <a:noFill/>
              <a:ln w="38100" cap="rnd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7" name="Gerade Verbindung 29"/>
              <p:cNvCxnSpPr/>
              <p:nvPr/>
            </p:nvCxnSpPr>
            <p:spPr>
              <a:xfrm rot="5400000">
                <a:off x="3107566" y="5893896"/>
                <a:ext cx="643335" cy="570541"/>
              </a:xfrm>
              <a:prstGeom prst="line">
                <a:avLst/>
              </a:prstGeom>
              <a:noFill/>
              <a:ln w="38100" cap="rnd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8" name="Gerade Verbindung 30"/>
              <p:cNvCxnSpPr/>
              <p:nvPr/>
            </p:nvCxnSpPr>
            <p:spPr>
              <a:xfrm>
                <a:off x="2786227" y="5643578"/>
                <a:ext cx="713636" cy="1573"/>
              </a:xfrm>
              <a:prstGeom prst="line">
                <a:avLst/>
              </a:prstGeom>
              <a:noFill/>
              <a:ln w="38100" cap="rnd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29" name="Gerade Verbindung 31"/>
              <p:cNvCxnSpPr/>
              <p:nvPr/>
            </p:nvCxnSpPr>
            <p:spPr>
              <a:xfrm rot="5400000" flipH="1" flipV="1">
                <a:off x="2571947" y="5643218"/>
                <a:ext cx="213921" cy="214640"/>
              </a:xfrm>
              <a:prstGeom prst="line">
                <a:avLst/>
              </a:prstGeom>
              <a:noFill/>
              <a:ln w="38100" cap="rnd" cmpd="sng" algn="ctr">
                <a:solidFill>
                  <a:srgbClr val="0070C0"/>
                </a:solidFill>
                <a:prstDash val="solid"/>
              </a:ln>
              <a:effectLst/>
            </p:spPr>
          </p:cxnSp>
          <p:cxnSp>
            <p:nvCxnSpPr>
              <p:cNvPr id="30" name="Gerade Verbindung 32"/>
              <p:cNvCxnSpPr/>
              <p:nvPr/>
            </p:nvCxnSpPr>
            <p:spPr>
              <a:xfrm rot="16200000" flipH="1">
                <a:off x="3500224" y="5643218"/>
                <a:ext cx="213921" cy="214640"/>
              </a:xfrm>
              <a:prstGeom prst="line">
                <a:avLst/>
              </a:prstGeom>
              <a:noFill/>
              <a:ln w="38100" cap="rnd" cmpd="sng" algn="ctr">
                <a:solidFill>
                  <a:srgbClr val="0070C0"/>
                </a:solidFill>
                <a:prstDash val="solid"/>
              </a:ln>
              <a:effectLst/>
            </p:spPr>
          </p:cxnSp>
        </p:grpSp>
        <p:grpSp>
          <p:nvGrpSpPr>
            <p:cNvPr id="20" name="组合 19"/>
            <p:cNvGrpSpPr/>
            <p:nvPr/>
          </p:nvGrpSpPr>
          <p:grpSpPr>
            <a:xfrm>
              <a:off x="2856714" y="2189986"/>
              <a:ext cx="278504" cy="540000"/>
              <a:chOff x="5400443" y="2648751"/>
              <a:chExt cx="278504" cy="540000"/>
            </a:xfrm>
          </p:grpSpPr>
          <p:sp>
            <p:nvSpPr>
              <p:cNvPr id="24" name="Right Arrow 274"/>
              <p:cNvSpPr/>
              <p:nvPr/>
            </p:nvSpPr>
            <p:spPr>
              <a:xfrm rot="18629506" flipV="1">
                <a:off x="5282947" y="2792751"/>
                <a:ext cx="540000" cy="252000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 rotWithShape="1">
                <a:gsLst>
                  <a:gs pos="0">
                    <a:srgbClr val="4BACC6">
                      <a:shade val="51000"/>
                      <a:satMod val="130000"/>
                    </a:srgbClr>
                  </a:gs>
                  <a:gs pos="80000">
                    <a:srgbClr val="4BACC6">
                      <a:shade val="93000"/>
                      <a:satMod val="130000"/>
                    </a:srgbClr>
                  </a:gs>
                  <a:gs pos="100000">
                    <a:srgbClr val="4BACC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b="1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75"/>
              <p:cNvSpPr/>
              <p:nvPr/>
            </p:nvSpPr>
            <p:spPr>
              <a:xfrm rot="20966876">
                <a:off x="5400443" y="2834778"/>
                <a:ext cx="252000" cy="252000"/>
              </a:xfrm>
              <a:prstGeom prst="ellipse">
                <a:avLst/>
              </a:prstGeom>
              <a:gradFill>
                <a:gsLst>
                  <a:gs pos="46000">
                    <a:srgbClr val="4BACC6">
                      <a:lumMod val="75000"/>
                      <a:alpha val="60000"/>
                    </a:srgbClr>
                  </a:gs>
                  <a:gs pos="15000">
                    <a:srgbClr val="4BACC6">
                      <a:lumMod val="40000"/>
                      <a:lumOff val="60000"/>
                    </a:srgbClr>
                  </a:gs>
                  <a:gs pos="98000">
                    <a:srgbClr val="4BACC6">
                      <a:lumMod val="50000"/>
                    </a:srgb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b="1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1" name="组合 20"/>
            <p:cNvGrpSpPr>
              <a:grpSpLocks noChangeAspect="1"/>
            </p:cNvGrpSpPr>
            <p:nvPr/>
          </p:nvGrpSpPr>
          <p:grpSpPr>
            <a:xfrm>
              <a:off x="2839414" y="2760390"/>
              <a:ext cx="223871" cy="430445"/>
              <a:chOff x="3608459" y="3492198"/>
              <a:chExt cx="559309" cy="1075399"/>
            </a:xfrm>
          </p:grpSpPr>
          <p:sp>
            <p:nvSpPr>
              <p:cNvPr id="22" name="Right Arrow 276"/>
              <p:cNvSpPr>
                <a:spLocks noChangeAspect="1"/>
              </p:cNvSpPr>
              <p:nvPr/>
            </p:nvSpPr>
            <p:spPr>
              <a:xfrm rot="14899062" flipH="1">
                <a:off x="3375547" y="3775377"/>
                <a:ext cx="1075399" cy="509042"/>
              </a:xfrm>
              <a:prstGeom prst="rightArrow">
                <a:avLst>
                  <a:gd name="adj1" fmla="val 31028"/>
                  <a:gd name="adj2" fmla="val 56877"/>
                </a:avLst>
              </a:prstGeom>
              <a:gradFill rotWithShape="1">
                <a:gsLst>
                  <a:gs pos="0">
                    <a:sysClr val="window" lastClr="FFFFFF">
                      <a:lumMod val="50000"/>
                    </a:sysClr>
                  </a:gs>
                  <a:gs pos="8000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b="1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Oval 277"/>
              <p:cNvSpPr/>
              <p:nvPr/>
            </p:nvSpPr>
            <p:spPr>
              <a:xfrm rot="18468544" flipH="1" flipV="1">
                <a:off x="3608460" y="3670506"/>
                <a:ext cx="539642" cy="539644"/>
              </a:xfrm>
              <a:prstGeom prst="ellipse">
                <a:avLst/>
              </a:prstGeom>
              <a:gradFill>
                <a:gsLst>
                  <a:gs pos="45000">
                    <a:sysClr val="window" lastClr="FFFFFF">
                      <a:lumMod val="75000"/>
                    </a:sysClr>
                  </a:gs>
                  <a:gs pos="15000">
                    <a:sysClr val="window" lastClr="FFFFFF">
                      <a:lumMod val="95000"/>
                    </a:sysClr>
                  </a:gs>
                  <a:gs pos="98000">
                    <a:sysClr val="window" lastClr="FFFFFF">
                      <a:lumMod val="5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path path="shape">
                  <a:fillToRect l="50000" t="50000" r="50000" b="5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b="1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47" name="矩形 46"/>
          <p:cNvSpPr/>
          <p:nvPr/>
        </p:nvSpPr>
        <p:spPr>
          <a:xfrm>
            <a:off x="6271581" y="5793840"/>
            <a:ext cx="2523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Nature </a:t>
            </a:r>
            <a:r>
              <a:rPr lang="en-US" altLang="zh-CN" sz="14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photonics, </a:t>
            </a:r>
            <a:r>
              <a:rPr lang="en-US" altLang="zh-CN" sz="1400" dirty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10 </a:t>
            </a:r>
            <a:r>
              <a:rPr lang="en-US" altLang="zh-CN" sz="14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507 (2016)</a:t>
            </a:r>
            <a:endParaRPr lang="zh-CN" altLang="en-US"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251520" y="6237312"/>
            <a:ext cx="819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已经具备形成金刚石色心量子计算网络所需要的基本元素</a:t>
            </a:r>
            <a:endParaRPr lang="en-US" altLang="zh-CN" sz="2400" b="1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42" y="2079811"/>
            <a:ext cx="2180373" cy="1449387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715578" y="1733754"/>
            <a:ext cx="2153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zh-CN" altLang="en-US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室温下相干时间</a:t>
            </a:r>
            <a:r>
              <a:rPr lang="en-US" altLang="zh-CN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1.8ms</a:t>
            </a:r>
            <a:endParaRPr lang="en-US" altLang="zh-CN" sz="1600" b="1" kern="0" dirty="0">
              <a:solidFill>
                <a:srgbClr val="00B0F0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96" y="4294528"/>
            <a:ext cx="2082670" cy="1499418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684194" y="3964478"/>
            <a:ext cx="2151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zh-CN" altLang="en-US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低温下相干时间</a:t>
            </a:r>
            <a:r>
              <a:rPr lang="en-US" altLang="zh-CN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0.5</a:t>
            </a:r>
            <a:r>
              <a:rPr lang="zh-CN" altLang="en-US" sz="1600" b="1" kern="0" dirty="0" smtClean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秒</a:t>
            </a:r>
            <a:endParaRPr lang="en-US" altLang="zh-CN" sz="1600" b="1" kern="0" dirty="0">
              <a:solidFill>
                <a:srgbClr val="00B0F0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20199" y="3625279"/>
            <a:ext cx="2343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Nature Material, 8 383 (2009)</a:t>
            </a:r>
            <a:endParaRPr lang="zh-CN" altLang="en-US" sz="1400" dirty="0"/>
          </a:p>
        </p:txBody>
      </p:sp>
      <p:sp>
        <p:nvSpPr>
          <p:cNvPr id="50" name="矩形 49"/>
          <p:cNvSpPr/>
          <p:nvPr/>
        </p:nvSpPr>
        <p:spPr>
          <a:xfrm>
            <a:off x="487951" y="5822593"/>
            <a:ext cx="2608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Nature </a:t>
            </a:r>
            <a:r>
              <a:rPr lang="en-US" altLang="zh-CN" sz="1400" dirty="0" err="1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Communs</a:t>
            </a:r>
            <a:r>
              <a:rPr lang="en-US" altLang="zh-CN" sz="1400" dirty="0" smtClean="0">
                <a:latin typeface="Times New Roman" pitchFamily="18" charset="0"/>
                <a:ea typeface="幼圆" pitchFamily="49" charset="-122"/>
                <a:cs typeface="Times New Roman" pitchFamily="18" charset="0"/>
              </a:rPr>
              <a:t>., 4 1743 (2013)</a:t>
            </a:r>
            <a:endParaRPr lang="zh-CN" altLang="en-US" sz="1400" dirty="0"/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537735" y="973138"/>
            <a:ext cx="779072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Box 1"/>
          <p:cNvSpPr txBox="1">
            <a:spLocks noChangeArrowheads="1"/>
          </p:cNvSpPr>
          <p:nvPr/>
        </p:nvSpPr>
        <p:spPr bwMode="auto">
          <a:xfrm>
            <a:off x="132235" y="0"/>
            <a:ext cx="3705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E7"/>
              </a:buClr>
              <a:buSzPct val="80000"/>
              <a:buFont typeface="Wingdings" panose="05000000000000000000" pitchFamily="2" charset="2"/>
              <a:buChar char="Ø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90504"/>
              </a:buClr>
              <a:buSzPct val="50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lmmr.ustc.edu.cn</a:t>
            </a:r>
            <a:endParaRPr kumimoji="0" lang="zh-C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2" y="675774"/>
            <a:ext cx="8081319" cy="61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58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3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5C5F275-BBAA-43B9-A8EC-F6558EB3B2A1}" type="slidenum">
              <a:rPr lang="en-US" altLang="zh-CN" sz="140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zh-CN" sz="1400">
              <a:solidFill>
                <a:srgbClr val="000000"/>
              </a:solidFill>
            </a:endParaRPr>
          </a:p>
        </p:txBody>
      </p:sp>
      <p:pic>
        <p:nvPicPr>
          <p:cNvPr id="36867" name="Picture 17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547813" y="3141663"/>
            <a:ext cx="7416800" cy="1882775"/>
            <a:chOff x="975" y="1979"/>
            <a:chExt cx="4672" cy="1186"/>
          </a:xfrm>
        </p:grpSpPr>
        <p:sp>
          <p:nvSpPr>
            <p:cNvPr id="36876" name="Line 44"/>
            <p:cNvSpPr>
              <a:spLocks noChangeShapeType="1"/>
            </p:cNvSpPr>
            <p:nvPr/>
          </p:nvSpPr>
          <p:spPr bwMode="auto">
            <a:xfrm>
              <a:off x="975" y="2251"/>
              <a:ext cx="3493" cy="0"/>
            </a:xfrm>
            <a:prstGeom prst="line">
              <a:avLst/>
            </a:prstGeom>
            <a:noFill/>
            <a:ln w="38100">
              <a:solidFill>
                <a:srgbClr val="FF0C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6877" name="Picture 45" descr="debrogli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04"/>
            <a:stretch>
              <a:fillRect/>
            </a:stretch>
          </p:blipFill>
          <p:spPr bwMode="auto">
            <a:xfrm>
              <a:off x="1338" y="2341"/>
              <a:ext cx="4309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46" descr="debrogli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6" t="25507" r="-398" b="61713"/>
            <a:stretch>
              <a:fillRect/>
            </a:stretch>
          </p:blipFill>
          <p:spPr bwMode="auto">
            <a:xfrm>
              <a:off x="3243" y="1979"/>
              <a:ext cx="235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47813" y="4652963"/>
            <a:ext cx="7596187" cy="1638300"/>
            <a:chOff x="975" y="2931"/>
            <a:chExt cx="4785" cy="1032"/>
          </a:xfrm>
        </p:grpSpPr>
        <p:pic>
          <p:nvPicPr>
            <p:cNvPr id="36873" name="Picture 41" descr="at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6"/>
            <a:stretch>
              <a:fillRect/>
            </a:stretch>
          </p:blipFill>
          <p:spPr bwMode="auto">
            <a:xfrm>
              <a:off x="4561" y="2931"/>
              <a:ext cx="1199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Line 42"/>
            <p:cNvSpPr>
              <a:spLocks noChangeShapeType="1"/>
            </p:cNvSpPr>
            <p:nvPr/>
          </p:nvSpPr>
          <p:spPr bwMode="auto">
            <a:xfrm>
              <a:off x="975" y="3521"/>
              <a:ext cx="3493" cy="0"/>
            </a:xfrm>
            <a:prstGeom prst="line">
              <a:avLst/>
            </a:prstGeom>
            <a:noFill/>
            <a:ln w="38100">
              <a:solidFill>
                <a:srgbClr val="FF0C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75" name="Text Box 43"/>
            <p:cNvSpPr txBox="1">
              <a:spLocks noChangeArrowheads="1"/>
            </p:cNvSpPr>
            <p:nvPr/>
          </p:nvSpPr>
          <p:spPr bwMode="auto">
            <a:xfrm>
              <a:off x="2381" y="3103"/>
              <a:ext cx="205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solidFill>
                    <a:srgbClr val="FF0C15"/>
                  </a:solidFill>
                </a:rPr>
                <a:t>Size of Atom</a:t>
              </a:r>
              <a:endParaRPr lang="zh-CN" altLang="en-US" sz="4000">
                <a:solidFill>
                  <a:srgbClr val="FF0C1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5756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01260F0-D7E1-4E75-8F65-4DA480BC5C60}" type="slidenum">
              <a:rPr lang="en-US" altLang="zh-CN" sz="140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zh-CN" sz="1400">
              <a:solidFill>
                <a:srgbClr val="000000"/>
              </a:solidFill>
            </a:endParaRPr>
          </a:p>
        </p:txBody>
      </p:sp>
      <p:sp>
        <p:nvSpPr>
          <p:cNvPr id="25602" name="日期占位符 1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/>
        </p:spPr>
        <p:txBody>
          <a:bodyPr anchor="b"/>
          <a:lstStyle>
            <a:lvl1pPr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fld id="{8AA8EB20-F9EA-48AA-AB88-5302AAC3837D}" type="datetime1">
              <a:rPr lang="en-US" altLang="zh-CN" sz="1400" b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>
                <a:defRPr/>
              </a:pPr>
              <a:t>10/9/2017</a:t>
            </a:fld>
            <a:endParaRPr lang="en-US" altLang="zh-CN" sz="1400" b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3" name="灯片编号占位符 3"/>
          <p:cNvSpPr txBox="1">
            <a:spLocks noGrp="1"/>
          </p:cNvSpPr>
          <p:nvPr/>
        </p:nvSpPr>
        <p:spPr bwMode="auto">
          <a:xfrm>
            <a:off x="6948488" y="215900"/>
            <a:ext cx="2133600" cy="476250"/>
          </a:xfrm>
          <a:prstGeom prst="rect">
            <a:avLst/>
          </a:prstGeom>
          <a:noFill/>
          <a:extLst/>
        </p:spPr>
        <p:txBody>
          <a:bodyPr anchor="b"/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8206B94D-BB10-401B-81BF-3016937DAC9D}" type="slidenum">
              <a:rPr lang="en-US" altLang="zh-CN"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7</a:t>
            </a:fld>
            <a:endParaRPr lang="en-US" altLang="zh-CN" sz="1400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11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/>
          <a:stretch>
            <a:fillRect/>
          </a:stretch>
        </p:blipFill>
        <p:spPr bwMode="auto">
          <a:xfrm>
            <a:off x="0" y="911225"/>
            <a:ext cx="9144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3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8BD61A3-DAE9-4CF5-A444-BDE544BB5277}" type="slidenum">
              <a:rPr lang="en-US" altLang="zh-CN" sz="1400">
                <a:solidFill>
                  <a:srgbClr val="000000"/>
                </a:solidFill>
              </a:rPr>
              <a:pPr eaLnBrk="1" hangingPunct="1"/>
              <a:t>8</a:t>
            </a:fld>
            <a:endParaRPr lang="en-US" altLang="zh-CN" sz="1400">
              <a:solidFill>
                <a:srgbClr val="000000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7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组合 1"/>
          <p:cNvGrpSpPr>
            <a:grpSpLocks/>
          </p:cNvGrpSpPr>
          <p:nvPr/>
        </p:nvGrpSpPr>
        <p:grpSpPr bwMode="auto">
          <a:xfrm>
            <a:off x="103188" y="752475"/>
            <a:ext cx="9040812" cy="5992813"/>
            <a:chOff x="103531" y="742409"/>
            <a:chExt cx="9040469" cy="5992568"/>
          </a:xfrm>
        </p:grpSpPr>
        <p:cxnSp>
          <p:nvCxnSpPr>
            <p:cNvPr id="47108" name="直接连接符 29"/>
            <p:cNvCxnSpPr>
              <a:cxnSpLocks noChangeShapeType="1"/>
            </p:cNvCxnSpPr>
            <p:nvPr/>
          </p:nvCxnSpPr>
          <p:spPr bwMode="auto">
            <a:xfrm>
              <a:off x="1907704" y="3872823"/>
              <a:ext cx="0" cy="64770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09" name="直接连接符 9"/>
            <p:cNvCxnSpPr>
              <a:cxnSpLocks noChangeShapeType="1"/>
            </p:cNvCxnSpPr>
            <p:nvPr/>
          </p:nvCxnSpPr>
          <p:spPr bwMode="auto">
            <a:xfrm>
              <a:off x="424564" y="3648943"/>
              <a:ext cx="0" cy="64770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TextBox 65"/>
            <p:cNvSpPr txBox="1"/>
            <p:nvPr/>
          </p:nvSpPr>
          <p:spPr>
            <a:xfrm>
              <a:off x="654372" y="2640981"/>
              <a:ext cx="1231853" cy="646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Calibri"/>
                  <a:ea typeface="黑体" pitchFamily="49" charset="-122"/>
                </a:rPr>
                <a:t>普朗克提出量子论</a:t>
              </a:r>
            </a:p>
          </p:txBody>
        </p:sp>
        <p:cxnSp>
          <p:nvCxnSpPr>
            <p:cNvPr id="47111" name="直接连接符 11"/>
            <p:cNvCxnSpPr>
              <a:cxnSpLocks noChangeShapeType="1"/>
            </p:cNvCxnSpPr>
            <p:nvPr/>
          </p:nvCxnSpPr>
          <p:spPr bwMode="auto">
            <a:xfrm flipV="1">
              <a:off x="1187624" y="3297953"/>
              <a:ext cx="0" cy="57487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2" name="直接连接符 13"/>
            <p:cNvCxnSpPr>
              <a:cxnSpLocks noChangeShapeType="1"/>
            </p:cNvCxnSpPr>
            <p:nvPr/>
          </p:nvCxnSpPr>
          <p:spPr bwMode="auto">
            <a:xfrm>
              <a:off x="3669804" y="3861048"/>
              <a:ext cx="0" cy="64770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3" name="直接连接符 14"/>
            <p:cNvCxnSpPr>
              <a:cxnSpLocks noChangeShapeType="1"/>
            </p:cNvCxnSpPr>
            <p:nvPr/>
          </p:nvCxnSpPr>
          <p:spPr bwMode="auto">
            <a:xfrm flipV="1">
              <a:off x="4341462" y="2996952"/>
              <a:ext cx="0" cy="82800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4" name="直接连接符 15"/>
            <p:cNvCxnSpPr>
              <a:cxnSpLocks noChangeShapeType="1"/>
            </p:cNvCxnSpPr>
            <p:nvPr/>
          </p:nvCxnSpPr>
          <p:spPr bwMode="auto">
            <a:xfrm flipV="1">
              <a:off x="5652120" y="3027432"/>
              <a:ext cx="0" cy="61200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5" name="直接连接符 16"/>
            <p:cNvCxnSpPr>
              <a:cxnSpLocks noChangeShapeType="1"/>
            </p:cNvCxnSpPr>
            <p:nvPr/>
          </p:nvCxnSpPr>
          <p:spPr bwMode="auto">
            <a:xfrm>
              <a:off x="6818762" y="3902576"/>
              <a:ext cx="0" cy="416807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6" name="直接连接符 17"/>
            <p:cNvCxnSpPr>
              <a:cxnSpLocks noChangeShapeType="1"/>
            </p:cNvCxnSpPr>
            <p:nvPr/>
          </p:nvCxnSpPr>
          <p:spPr bwMode="auto">
            <a:xfrm flipV="1">
              <a:off x="7984842" y="3078382"/>
              <a:ext cx="0" cy="540000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7" name="直接连接符 18"/>
            <p:cNvCxnSpPr>
              <a:cxnSpLocks noChangeShapeType="1"/>
            </p:cNvCxnSpPr>
            <p:nvPr/>
          </p:nvCxnSpPr>
          <p:spPr bwMode="auto">
            <a:xfrm>
              <a:off x="8532440" y="3832263"/>
              <a:ext cx="0" cy="430319"/>
            </a:xfrm>
            <a:prstGeom prst="line">
              <a:avLst/>
            </a:prstGeom>
            <a:noFill/>
            <a:ln w="38100" algn="ctr">
              <a:solidFill>
                <a:srgbClr val="003C73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118" name="TextBox 30"/>
            <p:cNvSpPr txBox="1">
              <a:spLocks noChangeArrowheads="1"/>
            </p:cNvSpPr>
            <p:nvPr/>
          </p:nvSpPr>
          <p:spPr bwMode="auto">
            <a:xfrm>
              <a:off x="107504" y="3576563"/>
              <a:ext cx="9036496" cy="400094"/>
            </a:xfrm>
            <a:prstGeom prst="rect">
              <a:avLst/>
            </a:prstGeom>
            <a:solidFill>
              <a:srgbClr val="001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ECCC8F"/>
                  </a:solidFill>
                  <a:latin typeface="Cambria" pitchFamily="18" charset="0"/>
                  <a:ea typeface="黑体" pitchFamily="49" charset="-122"/>
                </a:rPr>
                <a:t>1895   1900  1905                    1945    1947            1960           1973          1987  1988   </a:t>
              </a:r>
              <a:endParaRPr lang="zh-CN" altLang="en-US">
                <a:solidFill>
                  <a:srgbClr val="ECCC8F"/>
                </a:solidFill>
                <a:latin typeface="Cambria" pitchFamily="18" charset="0"/>
                <a:ea typeface="黑体" pitchFamily="49" charset="-122"/>
              </a:endParaRPr>
            </a:p>
          </p:txBody>
        </p:sp>
        <p:sp>
          <p:nvSpPr>
            <p:cNvPr id="47119" name="TextBox 31"/>
            <p:cNvSpPr txBox="1">
              <a:spLocks noChangeArrowheads="1"/>
            </p:cNvSpPr>
            <p:nvPr/>
          </p:nvSpPr>
          <p:spPr bwMode="auto">
            <a:xfrm>
              <a:off x="3661296" y="4336638"/>
              <a:ext cx="8771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原子弹</a:t>
              </a:r>
            </a:p>
          </p:txBody>
        </p:sp>
        <p:pic>
          <p:nvPicPr>
            <p:cNvPr id="47120" name="Picture 149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4702655"/>
              <a:ext cx="1625800" cy="194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1" name="Picture 145" descr="File:Meissner effect p1390048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53"/>
            <a:stretch>
              <a:fillRect/>
            </a:stretch>
          </p:blipFill>
          <p:spPr bwMode="auto">
            <a:xfrm>
              <a:off x="6984285" y="1268760"/>
              <a:ext cx="2113470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TextBox 34"/>
            <p:cNvSpPr txBox="1">
              <a:spLocks noChangeArrowheads="1"/>
            </p:cNvSpPr>
            <p:nvPr/>
          </p:nvSpPr>
          <p:spPr bwMode="auto">
            <a:xfrm>
              <a:off x="7424444" y="2603196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高温超导</a:t>
              </a:r>
            </a:p>
          </p:txBody>
        </p:sp>
        <p:pic>
          <p:nvPicPr>
            <p:cNvPr id="47123" name="Picture 147" descr="核磁共振成像">
              <a:hlinkClick r:id="rId7" tooltip="核磁共振成像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4730933"/>
              <a:ext cx="1637694" cy="163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4" name="TextBox 36"/>
            <p:cNvSpPr txBox="1">
              <a:spLocks noChangeArrowheads="1"/>
            </p:cNvSpPr>
            <p:nvPr/>
          </p:nvSpPr>
          <p:spPr bwMode="auto">
            <a:xfrm>
              <a:off x="6084284" y="4365104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核磁共振</a:t>
              </a:r>
            </a:p>
          </p:txBody>
        </p:sp>
        <p:sp>
          <p:nvSpPr>
            <p:cNvPr id="47125" name="TextBox 37"/>
            <p:cNvSpPr txBox="1">
              <a:spLocks noChangeArrowheads="1"/>
            </p:cNvSpPr>
            <p:nvPr/>
          </p:nvSpPr>
          <p:spPr bwMode="auto">
            <a:xfrm>
              <a:off x="8087325" y="4349864"/>
              <a:ext cx="8771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巨磁阻</a:t>
              </a:r>
            </a:p>
          </p:txBody>
        </p:sp>
        <p:sp>
          <p:nvSpPr>
            <p:cNvPr id="47126" name="TextBox 38"/>
            <p:cNvSpPr txBox="1">
              <a:spLocks noChangeArrowheads="1"/>
            </p:cNvSpPr>
            <p:nvPr/>
          </p:nvSpPr>
          <p:spPr bwMode="auto">
            <a:xfrm>
              <a:off x="3664836" y="2600264"/>
              <a:ext cx="8771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晶体管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908450" y="4063323"/>
              <a:ext cx="1582678" cy="646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Calibri"/>
                  <a:ea typeface="黑体" pitchFamily="49" charset="-122"/>
                </a:rPr>
                <a:t>爱因斯坦提出光量子的概念</a:t>
              </a:r>
            </a:p>
          </p:txBody>
        </p:sp>
        <p:pic>
          <p:nvPicPr>
            <p:cNvPr id="84" name="Picture 2" descr="Einstei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35427" y="4725284"/>
              <a:ext cx="1514418" cy="1871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5" name="Picture 3" descr="Planck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7054" y="742409"/>
              <a:ext cx="1489019" cy="1909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130" name="图片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870" y="764704"/>
              <a:ext cx="1805122" cy="179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1" name="图片 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7458112" y="4725144"/>
              <a:ext cx="1571551" cy="2009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2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54" r="44464" b="18668"/>
            <a:stretch>
              <a:fillRect/>
            </a:stretch>
          </p:blipFill>
          <p:spPr bwMode="auto">
            <a:xfrm>
              <a:off x="4617252" y="1268760"/>
              <a:ext cx="2285602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33" name="TextBox 48"/>
            <p:cNvSpPr txBox="1">
              <a:spLocks noChangeArrowheads="1"/>
            </p:cNvSpPr>
            <p:nvPr/>
          </p:nvSpPr>
          <p:spPr bwMode="auto">
            <a:xfrm>
              <a:off x="5322287" y="2603196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激光</a:t>
              </a:r>
            </a:p>
          </p:txBody>
        </p:sp>
        <p:pic>
          <p:nvPicPr>
            <p:cNvPr id="4713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" t="3694" r="3278" b="1987"/>
            <a:stretch>
              <a:fillRect/>
            </a:stretch>
          </p:blipFill>
          <p:spPr bwMode="auto">
            <a:xfrm>
              <a:off x="107504" y="4725144"/>
              <a:ext cx="1386008" cy="1918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135" name="TextBox 28"/>
            <p:cNvSpPr txBox="1">
              <a:spLocks noChangeArrowheads="1"/>
            </p:cNvSpPr>
            <p:nvPr/>
          </p:nvSpPr>
          <p:spPr bwMode="auto">
            <a:xfrm>
              <a:off x="103531" y="4365104"/>
              <a:ext cx="7665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X</a:t>
              </a:r>
              <a:r>
                <a:rPr lang="zh-CN" altLang="en-US">
                  <a:solidFill>
                    <a:srgbClr val="000000"/>
                  </a:solidFill>
                  <a:latin typeface="Calibri" pitchFamily="34" charset="0"/>
                  <a:ea typeface="黑体" pitchFamily="49" charset="-122"/>
                </a:rPr>
                <a:t>射线</a:t>
              </a:r>
            </a:p>
          </p:txBody>
        </p:sp>
      </p:grpSp>
      <p:sp>
        <p:nvSpPr>
          <p:cNvPr id="92" name="TextBox 14"/>
          <p:cNvSpPr txBox="1">
            <a:spLocks noChangeArrowheads="1"/>
          </p:cNvSpPr>
          <p:nvPr/>
        </p:nvSpPr>
        <p:spPr bwMode="auto">
          <a:xfrm>
            <a:off x="282575" y="-121453"/>
            <a:ext cx="84264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mechanics:</a:t>
            </a:r>
          </a:p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Pillar of modern physics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16460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 wrap="none" rtlCol="0" anchor="ctr">
        <a:spAutoFit/>
      </a:bodyPr>
      <a:lstStyle>
        <a:defPPr algn="just">
          <a:defRPr sz="2800" dirty="0" smtClean="0">
            <a:latin typeface="隶书" pitchFamily="49" charset="-122"/>
            <a:ea typeface="隶书" pitchFamily="49" charset="-122"/>
          </a:defRPr>
        </a:defPPr>
      </a:lstStyle>
    </a:tx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7888</TotalTime>
  <Words>2501</Words>
  <Application>Microsoft Office PowerPoint</Application>
  <PresentationFormat>全屏显示(4:3)</PresentationFormat>
  <Paragraphs>524</Paragraphs>
  <Slides>59</Slides>
  <Notes>32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59</vt:i4>
      </vt:variant>
    </vt:vector>
  </HeadingPairs>
  <TitlesOfParts>
    <vt:vector size="83" baseType="lpstr">
      <vt:lpstr>GreekC_IV50</vt:lpstr>
      <vt:lpstr>PMingLiU</vt:lpstr>
      <vt:lpstr>仿宋_GB2312</vt:lpstr>
      <vt:lpstr>黑体</vt:lpstr>
      <vt:lpstr>楷体</vt:lpstr>
      <vt:lpstr>隶书</vt:lpstr>
      <vt:lpstr>宋体</vt:lpstr>
      <vt:lpstr>幼圆</vt:lpstr>
      <vt:lpstr>Arial</vt:lpstr>
      <vt:lpstr>Calibri</vt:lpstr>
      <vt:lpstr>Cambria</vt:lpstr>
      <vt:lpstr>Cambria Math</vt:lpstr>
      <vt:lpstr>Helvetica</vt:lpstr>
      <vt:lpstr>Symbol</vt:lpstr>
      <vt:lpstr>Times</vt:lpstr>
      <vt:lpstr>Times New Roman</vt:lpstr>
      <vt:lpstr>Verdana</vt:lpstr>
      <vt:lpstr>Wingdings</vt:lpstr>
      <vt:lpstr>Profile</vt:lpstr>
      <vt:lpstr>Photo Editor 照片</vt:lpstr>
      <vt:lpstr>公式</vt:lpstr>
      <vt:lpstr>Equation</vt:lpstr>
      <vt:lpstr>Dokument</vt:lpstr>
      <vt:lpstr>MathType 5.0 Equation</vt:lpstr>
      <vt:lpstr>Diamond based quantum computation</vt:lpstr>
      <vt:lpstr>PowerPoint 演示文稿</vt:lpstr>
      <vt:lpstr>PowerPoint 演示文稿</vt:lpstr>
      <vt:lpstr>PowerPoint 演示文稿</vt:lpstr>
      <vt:lpstr>Moore’s law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is Quantum Computation?</vt:lpstr>
      <vt:lpstr>Quantum Computations</vt:lpstr>
      <vt:lpstr>Data representation</vt:lpstr>
      <vt:lpstr>Implementation of Qubits</vt:lpstr>
      <vt:lpstr>Classical operation vs. Quantum operation</vt:lpstr>
      <vt:lpstr>Classical vs. Quantum</vt:lpstr>
      <vt:lpstr>PowerPoint 演示文稿</vt:lpstr>
      <vt:lpstr>Quantum computations: compute differently</vt:lpstr>
      <vt:lpstr>Physical implementation of QC</vt:lpstr>
      <vt:lpstr>Physical systems for QC</vt:lpstr>
      <vt:lpstr>PowerPoint 演示文稿</vt:lpstr>
      <vt:lpstr>Experimental setup</vt:lpstr>
      <vt:lpstr>Coherence time</vt:lpstr>
      <vt:lpstr>Spin Decoherence and Recoherence</vt:lpstr>
      <vt:lpstr>PowerPoint 演示文稿</vt:lpstr>
      <vt:lpstr>Keep a qubit alive by dynamical decoupling</vt:lpstr>
      <vt:lpstr>Nuclear spin is the major source in diamond</vt:lpstr>
      <vt:lpstr>Keep entanglement alive</vt:lpstr>
      <vt:lpstr>Long coherent time by dynamical decoupling</vt:lpstr>
      <vt:lpstr>Remove nuclear spin bath</vt:lpstr>
      <vt:lpstr>High fidelity quantum control</vt:lpstr>
      <vt:lpstr>Excellent property @ single diamond qubit</vt:lpstr>
      <vt:lpstr>Excellent property @ single diamond qubit</vt:lpstr>
      <vt:lpstr>Magnetic way to scale up</vt:lpstr>
      <vt:lpstr>Ion implantation</vt:lpstr>
      <vt:lpstr>PowerPoint 演示文稿</vt:lpstr>
      <vt:lpstr>NV pair spin detection</vt:lpstr>
      <vt:lpstr>High fidelity entanglement creation and storage</vt:lpstr>
      <vt:lpstr>Nuclear spin processor</vt:lpstr>
      <vt:lpstr>Strong coupled 13C spins</vt:lpstr>
      <vt:lpstr>14N nuclear spin initialization and readout</vt:lpstr>
      <vt:lpstr>Extended to 13C spins</vt:lpstr>
      <vt:lpstr>PowerPoint 演示文稿</vt:lpstr>
      <vt:lpstr>Non-local control: Method 2</vt:lpstr>
      <vt:lpstr>Non-local control: Method 2</vt:lpstr>
      <vt:lpstr>GHZ and W state preparation</vt:lpstr>
      <vt:lpstr>Quantum error correction</vt:lpstr>
      <vt:lpstr>More nuclear spins</vt:lpstr>
      <vt:lpstr>Info transmit &amp; exchange</vt:lpstr>
      <vt:lpstr>Quantum Network</vt:lpstr>
      <vt:lpstr>NV center based quantum network</vt:lpstr>
      <vt:lpstr>PowerPoint 演示文稿</vt:lpstr>
      <vt:lpstr>PowerPoint 演示文稿</vt:lpstr>
      <vt:lpstr>Long storage time and high fidelity</vt:lpstr>
      <vt:lpstr>Low efficiency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xing rong</dc:creator>
  <cp:lastModifiedBy>王亚</cp:lastModifiedBy>
  <cp:revision>544</cp:revision>
  <dcterms:created xsi:type="dcterms:W3CDTF">2015-08-16T04:48:26Z</dcterms:created>
  <dcterms:modified xsi:type="dcterms:W3CDTF">2017-10-10T04:25:14Z</dcterms:modified>
</cp:coreProperties>
</file>